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6"/>
  </p:notesMasterIdLst>
  <p:sldIdLst>
    <p:sldId id="557" r:id="rId2"/>
    <p:sldId id="520" r:id="rId3"/>
    <p:sldId id="523" r:id="rId4"/>
    <p:sldId id="538" r:id="rId5"/>
    <p:sldId id="507" r:id="rId6"/>
    <p:sldId id="474" r:id="rId7"/>
    <p:sldId id="509" r:id="rId8"/>
    <p:sldId id="508" r:id="rId9"/>
    <p:sldId id="359" r:id="rId10"/>
    <p:sldId id="526" r:id="rId11"/>
    <p:sldId id="558" r:id="rId12"/>
    <p:sldId id="545" r:id="rId13"/>
    <p:sldId id="561" r:id="rId14"/>
    <p:sldId id="562" r:id="rId15"/>
    <p:sldId id="546" r:id="rId16"/>
    <p:sldId id="531" r:id="rId17"/>
    <p:sldId id="548" r:id="rId18"/>
    <p:sldId id="462" r:id="rId19"/>
    <p:sldId id="458" r:id="rId20"/>
    <p:sldId id="549" r:id="rId21"/>
    <p:sldId id="559" r:id="rId22"/>
    <p:sldId id="551" r:id="rId23"/>
    <p:sldId id="560" r:id="rId24"/>
    <p:sldId id="553" r:id="rId25"/>
    <p:sldId id="555" r:id="rId26"/>
    <p:sldId id="493" r:id="rId27"/>
    <p:sldId id="494" r:id="rId28"/>
    <p:sldId id="563" r:id="rId29"/>
    <p:sldId id="564" r:id="rId30"/>
    <p:sldId id="565" r:id="rId31"/>
    <p:sldId id="566" r:id="rId32"/>
    <p:sldId id="567" r:id="rId33"/>
    <p:sldId id="568" r:id="rId34"/>
    <p:sldId id="569" r:id="rId35"/>
    <p:sldId id="570" r:id="rId36"/>
    <p:sldId id="572" r:id="rId37"/>
    <p:sldId id="573" r:id="rId38"/>
    <p:sldId id="574" r:id="rId39"/>
    <p:sldId id="575" r:id="rId40"/>
    <p:sldId id="576" r:id="rId41"/>
    <p:sldId id="577" r:id="rId42"/>
    <p:sldId id="578"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07" r:id="rId72"/>
    <p:sldId id="608" r:id="rId73"/>
    <p:sldId id="609" r:id="rId74"/>
    <p:sldId id="610" r:id="rId75"/>
    <p:sldId id="611" r:id="rId76"/>
    <p:sldId id="612" r:id="rId77"/>
    <p:sldId id="613" r:id="rId78"/>
    <p:sldId id="614" r:id="rId79"/>
    <p:sldId id="615" r:id="rId80"/>
    <p:sldId id="616" r:id="rId81"/>
    <p:sldId id="617" r:id="rId82"/>
    <p:sldId id="619" r:id="rId83"/>
    <p:sldId id="618" r:id="rId84"/>
    <p:sldId id="620"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42">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41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autoAdjust="0"/>
  </p:normalViewPr>
  <p:slideViewPr>
    <p:cSldViewPr snapToGrid="0" showGuides="1">
      <p:cViewPr>
        <p:scale>
          <a:sx n="77" d="100"/>
          <a:sy n="77" d="100"/>
        </p:scale>
        <p:origin x="-72" y="-72"/>
      </p:cViewPr>
      <p:guideLst>
        <p:guide orient="horz" pos="2242"/>
        <p:guide pos="3839"/>
      </p:guideLst>
    </p:cSldViewPr>
  </p:slideViewPr>
  <p:outlineViewPr>
    <p:cViewPr>
      <p:scale>
        <a:sx n="33" d="100"/>
        <a:sy n="33" d="100"/>
      </p:scale>
      <p:origin x="0" y="1050"/>
    </p:cViewPr>
  </p:outlin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250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3000" y="695325"/>
            <a:ext cx="4572000" cy="3429000"/>
          </a:xfrm>
          <a:ln/>
        </p:spPr>
      </p:sp>
      <p:sp>
        <p:nvSpPr>
          <p:cNvPr id="38915"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3200">
                <a:solidFill>
                  <a:schemeClr val="tx2"/>
                </a:solidFill>
                <a:latin typeface="VNI-Times" pitchFamily="2" charset="0"/>
                <a:cs typeface="Arial" charset="0"/>
              </a:defRPr>
            </a:lvl1pPr>
            <a:lvl2pPr marL="742950" indent="-285750">
              <a:defRPr sz="3200">
                <a:solidFill>
                  <a:schemeClr val="tx2"/>
                </a:solidFill>
                <a:latin typeface="VNI-Times" pitchFamily="2" charset="0"/>
                <a:cs typeface="Arial" charset="0"/>
              </a:defRPr>
            </a:lvl2pPr>
            <a:lvl3pPr marL="1143000" indent="-228600">
              <a:defRPr sz="3200">
                <a:solidFill>
                  <a:schemeClr val="tx2"/>
                </a:solidFill>
                <a:latin typeface="VNI-Times" pitchFamily="2" charset="0"/>
                <a:cs typeface="Arial" charset="0"/>
              </a:defRPr>
            </a:lvl3pPr>
            <a:lvl4pPr marL="1600200" indent="-228600">
              <a:defRPr sz="3200">
                <a:solidFill>
                  <a:schemeClr val="tx2"/>
                </a:solidFill>
                <a:latin typeface="VNI-Times" pitchFamily="2" charset="0"/>
                <a:cs typeface="Arial" charset="0"/>
              </a:defRPr>
            </a:lvl4pPr>
            <a:lvl5pPr marL="2057400" indent="-228600">
              <a:defRPr sz="3200">
                <a:solidFill>
                  <a:schemeClr val="tx2"/>
                </a:solidFill>
                <a:latin typeface="VNI-Times" pitchFamily="2" charset="0"/>
                <a:cs typeface="Arial" charset="0"/>
              </a:defRPr>
            </a:lvl5pPr>
            <a:lvl6pPr marL="2514600" indent="-228600" eaLnBrk="0" fontAlgn="base" hangingPunct="0">
              <a:spcBef>
                <a:spcPct val="0"/>
              </a:spcBef>
              <a:spcAft>
                <a:spcPct val="0"/>
              </a:spcAft>
              <a:defRPr sz="3200">
                <a:solidFill>
                  <a:schemeClr val="tx2"/>
                </a:solidFill>
                <a:latin typeface="VNI-Times" pitchFamily="2" charset="0"/>
                <a:cs typeface="Arial" charset="0"/>
              </a:defRPr>
            </a:lvl6pPr>
            <a:lvl7pPr marL="2971800" indent="-228600" eaLnBrk="0" fontAlgn="base" hangingPunct="0">
              <a:spcBef>
                <a:spcPct val="0"/>
              </a:spcBef>
              <a:spcAft>
                <a:spcPct val="0"/>
              </a:spcAft>
              <a:defRPr sz="3200">
                <a:solidFill>
                  <a:schemeClr val="tx2"/>
                </a:solidFill>
                <a:latin typeface="VNI-Times" pitchFamily="2" charset="0"/>
                <a:cs typeface="Arial" charset="0"/>
              </a:defRPr>
            </a:lvl7pPr>
            <a:lvl8pPr marL="3429000" indent="-228600" eaLnBrk="0" fontAlgn="base" hangingPunct="0">
              <a:spcBef>
                <a:spcPct val="0"/>
              </a:spcBef>
              <a:spcAft>
                <a:spcPct val="0"/>
              </a:spcAft>
              <a:defRPr sz="3200">
                <a:solidFill>
                  <a:schemeClr val="tx2"/>
                </a:solidFill>
                <a:latin typeface="VNI-Times" pitchFamily="2" charset="0"/>
                <a:cs typeface="Arial" charset="0"/>
              </a:defRPr>
            </a:lvl8pPr>
            <a:lvl9pPr marL="3886200" indent="-228600" eaLnBrk="0" fontAlgn="base" hangingPunct="0">
              <a:spcBef>
                <a:spcPct val="0"/>
              </a:spcBef>
              <a:spcAft>
                <a:spcPct val="0"/>
              </a:spcAft>
              <a:defRPr sz="3200">
                <a:solidFill>
                  <a:schemeClr val="tx2"/>
                </a:solidFill>
                <a:latin typeface="VNI-Times" pitchFamily="2" charset="0"/>
                <a:cs typeface="Arial" charset="0"/>
              </a:defRPr>
            </a:lvl9p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6"/>
          <p:cNvSpPr txBox="1">
            <a:spLocks noGrp="1" noChangeArrowheads="1"/>
          </p:cNvSpPr>
          <p:nvPr/>
        </p:nvSpPr>
        <p:spPr bwMode="auto">
          <a:xfrm>
            <a:off x="3883992" y="8685108"/>
            <a:ext cx="2956229" cy="441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b"/>
          <a:lstStyle>
            <a:lvl1pPr defTabSz="449263" eaLnBrk="0" hangingPunct="0">
              <a:tabLst>
                <a:tab pos="723900" algn="l"/>
                <a:tab pos="1447800" algn="l"/>
                <a:tab pos="2171700" algn="l"/>
                <a:tab pos="2895600" algn="l"/>
              </a:tabLst>
              <a:defRPr b="1">
                <a:solidFill>
                  <a:schemeClr val="tx1"/>
                </a:solidFill>
                <a:latin typeface="Arial" charset="0"/>
                <a:cs typeface="Arial" charset="0"/>
              </a:defRPr>
            </a:lvl1pPr>
            <a:lvl2pPr marL="742950" indent="-285750" defTabSz="449263" eaLnBrk="0" hangingPunct="0">
              <a:tabLst>
                <a:tab pos="723900" algn="l"/>
                <a:tab pos="1447800" algn="l"/>
                <a:tab pos="2171700" algn="l"/>
                <a:tab pos="2895600" algn="l"/>
              </a:tabLst>
              <a:defRPr b="1">
                <a:solidFill>
                  <a:schemeClr val="tx1"/>
                </a:solidFill>
                <a:latin typeface="Arial" charset="0"/>
                <a:cs typeface="Arial" charset="0"/>
              </a:defRPr>
            </a:lvl2pPr>
            <a:lvl3pPr marL="1143000" indent="-228600" defTabSz="449263" eaLnBrk="0" hangingPunct="0">
              <a:tabLst>
                <a:tab pos="723900" algn="l"/>
                <a:tab pos="1447800" algn="l"/>
                <a:tab pos="2171700" algn="l"/>
                <a:tab pos="2895600" algn="l"/>
              </a:tabLst>
              <a:defRPr b="1">
                <a:solidFill>
                  <a:schemeClr val="tx1"/>
                </a:solidFill>
                <a:latin typeface="Arial" charset="0"/>
                <a:cs typeface="Arial" charset="0"/>
              </a:defRPr>
            </a:lvl3pPr>
            <a:lvl4pPr marL="1600200" indent="-228600" defTabSz="449263" eaLnBrk="0" hangingPunct="0">
              <a:tabLst>
                <a:tab pos="723900" algn="l"/>
                <a:tab pos="1447800" algn="l"/>
                <a:tab pos="2171700" algn="l"/>
                <a:tab pos="2895600" algn="l"/>
              </a:tabLst>
              <a:defRPr b="1">
                <a:solidFill>
                  <a:schemeClr val="tx1"/>
                </a:solidFill>
                <a:latin typeface="Arial" charset="0"/>
                <a:cs typeface="Arial" charset="0"/>
              </a:defRPr>
            </a:lvl4pPr>
            <a:lvl5pPr marL="2057400" indent="-228600" defTabSz="449263" eaLnBrk="0" hangingPunct="0">
              <a:tabLst>
                <a:tab pos="723900" algn="l"/>
                <a:tab pos="1447800" algn="l"/>
                <a:tab pos="2171700" algn="l"/>
                <a:tab pos="2895600" algn="l"/>
              </a:tabLst>
              <a:defRPr b="1">
                <a:solidFill>
                  <a:schemeClr val="tx1"/>
                </a:solidFill>
                <a:latin typeface="Arial" charset="0"/>
                <a:cs typeface="Arial"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b="1">
                <a:solidFill>
                  <a:schemeClr val="tx1"/>
                </a:solidFill>
                <a:latin typeface="Arial" charset="0"/>
                <a:cs typeface="Arial"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b="1">
                <a:solidFill>
                  <a:schemeClr val="tx1"/>
                </a:solidFill>
                <a:latin typeface="Arial" charset="0"/>
                <a:cs typeface="Arial"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b="1">
                <a:solidFill>
                  <a:schemeClr val="tx1"/>
                </a:solidFill>
                <a:latin typeface="Arial" charset="0"/>
                <a:cs typeface="Arial"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b="1">
                <a:solidFill>
                  <a:schemeClr val="tx1"/>
                </a:solidFill>
                <a:latin typeface="Arial" charset="0"/>
                <a:cs typeface="Arial" charset="0"/>
              </a:defRPr>
            </a:lvl9pPr>
          </a:lstStyle>
          <a:p>
            <a:pPr algn="r" eaLnBrk="1" hangingPunct="1">
              <a:buSzPct val="45000"/>
            </a:pPr>
            <a:fld id="{583AF7A1-82B6-43F6-AD9C-93C2461413D2}" type="slidenum">
              <a:rPr lang="en-US" sz="1200" b="0">
                <a:solidFill>
                  <a:srgbClr val="000000"/>
                </a:solidFill>
                <a:latin typeface="DejaVu Serif" pitchFamily="16" charset="0"/>
              </a:rPr>
              <a:pPr algn="r" eaLnBrk="1" hangingPunct="1">
                <a:buSzPct val="45000"/>
              </a:pPr>
              <a:t>79</a:t>
            </a:fld>
            <a:endParaRPr lang="en-US" sz="1200" b="0">
              <a:solidFill>
                <a:srgbClr val="000000"/>
              </a:solidFill>
              <a:latin typeface="DejaVu Serif" pitchFamily="16" charset="0"/>
            </a:endParaRPr>
          </a:p>
        </p:txBody>
      </p:sp>
      <p:sp>
        <p:nvSpPr>
          <p:cNvPr id="84995"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F3A7FD9-1AAC-447A-AB43-61F3762FA73C}" type="datetimeFigureOut">
              <a:rPr lang="en-US" smtClean="0"/>
              <a:t>12/2/2021</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36E842B-6575-4416-A171-60AA104733E3}"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A7FD9-1AAC-447A-AB43-61F3762FA73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A7FD9-1AAC-447A-AB43-61F3762FA73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B00A32-8564-4D8B-9DB7-F6BE32E50A6A}" type="slidenum">
              <a:rPr lang="vi-VN"/>
              <a:pPr>
                <a:defRPr/>
              </a:pPr>
              <a:t>‹#›</a:t>
            </a:fld>
            <a:endParaRPr lang="vi-VN"/>
          </a:p>
        </p:txBody>
      </p:sp>
    </p:spTree>
    <p:extLst>
      <p:ext uri="{BB962C8B-B14F-4D97-AF65-F5344CB8AC3E}">
        <p14:creationId xmlns:p14="http://schemas.microsoft.com/office/powerpoint/2010/main" val="348374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A7FD9-1AAC-447A-AB43-61F3762FA73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BF3A7FD9-1AAC-447A-AB43-61F3762FA73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3A7FD9-1AAC-447A-AB43-61F3762FA73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3A7FD9-1AAC-447A-AB43-61F3762FA73C}"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3A7FD9-1AAC-447A-AB43-61F3762FA73C}"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A7FD9-1AAC-447A-AB43-61F3762FA73C}"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3A7FD9-1AAC-447A-AB43-61F3762FA73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3A7FD9-1AAC-447A-AB43-61F3762FA73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E842B-6575-4416-A171-60AA104733E3}"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4"/>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BF3A7FD9-1AAC-447A-AB43-61F3762FA73C}" type="datetimeFigureOut">
              <a:rPr lang="en-US" smtClean="0"/>
              <a:t>12/2/2021</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36E842B-6575-4416-A171-60AA104733E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arabamericannews.com/news/images/articles/2007_09/152/u1_Nato1.jpg"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73.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nvSpPr>
        <p:spPr>
          <a:xfrm>
            <a:off x="0" y="1"/>
            <a:ext cx="12192635" cy="1038386"/>
          </a:xfrm>
          <a:prstGeom prst="rect">
            <a:avLst/>
          </a:prstGeom>
        </p:spPr>
        <p:style>
          <a:lnRef idx="2">
            <a:schemeClr val="accent6"/>
          </a:lnRef>
          <a:fillRef idx="1">
            <a:schemeClr val="lt1"/>
          </a:fillRef>
          <a:effectRef idx="0">
            <a:schemeClr val="accent6"/>
          </a:effectRef>
          <a:fontRef idx="minor">
            <a:schemeClr val="dk1"/>
          </a:fontRef>
        </p:style>
        <p:txBody>
          <a:bodyPr anchor="ctr" anchorCtr="0">
            <a:noAutofit/>
          </a:bodyPr>
          <a:lstStyle>
            <a:lvl1pPr algn="l"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algn="ctr"/>
            <a:r>
              <a:rPr lang="en-US" sz="2900" b="1" dirty="0">
                <a:solidFill>
                  <a:srgbClr val="002060"/>
                </a:solidFill>
                <a:latin typeface="Times New Roman" panose="02020603050405020304" pitchFamily="18" charset="0"/>
                <a:cs typeface="Times New Roman" panose="02020603050405020304" pitchFamily="18" charset="0"/>
              </a:rPr>
              <a:t>PHÒNG GIÁO DỤC VÀ ĐÀO TẠO QUẬN GÒ VẤP</a:t>
            </a:r>
            <a:br>
              <a:rPr lang="en-US" sz="2900" b="1" dirty="0">
                <a:solidFill>
                  <a:srgbClr val="002060"/>
                </a:solidFill>
                <a:latin typeface="Times New Roman" panose="02020603050405020304" pitchFamily="18" charset="0"/>
                <a:cs typeface="Times New Roman" panose="02020603050405020304" pitchFamily="18" charset="0"/>
              </a:rPr>
            </a:br>
            <a:r>
              <a:rPr lang="en-US" sz="2900" b="1" dirty="0">
                <a:solidFill>
                  <a:srgbClr val="002060"/>
                </a:solidFill>
                <a:latin typeface="Times New Roman" panose="02020603050405020304" pitchFamily="18" charset="0"/>
                <a:cs typeface="Times New Roman" panose="02020603050405020304" pitchFamily="18" charset="0"/>
              </a:rPr>
              <a:t>VIDEO BÀI GIẢNG LỊCH SỬ LỚP 9</a:t>
            </a:r>
            <a:endParaRPr lang="en-US" sz="2900" b="1" dirty="0">
              <a:solidFill>
                <a:srgbClr val="FF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418D1AC0-F7FA-4CF0-B597-F6F1478D97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4540"/>
            <a:ext cx="4417850" cy="280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317715" y="1038387"/>
            <a:ext cx="11267268" cy="12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600" dirty="0" smtClean="0">
                <a:solidFill>
                  <a:srgbClr val="FF0000"/>
                </a:solidFill>
              </a:rPr>
              <a:t>CHỦ ĐỀ: </a:t>
            </a:r>
            <a:r>
              <a:rPr lang="en-US" altLang="en-US" sz="3600" dirty="0">
                <a:solidFill>
                  <a:srgbClr val="FF0000"/>
                </a:solidFill>
              </a:rPr>
              <a:t>MĨ, NHẬT BẢN, TÂY ÂU TỪ N</a:t>
            </a:r>
            <a:r>
              <a:rPr lang="vi-VN" altLang="en-US" sz="3600" dirty="0">
                <a:solidFill>
                  <a:srgbClr val="FF0000"/>
                </a:solidFill>
              </a:rPr>
              <a:t>Ă</a:t>
            </a:r>
            <a:r>
              <a:rPr lang="en-US" altLang="en-US" sz="3600" dirty="0">
                <a:solidFill>
                  <a:srgbClr val="FF0000"/>
                </a:solidFill>
              </a:rPr>
              <a:t>M 1945 </a:t>
            </a:r>
            <a:r>
              <a:rPr lang="vi-VN" altLang="en-US" sz="3600" dirty="0">
                <a:solidFill>
                  <a:srgbClr val="FF0000"/>
                </a:solidFill>
              </a:rPr>
              <a:t>Đ</a:t>
            </a:r>
            <a:r>
              <a:rPr lang="en-US" altLang="en-US" sz="3600" dirty="0">
                <a:solidFill>
                  <a:srgbClr val="FF0000"/>
                </a:solidFill>
              </a:rPr>
              <a:t>ẾN NAY</a:t>
            </a:r>
          </a:p>
        </p:txBody>
      </p:sp>
      <p:pic>
        <p:nvPicPr>
          <p:cNvPr id="7" name="Picture 3" descr="Picture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17850" y="3274540"/>
            <a:ext cx="3903063" cy="283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descr="ls9tr043h01"/>
          <p:cNvSpPr>
            <a:spLocks noGrp="1" noChangeAspect="1" noChangeArrowheads="1"/>
          </p:cNvSpPr>
          <p:nvPr isPhoto="1"/>
        </p:nvSpPr>
        <p:spPr bwMode="auto">
          <a:xfrm>
            <a:off x="8289154" y="3237719"/>
            <a:ext cx="3886969" cy="2878625"/>
          </a:xfrm>
          <a:prstGeom prst="rect">
            <a:avLst/>
          </a:prstGeom>
          <a:blipFill dpi="0" rotWithShape="1">
            <a:blip r:embed="rId4"/>
            <a:srcRect/>
            <a:stretch>
              <a:fillRect b="-1252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392976262"/>
      </p:ext>
    </p:extLst>
  </p:cSld>
  <p:clrMapOvr>
    <a:masterClrMapping/>
  </p:clrMapOvr>
  <mc:AlternateContent xmlns:mc="http://schemas.openxmlformats.org/markup-compatibility/2006" xmlns:p14="http://schemas.microsoft.com/office/powerpoint/2010/main">
    <mc:Choice Requires="p14">
      <p:transition spd="slow" p14:dur="2250" advTm="28213"/>
    </mc:Choice>
    <mc:Fallback xmlns="">
      <p:transition spd="slow" advTm="2821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Table 5">
            <a:extLst>
              <a:ext uri="{FF2B5EF4-FFF2-40B4-BE49-F238E27FC236}">
                <a16:creationId xmlns:a16="http://schemas.microsoft.com/office/drawing/2014/main" xmlns="" id="{F0585C5F-B1D1-4868-9494-22C62B331CB8}"/>
              </a:ext>
            </a:extLst>
          </p:cNvPr>
          <p:cNvGraphicFramePr>
            <a:graphicFrameLocks noGrp="1"/>
          </p:cNvGraphicFramePr>
          <p:nvPr>
            <p:extLst>
              <p:ext uri="{D42A27DB-BD31-4B8C-83A1-F6EECF244321}">
                <p14:modId xmlns:p14="http://schemas.microsoft.com/office/powerpoint/2010/main" val="426947925"/>
              </p:ext>
            </p:extLst>
          </p:nvPr>
        </p:nvGraphicFramePr>
        <p:xfrm>
          <a:off x="232214" y="1974331"/>
          <a:ext cx="11381984" cy="3570228"/>
        </p:xfrm>
        <a:graphic>
          <a:graphicData uri="http://schemas.openxmlformats.org/drawingml/2006/table">
            <a:tbl>
              <a:tblPr firstRow="1" bandRow="1">
                <a:tableStyleId>{5C22544A-7EE6-4342-B048-85BDC9FD1C3A}</a:tableStyleId>
              </a:tblPr>
              <a:tblGrid>
                <a:gridCol w="2640330">
                  <a:extLst>
                    <a:ext uri="{9D8B030D-6E8A-4147-A177-3AD203B41FA5}">
                      <a16:colId xmlns:a16="http://schemas.microsoft.com/office/drawing/2014/main" xmlns="" val="1575926303"/>
                    </a:ext>
                  </a:extLst>
                </a:gridCol>
                <a:gridCol w="8741654">
                  <a:extLst>
                    <a:ext uri="{9D8B030D-6E8A-4147-A177-3AD203B41FA5}">
                      <a16:colId xmlns:a16="http://schemas.microsoft.com/office/drawing/2014/main" xmlns="" val="1359713336"/>
                    </a:ext>
                  </a:extLst>
                </a:gridCol>
              </a:tblGrid>
              <a:tr h="591378">
                <a:tc>
                  <a:txBody>
                    <a:bodyPr/>
                    <a:lstStyle/>
                    <a:p>
                      <a:endParaRPr lang="en-US" sz="2800" b="0"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FF0000"/>
                          </a:solidFill>
                          <a:latin typeface="Times New Roman" panose="02020603050405020304" pitchFamily="18" charset="0"/>
                          <a:cs typeface="Times New Roman" panose="02020603050405020304" pitchFamily="18" charset="0"/>
                        </a:rPr>
                        <a:t>KINH TẾ MĨ TỪ 1973 ĐẾN 1991</a:t>
                      </a:r>
                    </a:p>
                  </a:txBody>
                  <a:tcPr/>
                </a:tc>
                <a:extLst>
                  <a:ext uri="{0D108BD9-81ED-4DB2-BD59-A6C34878D82A}">
                    <a16:rowId xmlns:a16="http://schemas.microsoft.com/office/drawing/2014/main" xmlns="" val="1385285356"/>
                  </a:ext>
                </a:extLst>
              </a:tr>
              <a:tr h="1100264">
                <a:tc>
                  <a:txBody>
                    <a:bodyPr/>
                    <a:lstStyle/>
                    <a:p>
                      <a:r>
                        <a:rPr lang="en-US" sz="2800" b="1" dirty="0" err="1">
                          <a:solidFill>
                            <a:schemeClr val="tx1"/>
                          </a:solidFill>
                          <a:latin typeface="Times New Roman" panose="02020603050405020304" pitchFamily="18" charset="0"/>
                          <a:cs typeface="Times New Roman" panose="02020603050405020304" pitchFamily="18" charset="0"/>
                        </a:rPr>
                        <a:t>Công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nghiệp</a:t>
                      </a:r>
                      <a:endParaRPr lang="en-US" sz="2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altLang="en-US" sz="2800" b="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Sản</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lượng</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công</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nghiệp</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chỉ</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còn</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chiếm</a:t>
                      </a:r>
                      <a:r>
                        <a:rPr lang="en-US" altLang="en-US" sz="2800" dirty="0">
                          <a:solidFill>
                            <a:schemeClr val="tx1"/>
                          </a:solidFill>
                          <a:latin typeface="Times New Roman" pitchFamily="18" charset="0"/>
                          <a:cs typeface="Times New Roman" pitchFamily="18" charset="0"/>
                          <a:sym typeface="Tahoma" panose="020B0604030504040204" pitchFamily="34" charset="0"/>
                        </a:rPr>
                        <a:t> 39.8% </a:t>
                      </a:r>
                      <a:r>
                        <a:rPr lang="en-US" altLang="en-US" sz="2800" dirty="0" err="1">
                          <a:solidFill>
                            <a:schemeClr val="tx1"/>
                          </a:solidFill>
                          <a:latin typeface="Times New Roman" pitchFamily="18" charset="0"/>
                          <a:cs typeface="Times New Roman" pitchFamily="18" charset="0"/>
                          <a:sym typeface="Tahoma" panose="020B0604030504040204" pitchFamily="34" charset="0"/>
                        </a:rPr>
                        <a:t>của</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thế</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giới</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970701305"/>
                  </a:ext>
                </a:extLst>
              </a:tr>
              <a:tr h="800191">
                <a:tc>
                  <a:txBody>
                    <a:bodyPr/>
                    <a:lstStyle/>
                    <a:p>
                      <a:r>
                        <a:rPr lang="en-US" sz="2800" b="1" dirty="0" err="1">
                          <a:solidFill>
                            <a:schemeClr val="tx1"/>
                          </a:solidFill>
                          <a:latin typeface="Times New Roman" panose="02020603050405020304" pitchFamily="18" charset="0"/>
                          <a:cs typeface="Times New Roman" panose="02020603050405020304" pitchFamily="18" charset="0"/>
                        </a:rPr>
                        <a:t>Sản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lượng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vàng</a:t>
                      </a:r>
                      <a:endParaRPr lang="en-US" sz="2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altLang="en-US" sz="2800" dirty="0" err="1">
                          <a:solidFill>
                            <a:schemeClr val="tx1"/>
                          </a:solidFill>
                          <a:latin typeface="Times New Roman" pitchFamily="18" charset="0"/>
                          <a:cs typeface="Times New Roman" pitchFamily="18" charset="0"/>
                          <a:sym typeface="Tahoma" panose="020B0604030504040204" pitchFamily="34" charset="0"/>
                        </a:rPr>
                        <a:t>Dự</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trữ</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vàng</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cạn</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dần</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chỉ</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còn</a:t>
                      </a:r>
                      <a:r>
                        <a:rPr lang="en-US" altLang="en-US" sz="2800" dirty="0">
                          <a:solidFill>
                            <a:schemeClr val="tx1"/>
                          </a:solidFill>
                          <a:latin typeface="Times New Roman" pitchFamily="18" charset="0"/>
                          <a:cs typeface="Times New Roman" pitchFamily="18" charset="0"/>
                          <a:sym typeface="Tahoma" panose="020B0604030504040204" pitchFamily="34" charset="0"/>
                        </a:rPr>
                        <a:t> 11,9 </a:t>
                      </a:r>
                      <a:r>
                        <a:rPr lang="en-US" altLang="en-US" sz="2800" dirty="0" err="1">
                          <a:solidFill>
                            <a:schemeClr val="tx1"/>
                          </a:solidFill>
                          <a:latin typeface="Times New Roman" pitchFamily="18" charset="0"/>
                          <a:cs typeface="Times New Roman" pitchFamily="18" charset="0"/>
                          <a:sym typeface="Tahoma" panose="020B0604030504040204" pitchFamily="34" charset="0"/>
                        </a:rPr>
                        <a:t>tỷ</a:t>
                      </a:r>
                      <a:r>
                        <a:rPr lang="en-US" altLang="en-US" sz="2800" dirty="0">
                          <a:solidFill>
                            <a:schemeClr val="tx1"/>
                          </a:solidFill>
                          <a:latin typeface="Times New Roman" pitchFamily="18" charset="0"/>
                          <a:cs typeface="Times New Roman" pitchFamily="18" charset="0"/>
                          <a:sym typeface="Tahoma" panose="020B0604030504040204" pitchFamily="34" charset="0"/>
                        </a:rPr>
                        <a:t> USD</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823302385"/>
                  </a:ext>
                </a:extLst>
              </a:tr>
              <a:tr h="1078395">
                <a:tc>
                  <a:txBody>
                    <a:bodyPr/>
                    <a:lstStyle/>
                    <a:p>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p>
                  </a:txBody>
                  <a:tcPr/>
                </a:tc>
                <a:tc>
                  <a:txBody>
                    <a:bodyPr/>
                    <a:lstStyle/>
                    <a:p>
                      <a:r>
                        <a:rPr lang="en-US" altLang="en-US" sz="2800" dirty="0" err="1">
                          <a:solidFill>
                            <a:schemeClr val="tx1"/>
                          </a:solidFill>
                          <a:latin typeface="Times New Roman" pitchFamily="18" charset="0"/>
                          <a:cs typeface="Times New Roman" pitchFamily="18" charset="0"/>
                          <a:sym typeface="Tahoma" panose="020B0604030504040204" pitchFamily="34" charset="0"/>
                        </a:rPr>
                        <a:t>Trong</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vòng</a:t>
                      </a:r>
                      <a:r>
                        <a:rPr lang="en-US" altLang="en-US" sz="2800" dirty="0">
                          <a:solidFill>
                            <a:schemeClr val="tx1"/>
                          </a:solidFill>
                          <a:latin typeface="Times New Roman" pitchFamily="18" charset="0"/>
                          <a:cs typeface="Times New Roman" pitchFamily="18" charset="0"/>
                          <a:sym typeface="Tahoma" panose="020B0604030504040204" pitchFamily="34" charset="0"/>
                        </a:rPr>
                        <a:t> 14 </a:t>
                      </a:r>
                      <a:r>
                        <a:rPr lang="en-US" altLang="en-US" sz="2800" dirty="0" err="1">
                          <a:solidFill>
                            <a:schemeClr val="tx1"/>
                          </a:solidFill>
                          <a:latin typeface="Times New Roman" pitchFamily="18" charset="0"/>
                          <a:cs typeface="Times New Roman" pitchFamily="18" charset="0"/>
                          <a:sym typeface="Tahoma" panose="020B0604030504040204" pitchFamily="34" charset="0"/>
                        </a:rPr>
                        <a:t>tháng</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đồng</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đô</a:t>
                      </a:r>
                      <a:r>
                        <a:rPr lang="en-US" altLang="en-US" sz="2800" dirty="0">
                          <a:solidFill>
                            <a:schemeClr val="tx1"/>
                          </a:solidFill>
                          <a:latin typeface="Times New Roman" pitchFamily="18" charset="0"/>
                          <a:cs typeface="Times New Roman" pitchFamily="18" charset="0"/>
                          <a:sym typeface="Tahoma" panose="020B0604030504040204" pitchFamily="34" charset="0"/>
                        </a:rPr>
                        <a:t> la </a:t>
                      </a:r>
                      <a:r>
                        <a:rPr lang="en-US" altLang="en-US" sz="2800" dirty="0" err="1">
                          <a:solidFill>
                            <a:schemeClr val="tx1"/>
                          </a:solidFill>
                          <a:latin typeface="Times New Roman" pitchFamily="18" charset="0"/>
                          <a:cs typeface="Times New Roman" pitchFamily="18" charset="0"/>
                          <a:sym typeface="Tahoma" panose="020B0604030504040204" pitchFamily="34" charset="0"/>
                        </a:rPr>
                        <a:t>Mĩ</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bị</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phá</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giá</a:t>
                      </a:r>
                      <a:r>
                        <a:rPr lang="en-US" altLang="en-US" sz="2800" dirty="0">
                          <a:solidFill>
                            <a:schemeClr val="tx1"/>
                          </a:solidFill>
                          <a:latin typeface="Times New Roman" pitchFamily="18" charset="0"/>
                          <a:cs typeface="Times New Roman" pitchFamily="18" charset="0"/>
                          <a:sym typeface="Tahoma" panose="020B0604030504040204" pitchFamily="34" charset="0"/>
                        </a:rPr>
                        <a:t> 2 </a:t>
                      </a:r>
                      <a:r>
                        <a:rPr lang="en-US" altLang="en-US" sz="2800" dirty="0" err="1">
                          <a:solidFill>
                            <a:schemeClr val="tx1"/>
                          </a:solidFill>
                          <a:latin typeface="Times New Roman" pitchFamily="18" charset="0"/>
                          <a:cs typeface="Times New Roman" pitchFamily="18" charset="0"/>
                          <a:sym typeface="Tahoma" panose="020B0604030504040204" pitchFamily="34" charset="0"/>
                        </a:rPr>
                        <a:t>lần</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vào</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tháng</a:t>
                      </a:r>
                      <a:r>
                        <a:rPr lang="en-US" altLang="en-US" sz="2800" dirty="0">
                          <a:solidFill>
                            <a:schemeClr val="tx1"/>
                          </a:solidFill>
                          <a:latin typeface="Times New Roman" pitchFamily="18" charset="0"/>
                          <a:cs typeface="Times New Roman" pitchFamily="18" charset="0"/>
                          <a:sym typeface="Tahoma" panose="020B0604030504040204" pitchFamily="34" charset="0"/>
                        </a:rPr>
                        <a:t> 12/1973 </a:t>
                      </a:r>
                      <a:r>
                        <a:rPr lang="en-US" altLang="en-US" sz="2800" dirty="0" err="1">
                          <a:solidFill>
                            <a:schemeClr val="tx1"/>
                          </a:solidFill>
                          <a:latin typeface="Times New Roman" pitchFamily="18" charset="0"/>
                          <a:cs typeface="Times New Roman" pitchFamily="18" charset="0"/>
                          <a:sym typeface="Tahoma" panose="020B0604030504040204" pitchFamily="34" charset="0"/>
                        </a:rPr>
                        <a:t>và</a:t>
                      </a:r>
                      <a:r>
                        <a:rPr lang="en-US" altLang="en-US" sz="2800" dirty="0">
                          <a:solidFill>
                            <a:schemeClr val="tx1"/>
                          </a:solidFill>
                          <a:latin typeface="Times New Roman" pitchFamily="18" charset="0"/>
                          <a:cs typeface="Times New Roman" pitchFamily="18" charset="0"/>
                          <a:sym typeface="Tahoma" panose="020B0604030504040204" pitchFamily="34" charset="0"/>
                        </a:rPr>
                        <a:t> </a:t>
                      </a:r>
                      <a:r>
                        <a:rPr lang="en-US" altLang="en-US" sz="2800" dirty="0" err="1">
                          <a:solidFill>
                            <a:schemeClr val="tx1"/>
                          </a:solidFill>
                          <a:latin typeface="Times New Roman" pitchFamily="18" charset="0"/>
                          <a:cs typeface="Times New Roman" pitchFamily="18" charset="0"/>
                          <a:sym typeface="Tahoma" panose="020B0604030504040204" pitchFamily="34" charset="0"/>
                        </a:rPr>
                        <a:t>tháng</a:t>
                      </a:r>
                      <a:r>
                        <a:rPr lang="en-US" altLang="en-US" sz="2800" dirty="0">
                          <a:solidFill>
                            <a:schemeClr val="tx1"/>
                          </a:solidFill>
                          <a:latin typeface="Times New Roman" pitchFamily="18" charset="0"/>
                          <a:cs typeface="Times New Roman" pitchFamily="18" charset="0"/>
                          <a:sym typeface="Tahoma" panose="020B0604030504040204" pitchFamily="34" charset="0"/>
                        </a:rPr>
                        <a:t> 2/1974…</a:t>
                      </a:r>
                      <a:endParaRPr lang="en-US" sz="2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70687419"/>
                  </a:ext>
                </a:extLst>
              </a:tr>
            </a:tbl>
          </a:graphicData>
        </a:graphic>
      </p:graphicFrame>
      <p:sp>
        <p:nvSpPr>
          <p:cNvPr id="8" name="Rectangle 19">
            <a:extLst>
              <a:ext uri="{FF2B5EF4-FFF2-40B4-BE49-F238E27FC236}">
                <a16:creationId xmlns:a16="http://schemas.microsoft.com/office/drawing/2014/main" xmlns="" id="{F69E1F15-7381-4E0A-9B39-3572BA5F02AF}"/>
              </a:ext>
            </a:extLst>
          </p:cNvPr>
          <p:cNvSpPr>
            <a:spLocks noChangeArrowheads="1"/>
          </p:cNvSpPr>
          <p:nvPr/>
        </p:nvSpPr>
        <p:spPr bwMode="auto">
          <a:xfrm>
            <a:off x="603373" y="5807344"/>
            <a:ext cx="11090722" cy="1017259"/>
          </a:xfrm>
          <a:prstGeom prst="rect">
            <a:avLst/>
          </a:prstGeom>
          <a:solidFill>
            <a:schemeClr val="bg1"/>
          </a:solidFill>
          <a:ln w="57150">
            <a:solidFill>
              <a:srgbClr val="FF00FF"/>
            </a:solidFill>
            <a:miter lim="800000"/>
            <a:headEnd/>
            <a:tailEnd/>
          </a:ln>
          <a:effectLst>
            <a:outerShdw dist="107763" dir="18900000" algn="ctr" rotWithShape="0">
              <a:schemeClr val="bg2">
                <a:alpha val="50000"/>
              </a:schemeClr>
            </a:outerShdw>
          </a:effectLst>
        </p:spPr>
        <p:txBody>
          <a:bodyPr wrap="none" lIns="50577" tIns="25289" rIns="50577" bIns="25289" anchor="ct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r>
              <a:rPr lang="en-US" altLang="en-US" sz="2800" dirty="0">
                <a:solidFill>
                  <a:srgbClr val="FF0000"/>
                </a:solidFill>
                <a:cs typeface="Times New Roman" panose="02020603050405020304" pitchFamily="18" charset="0"/>
                <a:sym typeface="Tahoma" panose="020B0604030504040204" pitchFamily="34" charset="0"/>
              </a:rPr>
              <a:t>Quan </a:t>
            </a:r>
            <a:r>
              <a:rPr lang="en-US" altLang="en-US" sz="2800" dirty="0" err="1">
                <a:solidFill>
                  <a:srgbClr val="FF0000"/>
                </a:solidFill>
                <a:cs typeface="Times New Roman" panose="02020603050405020304" pitchFamily="18" charset="0"/>
                <a:sym typeface="Tahoma" panose="020B0604030504040204" pitchFamily="34" charset="0"/>
              </a:rPr>
              <a:t>sát</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bảng</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số</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liệu</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trên</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em</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có</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nhận</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xét</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gì</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về</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tình</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hình</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kinh</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tế</a:t>
            </a:r>
            <a:r>
              <a:rPr lang="en-US" altLang="en-US" sz="2800" dirty="0">
                <a:solidFill>
                  <a:srgbClr val="FF0000"/>
                </a:solidFill>
                <a:cs typeface="Times New Roman" panose="02020603050405020304" pitchFamily="18" charset="0"/>
                <a:sym typeface="Tahoma" panose="020B0604030504040204" pitchFamily="34" charset="0"/>
              </a:rPr>
              <a:t> </a:t>
            </a:r>
          </a:p>
          <a:p>
            <a:r>
              <a:rPr lang="en-US" altLang="en-US" sz="2800" dirty="0" err="1">
                <a:solidFill>
                  <a:srgbClr val="FF0000"/>
                </a:solidFill>
                <a:cs typeface="Times New Roman" panose="02020603050405020304" pitchFamily="18" charset="0"/>
                <a:sym typeface="Tahoma" panose="020B0604030504040204" pitchFamily="34" charset="0"/>
              </a:rPr>
              <a:t>nước</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Mĩ</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từ</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năm</a:t>
            </a:r>
            <a:r>
              <a:rPr lang="en-US" altLang="en-US" sz="2800" dirty="0">
                <a:solidFill>
                  <a:srgbClr val="FF0000"/>
                </a:solidFill>
                <a:cs typeface="Times New Roman" panose="02020603050405020304" pitchFamily="18" charset="0"/>
                <a:sym typeface="Tahoma" panose="020B0604030504040204" pitchFamily="34" charset="0"/>
              </a:rPr>
              <a:t> 1973 </a:t>
            </a:r>
            <a:r>
              <a:rPr lang="en-US" altLang="en-US" sz="2800" dirty="0" err="1">
                <a:solidFill>
                  <a:srgbClr val="FF0000"/>
                </a:solidFill>
                <a:cs typeface="Times New Roman" panose="02020603050405020304" pitchFamily="18" charset="0"/>
                <a:sym typeface="Tahoma" panose="020B0604030504040204" pitchFamily="34" charset="0"/>
              </a:rPr>
              <a:t>đến</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năm</a:t>
            </a:r>
            <a:r>
              <a:rPr lang="en-US" altLang="en-US" sz="2800" dirty="0">
                <a:solidFill>
                  <a:srgbClr val="FF0000"/>
                </a:solidFill>
                <a:cs typeface="Times New Roman" panose="02020603050405020304" pitchFamily="18" charset="0"/>
                <a:sym typeface="Tahoma" panose="020B0604030504040204" pitchFamily="34" charset="0"/>
              </a:rPr>
              <a:t> 1991?</a:t>
            </a:r>
          </a:p>
        </p:txBody>
      </p:sp>
      <p:sp>
        <p:nvSpPr>
          <p:cNvPr id="5" name="TextBox 4">
            <a:extLst>
              <a:ext uri="{FF2B5EF4-FFF2-40B4-BE49-F238E27FC236}">
                <a16:creationId xmlns:a16="http://schemas.microsoft.com/office/drawing/2014/main" xmlns="" id="{8553FAD7-34A3-4B01-8C62-9E4B9A1F1EE0}"/>
              </a:ext>
            </a:extLst>
          </p:cNvPr>
          <p:cNvSpPr txBox="1"/>
          <p:nvPr/>
        </p:nvSpPr>
        <p:spPr>
          <a:xfrm>
            <a:off x="152317" y="673767"/>
            <a:ext cx="11541778" cy="1877437"/>
          </a:xfrm>
          <a:prstGeom prst="rect">
            <a:avLst/>
          </a:prstGeom>
          <a:noFill/>
        </p:spPr>
        <p:txBody>
          <a:bodyPr wrap="square">
            <a:spAutoFit/>
          </a:bodyPr>
          <a:lstStyle/>
          <a:p>
            <a:r>
              <a:rPr lang="en-US" sz="3000" b="1" dirty="0" smtClean="0">
                <a:solidFill>
                  <a:srgbClr val="002060"/>
                </a:solidFill>
                <a:latin typeface="Times New Roman" panose="02020603050405020304" pitchFamily="18" charset="0"/>
                <a:cs typeface="Times New Roman" panose="02020603050405020304" pitchFamily="18" charset="0"/>
              </a:rPr>
              <a:t>I- TÌNH </a:t>
            </a:r>
            <a:r>
              <a:rPr lang="en-US" sz="3000" b="1" dirty="0">
                <a:solidFill>
                  <a:srgbClr val="002060"/>
                </a:solidFill>
                <a:latin typeface="Times New Roman" panose="02020603050405020304" pitchFamily="18" charset="0"/>
                <a:cs typeface="Times New Roman" panose="02020603050405020304" pitchFamily="18" charset="0"/>
              </a:rPr>
              <a:t>HÌNH KINH TẾ NƯỚC MĨ SAU CTTG </a:t>
            </a:r>
            <a:r>
              <a:rPr lang="en-US" sz="3000" b="1" dirty="0" smtClean="0">
                <a:solidFill>
                  <a:srgbClr val="002060"/>
                </a:solidFill>
                <a:latin typeface="Times New Roman" panose="02020603050405020304" pitchFamily="18" charset="0"/>
                <a:cs typeface="Times New Roman" panose="02020603050405020304" pitchFamily="18" charset="0"/>
              </a:rPr>
              <a:t>II</a:t>
            </a:r>
          </a:p>
          <a:p>
            <a:r>
              <a:rPr lang="en-US" sz="3000" b="1" dirty="0">
                <a:solidFill>
                  <a:srgbClr val="002060"/>
                </a:solidFill>
                <a:latin typeface="Times New Roman" panose="02020603050405020304" pitchFamily="18" charset="0"/>
                <a:cs typeface="Times New Roman" panose="02020603050405020304" pitchFamily="18" charset="0"/>
              </a:rPr>
              <a:t>1.Tình </a:t>
            </a:r>
            <a:r>
              <a:rPr lang="en-US" sz="3000" b="1" dirty="0" err="1">
                <a:solidFill>
                  <a:srgbClr val="002060"/>
                </a:solidFill>
                <a:latin typeface="Times New Roman" panose="02020603050405020304" pitchFamily="18" charset="0"/>
                <a:cs typeface="Times New Roman" panose="02020603050405020304" pitchFamily="18" charset="0"/>
              </a:rPr>
              <a:t>hình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tế</a:t>
            </a:r>
            <a:endParaRPr lang="en-US" sz="3000" dirty="0">
              <a:solidFill>
                <a:srgbClr val="002060"/>
              </a:solidFill>
            </a:endParaRPr>
          </a:p>
          <a:p>
            <a:endParaRPr lang="en-US" sz="28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800" dirty="0">
              <a:solidFill>
                <a:srgbClr val="002060"/>
              </a:solidFill>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extLst>
      <p:ext uri="{BB962C8B-B14F-4D97-AF65-F5344CB8AC3E}">
        <p14:creationId xmlns:p14="http://schemas.microsoft.com/office/powerpoint/2010/main" val="272721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17" y="1434004"/>
            <a:ext cx="11831865" cy="4800541"/>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fontAlgn="t">
              <a:buNone/>
            </a:pPr>
            <a:r>
              <a:rPr lang="en-US" altLang="en-US" sz="30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smtClean="0">
                <a:latin typeface="Times New Roman" panose="02020603050405020304" pitchFamily="18" charset="0"/>
                <a:cs typeface="Times New Roman" panose="02020603050405020304" pitchFamily="18" charset="0"/>
                <a:sym typeface="Tahoma" panose="020B0604030504040204" pitchFamily="34" charset="0"/>
              </a:rPr>
              <a:t>Sau</a:t>
            </a:r>
            <a:r>
              <a:rPr lang="en-US" altLang="en-US" sz="30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tranh</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thứ</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II,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trở</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thành</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một</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nước</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tư</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bản</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giàu</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mạnh</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nhất</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a:t>
            </a:r>
          </a:p>
          <a:p>
            <a:pPr marL="0" indent="0" fontAlgn="t">
              <a:buNone/>
            </a:pP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Công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nghiệp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chiếm</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hơn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nửa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p>
          <a:p>
            <a:pPr marL="0" indent="0" fontAlgn="t">
              <a:buNone/>
            </a:pP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Nông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nghiệp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gấp</a:t>
            </a:r>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2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5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p>
          <a:p>
            <a:pPr marL="0" indent="0" fontAlgn="t">
              <a:buNone/>
            </a:pPr>
            <a:r>
              <a:rPr lang="en-US" sz="3000" dirty="0" err="1">
                <a:latin typeface="Times New Roman" pitchFamily="18" charset="0"/>
                <a:cs typeface="Times New Roman" pitchFamily="18" charset="0"/>
              </a:rPr>
              <a:t>Anh,Pháp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Đức,I</a:t>
            </a:r>
            <a:r>
              <a:rPr lang="en-US" sz="3000" dirty="0">
                <a:latin typeface="Times New Roman" pitchFamily="18" charset="0"/>
                <a:cs typeface="Times New Roman" pitchFamily="18" charset="0"/>
              </a:rPr>
              <a:t>-ta-li-a, </a:t>
            </a:r>
            <a:r>
              <a:rPr lang="en-US" sz="3000" dirty="0" err="1">
                <a:latin typeface="Times New Roman" pitchFamily="18" charset="0"/>
                <a:cs typeface="Times New Roman" pitchFamily="18" charset="0"/>
              </a:rPr>
              <a:t>Nhật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lại</a:t>
            </a:r>
            <a:r>
              <a:rPr lang="en-US" sz="3000" dirty="0">
                <a:latin typeface="Times New Roman" pitchFamily="18" charset="0"/>
                <a:cs typeface="Times New Roman" pitchFamily="18" charset="0"/>
              </a:rPr>
              <a:t>.</a:t>
            </a:r>
          </a:p>
          <a:p>
            <a:pPr marL="0" indent="0" fontAlgn="t">
              <a:buNone/>
            </a:pP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Nắm</a:t>
            </a:r>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¾ </a:t>
            </a:r>
            <a:r>
              <a:rPr lang="en-US" sz="3000" dirty="0" err="1">
                <a:latin typeface="Times New Roman" pitchFamily="18" charset="0"/>
                <a:cs typeface="Times New Roman" pitchFamily="18" charset="0"/>
              </a:rPr>
              <a:t>trữ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endParaRPr lang="en-US" sz="3000" dirty="0">
              <a:latin typeface="Times New Roman" pitchFamily="18" charset="0"/>
              <a:cs typeface="Times New Roman" pitchFamily="18" charset="0"/>
            </a:endParaRPr>
          </a:p>
          <a:p>
            <a:pPr fontAlgn="t">
              <a:buFontTx/>
              <a:buChar char="-"/>
            </a:pPr>
            <a:r>
              <a:rPr lang="en-US" sz="3000" dirty="0" err="1" smtClean="0">
                <a:latin typeface="Times New Roman" pitchFamily="18" charset="0"/>
                <a:cs typeface="Times New Roman" pitchFamily="18" charset="0"/>
              </a:rPr>
              <a:t>Quân</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tử</a:t>
            </a:r>
            <a:r>
              <a:rPr lang="en-US" sz="3000" dirty="0" smtClean="0">
                <a:latin typeface="Times New Roman" pitchFamily="18" charset="0"/>
                <a:cs typeface="Times New Roman" pitchFamily="18" charset="0"/>
              </a:rPr>
              <a:t>.</a:t>
            </a:r>
          </a:p>
          <a:p>
            <a:pPr marL="0" indent="0" fontAlgn="t">
              <a:buNone/>
            </a:pPr>
            <a:r>
              <a:rPr lang="en-US" altLang="en-US" sz="2800" dirty="0" smtClean="0">
                <a:cs typeface="Times New Roman" panose="02020603050405020304" pitchFamily="18" charset="0"/>
                <a:sym typeface="Tahoma" panose="020B0604030504040204" pitchFamily="34" charset="0"/>
              </a:rPr>
              <a:t>* </a:t>
            </a:r>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thập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niên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sau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tuy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vẫn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dẫn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đầu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về</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nhiều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mặt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nhưng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nền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kinh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không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còn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giữ</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ưu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tuyệt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như</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trước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nữa</a:t>
            </a:r>
            <a:endParaRPr lang="en-US" altLang="en-US" sz="2800" dirty="0">
              <a:latin typeface="Times New Roman" panose="02020603050405020304" pitchFamily="18" charset="0"/>
              <a:cs typeface="Times New Roman" panose="02020603050405020304" pitchFamily="18" charset="0"/>
              <a:sym typeface="Tahoma" panose="020B0604030504040204" pitchFamily="34" charset="0"/>
            </a:endParaRPr>
          </a:p>
          <a:p>
            <a:pPr fontAlgn="t">
              <a:buFontTx/>
              <a:buChar char="-"/>
            </a:pPr>
            <a:endParaRPr lang="en-US" sz="30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8553FAD7-34A3-4B01-8C62-9E4B9A1F1EE0}"/>
              </a:ext>
            </a:extLst>
          </p:cNvPr>
          <p:cNvSpPr txBox="1"/>
          <p:nvPr/>
        </p:nvSpPr>
        <p:spPr>
          <a:xfrm>
            <a:off x="152317" y="673767"/>
            <a:ext cx="11541778" cy="1015663"/>
          </a:xfrm>
          <a:prstGeom prst="rect">
            <a:avLst/>
          </a:prstGeom>
          <a:noFill/>
        </p:spPr>
        <p:txBody>
          <a:bodyPr wrap="square">
            <a:spAutoFit/>
          </a:bodyPr>
          <a:lstStyle/>
          <a:p>
            <a:r>
              <a:rPr lang="en-US" sz="3000" b="1" dirty="0" smtClean="0">
                <a:solidFill>
                  <a:srgbClr val="002060"/>
                </a:solidFill>
                <a:latin typeface="Times New Roman" panose="02020603050405020304" pitchFamily="18" charset="0"/>
                <a:cs typeface="Times New Roman" panose="02020603050405020304" pitchFamily="18" charset="0"/>
              </a:rPr>
              <a:t>I- TÌNH </a:t>
            </a:r>
            <a:r>
              <a:rPr lang="en-US" sz="3000" b="1" dirty="0">
                <a:solidFill>
                  <a:srgbClr val="002060"/>
                </a:solidFill>
                <a:latin typeface="Times New Roman" panose="02020603050405020304" pitchFamily="18" charset="0"/>
                <a:cs typeface="Times New Roman" panose="02020603050405020304" pitchFamily="18" charset="0"/>
              </a:rPr>
              <a:t>HÌNH KINH TẾ NƯỚC MĨ SAU CTTG </a:t>
            </a:r>
            <a:r>
              <a:rPr lang="en-US" sz="3000" b="1" dirty="0" smtClean="0">
                <a:solidFill>
                  <a:srgbClr val="002060"/>
                </a:solidFill>
                <a:latin typeface="Times New Roman" panose="02020603050405020304" pitchFamily="18" charset="0"/>
                <a:cs typeface="Times New Roman" panose="02020603050405020304" pitchFamily="18" charset="0"/>
              </a:rPr>
              <a:t>II</a:t>
            </a:r>
          </a:p>
          <a:p>
            <a:r>
              <a:rPr lang="en-US" sz="3000" b="1" dirty="0">
                <a:solidFill>
                  <a:srgbClr val="002060"/>
                </a:solidFill>
                <a:latin typeface="Times New Roman" panose="02020603050405020304" pitchFamily="18" charset="0"/>
                <a:cs typeface="Times New Roman" panose="02020603050405020304" pitchFamily="18" charset="0"/>
              </a:rPr>
              <a:t>1.Tình </a:t>
            </a:r>
            <a:r>
              <a:rPr lang="en-US" sz="3000" b="1" dirty="0" err="1">
                <a:solidFill>
                  <a:srgbClr val="002060"/>
                </a:solidFill>
                <a:latin typeface="Times New Roman" panose="02020603050405020304" pitchFamily="18" charset="0"/>
                <a:cs typeface="Times New Roman" panose="02020603050405020304" pitchFamily="18" charset="0"/>
              </a:rPr>
              <a:t>hình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tế</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extLst>
      <p:ext uri="{BB962C8B-B14F-4D97-AF65-F5344CB8AC3E}">
        <p14:creationId xmlns:p14="http://schemas.microsoft.com/office/powerpoint/2010/main" val="16250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2649893" y="-15163"/>
            <a:ext cx="9153331" cy="1823866"/>
          </a:xfrm>
          <a:prstGeom prst="cloudCallout">
            <a:avLst>
              <a:gd name="adj1" fmla="val -45389"/>
              <a:gd name="adj2" fmla="val 42306"/>
            </a:avLst>
          </a:prstGeom>
          <a:ln>
            <a:headEnd/>
            <a:tailEnd/>
          </a:ln>
        </p:spPr>
        <p:style>
          <a:lnRef idx="1">
            <a:schemeClr val="accent5"/>
          </a:lnRef>
          <a:fillRef idx="2">
            <a:schemeClr val="accent5"/>
          </a:fillRef>
          <a:effectRef idx="1">
            <a:schemeClr val="accent5"/>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ưu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tuyệt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nữa</a:t>
            </a:r>
            <a:r>
              <a:rPr lang="en-US" sz="2800" b="1" dirty="0">
                <a:latin typeface="Times New Roman" panose="02020603050405020304" pitchFamily="18" charset="0"/>
                <a:cs typeface="Times New Roman" panose="02020603050405020304" pitchFamily="18" charset="0"/>
              </a:rPr>
              <a:t>?</a:t>
            </a:r>
            <a:endParaRPr lang="en-US" altLang="en-US" sz="2800" b="1" i="1" dirty="0">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6" y="180870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E28B6CFB-C902-4381-9459-343ABD03DB56}"/>
              </a:ext>
            </a:extLst>
          </p:cNvPr>
          <p:cNvSpPr txBox="1">
            <a:spLocks noChangeArrowheads="1"/>
          </p:cNvSpPr>
          <p:nvPr/>
        </p:nvSpPr>
        <p:spPr>
          <a:xfrm>
            <a:off x="4366727" y="2132432"/>
            <a:ext cx="6913982" cy="4632261"/>
          </a:xfrm>
          <a:prstGeom prst="rect">
            <a:avLst/>
          </a:prstGeom>
          <a:solidFill>
            <a:srgbClr val="CCFFCC"/>
          </a:solidFill>
          <a:ln w="9525">
            <a:solidFill>
              <a:srgbClr val="FF0000"/>
            </a:solidFill>
            <a:miter lim="800000"/>
            <a:headEnd/>
            <a:tailEnd/>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Các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nước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Tây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Âu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Nhật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Bản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vươn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mạnh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mẽ</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và</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trở</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thành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trung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tâm</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kinh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ngày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càng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cạnh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tranh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gay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gắt</a:t>
            </a:r>
            <a:endParaRPr lang="en-US" altLang="en-US" sz="2800" dirty="0">
              <a:latin typeface="Times New Roman" panose="02020603050405020304" pitchFamily="18" charset="0"/>
              <a:cs typeface="Times New Roman" panose="02020603050405020304" pitchFamily="18" charset="0"/>
              <a:sym typeface="Tahoma" panose="020B0604030504040204" pitchFamily="34" charset="0"/>
            </a:endParaRPr>
          </a:p>
          <a:p>
            <a:pPr marL="0" indent="0">
              <a:buNone/>
            </a:pP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Kinh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không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ổn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định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do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vấp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phải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nhiều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cuộc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khủng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hoảng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suy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thoái</a:t>
            </a:r>
            <a:endParaRPr lang="en-US" altLang="en-US" sz="2800" dirty="0">
              <a:latin typeface="Times New Roman" panose="02020603050405020304" pitchFamily="18" charset="0"/>
              <a:cs typeface="Times New Roman" panose="02020603050405020304" pitchFamily="18" charset="0"/>
              <a:sym typeface="Tahoma" panose="020B0604030504040204" pitchFamily="34" charset="0"/>
            </a:endParaRPr>
          </a:p>
          <a:p>
            <a:pPr marL="0" indent="0">
              <a:buNone/>
            </a:pP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+Do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tham</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vọng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bá</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chủ</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endParaRPr lang="en-US" altLang="en-US" sz="2800" dirty="0">
              <a:latin typeface="Times New Roman" panose="02020603050405020304" pitchFamily="18" charset="0"/>
              <a:cs typeface="Times New Roman" panose="02020603050405020304" pitchFamily="18" charset="0"/>
              <a:sym typeface="Tahoma" panose="020B0604030504040204" pitchFamily="34" charset="0"/>
            </a:endParaRPr>
          </a:p>
          <a:p>
            <a:pPr marL="0" indent="0">
              <a:buNone/>
            </a:pP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Sự</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giàu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nghèo</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quá</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chênh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lệch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giữa</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các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tầng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lớp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trong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xã</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hội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63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circle(in)">
                                      <p:cBhvr>
                                        <p:cTn id="7" dur="2000"/>
                                        <p:tgtEl>
                                          <p:spTgt spid="8201"/>
                                        </p:tgtEl>
                                      </p:cBhvr>
                                    </p:animEffect>
                                  </p:childTnLst>
                                </p:cTn>
                              </p:par>
                              <p:par>
                                <p:cTn id="8" presetID="6" presetClass="entr" presetSubtype="16"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Effect transition="in" filter="circle(in)">
                                      <p:cBhvr>
                                        <p:cTn id="10" dur="2000"/>
                                        <p:tgtEl>
                                          <p:spTgt spid="10854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
            <a:extLst>
              <a:ext uri="{FF2B5EF4-FFF2-40B4-BE49-F238E27FC236}">
                <a16:creationId xmlns:a16="http://schemas.microsoft.com/office/drawing/2014/main" xmlns="" id="{9B14B355-A869-424B-B439-2E7D207FF051}"/>
              </a:ext>
            </a:extLst>
          </p:cNvPr>
          <p:cNvSpPr>
            <a:spLocks noChangeArrowheads="1"/>
          </p:cNvSpPr>
          <p:nvPr/>
        </p:nvSpPr>
        <p:spPr bwMode="auto">
          <a:xfrm>
            <a:off x="263727" y="697888"/>
            <a:ext cx="11664545" cy="5622525"/>
          </a:xfrm>
          <a:prstGeom prst="rect">
            <a:avLst/>
          </a:prstGeom>
          <a:solidFill>
            <a:schemeClr val="bg1"/>
          </a:solidFill>
          <a:ln w="57150">
            <a:solidFill>
              <a:srgbClr val="FF00FF"/>
            </a:solidFill>
            <a:miter lim="800000"/>
            <a:headEnd/>
            <a:tailEnd/>
          </a:ln>
          <a:effectLst>
            <a:outerShdw dist="107763" dir="18900000" algn="ctr" rotWithShape="0">
              <a:schemeClr val="bg2">
                <a:alpha val="50000"/>
              </a:schemeClr>
            </a:outerShdw>
          </a:effectLst>
        </p:spPr>
        <p:txBody>
          <a:bodyPr wrap="none" lIns="50577" tIns="25289" rIns="50577" bIns="25289" anchor="ct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Các</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em</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hãy</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đọc</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đoạn</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trích</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sau</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và</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hãy</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cho</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biết</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em</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có</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nhận</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xét</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gì</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về</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tình</a:t>
            </a:r>
            <a:endParaRPr lang="en-US" altLang="en-US" sz="2800" dirty="0">
              <a:solidFill>
                <a:srgbClr val="FF0000"/>
              </a:solidFill>
              <a:cs typeface="Times New Roman" panose="02020603050405020304" pitchFamily="18" charset="0"/>
              <a:sym typeface="Tahoma" panose="020B0604030504040204" pitchFamily="34" charset="0"/>
            </a:endParaRPr>
          </a:p>
          <a:p>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hình</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kinh</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tế</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Mĩ</a:t>
            </a:r>
            <a:r>
              <a:rPr lang="en-US" altLang="en-US" sz="2800" dirty="0">
                <a:solidFill>
                  <a:srgbClr val="FF0000"/>
                </a:solidFill>
                <a:cs typeface="Times New Roman" panose="02020603050405020304" pitchFamily="18" charset="0"/>
                <a:sym typeface="Tahoma" panose="020B0604030504040204" pitchFamily="34" charset="0"/>
              </a:rPr>
              <a:t> </a:t>
            </a:r>
            <a:r>
              <a:rPr lang="en-US" altLang="en-US" sz="2800" dirty="0" err="1">
                <a:solidFill>
                  <a:srgbClr val="FF0000"/>
                </a:solidFill>
                <a:cs typeface="Times New Roman" panose="02020603050405020304" pitchFamily="18" charset="0"/>
                <a:sym typeface="Tahoma" panose="020B0604030504040204" pitchFamily="34" charset="0"/>
              </a:rPr>
              <a:t>từ</a:t>
            </a:r>
            <a:r>
              <a:rPr lang="en-US" altLang="en-US" sz="2800" dirty="0">
                <a:solidFill>
                  <a:srgbClr val="FF0000"/>
                </a:solidFill>
                <a:cs typeface="Times New Roman" panose="02020603050405020304" pitchFamily="18" charset="0"/>
                <a:sym typeface="Tahoma" panose="020B0604030504040204" pitchFamily="34" charset="0"/>
              </a:rPr>
              <a:t> 1991 </a:t>
            </a:r>
            <a:r>
              <a:rPr lang="en-US" altLang="en-US" sz="2800" dirty="0" err="1">
                <a:solidFill>
                  <a:srgbClr val="FF0000"/>
                </a:solidFill>
                <a:cs typeface="Times New Roman" panose="02020603050405020304" pitchFamily="18" charset="0"/>
                <a:sym typeface="Tahoma" panose="020B0604030504040204" pitchFamily="34" charset="0"/>
              </a:rPr>
              <a:t>đến</a:t>
            </a:r>
            <a:r>
              <a:rPr lang="en-US" altLang="en-US" sz="2800" dirty="0">
                <a:solidFill>
                  <a:srgbClr val="FF0000"/>
                </a:solidFill>
                <a:cs typeface="Times New Roman" panose="02020603050405020304" pitchFamily="18" charset="0"/>
                <a:sym typeface="Tahoma" panose="020B0604030504040204" pitchFamily="34" charset="0"/>
              </a:rPr>
              <a:t> nay?</a:t>
            </a:r>
          </a:p>
          <a:p>
            <a:r>
              <a:rPr lang="en-US" altLang="en-US" sz="2800" dirty="0">
                <a:solidFill>
                  <a:schemeClr val="tx1"/>
                </a:solidFill>
                <a:cs typeface="Times New Roman" panose="02020603050405020304" pitchFamily="18" charset="0"/>
                <a:sym typeface="Tahoma" panose="020B0604030504040204" pitchFamily="34" charset="0"/>
              </a:rPr>
              <a:t>	</a:t>
            </a:r>
            <a:r>
              <a:rPr lang="en-US" altLang="en-US" sz="2800" b="0" dirty="0">
                <a:solidFill>
                  <a:schemeClr val="tx1"/>
                </a:solidFill>
                <a:cs typeface="Times New Roman" panose="02020603050405020304" pitchFamily="18" charset="0"/>
                <a:sym typeface="Tahoma" panose="020B0604030504040204" pitchFamily="34" charset="0"/>
              </a:rPr>
              <a:t>“</a:t>
            </a:r>
            <a:r>
              <a:rPr lang="en-US" altLang="en-US" sz="2800" b="0" dirty="0" err="1">
                <a:solidFill>
                  <a:schemeClr val="tx1"/>
                </a:solidFill>
                <a:cs typeface="Times New Roman" panose="02020603050405020304" pitchFamily="18" charset="0"/>
                <a:sym typeface="Tahoma" panose="020B0604030504040204" pitchFamily="34" charset="0"/>
              </a:rPr>
              <a:t>Năm</a:t>
            </a:r>
            <a:r>
              <a:rPr lang="en-US" altLang="en-US" sz="2800" b="0" dirty="0">
                <a:solidFill>
                  <a:schemeClr val="tx1"/>
                </a:solidFill>
                <a:cs typeface="Times New Roman" panose="02020603050405020304" pitchFamily="18" charset="0"/>
                <a:sym typeface="Tahoma" panose="020B0604030504040204" pitchFamily="34" charset="0"/>
              </a:rPr>
              <a:t> 2000, GDP </a:t>
            </a:r>
            <a:r>
              <a:rPr lang="en-US" altLang="en-US" sz="2800" b="0" dirty="0" err="1">
                <a:solidFill>
                  <a:schemeClr val="tx1"/>
                </a:solidFill>
                <a:cs typeface="Times New Roman" panose="02020603050405020304" pitchFamily="18" charset="0"/>
                <a:sym typeface="Tahoma" panose="020B0604030504040204" pitchFamily="34" charset="0"/>
              </a:rPr>
              <a:t>của</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Mĩ</a:t>
            </a:r>
            <a:r>
              <a:rPr lang="en-US" altLang="en-US" sz="2800" b="0" dirty="0">
                <a:solidFill>
                  <a:schemeClr val="tx1"/>
                </a:solidFill>
                <a:cs typeface="Times New Roman" panose="02020603050405020304" pitchFamily="18" charset="0"/>
                <a:sym typeface="Tahoma" panose="020B0604030504040204" pitchFamily="34" charset="0"/>
              </a:rPr>
              <a:t> 9765 </a:t>
            </a:r>
            <a:r>
              <a:rPr lang="en-US" altLang="en-US" sz="2800" b="0" dirty="0" err="1">
                <a:solidFill>
                  <a:schemeClr val="tx1"/>
                </a:solidFill>
                <a:cs typeface="Times New Roman" panose="02020603050405020304" pitchFamily="18" charset="0"/>
                <a:sym typeface="Tahoma" panose="020B0604030504040204" pitchFamily="34" charset="0"/>
              </a:rPr>
              <a:t>tỷ</a:t>
            </a:r>
            <a:r>
              <a:rPr lang="en-US" altLang="en-US" sz="2800" b="0" dirty="0">
                <a:solidFill>
                  <a:schemeClr val="tx1"/>
                </a:solidFill>
                <a:cs typeface="Times New Roman" panose="02020603050405020304" pitchFamily="18" charset="0"/>
                <a:sym typeface="Tahoma" panose="020B0604030504040204" pitchFamily="34" charset="0"/>
              </a:rPr>
              <a:t> USD, </a:t>
            </a:r>
            <a:r>
              <a:rPr lang="en-US" altLang="en-US" sz="2800" b="0" dirty="0" err="1">
                <a:solidFill>
                  <a:schemeClr val="tx1"/>
                </a:solidFill>
                <a:cs typeface="Times New Roman" panose="02020603050405020304" pitchFamily="18" charset="0"/>
                <a:sym typeface="Tahoma" panose="020B0604030504040204" pitchFamily="34" charset="0"/>
              </a:rPr>
              <a:t>bình</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quân</a:t>
            </a:r>
            <a:r>
              <a:rPr lang="en-US" altLang="en-US" sz="2800" b="0" dirty="0">
                <a:solidFill>
                  <a:schemeClr val="tx1"/>
                </a:solidFill>
                <a:cs typeface="Times New Roman" panose="02020603050405020304" pitchFamily="18" charset="0"/>
                <a:sym typeface="Tahoma" panose="020B0604030504040204" pitchFamily="34" charset="0"/>
              </a:rPr>
              <a:t> GDP </a:t>
            </a:r>
            <a:r>
              <a:rPr lang="en-US" altLang="en-US" sz="2800" b="0" dirty="0" err="1">
                <a:solidFill>
                  <a:schemeClr val="tx1"/>
                </a:solidFill>
                <a:cs typeface="Times New Roman" panose="02020603050405020304" pitchFamily="18" charset="0"/>
                <a:sym typeface="Tahoma" panose="020B0604030504040204" pitchFamily="34" charset="0"/>
              </a:rPr>
              <a:t>đầu</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người</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là</a:t>
            </a:r>
            <a:endParaRPr lang="en-US" altLang="en-US" sz="2800" b="0" dirty="0">
              <a:solidFill>
                <a:schemeClr val="tx1"/>
              </a:solidFill>
              <a:cs typeface="Times New Roman" panose="02020603050405020304" pitchFamily="18" charset="0"/>
              <a:sym typeface="Tahoma" panose="020B0604030504040204" pitchFamily="34" charset="0"/>
            </a:endParaRPr>
          </a:p>
          <a:p>
            <a:r>
              <a:rPr lang="en-US" altLang="en-US" sz="2800" b="0" dirty="0">
                <a:solidFill>
                  <a:schemeClr val="tx1"/>
                </a:solidFill>
                <a:cs typeface="Times New Roman" panose="02020603050405020304" pitchFamily="18" charset="0"/>
                <a:sym typeface="Tahoma" panose="020B0604030504040204" pitchFamily="34" charset="0"/>
              </a:rPr>
              <a:t> 34600 USD. </a:t>
            </a:r>
            <a:r>
              <a:rPr lang="en-US" altLang="en-US" sz="2800" b="0" dirty="0" err="1">
                <a:solidFill>
                  <a:schemeClr val="tx1"/>
                </a:solidFill>
                <a:cs typeface="Times New Roman" panose="02020603050405020304" pitchFamily="18" charset="0"/>
                <a:sym typeface="Tahoma" panose="020B0604030504040204" pitchFamily="34" charset="0"/>
              </a:rPr>
              <a:t>Nước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Mĩ</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tạo</a:t>
            </a:r>
            <a:r>
              <a:rPr lang="en-US" altLang="en-US" sz="2800" b="0" dirty="0">
                <a:solidFill>
                  <a:schemeClr val="tx1"/>
                </a:solidFill>
                <a:cs typeface="Times New Roman" panose="02020603050405020304" pitchFamily="18" charset="0"/>
                <a:sym typeface="Tahoma" panose="020B0604030504040204" pitchFamily="34" charset="0"/>
              </a:rPr>
              <a:t> ra 25% </a:t>
            </a:r>
            <a:r>
              <a:rPr lang="en-US" altLang="en-US" sz="2800" b="0" dirty="0" err="1">
                <a:solidFill>
                  <a:schemeClr val="tx1"/>
                </a:solidFill>
                <a:cs typeface="Times New Roman" panose="02020603050405020304" pitchFamily="18" charset="0"/>
                <a:sym typeface="Tahoma" panose="020B0604030504040204" pitchFamily="34" charset="0"/>
              </a:rPr>
              <a:t>giá</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trị</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tổng</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sản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phẩm</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của</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toàn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thế</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giới</a:t>
            </a:r>
            <a:r>
              <a:rPr lang="en-US" altLang="en-US" sz="2800" b="0" dirty="0">
                <a:solidFill>
                  <a:schemeClr val="tx1"/>
                </a:solidFill>
                <a:cs typeface="Times New Roman" panose="02020603050405020304" pitchFamily="18" charset="0"/>
                <a:sym typeface="Tahoma" panose="020B0604030504040204" pitchFamily="34" charset="0"/>
              </a:rPr>
              <a:t> </a:t>
            </a:r>
          </a:p>
          <a:p>
            <a:r>
              <a:rPr lang="en-US" altLang="en-US" sz="2800" b="0" dirty="0" err="1">
                <a:solidFill>
                  <a:schemeClr val="tx1"/>
                </a:solidFill>
                <a:cs typeface="Times New Roman" panose="02020603050405020304" pitchFamily="18" charset="0"/>
                <a:sym typeface="Tahoma" panose="020B0604030504040204" pitchFamily="34" charset="0"/>
              </a:rPr>
              <a:t>và</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có</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vai</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trò</a:t>
            </a:r>
            <a:r>
              <a:rPr lang="en-US" altLang="en-US" sz="2800" b="0" dirty="0">
                <a:solidFill>
                  <a:schemeClr val="tx1"/>
                </a:solidFill>
                <a:cs typeface="Times New Roman" panose="02020603050405020304" pitchFamily="18" charset="0"/>
                <a:sym typeface="Tahoma" panose="020B0604030504040204" pitchFamily="34" charset="0"/>
              </a:rPr>
              <a:t> chi </a:t>
            </a:r>
            <a:r>
              <a:rPr lang="en-US" altLang="en-US" sz="2800" b="0" dirty="0" err="1">
                <a:solidFill>
                  <a:schemeClr val="tx1"/>
                </a:solidFill>
                <a:cs typeface="Times New Roman" panose="02020603050405020304" pitchFamily="18" charset="0"/>
                <a:sym typeface="Tahoma" panose="020B0604030504040204" pitchFamily="34" charset="0"/>
              </a:rPr>
              <a:t>phối</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trong</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hầu</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hết</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các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tổ</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chức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kinh</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tế</a:t>
            </a:r>
            <a:r>
              <a:rPr lang="en-US" altLang="en-US" sz="2800" b="0" dirty="0">
                <a:solidFill>
                  <a:schemeClr val="tx1"/>
                </a:solidFill>
                <a:cs typeface="Times New Roman" panose="02020603050405020304" pitchFamily="18" charset="0"/>
                <a:sym typeface="Tahoma" panose="020B0604030504040204" pitchFamily="34" charset="0"/>
              </a:rPr>
              <a:t> - </a:t>
            </a:r>
            <a:r>
              <a:rPr lang="en-US" altLang="en-US" sz="2800" b="0" dirty="0" err="1">
                <a:solidFill>
                  <a:schemeClr val="tx1"/>
                </a:solidFill>
                <a:cs typeface="Times New Roman" panose="02020603050405020304" pitchFamily="18" charset="0"/>
                <a:sym typeface="Tahoma" panose="020B0604030504040204" pitchFamily="34" charset="0"/>
              </a:rPr>
              <a:t>tài</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chính</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quốc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tế</a:t>
            </a:r>
            <a:r>
              <a:rPr lang="en-US" altLang="en-US" sz="2800" b="0" dirty="0">
                <a:solidFill>
                  <a:schemeClr val="tx1"/>
                </a:solidFill>
                <a:cs typeface="Times New Roman" panose="02020603050405020304" pitchFamily="18" charset="0"/>
                <a:sym typeface="Tahoma" panose="020B0604030504040204" pitchFamily="34" charset="0"/>
              </a:rPr>
              <a:t> </a:t>
            </a:r>
          </a:p>
          <a:p>
            <a:r>
              <a:rPr lang="en-US" altLang="en-US" sz="2800" b="0" dirty="0" err="1">
                <a:solidFill>
                  <a:schemeClr val="tx1"/>
                </a:solidFill>
                <a:cs typeface="Times New Roman" panose="02020603050405020304" pitchFamily="18" charset="0"/>
                <a:sym typeface="Tahoma" panose="020B0604030504040204" pitchFamily="34" charset="0"/>
              </a:rPr>
              <a:t>như</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tổ</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chức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thương</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mại</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thế</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giới</a:t>
            </a:r>
            <a:r>
              <a:rPr lang="en-US" altLang="en-US" sz="2800" b="0" dirty="0">
                <a:solidFill>
                  <a:schemeClr val="tx1"/>
                </a:solidFill>
                <a:cs typeface="Times New Roman" panose="02020603050405020304" pitchFamily="18" charset="0"/>
                <a:sym typeface="Tahoma" panose="020B0604030504040204" pitchFamily="34" charset="0"/>
              </a:rPr>
              <a:t> WTO, </a:t>
            </a:r>
            <a:r>
              <a:rPr lang="en-US" altLang="en-US" sz="2800" b="0" dirty="0" err="1">
                <a:solidFill>
                  <a:schemeClr val="tx1"/>
                </a:solidFill>
                <a:cs typeface="Times New Roman" panose="02020603050405020304" pitchFamily="18" charset="0"/>
                <a:sym typeface="Tahoma" panose="020B0604030504040204" pitchFamily="34" charset="0"/>
              </a:rPr>
              <a:t>Ngân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hàng</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thế</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giới</a:t>
            </a:r>
            <a:r>
              <a:rPr lang="en-US" altLang="en-US" sz="2800" b="0" dirty="0">
                <a:solidFill>
                  <a:schemeClr val="tx1"/>
                </a:solidFill>
                <a:cs typeface="Times New Roman" panose="02020603050405020304" pitchFamily="18" charset="0"/>
                <a:sym typeface="Tahoma" panose="020B0604030504040204" pitchFamily="34" charset="0"/>
              </a:rPr>
              <a:t> WB, </a:t>
            </a:r>
            <a:r>
              <a:rPr lang="en-US" altLang="en-US" sz="2800" b="0" dirty="0" err="1">
                <a:solidFill>
                  <a:schemeClr val="tx1"/>
                </a:solidFill>
                <a:cs typeface="Times New Roman" panose="02020603050405020304" pitchFamily="18" charset="0"/>
                <a:sym typeface="Tahoma" panose="020B0604030504040204" pitchFamily="34" charset="0"/>
              </a:rPr>
              <a:t>quỹ</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tiền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tệ</a:t>
            </a:r>
            <a:r>
              <a:rPr lang="en-US" altLang="en-US" sz="2800" b="0" dirty="0">
                <a:solidFill>
                  <a:schemeClr val="tx1"/>
                </a:solidFill>
                <a:cs typeface="Times New Roman" panose="02020603050405020304" pitchFamily="18" charset="0"/>
                <a:sym typeface="Tahoma" panose="020B0604030504040204" pitchFamily="34" charset="0"/>
              </a:rPr>
              <a:t> </a:t>
            </a:r>
          </a:p>
          <a:p>
            <a:r>
              <a:rPr lang="en-US" altLang="en-US" sz="2800" b="0" dirty="0" err="1">
                <a:solidFill>
                  <a:schemeClr val="tx1"/>
                </a:solidFill>
                <a:cs typeface="Times New Roman" panose="02020603050405020304" pitchFamily="18" charset="0"/>
                <a:sym typeface="Tahoma" panose="020B0604030504040204" pitchFamily="34" charset="0"/>
              </a:rPr>
              <a:t>quốc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tế</a:t>
            </a:r>
            <a:endParaRPr lang="en-US" altLang="en-US" sz="2800" b="0" dirty="0">
              <a:solidFill>
                <a:schemeClr val="tx1"/>
              </a:solidFill>
              <a:cs typeface="Times New Roman" panose="02020603050405020304" pitchFamily="18" charset="0"/>
              <a:sym typeface="Tahoma" panose="020B0604030504040204" pitchFamily="34" charset="0"/>
            </a:endParaRPr>
          </a:p>
          <a:p>
            <a:r>
              <a:rPr lang="en-US" altLang="en-US" sz="2800" b="0" dirty="0">
                <a:solidFill>
                  <a:schemeClr val="tx1"/>
                </a:solidFill>
                <a:cs typeface="Times New Roman" panose="02020603050405020304" pitchFamily="18" charset="0"/>
                <a:sym typeface="Tahoma" panose="020B0604030504040204" pitchFamily="34" charset="0"/>
              </a:rPr>
              <a:t>	Khoa </a:t>
            </a:r>
            <a:r>
              <a:rPr lang="en-US" altLang="en-US" sz="2800" b="0" dirty="0" err="1">
                <a:solidFill>
                  <a:schemeClr val="tx1"/>
                </a:solidFill>
                <a:cs typeface="Times New Roman" panose="02020603050405020304" pitchFamily="18" charset="0"/>
                <a:sym typeface="Tahoma" panose="020B0604030504040204" pitchFamily="34" charset="0"/>
              </a:rPr>
              <a:t>học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kỹ</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thuật</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Mĩ</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vẫn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tiếp</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tục</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phát</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triển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mạnh</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mẽ</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chiếm</a:t>
            </a:r>
            <a:r>
              <a:rPr lang="en-US" altLang="en-US" sz="2800" b="0" dirty="0">
                <a:solidFill>
                  <a:schemeClr val="tx1"/>
                </a:solidFill>
                <a:cs typeface="Times New Roman" panose="02020603050405020304" pitchFamily="18" charset="0"/>
                <a:sym typeface="Tahoma" panose="020B0604030504040204" pitchFamily="34" charset="0"/>
              </a:rPr>
              <a:t> 1/3 </a:t>
            </a:r>
            <a:r>
              <a:rPr lang="en-US" altLang="en-US" sz="2800" b="0" dirty="0" err="1">
                <a:solidFill>
                  <a:schemeClr val="tx1"/>
                </a:solidFill>
                <a:cs typeface="Times New Roman" panose="02020603050405020304" pitchFamily="18" charset="0"/>
                <a:sym typeface="Tahoma" panose="020B0604030504040204" pitchFamily="34" charset="0"/>
              </a:rPr>
              <a:t>số</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lượng</a:t>
            </a:r>
            <a:endParaRPr lang="en-US" altLang="en-US" sz="2800" b="0" dirty="0">
              <a:solidFill>
                <a:schemeClr val="tx1"/>
              </a:solidFill>
              <a:cs typeface="Times New Roman" panose="02020603050405020304" pitchFamily="18" charset="0"/>
              <a:sym typeface="Tahoma" panose="020B0604030504040204" pitchFamily="34" charset="0"/>
            </a:endParaRPr>
          </a:p>
          <a:p>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bản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quyền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phát</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minh</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sáng</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chế</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của</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toàn</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thế</a:t>
            </a:r>
            <a:r>
              <a:rPr lang="en-US" altLang="en-US" sz="2800" b="0" dirty="0">
                <a:solidFill>
                  <a:schemeClr val="tx1"/>
                </a:solidFill>
                <a:cs typeface="Times New Roman" panose="02020603050405020304" pitchFamily="18" charset="0"/>
                <a:sym typeface="Tahoma" panose="020B0604030504040204" pitchFamily="34" charset="0"/>
              </a:rPr>
              <a:t> </a:t>
            </a:r>
            <a:r>
              <a:rPr lang="en-US" altLang="en-US" sz="2800" b="0" dirty="0" err="1">
                <a:solidFill>
                  <a:schemeClr val="tx1"/>
                </a:solidFill>
                <a:cs typeface="Times New Roman" panose="02020603050405020304" pitchFamily="18" charset="0"/>
                <a:sym typeface="Tahoma" panose="020B0604030504040204" pitchFamily="34" charset="0"/>
              </a:rPr>
              <a:t>giới</a:t>
            </a:r>
            <a:r>
              <a:rPr lang="en-US" altLang="en-US" sz="2800" b="0" dirty="0">
                <a:solidFill>
                  <a:schemeClr val="tx1"/>
                </a:solidFill>
                <a:cs typeface="Times New Roman" panose="02020603050405020304" pitchFamily="18" charset="0"/>
                <a:sym typeface="Tahoma" panose="020B0604030504040204" pitchFamily="34" charset="0"/>
              </a:rPr>
              <a:t>”</a:t>
            </a:r>
          </a:p>
        </p:txBody>
      </p:sp>
    </p:spTree>
    <p:extLst>
      <p:ext uri="{BB962C8B-B14F-4D97-AF65-F5344CB8AC3E}">
        <p14:creationId xmlns:p14="http://schemas.microsoft.com/office/powerpoint/2010/main" val="11699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17" y="1689430"/>
            <a:ext cx="11928847" cy="5168570"/>
          </a:xfrm>
        </p:spPr>
        <p:txBody>
          <a:bodyPr>
            <a:noAutofit/>
          </a:bodyPr>
          <a:lstStyle/>
          <a:p>
            <a:pPr marL="0" indent="0" fontAlgn="t">
              <a:buNone/>
            </a:pP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Sau</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CTTG II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trở</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thành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một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nước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tư</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bản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giàu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mạnh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nhất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pPr marL="0" indent="0" fontAlgn="t">
              <a:buNone/>
            </a:pP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chiếm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p>
          <a:p>
            <a:pPr marL="0" indent="0" fontAlgn="t">
              <a:buNone/>
            </a:pP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Nông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nghiệp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gấp</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p>
          <a:p>
            <a:pPr marL="0" indent="0" fontAlgn="t">
              <a:buNone/>
            </a:pPr>
            <a:r>
              <a:rPr lang="en-US" sz="2800" dirty="0" err="1">
                <a:latin typeface="Times New Roman" pitchFamily="18" charset="0"/>
                <a:cs typeface="Times New Roman" pitchFamily="18" charset="0"/>
              </a:rPr>
              <a:t>Anh,Pháp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Đức,I</a:t>
            </a:r>
            <a:r>
              <a:rPr lang="en-US" sz="2800" dirty="0">
                <a:latin typeface="Times New Roman" pitchFamily="18" charset="0"/>
                <a:cs typeface="Times New Roman" pitchFamily="18" charset="0"/>
              </a:rPr>
              <a:t>-ta-li-a,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a:t>
            </a:r>
          </a:p>
          <a:p>
            <a:pPr marL="0" indent="0" fontAlgn="t">
              <a:buNone/>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Nắm</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¾ </a:t>
            </a:r>
            <a:r>
              <a:rPr lang="en-US" sz="2800" dirty="0" err="1">
                <a:latin typeface="Times New Roman" pitchFamily="18" charset="0"/>
                <a:cs typeface="Times New Roman" pitchFamily="18" charset="0"/>
              </a:rPr>
              <a:t>trữ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endParaRPr lang="en-US" sz="2800" dirty="0">
              <a:latin typeface="Times New Roman" pitchFamily="18" charset="0"/>
              <a:cs typeface="Times New Roman" pitchFamily="18" charset="0"/>
            </a:endParaRPr>
          </a:p>
          <a:p>
            <a:pPr fontAlgn="t">
              <a:buFontTx/>
              <a:buChar char="-"/>
            </a:pP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smtClean="0">
                <a:latin typeface="Times New Roman" pitchFamily="18" charset="0"/>
                <a:cs typeface="Times New Roman" pitchFamily="18" charset="0"/>
              </a:rPr>
              <a:t>.</a:t>
            </a:r>
          </a:p>
          <a:p>
            <a:pPr fontAlgn="t">
              <a:buFont typeface="Arial" charset="0"/>
              <a:buChar char="•"/>
            </a:pPr>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thập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niên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sau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tuy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vẫn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dẫn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đầu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về</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nhiều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mặt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nhưng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nền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kinh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không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còn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giữ</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ưu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tuyệt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như</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trước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nữa</a:t>
            </a:r>
            <a:endPar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endParaRPr>
          </a:p>
          <a:p>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Trong</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suốt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thập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kỷ</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90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tuy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có</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trải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qua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đợt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suy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thoái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ngắn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nhưng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p>
          <a:p>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kinh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vẫn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đứng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đầu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endParaRPr lang="en-US" altLang="en-US" sz="2800" dirty="0">
              <a:latin typeface="Times New Roman" panose="02020603050405020304" pitchFamily="18" charset="0"/>
              <a:cs typeface="Times New Roman" panose="02020603050405020304" pitchFamily="18" charset="0"/>
              <a:sym typeface="Tahoma" panose="020B0604030504040204" pitchFamily="34" charset="0"/>
            </a:endParaRPr>
          </a:p>
          <a:p>
            <a:pPr fontAlgn="t">
              <a:buFont typeface="Arial" charset="0"/>
              <a:buChar char="•"/>
            </a:pPr>
            <a:endParaRPr lang="en-US" altLang="en-US" sz="2800" dirty="0">
              <a:latin typeface="Times New Roman" panose="02020603050405020304" pitchFamily="18" charset="0"/>
              <a:cs typeface="Times New Roman" panose="02020603050405020304" pitchFamily="18" charset="0"/>
              <a:sym typeface="Tahoma" panose="020B0604030504040204" pitchFamily="34" charset="0"/>
            </a:endParaRPr>
          </a:p>
          <a:p>
            <a:pPr fontAlgn="t">
              <a:buFontTx/>
              <a:buChar char="-"/>
            </a:pPr>
            <a:endParaRPr lang="en-US" sz="30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8553FAD7-34A3-4B01-8C62-9E4B9A1F1EE0}"/>
              </a:ext>
            </a:extLst>
          </p:cNvPr>
          <p:cNvSpPr txBox="1"/>
          <p:nvPr/>
        </p:nvSpPr>
        <p:spPr>
          <a:xfrm>
            <a:off x="152317" y="673767"/>
            <a:ext cx="11541778" cy="1015663"/>
          </a:xfrm>
          <a:prstGeom prst="rect">
            <a:avLst/>
          </a:prstGeom>
          <a:noFill/>
        </p:spPr>
        <p:txBody>
          <a:bodyPr wrap="square">
            <a:spAutoFit/>
          </a:bodyPr>
          <a:lstStyle/>
          <a:p>
            <a:r>
              <a:rPr lang="en-US" sz="3000" b="1" dirty="0" smtClean="0">
                <a:solidFill>
                  <a:srgbClr val="002060"/>
                </a:solidFill>
                <a:latin typeface="Times New Roman" panose="02020603050405020304" pitchFamily="18" charset="0"/>
                <a:cs typeface="Times New Roman" panose="02020603050405020304" pitchFamily="18" charset="0"/>
              </a:rPr>
              <a:t>I- TÌNH </a:t>
            </a:r>
            <a:r>
              <a:rPr lang="en-US" sz="3000" b="1" dirty="0">
                <a:solidFill>
                  <a:srgbClr val="002060"/>
                </a:solidFill>
                <a:latin typeface="Times New Roman" panose="02020603050405020304" pitchFamily="18" charset="0"/>
                <a:cs typeface="Times New Roman" panose="02020603050405020304" pitchFamily="18" charset="0"/>
              </a:rPr>
              <a:t>HÌNH KINH TẾ NƯỚC MĨ SAU CTTG </a:t>
            </a:r>
            <a:r>
              <a:rPr lang="en-US" sz="3000" b="1" dirty="0" smtClean="0">
                <a:solidFill>
                  <a:srgbClr val="002060"/>
                </a:solidFill>
                <a:latin typeface="Times New Roman" panose="02020603050405020304" pitchFamily="18" charset="0"/>
                <a:cs typeface="Times New Roman" panose="02020603050405020304" pitchFamily="18" charset="0"/>
              </a:rPr>
              <a:t>II</a:t>
            </a:r>
          </a:p>
          <a:p>
            <a:r>
              <a:rPr lang="en-US" sz="3000" b="1" dirty="0">
                <a:solidFill>
                  <a:srgbClr val="002060"/>
                </a:solidFill>
                <a:latin typeface="Times New Roman" panose="02020603050405020304" pitchFamily="18" charset="0"/>
                <a:cs typeface="Times New Roman" panose="02020603050405020304" pitchFamily="18" charset="0"/>
              </a:rPr>
              <a:t>1.Tình </a:t>
            </a:r>
            <a:r>
              <a:rPr lang="en-US" sz="3000" b="1" dirty="0" err="1">
                <a:solidFill>
                  <a:srgbClr val="002060"/>
                </a:solidFill>
                <a:latin typeface="Times New Roman" panose="02020603050405020304" pitchFamily="18" charset="0"/>
                <a:cs typeface="Times New Roman" panose="02020603050405020304" pitchFamily="18" charset="0"/>
              </a:rPr>
              <a:t>hình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tế</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extLst>
      <p:ext uri="{BB962C8B-B14F-4D97-AF65-F5344CB8AC3E}">
        <p14:creationId xmlns:p14="http://schemas.microsoft.com/office/powerpoint/2010/main" val="19271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4164299" y="1792138"/>
            <a:ext cx="7392541" cy="2637783"/>
          </a:xfrm>
          <a:prstGeom prst="cloudCallout">
            <a:avLst>
              <a:gd name="adj1" fmla="val -45389"/>
              <a:gd name="adj2" fmla="val 42306"/>
            </a:avLst>
          </a:prstGeom>
          <a:ln>
            <a:headEnd/>
            <a:tailEnd/>
          </a:ln>
        </p:spPr>
        <p:style>
          <a:lnRef idx="1">
            <a:schemeClr val="accent5"/>
          </a:lnRef>
          <a:fillRef idx="2">
            <a:schemeClr val="accent5"/>
          </a:fillRef>
          <a:effectRef idx="1">
            <a:schemeClr val="accent5"/>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800" dirty="0">
              <a:solidFill>
                <a:srgbClr val="C00000"/>
              </a:solidFill>
              <a:latin typeface="Times New Roman" panose="02020603050405020304" pitchFamily="18" charset="0"/>
              <a:cs typeface="Times New Roman" panose="02020603050405020304" pitchFamily="18" charset="0"/>
            </a:endParaRPr>
          </a:p>
          <a:p>
            <a:pPr eaLnBrk="1" hangingPunct="1"/>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Mĩ</a:t>
            </a:r>
            <a:r>
              <a:rPr lang="en-US" sz="2800" b="1" dirty="0">
                <a:latin typeface="Times New Roman" panose="02020603050405020304" pitchFamily="18" charset="0"/>
                <a:cs typeface="Times New Roman" panose="02020603050405020304" pitchFamily="18" charset="0"/>
              </a:rPr>
              <a:t>.</a:t>
            </a:r>
            <a:endParaRPr lang="en-US" altLang="en-US" sz="2800" b="1" i="1" dirty="0">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3212"/>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2" name="Rectangle 1"/>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2326683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8796230-BC90-4884-8388-FA5A6AFE67B3}"/>
              </a:ext>
            </a:extLst>
          </p:cNvPr>
          <p:cNvSpPr txBox="1"/>
          <p:nvPr/>
        </p:nvSpPr>
        <p:spPr>
          <a:xfrm>
            <a:off x="138545" y="1330036"/>
            <a:ext cx="10945091" cy="4955203"/>
          </a:xfrm>
          <a:prstGeom prst="rect">
            <a:avLst/>
          </a:prstGeom>
          <a:noFill/>
        </p:spPr>
        <p:txBody>
          <a:bodyPr wrap="square">
            <a:spAutoFit/>
          </a:bodyPr>
          <a:lstStyle/>
          <a:p>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32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nội</a:t>
            </a:r>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endParaRPr lang="en-US" altLang="en-US" sz="3200" dirty="0" smtClean="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Cấm</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đảng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cộng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sản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Mĩ</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hoạt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động</a:t>
            </a:r>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Chống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lại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phong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trào</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đình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công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Loại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bỏ</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người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có</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tư</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tưởng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tiến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bộ</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ra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khỏi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bộ</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máy</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nhà</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nước</a:t>
            </a:r>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hàng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loạt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sách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nhằm</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ngăn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cản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phong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trào</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công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nhân</a:t>
            </a:r>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sách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phân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biệt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chủng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tộc</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với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người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da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đen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và</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da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màu</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a:t>
            </a:r>
          </a:p>
          <a:p>
            <a:endPar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p:txBody>
      </p:sp>
      <p:sp>
        <p:nvSpPr>
          <p:cNvPr id="9"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12" name="Rectangle 11"/>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157956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circle(in)">
                                      <p:cBhvr>
                                        <p:cTn id="17" dur="2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circle(in)">
                                      <p:cBhvr>
                                        <p:cTn id="22" dur="20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circle(in)">
                                      <p:cBhvr>
                                        <p:cTn id="27" dur="20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circle(in)">
                                      <p:cBhvr>
                                        <p:cTn id="32" dur="20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4401635" y="1303727"/>
            <a:ext cx="8025044" cy="2637783"/>
          </a:xfrm>
          <a:prstGeom prst="cloudCallout">
            <a:avLst>
              <a:gd name="adj1" fmla="val -45389"/>
              <a:gd name="adj2" fmla="val 42306"/>
            </a:avLst>
          </a:prstGeom>
          <a:solidFill>
            <a:schemeClr val="accent1"/>
          </a:solidFill>
          <a:ln w="9525">
            <a:solidFill>
              <a:schemeClr val="tx1"/>
            </a:solidFill>
            <a:round/>
            <a:headEnd/>
            <a:tailEnd/>
          </a:ln>
          <a:effectLst>
            <a:outerShdw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800" b="1" dirty="0">
                <a:latin typeface="Times New Roman" panose="02020603050405020304" pitchFamily="18" charset="0"/>
                <a:cs typeface="Times New Roman" panose="02020603050405020304" pitchFamily="18" charset="0"/>
              </a:rPr>
              <a:t>Qua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xét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Mĩ</a:t>
            </a:r>
            <a:r>
              <a:rPr lang="en-US" altLang="en-US" sz="2800" b="1" dirty="0">
                <a:latin typeface="Times New Roman" panose="02020603050405020304" pitchFamily="18" charset="0"/>
                <a:cs typeface="Times New Roman" panose="02020603050405020304" pitchFamily="18" charset="0"/>
              </a:rPr>
              <a:t>?</a:t>
            </a:r>
            <a:endParaRPr lang="en-US" altLang="en-US" sz="2800" b="1" i="1" dirty="0">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6" y="180870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7" name="Rectangle 6"/>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12668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circle(in)">
                                      <p:cBhvr>
                                        <p:cTn id="7" dur="2000"/>
                                        <p:tgtEl>
                                          <p:spTgt spid="8201"/>
                                        </p:tgtEl>
                                      </p:cBhvr>
                                    </p:animEffect>
                                  </p:childTnLst>
                                </p:cTn>
                              </p:par>
                              <p:par>
                                <p:cTn id="8" presetID="6" presetClass="entr" presetSubtype="16"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Effect transition="in" filter="circle(in)">
                                      <p:cBhvr>
                                        <p:cTn id="10"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0">
            <a:extLst>
              <a:ext uri="{FF2B5EF4-FFF2-40B4-BE49-F238E27FC236}">
                <a16:creationId xmlns:a16="http://schemas.microsoft.com/office/drawing/2014/main" xmlns="" id="{60712F8D-3AB4-4AF9-A1A6-EC3FED26C4BC}"/>
              </a:ext>
            </a:extLst>
          </p:cNvPr>
          <p:cNvGrpSpPr>
            <a:grpSpLocks/>
          </p:cNvGrpSpPr>
          <p:nvPr/>
        </p:nvGrpSpPr>
        <p:grpSpPr bwMode="auto">
          <a:xfrm>
            <a:off x="830265" y="690904"/>
            <a:ext cx="10531473" cy="6161360"/>
            <a:chOff x="0" y="480"/>
            <a:chExt cx="5760" cy="3881"/>
          </a:xfrm>
        </p:grpSpPr>
        <p:pic>
          <p:nvPicPr>
            <p:cNvPr id="39939" name="Picture 27" descr="PBCT">
              <a:extLst>
                <a:ext uri="{FF2B5EF4-FFF2-40B4-BE49-F238E27FC236}">
                  <a16:creationId xmlns:a16="http://schemas.microsoft.com/office/drawing/2014/main" xmlns="" id="{C77B3993-D01C-4415-8B2C-9B7CB4F1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480"/>
              <a:ext cx="4800" cy="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28">
              <a:extLst>
                <a:ext uri="{FF2B5EF4-FFF2-40B4-BE49-F238E27FC236}">
                  <a16:creationId xmlns:a16="http://schemas.microsoft.com/office/drawing/2014/main" xmlns="" id="{5122E55B-BC16-494C-9A64-9F34D7F966BA}"/>
                </a:ext>
              </a:extLst>
            </p:cNvPr>
            <p:cNvSpPr txBox="1">
              <a:spLocks noChangeArrowheads="1"/>
            </p:cNvSpPr>
            <p:nvPr/>
          </p:nvSpPr>
          <p:spPr bwMode="auto">
            <a:xfrm>
              <a:off x="0" y="3619"/>
              <a:ext cx="5760"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68" tIns="49684" rIns="99368" bIns="49684">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lgn="ctr" eaLnBrk="1" hangingPunct="1">
                <a:spcBef>
                  <a:spcPct val="50000"/>
                </a:spcBef>
              </a:pPr>
              <a:r>
                <a:rPr lang="en-US" altLang="en-US" sz="2800" dirty="0" err="1">
                  <a:solidFill>
                    <a:srgbClr val="002060"/>
                  </a:solidFill>
                </a:rPr>
                <a:t>Biểu</a:t>
              </a:r>
              <a:r>
                <a:rPr lang="en-US" altLang="en-US" sz="2800" dirty="0">
                  <a:solidFill>
                    <a:srgbClr val="002060"/>
                  </a:solidFill>
                </a:rPr>
                <a:t> </a:t>
              </a:r>
              <a:r>
                <a:rPr lang="en-US" altLang="en-US" sz="2800" dirty="0" err="1">
                  <a:solidFill>
                    <a:srgbClr val="002060"/>
                  </a:solidFill>
                </a:rPr>
                <a:t>tình</a:t>
              </a:r>
              <a:r>
                <a:rPr lang="en-US" altLang="en-US" sz="2800" dirty="0">
                  <a:solidFill>
                    <a:srgbClr val="002060"/>
                  </a:solidFill>
                </a:rPr>
                <a:t> </a:t>
              </a:r>
              <a:r>
                <a:rPr lang="en-US" altLang="en-US" sz="2800" dirty="0" err="1">
                  <a:solidFill>
                    <a:srgbClr val="002060"/>
                  </a:solidFill>
                </a:rPr>
                <a:t>chống</a:t>
              </a:r>
              <a:r>
                <a:rPr lang="en-US" altLang="en-US" sz="2800" dirty="0">
                  <a:solidFill>
                    <a:srgbClr val="002060"/>
                  </a:solidFill>
                </a:rPr>
                <a:t> </a:t>
              </a:r>
              <a:r>
                <a:rPr lang="en-US" altLang="en-US" sz="2800" dirty="0" err="1">
                  <a:solidFill>
                    <a:srgbClr val="002060"/>
                  </a:solidFill>
                </a:rPr>
                <a:t>phân</a:t>
              </a:r>
              <a:r>
                <a:rPr lang="en-US" altLang="en-US" sz="2800" dirty="0">
                  <a:solidFill>
                    <a:srgbClr val="002060"/>
                  </a:solidFill>
                </a:rPr>
                <a:t> </a:t>
              </a:r>
              <a:r>
                <a:rPr lang="en-US" altLang="en-US" sz="2800" dirty="0" err="1">
                  <a:solidFill>
                    <a:srgbClr val="002060"/>
                  </a:solidFill>
                </a:rPr>
                <a:t>biệt</a:t>
              </a:r>
              <a:r>
                <a:rPr lang="en-US" altLang="en-US" sz="2800" dirty="0">
                  <a:solidFill>
                    <a:srgbClr val="002060"/>
                  </a:solidFill>
                </a:rPr>
                <a:t> </a:t>
              </a:r>
              <a:r>
                <a:rPr lang="en-US" altLang="en-US" sz="2800" dirty="0" err="1">
                  <a:solidFill>
                    <a:srgbClr val="002060"/>
                  </a:solidFill>
                </a:rPr>
                <a:t>chủng</a:t>
              </a:r>
              <a:r>
                <a:rPr lang="en-US" altLang="en-US" sz="2800" dirty="0">
                  <a:solidFill>
                    <a:srgbClr val="002060"/>
                  </a:solidFill>
                </a:rPr>
                <a:t> </a:t>
              </a:r>
              <a:r>
                <a:rPr lang="en-US" altLang="en-US" sz="2800" dirty="0" err="1">
                  <a:solidFill>
                    <a:srgbClr val="002060"/>
                  </a:solidFill>
                </a:rPr>
                <a:t>tộc</a:t>
              </a:r>
              <a:r>
                <a:rPr lang="en-US" altLang="en-US" sz="2800" dirty="0">
                  <a:solidFill>
                    <a:srgbClr val="002060"/>
                  </a:solidFill>
                </a:rPr>
                <a:t>“ </a:t>
              </a:r>
              <a:r>
                <a:rPr lang="en-US" altLang="en-US" sz="2800" dirty="0" err="1">
                  <a:solidFill>
                    <a:srgbClr val="002060"/>
                  </a:solidFill>
                </a:rPr>
                <a:t>Mùa</a:t>
              </a:r>
              <a:r>
                <a:rPr lang="en-US" altLang="en-US" sz="2800" dirty="0">
                  <a:solidFill>
                    <a:srgbClr val="002060"/>
                  </a:solidFill>
                </a:rPr>
                <a:t> </a:t>
              </a:r>
              <a:r>
                <a:rPr lang="en-US" altLang="en-US" sz="2800" dirty="0" err="1">
                  <a:solidFill>
                    <a:srgbClr val="002060"/>
                  </a:solidFill>
                </a:rPr>
                <a:t>hè</a:t>
              </a:r>
              <a:r>
                <a:rPr lang="en-US" altLang="en-US" sz="2800" dirty="0">
                  <a:solidFill>
                    <a:srgbClr val="002060"/>
                  </a:solidFill>
                </a:rPr>
                <a:t> </a:t>
              </a:r>
              <a:r>
                <a:rPr lang="en-US" altLang="en-US" sz="2800" dirty="0" err="1">
                  <a:solidFill>
                    <a:srgbClr val="002060"/>
                  </a:solidFill>
                </a:rPr>
                <a:t>nóng</a:t>
              </a:r>
              <a:r>
                <a:rPr lang="en-US" altLang="en-US" sz="2800" dirty="0">
                  <a:solidFill>
                    <a:srgbClr val="002060"/>
                  </a:solidFill>
                </a:rPr>
                <a:t> </a:t>
              </a:r>
              <a:r>
                <a:rPr lang="en-US" altLang="en-US" sz="2800" dirty="0" err="1">
                  <a:solidFill>
                    <a:srgbClr val="002060"/>
                  </a:solidFill>
                </a:rPr>
                <a:t>bỏng</a:t>
              </a:r>
              <a:r>
                <a:rPr lang="en-US" altLang="en-US" sz="2800" dirty="0">
                  <a:solidFill>
                    <a:srgbClr val="002060"/>
                  </a:solidFill>
                </a:rPr>
                <a:t>” </a:t>
              </a:r>
            </a:p>
            <a:p>
              <a:pPr algn="ctr" eaLnBrk="1" hangingPunct="1">
                <a:spcBef>
                  <a:spcPct val="50000"/>
                </a:spcBef>
              </a:pPr>
              <a:r>
                <a:rPr lang="en-US" altLang="en-US" sz="2800" dirty="0">
                  <a:solidFill>
                    <a:srgbClr val="002060"/>
                  </a:solidFill>
                </a:rPr>
                <a:t>ở </a:t>
              </a:r>
              <a:r>
                <a:rPr lang="en-US" altLang="en-US" sz="2800" dirty="0" err="1">
                  <a:solidFill>
                    <a:srgbClr val="002060"/>
                  </a:solidFill>
                </a:rPr>
                <a:t>Mĩ</a:t>
              </a:r>
              <a:r>
                <a:rPr lang="en-US" altLang="en-US" sz="2800" dirty="0">
                  <a:solidFill>
                    <a:srgbClr val="002060"/>
                  </a:solidFill>
                </a:rPr>
                <a:t>  1963</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t2.gstatic.com/images?q=tbn:ANd9GcS_CGhOWDpn9CnltGOVklgMmsnxSzryC0eXfmIoRU78jBhPlTRz">
            <a:extLst>
              <a:ext uri="{FF2B5EF4-FFF2-40B4-BE49-F238E27FC236}">
                <a16:creationId xmlns:a16="http://schemas.microsoft.com/office/drawing/2014/main" xmlns="" id="{E8DDFFF3-9C08-426D-8BE6-AB3E24480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119" y="1184101"/>
            <a:ext cx="9285723" cy="520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http://t0.gstatic.com/images?q=tbn:ANd9GcRS5sKvLHCyp2nx8YOctPl0K6ZxjrLn43EATn41qpXeDTZ7VgKS">
            <a:extLst>
              <a:ext uri="{FF2B5EF4-FFF2-40B4-BE49-F238E27FC236}">
                <a16:creationId xmlns:a16="http://schemas.microsoft.com/office/drawing/2014/main" xmlns="" id="{AB72308F-217F-4E24-BAAA-964F7A66B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119" y="1184101"/>
            <a:ext cx="9285723" cy="520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4" name="Group 1">
            <a:extLst>
              <a:ext uri="{FF2B5EF4-FFF2-40B4-BE49-F238E27FC236}">
                <a16:creationId xmlns:a16="http://schemas.microsoft.com/office/drawing/2014/main" xmlns="" id="{D5226771-68D6-4B1A-8C23-24552DD55C81}"/>
              </a:ext>
            </a:extLst>
          </p:cNvPr>
          <p:cNvGrpSpPr>
            <a:grpSpLocks/>
          </p:cNvGrpSpPr>
          <p:nvPr/>
        </p:nvGrpSpPr>
        <p:grpSpPr bwMode="auto">
          <a:xfrm>
            <a:off x="1402119" y="673897"/>
            <a:ext cx="9334617" cy="5714291"/>
            <a:chOff x="427038" y="503237"/>
            <a:chExt cx="6970712" cy="4267201"/>
          </a:xfrm>
        </p:grpSpPr>
        <p:pic>
          <p:nvPicPr>
            <p:cNvPr id="40965" name="Picture 6" descr="http://t0.gstatic.com/images?q=tbn:ANd9GcTZ69ChVFOho1RbqNu2pqWq6VbSXlVbHLd98AVHans9xVWoNVdBpA">
              <a:extLst>
                <a:ext uri="{FF2B5EF4-FFF2-40B4-BE49-F238E27FC236}">
                  <a16:creationId xmlns:a16="http://schemas.microsoft.com/office/drawing/2014/main" xmlns="" id="{389130D4-07A9-47ED-ABE2-A4D4C8DF8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884238"/>
              <a:ext cx="6934200" cy="3886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966" name="Rectangle 7">
              <a:extLst>
                <a:ext uri="{FF2B5EF4-FFF2-40B4-BE49-F238E27FC236}">
                  <a16:creationId xmlns:a16="http://schemas.microsoft.com/office/drawing/2014/main" xmlns="" id="{85B85AB7-3EE2-4833-A75D-266843A0F7DE}"/>
                </a:ext>
              </a:extLst>
            </p:cNvPr>
            <p:cNvSpPr>
              <a:spLocks noChangeArrowheads="1"/>
            </p:cNvSpPr>
            <p:nvPr/>
          </p:nvSpPr>
          <p:spPr bwMode="auto">
            <a:xfrm>
              <a:off x="427038" y="503237"/>
              <a:ext cx="6970712" cy="712488"/>
            </a:xfrm>
            <a:prstGeom prst="rect">
              <a:avLst/>
            </a:prstGeom>
            <a:solidFill>
              <a:srgbClr val="F3F5A9"/>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defTabSz="741363">
                <a:defRPr b="1">
                  <a:solidFill>
                    <a:srgbClr val="FF3300"/>
                  </a:solidFill>
                  <a:latin typeface="Times New Roman" panose="02020603050405020304" pitchFamily="18" charset="0"/>
                </a:defRPr>
              </a:lvl1pPr>
              <a:lvl2pPr marL="742950" indent="-285750" defTabSz="741363">
                <a:defRPr b="1">
                  <a:solidFill>
                    <a:srgbClr val="FF3300"/>
                  </a:solidFill>
                  <a:latin typeface="Times New Roman" panose="02020603050405020304" pitchFamily="18" charset="0"/>
                </a:defRPr>
              </a:lvl2pPr>
              <a:lvl3pPr marL="1143000" indent="-228600" defTabSz="741363">
                <a:defRPr b="1">
                  <a:solidFill>
                    <a:srgbClr val="FF3300"/>
                  </a:solidFill>
                  <a:latin typeface="Times New Roman" panose="02020603050405020304" pitchFamily="18" charset="0"/>
                </a:defRPr>
              </a:lvl3pPr>
              <a:lvl4pPr marL="1600200" indent="-228600" defTabSz="741363">
                <a:defRPr b="1">
                  <a:solidFill>
                    <a:srgbClr val="FF3300"/>
                  </a:solidFill>
                  <a:latin typeface="Times New Roman" panose="02020603050405020304" pitchFamily="18" charset="0"/>
                </a:defRPr>
              </a:lvl4pPr>
              <a:lvl5pPr marL="2057400" indent="-228600" defTabSz="741363">
                <a:defRPr b="1">
                  <a:solidFill>
                    <a:srgbClr val="FF3300"/>
                  </a:solidFill>
                  <a:latin typeface="Times New Roman" panose="02020603050405020304" pitchFamily="18" charset="0"/>
                </a:defRPr>
              </a:lvl5pPr>
              <a:lvl6pPr marL="2514600" indent="-228600" defTabSz="741363" eaLnBrk="0" fontAlgn="base" hangingPunct="0">
                <a:spcBef>
                  <a:spcPct val="0"/>
                </a:spcBef>
                <a:spcAft>
                  <a:spcPct val="0"/>
                </a:spcAft>
                <a:defRPr b="1">
                  <a:solidFill>
                    <a:srgbClr val="FF3300"/>
                  </a:solidFill>
                  <a:latin typeface="Times New Roman" panose="02020603050405020304" pitchFamily="18" charset="0"/>
                </a:defRPr>
              </a:lvl6pPr>
              <a:lvl7pPr marL="2971800" indent="-228600" defTabSz="741363" eaLnBrk="0" fontAlgn="base" hangingPunct="0">
                <a:spcBef>
                  <a:spcPct val="0"/>
                </a:spcBef>
                <a:spcAft>
                  <a:spcPct val="0"/>
                </a:spcAft>
                <a:defRPr b="1">
                  <a:solidFill>
                    <a:srgbClr val="FF3300"/>
                  </a:solidFill>
                  <a:latin typeface="Times New Roman" panose="02020603050405020304" pitchFamily="18" charset="0"/>
                </a:defRPr>
              </a:lvl7pPr>
              <a:lvl8pPr marL="3429000" indent="-228600" defTabSz="741363" eaLnBrk="0" fontAlgn="base" hangingPunct="0">
                <a:spcBef>
                  <a:spcPct val="0"/>
                </a:spcBef>
                <a:spcAft>
                  <a:spcPct val="0"/>
                </a:spcAft>
                <a:defRPr b="1">
                  <a:solidFill>
                    <a:srgbClr val="FF3300"/>
                  </a:solidFill>
                  <a:latin typeface="Times New Roman" panose="02020603050405020304" pitchFamily="18" charset="0"/>
                </a:defRPr>
              </a:lvl8pPr>
              <a:lvl9pPr marL="3886200" indent="-228600" defTabSz="741363" eaLnBrk="0" fontAlgn="base" hangingPunct="0">
                <a:spcBef>
                  <a:spcPct val="0"/>
                </a:spcBef>
                <a:spcAft>
                  <a:spcPct val="0"/>
                </a:spcAft>
                <a:defRPr b="1">
                  <a:solidFill>
                    <a:srgbClr val="FF3300"/>
                  </a:solidFill>
                  <a:latin typeface="Times New Roman" panose="02020603050405020304" pitchFamily="18" charset="0"/>
                </a:defRPr>
              </a:lvl9pPr>
            </a:lstStyle>
            <a:p>
              <a:pPr algn="ctr" eaLnBrk="1" hangingPunct="1"/>
              <a:r>
                <a:rPr lang="en-US" altLang="en-US" sz="2800" dirty="0">
                  <a:solidFill>
                    <a:srgbClr val="002060"/>
                  </a:solidFill>
                </a:rPr>
                <a:t>NHÂN DÂN MỸ BIỂU TÌNH  CHỐNG CHIẾN TRANH Ở VIỆT NAM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dissolve">
                                      <p:cBhvr>
                                        <p:cTn id="7" dur="5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 calcmode="lin" valueType="num">
                                      <p:cBhvr>
                                        <p:cTn id="12" dur="500" fill="hold"/>
                                        <p:tgtEl>
                                          <p:spTgt spid="109572"/>
                                        </p:tgtEl>
                                        <p:attrNameLst>
                                          <p:attrName>ppt_w</p:attrName>
                                        </p:attrNameLst>
                                      </p:cBhvr>
                                      <p:tavLst>
                                        <p:tav tm="0">
                                          <p:val>
                                            <p:fltVal val="0"/>
                                          </p:val>
                                        </p:tav>
                                        <p:tav tm="100000">
                                          <p:val>
                                            <p:strVal val="#ppt_w"/>
                                          </p:val>
                                        </p:tav>
                                      </p:tavLst>
                                    </p:anim>
                                    <p:anim calcmode="lin" valueType="num">
                                      <p:cBhvr>
                                        <p:cTn id="13" dur="500" fill="hold"/>
                                        <p:tgtEl>
                                          <p:spTgt spid="109572"/>
                                        </p:tgtEl>
                                        <p:attrNameLst>
                                          <p:attrName>ppt_h</p:attrName>
                                        </p:attrNameLst>
                                      </p:cBhvr>
                                      <p:tavLst>
                                        <p:tav tm="0">
                                          <p:val>
                                            <p:fltVal val="0"/>
                                          </p:val>
                                        </p:tav>
                                        <p:tav tm="100000">
                                          <p:val>
                                            <p:strVal val="#ppt_h"/>
                                          </p:val>
                                        </p:tav>
                                      </p:tavLst>
                                    </p:anim>
                                    <p:animEffect transition="in" filter="fade">
                                      <p:cBhvr>
                                        <p:cTn id="14"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0ỹ">
            <a:extLst>
              <a:ext uri="{FF2B5EF4-FFF2-40B4-BE49-F238E27FC236}">
                <a16:creationId xmlns:a16="http://schemas.microsoft.com/office/drawing/2014/main" xmlns="" id="{A8ACEB5F-A47F-4460-A714-25B2D3BB3B6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53565" y="12754"/>
            <a:ext cx="5448560" cy="6346605"/>
          </a:xfrm>
          <a:noFill/>
        </p:spPr>
      </p:pic>
      <p:sp>
        <p:nvSpPr>
          <p:cNvPr id="19459" name="Rectangle 6">
            <a:extLst>
              <a:ext uri="{FF2B5EF4-FFF2-40B4-BE49-F238E27FC236}">
                <a16:creationId xmlns:a16="http://schemas.microsoft.com/office/drawing/2014/main" xmlns="" id="{45F08DA6-8EA4-4150-A21C-127B2EB9423E}"/>
              </a:ext>
            </a:extLst>
          </p:cNvPr>
          <p:cNvSpPr>
            <a:spLocks noChangeArrowheads="1"/>
          </p:cNvSpPr>
          <p:nvPr/>
        </p:nvSpPr>
        <p:spPr bwMode="auto">
          <a:xfrm>
            <a:off x="1504161" y="6464719"/>
            <a:ext cx="4041245" cy="38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52" tIns="49676" rIns="99352" bIns="49676" anchor="ct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lgn="ctr" eaLnBrk="1" hangingPunct="1"/>
            <a:r>
              <a:rPr lang="en-US" altLang="en-US" sz="2800" dirty="0" err="1">
                <a:solidFill>
                  <a:srgbClr val="002060"/>
                </a:solidFill>
              </a:rPr>
              <a:t>Bản</a:t>
            </a:r>
            <a:r>
              <a:rPr lang="en-US" altLang="en-US" sz="2800" dirty="0">
                <a:solidFill>
                  <a:srgbClr val="002060"/>
                </a:solidFill>
              </a:rPr>
              <a:t> </a:t>
            </a:r>
            <a:r>
              <a:rPr lang="en-US" altLang="en-US" sz="2800" dirty="0" err="1">
                <a:solidFill>
                  <a:srgbClr val="002060"/>
                </a:solidFill>
              </a:rPr>
              <a:t>đồ</a:t>
            </a:r>
            <a:r>
              <a:rPr lang="en-US" altLang="en-US" sz="2800" dirty="0">
                <a:solidFill>
                  <a:srgbClr val="002060"/>
                </a:solidFill>
              </a:rPr>
              <a:t> </a:t>
            </a:r>
            <a:r>
              <a:rPr lang="en-US" altLang="en-US" sz="2800" dirty="0" err="1">
                <a:solidFill>
                  <a:srgbClr val="002060"/>
                </a:solidFill>
              </a:rPr>
              <a:t>châu</a:t>
            </a:r>
            <a:r>
              <a:rPr lang="en-US" altLang="en-US" sz="2800" dirty="0">
                <a:solidFill>
                  <a:srgbClr val="002060"/>
                </a:solidFill>
              </a:rPr>
              <a:t> </a:t>
            </a:r>
            <a:r>
              <a:rPr lang="en-US" altLang="en-US" sz="2800" dirty="0" err="1">
                <a:solidFill>
                  <a:srgbClr val="002060"/>
                </a:solidFill>
              </a:rPr>
              <a:t>Mĩ</a:t>
            </a:r>
            <a:endParaRPr lang="en-US" altLang="en-US" sz="2800" dirty="0">
              <a:solidFill>
                <a:srgbClr val="002060"/>
              </a:solidFill>
            </a:endParaRPr>
          </a:p>
        </p:txBody>
      </p:sp>
      <p:sp>
        <p:nvSpPr>
          <p:cNvPr id="19460" name="Title 1">
            <a:extLst>
              <a:ext uri="{FF2B5EF4-FFF2-40B4-BE49-F238E27FC236}">
                <a16:creationId xmlns:a16="http://schemas.microsoft.com/office/drawing/2014/main" xmlns="" id="{9BE5F822-4C9A-4F12-9493-775EEE8D9E80}"/>
              </a:ext>
            </a:extLst>
          </p:cNvPr>
          <p:cNvSpPr>
            <a:spLocks noGrp="1"/>
          </p:cNvSpPr>
          <p:nvPr>
            <p:ph type="title"/>
          </p:nvPr>
        </p:nvSpPr>
        <p:spPr>
          <a:xfrm>
            <a:off x="6755363" y="429209"/>
            <a:ext cx="4932946" cy="6035510"/>
          </a:xfrm>
        </p:spPr>
        <p:txBody>
          <a:bodyPr/>
          <a:lstStyle/>
          <a:p>
            <a:r>
              <a:rPr lang="en-US" altLang="en-US" sz="2800" dirty="0">
                <a:solidFill>
                  <a:srgbClr val="002060"/>
                </a:solidFill>
                <a:latin typeface="Times New Roman" panose="02020603050405020304" pitchFamily="18" charset="0"/>
                <a:cs typeface="Times New Roman" panose="02020603050405020304" pitchFamily="18" charset="0"/>
              </a:rPr>
              <a:t/>
            </a:r>
            <a:br>
              <a:rPr lang="en-US" altLang="en-US" sz="2800" dirty="0">
                <a:solidFill>
                  <a:srgbClr val="002060"/>
                </a:solidFill>
                <a:latin typeface="Times New Roman" panose="02020603050405020304" pitchFamily="18" charset="0"/>
                <a:cs typeface="Times New Roman" panose="02020603050405020304" pitchFamily="18" charset="0"/>
              </a:rPr>
            </a:br>
            <a:r>
              <a:rPr lang="en-US" altLang="en-US" sz="2800" dirty="0">
                <a:solidFill>
                  <a:srgbClr val="002060"/>
                </a:solidFill>
                <a:latin typeface="Times New Roman" panose="02020603050405020304" pitchFamily="18" charset="0"/>
                <a:cs typeface="Times New Roman" panose="02020603050405020304" pitchFamily="18" charset="0"/>
              </a:rPr>
              <a:t/>
            </a:r>
            <a:br>
              <a:rPr lang="en-US" altLang="en-US" sz="2800" dirty="0">
                <a:solidFill>
                  <a:srgbClr val="002060"/>
                </a:solidFill>
                <a:latin typeface="Times New Roman" panose="02020603050405020304" pitchFamily="18" charset="0"/>
                <a:cs typeface="Times New Roman" panose="02020603050405020304" pitchFamily="18" charset="0"/>
              </a:rPr>
            </a:b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Mĩ</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gồm</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bộ</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phận</a:t>
            </a:r>
            <a:r>
              <a:rPr lang="en-US" altLang="en-US" sz="2800" dirty="0">
                <a:solidFill>
                  <a:srgbClr val="002060"/>
                </a:solidFill>
                <a:latin typeface="Times New Roman" panose="02020603050405020304" pitchFamily="18" charset="0"/>
                <a:cs typeface="Times New Roman" panose="02020603050405020304" pitchFamily="18" charset="0"/>
              </a:rPr>
              <a:t>: bang A-la-</a:t>
            </a:r>
            <a:r>
              <a:rPr lang="en-US" altLang="en-US" sz="2800" dirty="0" err="1">
                <a:solidFill>
                  <a:srgbClr val="002060"/>
                </a:solidFill>
                <a:latin typeface="Times New Roman" panose="02020603050405020304" pitchFamily="18" charset="0"/>
                <a:cs typeface="Times New Roman" panose="02020603050405020304" pitchFamily="18" charset="0"/>
              </a:rPr>
              <a:t>xka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lục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địa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Bắc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Mĩ</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quần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đảo</a:t>
            </a:r>
            <a:r>
              <a:rPr lang="en-US" altLang="en-US" sz="2800" dirty="0">
                <a:solidFill>
                  <a:srgbClr val="002060"/>
                </a:solidFill>
                <a:latin typeface="Times New Roman" panose="02020603050405020304" pitchFamily="18" charset="0"/>
                <a:cs typeface="Times New Roman" panose="02020603050405020304" pitchFamily="18" charset="0"/>
              </a:rPr>
              <a:t> Ha-</a:t>
            </a:r>
            <a:r>
              <a:rPr lang="en-US" altLang="en-US" sz="2800" dirty="0" err="1">
                <a:solidFill>
                  <a:srgbClr val="002060"/>
                </a:solidFill>
                <a:latin typeface="Times New Roman" panose="02020603050405020304" pitchFamily="18" charset="0"/>
                <a:cs typeface="Times New Roman" panose="02020603050405020304" pitchFamily="18" charset="0"/>
              </a:rPr>
              <a:t>oai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Thủ</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đô</a:t>
            </a:r>
            <a:r>
              <a:rPr lang="en-US" altLang="en-US" sz="2800" dirty="0">
                <a:solidFill>
                  <a:srgbClr val="002060"/>
                </a:solidFill>
                <a:latin typeface="Times New Roman" panose="02020603050405020304" pitchFamily="18" charset="0"/>
                <a:cs typeface="Times New Roman" panose="02020603050405020304" pitchFamily="18" charset="0"/>
              </a:rPr>
              <a:t> Oa-</a:t>
            </a:r>
            <a:r>
              <a:rPr lang="en-US" altLang="en-US" sz="2800" dirty="0" err="1">
                <a:solidFill>
                  <a:srgbClr val="002060"/>
                </a:solidFill>
                <a:latin typeface="Times New Roman" panose="02020603050405020304" pitchFamily="18" charset="0"/>
                <a:cs typeface="Times New Roman" panose="02020603050405020304" pitchFamily="18" charset="0"/>
              </a:rPr>
              <a:t>sinh</a:t>
            </a:r>
            <a:r>
              <a:rPr lang="en-US"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err="1">
                <a:solidFill>
                  <a:srgbClr val="002060"/>
                </a:solidFill>
                <a:latin typeface="Times New Roman" panose="02020603050405020304" pitchFamily="18" charset="0"/>
                <a:cs typeface="Times New Roman" panose="02020603050405020304" pitchFamily="18" charset="0"/>
              </a:rPr>
              <a:t>tơn</a:t>
            </a:r>
            <a:r>
              <a:rPr lang="en-US" altLang="en-US" sz="2800" dirty="0">
                <a:solidFill>
                  <a:srgbClr val="002060"/>
                </a:solidFill>
                <a:latin typeface="Times New Roman" panose="02020603050405020304" pitchFamily="18" charset="0"/>
                <a:cs typeface="Times New Roman" panose="02020603050405020304" pitchFamily="18" charset="0"/>
              </a:rPr>
              <a:t/>
            </a:r>
            <a:br>
              <a:rPr lang="en-US" altLang="en-US" sz="2800" dirty="0">
                <a:solidFill>
                  <a:srgbClr val="002060"/>
                </a:solidFill>
                <a:latin typeface="Times New Roman" panose="02020603050405020304" pitchFamily="18" charset="0"/>
                <a:cs typeface="Times New Roman" panose="02020603050405020304" pitchFamily="18" charset="0"/>
              </a:rPr>
            </a:b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Nằm</a:t>
            </a:r>
            <a:r>
              <a:rPr lang="en-US" altLang="en-US" sz="2800" dirty="0">
                <a:solidFill>
                  <a:srgbClr val="002060"/>
                </a:solidFill>
                <a:latin typeface="Times New Roman" panose="02020603050405020304" pitchFamily="18" charset="0"/>
                <a:cs typeface="Times New Roman" panose="02020603050405020304" pitchFamily="18" charset="0"/>
              </a:rPr>
              <a:t> ở </a:t>
            </a:r>
            <a:r>
              <a:rPr lang="en-US" altLang="en-US" sz="2800" dirty="0" err="1">
                <a:solidFill>
                  <a:srgbClr val="002060"/>
                </a:solidFill>
                <a:latin typeface="Times New Roman" panose="02020603050405020304" pitchFamily="18" charset="0"/>
                <a:cs typeface="Times New Roman" panose="02020603050405020304" pitchFamily="18" charset="0"/>
              </a:rPr>
              <a:t>phía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cầu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được</a:t>
            </a:r>
            <a:r>
              <a:rPr lang="en-US" altLang="en-US" sz="2800" dirty="0">
                <a:solidFill>
                  <a:srgbClr val="002060"/>
                </a:solidFill>
                <a:latin typeface="Times New Roman" panose="02020603050405020304" pitchFamily="18" charset="0"/>
                <a:cs typeface="Times New Roman" panose="02020603050405020304" pitchFamily="18" charset="0"/>
              </a:rPr>
              <a:t> 2 </a:t>
            </a:r>
            <a:r>
              <a:rPr lang="en-US" altLang="en-US" sz="2800" dirty="0" err="1">
                <a:solidFill>
                  <a:srgbClr val="002060"/>
                </a:solidFill>
                <a:latin typeface="Times New Roman" panose="02020603050405020304" pitchFamily="18" charset="0"/>
                <a:cs typeface="Times New Roman" panose="02020603050405020304" pitchFamily="18" charset="0"/>
              </a:rPr>
              <a:t>đại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bao </a:t>
            </a:r>
            <a:r>
              <a:rPr lang="en-US" altLang="en-US" sz="2800" dirty="0" err="1">
                <a:solidFill>
                  <a:srgbClr val="002060"/>
                </a:solidFill>
                <a:latin typeface="Times New Roman" panose="02020603050405020304" pitchFamily="18" charset="0"/>
                <a:cs typeface="Times New Roman" panose="02020603050405020304" pitchFamily="18" charset="0"/>
              </a:rPr>
              <a:t>bọc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Dương</a:t>
            </a:r>
            <a:r>
              <a:rPr lang="en-US" altLang="en-US" sz="2800" dirty="0">
                <a:solidFill>
                  <a:srgbClr val="002060"/>
                </a:solidFill>
                <a:latin typeface="Times New Roman" panose="02020603050405020304" pitchFamily="18" charset="0"/>
                <a:cs typeface="Times New Roman" panose="02020603050405020304" pitchFamily="18" charset="0"/>
              </a:rPr>
              <a:t/>
            </a:r>
            <a:br>
              <a:rPr lang="en-US" altLang="en-US" sz="2800" dirty="0">
                <a:solidFill>
                  <a:srgbClr val="002060"/>
                </a:solidFill>
                <a:latin typeface="Times New Roman" panose="02020603050405020304" pitchFamily="18" charset="0"/>
                <a:cs typeface="Times New Roman" panose="02020603050405020304" pitchFamily="18" charset="0"/>
              </a:rPr>
            </a:b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tích</a:t>
            </a:r>
            <a:r>
              <a:rPr lang="en-US" altLang="en-US" sz="2800" dirty="0">
                <a:solidFill>
                  <a:srgbClr val="002060"/>
                </a:solidFill>
                <a:latin typeface="Times New Roman" panose="02020603050405020304" pitchFamily="18" charset="0"/>
                <a:cs typeface="Times New Roman" panose="02020603050405020304" pitchFamily="18" charset="0"/>
              </a:rPr>
              <a:t>: 9.826.675km2; </a:t>
            </a:r>
            <a:r>
              <a:rPr lang="en-US" altLang="en-US" sz="2800" dirty="0" err="1">
                <a:solidFill>
                  <a:srgbClr val="002060"/>
                </a:solidFill>
                <a:latin typeface="Times New Roman" panose="02020603050405020304" pitchFamily="18" charset="0"/>
                <a:cs typeface="Times New Roman" panose="02020603050405020304" pitchFamily="18" charset="0"/>
              </a:rPr>
              <a:t>đứng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thứ</a:t>
            </a:r>
            <a:r>
              <a:rPr lang="en-US" altLang="en-US" sz="2800" dirty="0">
                <a:solidFill>
                  <a:srgbClr val="002060"/>
                </a:solidFill>
                <a:latin typeface="Times New Roman" panose="02020603050405020304" pitchFamily="18" charset="0"/>
                <a:cs typeface="Times New Roman" panose="02020603050405020304" pitchFamily="18" charset="0"/>
              </a:rPr>
              <a:t> 4 </a:t>
            </a:r>
            <a:r>
              <a:rPr lang="en-US" altLang="en-US" sz="2800" dirty="0" err="1">
                <a:solidFill>
                  <a:srgbClr val="002060"/>
                </a:solidFill>
                <a:latin typeface="Times New Roman" panose="02020603050405020304" pitchFamily="18" charset="0"/>
                <a:cs typeface="Times New Roman" panose="02020603050405020304" pitchFamily="18" charset="0"/>
              </a:rPr>
              <a:t>trên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sau</a:t>
            </a:r>
            <a:r>
              <a:rPr lang="en-US" altLang="en-US" sz="2800" dirty="0">
                <a:solidFill>
                  <a:srgbClr val="002060"/>
                </a:solidFill>
                <a:latin typeface="Times New Roman" panose="02020603050405020304" pitchFamily="18" charset="0"/>
                <a:cs typeface="Times New Roman" panose="02020603050405020304" pitchFamily="18" charset="0"/>
              </a:rPr>
              <a:t> Nga, Canada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Trung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Quốc</a:t>
            </a:r>
            <a:r>
              <a:rPr lang="en-US" altLang="en-US" sz="2800" dirty="0">
                <a:solidFill>
                  <a:srgbClr val="002060"/>
                </a:solidFill>
                <a:latin typeface="Times New Roman" panose="02020603050405020304" pitchFamily="18" charset="0"/>
                <a:cs typeface="Times New Roman" panose="02020603050405020304" pitchFamily="18" charset="0"/>
              </a:rPr>
              <a:t>.</a:t>
            </a:r>
            <a:br>
              <a:rPr lang="en-US" altLang="en-US" sz="2800" dirty="0">
                <a:solidFill>
                  <a:srgbClr val="002060"/>
                </a:solidFill>
                <a:latin typeface="Times New Roman" panose="02020603050405020304" pitchFamily="18" charset="0"/>
                <a:cs typeface="Times New Roman" panose="02020603050405020304" pitchFamily="18" charset="0"/>
              </a:rPr>
            </a:b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310.681.000 (con </a:t>
            </a:r>
            <a:r>
              <a:rPr lang="en-US" altLang="en-US" sz="2800" dirty="0" err="1">
                <a:solidFill>
                  <a:srgbClr val="002060"/>
                </a:solidFill>
                <a:latin typeface="Times New Roman" panose="02020603050405020304" pitchFamily="18" charset="0"/>
                <a:cs typeface="Times New Roman" panose="02020603050405020304" pitchFamily="18" charset="0"/>
              </a:rPr>
              <a:t>số</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đến</a:t>
            </a:r>
            <a:r>
              <a:rPr lang="en-US" altLang="en-US" sz="2800" dirty="0">
                <a:solidFill>
                  <a:srgbClr val="002060"/>
                </a:solidFill>
                <a:latin typeface="Times New Roman" panose="02020603050405020304" pitchFamily="18" charset="0"/>
                <a:cs typeface="Times New Roman" panose="02020603050405020304" pitchFamily="18" charset="0"/>
              </a:rPr>
              <a:t> 2010)</a:t>
            </a:r>
            <a:br>
              <a:rPr lang="en-US" altLang="en-US" sz="2800" dirty="0">
                <a:solidFill>
                  <a:srgbClr val="002060"/>
                </a:solidFill>
                <a:latin typeface="Times New Roman" panose="02020603050405020304" pitchFamily="18" charset="0"/>
                <a:cs typeface="Times New Roman" panose="02020603050405020304" pitchFamily="18" charset="0"/>
              </a:rPr>
            </a:br>
            <a:r>
              <a:rPr lang="en-US" altLang="en-US" sz="2800" dirty="0">
                <a:solidFill>
                  <a:srgbClr val="002060"/>
                </a:solidFill>
                <a:latin typeface="Times New Roman" panose="02020603050405020304" pitchFamily="18" charset="0"/>
                <a:cs typeface="Times New Roman" panose="02020603050405020304" pitchFamily="18" charset="0"/>
              </a:rPr>
              <a:t/>
            </a:r>
            <a:br>
              <a:rPr lang="en-US" altLang="en-US" sz="2800" dirty="0">
                <a:solidFill>
                  <a:srgbClr val="002060"/>
                </a:solidFill>
                <a:latin typeface="Times New Roman" panose="02020603050405020304" pitchFamily="18" charset="0"/>
                <a:cs typeface="Times New Roman" panose="02020603050405020304" pitchFamily="18" charset="0"/>
              </a:rPr>
            </a:b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19461" name="AutoShape 1348">
            <a:extLst>
              <a:ext uri="{FF2B5EF4-FFF2-40B4-BE49-F238E27FC236}">
                <a16:creationId xmlns:a16="http://schemas.microsoft.com/office/drawing/2014/main" xmlns="" id="{87C97D6C-1813-4D53-B597-DBEE3E787EEF}"/>
              </a:ext>
            </a:extLst>
          </p:cNvPr>
          <p:cNvSpPr>
            <a:spLocks noChangeArrowheads="1"/>
          </p:cNvSpPr>
          <p:nvPr/>
        </p:nvSpPr>
        <p:spPr bwMode="auto">
          <a:xfrm>
            <a:off x="4369809" y="2412844"/>
            <a:ext cx="153061" cy="210459"/>
          </a:xfrm>
          <a:prstGeom prst="sun">
            <a:avLst>
              <a:gd name="adj" fmla="val 25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2438" tIns="61219" rIns="122438" bIns="61219" anchor="ct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lgn="ctr"/>
            <a:endParaRPr lang="en-US" altLang="en-US" sz="2410">
              <a:latin typeface="VNI-Helve" pitchFamily="2"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4123647" y="1808703"/>
            <a:ext cx="8025044" cy="2637783"/>
          </a:xfrm>
          <a:prstGeom prst="cloudCallout">
            <a:avLst>
              <a:gd name="adj1" fmla="val -45389"/>
              <a:gd name="adj2" fmla="val 42306"/>
            </a:avLst>
          </a:prstGeom>
          <a:solidFill>
            <a:schemeClr val="accent1"/>
          </a:solidFill>
          <a:ln w="9525">
            <a:solidFill>
              <a:schemeClr val="tx1"/>
            </a:solidFill>
            <a:round/>
            <a:headEnd/>
            <a:tailEnd/>
          </a:ln>
          <a:effectLst>
            <a:outerShdw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800" b="1" dirty="0" err="1">
                <a:latin typeface="Times New Roman" panose="02020603050405020304" pitchFamily="18" charset="0"/>
                <a:cs typeface="Times New Roman" panose="02020603050405020304" pitchFamily="18" charset="0"/>
              </a:rPr>
              <a:t>Nét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Mĩ</a:t>
            </a:r>
            <a:r>
              <a:rPr lang="en-US" altLang="en-US" sz="2800" b="1" dirty="0">
                <a:latin typeface="Times New Roman" panose="02020603050405020304" pitchFamily="18" charset="0"/>
                <a:cs typeface="Times New Roman" panose="02020603050405020304" pitchFamily="18" charset="0"/>
              </a:rPr>
              <a:t>?</a:t>
            </a:r>
            <a:endParaRPr lang="en-US" altLang="en-US" sz="2800" b="1" i="1" dirty="0">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6" y="180870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7" name="Rectangle 6"/>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388082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circle(in)">
                                      <p:cBhvr>
                                        <p:cTn id="7" dur="2000"/>
                                        <p:tgtEl>
                                          <p:spTgt spid="8201"/>
                                        </p:tgtEl>
                                      </p:cBhvr>
                                    </p:animEffect>
                                  </p:childTnLst>
                                </p:cTn>
                              </p:par>
                              <p:par>
                                <p:cTn id="8" presetID="6" presetClass="entr" presetSubtype="16"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Effect transition="in" filter="circle(in)">
                                      <p:cBhvr>
                                        <p:cTn id="10"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8796230-BC90-4884-8388-FA5A6AFE67B3}"/>
              </a:ext>
            </a:extLst>
          </p:cNvPr>
          <p:cNvSpPr txBox="1"/>
          <p:nvPr/>
        </p:nvSpPr>
        <p:spPr>
          <a:xfrm>
            <a:off x="138545" y="1330036"/>
            <a:ext cx="10945091" cy="5940088"/>
          </a:xfrm>
          <a:prstGeom prst="rect">
            <a:avLst/>
          </a:prstGeom>
          <a:noFill/>
        </p:spPr>
        <p:txBody>
          <a:bodyPr wrap="square">
            <a:spAutoFit/>
          </a:bodyPr>
          <a:lstStyle/>
          <a:p>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32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nội</a:t>
            </a:r>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endParaRPr lang="en-US" altLang="en-US" sz="3200" dirty="0" smtClean="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Cấm</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đảng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cộng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sản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Mĩ</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hoạt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động</a:t>
            </a:r>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Chống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lại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phong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trào</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đình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công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Loại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bỏ</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người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có</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tư</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tưởng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tiến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bộ</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ra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khỏi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bộ</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máy</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nhà</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nước</a:t>
            </a:r>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hàng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loạt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sách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nhằm</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ngăn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cản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phong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trào</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công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nhân</a:t>
            </a:r>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sách</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phân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biệt</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chủng</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tộc</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với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người</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da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đen</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và</a:t>
            </a:r>
            <a:r>
              <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da </a:t>
            </a:r>
            <a:r>
              <a:rPr lang="en-US" altLang="en-US" sz="32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màu</a:t>
            </a:r>
            <a:r>
              <a:rPr lang="en-US" altLang="en-US" sz="3200" dirty="0" smtClean="0">
                <a:solidFill>
                  <a:schemeClr val="tx1"/>
                </a:solidFill>
                <a:latin typeface="Times New Roman" panose="02020603050405020304" pitchFamily="18" charset="0"/>
                <a:cs typeface="Times New Roman" panose="02020603050405020304" pitchFamily="18" charset="0"/>
                <a:sym typeface="Tahoma" panose="020B0604030504040204" pitchFamily="34" charset="0"/>
              </a:rPr>
              <a:t>…</a:t>
            </a:r>
          </a:p>
          <a:p>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32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ngoại</a:t>
            </a:r>
            <a:r>
              <a:rPr lang="en-US" altLang="en-US" sz="32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latin typeface="Times New Roman" panose="02020603050405020304" pitchFamily="18" charset="0"/>
                <a:cs typeface="Times New Roman" panose="02020603050405020304" pitchFamily="18" charset="0"/>
                <a:sym typeface="Tahoma" panose="020B0604030504040204" pitchFamily="34" charset="0"/>
              </a:rPr>
              <a:t>Đề</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latin typeface="Times New Roman" panose="02020603050405020304" pitchFamily="18" charset="0"/>
                <a:cs typeface="Times New Roman" panose="02020603050405020304" pitchFamily="18" charset="0"/>
                <a:sym typeface="Tahoma" panose="020B0604030504040204" pitchFamily="34" charset="0"/>
              </a:rPr>
              <a:t>ra</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latin typeface="Times New Roman" panose="02020603050405020304" pitchFamily="18" charset="0"/>
                <a:cs typeface="Times New Roman" panose="02020603050405020304" pitchFamily="18" charset="0"/>
                <a:sym typeface="Tahoma" panose="020B0604030504040204" pitchFamily="34" charset="0"/>
              </a:rPr>
              <a:t>lược</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latin typeface="Times New Roman" panose="02020603050405020304" pitchFamily="18" charset="0"/>
                <a:cs typeface="Times New Roman" panose="02020603050405020304" pitchFamily="18" charset="0"/>
                <a:sym typeface="Tahoma" panose="020B0604030504040204" pitchFamily="34" charset="0"/>
              </a:rPr>
              <a:t>toàn</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200" dirty="0" err="1">
                <a:latin typeface="Times New Roman" panose="02020603050405020304" pitchFamily="18" charset="0"/>
                <a:cs typeface="Times New Roman" panose="02020603050405020304" pitchFamily="18" charset="0"/>
                <a:sym typeface="Tahoma" panose="020B0604030504040204" pitchFamily="34" charset="0"/>
              </a:rPr>
              <a:t>cầu</a:t>
            </a:r>
            <a:r>
              <a:rPr lang="en-US" altLang="en-US" sz="3200" dirty="0">
                <a:latin typeface="Times New Roman" panose="02020603050405020304" pitchFamily="18" charset="0"/>
                <a:cs typeface="Times New Roman" panose="02020603050405020304" pitchFamily="18" charset="0"/>
                <a:sym typeface="Tahoma" panose="020B0604030504040204" pitchFamily="34" charset="0"/>
              </a:rPr>
              <a:t>:</a:t>
            </a:r>
          </a:p>
          <a:p>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endPar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p:txBody>
      </p:sp>
      <p:sp>
        <p:nvSpPr>
          <p:cNvPr id="9"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12" name="Rectangle 11"/>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2715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circle(in)">
                                      <p:cBhvr>
                                        <p:cTn id="17" dur="2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circle(in)">
                                      <p:cBhvr>
                                        <p:cTn id="22" dur="20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circle(in)">
                                      <p:cBhvr>
                                        <p:cTn id="27" dur="20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circle(in)">
                                      <p:cBhvr>
                                        <p:cTn id="32" dur="20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circle(in)">
                                      <p:cBhvr>
                                        <p:cTn id="37" dur="20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4415489" y="1467272"/>
            <a:ext cx="8025044" cy="2637783"/>
          </a:xfrm>
          <a:prstGeom prst="cloudCallout">
            <a:avLst>
              <a:gd name="adj1" fmla="val -45389"/>
              <a:gd name="adj2" fmla="val 42306"/>
            </a:avLst>
          </a:prstGeom>
          <a:solidFill>
            <a:schemeClr val="accent1"/>
          </a:solidFill>
          <a:ln w="9525">
            <a:solidFill>
              <a:schemeClr val="tx1"/>
            </a:solidFill>
            <a:round/>
            <a:headEnd/>
            <a:tailEnd/>
          </a:ln>
          <a:effectLst>
            <a:outerShdw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800" b="1" dirty="0" err="1">
                <a:latin typeface="Times New Roman" panose="02020603050405020304" pitchFamily="18" charset="0"/>
                <a:cs typeface="Times New Roman" panose="02020603050405020304" pitchFamily="18" charset="0"/>
              </a:rPr>
              <a:t>Mĩ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a:t>
            </a:r>
            <a:r>
              <a:rPr lang="en-US" altLang="en-US" sz="2800" b="1" dirty="0">
                <a:latin typeface="Times New Roman" panose="02020603050405020304" pitchFamily="18" charset="0"/>
                <a:cs typeface="Times New Roman" panose="02020603050405020304" pitchFamily="18" charset="0"/>
              </a:rPr>
              <a:t> ra </a:t>
            </a:r>
            <a:r>
              <a:rPr lang="en-US" altLang="en-US" sz="2800" b="1" dirty="0" err="1">
                <a:latin typeface="Times New Roman" panose="02020603050405020304" pitchFamily="18" charset="0"/>
                <a:cs typeface="Times New Roman" panose="02020603050405020304" pitchFamily="18" charset="0"/>
              </a:rPr>
              <a:t>chiến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nhằm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mục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đích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a:t>
            </a:r>
            <a:endParaRPr lang="en-US" altLang="en-US" sz="2800" b="1" i="1" dirty="0">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6" y="180870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7" name="Rectangle 6"/>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263867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circle(in)">
                                      <p:cBhvr>
                                        <p:cTn id="7" dur="2000"/>
                                        <p:tgtEl>
                                          <p:spTgt spid="8201"/>
                                        </p:tgtEl>
                                      </p:cBhvr>
                                    </p:animEffect>
                                  </p:childTnLst>
                                </p:cTn>
                              </p:par>
                              <p:par>
                                <p:cTn id="8" presetID="6" presetClass="entr" presetSubtype="16"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Effect transition="in" filter="circle(in)">
                                      <p:cBhvr>
                                        <p:cTn id="10"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8796230-BC90-4884-8388-FA5A6AFE67B3}"/>
              </a:ext>
            </a:extLst>
          </p:cNvPr>
          <p:cNvSpPr txBox="1"/>
          <p:nvPr/>
        </p:nvSpPr>
        <p:spPr>
          <a:xfrm>
            <a:off x="138545" y="1192281"/>
            <a:ext cx="11720945" cy="6678751"/>
          </a:xfrm>
          <a:prstGeom prst="rect">
            <a:avLst/>
          </a:prstGeom>
          <a:noFill/>
        </p:spPr>
        <p:txBody>
          <a:bodyPr wrap="square">
            <a:spAutoFit/>
          </a:bodyPr>
          <a:lstStyle/>
          <a:p>
            <a:r>
              <a:rPr lang="en-US" altLang="en-US" sz="28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28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28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nội</a:t>
            </a:r>
            <a:r>
              <a:rPr lang="en-US" altLang="en-US" sz="28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endParaRPr lang="en-US" altLang="en-US" sz="2800" dirty="0" smtClean="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Cấm</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đảng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cộng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sản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Mĩ</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hoạt</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động</a:t>
            </a:r>
            <a:endPar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Chống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lại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phong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trào</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đình</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công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p>
          <a:p>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Loại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bỏ</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người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có</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tư</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tưởng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tiến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bộ</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ra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khỏi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bộ</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máy</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nhà</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nước</a:t>
            </a:r>
            <a:endPar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hàng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loạt</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sách</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nhằm</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ngăn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cản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phong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trào</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công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nhân</a:t>
            </a:r>
            <a:endPar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sách</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phân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biệt</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chủng</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tộc</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với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người</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da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đen</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và</a:t>
            </a:r>
            <a:r>
              <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rPr>
              <a:t> da </a:t>
            </a:r>
            <a:r>
              <a:rPr lang="en-US" altLang="en-US" sz="2800" dirty="0" err="1">
                <a:solidFill>
                  <a:schemeClr val="tx1"/>
                </a:solidFill>
                <a:latin typeface="Times New Roman" panose="02020603050405020304" pitchFamily="18" charset="0"/>
                <a:cs typeface="Times New Roman" panose="02020603050405020304" pitchFamily="18" charset="0"/>
                <a:sym typeface="Tahoma" panose="020B0604030504040204" pitchFamily="34" charset="0"/>
              </a:rPr>
              <a:t>màu</a:t>
            </a:r>
            <a:r>
              <a:rPr lang="en-US" altLang="en-US" sz="2800" dirty="0" smtClean="0">
                <a:solidFill>
                  <a:schemeClr val="tx1"/>
                </a:solidFill>
                <a:latin typeface="Times New Roman" panose="02020603050405020304" pitchFamily="18" charset="0"/>
                <a:cs typeface="Times New Roman" panose="02020603050405020304" pitchFamily="18" charset="0"/>
                <a:sym typeface="Tahoma" panose="020B0604030504040204" pitchFamily="34" charset="0"/>
              </a:rPr>
              <a:t>…</a:t>
            </a:r>
          </a:p>
          <a:p>
            <a:r>
              <a:rPr lang="en-US" altLang="en-US" sz="28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28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Đối</a:t>
            </a:r>
            <a:r>
              <a:rPr lang="en-US" altLang="en-US" sz="28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b="1" dirty="0" err="1">
                <a:solidFill>
                  <a:srgbClr val="002060"/>
                </a:solidFill>
                <a:latin typeface="Times New Roman" panose="02020603050405020304" pitchFamily="18" charset="0"/>
                <a:cs typeface="Times New Roman" panose="02020603050405020304" pitchFamily="18" charset="0"/>
                <a:sym typeface="Tahoma" panose="020B0604030504040204" pitchFamily="34" charset="0"/>
              </a:rPr>
              <a:t>ngoại</a:t>
            </a:r>
            <a:r>
              <a:rPr lang="en-US" altLang="en-US" sz="2800" b="1" dirty="0">
                <a:solidFill>
                  <a:srgbClr val="002060"/>
                </a:solidFill>
                <a:latin typeface="Times New Roman" panose="02020603050405020304" pitchFamily="18" charset="0"/>
                <a:cs typeface="Times New Roman" panose="02020603050405020304" pitchFamily="18" charset="0"/>
                <a:sym typeface="Tahoma" panose="020B0604030504040204" pitchFamily="34" charset="0"/>
              </a:rPr>
              <a: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Đề</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ra</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lược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toàn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cầu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Chống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phá</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các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nước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XHCN,</a:t>
            </a:r>
          </a:p>
          <a:p>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Đẩy</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lùi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phong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trào</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giải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phóng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dân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tộc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Thiết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lập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sự</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thống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trị</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toàn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a:t>
            </a:r>
          </a:p>
          <a:p>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Sau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khi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kết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thúc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tranh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lạnh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tiếp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tục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thực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lược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toàn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cầu</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smtClean="0">
                <a:latin typeface="Times New Roman" panose="02020603050405020304" pitchFamily="18" charset="0"/>
                <a:cs typeface="Times New Roman" panose="02020603050405020304" pitchFamily="18" charset="0"/>
                <a:sym typeface="Tahoma" panose="020B0604030504040204" pitchFamily="34" charset="0"/>
              </a:rPr>
              <a:t>Muốn</a:t>
            </a:r>
            <a:r>
              <a:rPr lang="en-US" altLang="en-US" sz="28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thiết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lập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một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trật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tự</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đơn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cực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endParaRPr lang="en-US" sz="3200" dirty="0"/>
          </a:p>
          <a:p>
            <a:endParaRPr lang="en-US" altLang="en-US" sz="32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a:p>
            <a:endParaRPr lang="en-US" altLang="en-US" sz="2800" dirty="0">
              <a:solidFill>
                <a:schemeClr val="tx1"/>
              </a:solidFill>
              <a:latin typeface="Times New Roman" panose="02020603050405020304" pitchFamily="18" charset="0"/>
              <a:cs typeface="Times New Roman" panose="02020603050405020304" pitchFamily="18" charset="0"/>
              <a:sym typeface="Tahoma" panose="020B0604030504040204" pitchFamily="34" charset="0"/>
            </a:endParaRPr>
          </a:p>
        </p:txBody>
      </p:sp>
      <p:sp>
        <p:nvSpPr>
          <p:cNvPr id="9"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12" name="Rectangle 11"/>
          <p:cNvSpPr/>
          <p:nvPr/>
        </p:nvSpPr>
        <p:spPr>
          <a:xfrm>
            <a:off x="138545" y="641352"/>
            <a:ext cx="11720945" cy="523220"/>
          </a:xfrm>
          <a:prstGeom prst="rect">
            <a:avLst/>
          </a:prstGeom>
        </p:spPr>
        <p:txBody>
          <a:bodyPr wrap="square">
            <a:spAutoFit/>
          </a:bodyPr>
          <a:lstStyle/>
          <a:p>
            <a:pPr algn="just" defTabSz="914400"/>
            <a:r>
              <a:rPr lang="en-US" sz="2800" b="1" dirty="0">
                <a:solidFill>
                  <a:srgbClr val="002060"/>
                </a:solidFill>
                <a:latin typeface="Times New Roman" pitchFamily="18" charset="0"/>
                <a:cs typeface="Times New Roman" pitchFamily="18" charset="0"/>
              </a:rPr>
              <a:t>II. CHÍNH SÁCH ĐỐI NỘI, ĐỐI NGOẠI CỦA MĨ SAU CHIẾN TRANH</a:t>
            </a:r>
          </a:p>
        </p:txBody>
      </p:sp>
    </p:spTree>
    <p:extLst>
      <p:ext uri="{BB962C8B-B14F-4D97-AF65-F5344CB8AC3E}">
        <p14:creationId xmlns:p14="http://schemas.microsoft.com/office/powerpoint/2010/main" val="11997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circle(in)">
                                      <p:cBhvr>
                                        <p:cTn id="12" dur="20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circle(in)">
                                      <p:cBhvr>
                                        <p:cTn id="17" dur="20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circle(in)">
                                      <p:cBhvr>
                                        <p:cTn id="22" dur="20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circle(in)">
                                      <p:cBhvr>
                                        <p:cTn id="27" dur="20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circle(in)">
                                      <p:cBhvr>
                                        <p:cTn id="32" dur="20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circle(in)">
                                      <p:cBhvr>
                                        <p:cTn id="37" dur="20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circle(in)">
                                      <p:cBhvr>
                                        <p:cTn id="42" dur="20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circle(in)">
                                      <p:cBhvr>
                                        <p:cTn id="47" dur="20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circle(in)">
                                      <p:cBhvr>
                                        <p:cTn id="52" dur="2000"/>
                                        <p:tgtEl>
                                          <p:spTgt spid="1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5">
                                            <p:txEl>
                                              <p:pRg st="10" end="10"/>
                                            </p:txEl>
                                          </p:spTgt>
                                        </p:tgtEl>
                                        <p:attrNameLst>
                                          <p:attrName>style.visibility</p:attrName>
                                        </p:attrNameLst>
                                      </p:cBhvr>
                                      <p:to>
                                        <p:strVal val="visible"/>
                                      </p:to>
                                    </p:set>
                                    <p:animEffect transition="in" filter="circle(in)">
                                      <p:cBhvr>
                                        <p:cTn id="57" dur="20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3778180" y="-15164"/>
            <a:ext cx="8025044" cy="3059815"/>
          </a:xfrm>
          <a:prstGeom prst="cloudCallout">
            <a:avLst>
              <a:gd name="adj1" fmla="val -45389"/>
              <a:gd name="adj2" fmla="val 42306"/>
            </a:avLst>
          </a:prstGeom>
          <a:solidFill>
            <a:schemeClr val="accent1"/>
          </a:solidFill>
          <a:ln w="9525">
            <a:solidFill>
              <a:schemeClr val="tx1"/>
            </a:solidFill>
            <a:round/>
            <a:headEnd/>
            <a:tailEnd/>
          </a:ln>
          <a:effectLst>
            <a:outerShdw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sz="2800"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altLang="en-US" sz="2800" b="1" dirty="0">
                <a:solidFill>
                  <a:srgbClr val="FF0000"/>
                </a:solidFill>
                <a:latin typeface="Times New Roman" panose="02020603050405020304" pitchFamily="18" charset="0"/>
                <a:cs typeface="Times New Roman" panose="02020603050405020304" pitchFamily="18" charset="0"/>
              </a:rPr>
              <a:t>Qua </a:t>
            </a:r>
            <a:r>
              <a:rPr lang="en-US" altLang="en-US" sz="2800" b="1" dirty="0" err="1">
                <a:solidFill>
                  <a:srgbClr val="FF0000"/>
                </a:solidFill>
                <a:latin typeface="Times New Roman" panose="02020603050405020304" pitchFamily="18" charset="0"/>
                <a:cs typeface="Times New Roman" panose="02020603050405020304" pitchFamily="18" charset="0"/>
              </a:rPr>
              <a:t>những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chính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sách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đối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ngoại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Mĩ</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em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suy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nghĩ</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gì</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tham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vọng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khả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năng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Mĩ</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96" y="180870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31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circle(in)">
                                      <p:cBhvr>
                                        <p:cTn id="7" dur="2000"/>
                                        <p:tgtEl>
                                          <p:spTgt spid="8201"/>
                                        </p:tgtEl>
                                      </p:cBhvr>
                                    </p:animEffect>
                                  </p:childTnLst>
                                </p:cTn>
                              </p:par>
                              <p:par>
                                <p:cTn id="8" presetID="6" presetClass="entr" presetSubtype="16"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Effect transition="in" filter="circle(in)">
                                      <p:cBhvr>
                                        <p:cTn id="10"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16FD33D-4F8F-43E8-88AB-9075373F8519}"/>
              </a:ext>
            </a:extLst>
          </p:cNvPr>
          <p:cNvSpPr>
            <a:spLocks noGrp="1"/>
          </p:cNvSpPr>
          <p:nvPr>
            <p:ph idx="1"/>
          </p:nvPr>
        </p:nvSpPr>
        <p:spPr>
          <a:xfrm>
            <a:off x="519165" y="277554"/>
            <a:ext cx="10972800" cy="1186613"/>
          </a:xfrm>
        </p:spPr>
        <p:txBody>
          <a:bodyPr/>
          <a:lstStyle/>
          <a:p>
            <a:pPr marL="0" indent="0" algn="ctr">
              <a:buNone/>
            </a:pPr>
            <a:r>
              <a:rPr lang="en-US" b="1" dirty="0" err="1">
                <a:latin typeface="Times New Roman" pitchFamily="18" charset="0"/>
                <a:cs typeface="Times New Roman" pitchFamily="18" charset="0"/>
              </a:rPr>
              <a:t>Quan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hệ</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ngoại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Mĩ</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Việt</a:t>
            </a:r>
            <a:r>
              <a:rPr lang="en-US" b="1" dirty="0">
                <a:latin typeface="Times New Roman" pitchFamily="18" charset="0"/>
                <a:cs typeface="Times New Roman" pitchFamily="18" charset="0"/>
              </a:rPr>
              <a:t> Nam </a:t>
            </a:r>
            <a:r>
              <a:rPr lang="en-US" b="1" dirty="0" err="1">
                <a:latin typeface="Times New Roman" pitchFamily="18" charset="0"/>
                <a:cs typeface="Times New Roman" pitchFamily="18" charset="0"/>
              </a:rPr>
              <a:t>sau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năm</a:t>
            </a:r>
            <a:r>
              <a:rPr lang="en-US" b="1" dirty="0">
                <a:latin typeface="Times New Roman" pitchFamily="18" charset="0"/>
                <a:cs typeface="Times New Roman" pitchFamily="18" charset="0"/>
              </a:rPr>
              <a:t> 1975 </a:t>
            </a:r>
            <a:r>
              <a:rPr lang="en-US" b="1" dirty="0" err="1">
                <a:latin typeface="Times New Roman" pitchFamily="18" charset="0"/>
                <a:cs typeface="Times New Roman" pitchFamily="18" charset="0"/>
              </a:rPr>
              <a:t>đến</a:t>
            </a:r>
            <a:r>
              <a:rPr lang="en-US" b="1" dirty="0">
                <a:latin typeface="Times New Roman" pitchFamily="18" charset="0"/>
                <a:cs typeface="Times New Roman" pitchFamily="18" charset="0"/>
              </a:rPr>
              <a:t> nay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gì</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thay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đổi</a:t>
            </a:r>
            <a:r>
              <a:rPr lang="en-US" b="1" dirty="0">
                <a:latin typeface="Times New Roman" pitchFamily="18" charset="0"/>
                <a:cs typeface="Times New Roman" pitchFamily="18" charset="0"/>
              </a:rPr>
              <a:t>?</a:t>
            </a:r>
          </a:p>
          <a:p>
            <a:pPr marL="0" indent="0">
              <a:buNone/>
            </a:pPr>
            <a:endParaRPr lang="en-US" dirty="0">
              <a:highlight>
                <a:srgbClr val="008000"/>
              </a:highligh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CFE5B75-A5F4-4DDD-8B8C-EFCD109FA098}"/>
              </a:ext>
            </a:extLst>
          </p:cNvPr>
          <p:cNvSpPr txBox="1"/>
          <p:nvPr/>
        </p:nvSpPr>
        <p:spPr>
          <a:xfrm>
            <a:off x="318655" y="1422604"/>
            <a:ext cx="11180618" cy="4401205"/>
          </a:xfrm>
          <a:prstGeom prst="rect">
            <a:avLst/>
          </a:prstGeom>
          <a:noFill/>
        </p:spPr>
        <p:txBody>
          <a:bodyPr wrap="square">
            <a:spAutoFit/>
          </a:bodyPr>
          <a:lstStyle/>
          <a:p>
            <a:pPr marL="0" marR="0" indent="45720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Giai đoạn sau 1975 Mĩ thực hiện cấm vận Việt Nam, ngăn cản các hoạt động giúp đỡ của quốc tế đối với Việt Nam.</a:t>
            </a:r>
            <a:endParaRPr lang="en-US" sz="2800" dirty="0">
              <a:effectLst/>
              <a:latin typeface="Times New Roman" panose="02020603050405020304" pitchFamily="18" charset="0"/>
              <a:ea typeface="Times New Roman" panose="02020603050405020304" pitchFamily="18" charset="0"/>
            </a:endParaRPr>
          </a:p>
          <a:p>
            <a:pPr marL="0" marR="0" indent="45720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Năm 1994 Mĩ tuyên bố xóa bỏ lệnh cấm vận đối với Việt Nam.</a:t>
            </a:r>
            <a:endParaRPr lang="en-US" sz="2800" dirty="0">
              <a:effectLst/>
              <a:latin typeface="Times New Roman" panose="02020603050405020304" pitchFamily="18" charset="0"/>
              <a:ea typeface="Times New Roman" panose="02020603050405020304" pitchFamily="18" charset="0"/>
            </a:endParaRPr>
          </a:p>
          <a:p>
            <a:pPr marL="0" marR="0" indent="45720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Tháng 7/1995 Mĩ tuyên bố chính thức bình thường hóa quan hệ ngoại giao với VN.</a:t>
            </a:r>
            <a:endParaRPr lang="en-US" sz="2800" dirty="0">
              <a:effectLst/>
              <a:latin typeface="Times New Roman" panose="02020603050405020304" pitchFamily="18" charset="0"/>
              <a:ea typeface="Times New Roman" panose="02020603050405020304" pitchFamily="18" charset="0"/>
            </a:endParaRPr>
          </a:p>
          <a:p>
            <a:pPr marL="0" marR="0" indent="45720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Tháng 7/2000 Việt Nam và Mĩ kí hiệp định thương mại song phương. Giá trị thương mại hai chiều ngày càng tăng...</a:t>
            </a:r>
            <a:endParaRPr lang="en-US" sz="2800" dirty="0">
              <a:effectLst/>
              <a:latin typeface="Times New Roman" panose="02020603050405020304" pitchFamily="18" charset="0"/>
              <a:ea typeface="Times New Roman" panose="02020603050405020304" pitchFamily="18" charset="0"/>
            </a:endParaRPr>
          </a:p>
          <a:p>
            <a:pPr marL="0" marR="0" indent="45720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 Mĩ thường xuyên viện trợ nhân đạo, hỗ trợ Việt Nam khắc phục hậu quả chiến tranh, ủng hộ Việt Nam đấu tranh bảo vệ chủ quyền biển đảo. Việt Nam tích cực giúp Mĩ tìm kiếm thân nhân, hài cốt binh sĩ Mĩ....</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2363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9" name="Picture 9" descr="Page31">
            <a:extLst>
              <a:ext uri="{FF2B5EF4-FFF2-40B4-BE49-F238E27FC236}">
                <a16:creationId xmlns:a16="http://schemas.microsoft.com/office/drawing/2014/main" xmlns="" id="{B24A2803-6244-4A21-B960-780C2E183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086" y="383716"/>
            <a:ext cx="5767438" cy="609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32">
            <a:extLst>
              <a:ext uri="{FF2B5EF4-FFF2-40B4-BE49-F238E27FC236}">
                <a16:creationId xmlns:a16="http://schemas.microsoft.com/office/drawing/2014/main" xmlns="" id="{F7CF5336-9D10-470D-A620-E1E2337F5FA6}"/>
              </a:ext>
            </a:extLst>
          </p:cNvPr>
          <p:cNvSpPr>
            <a:spLocks noChangeArrowheads="1"/>
          </p:cNvSpPr>
          <p:nvPr/>
        </p:nvSpPr>
        <p:spPr bwMode="auto">
          <a:xfrm>
            <a:off x="10747367" y="6666674"/>
            <a:ext cx="614371" cy="38265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9368" tIns="49684" rIns="99368" bIns="49684" anchor="ct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lgn="ctr"/>
            <a:r>
              <a:rPr lang="en-US" altLang="en-US" sz="3080">
                <a:latin typeface=".VnTime" panose="020B7200000000000000" pitchFamily="34" charset="0"/>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iterate type="lt">
                                    <p:tmPct val="0"/>
                                  </p:iterate>
                                  <p:childTnLst>
                                    <p:set>
                                      <p:cBhvr>
                                        <p:cTn id="6" dur="1" fill="hold">
                                          <p:stCondLst>
                                            <p:cond delay="0"/>
                                          </p:stCondLst>
                                        </p:cTn>
                                        <p:tgtEl>
                                          <p:spTgt spid="117769"/>
                                        </p:tgtEl>
                                        <p:attrNameLst>
                                          <p:attrName>style.visibility</p:attrName>
                                        </p:attrNameLst>
                                      </p:cBhvr>
                                      <p:to>
                                        <p:strVal val="visible"/>
                                      </p:to>
                                    </p:set>
                                    <p:animEffect transition="in" filter="blinds(horizontal)">
                                      <p:cBhvr>
                                        <p:cTn id="7" dur="500"/>
                                        <p:tgtEl>
                                          <p:spTgt spid="1177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xit" presetSubtype="8" fill="hold" nodeType="clickEffect">
                                  <p:stCondLst>
                                    <p:cond delay="0"/>
                                  </p:stCondLst>
                                  <p:iterate type="lt">
                                    <p:tmPct val="0"/>
                                  </p:iterate>
                                  <p:childTnLst>
                                    <p:animEffect transition="out" filter="wheel(8)">
                                      <p:cBhvr>
                                        <p:cTn id="11" dur="2000"/>
                                        <p:tgtEl>
                                          <p:spTgt spid="117769"/>
                                        </p:tgtEl>
                                      </p:cBhvr>
                                    </p:animEffect>
                                    <p:set>
                                      <p:cBhvr>
                                        <p:cTn id="12" dur="1" fill="hold">
                                          <p:stCondLst>
                                            <p:cond delay="1999"/>
                                          </p:stCondLst>
                                        </p:cTn>
                                        <p:tgtEl>
                                          <p:spTgt spid="1177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xmlns="" id="{EDFFD233-8AA3-4940-9652-42B2F7C687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87" y="-6377"/>
            <a:ext cx="10544229" cy="68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034" name="Group 26">
            <a:extLst>
              <a:ext uri="{FF2B5EF4-FFF2-40B4-BE49-F238E27FC236}">
                <a16:creationId xmlns:a16="http://schemas.microsoft.com/office/drawing/2014/main" xmlns="" id="{704BEEC0-27FF-48A0-8884-33F485FFFD8B}"/>
              </a:ext>
            </a:extLst>
          </p:cNvPr>
          <p:cNvGrpSpPr>
            <a:grpSpLocks/>
          </p:cNvGrpSpPr>
          <p:nvPr/>
        </p:nvGrpSpPr>
        <p:grpSpPr bwMode="auto">
          <a:xfrm>
            <a:off x="1555181" y="1332912"/>
            <a:ext cx="9015740" cy="5309972"/>
            <a:chOff x="396" y="840"/>
            <a:chExt cx="4932" cy="3344"/>
          </a:xfrm>
        </p:grpSpPr>
        <p:pic>
          <p:nvPicPr>
            <p:cNvPr id="49159" name="Picture 16" descr="imagesCA0DZIOD">
              <a:extLst>
                <a:ext uri="{FF2B5EF4-FFF2-40B4-BE49-F238E27FC236}">
                  <a16:creationId xmlns:a16="http://schemas.microsoft.com/office/drawing/2014/main" xmlns="" id="{E4136C61-D345-4133-81C5-0D1150C27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 y="840"/>
              <a:ext cx="2208" cy="158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9160" name="Picture 17" descr="20061117-3_p111706pm-0316-515h">
              <a:extLst>
                <a:ext uri="{FF2B5EF4-FFF2-40B4-BE49-F238E27FC236}">
                  <a16:creationId xmlns:a16="http://schemas.microsoft.com/office/drawing/2014/main" xmlns="" id="{60844CB0-CB7D-48BE-8562-DB33D8038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 y="849"/>
              <a:ext cx="2256" cy="1584"/>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9161" name="Picture 18" descr="imagesCAJDUYSN">
              <a:extLst>
                <a:ext uri="{FF2B5EF4-FFF2-40B4-BE49-F238E27FC236}">
                  <a16:creationId xmlns:a16="http://schemas.microsoft.com/office/drawing/2014/main" xmlns="" id="{9E91F499-7DCD-46A4-993F-BBF1A2167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 y="2496"/>
              <a:ext cx="2208" cy="168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49162" name="Picture 19" descr="Thu tuong Nguyen Tan Dung va Bo truong bo ngoai guao Hoa ki">
              <a:extLst>
                <a:ext uri="{FF2B5EF4-FFF2-40B4-BE49-F238E27FC236}">
                  <a16:creationId xmlns:a16="http://schemas.microsoft.com/office/drawing/2014/main" xmlns="" id="{02B9A54B-D752-4A40-B360-276AAEAA6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4" y="2508"/>
              <a:ext cx="2256" cy="1668"/>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49163" name="Text Box 21">
              <a:extLst>
                <a:ext uri="{FF2B5EF4-FFF2-40B4-BE49-F238E27FC236}">
                  <a16:creationId xmlns:a16="http://schemas.microsoft.com/office/drawing/2014/main" xmlns="" id="{DE68652E-C642-42BD-850D-8EB10DBE3449}"/>
                </a:ext>
              </a:extLst>
            </p:cNvPr>
            <p:cNvSpPr txBox="1">
              <a:spLocks noChangeArrowheads="1"/>
            </p:cNvSpPr>
            <p:nvPr/>
          </p:nvSpPr>
          <p:spPr bwMode="auto">
            <a:xfrm>
              <a:off x="528" y="3840"/>
              <a:ext cx="1920" cy="344"/>
            </a:xfrm>
            <a:prstGeom prst="rect">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lgn="ctr">
                <a:spcBef>
                  <a:spcPct val="50000"/>
                </a:spcBef>
              </a:pPr>
              <a:r>
                <a:rPr lang="en-US" altLang="en-US" sz="1473">
                  <a:solidFill>
                    <a:schemeClr val="bg1"/>
                  </a:solidFill>
                </a:rPr>
                <a:t>Thủ tướng Nguyễn Tấn Dũng gặp Tổng Thống Obama tại Mĩ  năm 2010.</a:t>
              </a:r>
            </a:p>
          </p:txBody>
        </p:sp>
        <p:sp>
          <p:nvSpPr>
            <p:cNvPr id="49164" name="Text Box 22">
              <a:extLst>
                <a:ext uri="{FF2B5EF4-FFF2-40B4-BE49-F238E27FC236}">
                  <a16:creationId xmlns:a16="http://schemas.microsoft.com/office/drawing/2014/main" xmlns="" id="{76ECA9DF-AD23-47A0-B5E6-0FA4DA190B7A}"/>
                </a:ext>
              </a:extLst>
            </p:cNvPr>
            <p:cNvSpPr txBox="1">
              <a:spLocks noChangeArrowheads="1"/>
            </p:cNvSpPr>
            <p:nvPr/>
          </p:nvSpPr>
          <p:spPr bwMode="auto">
            <a:xfrm>
              <a:off x="3090" y="3810"/>
              <a:ext cx="2160" cy="344"/>
            </a:xfrm>
            <a:prstGeom prst="rect">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lgn="ctr">
                <a:spcBef>
                  <a:spcPct val="50000"/>
                </a:spcBef>
              </a:pPr>
              <a:r>
                <a:rPr lang="en-US" altLang="en-US" sz="1473">
                  <a:solidFill>
                    <a:schemeClr val="bg1"/>
                  </a:solidFill>
                </a:rPr>
                <a:t>Thủ tướng Nguyễn Tấn Dũng và Bộ trưởng ngoại giao Mĩ  27/7/2011 tại Việt Nam.</a:t>
              </a:r>
            </a:p>
          </p:txBody>
        </p:sp>
        <p:sp>
          <p:nvSpPr>
            <p:cNvPr id="49165" name="Text Box 23">
              <a:extLst>
                <a:ext uri="{FF2B5EF4-FFF2-40B4-BE49-F238E27FC236}">
                  <a16:creationId xmlns:a16="http://schemas.microsoft.com/office/drawing/2014/main" xmlns="" id="{17110455-81C3-4DE9-8C9B-67BEDB697EA7}"/>
                </a:ext>
              </a:extLst>
            </p:cNvPr>
            <p:cNvSpPr txBox="1">
              <a:spLocks noChangeArrowheads="1"/>
            </p:cNvSpPr>
            <p:nvPr/>
          </p:nvSpPr>
          <p:spPr bwMode="auto">
            <a:xfrm>
              <a:off x="423" y="2217"/>
              <a:ext cx="2172" cy="201"/>
            </a:xfrm>
            <a:prstGeom prst="rect">
              <a:avLst/>
            </a:prstGeom>
            <a:solidFill>
              <a:schemeClr val="hlink"/>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spcBef>
                  <a:spcPct val="50000"/>
                </a:spcBef>
              </a:pPr>
              <a:r>
                <a:rPr lang="en-US" altLang="en-US" sz="1473">
                  <a:solidFill>
                    <a:schemeClr val="bg1"/>
                  </a:solidFill>
                </a:rPr>
                <a:t>Tổng thống Binclintơn thăm Việt Nam 2000.</a:t>
              </a:r>
            </a:p>
          </p:txBody>
        </p:sp>
        <p:sp>
          <p:nvSpPr>
            <p:cNvPr id="49166" name="Text Box 24">
              <a:extLst>
                <a:ext uri="{FF2B5EF4-FFF2-40B4-BE49-F238E27FC236}">
                  <a16:creationId xmlns:a16="http://schemas.microsoft.com/office/drawing/2014/main" xmlns="" id="{433EDB70-1F39-4A61-AF1F-6E57619D5DD1}"/>
                </a:ext>
              </a:extLst>
            </p:cNvPr>
            <p:cNvSpPr txBox="1">
              <a:spLocks noChangeArrowheads="1"/>
            </p:cNvSpPr>
            <p:nvPr/>
          </p:nvSpPr>
          <p:spPr bwMode="auto">
            <a:xfrm>
              <a:off x="3036" y="2232"/>
              <a:ext cx="2292" cy="201"/>
            </a:xfrm>
            <a:prstGeom prst="rect">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spcBef>
                  <a:spcPct val="50000"/>
                </a:spcBef>
              </a:pPr>
              <a:r>
                <a:rPr lang="en-US" altLang="en-US" sz="1473">
                  <a:solidFill>
                    <a:schemeClr val="bg1"/>
                  </a:solidFill>
                </a:rPr>
                <a:t>Tổng thống Bush thăm Việt Nam tháng 11/2006</a:t>
              </a:r>
            </a:p>
          </p:txBody>
        </p:sp>
      </p:grpSp>
      <p:sp>
        <p:nvSpPr>
          <p:cNvPr id="49157" name="Text Box 28">
            <a:extLst>
              <a:ext uri="{FF2B5EF4-FFF2-40B4-BE49-F238E27FC236}">
                <a16:creationId xmlns:a16="http://schemas.microsoft.com/office/drawing/2014/main" xmlns="" id="{E1F28576-FD9F-4961-BF5B-D1DBC52CF74A}"/>
              </a:ext>
            </a:extLst>
          </p:cNvPr>
          <p:cNvSpPr txBox="1">
            <a:spLocks noChangeArrowheads="1"/>
          </p:cNvSpPr>
          <p:nvPr/>
        </p:nvSpPr>
        <p:spPr bwMode="auto">
          <a:xfrm rot="10800000" flipV="1">
            <a:off x="5218024" y="6638697"/>
            <a:ext cx="871600" cy="22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368" tIns="49684" rIns="99368" bIns="49684">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r>
              <a:rPr lang="en-US" altLang="en-US" sz="803">
                <a:solidFill>
                  <a:srgbClr val="0000FF"/>
                </a:solidFill>
              </a:rPr>
              <a:t>0978056611</a:t>
            </a:r>
          </a:p>
        </p:txBody>
      </p:sp>
      <p:sp>
        <p:nvSpPr>
          <p:cNvPr id="49158" name="Text Box 29">
            <a:extLst>
              <a:ext uri="{FF2B5EF4-FFF2-40B4-BE49-F238E27FC236}">
                <a16:creationId xmlns:a16="http://schemas.microsoft.com/office/drawing/2014/main" xmlns="" id="{8AAC4BA4-E8D3-4A70-9AFF-533744E0ED99}"/>
              </a:ext>
            </a:extLst>
          </p:cNvPr>
          <p:cNvSpPr txBox="1">
            <a:spLocks noChangeArrowheads="1"/>
          </p:cNvSpPr>
          <p:nvPr/>
        </p:nvSpPr>
        <p:spPr bwMode="auto">
          <a:xfrm rot="10800000" flipV="1">
            <a:off x="5215899" y="6624878"/>
            <a:ext cx="871600" cy="22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368" tIns="49684" rIns="99368" bIns="49684">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r>
              <a:rPr lang="en-US" altLang="en-US" sz="803">
                <a:solidFill>
                  <a:srgbClr val="FF0000"/>
                </a:solidFill>
              </a:rPr>
              <a:t>0978056611</a:t>
            </a:r>
          </a:p>
        </p:txBody>
      </p:sp>
      <p:sp>
        <p:nvSpPr>
          <p:cNvPr id="15" name="Text Box 13">
            <a:extLst>
              <a:ext uri="{FF2B5EF4-FFF2-40B4-BE49-F238E27FC236}">
                <a16:creationId xmlns:a16="http://schemas.microsoft.com/office/drawing/2014/main" xmlns="" id="{F9713352-A969-4611-A165-27114617D5BF}"/>
              </a:ext>
            </a:extLst>
          </p:cNvPr>
          <p:cNvSpPr txBox="1">
            <a:spLocks noChangeArrowheads="1"/>
          </p:cNvSpPr>
          <p:nvPr/>
        </p:nvSpPr>
        <p:spPr bwMode="auto">
          <a:xfrm>
            <a:off x="1154279" y="764629"/>
            <a:ext cx="8123237" cy="52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2800" dirty="0">
                <a:solidFill>
                  <a:srgbClr val="002060"/>
                </a:solidFill>
              </a:rPr>
              <a:t>QUAN HỆ MĨ VÀ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34"/>
                                        </p:tgtEl>
                                        <p:attrNameLst>
                                          <p:attrName>style.visibility</p:attrName>
                                        </p:attrNameLst>
                                      </p:cBhvr>
                                      <p:to>
                                        <p:strVal val="visible"/>
                                      </p:to>
                                    </p:set>
                                    <p:animEffect transition="in" filter="box(in)">
                                      <p:cBhvr>
                                        <p:cTn id="7" dur="500"/>
                                        <p:tgtEl>
                                          <p:spTgt spid="43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xfrm>
            <a:off x="2438400" y="6248400"/>
            <a:ext cx="7416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dirty="0" smtClean="0">
                <a:solidFill>
                  <a:srgbClr val="0070C0"/>
                </a:solidFill>
              </a:rPr>
              <a:t>LƯỢC ĐỒ THẾ </a:t>
            </a:r>
            <a:r>
              <a:rPr lang="en-US" sz="2400" b="1" dirty="0" err="1" smtClean="0">
                <a:solidFill>
                  <a:srgbClr val="0070C0"/>
                </a:solidFill>
              </a:rPr>
              <a:t>GiỚI</a:t>
            </a:r>
            <a:endParaRPr lang="en-US" sz="2400" b="1" dirty="0" smtClean="0">
              <a:solidFill>
                <a:srgbClr val="0070C0"/>
              </a:solidFill>
            </a:endParaRPr>
          </a:p>
        </p:txBody>
      </p:sp>
      <p:pic>
        <p:nvPicPr>
          <p:cNvPr id="17411" name="Picture 2" descr="chinh tri chau 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101" y="1228165"/>
            <a:ext cx="9855200" cy="4802188"/>
          </a:xfrm>
          <a:prstGeom prst="rect">
            <a:avLst/>
          </a:prstGeom>
          <a:noFill/>
          <a:ln w="38100" cmpd="dbl">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5123" name="Freeform 3"/>
          <p:cNvSpPr>
            <a:spLocks/>
          </p:cNvSpPr>
          <p:nvPr/>
        </p:nvSpPr>
        <p:spPr bwMode="auto">
          <a:xfrm rot="480187">
            <a:off x="9055901" y="2672494"/>
            <a:ext cx="1111251" cy="1298367"/>
          </a:xfrm>
          <a:custGeom>
            <a:avLst/>
            <a:gdLst>
              <a:gd name="T0" fmla="*/ 2147483647 w 525"/>
              <a:gd name="T1" fmla="*/ 2147483647 h 1145"/>
              <a:gd name="T2" fmla="*/ 2147483647 w 525"/>
              <a:gd name="T3" fmla="*/ 2147483647 h 1145"/>
              <a:gd name="T4" fmla="*/ 2147483647 w 525"/>
              <a:gd name="T5" fmla="*/ 2147483647 h 1145"/>
              <a:gd name="T6" fmla="*/ 2147483647 w 525"/>
              <a:gd name="T7" fmla="*/ 0 h 1145"/>
              <a:gd name="T8" fmla="*/ 2147483647 w 525"/>
              <a:gd name="T9" fmla="*/ 2147483647 h 1145"/>
              <a:gd name="T10" fmla="*/ 2147483647 w 525"/>
              <a:gd name="T11" fmla="*/ 2147483647 h 1145"/>
              <a:gd name="T12" fmla="*/ 2147483647 w 525"/>
              <a:gd name="T13" fmla="*/ 2147483647 h 1145"/>
              <a:gd name="T14" fmla="*/ 2147483647 w 525"/>
              <a:gd name="T15" fmla="*/ 2147483647 h 1145"/>
              <a:gd name="T16" fmla="*/ 2147483647 w 525"/>
              <a:gd name="T17" fmla="*/ 2147483647 h 1145"/>
              <a:gd name="T18" fmla="*/ 2147483647 w 525"/>
              <a:gd name="T19" fmla="*/ 2147483647 h 1145"/>
              <a:gd name="T20" fmla="*/ 2147483647 w 525"/>
              <a:gd name="T21" fmla="*/ 2147483647 h 1145"/>
              <a:gd name="T22" fmla="*/ 2147483647 w 525"/>
              <a:gd name="T23" fmla="*/ 2147483647 h 1145"/>
              <a:gd name="T24" fmla="*/ 2147483647 w 525"/>
              <a:gd name="T25" fmla="*/ 2147483647 h 1145"/>
              <a:gd name="T26" fmla="*/ 2147483647 w 525"/>
              <a:gd name="T27" fmla="*/ 2147483647 h 1145"/>
              <a:gd name="T28" fmla="*/ 2147483647 w 525"/>
              <a:gd name="T29" fmla="*/ 2147483647 h 1145"/>
              <a:gd name="T30" fmla="*/ 2147483647 w 525"/>
              <a:gd name="T31" fmla="*/ 2147483647 h 11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5"/>
              <a:gd name="T49" fmla="*/ 0 h 1145"/>
              <a:gd name="T50" fmla="*/ 525 w 525"/>
              <a:gd name="T51" fmla="*/ 1145 h 11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5" h="1145">
                <a:moveTo>
                  <a:pt x="485" y="105"/>
                </a:moveTo>
                <a:cubicBezTo>
                  <a:pt x="460" y="80"/>
                  <a:pt x="413" y="53"/>
                  <a:pt x="380" y="39"/>
                </a:cubicBezTo>
                <a:cubicBezTo>
                  <a:pt x="355" y="28"/>
                  <a:pt x="327" y="22"/>
                  <a:pt x="301" y="13"/>
                </a:cubicBezTo>
                <a:cubicBezTo>
                  <a:pt x="288" y="9"/>
                  <a:pt x="262" y="0"/>
                  <a:pt x="262" y="0"/>
                </a:cubicBezTo>
                <a:cubicBezTo>
                  <a:pt x="250" y="2"/>
                  <a:pt x="163" y="18"/>
                  <a:pt x="157" y="26"/>
                </a:cubicBezTo>
                <a:cubicBezTo>
                  <a:pt x="133" y="60"/>
                  <a:pt x="131" y="105"/>
                  <a:pt x="118" y="144"/>
                </a:cubicBezTo>
                <a:cubicBezTo>
                  <a:pt x="109" y="170"/>
                  <a:pt x="101" y="196"/>
                  <a:pt x="92" y="222"/>
                </a:cubicBezTo>
                <a:cubicBezTo>
                  <a:pt x="88" y="235"/>
                  <a:pt x="79" y="262"/>
                  <a:pt x="79" y="262"/>
                </a:cubicBezTo>
                <a:cubicBezTo>
                  <a:pt x="83" y="471"/>
                  <a:pt x="0" y="702"/>
                  <a:pt x="92" y="890"/>
                </a:cubicBezTo>
                <a:cubicBezTo>
                  <a:pt x="217" y="1145"/>
                  <a:pt x="356" y="913"/>
                  <a:pt x="406" y="838"/>
                </a:cubicBezTo>
                <a:cubicBezTo>
                  <a:pt x="443" y="724"/>
                  <a:pt x="383" y="586"/>
                  <a:pt x="472" y="497"/>
                </a:cubicBezTo>
                <a:cubicBezTo>
                  <a:pt x="510" y="382"/>
                  <a:pt x="453" y="560"/>
                  <a:pt x="498" y="393"/>
                </a:cubicBezTo>
                <a:cubicBezTo>
                  <a:pt x="505" y="366"/>
                  <a:pt x="524" y="314"/>
                  <a:pt x="524" y="314"/>
                </a:cubicBezTo>
                <a:cubicBezTo>
                  <a:pt x="520" y="266"/>
                  <a:pt x="525" y="216"/>
                  <a:pt x="511" y="170"/>
                </a:cubicBezTo>
                <a:cubicBezTo>
                  <a:pt x="496" y="121"/>
                  <a:pt x="431" y="175"/>
                  <a:pt x="459" y="92"/>
                </a:cubicBezTo>
                <a:cubicBezTo>
                  <a:pt x="462" y="83"/>
                  <a:pt x="476" y="101"/>
                  <a:pt x="485" y="105"/>
                </a:cubicBezTo>
                <a:close/>
              </a:path>
            </a:pathLst>
          </a:custGeom>
          <a:noFill/>
          <a:ln w="38100">
            <a:solidFill>
              <a:srgbClr val="FF0066"/>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xfrm>
            <a:off x="609600" y="95250"/>
            <a:ext cx="1097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custDataLst>
      <p:tags r:id="rId1"/>
    </p:custDataLst>
    <p:extLst>
      <p:ext uri="{BB962C8B-B14F-4D97-AF65-F5344CB8AC3E}">
        <p14:creationId xmlns:p14="http://schemas.microsoft.com/office/powerpoint/2010/main" val="2469308656"/>
      </p:ext>
    </p:extLst>
  </p:cSld>
  <p:clrMapOvr>
    <a:masterClrMapping/>
  </p:clrMapOvr>
  <mc:AlternateContent xmlns:mc="http://schemas.openxmlformats.org/markup-compatibility/2006" xmlns:p14="http://schemas.microsoft.com/office/powerpoint/2010/main">
    <mc:Choice Requires="p14">
      <p:transition spd="slow" p14:dur="2000" advTm="19817"/>
    </mc:Choice>
    <mc:Fallback xmlns="">
      <p:transition spd="slow" advTm="198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heel(1)">
                                      <p:cBhvr>
                                        <p:cTn id="7" dur="2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5123"/>
                                        </p:tgtEl>
                                      </p:cBhvr>
                                    </p:animEffect>
                                    <p:set>
                                      <p:cBhvr>
                                        <p:cTn id="12" dur="1" fill="hold">
                                          <p:stCondLst>
                                            <p:cond delay="499"/>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553FAD7-34A3-4B01-8C62-9E4B9A1F1EE0}"/>
              </a:ext>
            </a:extLst>
          </p:cNvPr>
          <p:cNvSpPr txBox="1"/>
          <p:nvPr/>
        </p:nvSpPr>
        <p:spPr>
          <a:xfrm>
            <a:off x="151460" y="682065"/>
            <a:ext cx="11541778" cy="1384995"/>
          </a:xfrm>
          <a:prstGeom prst="rect">
            <a:avLst/>
          </a:prstGeom>
          <a:noFill/>
        </p:spPr>
        <p:txBody>
          <a:bodyPr wrap="square">
            <a:spAutoFit/>
          </a:bodyPr>
          <a:lstStyle/>
          <a:p>
            <a:r>
              <a:rPr lang="en-US" sz="2800" b="1" dirty="0">
                <a:solidFill>
                  <a:srgbClr val="0000CC"/>
                </a:solidFill>
                <a:latin typeface="Times New Roman" pitchFamily="18" charset="0"/>
                <a:cs typeface="Times New Roman" pitchFamily="18" charset="0"/>
              </a:rPr>
              <a:t>III. TÌNH HÌNH NHẬT BẢN SAU CHIẾN </a:t>
            </a:r>
            <a:r>
              <a:rPr lang="en-US" sz="2800" b="1" dirty="0" smtClean="0">
                <a:solidFill>
                  <a:srgbClr val="0000CC"/>
                </a:solidFill>
                <a:latin typeface="Times New Roman" pitchFamily="18" charset="0"/>
                <a:cs typeface="Times New Roman" pitchFamily="18" charset="0"/>
              </a:rPr>
              <a:t>TRANH</a:t>
            </a:r>
          </a:p>
          <a:p>
            <a:r>
              <a:rPr lang="en-US" sz="2800" dirty="0"/>
              <a:t> </a:t>
            </a:r>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Khó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khăn</a:t>
            </a:r>
            <a:r>
              <a:rPr lang="en-US" sz="2800" b="1" dirty="0">
                <a:latin typeface="Times New Roman" pitchFamily="18" charset="0"/>
                <a:cs typeface="Times New Roman" pitchFamily="18" charset="0"/>
              </a:rPr>
              <a:t>.</a:t>
            </a:r>
          </a:p>
          <a:p>
            <a:endParaRPr lang="vi-VN" sz="2800" b="1" dirty="0">
              <a:solidFill>
                <a:srgbClr val="0000CC"/>
              </a:solidFill>
              <a:latin typeface="Times New Roman" pitchFamily="18" charset="0"/>
              <a:cs typeface="Times New Roman" pitchFamily="18" charset="0"/>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7"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1" y="213243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bwMode="auto">
          <a:xfrm>
            <a:off x="4557713" y="1374562"/>
            <a:ext cx="7495742" cy="3746303"/>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Em</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hãy</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trình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bày</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tình</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hình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Nhật</a:t>
            </a:r>
            <a:r>
              <a:rPr lang="en-US" sz="3200" b="1" i="1" dirty="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Bản</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sau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chiến</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tranh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giới</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thứ</a:t>
            </a:r>
            <a:r>
              <a:rPr lang="en-US" sz="3200" b="1" i="1" dirty="0">
                <a:solidFill>
                  <a:srgbClr val="002060"/>
                </a:solidFill>
                <a:latin typeface="Times New Roman" pitchFamily="18" charset="0"/>
                <a:cs typeface="Times New Roman" pitchFamily="18" charset="0"/>
              </a:rPr>
              <a:t> 2</a:t>
            </a:r>
            <a:r>
              <a:rPr lang="en-US" sz="3200" b="1" i="1" dirty="0" smtClean="0">
                <a:solidFill>
                  <a:srgbClr val="002060"/>
                </a:solidFill>
                <a:latin typeface="Times New Roman" pitchFamily="18" charset="0"/>
                <a:cs typeface="Times New Roman" pitchFamily="18" charset="0"/>
              </a:rPr>
              <a:t>.</a:t>
            </a:r>
            <a:endParaRPr lang="en-US"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6663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553FAD7-34A3-4B01-8C62-9E4B9A1F1EE0}"/>
              </a:ext>
            </a:extLst>
          </p:cNvPr>
          <p:cNvSpPr txBox="1"/>
          <p:nvPr/>
        </p:nvSpPr>
        <p:spPr>
          <a:xfrm>
            <a:off x="151460" y="682065"/>
            <a:ext cx="11541778" cy="1938992"/>
          </a:xfrm>
          <a:prstGeom prst="rect">
            <a:avLst/>
          </a:prstGeom>
          <a:noFill/>
        </p:spPr>
        <p:txBody>
          <a:bodyPr wrap="square">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I- TÌNH </a:t>
            </a:r>
            <a:r>
              <a:rPr lang="en-US" sz="3200" b="1" dirty="0">
                <a:solidFill>
                  <a:srgbClr val="002060"/>
                </a:solidFill>
                <a:latin typeface="Times New Roman" panose="02020603050405020304" pitchFamily="18" charset="0"/>
                <a:cs typeface="Times New Roman" panose="02020603050405020304" pitchFamily="18" charset="0"/>
              </a:rPr>
              <a:t>HÌNH KINH TẾ NƯỚC MĨ SAU CTTG </a:t>
            </a:r>
            <a:r>
              <a:rPr lang="en-US" sz="3200" b="1" dirty="0" smtClean="0">
                <a:solidFill>
                  <a:srgbClr val="002060"/>
                </a:solidFill>
                <a:latin typeface="Times New Roman" panose="02020603050405020304" pitchFamily="18" charset="0"/>
                <a:cs typeface="Times New Roman" panose="02020603050405020304" pitchFamily="18" charset="0"/>
              </a:rPr>
              <a:t>II</a:t>
            </a:r>
          </a:p>
          <a:p>
            <a:r>
              <a:rPr lang="en-US" sz="3200" b="1" dirty="0">
                <a:solidFill>
                  <a:srgbClr val="002060"/>
                </a:solidFill>
                <a:latin typeface="Times New Roman" panose="02020603050405020304" pitchFamily="18" charset="0"/>
                <a:cs typeface="Times New Roman" panose="02020603050405020304" pitchFamily="18" charset="0"/>
              </a:rPr>
              <a:t>1.Tình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tế</a:t>
            </a:r>
            <a:endParaRPr lang="en-US" sz="3200" dirty="0">
              <a:solidFill>
                <a:srgbClr val="002060"/>
              </a:solidFill>
            </a:endParaRPr>
          </a:p>
          <a:p>
            <a:endParaRPr lang="en-US" sz="28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800" dirty="0">
              <a:solidFill>
                <a:srgbClr val="002060"/>
              </a:solidFill>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7"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1" y="213243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bwMode="auto">
          <a:xfrm>
            <a:off x="4738255" y="1651561"/>
            <a:ext cx="7315200" cy="3469304"/>
          </a:xfrm>
          <a:prstGeom prst="cloudCallout">
            <a:avLst>
              <a:gd name="adj1" fmla="val -46022"/>
              <a:gd name="adj2" fmla="val 63299"/>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lstStyle/>
          <a:p>
            <a:pPr lvl="0" algn="ctr" defTabSz="914400"/>
            <a:r>
              <a:rPr lang="en-US" sz="3200" b="1" dirty="0" err="1" smtClean="0">
                <a:solidFill>
                  <a:prstClr val="black"/>
                </a:solidFill>
                <a:latin typeface="Times New Roman" panose="02020603050405020304" pitchFamily="18" charset="0"/>
                <a:cs typeface="Times New Roman" panose="02020603050405020304" pitchFamily="18" charset="0"/>
              </a:rPr>
              <a:t>Tình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hình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kinh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Mĩ</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endParaRPr lang="en-US" sz="3200" b="1" dirty="0" smtClean="0">
              <a:solidFill>
                <a:prstClr val="black"/>
              </a:solidFill>
              <a:latin typeface="Times New Roman" panose="02020603050405020304" pitchFamily="18" charset="0"/>
              <a:cs typeface="Times New Roman" panose="02020603050405020304" pitchFamily="18" charset="0"/>
            </a:endParaRPr>
          </a:p>
          <a:p>
            <a:pPr lvl="0" algn="ctr" defTabSz="914400"/>
            <a:r>
              <a:rPr lang="en-US" sz="3200" b="1" dirty="0" err="1" smtClean="0">
                <a:solidFill>
                  <a:prstClr val="black"/>
                </a:solidFill>
                <a:latin typeface="Times New Roman" panose="02020603050405020304" pitchFamily="18" charset="0"/>
                <a:cs typeface="Times New Roman" panose="02020603050405020304" pitchFamily="18" charset="0"/>
              </a:rPr>
              <a:t>sau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chiến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thứ</a:t>
            </a:r>
            <a:r>
              <a:rPr lang="en-US" sz="3200" b="1" dirty="0">
                <a:solidFill>
                  <a:prstClr val="black"/>
                </a:solidFill>
                <a:latin typeface="Times New Roman" panose="02020603050405020304" pitchFamily="18" charset="0"/>
                <a:cs typeface="Times New Roman" panose="02020603050405020304" pitchFamily="18" charset="0"/>
              </a:rPr>
              <a:t> II </a:t>
            </a:r>
            <a:endParaRPr lang="en-US" sz="3200" b="1" dirty="0" smtClean="0">
              <a:solidFill>
                <a:prstClr val="black"/>
              </a:solidFill>
              <a:latin typeface="Times New Roman" panose="02020603050405020304" pitchFamily="18" charset="0"/>
              <a:cs typeface="Times New Roman" panose="02020603050405020304" pitchFamily="18" charset="0"/>
            </a:endParaRPr>
          </a:p>
          <a:p>
            <a:pPr lvl="0" algn="ctr" defTabSz="914400"/>
            <a:r>
              <a:rPr lang="en-US" sz="3200" b="1" dirty="0" err="1" smtClean="0">
                <a:solidFill>
                  <a:prstClr val="black"/>
                </a:solidFill>
                <a:latin typeface="Times New Roman" panose="02020603050405020304" pitchFamily="18" charset="0"/>
                <a:cs typeface="Times New Roman" panose="02020603050405020304" pitchFamily="18" charset="0"/>
              </a:rPr>
              <a:t>như</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0056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pic>
        <p:nvPicPr>
          <p:cNvPr id="20484" name="Picture 4" descr="hinh%20nam%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48400"/>
          </a:xfrm>
          <a:prstGeom prst="rect">
            <a:avLst/>
          </a:prstGeom>
          <a:noFill/>
          <a:ln w="38100">
            <a:solidFill>
              <a:srgbClr val="881226"/>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914400" y="6291881"/>
            <a:ext cx="10261600" cy="525401"/>
          </a:xfrm>
          <a:prstGeom prst="rect">
            <a:avLst/>
          </a:prstGeom>
          <a:noFill/>
          <a:ln w="9360" cap="sq">
            <a:solidFill>
              <a:srgbClr val="FF0066"/>
            </a:solidFill>
            <a:miter lim="800000"/>
            <a:headEnd/>
            <a:tailEnd/>
          </a:ln>
        </p:spPr>
        <p:txBody>
          <a:bodyPr wrap="square" lIns="90000" tIns="46800" rIns="90000" bIns="46800">
            <a:spAutoFit/>
          </a:bodyPr>
          <a:lstStyle/>
          <a:p>
            <a:pPr algn="ctr" defTabSz="449263">
              <a:spcBef>
                <a:spcPts val="11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b="1" dirty="0" err="1" smtClean="0">
                <a:solidFill>
                  <a:srgbClr val="0070C0"/>
                </a:solidFill>
                <a:latin typeface="Times New Roman" pitchFamily="18" charset="0"/>
                <a:cs typeface="Times New Roman" pitchFamily="18" charset="0"/>
              </a:rPr>
              <a:t>Mĩ</a:t>
            </a:r>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ném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bom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tử</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Nhật</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Bản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năm</a:t>
            </a:r>
            <a:r>
              <a:rPr lang="en-US" sz="2800" b="1" dirty="0" smtClean="0">
                <a:solidFill>
                  <a:srgbClr val="0070C0"/>
                </a:solidFill>
                <a:latin typeface="Times New Roman" pitchFamily="18" charset="0"/>
                <a:cs typeface="Times New Roman" pitchFamily="18" charset="0"/>
              </a:rPr>
              <a:t> 1945.</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55415866"/>
      </p:ext>
    </p:extLst>
  </p:cSld>
  <p:clrMapOvr>
    <a:masterClrMapping/>
  </p:clrMapOvr>
  <mc:AlternateContent xmlns:mc="http://schemas.openxmlformats.org/markup-compatibility/2006" xmlns:p14="http://schemas.microsoft.com/office/powerpoint/2010/main">
    <mc:Choice Requires="p14">
      <p:transition spd="slow" p14:dur="2000" advTm="7425"/>
    </mc:Choice>
    <mc:Fallback xmlns="">
      <p:transition spd="slow" advTm="742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iroshima sau khi Má»¹ nÃ©m bom nguyÃªn tá»­ xuá»ng Nháº­t Báº£n ngÃ y 6-8-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p:cNvSpPr txBox="1">
            <a:spLocks noChangeArrowheads="1"/>
          </p:cNvSpPr>
          <p:nvPr/>
        </p:nvSpPr>
        <p:spPr bwMode="auto">
          <a:xfrm>
            <a:off x="254000" y="5726900"/>
            <a:ext cx="11684000" cy="525401"/>
          </a:xfrm>
          <a:prstGeom prst="rect">
            <a:avLst/>
          </a:prstGeom>
          <a:noFill/>
          <a:ln w="9360" cap="sq">
            <a:solidFill>
              <a:srgbClr val="FF0066"/>
            </a:solidFill>
            <a:miter lim="800000"/>
            <a:headEnd/>
            <a:tailEnd/>
          </a:ln>
        </p:spPr>
        <p:txBody>
          <a:bodyPr wrap="square" lIns="90000" tIns="46800" rIns="90000" bIns="46800">
            <a:spAutoFit/>
          </a:bodyPr>
          <a:lstStyle/>
          <a:p>
            <a:pPr algn="ctr" defTabSz="449263">
              <a:spcBef>
                <a:spcPts val="11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b="1" dirty="0">
                <a:solidFill>
                  <a:srgbClr val="0070C0"/>
                </a:solidFill>
                <a:latin typeface="Times New Roman" pitchFamily="18" charset="0"/>
                <a:cs typeface="Times New Roman" pitchFamily="18" charset="0"/>
              </a:rPr>
              <a:t>Hi-</a:t>
            </a:r>
            <a:r>
              <a:rPr lang="en-US" sz="2800" b="1" dirty="0" err="1">
                <a:solidFill>
                  <a:srgbClr val="0070C0"/>
                </a:solidFill>
                <a:latin typeface="Times New Roman" pitchFamily="18" charset="0"/>
                <a:cs typeface="Times New Roman" pitchFamily="18" charset="0"/>
              </a:rPr>
              <a:t>rô</a:t>
            </a:r>
            <a:r>
              <a:rPr lang="en-US" sz="2800" b="1" dirty="0">
                <a:solidFill>
                  <a:srgbClr val="0070C0"/>
                </a:solidFill>
                <a:latin typeface="Times New Roman" pitchFamily="18" charset="0"/>
                <a:cs typeface="Times New Roman" pitchFamily="18" charset="0"/>
              </a:rPr>
              <a:t>-</a:t>
            </a:r>
            <a:r>
              <a:rPr lang="en-US" sz="2800" b="1" dirty="0" err="1">
                <a:solidFill>
                  <a:srgbClr val="0070C0"/>
                </a:solidFill>
                <a:latin typeface="Times New Roman" pitchFamily="18" charset="0"/>
                <a:cs typeface="Times New Roman" pitchFamily="18" charset="0"/>
              </a:rPr>
              <a:t>si</a:t>
            </a:r>
            <a:r>
              <a:rPr lang="en-US" sz="2800" b="1" dirty="0">
                <a:solidFill>
                  <a:srgbClr val="0070C0"/>
                </a:solidFill>
                <a:latin typeface="Times New Roman" pitchFamily="18" charset="0"/>
                <a:cs typeface="Times New Roman" pitchFamily="18" charset="0"/>
              </a:rPr>
              <a:t>-ma </a:t>
            </a:r>
            <a:r>
              <a:rPr lang="en-US" sz="2800" b="1" dirty="0" err="1">
                <a:solidFill>
                  <a:srgbClr val="0070C0"/>
                </a:solidFill>
                <a:latin typeface="Times New Roman" pitchFamily="18" charset="0"/>
                <a:cs typeface="Times New Roman" pitchFamily="18" charset="0"/>
              </a:rPr>
              <a:t>sau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bị</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ném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bom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nguyên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ngày</a:t>
            </a:r>
            <a:r>
              <a:rPr lang="en-US" sz="2800" b="1" dirty="0">
                <a:solidFill>
                  <a:srgbClr val="0070C0"/>
                </a:solidFill>
                <a:latin typeface="Times New Roman" pitchFamily="18" charset="0"/>
                <a:cs typeface="Times New Roman" pitchFamily="18" charset="0"/>
              </a:rPr>
              <a:t> </a:t>
            </a:r>
            <a:r>
              <a:rPr lang="en-US" sz="2800" b="1" dirty="0" smtClean="0">
                <a:solidFill>
                  <a:srgbClr val="0070C0"/>
                </a:solidFill>
                <a:latin typeface="Times New Roman" pitchFamily="18" charset="0"/>
                <a:cs typeface="Times New Roman" pitchFamily="18" charset="0"/>
              </a:rPr>
              <a:t>8/1945</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66139060"/>
      </p:ext>
    </p:extLst>
  </p:cSld>
  <p:clrMapOvr>
    <a:masterClrMapping/>
  </p:clrMapOvr>
  <mc:AlternateContent xmlns:mc="http://schemas.openxmlformats.org/markup-compatibility/2006" xmlns:p14="http://schemas.microsoft.com/office/powerpoint/2010/main">
    <mc:Choice Requires="p14">
      <p:transition spd="slow" p14:dur="2000" advTm="7390"/>
    </mc:Choice>
    <mc:Fallback xmlns="">
      <p:transition spd="slow" advTm="739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1" descr="hiroshima06084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1684000" cy="56007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406400" y="6071159"/>
            <a:ext cx="1158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b="1" dirty="0">
                <a:solidFill>
                  <a:srgbClr val="0070C0"/>
                </a:solidFill>
                <a:latin typeface="Times New Roman" pitchFamily="18" charset="0"/>
                <a:cs typeface="Times New Roman" pitchFamily="18" charset="0"/>
              </a:rPr>
              <a:t>Hi-</a:t>
            </a:r>
            <a:r>
              <a:rPr lang="en-US" altLang="en-US" sz="2800" b="1" dirty="0" err="1">
                <a:solidFill>
                  <a:srgbClr val="0070C0"/>
                </a:solidFill>
                <a:latin typeface="Times New Roman" pitchFamily="18" charset="0"/>
                <a:cs typeface="Times New Roman" pitchFamily="18" charset="0"/>
              </a:rPr>
              <a:t>rô</a:t>
            </a:r>
            <a:r>
              <a:rPr lang="en-US" altLang="en-US" sz="2800" b="1" dirty="0">
                <a:solidFill>
                  <a:srgbClr val="0070C0"/>
                </a:solidFill>
                <a:latin typeface="Times New Roman" pitchFamily="18" charset="0"/>
                <a:cs typeface="Times New Roman" pitchFamily="18" charset="0"/>
              </a:rPr>
              <a:t>-</a:t>
            </a:r>
            <a:r>
              <a:rPr lang="en-US" altLang="en-US" sz="2800" b="1" dirty="0" err="1">
                <a:solidFill>
                  <a:srgbClr val="0070C0"/>
                </a:solidFill>
                <a:latin typeface="Times New Roman" pitchFamily="18" charset="0"/>
                <a:cs typeface="Times New Roman" pitchFamily="18" charset="0"/>
              </a:rPr>
              <a:t>si</a:t>
            </a:r>
            <a:r>
              <a:rPr lang="en-US" altLang="en-US" sz="2800" b="1" dirty="0">
                <a:solidFill>
                  <a:srgbClr val="0070C0"/>
                </a:solidFill>
                <a:latin typeface="Times New Roman" pitchFamily="18" charset="0"/>
                <a:cs typeface="Times New Roman" pitchFamily="18" charset="0"/>
              </a:rPr>
              <a:t>-ma </a:t>
            </a:r>
            <a:r>
              <a:rPr lang="en-US" altLang="en-US" sz="2800" b="1" dirty="0" err="1">
                <a:solidFill>
                  <a:srgbClr val="0070C0"/>
                </a:solidFill>
                <a:latin typeface="Times New Roman" pitchFamily="18" charset="0"/>
                <a:cs typeface="Times New Roman" pitchFamily="18" charset="0"/>
              </a:rPr>
              <a:t>sau</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thảm</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họa</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ném</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bom</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nguyên</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tử</a:t>
            </a:r>
            <a:r>
              <a:rPr lang="en-US" altLang="en-US" sz="2800" b="1" dirty="0">
                <a:solidFill>
                  <a:srgbClr val="0070C0"/>
                </a:solidFill>
                <a:latin typeface="Times New Roman" pitchFamily="18" charset="0"/>
                <a:cs typeface="Times New Roman" pitchFamily="18" charset="0"/>
              </a:rPr>
              <a:t> 8/1945</a:t>
            </a:r>
          </a:p>
        </p:txBody>
      </p:sp>
    </p:spTree>
    <p:extLst>
      <p:ext uri="{BB962C8B-B14F-4D97-AF65-F5344CB8AC3E}">
        <p14:creationId xmlns:p14="http://schemas.microsoft.com/office/powerpoint/2010/main" val="1987647600"/>
      </p:ext>
    </p:extLst>
  </p:cSld>
  <p:clrMapOvr>
    <a:masterClrMapping/>
  </p:clrMapOvr>
  <mc:AlternateContent xmlns:mc="http://schemas.openxmlformats.org/markup-compatibility/2006" xmlns:p14="http://schemas.microsoft.com/office/powerpoint/2010/main">
    <mc:Choice Requires="p14">
      <p:transition spd="slow" p14:dur="2000" advTm="2775"/>
    </mc:Choice>
    <mc:Fallback xmlns="">
      <p:transition spd="slow" advTm="277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nagasaki_003_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52400"/>
            <a:ext cx="11684000" cy="56007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06400" y="5943600"/>
            <a:ext cx="106680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70C0"/>
                </a:solidFill>
                <a:latin typeface="Times New Roman" pitchFamily="18" charset="0"/>
                <a:cs typeface="Times New Roman" pitchFamily="18" charset="0"/>
              </a:rPr>
              <a:t>Tình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trạng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đói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khổ</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người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dân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Nhật</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Bản</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864931065"/>
      </p:ext>
    </p:extLst>
  </p:cSld>
  <p:clrMapOvr>
    <a:masterClrMapping/>
  </p:clrMapOvr>
  <mc:AlternateContent xmlns:mc="http://schemas.openxmlformats.org/markup-compatibility/2006" xmlns:p14="http://schemas.microsoft.com/office/powerpoint/2010/main">
    <mc:Choice Requires="p14">
      <p:transition spd="slow" p14:dur="2000" advTm="5037"/>
    </mc:Choice>
    <mc:Fallback xmlns="">
      <p:transition spd="slow" advTm="503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8553FAD7-34A3-4B01-8C62-9E4B9A1F1EE0}"/>
              </a:ext>
            </a:extLst>
          </p:cNvPr>
          <p:cNvSpPr txBox="1"/>
          <p:nvPr/>
        </p:nvSpPr>
        <p:spPr>
          <a:xfrm>
            <a:off x="151460" y="682065"/>
            <a:ext cx="11541778" cy="3354765"/>
          </a:xfrm>
          <a:prstGeom prst="rect">
            <a:avLst/>
          </a:prstGeom>
          <a:noFill/>
        </p:spPr>
        <p:txBody>
          <a:bodyPr wrap="square">
            <a:spAutoFit/>
          </a:bodyPr>
          <a:lstStyle/>
          <a:p>
            <a:r>
              <a:rPr lang="en-US" sz="2800" b="1" dirty="0">
                <a:solidFill>
                  <a:srgbClr val="0000CC"/>
                </a:solidFill>
                <a:latin typeface="Times New Roman" pitchFamily="18" charset="0"/>
                <a:cs typeface="Times New Roman" pitchFamily="18" charset="0"/>
              </a:rPr>
              <a:t>III. TÌNH HÌNH NHẬT BẢN SAU CHIẾN </a:t>
            </a:r>
            <a:r>
              <a:rPr lang="en-US" sz="2800" b="1" dirty="0" smtClean="0">
                <a:solidFill>
                  <a:srgbClr val="0000CC"/>
                </a:solidFill>
                <a:latin typeface="Times New Roman" pitchFamily="18" charset="0"/>
                <a:cs typeface="Times New Roman" pitchFamily="18" charset="0"/>
              </a:rPr>
              <a:t>TRANH</a:t>
            </a:r>
          </a:p>
          <a:p>
            <a:r>
              <a:rPr lang="en-US" sz="2800" dirty="0"/>
              <a:t> </a:t>
            </a:r>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Khó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khăn</a:t>
            </a:r>
            <a:r>
              <a:rPr lang="en-US" sz="2800" b="1"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b</a:t>
            </a:r>
            <a:r>
              <a:rPr lang="vi-VN" sz="3200" dirty="0">
                <a:latin typeface="Times New Roman" pitchFamily="18" charset="0"/>
                <a:cs typeface="Times New Roman" pitchFamily="18" charset="0"/>
              </a:rPr>
              <a:t>ị tàn phá nặng nề</a:t>
            </a:r>
            <a:r>
              <a:rPr lang="en-US" sz="3200" dirty="0">
                <a:latin typeface="Times New Roman" pitchFamily="18" charset="0"/>
                <a:cs typeface="Times New Roman" pitchFamily="18" charset="0"/>
              </a:rPr>
              <a:t>.</a:t>
            </a:r>
          </a:p>
          <a:p>
            <a:pPr>
              <a:defRPr/>
            </a:pP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k</a:t>
            </a:r>
            <a:r>
              <a:rPr lang="vi-VN" sz="3200" dirty="0">
                <a:latin typeface="Times New Roman" pitchFamily="18" charset="0"/>
                <a:cs typeface="Times New Roman" pitchFamily="18" charset="0"/>
              </a:rPr>
              <a:t>hó khăn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trùm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p>
          <a:p>
            <a:pPr>
              <a:defRPr/>
            </a:pP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đóng</a:t>
            </a:r>
            <a:r>
              <a:rPr lang="en-US" sz="3200" dirty="0">
                <a:latin typeface="Times New Roman" pitchFamily="18" charset="0"/>
                <a:cs typeface="Times New Roman" pitchFamily="18" charset="0"/>
              </a:rPr>
              <a:t>.</a:t>
            </a:r>
          </a:p>
          <a:p>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Cải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a:t>
            </a:r>
          </a:p>
          <a:p>
            <a:endParaRPr lang="vi-VN" sz="2800" b="1" dirty="0">
              <a:solidFill>
                <a:srgbClr val="0000CC"/>
              </a:solidFill>
              <a:latin typeface="Times New Roman" pitchFamily="18" charset="0"/>
              <a:cs typeface="Times New Roman" pitchFamily="18" charset="0"/>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8"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32" y="3717924"/>
            <a:ext cx="3876327" cy="321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Callout 8"/>
          <p:cNvSpPr/>
          <p:nvPr/>
        </p:nvSpPr>
        <p:spPr bwMode="auto">
          <a:xfrm>
            <a:off x="4336039" y="2909455"/>
            <a:ext cx="7952943" cy="3669227"/>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Nêu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nội</a:t>
            </a:r>
            <a:r>
              <a:rPr lang="en-US" sz="3200" b="1" i="1" dirty="0">
                <a:solidFill>
                  <a:srgbClr val="002060"/>
                </a:solidFill>
                <a:latin typeface="Times New Roman" pitchFamily="18" charset="0"/>
                <a:cs typeface="Times New Roman" pitchFamily="18" charset="0"/>
              </a:rPr>
              <a:t> dung </a:t>
            </a:r>
            <a:r>
              <a:rPr lang="en-US" sz="3200" b="1" i="1" dirty="0" err="1">
                <a:solidFill>
                  <a:srgbClr val="002060"/>
                </a:solidFill>
                <a:latin typeface="Times New Roman" pitchFamily="18" charset="0"/>
                <a:cs typeface="Times New Roman" pitchFamily="18" charset="0"/>
              </a:rPr>
              <a:t>và</a:t>
            </a:r>
            <a:r>
              <a:rPr lang="en-US" sz="3200" b="1" i="1" dirty="0">
                <a:solidFill>
                  <a:srgbClr val="002060"/>
                </a:solidFill>
                <a:latin typeface="Times New Roman" pitchFamily="18" charset="0"/>
                <a:cs typeface="Times New Roman" pitchFamily="18" charset="0"/>
              </a:rPr>
              <a:t> ý </a:t>
            </a:r>
            <a:r>
              <a:rPr lang="en-US" sz="3200" b="1" i="1" dirty="0" err="1">
                <a:solidFill>
                  <a:srgbClr val="002060"/>
                </a:solidFill>
                <a:latin typeface="Times New Roman" pitchFamily="18" charset="0"/>
                <a:cs typeface="Times New Roman" pitchFamily="18" charset="0"/>
              </a:rPr>
              <a:t>nghĩa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những</a:t>
            </a:r>
            <a:r>
              <a:rPr lang="en-US" sz="3200" b="1" i="1" dirty="0">
                <a:solidFill>
                  <a:srgbClr val="002060"/>
                </a:solidFill>
                <a:latin typeface="Times New Roman" pitchFamily="18" charset="0"/>
                <a:cs typeface="Times New Roman" pitchFamily="18" charset="0"/>
              </a:rPr>
              <a:t> </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err="1" smtClean="0">
                <a:solidFill>
                  <a:srgbClr val="002060"/>
                </a:solidFill>
                <a:latin typeface="Times New Roman" pitchFamily="18" charset="0"/>
                <a:cs typeface="Times New Roman" pitchFamily="18" charset="0"/>
              </a:rPr>
              <a:t>cải</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cách</a:t>
            </a:r>
            <a:r>
              <a:rPr lang="en-US" sz="3200" b="1" i="1" dirty="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dân</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chủ</a:t>
            </a:r>
            <a:r>
              <a:rPr lang="en-US" sz="3200" b="1" i="1" dirty="0">
                <a:solidFill>
                  <a:srgbClr val="002060"/>
                </a:solidFill>
                <a:latin typeface="Times New Roman" pitchFamily="18" charset="0"/>
                <a:cs typeface="Times New Roman" pitchFamily="18" charset="0"/>
              </a:rPr>
              <a:t> </a:t>
            </a:r>
            <a:r>
              <a:rPr lang="en-US" sz="3200" b="1" i="1" dirty="0" smtClean="0">
                <a:solidFill>
                  <a:srgbClr val="002060"/>
                </a:solidFill>
                <a:latin typeface="Times New Roman" pitchFamily="18" charset="0"/>
                <a:cs typeface="Times New Roman" pitchFamily="18" charset="0"/>
              </a:rPr>
              <a:t>ở </a:t>
            </a:r>
            <a:r>
              <a:rPr lang="en-US" sz="3200" b="1" i="1" dirty="0" err="1">
                <a:solidFill>
                  <a:srgbClr val="002060"/>
                </a:solidFill>
                <a:latin typeface="Times New Roman" pitchFamily="18" charset="0"/>
                <a:cs typeface="Times New Roman" pitchFamily="18" charset="0"/>
              </a:rPr>
              <a:t>Nhật</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Bản</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sau</a:t>
            </a:r>
            <a:r>
              <a:rPr lang="en-US" sz="3200" b="1" i="1" dirty="0">
                <a:solidFill>
                  <a:srgbClr val="002060"/>
                </a:solidFill>
                <a:latin typeface="Times New Roman" pitchFamily="18" charset="0"/>
                <a:cs typeface="Times New Roman" pitchFamily="18" charset="0"/>
              </a:rPr>
              <a:t> </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err="1" smtClean="0">
                <a:solidFill>
                  <a:srgbClr val="002060"/>
                </a:solidFill>
                <a:latin typeface="Times New Roman" pitchFamily="18" charset="0"/>
                <a:cs typeface="Times New Roman" pitchFamily="18" charset="0"/>
              </a:rPr>
              <a:t>chiến</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tranh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giới</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thứ</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hai</a:t>
            </a:r>
            <a:endParaRPr lang="en-US"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9521816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460" y="824346"/>
            <a:ext cx="11837339" cy="6093976"/>
          </a:xfrm>
          <a:prstGeom prst="rect">
            <a:avLst/>
          </a:prstGeom>
        </p:spPr>
        <p:txBody>
          <a:bodyPr wrap="square">
            <a:spAutoFit/>
          </a:bodyPr>
          <a:lstStyle/>
          <a:p>
            <a:r>
              <a:rPr lang="en-US" sz="3000" b="1" dirty="0">
                <a:solidFill>
                  <a:srgbClr val="0000CC"/>
                </a:solidFill>
                <a:latin typeface="Times New Roman" pitchFamily="18" charset="0"/>
                <a:cs typeface="Times New Roman" pitchFamily="18" charset="0"/>
              </a:rPr>
              <a:t>III. TÌNH HÌNH NHẬT BẢN SAU CHIẾN TRANH</a:t>
            </a:r>
          </a:p>
          <a:p>
            <a:r>
              <a:rPr lang="en-US" sz="3000" dirty="0"/>
              <a:t> </a:t>
            </a:r>
            <a:r>
              <a:rPr lang="en-US" sz="3000" b="1" dirty="0">
                <a:latin typeface="Times New Roman" pitchFamily="18" charset="0"/>
                <a:cs typeface="Times New Roman" pitchFamily="18" charset="0"/>
              </a:rPr>
              <a:t>a. </a:t>
            </a:r>
            <a:r>
              <a:rPr lang="en-US" sz="3000" b="1" dirty="0" err="1">
                <a:latin typeface="Times New Roman" pitchFamily="18" charset="0"/>
                <a:cs typeface="Times New Roman" pitchFamily="18" charset="0"/>
              </a:rPr>
              <a:t>Khó</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khăn</a:t>
            </a:r>
            <a:r>
              <a:rPr lang="en-US" sz="3000" b="1" dirty="0">
                <a:latin typeface="Times New Roman" pitchFamily="18" charset="0"/>
                <a:cs typeface="Times New Roman" pitchFamily="18" charset="0"/>
              </a:rPr>
              <a:t>.</a:t>
            </a:r>
          </a:p>
          <a:p>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kinh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tế</a:t>
            </a:r>
            <a:r>
              <a:rPr lang="en-US" sz="3000" dirty="0">
                <a:latin typeface="Times New Roman" pitchFamily="18" charset="0"/>
                <a:cs typeface="Times New Roman" pitchFamily="18" charset="0"/>
              </a:rPr>
              <a:t> b</a:t>
            </a:r>
            <a:r>
              <a:rPr lang="vi-VN" sz="3000" dirty="0">
                <a:latin typeface="Times New Roman" pitchFamily="18" charset="0"/>
                <a:cs typeface="Times New Roman" pitchFamily="18" charset="0"/>
              </a:rPr>
              <a:t>ị tàn phá nặng nề</a:t>
            </a:r>
            <a:r>
              <a:rPr lang="en-US" sz="3000" dirty="0">
                <a:latin typeface="Times New Roman" pitchFamily="18" charset="0"/>
                <a:cs typeface="Times New Roman" pitchFamily="18" charset="0"/>
              </a:rPr>
              <a:t>.</a:t>
            </a:r>
          </a:p>
          <a:p>
            <a:pPr>
              <a:defRPr/>
            </a:pP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Nhiều</a:t>
            </a:r>
            <a:r>
              <a:rPr lang="en-US" sz="3000" dirty="0">
                <a:latin typeface="Times New Roman" pitchFamily="18" charset="0"/>
                <a:cs typeface="Times New Roman" pitchFamily="18" charset="0"/>
              </a:rPr>
              <a:t> k</a:t>
            </a:r>
            <a:r>
              <a:rPr lang="vi-VN" sz="3000" dirty="0">
                <a:latin typeface="Times New Roman" pitchFamily="18" charset="0"/>
                <a:cs typeface="Times New Roman" pitchFamily="18" charset="0"/>
              </a:rPr>
              <a:t>hó khăn </a:t>
            </a:r>
            <a:r>
              <a:rPr lang="en-US" sz="3000" dirty="0" err="1">
                <a:latin typeface="Times New Roman" pitchFamily="18" charset="0"/>
                <a:cs typeface="Times New Roman" pitchFamily="18" charset="0"/>
              </a:rPr>
              <a:t>bao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trùm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p>
          <a:p>
            <a:pPr>
              <a:defRPr/>
            </a:pP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Bị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chiếm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đóng</a:t>
            </a:r>
            <a:r>
              <a:rPr lang="en-US" sz="3000" dirty="0">
                <a:latin typeface="Times New Roman" pitchFamily="18" charset="0"/>
                <a:cs typeface="Times New Roman" pitchFamily="18" charset="0"/>
              </a:rPr>
              <a:t>.</a:t>
            </a:r>
          </a:p>
          <a:p>
            <a:r>
              <a:rPr lang="en-US" sz="3000" b="1" dirty="0">
                <a:latin typeface="Times New Roman" pitchFamily="18" charset="0"/>
                <a:cs typeface="Times New Roman" pitchFamily="18" charset="0"/>
              </a:rPr>
              <a:t>b. </a:t>
            </a:r>
            <a:r>
              <a:rPr lang="en-US" sz="3000" b="1" dirty="0" err="1">
                <a:latin typeface="Times New Roman" pitchFamily="18" charset="0"/>
                <a:cs typeface="Times New Roman" pitchFamily="18" charset="0"/>
              </a:rPr>
              <a:t>Cải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chủ</a:t>
            </a:r>
            <a:r>
              <a:rPr lang="en-US" sz="3000" b="1" dirty="0">
                <a:latin typeface="Times New Roman" pitchFamily="18" charset="0"/>
                <a:cs typeface="Times New Roman" pitchFamily="18" charset="0"/>
              </a:rPr>
              <a:t>.</a:t>
            </a:r>
          </a:p>
          <a:p>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Ban </a:t>
            </a:r>
            <a:r>
              <a:rPr lang="en-US" sz="3000" dirty="0" err="1">
                <a:latin typeface="Times New Roman" pitchFamily="18" charset="0"/>
                <a:cs typeface="Times New Roman" pitchFamily="18" charset="0"/>
              </a:rPr>
              <a: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mới</a:t>
            </a:r>
            <a:r>
              <a:rPr lang="en-US" sz="3000" dirty="0">
                <a:latin typeface="Times New Roman" pitchFamily="18" charset="0"/>
                <a:cs typeface="Times New Roman" pitchFamily="18" charset="0"/>
              </a:rPr>
              <a:t> (1946)</a:t>
            </a:r>
          </a:p>
          <a:p>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ruộng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đất</a:t>
            </a:r>
            <a:r>
              <a:rPr lang="en-US" sz="3000" dirty="0">
                <a:latin typeface="Times New Roman" pitchFamily="18" charset="0"/>
                <a:cs typeface="Times New Roman" pitchFamily="18" charset="0"/>
              </a:rPr>
              <a:t>.</a:t>
            </a:r>
          </a:p>
          <a:p>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Xóa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bỏ</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nghĩa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phiệt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tội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phạm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tranh</a:t>
            </a:r>
            <a:r>
              <a:rPr lang="en-US" sz="3000" dirty="0">
                <a:latin typeface="Times New Roman" pitchFamily="18" charset="0"/>
                <a:cs typeface="Times New Roman" pitchFamily="18" charset="0"/>
              </a:rPr>
              <a:t>.</a:t>
            </a:r>
          </a:p>
          <a:p>
            <a:pPr marL="457200" indent="-457200">
              <a:buFontTx/>
              <a:buChar char="-"/>
            </a:pPr>
            <a:r>
              <a:rPr lang="en-US" sz="3000" dirty="0" smtClean="0">
                <a:latin typeface="Times New Roman" pitchFamily="18" charset="0"/>
                <a:cs typeface="Times New Roman" pitchFamily="18" charset="0"/>
              </a:rPr>
              <a:t>Ban </a:t>
            </a:r>
            <a:r>
              <a:rPr lang="en-US" sz="3000" dirty="0" err="1">
                <a:latin typeface="Times New Roman" pitchFamily="18" charset="0"/>
                <a:cs typeface="Times New Roman" pitchFamily="18" charset="0"/>
              </a:rPr>
              <a: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tự</a:t>
            </a:r>
            <a:r>
              <a:rPr lang="en-US" sz="3000" dirty="0">
                <a:latin typeface="Times New Roman" pitchFamily="18" charset="0"/>
                <a:cs typeface="Times New Roman" pitchFamily="18" charset="0"/>
              </a:rPr>
              <a:t> do </a:t>
            </a:r>
            <a:r>
              <a:rPr lang="en-US" sz="3000" dirty="0" err="1">
                <a:latin typeface="Times New Roman" pitchFamily="18" charset="0"/>
                <a:cs typeface="Times New Roman" pitchFamily="18" charset="0"/>
              </a:rPr>
              <a:t>dân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chủ</a:t>
            </a:r>
            <a:r>
              <a:rPr lang="en-US" sz="3000" dirty="0" smtClean="0">
                <a:latin typeface="Times New Roman" pitchFamily="18" charset="0"/>
                <a:cs typeface="Times New Roman" pitchFamily="18" charset="0"/>
              </a:rPr>
              <a:t>.</a:t>
            </a:r>
          </a:p>
          <a:p>
            <a:pPr marL="457200" indent="-457200">
              <a:buFont typeface="Arial" charset="0"/>
              <a:buChar char="•"/>
            </a:pPr>
            <a:r>
              <a:rPr lang="en-US" sz="3000" dirty="0" smtClean="0">
                <a:solidFill>
                  <a:srgbClr val="0000CC"/>
                </a:solidFill>
                <a:latin typeface="Times New Roman" pitchFamily="18" charset="0"/>
                <a:cs typeface="Times New Roman" pitchFamily="18" charset="0"/>
              </a:rPr>
              <a:t>Ý </a:t>
            </a:r>
            <a:r>
              <a:rPr lang="en-US" sz="3000" dirty="0" err="1">
                <a:solidFill>
                  <a:srgbClr val="0000CC"/>
                </a:solidFill>
                <a:latin typeface="Times New Roman" pitchFamily="18" charset="0"/>
                <a:cs typeface="Times New Roman" pitchFamily="18" charset="0"/>
              </a:rPr>
              <a:t>nghĩa</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Mang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lại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luồng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không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khí</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mới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đối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với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các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tầng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lớp</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nhân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dân</a:t>
            </a:r>
            <a:r>
              <a:rPr lang="en-US" sz="3000" dirty="0">
                <a:solidFill>
                  <a:srgbClr val="002060"/>
                </a:solidFill>
                <a:latin typeface="Times New Roman" pitchFamily="18" charset="0"/>
                <a:cs typeface="Times New Roman" pitchFamily="18" charset="0"/>
              </a:rPr>
              <a:t>. </a:t>
            </a:r>
            <a:endParaRPr lang="en-US" sz="3000" dirty="0" smtClean="0">
              <a:solidFill>
                <a:srgbClr val="002060"/>
              </a:solidFill>
              <a:latin typeface="Times New Roman" pitchFamily="18" charset="0"/>
              <a:cs typeface="Times New Roman" pitchFamily="18" charset="0"/>
            </a:endParaRPr>
          </a:p>
          <a:p>
            <a:r>
              <a:rPr lang="en-US" sz="3000" dirty="0" err="1" smtClean="0">
                <a:solidFill>
                  <a:srgbClr val="002060"/>
                </a:solidFill>
                <a:latin typeface="Times New Roman" pitchFamily="18" charset="0"/>
                <a:cs typeface="Times New Roman" pitchFamily="18" charset="0"/>
              </a:rPr>
              <a:t>Là</a:t>
            </a:r>
            <a:r>
              <a:rPr lang="en-US" sz="3000" dirty="0" smtClean="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nhân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tố</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quan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trọng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giúp</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Nhật</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Bản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phát</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triển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mạnh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mẽ</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sau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này</a:t>
            </a:r>
            <a:r>
              <a:rPr lang="en-US" sz="3000" dirty="0">
                <a:solidFill>
                  <a:srgbClr val="002060"/>
                </a:solidFill>
                <a:latin typeface="Times New Roman" pitchFamily="18" charset="0"/>
                <a:cs typeface="Times New Roman" pitchFamily="18" charset="0"/>
              </a:rPr>
              <a:t>.</a:t>
            </a:r>
          </a:p>
          <a:p>
            <a:pPr marL="457200" indent="-457200">
              <a:buFontTx/>
              <a:buChar char="-"/>
            </a:pPr>
            <a:endParaRPr lang="en-US" sz="3000"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9402" y="13713"/>
            <a:ext cx="1198033" cy="69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extLst>
      <p:ext uri="{BB962C8B-B14F-4D97-AF65-F5344CB8AC3E}">
        <p14:creationId xmlns:p14="http://schemas.microsoft.com/office/powerpoint/2010/main" val="1238093768"/>
      </p:ext>
    </p:extLst>
  </p:cSld>
  <p:clrMapOvr>
    <a:masterClrMapping/>
  </p:clrMapOvr>
  <mc:AlternateContent xmlns:mc="http://schemas.openxmlformats.org/markup-compatibility/2006" xmlns:p14="http://schemas.microsoft.com/office/powerpoint/2010/main">
    <mc:Choice Requires="p14">
      <p:transition spd="slow" p14:dur="2000" advTm="52872"/>
    </mc:Choice>
    <mc:Fallback xmlns="">
      <p:transition spd="slow" advTm="52872"/>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32306936"/>
              </p:ext>
            </p:extLst>
          </p:nvPr>
        </p:nvGraphicFramePr>
        <p:xfrm>
          <a:off x="123341" y="1605394"/>
          <a:ext cx="12068660" cy="5252606"/>
        </p:xfrm>
        <a:graphic>
          <a:graphicData uri="http://schemas.openxmlformats.org/drawingml/2006/table">
            <a:tbl>
              <a:tblPr firstRow="1" bandRow="1">
                <a:tableStyleId>{BDBED569-4797-4DF1-A0F4-6AAB3CD982D8}</a:tableStyleId>
              </a:tblPr>
              <a:tblGrid>
                <a:gridCol w="2352366"/>
                <a:gridCol w="1967879"/>
                <a:gridCol w="7748415"/>
              </a:tblGrid>
              <a:tr h="600892">
                <a:tc>
                  <a:txBody>
                    <a:bodyPr/>
                    <a:lstStyle/>
                    <a:p>
                      <a:r>
                        <a:rPr lang="en-US" sz="2800" dirty="0" err="1" smtClean="0">
                          <a:solidFill>
                            <a:srgbClr val="C00000"/>
                          </a:solidFill>
                          <a:latin typeface="Times New Roman" pitchFamily="18" charset="0"/>
                          <a:cs typeface="Times New Roman" pitchFamily="18" charset="0"/>
                        </a:rPr>
                        <a:t>Lĩnh</a:t>
                      </a:r>
                      <a:r>
                        <a:rPr lang="en-US" sz="2800" baseline="0" dirty="0" smtClean="0">
                          <a:solidFill>
                            <a:srgbClr val="C00000"/>
                          </a:solidFill>
                          <a:latin typeface="Times New Roman" pitchFamily="18" charset="0"/>
                          <a:cs typeface="Times New Roman" pitchFamily="18" charset="0"/>
                        </a:rPr>
                        <a:t> </a:t>
                      </a:r>
                      <a:r>
                        <a:rPr lang="en-US" sz="2800" baseline="0" dirty="0" err="1" smtClean="0">
                          <a:solidFill>
                            <a:srgbClr val="C00000"/>
                          </a:solidFill>
                          <a:latin typeface="Times New Roman" pitchFamily="18" charset="0"/>
                          <a:cs typeface="Times New Roman" pitchFamily="18" charset="0"/>
                        </a:rPr>
                        <a:t>vực</a:t>
                      </a:r>
                      <a:endParaRPr lang="en-US" sz="2800" dirty="0">
                        <a:solidFill>
                          <a:srgbClr val="C00000"/>
                        </a:solidFill>
                        <a:latin typeface="Times New Roman" pitchFamily="18" charset="0"/>
                        <a:cs typeface="Times New Roman" pitchFamily="18" charset="0"/>
                      </a:endParaRPr>
                    </a:p>
                  </a:txBody>
                  <a:tcPr marL="121920" marR="121920"/>
                </a:tc>
                <a:tc>
                  <a:txBody>
                    <a:bodyPr/>
                    <a:lstStyle/>
                    <a:p>
                      <a:r>
                        <a:rPr lang="en-US" sz="2800" dirty="0" err="1" smtClean="0">
                          <a:solidFill>
                            <a:srgbClr val="C00000"/>
                          </a:solidFill>
                          <a:latin typeface="Times New Roman" pitchFamily="18" charset="0"/>
                          <a:cs typeface="Times New Roman" pitchFamily="18" charset="0"/>
                        </a:rPr>
                        <a:t>Năm</a:t>
                      </a:r>
                      <a:endParaRPr lang="en-US" sz="2800" dirty="0">
                        <a:solidFill>
                          <a:srgbClr val="C00000"/>
                        </a:solidFill>
                        <a:latin typeface="Times New Roman" pitchFamily="18" charset="0"/>
                        <a:cs typeface="Times New Roman" pitchFamily="18" charset="0"/>
                      </a:endParaRPr>
                    </a:p>
                  </a:txBody>
                  <a:tcPr marL="121920" marR="121920"/>
                </a:tc>
                <a:tc>
                  <a:txBody>
                    <a:bodyPr/>
                    <a:lstStyle/>
                    <a:p>
                      <a:r>
                        <a:rPr lang="en-US" sz="2800" dirty="0" err="1" smtClean="0">
                          <a:solidFill>
                            <a:srgbClr val="C00000"/>
                          </a:solidFill>
                          <a:latin typeface="Times New Roman" pitchFamily="18" charset="0"/>
                          <a:cs typeface="Times New Roman" pitchFamily="18" charset="0"/>
                        </a:rPr>
                        <a:t>Số</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liệu</a:t>
                      </a:r>
                      <a:endParaRPr lang="en-US" sz="2800" dirty="0">
                        <a:solidFill>
                          <a:srgbClr val="C00000"/>
                        </a:solidFill>
                        <a:latin typeface="Times New Roman" pitchFamily="18" charset="0"/>
                        <a:cs typeface="Times New Roman" pitchFamily="18" charset="0"/>
                      </a:endParaRPr>
                    </a:p>
                  </a:txBody>
                  <a:tcPr marL="121920" marR="121920"/>
                </a:tc>
              </a:tr>
              <a:tr h="1653844">
                <a:tc>
                  <a:txBody>
                    <a:bodyPr/>
                    <a:lstStyle/>
                    <a:p>
                      <a:r>
                        <a:rPr lang="en-US" sz="2800" b="1" dirty="0" err="1" smtClean="0">
                          <a:latin typeface="Times New Roman" pitchFamily="18" charset="0"/>
                          <a:cs typeface="Times New Roman" pitchFamily="18" charset="0"/>
                        </a:rPr>
                        <a:t>Tổng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sản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phẩm</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quốc</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dân</a:t>
                      </a:r>
                      <a:endParaRPr lang="en-US" sz="2800" b="1" dirty="0">
                        <a:latin typeface="Times New Roman" pitchFamily="18" charset="0"/>
                        <a:cs typeface="Times New Roman" pitchFamily="18" charset="0"/>
                      </a:endParaRPr>
                    </a:p>
                  </a:txBody>
                  <a:tcPr marL="121920" marR="121920"/>
                </a:tc>
                <a:tc>
                  <a:txBody>
                    <a:bodyPr/>
                    <a:lstStyle/>
                    <a:p>
                      <a:pPr algn="l"/>
                      <a:r>
                        <a:rPr lang="en-US" sz="2800" b="1" dirty="0" smtClean="0">
                          <a:latin typeface="Times New Roman" pitchFamily="18" charset="0"/>
                          <a:cs typeface="Times New Roman" pitchFamily="18" charset="0"/>
                        </a:rPr>
                        <a:t>1950</a:t>
                      </a:r>
                    </a:p>
                    <a:p>
                      <a:pPr algn="l"/>
                      <a:r>
                        <a:rPr lang="en-US" sz="2800" b="1" dirty="0" smtClean="0">
                          <a:latin typeface="Times New Roman" pitchFamily="18" charset="0"/>
                          <a:cs typeface="Times New Roman" pitchFamily="18" charset="0"/>
                        </a:rPr>
                        <a:t>1968</a:t>
                      </a:r>
                    </a:p>
                    <a:p>
                      <a:pPr algn="l"/>
                      <a:r>
                        <a:rPr lang="en-US" sz="2800" b="1" dirty="0" smtClean="0">
                          <a:latin typeface="Times New Roman" pitchFamily="18" charset="0"/>
                          <a:cs typeface="Times New Roman" pitchFamily="18" charset="0"/>
                        </a:rPr>
                        <a:t>1990</a:t>
                      </a:r>
                      <a:endParaRPr lang="en-US" sz="2800" b="1" dirty="0">
                        <a:latin typeface="Times New Roman" pitchFamily="18" charset="0"/>
                        <a:cs typeface="Times New Roman" pitchFamily="18" charset="0"/>
                      </a:endParaRPr>
                    </a:p>
                  </a:txBody>
                  <a:tcPr marL="121920" marR="121920"/>
                </a:tc>
                <a:tc>
                  <a:txBody>
                    <a:bodyPr/>
                    <a:lstStyle/>
                    <a:p>
                      <a:r>
                        <a:rPr lang="en-US" sz="2800" b="1" dirty="0" smtClean="0">
                          <a:latin typeface="Times New Roman" pitchFamily="18" charset="0"/>
                          <a:cs typeface="Times New Roman" pitchFamily="18" charset="0"/>
                        </a:rPr>
                        <a:t>20 </a:t>
                      </a:r>
                      <a:r>
                        <a:rPr lang="en-US" sz="2800" b="1" dirty="0" err="1" smtClean="0">
                          <a:latin typeface="Times New Roman" pitchFamily="18" charset="0"/>
                          <a:cs typeface="Times New Roman" pitchFamily="18" charset="0"/>
                        </a:rPr>
                        <a:t>tỉ</a:t>
                      </a:r>
                      <a:r>
                        <a:rPr lang="en-US" sz="2800" b="1" baseline="0" dirty="0" smtClean="0">
                          <a:latin typeface="Times New Roman" pitchFamily="18" charset="0"/>
                          <a:cs typeface="Times New Roman" pitchFamily="18" charset="0"/>
                        </a:rPr>
                        <a:t> USD( </a:t>
                      </a:r>
                      <a:r>
                        <a:rPr lang="en-US" sz="2800" b="1" baseline="0" dirty="0" err="1" smtClean="0">
                          <a:latin typeface="Times New Roman" pitchFamily="18" charset="0"/>
                          <a:cs typeface="Times New Roman" pitchFamily="18" charset="0"/>
                        </a:rPr>
                        <a:t>bằng</a:t>
                      </a:r>
                      <a:r>
                        <a:rPr lang="en-US" sz="2800" b="1" baseline="0" dirty="0" smtClean="0">
                          <a:latin typeface="Times New Roman" pitchFamily="18" charset="0"/>
                          <a:cs typeface="Times New Roman" pitchFamily="18" charset="0"/>
                        </a:rPr>
                        <a:t> 1/17 </a:t>
                      </a:r>
                      <a:r>
                        <a:rPr lang="en-US" sz="2800" b="1" baseline="0" dirty="0" err="1" smtClean="0">
                          <a:latin typeface="Times New Roman" pitchFamily="18" charset="0"/>
                          <a:cs typeface="Times New Roman" pitchFamily="18" charset="0"/>
                        </a:rPr>
                        <a:t>Mĩ</a:t>
                      </a:r>
                      <a:r>
                        <a:rPr lang="en-US" sz="2800" b="1" baseline="0" dirty="0" smtClean="0">
                          <a:latin typeface="Times New Roman" pitchFamily="18" charset="0"/>
                          <a:cs typeface="Times New Roman" pitchFamily="18" charset="0"/>
                        </a:rPr>
                        <a:t>).</a:t>
                      </a:r>
                    </a:p>
                    <a:p>
                      <a:r>
                        <a:rPr lang="en-US" sz="2800" b="1" baseline="0" dirty="0" smtClean="0">
                          <a:latin typeface="Times New Roman" pitchFamily="18" charset="0"/>
                          <a:cs typeface="Times New Roman" pitchFamily="18" charset="0"/>
                        </a:rPr>
                        <a:t>183 </a:t>
                      </a:r>
                      <a:r>
                        <a:rPr lang="en-US" sz="2800" b="1" baseline="0" dirty="0" err="1" smtClean="0">
                          <a:latin typeface="Times New Roman" pitchFamily="18" charset="0"/>
                          <a:cs typeface="Times New Roman" pitchFamily="18" charset="0"/>
                        </a:rPr>
                        <a:t>tỉ</a:t>
                      </a:r>
                      <a:r>
                        <a:rPr lang="en-US" sz="2800" b="1" baseline="0" dirty="0" smtClean="0">
                          <a:latin typeface="Times New Roman" pitchFamily="18" charset="0"/>
                          <a:cs typeface="Times New Roman" pitchFamily="18" charset="0"/>
                        </a:rPr>
                        <a:t> USD (</a:t>
                      </a:r>
                      <a:r>
                        <a:rPr lang="en-US" sz="2800" b="1" baseline="0" dirty="0" err="1" smtClean="0">
                          <a:latin typeface="Times New Roman" pitchFamily="18" charset="0"/>
                          <a:cs typeface="Times New Roman" pitchFamily="18" charset="0"/>
                        </a:rPr>
                        <a:t>sau</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Mĩ</a:t>
                      </a:r>
                      <a:r>
                        <a:rPr lang="en-US" sz="2800" b="1" baseline="0" dirty="0" smtClean="0">
                          <a:latin typeface="Times New Roman" pitchFamily="18" charset="0"/>
                          <a:cs typeface="Times New Roman" pitchFamily="18" charset="0"/>
                        </a:rPr>
                        <a:t> 830 </a:t>
                      </a:r>
                      <a:r>
                        <a:rPr lang="en-US" sz="2800" b="1" baseline="0" dirty="0" err="1" smtClean="0">
                          <a:latin typeface="Times New Roman" pitchFamily="18" charset="0"/>
                          <a:cs typeface="Times New Roman" pitchFamily="18" charset="0"/>
                        </a:rPr>
                        <a:t>tỉ</a:t>
                      </a:r>
                      <a:r>
                        <a:rPr lang="en-US" sz="2800" b="1" baseline="0" dirty="0" smtClean="0">
                          <a:latin typeface="Times New Roman" pitchFamily="18" charset="0"/>
                          <a:cs typeface="Times New Roman" pitchFamily="18" charset="0"/>
                        </a:rPr>
                        <a:t> USD.</a:t>
                      </a:r>
                    </a:p>
                    <a:p>
                      <a:r>
                        <a:rPr lang="en-US" sz="2800" b="1" baseline="0" dirty="0" smtClean="0">
                          <a:latin typeface="Times New Roman" pitchFamily="18" charset="0"/>
                          <a:cs typeface="Times New Roman" pitchFamily="18" charset="0"/>
                        </a:rPr>
                        <a:t>Thu </a:t>
                      </a:r>
                      <a:r>
                        <a:rPr lang="en-US" sz="2800" b="1" baseline="0" dirty="0" err="1" smtClean="0">
                          <a:latin typeface="Times New Roman" pitchFamily="18" charset="0"/>
                          <a:cs typeface="Times New Roman" pitchFamily="18" charset="0"/>
                        </a:rPr>
                        <a:t>nhập</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bình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quân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đầu</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người</a:t>
                      </a:r>
                      <a:r>
                        <a:rPr lang="en-US" sz="2800" b="1" baseline="0" dirty="0" smtClean="0">
                          <a:latin typeface="Times New Roman" pitchFamily="18" charset="0"/>
                          <a:cs typeface="Times New Roman" pitchFamily="18" charset="0"/>
                        </a:rPr>
                        <a:t> 23.796 USD .</a:t>
                      </a:r>
                      <a:endParaRPr lang="en-US" sz="2800" b="1" dirty="0">
                        <a:latin typeface="Times New Roman" pitchFamily="18" charset="0"/>
                        <a:cs typeface="Times New Roman" pitchFamily="18" charset="0"/>
                      </a:endParaRPr>
                    </a:p>
                  </a:txBody>
                  <a:tcPr marL="121920" marR="121920"/>
                </a:tc>
              </a:tr>
              <a:tr h="1095744">
                <a:tc>
                  <a:txBody>
                    <a:bodyPr/>
                    <a:lstStyle/>
                    <a:p>
                      <a:r>
                        <a:rPr lang="en-US" sz="2800" b="1" dirty="0" err="1" smtClean="0">
                          <a:latin typeface="Times New Roman" pitchFamily="18" charset="0"/>
                          <a:cs typeface="Times New Roman" pitchFamily="18" charset="0"/>
                        </a:rPr>
                        <a:t>Công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nghiệp</a:t>
                      </a:r>
                      <a:endParaRPr lang="en-US" sz="2800" b="1" dirty="0">
                        <a:latin typeface="Times New Roman" pitchFamily="18" charset="0"/>
                        <a:cs typeface="Times New Roman" pitchFamily="18" charset="0"/>
                      </a:endParaRPr>
                    </a:p>
                  </a:txBody>
                  <a:tcPr marL="121920" marR="121920"/>
                </a:tc>
                <a:tc>
                  <a:txBody>
                    <a:bodyPr/>
                    <a:lstStyle/>
                    <a:p>
                      <a:r>
                        <a:rPr lang="en-US" sz="2800" b="1" dirty="0" smtClean="0">
                          <a:latin typeface="Times New Roman" pitchFamily="18" charset="0"/>
                          <a:cs typeface="Times New Roman" pitchFamily="18" charset="0"/>
                        </a:rPr>
                        <a:t>1950-1960</a:t>
                      </a:r>
                    </a:p>
                    <a:p>
                      <a:r>
                        <a:rPr lang="en-US" sz="2800" b="1" dirty="0" smtClean="0">
                          <a:latin typeface="Times New Roman" pitchFamily="18" charset="0"/>
                          <a:cs typeface="Times New Roman" pitchFamily="18" charset="0"/>
                        </a:rPr>
                        <a:t>1961-1970</a:t>
                      </a:r>
                      <a:endParaRPr lang="en-US" sz="2800" b="1" dirty="0">
                        <a:latin typeface="Times New Roman" pitchFamily="18" charset="0"/>
                        <a:cs typeface="Times New Roman" pitchFamily="18" charset="0"/>
                      </a:endParaRPr>
                    </a:p>
                  </a:txBody>
                  <a:tcPr marL="121920" marR="121920"/>
                </a:tc>
                <a:tc>
                  <a:txBody>
                    <a:bodyPr/>
                    <a:lstStyle/>
                    <a:p>
                      <a:r>
                        <a:rPr lang="en-US" sz="2800" b="1" dirty="0" err="1" smtClean="0">
                          <a:latin typeface="Times New Roman" pitchFamily="18" charset="0"/>
                          <a:cs typeface="Times New Roman" pitchFamily="18" charset="0"/>
                        </a:rPr>
                        <a:t>Tốc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tăng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trưởng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bình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quân</a:t>
                      </a:r>
                      <a:r>
                        <a:rPr lang="en-US" sz="2800" b="1" baseline="0" dirty="0" smtClean="0">
                          <a:latin typeface="Times New Roman" pitchFamily="18" charset="0"/>
                          <a:cs typeface="Times New Roman" pitchFamily="18" charset="0"/>
                        </a:rPr>
                        <a:t> 15%.</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latin typeface="Times New Roman" pitchFamily="18" charset="0"/>
                          <a:cs typeface="Times New Roman" pitchFamily="18" charset="0"/>
                        </a:rPr>
                        <a:t>Tốc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tăng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trưởng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bình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quân</a:t>
                      </a:r>
                      <a:r>
                        <a:rPr lang="en-US" sz="2800" b="1" baseline="0" dirty="0" smtClean="0">
                          <a:latin typeface="Times New Roman" pitchFamily="18" charset="0"/>
                          <a:cs typeface="Times New Roman" pitchFamily="18" charset="0"/>
                        </a:rPr>
                        <a:t> 13,5%.</a:t>
                      </a:r>
                    </a:p>
                  </a:txBody>
                  <a:tcPr marL="121920" marR="121920"/>
                </a:tc>
              </a:tr>
              <a:tr h="1902126">
                <a:tc>
                  <a:txBody>
                    <a:bodyPr/>
                    <a:lstStyle/>
                    <a:p>
                      <a:r>
                        <a:rPr lang="en-US" sz="2800" b="1" dirty="0" err="1" smtClean="0">
                          <a:latin typeface="Times New Roman" pitchFamily="18" charset="0"/>
                          <a:cs typeface="Times New Roman" pitchFamily="18" charset="0"/>
                        </a:rPr>
                        <a:t>Nông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nghiệp</a:t>
                      </a:r>
                      <a:endParaRPr lang="en-US" sz="2800" b="1" dirty="0">
                        <a:latin typeface="Times New Roman" pitchFamily="18" charset="0"/>
                        <a:cs typeface="Times New Roman" pitchFamily="18" charset="0"/>
                      </a:endParaRPr>
                    </a:p>
                  </a:txBody>
                  <a:tcPr marL="121920" marR="121920"/>
                </a:tc>
                <a:tc>
                  <a:txBody>
                    <a:bodyPr/>
                    <a:lstStyle/>
                    <a:p>
                      <a:r>
                        <a:rPr lang="en-US" sz="2800" b="1" dirty="0" smtClean="0">
                          <a:latin typeface="Times New Roman" pitchFamily="18" charset="0"/>
                          <a:cs typeface="Times New Roman" pitchFamily="18" charset="0"/>
                        </a:rPr>
                        <a:t>1967-1969</a:t>
                      </a:r>
                      <a:endParaRPr lang="en-US" sz="2800" b="1" dirty="0">
                        <a:latin typeface="Times New Roman" pitchFamily="18" charset="0"/>
                        <a:cs typeface="Times New Roman" pitchFamily="18" charset="0"/>
                      </a:endParaRPr>
                    </a:p>
                  </a:txBody>
                  <a:tcPr marL="121920" marR="121920"/>
                </a:tc>
                <a:tc>
                  <a:txBody>
                    <a:bodyPr/>
                    <a:lstStyle/>
                    <a:p>
                      <a:r>
                        <a:rPr lang="en-US" sz="2800" b="1" dirty="0" err="1" smtClean="0">
                          <a:latin typeface="Times New Roman" pitchFamily="18" charset="0"/>
                          <a:cs typeface="Times New Roman" pitchFamily="18" charset="0"/>
                        </a:rPr>
                        <a:t>Cung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cấp</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hơn</a:t>
                      </a:r>
                      <a:r>
                        <a:rPr lang="en-US" sz="2800" b="1" baseline="0" dirty="0" smtClean="0">
                          <a:latin typeface="Times New Roman" pitchFamily="18" charset="0"/>
                          <a:cs typeface="Times New Roman" pitchFamily="18" charset="0"/>
                        </a:rPr>
                        <a:t> 80% </a:t>
                      </a:r>
                      <a:r>
                        <a:rPr lang="en-US" sz="2800" b="1" baseline="0" dirty="0" err="1" smtClean="0">
                          <a:latin typeface="Times New Roman" pitchFamily="18" charset="0"/>
                          <a:cs typeface="Times New Roman" pitchFamily="18" charset="0"/>
                        </a:rPr>
                        <a:t>nhu</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cầu</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lương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thực</a:t>
                      </a:r>
                      <a:r>
                        <a:rPr lang="en-US" sz="2800" b="1" baseline="0" dirty="0" smtClean="0">
                          <a:latin typeface="Times New Roman" pitchFamily="18" charset="0"/>
                          <a:cs typeface="Times New Roman" pitchFamily="18" charset="0"/>
                        </a:rPr>
                        <a:t>.</a:t>
                      </a:r>
                    </a:p>
                    <a:p>
                      <a:r>
                        <a:rPr lang="en-US" sz="2800" b="1" baseline="0" dirty="0" smtClean="0">
                          <a:latin typeface="Times New Roman" pitchFamily="18" charset="0"/>
                          <a:cs typeface="Times New Roman" pitchFamily="18" charset="0"/>
                        </a:rPr>
                        <a:t>2/3 </a:t>
                      </a:r>
                      <a:r>
                        <a:rPr lang="en-US" sz="2800" b="1" baseline="0" dirty="0" err="1" smtClean="0">
                          <a:latin typeface="Times New Roman" pitchFamily="18" charset="0"/>
                          <a:cs typeface="Times New Roman" pitchFamily="18" charset="0"/>
                        </a:rPr>
                        <a:t>nhu</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cầu</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thịt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sữa.Nghề</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đánh</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cá</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rất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phát</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triển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đứng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thứ</a:t>
                      </a:r>
                      <a:r>
                        <a:rPr lang="en-US" sz="2800" b="1" baseline="0" dirty="0" smtClean="0">
                          <a:latin typeface="Times New Roman" pitchFamily="18" charset="0"/>
                          <a:cs typeface="Times New Roman" pitchFamily="18" charset="0"/>
                        </a:rPr>
                        <a:t> 2 </a:t>
                      </a:r>
                      <a:r>
                        <a:rPr lang="en-US" sz="2800" b="1" baseline="0" dirty="0" err="1" smtClean="0">
                          <a:latin typeface="Times New Roman" pitchFamily="18" charset="0"/>
                          <a:cs typeface="Times New Roman" pitchFamily="18" charset="0"/>
                        </a:rPr>
                        <a:t>thế</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giới</a:t>
                      </a:r>
                      <a:r>
                        <a:rPr lang="en-US" sz="2800" b="1" baseline="0"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txBody>
                  <a:tcPr marL="121920" marR="121920"/>
                </a:tc>
              </a:tr>
            </a:tbl>
          </a:graphicData>
        </a:graphic>
      </p:graphicFrame>
      <p:sp>
        <p:nvSpPr>
          <p:cNvPr id="3"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2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2800" dirty="0" smtClean="0">
                <a:solidFill>
                  <a:srgbClr val="FF0000"/>
                </a:solidFill>
              </a:rPr>
              <a:t>CHỦ ĐỀ: </a:t>
            </a:r>
            <a:r>
              <a:rPr lang="en-US" altLang="en-US" sz="2800" dirty="0">
                <a:solidFill>
                  <a:srgbClr val="FF0000"/>
                </a:solidFill>
              </a:rPr>
              <a:t>MĨ, NHẬT BẢN, TÂY ÂU TỪ N</a:t>
            </a:r>
            <a:r>
              <a:rPr lang="vi-VN" altLang="en-US" sz="2800" dirty="0">
                <a:solidFill>
                  <a:srgbClr val="FF0000"/>
                </a:solidFill>
              </a:rPr>
              <a:t>Ă</a:t>
            </a:r>
            <a:r>
              <a:rPr lang="en-US" altLang="en-US" sz="2800" dirty="0">
                <a:solidFill>
                  <a:srgbClr val="FF0000"/>
                </a:solidFill>
              </a:rPr>
              <a:t>M 1945 </a:t>
            </a:r>
            <a:r>
              <a:rPr lang="vi-VN" altLang="en-US" sz="2800" dirty="0">
                <a:solidFill>
                  <a:srgbClr val="FF0000"/>
                </a:solidFill>
              </a:rPr>
              <a:t>Đ</a:t>
            </a:r>
            <a:r>
              <a:rPr lang="en-US" altLang="en-US" sz="2800" dirty="0">
                <a:solidFill>
                  <a:srgbClr val="FF0000"/>
                </a:solidFill>
              </a:rPr>
              <a:t>ẾN NAY</a:t>
            </a:r>
          </a:p>
        </p:txBody>
      </p:sp>
      <p:sp>
        <p:nvSpPr>
          <p:cNvPr id="5" name="Rectangle 4"/>
          <p:cNvSpPr/>
          <p:nvPr/>
        </p:nvSpPr>
        <p:spPr>
          <a:xfrm>
            <a:off x="123341" y="651287"/>
            <a:ext cx="11295387" cy="954107"/>
          </a:xfrm>
          <a:prstGeom prst="rect">
            <a:avLst/>
          </a:prstGeom>
        </p:spPr>
        <p:txBody>
          <a:bodyPr wrap="square">
            <a:spAutoFit/>
          </a:bodyPr>
          <a:lstStyle/>
          <a:p>
            <a:pPr>
              <a:defRPr/>
            </a:pPr>
            <a:r>
              <a:rPr lang="en-US" sz="2800" b="1" dirty="0" smtClean="0">
                <a:solidFill>
                  <a:srgbClr val="0000CC"/>
                </a:solidFill>
                <a:latin typeface="Times New Roman" pitchFamily="18" charset="0"/>
                <a:cs typeface="Times New Roman" pitchFamily="18" charset="0"/>
              </a:rPr>
              <a:t>IV- NHẬT BẢN KHÔI PHỤC VÀ PHÁT TRIỂN KINH TẾ SAU </a:t>
            </a:r>
          </a:p>
          <a:p>
            <a:pPr>
              <a:defRPr/>
            </a:pPr>
            <a:r>
              <a:rPr lang="en-US" sz="2800" b="1" dirty="0" smtClean="0">
                <a:solidFill>
                  <a:srgbClr val="0000CC"/>
                </a:solidFill>
                <a:latin typeface="Times New Roman" pitchFamily="18" charset="0"/>
                <a:cs typeface="Times New Roman" pitchFamily="18" charset="0"/>
              </a:rPr>
              <a:t>CHIẾN TRANH</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062478701"/>
      </p:ext>
    </p:extLst>
  </p:cSld>
  <p:clrMapOvr>
    <a:masterClrMapping/>
  </p:clrMapOvr>
  <mc:AlternateContent xmlns:mc="http://schemas.openxmlformats.org/markup-compatibility/2006" xmlns:p14="http://schemas.microsoft.com/office/powerpoint/2010/main">
    <mc:Choice Requires="p14">
      <p:transition spd="slow" p14:dur="2000" advTm="23405"/>
    </mc:Choice>
    <mc:Fallback xmlns="">
      <p:transition spd="slow" advTm="2340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7"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1" y="213243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bwMode="auto">
          <a:xfrm>
            <a:off x="4557713" y="1175344"/>
            <a:ext cx="7495742" cy="3945522"/>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p>
          <a:p>
            <a:pPr algn="ctr" defTabSz="914400"/>
            <a:r>
              <a:rPr lang="en-US" sz="3200" b="1" i="1" dirty="0">
                <a:solidFill>
                  <a:srgbClr val="002060"/>
                </a:solidFill>
                <a:latin typeface="Times New Roman" pitchFamily="18" charset="0"/>
                <a:cs typeface="Times New Roman" pitchFamily="18" charset="0"/>
              </a:rPr>
              <a:t>	</a:t>
            </a:r>
            <a:r>
              <a:rPr lang="en-US" sz="3200" b="1" i="1" dirty="0" smtClean="0">
                <a:solidFill>
                  <a:srgbClr val="002060"/>
                </a:solidFill>
                <a:latin typeface="Times New Roman" pitchFamily="18" charset="0"/>
                <a:cs typeface="Times New Roman" pitchFamily="18" charset="0"/>
              </a:rPr>
              <a:t>	Qua </a:t>
            </a:r>
            <a:r>
              <a:rPr lang="en-US" sz="3200" b="1" i="1" dirty="0" err="1">
                <a:solidFill>
                  <a:srgbClr val="002060"/>
                </a:solidFill>
                <a:latin typeface="Times New Roman" pitchFamily="18" charset="0"/>
                <a:cs typeface="Times New Roman" pitchFamily="18" charset="0"/>
              </a:rPr>
              <a:t>bảng</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số</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liệu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em</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có</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nhận</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xét</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gì</a:t>
            </a:r>
            <a:r>
              <a:rPr lang="en-US" sz="3200" b="1" i="1" dirty="0">
                <a:solidFill>
                  <a:srgbClr val="002060"/>
                </a:solidFill>
                <a:latin typeface="Times New Roman" pitchFamily="18" charset="0"/>
                <a:cs typeface="Times New Roman" pitchFamily="18" charset="0"/>
              </a:rPr>
              <a:t> </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err="1" smtClean="0">
                <a:solidFill>
                  <a:srgbClr val="002060"/>
                </a:solidFill>
                <a:latin typeface="Times New Roman" pitchFamily="18" charset="0"/>
                <a:cs typeface="Times New Roman" pitchFamily="18" charset="0"/>
              </a:rPr>
              <a:t>về</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sự</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phát</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triển</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kinh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của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Nhật</a:t>
            </a:r>
            <a:r>
              <a:rPr lang="en-US" sz="3200" b="1" i="1" dirty="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Bản</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trong</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giai</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đoạn</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từ</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những</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năm</a:t>
            </a:r>
            <a:r>
              <a:rPr lang="en-US" sz="3200" b="1" i="1" dirty="0">
                <a:solidFill>
                  <a:srgbClr val="002060"/>
                </a:solidFill>
                <a:latin typeface="Times New Roman" pitchFamily="18" charset="0"/>
                <a:cs typeface="Times New Roman" pitchFamily="18" charset="0"/>
              </a:rPr>
              <a:t> 50 </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err="1" smtClean="0">
                <a:solidFill>
                  <a:srgbClr val="002060"/>
                </a:solidFill>
                <a:latin typeface="Times New Roman" pitchFamily="18" charset="0"/>
                <a:cs typeface="Times New Roman" pitchFamily="18" charset="0"/>
              </a:rPr>
              <a:t>đến</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những</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năm</a:t>
            </a:r>
            <a:r>
              <a:rPr lang="en-US" sz="3200" b="1" i="1" dirty="0">
                <a:solidFill>
                  <a:srgbClr val="002060"/>
                </a:solidFill>
                <a:latin typeface="Times New Roman" pitchFamily="18" charset="0"/>
                <a:cs typeface="Times New Roman" pitchFamily="18" charset="0"/>
              </a:rPr>
              <a:t> 70 </a:t>
            </a:r>
            <a:r>
              <a:rPr lang="en-US" sz="3200" b="1" i="1" dirty="0" err="1">
                <a:solidFill>
                  <a:srgbClr val="002060"/>
                </a:solidFill>
                <a:latin typeface="Times New Roman" pitchFamily="18" charset="0"/>
                <a:cs typeface="Times New Roman" pitchFamily="18" charset="0"/>
              </a:rPr>
              <a:t>của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kỷ</a:t>
            </a:r>
            <a:r>
              <a:rPr lang="en-US" sz="3200" b="1" i="1" dirty="0">
                <a:solidFill>
                  <a:srgbClr val="002060"/>
                </a:solidFill>
                <a:latin typeface="Times New Roman" pitchFamily="18" charset="0"/>
                <a:cs typeface="Times New Roman" pitchFamily="18" charset="0"/>
              </a:rPr>
              <a:t> XX</a:t>
            </a:r>
            <a:r>
              <a:rPr lang="en-US" sz="3200" b="1" i="1" dirty="0">
                <a:solidFill>
                  <a:srgbClr val="0000CC"/>
                </a:solidFill>
                <a:latin typeface="Times New Roman" pitchFamily="18" charset="0"/>
                <a:cs typeface="Times New Roman" pitchFamily="18" charset="0"/>
              </a:rPr>
              <a:t>. </a:t>
            </a:r>
          </a:p>
          <a:p>
            <a:pPr algn="ctr" defTabSz="914400"/>
            <a:endParaRPr lang="en-US" sz="3200" b="1" i="1" dirty="0">
              <a:solidFill>
                <a:srgbClr val="002060"/>
              </a:solidFill>
              <a:latin typeface="Times New Roman" pitchFamily="18" charset="0"/>
              <a:cs typeface="Times New Roman" pitchFamily="18" charset="0"/>
            </a:endParaRPr>
          </a:p>
        </p:txBody>
      </p:sp>
      <p:sp>
        <p:nvSpPr>
          <p:cNvPr id="2" name="Rectangle 1"/>
          <p:cNvSpPr/>
          <p:nvPr/>
        </p:nvSpPr>
        <p:spPr>
          <a:xfrm>
            <a:off x="123341" y="698290"/>
            <a:ext cx="11295387" cy="954107"/>
          </a:xfrm>
          <a:prstGeom prst="rect">
            <a:avLst/>
          </a:prstGeom>
        </p:spPr>
        <p:txBody>
          <a:bodyPr wrap="square">
            <a:spAutoFit/>
          </a:bodyPr>
          <a:lstStyle/>
          <a:p>
            <a:pPr>
              <a:defRPr/>
            </a:pPr>
            <a:r>
              <a:rPr lang="en-US" sz="2800" b="1" dirty="0" smtClean="0">
                <a:solidFill>
                  <a:srgbClr val="0000CC"/>
                </a:solidFill>
                <a:latin typeface="Times New Roman" pitchFamily="18" charset="0"/>
                <a:cs typeface="Times New Roman" pitchFamily="18" charset="0"/>
              </a:rPr>
              <a:t>IV- NHẬT BẢN KHÔI PHỤC VÀ PHÁT TRIỂN KINH TẾ SAU </a:t>
            </a:r>
          </a:p>
          <a:p>
            <a:pPr>
              <a:defRPr/>
            </a:pPr>
            <a:r>
              <a:rPr lang="en-US" sz="2800" b="1" dirty="0" smtClean="0">
                <a:solidFill>
                  <a:srgbClr val="0000CC"/>
                </a:solidFill>
                <a:latin typeface="Times New Roman" pitchFamily="18" charset="0"/>
                <a:cs typeface="Times New Roman" pitchFamily="18" charset="0"/>
              </a:rPr>
              <a:t>CHIẾN TRANH</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82325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304800" y="2133600"/>
            <a:ext cx="11113928" cy="2743200"/>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Từ</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năm</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50 -&gt; 70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TK </a:t>
            </a:r>
            <a:r>
              <a:rPr lang="en-US" sz="3600" dirty="0" smtClean="0">
                <a:latin typeface="Times New Roman" pitchFamily="18" charset="0"/>
                <a:cs typeface="Times New Roman" pitchFamily="18" charset="0"/>
              </a:rPr>
              <a:t>XX </a:t>
            </a:r>
            <a:r>
              <a:rPr lang="en-US" sz="3600" dirty="0" err="1" smtClean="0">
                <a:latin typeface="Times New Roman" pitchFamily="18" charset="0"/>
                <a:cs typeface="Times New Roman" pitchFamily="18" charset="0"/>
              </a:rPr>
              <a:t>kinh</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Nhật</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tăng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trưởng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kỳ</a:t>
            </a:r>
            <a:r>
              <a:rPr lang="en-US" sz="3600" dirty="0" smtClean="0">
                <a:latin typeface="Times New Roman" pitchFamily="18" charset="0"/>
                <a:cs typeface="Times New Roman" pitchFamily="18" charset="0"/>
              </a:rPr>
              <a:t>”.</a:t>
            </a:r>
          </a:p>
          <a:p>
            <a:pPr marL="0" indent="0">
              <a:lnSpc>
                <a:spcPct val="90000"/>
              </a:lnSpc>
              <a:buNone/>
            </a:pPr>
            <a:r>
              <a:rPr lang="en-US" sz="3600" dirty="0" smtClean="0">
                <a:latin typeface="Times New Roman" pitchFamily="18" charset="0"/>
                <a:cs typeface="Times New Roman" pitchFamily="18" charset="0"/>
              </a:rPr>
              <a:t> =&gt; </a:t>
            </a:r>
            <a:r>
              <a:rPr lang="en-US" sz="3600" dirty="0" err="1" smtClean="0">
                <a:latin typeface="Times New Roman" pitchFamily="18" charset="0"/>
                <a:cs typeface="Times New Roman" pitchFamily="18" charset="0"/>
              </a:rPr>
              <a:t>Nhật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trở</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chính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giới</a:t>
            </a:r>
            <a:r>
              <a:rPr lang="en-US" sz="3600" dirty="0" smtClean="0">
                <a:latin typeface="Times New Roman" pitchFamily="18" charset="0"/>
                <a:cs typeface="Times New Roman" pitchFamily="18" charset="0"/>
              </a:rPr>
              <a:t> .</a:t>
            </a:r>
          </a:p>
        </p:txBody>
      </p:sp>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11" name="Rectangle 10"/>
          <p:cNvSpPr/>
          <p:nvPr/>
        </p:nvSpPr>
        <p:spPr>
          <a:xfrm>
            <a:off x="123341" y="698290"/>
            <a:ext cx="11295387" cy="954107"/>
          </a:xfrm>
          <a:prstGeom prst="rect">
            <a:avLst/>
          </a:prstGeom>
        </p:spPr>
        <p:txBody>
          <a:bodyPr wrap="square">
            <a:spAutoFit/>
          </a:bodyPr>
          <a:lstStyle/>
          <a:p>
            <a:pPr>
              <a:defRPr/>
            </a:pPr>
            <a:r>
              <a:rPr lang="en-US" sz="2800" b="1" dirty="0" smtClean="0">
                <a:solidFill>
                  <a:srgbClr val="0000CC"/>
                </a:solidFill>
                <a:latin typeface="Times New Roman" pitchFamily="18" charset="0"/>
                <a:cs typeface="Times New Roman" pitchFamily="18" charset="0"/>
              </a:rPr>
              <a:t>IV- NHẬT BẢN KHÔI PHỤC VÀ PHÁT TRIỂN KINH TẾ SAU </a:t>
            </a:r>
          </a:p>
          <a:p>
            <a:pPr>
              <a:defRPr/>
            </a:pPr>
            <a:r>
              <a:rPr lang="en-US" sz="2800" b="1" dirty="0" smtClean="0">
                <a:solidFill>
                  <a:srgbClr val="0000CC"/>
                </a:solidFill>
                <a:latin typeface="Times New Roman" pitchFamily="18" charset="0"/>
                <a:cs typeface="Times New Roman" pitchFamily="18" charset="0"/>
              </a:rPr>
              <a:t>CHIẾN TRANH</a:t>
            </a:r>
            <a:endParaRPr lang="vi-VN" sz="2800" b="1" dirty="0">
              <a:solidFill>
                <a:srgbClr val="0000CC"/>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14027413"/>
      </p:ext>
    </p:extLst>
  </p:cSld>
  <p:clrMapOvr>
    <a:masterClrMapping/>
  </p:clrMapOvr>
  <mc:AlternateContent xmlns:mc="http://schemas.openxmlformats.org/markup-compatibility/2006" xmlns:p14="http://schemas.microsoft.com/office/powerpoint/2010/main">
    <mc:Choice Requires="p14">
      <p:transition spd="slow" p14:dur="2000" advTm="167230"/>
    </mc:Choice>
    <mc:Fallback xmlns="">
      <p:transition spd="slow" advTm="167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eto-ohashi-hs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52400"/>
            <a:ext cx="11480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6096000"/>
            <a:ext cx="108712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0000CC"/>
                </a:solidFill>
                <a:latin typeface="Times New Roman" pitchFamily="18" charset="0"/>
                <a:cs typeface="Times New Roman" pitchFamily="18" charset="0"/>
              </a:rPr>
              <a:t>Cầu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Sê-tô</a:t>
            </a:r>
            <a:r>
              <a:rPr lang="en-US" sz="2800" b="1" dirty="0">
                <a:solidFill>
                  <a:srgbClr val="0000CC"/>
                </a:solidFill>
                <a:latin typeface="Times New Roman" pitchFamily="18" charset="0"/>
                <a:cs typeface="Times New Roman" pitchFamily="18" charset="0"/>
              </a:rPr>
              <a:t> Ô-ha-</a:t>
            </a:r>
            <a:r>
              <a:rPr lang="en-US" sz="2800" b="1" dirty="0" err="1">
                <a:solidFill>
                  <a:srgbClr val="0000CC"/>
                </a:solidFill>
                <a:latin typeface="Times New Roman" pitchFamily="18" charset="0"/>
                <a:cs typeface="Times New Roman" pitchFamily="18" charset="0"/>
              </a:rPr>
              <a:t>si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nối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liền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đảo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Hôn-xiu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a:t>
            </a:r>
            <a:r>
              <a:rPr lang="en-US" sz="2800" b="1" dirty="0">
                <a:solidFill>
                  <a:srgbClr val="0000CC"/>
                </a:solidFill>
                <a:latin typeface="Times New Roman" pitchFamily="18" charset="0"/>
                <a:cs typeface="Times New Roman" pitchFamily="18" charset="0"/>
              </a:rPr>
              <a:t> Xi-</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cư</a:t>
            </a:r>
            <a:r>
              <a:rPr lang="en-US" sz="2800" b="1"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2818325118"/>
      </p:ext>
    </p:extLst>
  </p:cSld>
  <p:clrMapOvr>
    <a:masterClrMapping/>
  </p:clrMapOvr>
  <mc:AlternateContent xmlns:mc="http://schemas.openxmlformats.org/markup-compatibility/2006" xmlns:p14="http://schemas.microsoft.com/office/powerpoint/2010/main">
    <mc:Choice Requires="p14">
      <p:transition spd="slow" p14:dur="2000" advTm="16279"/>
    </mc:Choice>
    <mc:Fallback xmlns="">
      <p:transition spd="slow" advTm="1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317" y="1586404"/>
            <a:ext cx="11831865" cy="4800541"/>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fontAlgn="t"/>
            <a:r>
              <a:rPr lang="en-US" altLang="en-US" sz="3000" dirty="0" err="1" smtClean="0">
                <a:latin typeface="Times New Roman" panose="02020603050405020304" pitchFamily="18" charset="0"/>
                <a:cs typeface="Times New Roman" panose="02020603050405020304" pitchFamily="18" charset="0"/>
                <a:sym typeface="Tahoma" panose="020B0604030504040204" pitchFamily="34" charset="0"/>
              </a:rPr>
              <a:t>Sau</a:t>
            </a:r>
            <a:r>
              <a:rPr lang="en-US" altLang="en-US" sz="3000" dirty="0" smtClean="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tranh</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thứ</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II,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Mĩ</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trở</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thành</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một</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nước</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tư</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bản</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giàu</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mạnh</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nhất</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thế</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3000" dirty="0" err="1">
                <a:latin typeface="Times New Roman" panose="02020603050405020304" pitchFamily="18" charset="0"/>
                <a:cs typeface="Times New Roman" panose="02020603050405020304" pitchFamily="18" charset="0"/>
                <a:sym typeface="Tahoma" panose="020B0604030504040204" pitchFamily="34" charset="0"/>
              </a:rPr>
              <a:t>giới</a:t>
            </a:r>
            <a:r>
              <a:rPr lang="en-US" altLang="en-US" sz="3000" dirty="0">
                <a:latin typeface="Times New Roman" panose="02020603050405020304" pitchFamily="18" charset="0"/>
                <a:cs typeface="Times New Roman" panose="02020603050405020304" pitchFamily="18" charset="0"/>
                <a:sym typeface="Tahoma" panose="020B0604030504040204" pitchFamily="34" charset="0"/>
              </a:rPr>
              <a:t>.</a:t>
            </a:r>
          </a:p>
          <a:p>
            <a:pPr marL="0" indent="0" fontAlgn="t">
              <a:buNone/>
            </a:pP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Công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nghiệp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chiếm</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hơn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nửa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p>
          <a:p>
            <a:pPr marL="0" indent="0" fontAlgn="t">
              <a:buNone/>
            </a:pP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Nông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nghiệp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gấp</a:t>
            </a:r>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2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5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p>
          <a:p>
            <a:pPr marL="0" indent="0" fontAlgn="t">
              <a:buNone/>
            </a:pPr>
            <a:r>
              <a:rPr lang="en-US" sz="3000" dirty="0" err="1">
                <a:latin typeface="Times New Roman" pitchFamily="18" charset="0"/>
                <a:cs typeface="Times New Roman" pitchFamily="18" charset="0"/>
              </a:rPr>
              <a:t>Anh,Pháp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Đức,I</a:t>
            </a:r>
            <a:r>
              <a:rPr lang="en-US" sz="3000" dirty="0">
                <a:latin typeface="Times New Roman" pitchFamily="18" charset="0"/>
                <a:cs typeface="Times New Roman" pitchFamily="18" charset="0"/>
              </a:rPr>
              <a:t>-ta-li-a, </a:t>
            </a:r>
            <a:r>
              <a:rPr lang="en-US" sz="3000" dirty="0" err="1">
                <a:latin typeface="Times New Roman" pitchFamily="18" charset="0"/>
                <a:cs typeface="Times New Roman" pitchFamily="18" charset="0"/>
              </a:rPr>
              <a:t>Nhật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lại</a:t>
            </a:r>
            <a:r>
              <a:rPr lang="en-US" sz="3000" dirty="0">
                <a:latin typeface="Times New Roman" pitchFamily="18" charset="0"/>
                <a:cs typeface="Times New Roman" pitchFamily="18" charset="0"/>
              </a:rPr>
              <a:t>.</a:t>
            </a:r>
          </a:p>
          <a:p>
            <a:pPr marL="0" indent="0" fontAlgn="t">
              <a:buNone/>
            </a:pP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Nắm</a:t>
            </a:r>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¾ </a:t>
            </a:r>
            <a:r>
              <a:rPr lang="en-US" sz="3000" dirty="0" err="1">
                <a:latin typeface="Times New Roman" pitchFamily="18" charset="0"/>
                <a:cs typeface="Times New Roman" pitchFamily="18" charset="0"/>
              </a:rPr>
              <a:t>trữ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endParaRPr lang="en-US" sz="3000" dirty="0">
              <a:latin typeface="Times New Roman" pitchFamily="18" charset="0"/>
              <a:cs typeface="Times New Roman" pitchFamily="18" charset="0"/>
            </a:endParaRPr>
          </a:p>
          <a:p>
            <a:pPr marL="0" indent="0" fontAlgn="t">
              <a:buNone/>
            </a:pP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Quân</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tử</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8553FAD7-34A3-4B01-8C62-9E4B9A1F1EE0}"/>
              </a:ext>
            </a:extLst>
          </p:cNvPr>
          <p:cNvSpPr txBox="1"/>
          <p:nvPr/>
        </p:nvSpPr>
        <p:spPr>
          <a:xfrm>
            <a:off x="152317" y="673767"/>
            <a:ext cx="11541778" cy="1877437"/>
          </a:xfrm>
          <a:prstGeom prst="rect">
            <a:avLst/>
          </a:prstGeom>
          <a:noFill/>
        </p:spPr>
        <p:txBody>
          <a:bodyPr wrap="square">
            <a:spAutoFit/>
          </a:bodyPr>
          <a:lstStyle/>
          <a:p>
            <a:r>
              <a:rPr lang="en-US" sz="3000" b="1" dirty="0" smtClean="0">
                <a:solidFill>
                  <a:srgbClr val="002060"/>
                </a:solidFill>
                <a:latin typeface="Times New Roman" panose="02020603050405020304" pitchFamily="18" charset="0"/>
                <a:cs typeface="Times New Roman" panose="02020603050405020304" pitchFamily="18" charset="0"/>
              </a:rPr>
              <a:t>I- TÌNH </a:t>
            </a:r>
            <a:r>
              <a:rPr lang="en-US" sz="3000" b="1" dirty="0">
                <a:solidFill>
                  <a:srgbClr val="002060"/>
                </a:solidFill>
                <a:latin typeface="Times New Roman" panose="02020603050405020304" pitchFamily="18" charset="0"/>
                <a:cs typeface="Times New Roman" panose="02020603050405020304" pitchFamily="18" charset="0"/>
              </a:rPr>
              <a:t>HÌNH KINH TẾ NƯỚC MĨ SAU CTTG </a:t>
            </a:r>
            <a:r>
              <a:rPr lang="en-US" sz="3000" b="1" dirty="0" smtClean="0">
                <a:solidFill>
                  <a:srgbClr val="002060"/>
                </a:solidFill>
                <a:latin typeface="Times New Roman" panose="02020603050405020304" pitchFamily="18" charset="0"/>
                <a:cs typeface="Times New Roman" panose="02020603050405020304" pitchFamily="18" charset="0"/>
              </a:rPr>
              <a:t>II</a:t>
            </a:r>
          </a:p>
          <a:p>
            <a:r>
              <a:rPr lang="en-US" sz="3000" b="1" dirty="0">
                <a:solidFill>
                  <a:srgbClr val="002060"/>
                </a:solidFill>
                <a:latin typeface="Times New Roman" panose="02020603050405020304" pitchFamily="18" charset="0"/>
                <a:cs typeface="Times New Roman" panose="02020603050405020304" pitchFamily="18" charset="0"/>
              </a:rPr>
              <a:t>1.Tình </a:t>
            </a:r>
            <a:r>
              <a:rPr lang="en-US" sz="3000" b="1" dirty="0" err="1">
                <a:solidFill>
                  <a:srgbClr val="002060"/>
                </a:solidFill>
                <a:latin typeface="Times New Roman" panose="02020603050405020304" pitchFamily="18" charset="0"/>
                <a:cs typeface="Times New Roman" panose="02020603050405020304" pitchFamily="18" charset="0"/>
              </a:rPr>
              <a:t>hình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kinh</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tế</a:t>
            </a:r>
            <a:endParaRPr lang="en-US" sz="3000" dirty="0">
              <a:solidFill>
                <a:srgbClr val="002060"/>
              </a:solidFill>
            </a:endParaRPr>
          </a:p>
          <a:p>
            <a:endParaRPr lang="en-US" sz="28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800" dirty="0">
              <a:solidFill>
                <a:srgbClr val="002060"/>
              </a:solidFill>
            </a:endParaRPr>
          </a:p>
        </p:txBody>
      </p:sp>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289572" y="87146"/>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extLst>
      <p:ext uri="{BB962C8B-B14F-4D97-AF65-F5344CB8AC3E}">
        <p14:creationId xmlns:p14="http://schemas.microsoft.com/office/powerpoint/2010/main" val="347110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0" y="5791201"/>
            <a:ext cx="12192000" cy="868363"/>
          </a:xfrm>
        </p:spPr>
        <p:txBody>
          <a:bodyPr>
            <a:normAutofit/>
          </a:bodyPr>
          <a:lstStyle/>
          <a:p>
            <a:pPr algn="ctr" eaLnBrk="1" hangingPunct="1">
              <a:lnSpc>
                <a:spcPct val="90000"/>
              </a:lnSpc>
              <a:buFontTx/>
              <a:buNone/>
            </a:pPr>
            <a:r>
              <a:rPr lang="en-US" sz="2800" b="1" dirty="0" err="1" smtClean="0">
                <a:solidFill>
                  <a:srgbClr val="0000FF"/>
                </a:solidFill>
                <a:latin typeface="Times New Roman" pitchFamily="18" charset="0"/>
                <a:cs typeface="Times New Roman" pitchFamily="18" charset="0"/>
              </a:rPr>
              <a:t>Trồng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trọt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theo</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pháp</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sinh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học</a:t>
            </a:r>
            <a:r>
              <a:rPr lang="en-US" sz="2800" b="1" dirty="0" smtClean="0">
                <a:solidFill>
                  <a:srgbClr val="0000FF"/>
                </a:solidFill>
                <a:latin typeface="Times New Roman" pitchFamily="18" charset="0"/>
                <a:cs typeface="Times New Roman" pitchFamily="18" charset="0"/>
              </a:rPr>
              <a:t> : </a:t>
            </a:r>
            <a:r>
              <a:rPr lang="en-US" sz="2800" b="1" dirty="0" err="1" smtClean="0">
                <a:solidFill>
                  <a:srgbClr val="0000FF"/>
                </a:solidFill>
                <a:latin typeface="Times New Roman" pitchFamily="18" charset="0"/>
                <a:cs typeface="Times New Roman" pitchFamily="18" charset="0"/>
              </a:rPr>
              <a:t>nhiệt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độ</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độ</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ẩm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đều</a:t>
            </a:r>
            <a:r>
              <a:rPr lang="en-US" sz="2800" b="1" dirty="0" smtClean="0">
                <a:solidFill>
                  <a:srgbClr val="0000FF"/>
                </a:solidFill>
                <a:latin typeface="Times New Roman" pitchFamily="18" charset="0"/>
                <a:cs typeface="Times New Roman" pitchFamily="18" charset="0"/>
              </a:rPr>
              <a:t> do </a:t>
            </a:r>
            <a:r>
              <a:rPr lang="en-US" sz="2800" b="1" dirty="0" err="1" smtClean="0">
                <a:solidFill>
                  <a:srgbClr val="0000FF"/>
                </a:solidFill>
                <a:latin typeface="Times New Roman" pitchFamily="18" charset="0"/>
                <a:cs typeface="Times New Roman" pitchFamily="18" charset="0"/>
              </a:rPr>
              <a:t>máy</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tính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kiểm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soát</a:t>
            </a:r>
            <a:r>
              <a:rPr lang="en-US" sz="2800" b="1" dirty="0" smtClean="0">
                <a:solidFill>
                  <a:srgbClr val="0000FF"/>
                </a:solidFill>
                <a:latin typeface="Times New Roman" pitchFamily="18" charset="0"/>
                <a:cs typeface="Times New Roman" pitchFamily="18" charset="0"/>
              </a:rPr>
              <a:t>.  </a:t>
            </a:r>
            <a:endParaRPr lang="en-US" sz="2800" b="1" dirty="0" smtClean="0">
              <a:solidFill>
                <a:srgbClr val="0000FF"/>
              </a:solidFill>
              <a:latin typeface=".VnTime" pitchFamily="34" charset="0"/>
            </a:endParaRPr>
          </a:p>
        </p:txBody>
      </p:sp>
      <p:pic>
        <p:nvPicPr>
          <p:cNvPr id="765956" name="Picture 4" descr="trongtrotsinhhocN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28601"/>
            <a:ext cx="50800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5957" name="Picture 5" descr="trongtrotsinhhoc4N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304800"/>
            <a:ext cx="548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5958" name="Picture 6" descr="trongtrotsinhhoc2N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192464"/>
            <a:ext cx="508000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5959" name="Picture 7" descr="trongtrotsinhhoc3Nh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048001"/>
            <a:ext cx="54864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755135"/>
      </p:ext>
    </p:extLst>
  </p:cSld>
  <p:clrMapOvr>
    <a:masterClrMapping/>
  </p:clrMapOvr>
  <mc:AlternateContent xmlns:mc="http://schemas.openxmlformats.org/markup-compatibility/2006" xmlns:p14="http://schemas.microsoft.com/office/powerpoint/2010/main">
    <mc:Choice Requires="p14">
      <p:transition spd="slow" p14:dur="2000" advTm="11217"/>
    </mc:Choice>
    <mc:Fallback xmlns="">
      <p:transition spd="slow" advTm="1121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withEffect">
                                  <p:stCondLst>
                                    <p:cond delay="0"/>
                                  </p:stCondLst>
                                  <p:childTnLst>
                                    <p:set>
                                      <p:cBhvr>
                                        <p:cTn id="6" dur="1" fill="hold">
                                          <p:stCondLst>
                                            <p:cond delay="0"/>
                                          </p:stCondLst>
                                        </p:cTn>
                                        <p:tgtEl>
                                          <p:spTgt spid="765956"/>
                                        </p:tgtEl>
                                        <p:attrNameLst>
                                          <p:attrName>style.visibility</p:attrName>
                                        </p:attrNameLst>
                                      </p:cBhvr>
                                      <p:to>
                                        <p:strVal val="visible"/>
                                      </p:to>
                                    </p:set>
                                    <p:animEffect transition="in" filter="wheel(8)">
                                      <p:cBhvr>
                                        <p:cTn id="7" dur="2000"/>
                                        <p:tgtEl>
                                          <p:spTgt spid="765956"/>
                                        </p:tgtEl>
                                      </p:cBhvr>
                                    </p:animEffect>
                                  </p:childTnLst>
                                </p:cTn>
                              </p:par>
                              <p:par>
                                <p:cTn id="8" presetID="21" presetClass="entr" presetSubtype="8" fill="hold" nodeType="withEffect">
                                  <p:stCondLst>
                                    <p:cond delay="0"/>
                                  </p:stCondLst>
                                  <p:childTnLst>
                                    <p:set>
                                      <p:cBhvr>
                                        <p:cTn id="9" dur="1" fill="hold">
                                          <p:stCondLst>
                                            <p:cond delay="0"/>
                                          </p:stCondLst>
                                        </p:cTn>
                                        <p:tgtEl>
                                          <p:spTgt spid="765957"/>
                                        </p:tgtEl>
                                        <p:attrNameLst>
                                          <p:attrName>style.visibility</p:attrName>
                                        </p:attrNameLst>
                                      </p:cBhvr>
                                      <p:to>
                                        <p:strVal val="visible"/>
                                      </p:to>
                                    </p:set>
                                    <p:animEffect transition="in" filter="wheel(8)">
                                      <p:cBhvr>
                                        <p:cTn id="10" dur="2000"/>
                                        <p:tgtEl>
                                          <p:spTgt spid="765957"/>
                                        </p:tgtEl>
                                      </p:cBhvr>
                                    </p:animEffect>
                                  </p:childTnLst>
                                </p:cTn>
                              </p:par>
                              <p:par>
                                <p:cTn id="11" presetID="21" presetClass="entr" presetSubtype="8" fill="hold" nodeType="withEffect">
                                  <p:stCondLst>
                                    <p:cond delay="0"/>
                                  </p:stCondLst>
                                  <p:childTnLst>
                                    <p:set>
                                      <p:cBhvr>
                                        <p:cTn id="12" dur="1" fill="hold">
                                          <p:stCondLst>
                                            <p:cond delay="0"/>
                                          </p:stCondLst>
                                        </p:cTn>
                                        <p:tgtEl>
                                          <p:spTgt spid="765958"/>
                                        </p:tgtEl>
                                        <p:attrNameLst>
                                          <p:attrName>style.visibility</p:attrName>
                                        </p:attrNameLst>
                                      </p:cBhvr>
                                      <p:to>
                                        <p:strVal val="visible"/>
                                      </p:to>
                                    </p:set>
                                    <p:animEffect transition="in" filter="wheel(8)">
                                      <p:cBhvr>
                                        <p:cTn id="13" dur="2000"/>
                                        <p:tgtEl>
                                          <p:spTgt spid="765958"/>
                                        </p:tgtEl>
                                      </p:cBhvr>
                                    </p:animEffect>
                                  </p:childTnLst>
                                </p:cTn>
                              </p:par>
                              <p:par>
                                <p:cTn id="14" presetID="21" presetClass="entr" presetSubtype="8" fill="hold" nodeType="with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wheel(8)">
                                      <p:cBhvr>
                                        <p:cTn id="16" dur="2000"/>
                                        <p:tgtEl>
                                          <p:spTgt spid="76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ogioihoan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277814"/>
            <a:ext cx="6096000" cy="5284787"/>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46083" name="Picture 6" descr="untit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1" y="265114"/>
            <a:ext cx="5763684" cy="5297487"/>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46084" name="Rectangle 8"/>
          <p:cNvSpPr>
            <a:spLocks noChangeArrowheads="1"/>
          </p:cNvSpPr>
          <p:nvPr/>
        </p:nvSpPr>
        <p:spPr bwMode="auto">
          <a:xfrm>
            <a:off x="1039905" y="5943600"/>
            <a:ext cx="96964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wrap="none" anchor="ctr"/>
          <a:lstStyle/>
          <a:p>
            <a:pPr algn="ctr" eaLnBrk="0" hangingPunct="0"/>
            <a:r>
              <a:rPr lang="en-US" sz="2800" b="1" dirty="0">
                <a:solidFill>
                  <a:srgbClr val="0000FF"/>
                </a:solidFill>
                <a:latin typeface="Times New Roman" pitchFamily="18" charset="0"/>
                <a:cs typeface="Times New Roman" pitchFamily="18" charset="0"/>
              </a:rPr>
              <a:t>TRONG LĨNH VỰC NÔNG NGHIỆP</a:t>
            </a:r>
          </a:p>
        </p:txBody>
      </p:sp>
    </p:spTree>
    <p:extLst>
      <p:ext uri="{BB962C8B-B14F-4D97-AF65-F5344CB8AC3E}">
        <p14:creationId xmlns:p14="http://schemas.microsoft.com/office/powerpoint/2010/main" val="202266870"/>
      </p:ext>
    </p:extLst>
  </p:cSld>
  <p:clrMapOvr>
    <a:masterClrMapping/>
  </p:clrMapOvr>
  <p:transition advTm="4548"/>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58" name="Picture 2" descr="Robot_asi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0"/>
            <a:ext cx="5892800" cy="3505200"/>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761860" name="AutoShape 4"/>
          <p:cNvSpPr>
            <a:spLocks noChangeArrowheads="1"/>
          </p:cNvSpPr>
          <p:nvPr/>
        </p:nvSpPr>
        <p:spPr bwMode="auto">
          <a:xfrm>
            <a:off x="711200" y="6172200"/>
            <a:ext cx="4572000" cy="681318"/>
          </a:xfrm>
          <a:prstGeom prst="wedgeRoundRectCallout">
            <a:avLst>
              <a:gd name="adj1" fmla="val -48934"/>
              <a:gd name="adj2" fmla="val -51647"/>
              <a:gd name="adj3" fmla="val 16667"/>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dirty="0" err="1">
                <a:solidFill>
                  <a:srgbClr val="0000CC"/>
                </a:solidFill>
                <a:latin typeface="Times New Roman" pitchFamily="18" charset="0"/>
                <a:cs typeface="Times New Roman" pitchFamily="18" charset="0"/>
              </a:rPr>
              <a:t>Người</a:t>
            </a:r>
            <a:r>
              <a:rPr lang="en-US" sz="2400" b="1" dirty="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máy</a:t>
            </a:r>
            <a:r>
              <a:rPr lang="en-US" sz="2400" b="1" dirty="0">
                <a:solidFill>
                  <a:srgbClr val="0000CC"/>
                </a:solidFill>
                <a:latin typeface="Times New Roman" pitchFamily="18" charset="0"/>
                <a:cs typeface="Times New Roman" pitchFamily="18" charset="0"/>
              </a:rPr>
              <a:t> </a:t>
            </a:r>
            <a:r>
              <a:rPr lang="en-US" sz="2400" b="1" dirty="0" smtClean="0">
                <a:solidFill>
                  <a:srgbClr val="0000CC"/>
                </a:solidFill>
                <a:latin typeface="VNI-Helve-Condense" pitchFamily="2" charset="0"/>
              </a:rPr>
              <a:t>A </a:t>
            </a:r>
            <a:r>
              <a:rPr lang="en-US" sz="2400" b="1" dirty="0" err="1">
                <a:solidFill>
                  <a:srgbClr val="0000CC"/>
                </a:solidFill>
                <a:latin typeface="VNI-Helve-Condense" pitchFamily="2" charset="0"/>
              </a:rPr>
              <a:t>Simo</a:t>
            </a:r>
            <a:endParaRPr lang="en-US" sz="2400" b="1" dirty="0">
              <a:solidFill>
                <a:srgbClr val="0000CC"/>
              </a:solidFill>
              <a:latin typeface="VNI-Helve-Condense" pitchFamily="2" charset="0"/>
            </a:endParaRPr>
          </a:p>
        </p:txBody>
      </p:sp>
      <p:pic>
        <p:nvPicPr>
          <p:cNvPr id="4" name="Picture 12" descr="080421-tosib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437" y="1"/>
            <a:ext cx="5952564" cy="275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99" y="0"/>
            <a:ext cx="6042212" cy="2667000"/>
          </a:xfrm>
          <a:prstGeom prst="rect">
            <a:avLst/>
          </a:prstGeom>
        </p:spPr>
      </p:pic>
      <p:pic>
        <p:nvPicPr>
          <p:cNvPr id="7" name="Picture 4" descr="2018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5410" y="2667000"/>
            <a:ext cx="575608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ChangeArrowheads="1"/>
          </p:cNvSpPr>
          <p:nvPr/>
        </p:nvSpPr>
        <p:spPr bwMode="auto">
          <a:xfrm>
            <a:off x="7518400" y="6304430"/>
            <a:ext cx="2844800" cy="41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dirty="0" err="1">
                <a:solidFill>
                  <a:srgbClr val="0000CC"/>
                </a:solidFill>
                <a:latin typeface="Times New Roman" pitchFamily="18" charset="0"/>
                <a:cs typeface="Times New Roman" pitchFamily="18" charset="0"/>
              </a:rPr>
              <a:t>Tàu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chạy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đệm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tốc</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độ</a:t>
            </a:r>
            <a:endParaRPr lang="en-US" sz="2800" b="1" dirty="0" smtClean="0">
              <a:solidFill>
                <a:srgbClr val="0000CC"/>
              </a:solidFill>
              <a:latin typeface="Times New Roman" pitchFamily="18" charset="0"/>
              <a:cs typeface="Times New Roman" pitchFamily="18" charset="0"/>
            </a:endParaRPr>
          </a:p>
          <a:p>
            <a:pPr algn="ctr"/>
            <a:r>
              <a:rPr lang="en-US" sz="2800" b="1" dirty="0" smtClean="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400 km/h</a:t>
            </a:r>
          </a:p>
        </p:txBody>
      </p:sp>
    </p:spTree>
    <p:extLst>
      <p:ext uri="{BB962C8B-B14F-4D97-AF65-F5344CB8AC3E}">
        <p14:creationId xmlns:p14="http://schemas.microsoft.com/office/powerpoint/2010/main" val="81708251"/>
      </p:ext>
    </p:extLst>
  </p:cSld>
  <p:clrMapOvr>
    <a:masterClrMapping/>
  </p:clrMapOvr>
  <mc:AlternateContent xmlns:mc="http://schemas.openxmlformats.org/markup-compatibility/2006" xmlns:p14="http://schemas.microsoft.com/office/powerpoint/2010/main">
    <mc:Choice Requires="p14">
      <p:transition spd="slow" p14:dur="2000" advTm="11868"/>
    </mc:Choice>
    <mc:Fallback xmlns="">
      <p:transition spd="slow" advTm="1186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761858"/>
                                        </p:tgtEl>
                                        <p:attrNameLst>
                                          <p:attrName>style.visibility</p:attrName>
                                        </p:attrNameLst>
                                      </p:cBhvr>
                                      <p:to>
                                        <p:strVal val="visible"/>
                                      </p:to>
                                    </p:set>
                                    <p:animEffect transition="in" filter="fade">
                                      <p:cBhvr>
                                        <p:cTn id="7" dur="1000"/>
                                        <p:tgtEl>
                                          <p:spTgt spid="761858"/>
                                        </p:tgtEl>
                                      </p:cBhvr>
                                    </p:animEffect>
                                    <p:anim calcmode="lin" valueType="num">
                                      <p:cBhvr>
                                        <p:cTn id="8" dur="1000" fill="hold"/>
                                        <p:tgtEl>
                                          <p:spTgt spid="761858"/>
                                        </p:tgtEl>
                                        <p:attrNameLst>
                                          <p:attrName>ppt_x</p:attrName>
                                        </p:attrNameLst>
                                      </p:cBhvr>
                                      <p:tavLst>
                                        <p:tav tm="0">
                                          <p:val>
                                            <p:strVal val="#ppt_x"/>
                                          </p:val>
                                        </p:tav>
                                        <p:tav tm="100000">
                                          <p:val>
                                            <p:strVal val="#ppt_x"/>
                                          </p:val>
                                        </p:tav>
                                      </p:tavLst>
                                    </p:anim>
                                    <p:anim calcmode="lin" valueType="num">
                                      <p:cBhvr>
                                        <p:cTn id="9" dur="900" decel="100000" fill="hold"/>
                                        <p:tgtEl>
                                          <p:spTgt spid="76185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6185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61860"/>
                                        </p:tgtEl>
                                        <p:attrNameLst>
                                          <p:attrName>style.visibility</p:attrName>
                                        </p:attrNameLst>
                                      </p:cBhvr>
                                      <p:to>
                                        <p:strVal val="visible"/>
                                      </p:to>
                                    </p:set>
                                    <p:animEffect transition="in" filter="fade">
                                      <p:cBhvr>
                                        <p:cTn id="13" dur="1000"/>
                                        <p:tgtEl>
                                          <p:spTgt spid="761860"/>
                                        </p:tgtEl>
                                      </p:cBhvr>
                                    </p:animEffect>
                                    <p:anim calcmode="lin" valueType="num">
                                      <p:cBhvr>
                                        <p:cTn id="14" dur="1000" fill="hold"/>
                                        <p:tgtEl>
                                          <p:spTgt spid="761860"/>
                                        </p:tgtEl>
                                        <p:attrNameLst>
                                          <p:attrName>ppt_x</p:attrName>
                                        </p:attrNameLst>
                                      </p:cBhvr>
                                      <p:tavLst>
                                        <p:tav tm="0">
                                          <p:val>
                                            <p:strVal val="#ppt_x"/>
                                          </p:val>
                                        </p:tav>
                                        <p:tav tm="100000">
                                          <p:val>
                                            <p:strVal val="#ppt_x"/>
                                          </p:val>
                                        </p:tav>
                                      </p:tavLst>
                                    </p:anim>
                                    <p:anim calcmode="lin" valueType="num">
                                      <p:cBhvr>
                                        <p:cTn id="15" dur="900" decel="100000" fill="hold"/>
                                        <p:tgtEl>
                                          <p:spTgt spid="76186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61860"/>
                                        </p:tgtEl>
                                        <p:attrNameLst>
                                          <p:attrName>ppt_y</p:attrName>
                                        </p:attrNameLst>
                                      </p:cBhvr>
                                      <p:tavLst>
                                        <p:tav tm="0">
                                          <p:val>
                                            <p:strVal val="#ppt_y-.03"/>
                                          </p:val>
                                        </p:tav>
                                        <p:tav tm="100000">
                                          <p:val>
                                            <p:strVal val="#ppt_y"/>
                                          </p:val>
                                        </p:tav>
                                      </p:tavLst>
                                    </p:anim>
                                  </p:childTnLst>
                                </p:cTn>
                              </p:par>
                              <p:par>
                                <p:cTn id="17" presetID="8"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76200"/>
            <a:ext cx="12016136" cy="6432708"/>
          </a:xfrm>
          <a:prstGeom prst="rect">
            <a:avLst/>
          </a:prstGeom>
        </p:spPr>
      </p:pic>
      <p:sp>
        <p:nvSpPr>
          <p:cNvPr id="5" name="Title 1"/>
          <p:cNvSpPr txBox="1">
            <a:spLocks/>
          </p:cNvSpPr>
          <p:nvPr/>
        </p:nvSpPr>
        <p:spPr>
          <a:xfrm>
            <a:off x="525929" y="3426759"/>
            <a:ext cx="109728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err="1" smtClean="0">
                <a:solidFill>
                  <a:srgbClr val="0000CC"/>
                </a:solidFill>
                <a:latin typeface="Times New Roman" pitchFamily="18" charset="0"/>
                <a:cs typeface="Times New Roman" pitchFamily="18" charset="0"/>
              </a:rPr>
              <a:t>Khoa</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học</a:t>
            </a:r>
            <a:r>
              <a:rPr lang="en-US" b="1" i="1" dirty="0" smtClean="0">
                <a:solidFill>
                  <a:srgbClr val="0000CC"/>
                </a:solidFill>
                <a:latin typeface="Times New Roman" pitchFamily="18" charset="0"/>
                <a:cs typeface="Times New Roman" pitchFamily="18" charset="0"/>
              </a:rPr>
              <a:t> – </a:t>
            </a:r>
            <a:r>
              <a:rPr lang="en-US" b="1" i="1" dirty="0" err="1" smtClean="0">
                <a:solidFill>
                  <a:srgbClr val="0000CC"/>
                </a:solidFill>
                <a:latin typeface="Times New Roman" pitchFamily="18" charset="0"/>
                <a:cs typeface="Times New Roman" pitchFamily="18" charset="0"/>
              </a:rPr>
              <a:t>công</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nghệ</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của</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Nhật</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Bản</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phát</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triển</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trên</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nhiều</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lĩnh</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vực</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đạt</a:t>
            </a:r>
            <a:r>
              <a:rPr lang="en-US" b="1" i="1" dirty="0" smtClean="0">
                <a:solidFill>
                  <a:srgbClr val="0000CC"/>
                </a:solidFill>
                <a:latin typeface="Times New Roman" pitchFamily="18" charset="0"/>
                <a:cs typeface="Times New Roman" pitchFamily="18" charset="0"/>
              </a:rPr>
              <a:t> ở </a:t>
            </a:r>
            <a:r>
              <a:rPr lang="en-US" b="1" i="1" dirty="0" err="1" smtClean="0">
                <a:solidFill>
                  <a:srgbClr val="0000CC"/>
                </a:solidFill>
                <a:latin typeface="Times New Roman" pitchFamily="18" charset="0"/>
                <a:cs typeface="Times New Roman" pitchFamily="18" charset="0"/>
              </a:rPr>
              <a:t>trình</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độ</a:t>
            </a:r>
            <a:r>
              <a:rPr lang="en-US" b="1" i="1" dirty="0" smtClean="0">
                <a:solidFill>
                  <a:srgbClr val="0000CC"/>
                </a:solidFill>
                <a:latin typeface="Times New Roman" pitchFamily="18" charset="0"/>
                <a:cs typeface="Times New Roman" pitchFamily="18" charset="0"/>
              </a:rPr>
              <a:t> </a:t>
            </a:r>
            <a:r>
              <a:rPr lang="en-US" b="1" i="1" dirty="0" err="1" smtClean="0">
                <a:solidFill>
                  <a:srgbClr val="0000CC"/>
                </a:solidFill>
                <a:latin typeface="Times New Roman" pitchFamily="18" charset="0"/>
                <a:cs typeface="Times New Roman" pitchFamily="18" charset="0"/>
              </a:rPr>
              <a:t>cao</a:t>
            </a:r>
            <a:r>
              <a:rPr lang="en-US" b="1" i="1" dirty="0" smtClean="0">
                <a:solidFill>
                  <a:srgbClr val="0000CC"/>
                </a:solidFill>
                <a:latin typeface="Times New Roman" pitchFamily="18" charset="0"/>
                <a:cs typeface="Times New Roman" pitchFamily="18" charset="0"/>
              </a:rPr>
              <a:t>.</a:t>
            </a:r>
            <a:endParaRPr lang="en-US" b="1" i="1" dirty="0">
              <a:solidFill>
                <a:srgbClr val="0000CC"/>
              </a:solidFill>
              <a:latin typeface="Times New Roman" pitchFamily="18" charset="0"/>
              <a:cs typeface="Times New Roman" pitchFamily="18" charset="0"/>
            </a:endParaRPr>
          </a:p>
        </p:txBody>
      </p:sp>
      <p:sp>
        <p:nvSpPr>
          <p:cNvPr id="3" name="Title 1"/>
          <p:cNvSpPr txBox="1">
            <a:spLocks/>
          </p:cNvSpPr>
          <p:nvPr/>
        </p:nvSpPr>
        <p:spPr>
          <a:xfrm>
            <a:off x="525929" y="1905000"/>
            <a:ext cx="109728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err="1" smtClean="0">
                <a:solidFill>
                  <a:srgbClr val="FF0000"/>
                </a:solidFill>
                <a:latin typeface="Times New Roman" pitchFamily="18" charset="0"/>
                <a:cs typeface="Times New Roman" pitchFamily="18" charset="0"/>
              </a:rPr>
              <a:t>Em</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có</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nhận</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xét</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gì</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về</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sự</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phát</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triển</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khoa</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học</a:t>
            </a:r>
            <a:r>
              <a:rPr lang="en-US" b="1" i="1" dirty="0" smtClean="0">
                <a:solidFill>
                  <a:srgbClr val="FF0000"/>
                </a:solidFill>
                <a:latin typeface="Times New Roman" pitchFamily="18" charset="0"/>
                <a:cs typeface="Times New Roman" pitchFamily="18" charset="0"/>
              </a:rPr>
              <a:t> – </a:t>
            </a:r>
            <a:r>
              <a:rPr lang="en-US" b="1" i="1" dirty="0" err="1" smtClean="0">
                <a:solidFill>
                  <a:srgbClr val="FF0000"/>
                </a:solidFill>
                <a:latin typeface="Times New Roman" pitchFamily="18" charset="0"/>
                <a:cs typeface="Times New Roman" pitchFamily="18" charset="0"/>
              </a:rPr>
              <a:t>công</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nghệ</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của</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Nhật</a:t>
            </a:r>
            <a:r>
              <a:rPr lang="en-US" b="1" i="1" dirty="0" smtClean="0">
                <a:solidFill>
                  <a:srgbClr val="FF0000"/>
                </a:solidFill>
                <a:latin typeface="Times New Roman" pitchFamily="18" charset="0"/>
                <a:cs typeface="Times New Roman" pitchFamily="18" charset="0"/>
              </a:rPr>
              <a:t> </a:t>
            </a:r>
            <a:r>
              <a:rPr lang="en-US" b="1" i="1" dirty="0" err="1" smtClean="0">
                <a:solidFill>
                  <a:srgbClr val="FF0000"/>
                </a:solidFill>
                <a:latin typeface="Times New Roman" pitchFamily="18" charset="0"/>
                <a:cs typeface="Times New Roman" pitchFamily="18" charset="0"/>
              </a:rPr>
              <a:t>Bản</a:t>
            </a:r>
            <a:r>
              <a:rPr lang="en-US" b="1" i="1" dirty="0" smtClean="0">
                <a:solidFill>
                  <a:srgbClr val="FF0000"/>
                </a:solidFill>
                <a:latin typeface="Times New Roman" pitchFamily="18" charset="0"/>
                <a:cs typeface="Times New Roman" pitchFamily="18" charset="0"/>
              </a:rPr>
              <a:t>?</a:t>
            </a:r>
            <a:endParaRPr lang="en-US" b="1" i="1" dirty="0">
              <a:solidFill>
                <a:srgbClr val="FF0000"/>
              </a:solidFill>
              <a:latin typeface="Times New Roman" pitchFamily="18" charset="0"/>
              <a:cs typeface="Times New Roman" pitchFamily="18" charset="0"/>
            </a:endParaRPr>
          </a:p>
        </p:txBody>
      </p:sp>
      <p:pic>
        <p:nvPicPr>
          <p:cNvPr id="7" name="Picture 2" descr="D:\giảng dạy\giao an dien tu\khoi 7\thao giang 2016\data\156148-1602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59" y="94129"/>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675711"/>
      </p:ext>
    </p:extLst>
  </p:cSld>
  <p:clrMapOvr>
    <a:masterClrMapping/>
  </p:clrMapOvr>
  <mc:AlternateContent xmlns:mc="http://schemas.openxmlformats.org/markup-compatibility/2006" xmlns:p14="http://schemas.microsoft.com/office/powerpoint/2010/main">
    <mc:Choice Requires="p14">
      <p:transition spd="slow" p14:dur="2000" advTm="45391"/>
    </mc:Choice>
    <mc:Fallback xmlns="">
      <p:transition spd="slow" advTm="453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 y="327212"/>
            <a:ext cx="11650133" cy="6400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44"/>
          <p:cNvSpPr>
            <a:spLocks noGrp="1" noChangeArrowheads="1"/>
          </p:cNvSpPr>
          <p:nvPr>
            <p:ph type="title"/>
          </p:nvPr>
        </p:nvSpPr>
        <p:spPr bwMode="auto">
          <a:xfrm>
            <a:off x="152400" y="685800"/>
            <a:ext cx="11887200" cy="3711388"/>
          </a:xfrm>
          <a:prstGeom prst="roundRect">
            <a:avLst>
              <a:gd name="adj" fmla="val 35926"/>
            </a:avLst>
          </a:prstGeom>
          <a:solidFill>
            <a:srgbClr val="0000FF"/>
          </a:solidFill>
          <a:ln w="9525">
            <a:solidFill>
              <a:srgbClr val="FF0000"/>
            </a:solidFill>
            <a:round/>
            <a:headEnd/>
            <a:tailEnd/>
          </a:ln>
        </p:spPr>
        <p:txBody>
          <a:bodyPr wrap="none" anchor="ctr">
            <a:normAutofit/>
          </a:bodyPr>
          <a:lstStyle/>
          <a:p>
            <a:pPr algn="ctr" eaLnBrk="0" hangingPunct="0"/>
            <a:r>
              <a:rPr lang="en-US" sz="4000" b="1" i="1" dirty="0" err="1" smtClean="0">
                <a:solidFill>
                  <a:schemeClr val="bg1"/>
                </a:solidFill>
                <a:latin typeface="Arial" charset="0"/>
              </a:rPr>
              <a:t>Nguyên</a:t>
            </a:r>
            <a:r>
              <a:rPr lang="en-US" sz="4000" b="1" i="1" dirty="0" smtClean="0">
                <a:solidFill>
                  <a:schemeClr val="bg1"/>
                </a:solidFill>
                <a:latin typeface="Arial" charset="0"/>
              </a:rPr>
              <a:t> </a:t>
            </a:r>
            <a:r>
              <a:rPr lang="en-US" sz="4000" b="1" i="1" dirty="0" err="1">
                <a:solidFill>
                  <a:schemeClr val="bg1"/>
                </a:solidFill>
                <a:latin typeface="Arial" charset="0"/>
              </a:rPr>
              <a:t>nhân</a:t>
            </a:r>
            <a:r>
              <a:rPr lang="en-US" sz="4000" b="1" i="1" dirty="0">
                <a:solidFill>
                  <a:schemeClr val="bg1"/>
                </a:solidFill>
                <a:latin typeface="Arial" charset="0"/>
              </a:rPr>
              <a:t> </a:t>
            </a:r>
            <a:r>
              <a:rPr lang="en-US" sz="4000" b="1" i="1" dirty="0" err="1" smtClean="0">
                <a:solidFill>
                  <a:schemeClr val="bg1"/>
                </a:solidFill>
                <a:latin typeface="Arial" charset="0"/>
              </a:rPr>
              <a:t>nào</a:t>
            </a:r>
            <a:r>
              <a:rPr lang="en-US" sz="4000" b="1" i="1" dirty="0" smtClean="0">
                <a:solidFill>
                  <a:schemeClr val="bg1"/>
                </a:solidFill>
                <a:latin typeface="Arial" charset="0"/>
              </a:rPr>
              <a:t> </a:t>
            </a:r>
            <a:r>
              <a:rPr lang="en-US" sz="4000" b="1" i="1" dirty="0" err="1" smtClean="0">
                <a:solidFill>
                  <a:schemeClr val="bg1"/>
                </a:solidFill>
                <a:latin typeface="Arial" charset="0"/>
              </a:rPr>
              <a:t>dẫn</a:t>
            </a:r>
            <a:r>
              <a:rPr lang="en-US" sz="4000" b="1" i="1" dirty="0" smtClean="0">
                <a:solidFill>
                  <a:schemeClr val="bg1"/>
                </a:solidFill>
                <a:latin typeface="Arial" charset="0"/>
              </a:rPr>
              <a:t> </a:t>
            </a:r>
            <a:r>
              <a:rPr lang="en-US" sz="4000" b="1" i="1" dirty="0" err="1">
                <a:solidFill>
                  <a:schemeClr val="bg1"/>
                </a:solidFill>
                <a:latin typeface="Arial" charset="0"/>
              </a:rPr>
              <a:t>đến</a:t>
            </a:r>
            <a:endParaRPr lang="en-US" sz="4000" b="1" i="1" dirty="0">
              <a:solidFill>
                <a:schemeClr val="bg1"/>
              </a:solidFill>
              <a:latin typeface="Arial" charset="0"/>
            </a:endParaRPr>
          </a:p>
          <a:p>
            <a:pPr algn="ctr" eaLnBrk="0" hangingPunct="0"/>
            <a:r>
              <a:rPr lang="en-US" sz="4000" b="1" i="1" dirty="0" err="1">
                <a:solidFill>
                  <a:schemeClr val="bg1"/>
                </a:solidFill>
                <a:latin typeface="Arial" charset="0"/>
              </a:rPr>
              <a:t>sự</a:t>
            </a:r>
            <a:r>
              <a:rPr lang="en-US" sz="4000" b="1" i="1" dirty="0">
                <a:solidFill>
                  <a:schemeClr val="bg1"/>
                </a:solidFill>
                <a:latin typeface="Arial" charset="0"/>
              </a:rPr>
              <a:t> </a:t>
            </a:r>
            <a:r>
              <a:rPr lang="en-US" sz="4000" b="1" i="1" dirty="0" err="1">
                <a:solidFill>
                  <a:schemeClr val="bg1"/>
                </a:solidFill>
                <a:latin typeface="Arial" charset="0"/>
              </a:rPr>
              <a:t>phát</a:t>
            </a:r>
            <a:r>
              <a:rPr lang="en-US" sz="4000" b="1" i="1" dirty="0">
                <a:solidFill>
                  <a:schemeClr val="bg1"/>
                </a:solidFill>
                <a:latin typeface="Arial" charset="0"/>
              </a:rPr>
              <a:t> </a:t>
            </a:r>
            <a:r>
              <a:rPr lang="en-US" sz="4000" b="1" i="1" dirty="0" err="1">
                <a:solidFill>
                  <a:schemeClr val="bg1"/>
                </a:solidFill>
                <a:latin typeface="Arial" charset="0"/>
              </a:rPr>
              <a:t>triển</a:t>
            </a:r>
            <a:r>
              <a:rPr lang="en-US" sz="4000" b="1" i="1" dirty="0">
                <a:solidFill>
                  <a:schemeClr val="bg1"/>
                </a:solidFill>
                <a:latin typeface="Arial" charset="0"/>
              </a:rPr>
              <a:t> “</a:t>
            </a:r>
            <a:r>
              <a:rPr lang="en-US" sz="4000" b="1" i="1" dirty="0" err="1">
                <a:solidFill>
                  <a:schemeClr val="bg1"/>
                </a:solidFill>
                <a:latin typeface="Arial" charset="0"/>
              </a:rPr>
              <a:t>thần</a:t>
            </a:r>
            <a:r>
              <a:rPr lang="en-US" sz="4000" b="1" i="1" dirty="0">
                <a:solidFill>
                  <a:schemeClr val="bg1"/>
                </a:solidFill>
                <a:latin typeface="Arial" charset="0"/>
              </a:rPr>
              <a:t> </a:t>
            </a:r>
            <a:r>
              <a:rPr lang="en-US" sz="4000" b="1" i="1" dirty="0" err="1">
                <a:solidFill>
                  <a:schemeClr val="bg1"/>
                </a:solidFill>
                <a:latin typeface="Arial" charset="0"/>
              </a:rPr>
              <a:t>kì</a:t>
            </a:r>
            <a:r>
              <a:rPr lang="en-US" sz="4000" b="1" i="1" dirty="0">
                <a:solidFill>
                  <a:schemeClr val="bg1"/>
                </a:solidFill>
                <a:latin typeface="Arial" charset="0"/>
              </a:rPr>
              <a:t>” </a:t>
            </a:r>
            <a:r>
              <a:rPr lang="en-US" sz="4000" b="1" i="1" dirty="0" err="1">
                <a:solidFill>
                  <a:schemeClr val="bg1"/>
                </a:solidFill>
                <a:latin typeface="Arial" charset="0"/>
              </a:rPr>
              <a:t>của</a:t>
            </a:r>
            <a:r>
              <a:rPr lang="en-US" sz="4000" b="1" i="1" dirty="0">
                <a:solidFill>
                  <a:schemeClr val="bg1"/>
                </a:solidFill>
                <a:latin typeface="Arial" charset="0"/>
              </a:rPr>
              <a:t> </a:t>
            </a:r>
            <a:r>
              <a:rPr lang="en-US" sz="4000" b="1" i="1" dirty="0" err="1">
                <a:solidFill>
                  <a:schemeClr val="bg1"/>
                </a:solidFill>
                <a:latin typeface="Arial" charset="0"/>
              </a:rPr>
              <a:t>kinh</a:t>
            </a:r>
            <a:r>
              <a:rPr lang="en-US" sz="4000" b="1" i="1" dirty="0">
                <a:solidFill>
                  <a:schemeClr val="bg1"/>
                </a:solidFill>
                <a:latin typeface="Arial" charset="0"/>
              </a:rPr>
              <a:t> </a:t>
            </a:r>
            <a:r>
              <a:rPr lang="en-US" sz="4000" b="1" i="1" dirty="0" err="1">
                <a:solidFill>
                  <a:schemeClr val="bg1"/>
                </a:solidFill>
                <a:latin typeface="Arial" charset="0"/>
              </a:rPr>
              <a:t>tế</a:t>
            </a:r>
            <a:r>
              <a:rPr lang="en-US" sz="4000" b="1" i="1" dirty="0">
                <a:solidFill>
                  <a:schemeClr val="bg1"/>
                </a:solidFill>
                <a:latin typeface="Arial" charset="0"/>
              </a:rPr>
              <a:t> </a:t>
            </a:r>
            <a:r>
              <a:rPr lang="en-US" sz="4000" b="1" i="1" dirty="0" smtClean="0">
                <a:solidFill>
                  <a:schemeClr val="bg1"/>
                </a:solidFill>
                <a:latin typeface="Arial" charset="0"/>
              </a:rPr>
              <a:t/>
            </a:r>
            <a:br>
              <a:rPr lang="en-US" sz="4000" b="1" i="1" dirty="0" smtClean="0">
                <a:solidFill>
                  <a:schemeClr val="bg1"/>
                </a:solidFill>
                <a:latin typeface="Arial" charset="0"/>
              </a:rPr>
            </a:br>
            <a:r>
              <a:rPr lang="en-US" sz="4000" b="1" i="1" dirty="0" err="1" smtClean="0">
                <a:solidFill>
                  <a:schemeClr val="bg1"/>
                </a:solidFill>
                <a:latin typeface="Arial" charset="0"/>
              </a:rPr>
              <a:t>Nhật</a:t>
            </a:r>
            <a:r>
              <a:rPr lang="en-US" sz="4000" b="1" i="1" dirty="0" smtClean="0">
                <a:solidFill>
                  <a:schemeClr val="bg1"/>
                </a:solidFill>
                <a:latin typeface="Arial" charset="0"/>
              </a:rPr>
              <a:t> </a:t>
            </a:r>
            <a:r>
              <a:rPr lang="en-US" sz="4000" b="1" i="1" dirty="0" err="1" smtClean="0">
                <a:solidFill>
                  <a:schemeClr val="bg1"/>
                </a:solidFill>
                <a:latin typeface="Arial" charset="0"/>
              </a:rPr>
              <a:t>Bản</a:t>
            </a:r>
            <a:r>
              <a:rPr lang="en-US" sz="4000" b="1" i="1" dirty="0" smtClean="0">
                <a:solidFill>
                  <a:schemeClr val="bg1"/>
                </a:solidFill>
                <a:latin typeface="Arial" charset="0"/>
              </a:rPr>
              <a:t> </a:t>
            </a:r>
            <a:r>
              <a:rPr lang="en-US" sz="4000" b="1" i="1" dirty="0">
                <a:solidFill>
                  <a:schemeClr val="bg1"/>
                </a:solidFill>
                <a:latin typeface="Arial" charset="0"/>
              </a:rPr>
              <a:t>.</a:t>
            </a:r>
          </a:p>
        </p:txBody>
      </p:sp>
    </p:spTree>
    <p:extLst>
      <p:ext uri="{BB962C8B-B14F-4D97-AF65-F5344CB8AC3E}">
        <p14:creationId xmlns:p14="http://schemas.microsoft.com/office/powerpoint/2010/main" val="1670200963"/>
      </p:ext>
    </p:extLst>
  </p:cSld>
  <p:clrMapOvr>
    <a:masterClrMapping/>
  </p:clrMapOvr>
  <mc:AlternateContent xmlns:mc="http://schemas.openxmlformats.org/markup-compatibility/2006" xmlns:p14="http://schemas.microsoft.com/office/powerpoint/2010/main">
    <mc:Choice Requires="p14">
      <p:transition spd="slow" p14:dur="2000" advTm="27111"/>
    </mc:Choice>
    <mc:Fallback xmlns="">
      <p:transition spd="slow" advTm="2711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7"/>
          <p:cNvSpPr>
            <a:spLocks noChangeArrowheads="1"/>
          </p:cNvSpPr>
          <p:nvPr/>
        </p:nvSpPr>
        <p:spPr bwMode="auto">
          <a:xfrm>
            <a:off x="0" y="2590800"/>
            <a:ext cx="1422400" cy="1447800"/>
          </a:xfrm>
          <a:prstGeom prst="rect">
            <a:avLst/>
          </a:prstGeom>
          <a:solidFill>
            <a:srgbClr val="FF33CC"/>
          </a:solidFill>
          <a:ln w="9525">
            <a:noFill/>
            <a:miter lim="800000"/>
            <a:headEnd/>
            <a:tailEnd/>
          </a:ln>
        </p:spPr>
        <p:txBody>
          <a:bodyPr wrap="none" anchor="ctr"/>
          <a:lstStyle/>
          <a:p>
            <a:pPr algn="ctr" eaLnBrk="1" hangingPunct="1"/>
            <a:r>
              <a:rPr lang="en-US" altLang="en-US" sz="2400" b="1">
                <a:latin typeface="Times New Roman" pitchFamily="18" charset="0"/>
                <a:cs typeface="Times New Roman" pitchFamily="18" charset="0"/>
              </a:rPr>
              <a:t>Nguyên </a:t>
            </a:r>
          </a:p>
          <a:p>
            <a:pPr algn="ctr" eaLnBrk="1" hangingPunct="1"/>
            <a:r>
              <a:rPr lang="en-US" altLang="en-US" sz="2400" b="1">
                <a:latin typeface="Times New Roman" pitchFamily="18" charset="0"/>
                <a:cs typeface="Times New Roman" pitchFamily="18" charset="0"/>
              </a:rPr>
              <a:t>nhân</a:t>
            </a:r>
          </a:p>
        </p:txBody>
      </p:sp>
      <p:sp>
        <p:nvSpPr>
          <p:cNvPr id="5" name="Rectangle 89"/>
          <p:cNvSpPr>
            <a:spLocks noChangeArrowheads="1"/>
          </p:cNvSpPr>
          <p:nvPr/>
        </p:nvSpPr>
        <p:spPr bwMode="auto">
          <a:xfrm>
            <a:off x="1778000" y="609600"/>
            <a:ext cx="1676400" cy="1085850"/>
          </a:xfrm>
          <a:prstGeom prst="rect">
            <a:avLst/>
          </a:prstGeom>
          <a:solidFill>
            <a:srgbClr val="FFFF00"/>
          </a:solidFill>
          <a:ln w="9525">
            <a:noFill/>
            <a:miter lim="800000"/>
            <a:headEnd/>
            <a:tailEnd/>
          </a:ln>
        </p:spPr>
        <p:txBody>
          <a:bodyPr wrap="none" anchor="ctr"/>
          <a:lstStyle/>
          <a:p>
            <a:pPr algn="ctr" eaLnBrk="1" hangingPunct="1"/>
            <a:r>
              <a:rPr lang="en-US" altLang="en-US" sz="2800" b="1" dirty="0" err="1">
                <a:solidFill>
                  <a:srgbClr val="0000CC"/>
                </a:solidFill>
                <a:latin typeface="Times New Roman" pitchFamily="18" charset="0"/>
                <a:cs typeface="Times New Roman" pitchFamily="18" charset="0"/>
              </a:rPr>
              <a:t>Khách</a:t>
            </a:r>
            <a:r>
              <a:rPr lang="en-US" altLang="en-US" sz="2800" b="1" dirty="0">
                <a:solidFill>
                  <a:srgbClr val="0000CC"/>
                </a:solidFill>
                <a:latin typeface="Times New Roman" pitchFamily="18" charset="0"/>
                <a:cs typeface="Times New Roman" pitchFamily="18" charset="0"/>
              </a:rPr>
              <a:t> </a:t>
            </a:r>
            <a:endParaRPr lang="en-US" altLang="en-US" sz="2800" b="1" dirty="0" smtClean="0">
              <a:solidFill>
                <a:srgbClr val="0000CC"/>
              </a:solidFill>
              <a:latin typeface="Times New Roman" pitchFamily="18" charset="0"/>
              <a:cs typeface="Times New Roman" pitchFamily="18" charset="0"/>
            </a:endParaRPr>
          </a:p>
          <a:p>
            <a:pPr algn="ctr" eaLnBrk="1" hangingPunct="1"/>
            <a:r>
              <a:rPr lang="en-US" altLang="en-US" sz="2800" b="1" dirty="0" err="1" smtClean="0">
                <a:solidFill>
                  <a:srgbClr val="0000CC"/>
                </a:solidFill>
                <a:latin typeface="Times New Roman" pitchFamily="18" charset="0"/>
                <a:cs typeface="Times New Roman" pitchFamily="18" charset="0"/>
              </a:rPr>
              <a:t>quan</a:t>
            </a:r>
            <a:r>
              <a:rPr lang="en-US" altLang="en-US" sz="2800" b="1" dirty="0" smtClean="0">
                <a:solidFill>
                  <a:srgbClr val="0000CC"/>
                </a:solidFill>
                <a:latin typeface="Times New Roman" pitchFamily="18" charset="0"/>
                <a:cs typeface="Times New Roman" pitchFamily="18" charset="0"/>
              </a:rPr>
              <a:t> </a:t>
            </a:r>
            <a:endParaRPr lang="en-US" altLang="en-US" sz="2800" b="1" dirty="0">
              <a:solidFill>
                <a:srgbClr val="0000CC"/>
              </a:solidFill>
              <a:latin typeface="Times New Roman" pitchFamily="18" charset="0"/>
              <a:cs typeface="Times New Roman" pitchFamily="18" charset="0"/>
            </a:endParaRPr>
          </a:p>
        </p:txBody>
      </p:sp>
      <p:sp>
        <p:nvSpPr>
          <p:cNvPr id="6" name="Line 102"/>
          <p:cNvSpPr>
            <a:spLocks noChangeShapeType="1"/>
          </p:cNvSpPr>
          <p:nvPr/>
        </p:nvSpPr>
        <p:spPr bwMode="auto">
          <a:xfrm flipV="1">
            <a:off x="1422400" y="1695450"/>
            <a:ext cx="914400" cy="135255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102"/>
          <p:cNvSpPr>
            <a:spLocks noChangeShapeType="1"/>
          </p:cNvSpPr>
          <p:nvPr/>
        </p:nvSpPr>
        <p:spPr bwMode="auto">
          <a:xfrm>
            <a:off x="1422400" y="3048000"/>
            <a:ext cx="711200" cy="17526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88"/>
          <p:cNvSpPr>
            <a:spLocks noChangeArrowheads="1"/>
          </p:cNvSpPr>
          <p:nvPr/>
        </p:nvSpPr>
        <p:spPr bwMode="auto">
          <a:xfrm>
            <a:off x="1778000" y="4800600"/>
            <a:ext cx="1574800" cy="914400"/>
          </a:xfrm>
          <a:prstGeom prst="rect">
            <a:avLst/>
          </a:prstGeom>
          <a:solidFill>
            <a:srgbClr val="FFFF00"/>
          </a:solidFill>
          <a:ln w="9525">
            <a:noFill/>
            <a:miter lim="800000"/>
            <a:headEnd/>
            <a:tailEnd/>
          </a:ln>
        </p:spPr>
        <p:txBody>
          <a:bodyPr wrap="none" anchor="ctr"/>
          <a:lstStyle/>
          <a:p>
            <a:pPr algn="ctr" eaLnBrk="1" hangingPunct="1"/>
            <a:r>
              <a:rPr lang="en-US" altLang="en-US" sz="2800" b="1" dirty="0" err="1">
                <a:solidFill>
                  <a:srgbClr val="0000CC"/>
                </a:solidFill>
                <a:latin typeface="Times New Roman" pitchFamily="18" charset="0"/>
                <a:cs typeface="Times New Roman" pitchFamily="18" charset="0"/>
              </a:rPr>
              <a:t>Chủ</a:t>
            </a:r>
            <a:r>
              <a:rPr lang="en-US" altLang="en-US" sz="2800" b="1" dirty="0">
                <a:solidFill>
                  <a:srgbClr val="0000CC"/>
                </a:solidFill>
                <a:latin typeface="Times New Roman" pitchFamily="18" charset="0"/>
                <a:cs typeface="Times New Roman" pitchFamily="18" charset="0"/>
              </a:rPr>
              <a:t> </a:t>
            </a:r>
            <a:endParaRPr lang="en-US" altLang="en-US" sz="2800" b="1" dirty="0" smtClean="0">
              <a:solidFill>
                <a:srgbClr val="0000CC"/>
              </a:solidFill>
              <a:latin typeface="Times New Roman" pitchFamily="18" charset="0"/>
              <a:cs typeface="Times New Roman" pitchFamily="18" charset="0"/>
            </a:endParaRPr>
          </a:p>
          <a:p>
            <a:pPr algn="ctr" eaLnBrk="1" hangingPunct="1"/>
            <a:r>
              <a:rPr lang="en-US" altLang="en-US" sz="2800" b="1" dirty="0" err="1" smtClean="0">
                <a:solidFill>
                  <a:srgbClr val="0000CC"/>
                </a:solidFill>
                <a:latin typeface="Times New Roman" pitchFamily="18" charset="0"/>
                <a:cs typeface="Times New Roman" pitchFamily="18" charset="0"/>
              </a:rPr>
              <a:t>quan</a:t>
            </a:r>
            <a:endParaRPr lang="en-US" altLang="en-US" sz="2800" b="1" dirty="0">
              <a:solidFill>
                <a:srgbClr val="0000CC"/>
              </a:solidFill>
              <a:latin typeface="Times New Roman" pitchFamily="18" charset="0"/>
              <a:cs typeface="Times New Roman" pitchFamily="18" charset="0"/>
            </a:endParaRPr>
          </a:p>
        </p:txBody>
      </p:sp>
      <p:sp>
        <p:nvSpPr>
          <p:cNvPr id="9" name="Line 106"/>
          <p:cNvSpPr>
            <a:spLocks noChangeShapeType="1"/>
          </p:cNvSpPr>
          <p:nvPr/>
        </p:nvSpPr>
        <p:spPr bwMode="auto">
          <a:xfrm flipV="1">
            <a:off x="3454400" y="804861"/>
            <a:ext cx="558800" cy="3476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Rectangle 98"/>
          <p:cNvSpPr>
            <a:spLocks noChangeArrowheads="1"/>
          </p:cNvSpPr>
          <p:nvPr/>
        </p:nvSpPr>
        <p:spPr bwMode="auto">
          <a:xfrm>
            <a:off x="4004235" y="189797"/>
            <a:ext cx="7984565" cy="962726"/>
          </a:xfrm>
          <a:prstGeom prst="rect">
            <a:avLst/>
          </a:prstGeom>
          <a:solidFill>
            <a:srgbClr val="27F9B8"/>
          </a:solidFill>
          <a:ln w="19050">
            <a:noFill/>
            <a:miter lim="800000"/>
            <a:headEnd/>
            <a:tailEnd/>
          </a:ln>
        </p:spPr>
        <p:txBody>
          <a:bodyPr wrap="none" anchor="ctr"/>
          <a:lstStyle/>
          <a:p>
            <a:pPr algn="just" eaLnBrk="1" hangingPunct="1">
              <a:buFontTx/>
              <a:buChar char="-"/>
            </a:pP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Sự</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phát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triển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chung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của</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nền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kinh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tế</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thế</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giới</a:t>
            </a:r>
            <a:r>
              <a:rPr lang="en-US" altLang="en-US" sz="2400" b="1" dirty="0" smtClean="0">
                <a:latin typeface="Times New Roman" pitchFamily="18" charset="0"/>
                <a:cs typeface="Times New Roman" pitchFamily="18" charset="0"/>
              </a:rPr>
              <a:t>.</a:t>
            </a:r>
            <a:endParaRPr lang="en-US" altLang="en-US" sz="2400" b="1" dirty="0">
              <a:latin typeface="Times New Roman" pitchFamily="18" charset="0"/>
              <a:cs typeface="Times New Roman" pitchFamily="18" charset="0"/>
            </a:endParaRPr>
          </a:p>
        </p:txBody>
      </p:sp>
      <p:sp>
        <p:nvSpPr>
          <p:cNvPr id="11" name="Line 106"/>
          <p:cNvSpPr>
            <a:spLocks noChangeShapeType="1"/>
          </p:cNvSpPr>
          <p:nvPr/>
        </p:nvSpPr>
        <p:spPr bwMode="auto">
          <a:xfrm>
            <a:off x="3454400" y="1152524"/>
            <a:ext cx="558800" cy="37147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Rectangle 98"/>
          <p:cNvSpPr>
            <a:spLocks noChangeArrowheads="1"/>
          </p:cNvSpPr>
          <p:nvPr/>
        </p:nvSpPr>
        <p:spPr bwMode="auto">
          <a:xfrm>
            <a:off x="4013200" y="1257300"/>
            <a:ext cx="7975600" cy="876300"/>
          </a:xfrm>
          <a:prstGeom prst="rect">
            <a:avLst/>
          </a:prstGeom>
          <a:solidFill>
            <a:schemeClr val="accent6">
              <a:lumMod val="20000"/>
              <a:lumOff val="80000"/>
            </a:schemeClr>
          </a:solidFill>
          <a:ln w="19050">
            <a:noFill/>
            <a:miter lim="800000"/>
            <a:headEnd/>
            <a:tailEnd/>
          </a:ln>
        </p:spPr>
        <p:txBody>
          <a:bodyPr wrap="none" anchor="ctr"/>
          <a:lstStyle/>
          <a:p>
            <a:pPr algn="just" eaLnBrk="1" hangingPunct="1">
              <a:buFontTx/>
              <a:buChar char="-"/>
            </a:pP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Những</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thành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tựu</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của</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cuộc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cách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mạng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khoa</a:t>
            </a:r>
            <a:endParaRPr lang="en-US" altLang="en-US" sz="2400" b="1" dirty="0" smtClean="0">
              <a:latin typeface="Times New Roman" pitchFamily="18" charset="0"/>
              <a:cs typeface="Times New Roman" pitchFamily="18" charset="0"/>
            </a:endParaRPr>
          </a:p>
          <a:p>
            <a:pPr algn="just" eaLnBrk="1" hangingPunct="1"/>
            <a:r>
              <a:rPr lang="en-US" altLang="en-US" sz="2400" b="1" dirty="0" err="1" smtClean="0">
                <a:latin typeface="Times New Roman" pitchFamily="18" charset="0"/>
                <a:cs typeface="Times New Roman" pitchFamily="18" charset="0"/>
              </a:rPr>
              <a:t>học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kỹ</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thuật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hiện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đại</a:t>
            </a:r>
            <a:r>
              <a:rPr lang="en-US" altLang="en-US" sz="2400" b="1" dirty="0" smtClean="0">
                <a:latin typeface="Times New Roman" pitchFamily="18" charset="0"/>
                <a:cs typeface="Times New Roman" pitchFamily="18" charset="0"/>
              </a:rPr>
              <a:t>.</a:t>
            </a:r>
            <a:endParaRPr lang="en-US" altLang="en-US" sz="2400" b="1" dirty="0">
              <a:latin typeface="Times New Roman" pitchFamily="18" charset="0"/>
              <a:cs typeface="Times New Roman" pitchFamily="18" charset="0"/>
            </a:endParaRPr>
          </a:p>
        </p:txBody>
      </p:sp>
      <p:sp>
        <p:nvSpPr>
          <p:cNvPr id="14" name="Rectangle 95"/>
          <p:cNvSpPr>
            <a:spLocks noChangeArrowheads="1"/>
          </p:cNvSpPr>
          <p:nvPr/>
        </p:nvSpPr>
        <p:spPr bwMode="auto">
          <a:xfrm>
            <a:off x="4052047" y="2729753"/>
            <a:ext cx="7975600" cy="838200"/>
          </a:xfrm>
          <a:prstGeom prst="rect">
            <a:avLst/>
          </a:prstGeom>
          <a:solidFill>
            <a:srgbClr val="BF09F1"/>
          </a:solidFill>
          <a:ln w="19050">
            <a:noFill/>
            <a:miter lim="800000"/>
            <a:headEnd/>
            <a:tailEnd/>
          </a:ln>
        </p:spPr>
        <p:txBody>
          <a:bodyPr wrap="none" anchor="ctr"/>
          <a:lstStyle/>
          <a:p>
            <a:pPr eaLnBrk="1" hangingPunct="1">
              <a:buFontTx/>
              <a:buChar char="-"/>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Truyền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thống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hóa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giáo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dục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của</a:t>
            </a:r>
            <a:endParaRPr lang="en-US" altLang="en-US" sz="2400" b="1" dirty="0">
              <a:latin typeface="Times New Roman" pitchFamily="18" charset="0"/>
              <a:cs typeface="Times New Roman" pitchFamily="18" charset="0"/>
            </a:endParaRPr>
          </a:p>
          <a:p>
            <a:pPr eaLnBrk="1" hangingPunct="1"/>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Nhật</a:t>
            </a:r>
            <a:endParaRPr lang="en-US" altLang="en-US" sz="2400" b="1" dirty="0">
              <a:latin typeface="Times New Roman" pitchFamily="18" charset="0"/>
              <a:cs typeface="Times New Roman" pitchFamily="18" charset="0"/>
            </a:endParaRPr>
          </a:p>
        </p:txBody>
      </p:sp>
      <p:sp>
        <p:nvSpPr>
          <p:cNvPr id="15" name="Line 103"/>
          <p:cNvSpPr>
            <a:spLocks noChangeShapeType="1"/>
          </p:cNvSpPr>
          <p:nvPr/>
        </p:nvSpPr>
        <p:spPr bwMode="auto">
          <a:xfrm flipV="1">
            <a:off x="3372221" y="3505200"/>
            <a:ext cx="640980" cy="1752599"/>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Rectangle 97"/>
          <p:cNvSpPr>
            <a:spLocks noChangeArrowheads="1"/>
          </p:cNvSpPr>
          <p:nvPr/>
        </p:nvSpPr>
        <p:spPr bwMode="auto">
          <a:xfrm>
            <a:off x="4013199" y="3763370"/>
            <a:ext cx="8014447" cy="855260"/>
          </a:xfrm>
          <a:prstGeom prst="rect">
            <a:avLst/>
          </a:prstGeom>
          <a:solidFill>
            <a:srgbClr val="FF66FF"/>
          </a:solidFill>
          <a:ln w="19050">
            <a:noFill/>
            <a:miter lim="800000"/>
            <a:headEnd/>
            <a:tailEnd/>
          </a:ln>
        </p:spPr>
        <p:txBody>
          <a:bodyPr wrap="none" anchor="ctr"/>
          <a:lstStyle/>
          <a:p>
            <a:pPr eaLnBrk="1" hangingPunct="1">
              <a:buFontTx/>
              <a:buChar char="-"/>
            </a:pP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thống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tổ</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chức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quản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hiệu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quả</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của</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eaLnBrk="1" hangingPunct="1"/>
            <a:r>
              <a:rPr lang="en-US" altLang="en-US" sz="2400" b="1" dirty="0" err="1">
                <a:latin typeface="Times New Roman" pitchFamily="18" charset="0"/>
                <a:cs typeface="Times New Roman" pitchFamily="18" charset="0"/>
              </a:rPr>
              <a:t>c</a:t>
            </a:r>
            <a:r>
              <a:rPr lang="en-US" altLang="en-US" sz="2400" b="1" dirty="0" err="1" smtClean="0">
                <a:latin typeface="Times New Roman" pitchFamily="18" charset="0"/>
                <a:cs typeface="Times New Roman" pitchFamily="18" charset="0"/>
              </a:rPr>
              <a:t>ác</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xí</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nghiệp</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công</a:t>
            </a: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Nhật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Bản</a:t>
            </a:r>
            <a:r>
              <a:rPr lang="en-US" altLang="en-US" sz="2400" b="1" dirty="0" smtClean="0">
                <a:latin typeface="Times New Roman" pitchFamily="18" charset="0"/>
                <a:cs typeface="Times New Roman" pitchFamily="18" charset="0"/>
              </a:rPr>
              <a:t>.</a:t>
            </a:r>
            <a:endParaRPr lang="en-US" altLang="en-US" sz="2400" b="1" dirty="0">
              <a:latin typeface="Times New Roman" pitchFamily="18" charset="0"/>
              <a:cs typeface="Times New Roman" pitchFamily="18" charset="0"/>
            </a:endParaRPr>
          </a:p>
        </p:txBody>
      </p:sp>
      <p:sp>
        <p:nvSpPr>
          <p:cNvPr id="17" name="Line 104"/>
          <p:cNvSpPr>
            <a:spLocks noChangeShapeType="1"/>
          </p:cNvSpPr>
          <p:nvPr/>
        </p:nvSpPr>
        <p:spPr bwMode="auto">
          <a:xfrm flipV="1">
            <a:off x="3372221" y="4618629"/>
            <a:ext cx="679825" cy="639171"/>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Rectangle 98"/>
          <p:cNvSpPr>
            <a:spLocks noChangeArrowheads="1"/>
          </p:cNvSpPr>
          <p:nvPr/>
        </p:nvSpPr>
        <p:spPr bwMode="auto">
          <a:xfrm>
            <a:off x="4052047" y="4800600"/>
            <a:ext cx="7975599" cy="685800"/>
          </a:xfrm>
          <a:prstGeom prst="rect">
            <a:avLst/>
          </a:prstGeom>
          <a:solidFill>
            <a:srgbClr val="ADE9F1"/>
          </a:solidFill>
          <a:ln w="19050">
            <a:noFill/>
            <a:miter lim="800000"/>
            <a:headEnd/>
            <a:tailEnd/>
          </a:ln>
        </p:spPr>
        <p:txBody>
          <a:bodyPr wrap="none" anchor="ctr"/>
          <a:lstStyle/>
          <a:p>
            <a:pPr algn="just" eaLnBrk="1" hangingPunct="1">
              <a:buFontTx/>
              <a:buChar char="-"/>
            </a:pPr>
            <a:r>
              <a:rPr lang="en-US" altLang="en-US" sz="2400" b="1" dirty="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Vai</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trò</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điều</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tiết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và</a:t>
            </a:r>
            <a:r>
              <a:rPr lang="en-US" altLang="en-US" sz="2400" b="1" dirty="0" smtClean="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ra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chiến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phát</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just" eaLnBrk="1" hangingPunct="1"/>
            <a:r>
              <a:rPr lang="en-US" altLang="en-US" sz="2400" b="1" dirty="0" err="1" smtClean="0">
                <a:latin typeface="Times New Roman" pitchFamily="18" charset="0"/>
                <a:cs typeface="Times New Roman" pitchFamily="18" charset="0"/>
              </a:rPr>
              <a:t>triển</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của</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chính</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phủ</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Nhật</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Bản</a:t>
            </a:r>
            <a:r>
              <a:rPr lang="en-US" altLang="en-US" sz="2400" b="1" dirty="0" smtClean="0">
                <a:latin typeface="Times New Roman" pitchFamily="18" charset="0"/>
                <a:cs typeface="Times New Roman" pitchFamily="18" charset="0"/>
              </a:rPr>
              <a:t>.</a:t>
            </a:r>
            <a:endParaRPr lang="en-US" altLang="en-US" sz="2400" b="1" dirty="0">
              <a:latin typeface="Times New Roman" pitchFamily="18" charset="0"/>
              <a:cs typeface="Times New Roman" pitchFamily="18" charset="0"/>
            </a:endParaRPr>
          </a:p>
        </p:txBody>
      </p:sp>
      <p:sp>
        <p:nvSpPr>
          <p:cNvPr id="19" name="Line 104"/>
          <p:cNvSpPr>
            <a:spLocks noChangeShapeType="1"/>
          </p:cNvSpPr>
          <p:nvPr/>
        </p:nvSpPr>
        <p:spPr bwMode="auto">
          <a:xfrm>
            <a:off x="3372221" y="5262282"/>
            <a:ext cx="67982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Rectangle 98"/>
          <p:cNvSpPr>
            <a:spLocks noChangeArrowheads="1"/>
          </p:cNvSpPr>
          <p:nvPr/>
        </p:nvSpPr>
        <p:spPr bwMode="auto">
          <a:xfrm>
            <a:off x="4032621" y="5679140"/>
            <a:ext cx="7975600" cy="1102660"/>
          </a:xfrm>
          <a:prstGeom prst="rect">
            <a:avLst/>
          </a:prstGeom>
          <a:solidFill>
            <a:srgbClr val="00FF00"/>
          </a:solidFill>
          <a:ln w="19050">
            <a:noFill/>
            <a:miter lim="800000"/>
            <a:headEnd/>
            <a:tailEnd/>
          </a:ln>
        </p:spPr>
        <p:txBody>
          <a:bodyPr wrap="none" anchor="ctr"/>
          <a:lstStyle/>
          <a:p>
            <a:pPr algn="just" eaLnBrk="1" hangingPunct="1">
              <a:buFontTx/>
              <a:buChar char="-"/>
            </a:pPr>
            <a:r>
              <a:rPr lang="en-US" altLang="en-US" sz="2400" b="1" dirty="0">
                <a:latin typeface="Times New Roman" pitchFamily="18" charset="0"/>
                <a:cs typeface="Times New Roman" pitchFamily="18" charset="0"/>
              </a:rPr>
              <a:t> Con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Bản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được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đào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tạo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đáo</a:t>
            </a:r>
            <a:r>
              <a:rPr lang="en-US" altLang="en-US" sz="2400" b="1" dirty="0">
                <a:latin typeface="Times New Roman" pitchFamily="18" charset="0"/>
                <a:cs typeface="Times New Roman" pitchFamily="18" charset="0"/>
              </a:rPr>
              <a:t>, </a:t>
            </a:r>
          </a:p>
          <a:p>
            <a:pPr algn="just" eaLnBrk="1" hangingPunct="1"/>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ý </a:t>
            </a:r>
            <a:r>
              <a:rPr lang="en-US" altLang="en-US" sz="2400" b="1" dirty="0" err="1">
                <a:latin typeface="Times New Roman" pitchFamily="18" charset="0"/>
                <a:cs typeface="Times New Roman" pitchFamily="18" charset="0"/>
              </a:rPr>
              <a:t>chí</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vươn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cần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cù</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tiết</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kiệm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đề</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endParaRPr lang="en-US" altLang="en-US" sz="2400" b="1" dirty="0" smtClean="0">
              <a:latin typeface="Times New Roman" pitchFamily="18" charset="0"/>
              <a:cs typeface="Times New Roman" pitchFamily="18" charset="0"/>
            </a:endParaRPr>
          </a:p>
          <a:p>
            <a:pPr algn="just" eaLnBrk="1" hangingPunct="1"/>
            <a:r>
              <a:rPr lang="en-US" altLang="en-US" sz="2400" b="1" dirty="0" err="1" smtClean="0">
                <a:latin typeface="Times New Roman" pitchFamily="18" charset="0"/>
                <a:cs typeface="Times New Roman" pitchFamily="18" charset="0"/>
              </a:rPr>
              <a:t>kỉ</a:t>
            </a:r>
            <a:r>
              <a:rPr lang="en-US" altLang="en-US" sz="2400" b="1" dirty="0" smtClean="0">
                <a:latin typeface="Times New Roman" pitchFamily="18" charset="0"/>
                <a:cs typeface="Times New Roman" pitchFamily="18" charset="0"/>
              </a:rPr>
              <a:t> </a:t>
            </a:r>
            <a:r>
              <a:rPr lang="en-US" altLang="en-US" sz="2400" b="1" dirty="0" err="1" smtClean="0">
                <a:latin typeface="Times New Roman" pitchFamily="18" charset="0"/>
                <a:cs typeface="Times New Roman" pitchFamily="18" charset="0"/>
              </a:rPr>
              <a:t>luật</a:t>
            </a:r>
            <a:r>
              <a:rPr lang="en-US" altLang="en-US" sz="2400" b="1" dirty="0" smtClean="0">
                <a:latin typeface="Times New Roman" pitchFamily="18" charset="0"/>
                <a:cs typeface="Times New Roman" pitchFamily="18" charset="0"/>
              </a:rPr>
              <a:t>.</a:t>
            </a:r>
            <a:endParaRPr lang="en-US" altLang="en-US" sz="2400" b="1" dirty="0">
              <a:latin typeface="Times New Roman" pitchFamily="18" charset="0"/>
              <a:cs typeface="Times New Roman" pitchFamily="18" charset="0"/>
            </a:endParaRPr>
          </a:p>
        </p:txBody>
      </p:sp>
      <p:sp>
        <p:nvSpPr>
          <p:cNvPr id="21" name="Line 104"/>
          <p:cNvSpPr>
            <a:spLocks noChangeShapeType="1"/>
          </p:cNvSpPr>
          <p:nvPr/>
        </p:nvSpPr>
        <p:spPr bwMode="auto">
          <a:xfrm>
            <a:off x="3352800" y="5257800"/>
            <a:ext cx="660400" cy="84268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049971760"/>
      </p:ext>
    </p:extLst>
  </p:cSld>
  <p:clrMapOvr>
    <a:masterClrMapping/>
  </p:clrMapOvr>
  <mc:AlternateContent xmlns:mc="http://schemas.openxmlformats.org/markup-compatibility/2006" xmlns:p14="http://schemas.microsoft.com/office/powerpoint/2010/main">
    <mc:Choice Requires="p14">
      <p:transition spd="slow" p14:dur="2000" advTm="100378"/>
    </mc:Choice>
    <mc:Fallback xmlns="">
      <p:transition spd="slow" advTm="100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circle(in)">
                                      <p:cBhvr>
                                        <p:cTn id="63" dur="2000"/>
                                        <p:tgtEl>
                                          <p:spTgt spid="20"/>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circle(in)">
                                      <p:cBhvr>
                                        <p:cTn id="6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000" y="1676401"/>
            <a:ext cx="10972800" cy="452596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5400" b="1" i="1" dirty="0" smtClean="0">
                <a:solidFill>
                  <a:srgbClr val="0000CC"/>
                </a:solidFill>
                <a:latin typeface="Times New Roman" pitchFamily="18" charset="0"/>
                <a:cs typeface="Times New Roman" pitchFamily="18" charset="0"/>
              </a:rPr>
              <a:t>Theo </a:t>
            </a:r>
            <a:r>
              <a:rPr lang="en-US" sz="5400" b="1" i="1" dirty="0" err="1" smtClean="0">
                <a:solidFill>
                  <a:srgbClr val="0000CC"/>
                </a:solidFill>
                <a:latin typeface="Times New Roman" pitchFamily="18" charset="0"/>
                <a:cs typeface="Times New Roman" pitchFamily="18" charset="0"/>
              </a:rPr>
              <a:t>em</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nguyên</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nhân</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nào</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là</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quan</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trọng</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nhất</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Vì</a:t>
            </a:r>
            <a:r>
              <a:rPr lang="en-US" sz="5400" b="1" i="1" dirty="0" smtClean="0">
                <a:solidFill>
                  <a:srgbClr val="0000CC"/>
                </a:solidFill>
                <a:latin typeface="Times New Roman" pitchFamily="18" charset="0"/>
                <a:cs typeface="Times New Roman" pitchFamily="18" charset="0"/>
              </a:rPr>
              <a:t> </a:t>
            </a:r>
            <a:r>
              <a:rPr lang="en-US" sz="5400" b="1" i="1" dirty="0" err="1" smtClean="0">
                <a:solidFill>
                  <a:srgbClr val="0000CC"/>
                </a:solidFill>
                <a:latin typeface="Times New Roman" pitchFamily="18" charset="0"/>
                <a:cs typeface="Times New Roman" pitchFamily="18" charset="0"/>
              </a:rPr>
              <a:t>sao</a:t>
            </a:r>
            <a:r>
              <a:rPr lang="en-US" sz="5400" b="1" i="1" dirty="0" smtClean="0">
                <a:solidFill>
                  <a:srgbClr val="0000CC"/>
                </a:solidFill>
                <a:latin typeface="Times New Roman" pitchFamily="18" charset="0"/>
                <a:cs typeface="Times New Roman" pitchFamily="18" charset="0"/>
              </a:rPr>
              <a:t>? </a:t>
            </a:r>
            <a:endParaRPr lang="en-US" sz="5400" b="1" i="1" dirty="0">
              <a:solidFill>
                <a:srgbClr val="0000CC"/>
              </a:solidFill>
              <a:latin typeface="Times New Roman" pitchFamily="18" charset="0"/>
              <a:cs typeface="Times New Roman" pitchFamily="18" charset="0"/>
            </a:endParaRPr>
          </a:p>
        </p:txBody>
      </p:sp>
      <p:pic>
        <p:nvPicPr>
          <p:cNvPr id="5" name="Picture 2" descr="D:\giảng dạy\giao an dien tu\khoi 7\thao giang 2016\data\156148-16026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1781688"/>
      </p:ext>
    </p:extLst>
  </p:cSld>
  <p:clrMapOvr>
    <a:masterClrMapping/>
  </p:clrMapOvr>
  <mc:AlternateContent xmlns:mc="http://schemas.openxmlformats.org/markup-compatibility/2006" xmlns:p14="http://schemas.microsoft.com/office/powerpoint/2010/main">
    <mc:Choice Requires="p14">
      <p:transition spd="slow" p14:dur="2000" advTm="70919"/>
    </mc:Choice>
    <mc:Fallback xmlns="">
      <p:transition spd="slow" advTm="70919"/>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921385"/>
            <a:ext cx="12191365" cy="5416550"/>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7"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1" y="213243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bwMode="auto">
          <a:xfrm>
            <a:off x="4557713" y="1175344"/>
            <a:ext cx="7495742" cy="3945522"/>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p>
          <a:p>
            <a:pPr algn="ctr" defTabSz="914400"/>
            <a:r>
              <a:rPr lang="en-US" sz="3200" b="1" i="1" dirty="0">
                <a:solidFill>
                  <a:srgbClr val="002060"/>
                </a:solidFill>
                <a:latin typeface="Times New Roman" pitchFamily="18" charset="0"/>
                <a:cs typeface="Times New Roman" pitchFamily="18" charset="0"/>
              </a:rPr>
              <a:t>	</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Từ</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đầu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những</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năm</a:t>
            </a:r>
            <a:r>
              <a:rPr lang="en-US" sz="3200" b="1" i="1" dirty="0">
                <a:solidFill>
                  <a:srgbClr val="002060"/>
                </a:solidFill>
                <a:latin typeface="Times New Roman" pitchFamily="18" charset="0"/>
                <a:cs typeface="Times New Roman" pitchFamily="18" charset="0"/>
              </a:rPr>
              <a:t> 90 </a:t>
            </a:r>
            <a:r>
              <a:rPr lang="en-US" sz="3200" b="1" i="1" dirty="0" err="1">
                <a:solidFill>
                  <a:srgbClr val="002060"/>
                </a:solidFill>
                <a:latin typeface="Times New Roman" pitchFamily="18" charset="0"/>
                <a:cs typeface="Times New Roman" pitchFamily="18" charset="0"/>
              </a:rPr>
              <a:t>của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kỷ</a:t>
            </a:r>
            <a:r>
              <a:rPr lang="en-US" sz="3200" b="1" i="1" dirty="0">
                <a:solidFill>
                  <a:srgbClr val="002060"/>
                </a:solidFill>
                <a:latin typeface="Times New Roman" pitchFamily="18" charset="0"/>
                <a:cs typeface="Times New Roman" pitchFamily="18" charset="0"/>
              </a:rPr>
              <a:t> XX </a:t>
            </a:r>
            <a:endParaRPr lang="en-US" sz="3200" b="1" i="1" dirty="0" smtClean="0">
              <a:solidFill>
                <a:srgbClr val="002060"/>
              </a:solidFill>
              <a:latin typeface="Times New Roman" pitchFamily="18" charset="0"/>
              <a:cs typeface="Times New Roman" pitchFamily="18" charset="0"/>
            </a:endParaRPr>
          </a:p>
          <a:p>
            <a:pPr algn="ctr" defTabSz="914400"/>
            <a:r>
              <a:rPr lang="en-US" sz="3200" b="1" i="1" dirty="0" err="1" smtClean="0">
                <a:solidFill>
                  <a:srgbClr val="002060"/>
                </a:solidFill>
                <a:latin typeface="Times New Roman" pitchFamily="18" charset="0"/>
                <a:cs typeface="Times New Roman" pitchFamily="18" charset="0"/>
              </a:rPr>
              <a:t>kinh</a:t>
            </a:r>
            <a:r>
              <a:rPr lang="en-US" sz="3200" b="1" i="1" dirty="0" smtClean="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Nhật</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Bản</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như</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thế</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nào</a:t>
            </a:r>
            <a:r>
              <a:rPr lang="en-US" sz="3200" b="1" i="1" dirty="0">
                <a:solidFill>
                  <a:srgbClr val="002060"/>
                </a:solidFill>
                <a:latin typeface="Times New Roman" pitchFamily="18" charset="0"/>
                <a:cs typeface="Times New Roman" pitchFamily="18" charset="0"/>
              </a:rPr>
              <a:t>?</a:t>
            </a:r>
          </a:p>
          <a:p>
            <a:pPr algn="ctr" defTabSz="914400"/>
            <a:endParaRPr lang="en-US" sz="3200" b="1" i="1" dirty="0">
              <a:solidFill>
                <a:srgbClr val="002060"/>
              </a:solidFill>
              <a:latin typeface="Times New Roman" pitchFamily="18" charset="0"/>
              <a:cs typeface="Times New Roman" pitchFamily="18" charset="0"/>
            </a:endParaRPr>
          </a:p>
        </p:txBody>
      </p:sp>
      <p:sp>
        <p:nvSpPr>
          <p:cNvPr id="2" name="Rectangle 1"/>
          <p:cNvSpPr/>
          <p:nvPr/>
        </p:nvSpPr>
        <p:spPr>
          <a:xfrm>
            <a:off x="123341" y="698290"/>
            <a:ext cx="11295387" cy="954107"/>
          </a:xfrm>
          <a:prstGeom prst="rect">
            <a:avLst/>
          </a:prstGeom>
        </p:spPr>
        <p:txBody>
          <a:bodyPr wrap="square">
            <a:spAutoFit/>
          </a:bodyPr>
          <a:lstStyle/>
          <a:p>
            <a:pPr>
              <a:defRPr/>
            </a:pPr>
            <a:r>
              <a:rPr lang="en-US" sz="2800" b="1" dirty="0" smtClean="0">
                <a:solidFill>
                  <a:srgbClr val="0000CC"/>
                </a:solidFill>
                <a:latin typeface="Times New Roman" pitchFamily="18" charset="0"/>
                <a:cs typeface="Times New Roman" pitchFamily="18" charset="0"/>
              </a:rPr>
              <a:t>IV- NHẬT BẢN KHÔI PHỤC VÀ PHÁT TRIỂN KINH TẾ SAU </a:t>
            </a:r>
          </a:p>
          <a:p>
            <a:pPr>
              <a:defRPr/>
            </a:pPr>
            <a:r>
              <a:rPr lang="en-US" sz="2800" b="1" dirty="0" smtClean="0">
                <a:solidFill>
                  <a:srgbClr val="0000CC"/>
                </a:solidFill>
                <a:latin typeface="Times New Roman" pitchFamily="18" charset="0"/>
                <a:cs typeface="Times New Roman" pitchFamily="18" charset="0"/>
              </a:rPr>
              <a:t>CHIẾN TRANH</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7609027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38" y="1652397"/>
            <a:ext cx="12191365" cy="4685538"/>
          </a:xfrm>
        </p:spPr>
        <p:txBody>
          <a:bodyPr>
            <a:noAutofit/>
          </a:bodyPr>
          <a:lstStyle/>
          <a:p>
            <a:pPr marL="0" indent="0" algn="just">
              <a:buNone/>
            </a:pPr>
            <a:endParaRPr lang="en-US" sz="2000" b="1" dirty="0">
              <a:latin typeface="Times New Roman" panose="02020603050405020304" pitchFamily="18" charset="0"/>
              <a:cs typeface="Times New Roman" panose="02020603050405020304" pitchFamily="18" charset="0"/>
            </a:endParaRPr>
          </a:p>
          <a:p>
            <a:pPr marL="0" indent="0" algn="just">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000" dirty="0" err="1">
              <a:solidFill>
                <a:srgbClr val="1D41D5"/>
              </a:solidFill>
              <a:latin typeface="Times New Roman" panose="02020603050405020304" pitchFamily="18" charset="0"/>
              <a:cs typeface="Times New Roman" panose="02020603050405020304" pitchFamily="18" charset="0"/>
            </a:endParaRPr>
          </a:p>
          <a:p>
            <a:pPr marL="0" indent="0">
              <a:buNone/>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6"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151460" y="128259"/>
            <a:ext cx="11267268" cy="55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2" name="Rectangle 1"/>
          <p:cNvSpPr/>
          <p:nvPr/>
        </p:nvSpPr>
        <p:spPr>
          <a:xfrm>
            <a:off x="123341" y="698290"/>
            <a:ext cx="11295387" cy="954107"/>
          </a:xfrm>
          <a:prstGeom prst="rect">
            <a:avLst/>
          </a:prstGeom>
        </p:spPr>
        <p:txBody>
          <a:bodyPr wrap="square">
            <a:spAutoFit/>
          </a:bodyPr>
          <a:lstStyle/>
          <a:p>
            <a:pPr>
              <a:defRPr/>
            </a:pPr>
            <a:r>
              <a:rPr lang="en-US" sz="2800" b="1" dirty="0" smtClean="0">
                <a:solidFill>
                  <a:srgbClr val="0000CC"/>
                </a:solidFill>
                <a:latin typeface="Times New Roman" pitchFamily="18" charset="0"/>
                <a:cs typeface="Times New Roman" pitchFamily="18" charset="0"/>
              </a:rPr>
              <a:t>IV- NHẬT BẢN KHÔI PHỤC VÀ PHÁT TRIỂN KINH TẾ SAU </a:t>
            </a:r>
          </a:p>
          <a:p>
            <a:pPr>
              <a:defRPr/>
            </a:pPr>
            <a:r>
              <a:rPr lang="en-US" sz="2800" b="1" dirty="0" smtClean="0">
                <a:solidFill>
                  <a:srgbClr val="0000CC"/>
                </a:solidFill>
                <a:latin typeface="Times New Roman" pitchFamily="18" charset="0"/>
                <a:cs typeface="Times New Roman" pitchFamily="18" charset="0"/>
              </a:rPr>
              <a:t>CHIẾN TRANH</a:t>
            </a:r>
            <a:endParaRPr lang="vi-VN" sz="2800" b="1" dirty="0">
              <a:solidFill>
                <a:srgbClr val="0000CC"/>
              </a:solidFill>
              <a:latin typeface="Times New Roman" pitchFamily="18" charset="0"/>
              <a:cs typeface="Times New Roman" pitchFamily="18" charset="0"/>
            </a:endParaRPr>
          </a:p>
        </p:txBody>
      </p:sp>
      <p:sp>
        <p:nvSpPr>
          <p:cNvPr id="8" name="Rectangle 3"/>
          <p:cNvSpPr txBox="1">
            <a:spLocks noChangeArrowheads="1"/>
          </p:cNvSpPr>
          <p:nvPr/>
        </p:nvSpPr>
        <p:spPr>
          <a:xfrm>
            <a:off x="123341" y="2126673"/>
            <a:ext cx="11140404" cy="2209800"/>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50-&gt;70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TK </a:t>
            </a:r>
            <a:r>
              <a:rPr lang="en-US" dirty="0" smtClean="0">
                <a:latin typeface="Times New Roman" pitchFamily="18" charset="0"/>
                <a:cs typeface="Times New Roman" pitchFamily="18" charset="0"/>
              </a:rPr>
              <a:t>XX </a:t>
            </a:r>
            <a:r>
              <a:rPr lang="en-US" dirty="0" err="1" smtClean="0">
                <a:latin typeface="Times New Roman" pitchFamily="18" charset="0"/>
                <a:cs typeface="Times New Roman" pitchFamily="18" charset="0"/>
              </a:rPr>
              <a:t>kinh</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Nhật</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Bản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trưởng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thần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kỳ</a:t>
            </a:r>
            <a:r>
              <a:rPr lang="en-US" dirty="0" smtClean="0">
                <a:latin typeface="Times New Roman" pitchFamily="18" charset="0"/>
                <a:cs typeface="Times New Roman" pitchFamily="18" charset="0"/>
              </a:rPr>
              <a:t>”.</a:t>
            </a:r>
          </a:p>
          <a:p>
            <a:pPr marL="0" indent="0">
              <a:lnSpc>
                <a:spcPct val="90000"/>
              </a:lnSpc>
              <a:buNone/>
            </a:pPr>
            <a:r>
              <a:rPr lang="en-US" dirty="0" smtClean="0">
                <a:latin typeface="Times New Roman" pitchFamily="18" charset="0"/>
                <a:cs typeface="Times New Roman" pitchFamily="18" charset="0"/>
              </a:rPr>
              <a:t> =&gt; </a:t>
            </a:r>
            <a:r>
              <a:rPr lang="en-US" dirty="0" err="1" smtClean="0">
                <a:latin typeface="Times New Roman" pitchFamily="18" charset="0"/>
                <a:cs typeface="Times New Roman" pitchFamily="18" charset="0"/>
              </a:rPr>
              <a:t>Nhật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trở</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thành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giới</a:t>
            </a:r>
            <a:r>
              <a:rPr lang="en-US" dirty="0" smtClean="0">
                <a:latin typeface="Times New Roman" pitchFamily="18" charset="0"/>
                <a:cs typeface="Times New Roman" pitchFamily="18" charset="0"/>
              </a:rPr>
              <a:t> .</a:t>
            </a:r>
          </a:p>
        </p:txBody>
      </p:sp>
      <p:sp>
        <p:nvSpPr>
          <p:cNvPr id="9" name="Title 1"/>
          <p:cNvSpPr txBox="1">
            <a:spLocks/>
          </p:cNvSpPr>
          <p:nvPr/>
        </p:nvSpPr>
        <p:spPr>
          <a:xfrm>
            <a:off x="345141" y="4220339"/>
            <a:ext cx="1079391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90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kỷ</a:t>
            </a:r>
            <a:r>
              <a:rPr lang="en-US" sz="3200" dirty="0">
                <a:latin typeface="Times New Roman" pitchFamily="18" charset="0"/>
                <a:cs typeface="Times New Roman" pitchFamily="18" charset="0"/>
              </a:rPr>
              <a:t> XX </a:t>
            </a:r>
            <a:r>
              <a:rPr lang="en-US" sz="3200" dirty="0" err="1">
                <a:latin typeface="Times New Roman" pitchFamily="18" charset="0"/>
                <a:cs typeface="Times New Roman" pitchFamily="18" charset="0"/>
              </a:rPr>
              <a:t>nền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2658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329099" y="1747667"/>
            <a:ext cx="9160933" cy="2404331"/>
          </a:xfrm>
        </p:spPr>
        <p:txBody>
          <a:bodyPr>
            <a:noAutofit/>
          </a:bodyPr>
          <a:lstStyle/>
          <a:p>
            <a:r>
              <a:rPr lang="en-US" sz="4800" b="1" i="1" dirty="0" err="1" smtClean="0">
                <a:solidFill>
                  <a:srgbClr val="BF09F1"/>
                </a:solidFill>
                <a:latin typeface="Times New Roman" pitchFamily="18" charset="0"/>
                <a:cs typeface="Times New Roman" pitchFamily="18" charset="0"/>
              </a:rPr>
              <a:t>Sau</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khi</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tìm</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hiểu</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về</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nước</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Nhật</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Bản</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chúng</a:t>
            </a:r>
            <a:r>
              <a:rPr lang="en-US" sz="4800" b="1" i="1" dirty="0" smtClean="0">
                <a:solidFill>
                  <a:srgbClr val="BF09F1"/>
                </a:solidFill>
                <a:latin typeface="Times New Roman" pitchFamily="18" charset="0"/>
                <a:cs typeface="Times New Roman" pitchFamily="18" charset="0"/>
              </a:rPr>
              <a:t> ta </a:t>
            </a:r>
            <a:r>
              <a:rPr lang="en-US" sz="4800" b="1" i="1" dirty="0" err="1" smtClean="0">
                <a:solidFill>
                  <a:srgbClr val="BF09F1"/>
                </a:solidFill>
                <a:latin typeface="Times New Roman" pitchFamily="18" charset="0"/>
                <a:cs typeface="Times New Roman" pitchFamily="18" charset="0"/>
              </a:rPr>
              <a:t>học</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hỏi</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được</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điều</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gì</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từ</a:t>
            </a:r>
            <a:r>
              <a:rPr lang="en-US" sz="4800" b="1" i="1" dirty="0" smtClean="0">
                <a:solidFill>
                  <a:srgbClr val="BF09F1"/>
                </a:solidFill>
                <a:latin typeface="Times New Roman" pitchFamily="18" charset="0"/>
                <a:cs typeface="Times New Roman" pitchFamily="18" charset="0"/>
              </a:rPr>
              <a:t> </a:t>
            </a:r>
            <a:r>
              <a:rPr lang="en-US" sz="4800" b="1" i="1" dirty="0" err="1">
                <a:solidFill>
                  <a:srgbClr val="BF09F1"/>
                </a:solidFill>
                <a:latin typeface="Times New Roman" pitchFamily="18" charset="0"/>
                <a:cs typeface="Times New Roman" pitchFamily="18" charset="0"/>
              </a:rPr>
              <a:t>N</a:t>
            </a:r>
            <a:r>
              <a:rPr lang="en-US" sz="4800" b="1" i="1" dirty="0" err="1" smtClean="0">
                <a:solidFill>
                  <a:srgbClr val="BF09F1"/>
                </a:solidFill>
                <a:latin typeface="Times New Roman" pitchFamily="18" charset="0"/>
                <a:cs typeface="Times New Roman" pitchFamily="18" charset="0"/>
              </a:rPr>
              <a:t>hật</a:t>
            </a:r>
            <a:r>
              <a:rPr lang="en-US" sz="4800" b="1" i="1" dirty="0" smtClean="0">
                <a:solidFill>
                  <a:srgbClr val="BF09F1"/>
                </a:solidFill>
                <a:latin typeface="Times New Roman" pitchFamily="18" charset="0"/>
                <a:cs typeface="Times New Roman" pitchFamily="18" charset="0"/>
              </a:rPr>
              <a:t> </a:t>
            </a:r>
            <a:r>
              <a:rPr lang="en-US" sz="4800" b="1" i="1" dirty="0" err="1">
                <a:solidFill>
                  <a:srgbClr val="BF09F1"/>
                </a:solidFill>
                <a:latin typeface="Times New Roman" pitchFamily="18" charset="0"/>
                <a:cs typeface="Times New Roman" pitchFamily="18" charset="0"/>
              </a:rPr>
              <a:t>B</a:t>
            </a:r>
            <a:r>
              <a:rPr lang="en-US" sz="4800" b="1" i="1" dirty="0" err="1" smtClean="0">
                <a:solidFill>
                  <a:srgbClr val="BF09F1"/>
                </a:solidFill>
                <a:latin typeface="Times New Roman" pitchFamily="18" charset="0"/>
                <a:cs typeface="Times New Roman" pitchFamily="18" charset="0"/>
              </a:rPr>
              <a:t>ản</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để</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góp</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phần</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phát</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triển</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đất</a:t>
            </a:r>
            <a:r>
              <a:rPr lang="en-US" sz="4800" b="1" i="1" dirty="0" smtClean="0">
                <a:solidFill>
                  <a:srgbClr val="BF09F1"/>
                </a:solidFill>
                <a:latin typeface="Times New Roman" pitchFamily="18" charset="0"/>
                <a:cs typeface="Times New Roman" pitchFamily="18" charset="0"/>
              </a:rPr>
              <a:t> </a:t>
            </a:r>
            <a:r>
              <a:rPr lang="en-US" sz="4800" b="1" i="1" dirty="0" err="1" smtClean="0">
                <a:solidFill>
                  <a:srgbClr val="BF09F1"/>
                </a:solidFill>
                <a:latin typeface="Times New Roman" pitchFamily="18" charset="0"/>
                <a:cs typeface="Times New Roman" pitchFamily="18" charset="0"/>
              </a:rPr>
              <a:t>nước</a:t>
            </a:r>
            <a:r>
              <a:rPr lang="en-US" sz="4800" b="1" i="1" dirty="0" smtClean="0">
                <a:solidFill>
                  <a:srgbClr val="BF09F1"/>
                </a:solidFill>
                <a:latin typeface="Times New Roman" pitchFamily="18" charset="0"/>
                <a:cs typeface="Times New Roman" pitchFamily="18" charset="0"/>
              </a:rPr>
              <a:t>?</a:t>
            </a:r>
          </a:p>
        </p:txBody>
      </p:sp>
      <p:pic>
        <p:nvPicPr>
          <p:cNvPr id="3"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39" y="0"/>
            <a:ext cx="132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050392" y="4407633"/>
            <a:ext cx="3428347" cy="131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746565" y="3962400"/>
            <a:ext cx="1320800" cy="2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3"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737928" y="1135390"/>
            <a:ext cx="3589461" cy="131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197570"/>
      </p:ext>
    </p:extLst>
  </p:cSld>
  <p:clrMapOvr>
    <a:masterClrMapping/>
  </p:clrMapOvr>
  <mc:AlternateContent xmlns:mc="http://schemas.openxmlformats.org/markup-compatibility/2006" xmlns:p14="http://schemas.microsoft.com/office/powerpoint/2010/main">
    <mc:Choice Requires="p14">
      <p:transition spd="slow" p14:dur="2000" advTm="63737"/>
    </mc:Choice>
    <mc:Fallback xmlns="">
      <p:transition spd="slow" advTm="6373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7FD1ECF-4F35-4946-9721-EC8952F4D452}"/>
              </a:ext>
            </a:extLst>
          </p:cNvPr>
          <p:cNvSpPr>
            <a:spLocks noGrp="1"/>
          </p:cNvSpPr>
          <p:nvPr>
            <p:ph type="title"/>
          </p:nvPr>
        </p:nvSpPr>
        <p:spPr>
          <a:xfrm>
            <a:off x="9624917" y="269985"/>
            <a:ext cx="1736821" cy="6362676"/>
          </a:xfrm>
        </p:spPr>
        <p:txBody>
          <a:bodyPr/>
          <a:lstStyle/>
          <a:p>
            <a:r>
              <a:rPr lang="vi-VN" altLang="en-US" sz="2800" b="1" dirty="0">
                <a:solidFill>
                  <a:srgbClr val="002060"/>
                </a:solidFill>
                <a:latin typeface="Times New Roman" panose="02020603050405020304" pitchFamily="18" charset="0"/>
                <a:cs typeface="Times New Roman" panose="02020603050405020304" pitchFamily="18" charset="0"/>
              </a:rPr>
              <a:t>Hình ảnh một cánh đồng lúa m</a:t>
            </a:r>
            <a:r>
              <a:rPr lang="en-US" altLang="en-US" sz="2800" b="1" dirty="0">
                <a:solidFill>
                  <a:srgbClr val="002060"/>
                </a:solidFill>
                <a:latin typeface="Times New Roman" panose="02020603050405020304" pitchFamily="18" charset="0"/>
                <a:cs typeface="Times New Roman" panose="02020603050405020304" pitchFamily="18" charset="0"/>
              </a:rPr>
              <a:t>ì</a:t>
            </a:r>
            <a:r>
              <a:rPr lang="vi-VN" altLang="en-US" sz="2800" b="1" dirty="0">
                <a:solidFill>
                  <a:srgbClr val="002060"/>
                </a:solidFill>
                <a:latin typeface="Times New Roman" panose="02020603050405020304" pitchFamily="18" charset="0"/>
                <a:cs typeface="Times New Roman" panose="02020603050405020304" pitchFamily="18" charset="0"/>
              </a:rPr>
              <a:t> ở M</a:t>
            </a:r>
            <a:r>
              <a:rPr lang="en-US" altLang="en-US" sz="2800" b="1" dirty="0">
                <a:solidFill>
                  <a:srgbClr val="002060"/>
                </a:solidFill>
                <a:latin typeface="Times New Roman" panose="02020603050405020304" pitchFamily="18" charset="0"/>
                <a:cs typeface="Times New Roman" panose="02020603050405020304" pitchFamily="18" charset="0"/>
              </a:rPr>
              <a:t>ĩ</a:t>
            </a:r>
          </a:p>
        </p:txBody>
      </p:sp>
      <p:pic>
        <p:nvPicPr>
          <p:cNvPr id="5" name="Picture 4">
            <a:extLst>
              <a:ext uri="{FF2B5EF4-FFF2-40B4-BE49-F238E27FC236}">
                <a16:creationId xmlns:a16="http://schemas.microsoft.com/office/drawing/2014/main" xmlns="" id="{CEDBAA2F-B870-4B24-8E3D-5903F6138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0264" y="269985"/>
            <a:ext cx="8794652" cy="636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6000" y="1111625"/>
            <a:ext cx="10972800" cy="4525963"/>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5400" b="1" i="1" dirty="0" err="1">
                <a:solidFill>
                  <a:srgbClr val="FF0000"/>
                </a:solidFill>
                <a:latin typeface="Times New Roman" pitchFamily="18" charset="0"/>
                <a:cs typeface="Times New Roman" pitchFamily="18" charset="0"/>
              </a:rPr>
              <a:t>Quan</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hệ</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giữa</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Việt</a:t>
            </a:r>
            <a:r>
              <a:rPr lang="en-US" sz="5400" b="1" i="1" dirty="0">
                <a:solidFill>
                  <a:srgbClr val="FF0000"/>
                </a:solidFill>
                <a:latin typeface="Times New Roman" pitchFamily="18" charset="0"/>
                <a:cs typeface="Times New Roman" pitchFamily="18" charset="0"/>
              </a:rPr>
              <a:t> Nam </a:t>
            </a:r>
            <a:r>
              <a:rPr lang="en-US" sz="5400" b="1" i="1" dirty="0" err="1">
                <a:solidFill>
                  <a:srgbClr val="FF0000"/>
                </a:solidFill>
                <a:latin typeface="Times New Roman" pitchFamily="18" charset="0"/>
                <a:cs typeface="Times New Roman" pitchFamily="18" charset="0"/>
              </a:rPr>
              <a:t>và</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Nhật</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Bản</a:t>
            </a:r>
            <a:r>
              <a:rPr lang="en-US" sz="5400" b="1" i="1" dirty="0">
                <a:solidFill>
                  <a:srgbClr val="FF0000"/>
                </a:solidFill>
                <a:latin typeface="Times New Roman" pitchFamily="18" charset="0"/>
                <a:cs typeface="Times New Roman" pitchFamily="18" charset="0"/>
              </a:rPr>
              <a:t>.</a:t>
            </a:r>
            <a:endParaRPr lang="en-US" sz="5400" b="1" i="1" dirty="0">
              <a:solidFill>
                <a:srgbClr val="0000CC"/>
              </a:solidFill>
              <a:latin typeface="Times New Roman" pitchFamily="18" charset="0"/>
              <a:cs typeface="Times New Roman" pitchFamily="18" charset="0"/>
            </a:endParaRPr>
          </a:p>
        </p:txBody>
      </p:sp>
      <p:pic>
        <p:nvPicPr>
          <p:cNvPr id="5" name="Picture 2" descr="D:\giảng dạy\giao an dien tu\khoi 7\thao giang 2016\data\156148-16026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545014"/>
      </p:ext>
    </p:extLst>
  </p:cSld>
  <p:clrMapOvr>
    <a:masterClrMapping/>
  </p:clrMapOvr>
  <mc:AlternateContent xmlns:mc="http://schemas.openxmlformats.org/markup-compatibility/2006" xmlns:p14="http://schemas.microsoft.com/office/powerpoint/2010/main">
    <mc:Choice Requires="p14">
      <p:transition spd="slow" p14:dur="2000" advTm="69933"/>
    </mc:Choice>
    <mc:Fallback xmlns="">
      <p:transition spd="slow" advTm="69933"/>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165" y="5562600"/>
            <a:ext cx="10836836" cy="1143000"/>
          </a:xfrm>
        </p:spPr>
        <p:txBody>
          <a:bodyPr>
            <a:noAutofit/>
          </a:bodyPr>
          <a:lstStyle/>
          <a:p>
            <a:pPr>
              <a:lnSpc>
                <a:spcPct val="150000"/>
              </a:lnSpc>
            </a:pPr>
            <a:r>
              <a:rPr lang="en-US" sz="2800" b="1" dirty="0" err="1" smtClean="0">
                <a:solidFill>
                  <a:srgbClr val="0000CC"/>
                </a:solidFill>
                <a:latin typeface="Times New Roman" pitchFamily="18" charset="0"/>
                <a:cs typeface="Times New Roman" pitchFamily="18" charset="0"/>
              </a:rPr>
              <a:t>Thủ</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tướng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Nguyễn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Tấn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Dũng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thăm</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Nhật</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bản</a:t>
            </a:r>
            <a:endParaRPr lang="en-US" sz="2800" b="1" dirty="0">
              <a:solidFill>
                <a:srgbClr val="0000CC"/>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4" name="Picture 6" descr="images1129697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381000"/>
            <a:ext cx="1097279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289636"/>
      </p:ext>
    </p:extLst>
  </p:cSld>
  <p:clrMapOvr>
    <a:masterClrMapping/>
  </p:clrMapOvr>
  <mc:AlternateContent xmlns:mc="http://schemas.openxmlformats.org/markup-compatibility/2006" xmlns:p14="http://schemas.microsoft.com/office/powerpoint/2010/main">
    <mc:Choice Requires="p14">
      <p:transition spd="slow" p14:dur="2000" advTm="6603"/>
    </mc:Choice>
    <mc:Fallback xmlns="">
      <p:transition spd="slow" advTm="6603"/>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0000CC"/>
                </a:solidFill>
                <a:latin typeface="Times New Roman" pitchFamily="18" charset="0"/>
                <a:cs typeface="Times New Roman" pitchFamily="18" charset="0"/>
              </a:rPr>
              <a:t>Thủ</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tướng</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Nhật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Bản</a:t>
            </a:r>
            <a:r>
              <a:rPr lang="en-US" dirty="0" smtClean="0">
                <a:solidFill>
                  <a:srgbClr val="0000CC"/>
                </a:solidFill>
                <a:latin typeface="Times New Roman" pitchFamily="18" charset="0"/>
                <a:cs typeface="Times New Roman" pitchFamily="18" charset="0"/>
              </a:rPr>
              <a:t> Shin-</a:t>
            </a:r>
            <a:r>
              <a:rPr lang="en-US" dirty="0" err="1" smtClean="0">
                <a:solidFill>
                  <a:srgbClr val="0000CC"/>
                </a:solidFill>
                <a:latin typeface="Times New Roman" pitchFamily="18" charset="0"/>
                <a:cs typeface="Times New Roman" pitchFamily="18" charset="0"/>
              </a:rPr>
              <a:t>Zo</a:t>
            </a:r>
            <a:r>
              <a:rPr lang="en-US" dirty="0" smtClean="0">
                <a:solidFill>
                  <a:srgbClr val="0000CC"/>
                </a:solidFill>
                <a:latin typeface="Times New Roman" pitchFamily="18" charset="0"/>
                <a:cs typeface="Times New Roman" pitchFamily="18" charset="0"/>
              </a:rPr>
              <a:t> A-be </a:t>
            </a:r>
            <a:r>
              <a:rPr lang="en-US" dirty="0" err="1" smtClean="0">
                <a:solidFill>
                  <a:srgbClr val="0000CC"/>
                </a:solidFill>
                <a:latin typeface="Times New Roman" pitchFamily="18" charset="0"/>
                <a:cs typeface="Times New Roman" pitchFamily="18" charset="0"/>
              </a:rPr>
              <a:t>thăm</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Việt</a:t>
            </a:r>
            <a:r>
              <a:rPr lang="en-US" dirty="0" smtClean="0">
                <a:solidFill>
                  <a:srgbClr val="0000CC"/>
                </a:solidFill>
                <a:latin typeface="Times New Roman" pitchFamily="18" charset="0"/>
                <a:cs typeface="Times New Roman" pitchFamily="18" charset="0"/>
              </a:rPr>
              <a:t> </a:t>
            </a:r>
            <a:r>
              <a:rPr lang="en-US" dirty="0">
                <a:solidFill>
                  <a:srgbClr val="0000CC"/>
                </a:solidFill>
                <a:latin typeface="Times New Roman" pitchFamily="18" charset="0"/>
                <a:cs typeface="Times New Roman" pitchFamily="18" charset="0"/>
              </a:rPr>
              <a:t>N</a:t>
            </a:r>
            <a:r>
              <a:rPr lang="en-US" dirty="0" smtClean="0">
                <a:solidFill>
                  <a:srgbClr val="0000CC"/>
                </a:solidFill>
                <a:latin typeface="Times New Roman" pitchFamily="18" charset="0"/>
                <a:cs typeface="Times New Roman" pitchFamily="18" charset="0"/>
              </a:rPr>
              <a:t>am</a:t>
            </a:r>
            <a:endParaRPr lang="en-US" dirty="0">
              <a:solidFill>
                <a:srgbClr val="0000CC"/>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1" y="1828800"/>
            <a:ext cx="5956300" cy="493395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828800"/>
            <a:ext cx="5619749" cy="4933950"/>
          </a:xfrm>
          <a:prstGeom prst="rect">
            <a:avLst/>
          </a:prstGeom>
        </p:spPr>
      </p:pic>
    </p:spTree>
    <p:extLst>
      <p:ext uri="{BB962C8B-B14F-4D97-AF65-F5344CB8AC3E}">
        <p14:creationId xmlns:p14="http://schemas.microsoft.com/office/powerpoint/2010/main" val="183072499"/>
      </p:ext>
    </p:extLst>
  </p:cSld>
  <p:clrMapOvr>
    <a:masterClrMapping/>
  </p:clrMapOvr>
  <mc:AlternateContent xmlns:mc="http://schemas.openxmlformats.org/markup-compatibility/2006" xmlns:p14="http://schemas.microsoft.com/office/powerpoint/2010/main">
    <mc:Choice Requires="p14">
      <p:transition spd="slow" p14:dur="2000" advTm="6497"/>
    </mc:Choice>
    <mc:Fallback xmlns="">
      <p:transition spd="slow" advTm="6497"/>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859"/>
            <a:ext cx="10972800" cy="1143000"/>
          </a:xfrm>
        </p:spPr>
        <p:txBody>
          <a:bodyPr/>
          <a:lstStyle/>
          <a:p>
            <a:r>
              <a:rPr lang="en-US" dirty="0" err="1" smtClean="0">
                <a:solidFill>
                  <a:srgbClr val="0000CC"/>
                </a:solidFill>
                <a:latin typeface="Times New Roman" pitchFamily="18" charset="0"/>
                <a:cs typeface="Times New Roman" pitchFamily="18" charset="0"/>
              </a:rPr>
              <a:t>Cầu</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Nhật</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Tân</a:t>
            </a:r>
            <a:endParaRPr lang="en-US" dirty="0">
              <a:solidFill>
                <a:srgbClr val="0000CC"/>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95400"/>
            <a:ext cx="11582400" cy="5410200"/>
          </a:xfrm>
        </p:spPr>
      </p:pic>
    </p:spTree>
    <p:extLst>
      <p:ext uri="{BB962C8B-B14F-4D97-AF65-F5344CB8AC3E}">
        <p14:creationId xmlns:p14="http://schemas.microsoft.com/office/powerpoint/2010/main" val="3326623871"/>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err="1" smtClean="0">
                <a:solidFill>
                  <a:srgbClr val="0000CC"/>
                </a:solidFill>
                <a:latin typeface="Times New Roman" pitchFamily="18" charset="0"/>
                <a:cs typeface="Times New Roman" pitchFamily="18" charset="0"/>
              </a:rPr>
              <a:t>Hầm</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Hải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Vân</a:t>
            </a:r>
            <a:endParaRPr lang="en-US" dirty="0">
              <a:solidFill>
                <a:srgbClr val="0000CC"/>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400" y="1772445"/>
            <a:ext cx="8026400" cy="41814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219200"/>
            <a:ext cx="11785600" cy="5410200"/>
          </a:xfrm>
          <a:prstGeom prst="rect">
            <a:avLst/>
          </a:prstGeom>
        </p:spPr>
      </p:pic>
    </p:spTree>
    <p:extLst>
      <p:ext uri="{BB962C8B-B14F-4D97-AF65-F5344CB8AC3E}">
        <p14:creationId xmlns:p14="http://schemas.microsoft.com/office/powerpoint/2010/main" val="2259797623"/>
      </p:ext>
    </p:extLst>
  </p:cSld>
  <p:clrMapOvr>
    <a:masterClrMapping/>
  </p:clrMapOvr>
  <mc:AlternateContent xmlns:mc="http://schemas.openxmlformats.org/markup-compatibility/2006" xmlns:p14="http://schemas.microsoft.com/office/powerpoint/2010/main">
    <mc:Choice Requires="p14">
      <p:transition spd="slow" p14:dur="2000" advTm="4875"/>
    </mc:Choice>
    <mc:Fallback xmlns="">
      <p:transition spd="slow" advTm="4875"/>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447"/>
            <a:ext cx="10972800" cy="1143000"/>
          </a:xfrm>
        </p:spPr>
        <p:txBody>
          <a:bodyPr/>
          <a:lstStyle/>
          <a:p>
            <a:r>
              <a:rPr lang="en-US" dirty="0" err="1" smtClean="0">
                <a:solidFill>
                  <a:srgbClr val="0000CC"/>
                </a:solidFill>
                <a:latin typeface="Times New Roman" pitchFamily="18" charset="0"/>
                <a:cs typeface="Times New Roman" pitchFamily="18" charset="0"/>
              </a:rPr>
              <a:t>Nhà</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ga</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quốc</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tế</a:t>
            </a:r>
            <a:r>
              <a:rPr lang="en-US" dirty="0" smtClean="0">
                <a:solidFill>
                  <a:srgbClr val="0000CC"/>
                </a:solidFill>
                <a:latin typeface="Times New Roman" pitchFamily="18" charset="0"/>
                <a:cs typeface="Times New Roman" pitchFamily="18" charset="0"/>
              </a:rPr>
              <a:t> T2 </a:t>
            </a:r>
            <a:r>
              <a:rPr lang="en-US" dirty="0" err="1" smtClean="0">
                <a:solidFill>
                  <a:srgbClr val="0000CC"/>
                </a:solidFill>
                <a:latin typeface="Times New Roman" pitchFamily="18" charset="0"/>
                <a:cs typeface="Times New Roman" pitchFamily="18" charset="0"/>
              </a:rPr>
              <a:t>Nội</a:t>
            </a:r>
            <a:r>
              <a:rPr lang="en-US" dirty="0" smtClean="0">
                <a:solidFill>
                  <a:srgbClr val="0000CC"/>
                </a:solidFill>
                <a:latin typeface="Times New Roman" pitchFamily="18" charset="0"/>
                <a:cs typeface="Times New Roman" pitchFamily="18" charset="0"/>
              </a:rPr>
              <a:t> </a:t>
            </a:r>
            <a:r>
              <a:rPr lang="en-US" dirty="0" err="1" smtClean="0">
                <a:solidFill>
                  <a:srgbClr val="0000CC"/>
                </a:solidFill>
                <a:latin typeface="Times New Roman" pitchFamily="18" charset="0"/>
                <a:cs typeface="Times New Roman" pitchFamily="18" charset="0"/>
              </a:rPr>
              <a:t>Bài</a:t>
            </a:r>
            <a:r>
              <a:rPr lang="en-US" dirty="0" smtClean="0">
                <a:solidFill>
                  <a:srgbClr val="0000CC"/>
                </a:solidFill>
                <a:latin typeface="Times New Roman" pitchFamily="18" charset="0"/>
                <a:cs typeface="Times New Roman" pitchFamily="18" charset="0"/>
              </a:rPr>
              <a:t>.</a:t>
            </a:r>
            <a:endParaRPr lang="en-US" dirty="0">
              <a:solidFill>
                <a:srgbClr val="0000CC"/>
              </a:solidFill>
              <a:latin typeface="Times New Roman" pitchFamily="18" charset="0"/>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12192000" cy="5715000"/>
          </a:xfrm>
          <a:prstGeom prst="rect">
            <a:avLst/>
          </a:prstGeom>
        </p:spPr>
      </p:pic>
    </p:spTree>
    <p:extLst>
      <p:ext uri="{BB962C8B-B14F-4D97-AF65-F5344CB8AC3E}">
        <p14:creationId xmlns:p14="http://schemas.microsoft.com/office/powerpoint/2010/main" val="557928091"/>
      </p:ext>
    </p:extLst>
  </p:cSld>
  <p:clrMapOvr>
    <a:masterClrMapping/>
  </p:clrMapOvr>
  <mc:AlternateContent xmlns:mc="http://schemas.openxmlformats.org/markup-compatibility/2006" xmlns:p14="http://schemas.microsoft.com/office/powerpoint/2010/main">
    <mc:Choice Requires="p14">
      <p:transition spd="slow" p14:dur="2000" advTm="6079"/>
    </mc:Choice>
    <mc:Fallback xmlns="">
      <p:transition spd="slow" advTm="6079"/>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endParaRPr lang="en-US" smtClean="0"/>
          </a:p>
        </p:txBody>
      </p:sp>
      <p:pic>
        <p:nvPicPr>
          <p:cNvPr id="5" name="Picture 4" descr="images482863_eu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181600" y="3672317"/>
            <a:ext cx="132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algn="ctr" eaLnBrk="1" hangingPunct="1">
              <a:spcBef>
                <a:spcPct val="50000"/>
              </a:spcBef>
            </a:pPr>
            <a:r>
              <a:rPr lang="vi-VN" sz="2000" b="1" dirty="0">
                <a:solidFill>
                  <a:schemeClr val="tx1"/>
                </a:solidFill>
                <a:latin typeface="Arial" charset="0"/>
              </a:rPr>
              <a:t>Đức</a:t>
            </a:r>
          </a:p>
        </p:txBody>
      </p:sp>
      <p:sp>
        <p:nvSpPr>
          <p:cNvPr id="7" name="Text Box 7"/>
          <p:cNvSpPr txBox="1">
            <a:spLocks noChangeArrowheads="1"/>
          </p:cNvSpPr>
          <p:nvPr/>
        </p:nvSpPr>
        <p:spPr bwMode="auto">
          <a:xfrm>
            <a:off x="3657600" y="4662488"/>
            <a:ext cx="101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Pháp</a:t>
            </a:r>
          </a:p>
        </p:txBody>
      </p:sp>
      <p:sp>
        <p:nvSpPr>
          <p:cNvPr id="8" name="Text Box 8"/>
          <p:cNvSpPr txBox="1">
            <a:spLocks noChangeArrowheads="1"/>
          </p:cNvSpPr>
          <p:nvPr/>
        </p:nvSpPr>
        <p:spPr bwMode="auto">
          <a:xfrm>
            <a:off x="4368800" y="4038601"/>
            <a:ext cx="50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endParaRPr lang="en-US" sz="1800">
              <a:solidFill>
                <a:schemeClr val="tx1"/>
              </a:solidFill>
              <a:latin typeface="Arial" charset="0"/>
            </a:endParaRPr>
          </a:p>
        </p:txBody>
      </p:sp>
      <p:sp>
        <p:nvSpPr>
          <p:cNvPr id="9" name="Text Box 9"/>
          <p:cNvSpPr txBox="1">
            <a:spLocks noChangeArrowheads="1"/>
          </p:cNvSpPr>
          <p:nvPr/>
        </p:nvSpPr>
        <p:spPr bwMode="auto">
          <a:xfrm>
            <a:off x="4470400" y="3810001"/>
            <a:ext cx="71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dirty="0">
                <a:solidFill>
                  <a:schemeClr val="tx1"/>
                </a:solidFill>
                <a:latin typeface="Arial" charset="0"/>
              </a:rPr>
              <a:t>Bỉ</a:t>
            </a:r>
          </a:p>
        </p:txBody>
      </p:sp>
      <p:sp>
        <p:nvSpPr>
          <p:cNvPr id="10" name="Text Box 10"/>
          <p:cNvSpPr txBox="1">
            <a:spLocks noChangeArrowheads="1"/>
          </p:cNvSpPr>
          <p:nvPr/>
        </p:nvSpPr>
        <p:spPr bwMode="auto">
          <a:xfrm>
            <a:off x="4267200" y="34290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Hà Lan</a:t>
            </a:r>
          </a:p>
        </p:txBody>
      </p:sp>
      <p:sp>
        <p:nvSpPr>
          <p:cNvPr id="11" name="Text Box 11"/>
          <p:cNvSpPr txBox="1">
            <a:spLocks noChangeArrowheads="1"/>
          </p:cNvSpPr>
          <p:nvPr/>
        </p:nvSpPr>
        <p:spPr bwMode="auto">
          <a:xfrm>
            <a:off x="3657600" y="41148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Lúcxămbua</a:t>
            </a:r>
          </a:p>
        </p:txBody>
      </p:sp>
      <p:sp>
        <p:nvSpPr>
          <p:cNvPr id="12" name="Text Box 12"/>
          <p:cNvSpPr txBox="1">
            <a:spLocks noChangeArrowheads="1"/>
          </p:cNvSpPr>
          <p:nvPr/>
        </p:nvSpPr>
        <p:spPr bwMode="auto">
          <a:xfrm>
            <a:off x="5283200" y="2895600"/>
            <a:ext cx="111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Đan Mạch</a:t>
            </a:r>
          </a:p>
        </p:txBody>
      </p:sp>
      <p:sp>
        <p:nvSpPr>
          <p:cNvPr id="13" name="Text Box 13"/>
          <p:cNvSpPr txBox="1">
            <a:spLocks noChangeArrowheads="1"/>
          </p:cNvSpPr>
          <p:nvPr/>
        </p:nvSpPr>
        <p:spPr bwMode="auto">
          <a:xfrm>
            <a:off x="7416800" y="3611810"/>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dirty="0">
                <a:solidFill>
                  <a:schemeClr val="tx1"/>
                </a:solidFill>
                <a:latin typeface="Arial" charset="0"/>
              </a:rPr>
              <a:t>Ba Lan</a:t>
            </a:r>
          </a:p>
        </p:txBody>
      </p:sp>
      <p:sp>
        <p:nvSpPr>
          <p:cNvPr id="14" name="Text Box 14"/>
          <p:cNvSpPr txBox="1">
            <a:spLocks noChangeArrowheads="1"/>
          </p:cNvSpPr>
          <p:nvPr/>
        </p:nvSpPr>
        <p:spPr bwMode="auto">
          <a:xfrm>
            <a:off x="6807200" y="41148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Séc</a:t>
            </a:r>
          </a:p>
        </p:txBody>
      </p:sp>
      <p:sp>
        <p:nvSpPr>
          <p:cNvPr id="15" name="Text Box 15"/>
          <p:cNvSpPr txBox="1">
            <a:spLocks noChangeArrowheads="1"/>
          </p:cNvSpPr>
          <p:nvPr/>
        </p:nvSpPr>
        <p:spPr bwMode="auto">
          <a:xfrm>
            <a:off x="6807200" y="4572001"/>
            <a:ext cx="71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Áo</a:t>
            </a:r>
          </a:p>
        </p:txBody>
      </p:sp>
      <p:sp>
        <p:nvSpPr>
          <p:cNvPr id="16" name="Text Box 16"/>
          <p:cNvSpPr txBox="1">
            <a:spLocks noChangeArrowheads="1"/>
          </p:cNvSpPr>
          <p:nvPr/>
        </p:nvSpPr>
        <p:spPr bwMode="auto">
          <a:xfrm>
            <a:off x="4775200" y="47244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Thụy Sĩ</a:t>
            </a:r>
          </a:p>
        </p:txBody>
      </p:sp>
      <p:sp>
        <p:nvSpPr>
          <p:cNvPr id="17" name="Text Box 17"/>
          <p:cNvSpPr txBox="1">
            <a:spLocks noChangeArrowheads="1"/>
          </p:cNvSpPr>
          <p:nvPr/>
        </p:nvSpPr>
        <p:spPr bwMode="auto">
          <a:xfrm>
            <a:off x="8940800" y="4724401"/>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800" b="1">
                <a:solidFill>
                  <a:schemeClr val="tx1"/>
                </a:solidFill>
                <a:latin typeface="Arial" charset="0"/>
              </a:rPr>
              <a:t>Ru ma ni</a:t>
            </a:r>
            <a:endParaRPr lang="vi-VN" sz="1800" b="1">
              <a:solidFill>
                <a:schemeClr val="tx1"/>
              </a:solidFill>
              <a:latin typeface="Arial" charset="0"/>
            </a:endParaRPr>
          </a:p>
        </p:txBody>
      </p:sp>
      <p:sp>
        <p:nvSpPr>
          <p:cNvPr id="18" name="Text Box 18"/>
          <p:cNvSpPr txBox="1">
            <a:spLocks noChangeArrowheads="1"/>
          </p:cNvSpPr>
          <p:nvPr/>
        </p:nvSpPr>
        <p:spPr bwMode="auto">
          <a:xfrm>
            <a:off x="9347200" y="5334000"/>
            <a:ext cx="142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600" b="1">
                <a:solidFill>
                  <a:schemeClr val="tx1"/>
                </a:solidFill>
                <a:latin typeface="Arial" charset="0"/>
              </a:rPr>
              <a:t>Bungari</a:t>
            </a:r>
            <a:endParaRPr lang="vi-VN" sz="1600" b="1">
              <a:solidFill>
                <a:schemeClr val="tx1"/>
              </a:solidFill>
              <a:latin typeface="Arial" charset="0"/>
            </a:endParaRPr>
          </a:p>
        </p:txBody>
      </p:sp>
      <p:sp>
        <p:nvSpPr>
          <p:cNvPr id="19" name="Text Box 19"/>
          <p:cNvSpPr txBox="1">
            <a:spLocks noChangeArrowheads="1"/>
          </p:cNvSpPr>
          <p:nvPr/>
        </p:nvSpPr>
        <p:spPr bwMode="auto">
          <a:xfrm>
            <a:off x="7620000" y="4648200"/>
            <a:ext cx="162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600" b="1">
                <a:solidFill>
                  <a:schemeClr val="tx1"/>
                </a:solidFill>
                <a:latin typeface="Arial" charset="0"/>
              </a:rPr>
              <a:t>Hunggari</a:t>
            </a:r>
            <a:endParaRPr lang="vi-VN" sz="1600" b="1">
              <a:solidFill>
                <a:schemeClr val="tx1"/>
              </a:solidFill>
              <a:latin typeface="Arial" charset="0"/>
            </a:endParaRPr>
          </a:p>
        </p:txBody>
      </p:sp>
      <p:sp>
        <p:nvSpPr>
          <p:cNvPr id="20" name="Text Box 20"/>
          <p:cNvSpPr txBox="1">
            <a:spLocks noChangeArrowheads="1"/>
          </p:cNvSpPr>
          <p:nvPr/>
        </p:nvSpPr>
        <p:spPr bwMode="auto">
          <a:xfrm>
            <a:off x="1343285" y="567055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algn="ctr" eaLnBrk="1" hangingPunct="1">
              <a:spcBef>
                <a:spcPct val="50000"/>
              </a:spcBef>
            </a:pPr>
            <a:r>
              <a:rPr lang="en-US" sz="1800" b="1" dirty="0" err="1">
                <a:solidFill>
                  <a:schemeClr val="tx1"/>
                </a:solidFill>
                <a:latin typeface="Arial" charset="0"/>
              </a:rPr>
              <a:t>Tây</a:t>
            </a:r>
            <a:r>
              <a:rPr lang="en-US" sz="1800" b="1" dirty="0">
                <a:solidFill>
                  <a:schemeClr val="tx1"/>
                </a:solidFill>
                <a:latin typeface="Arial" charset="0"/>
              </a:rPr>
              <a:t> Ban </a:t>
            </a:r>
            <a:r>
              <a:rPr lang="en-US" sz="1800" b="1" dirty="0" err="1">
                <a:solidFill>
                  <a:schemeClr val="tx1"/>
                </a:solidFill>
                <a:latin typeface="Arial" charset="0"/>
              </a:rPr>
              <a:t>Nha</a:t>
            </a:r>
            <a:endParaRPr lang="vi-VN" sz="1800" b="1" dirty="0">
              <a:solidFill>
                <a:schemeClr val="tx1"/>
              </a:solidFill>
              <a:latin typeface="Arial" charset="0"/>
            </a:endParaRPr>
          </a:p>
        </p:txBody>
      </p:sp>
      <p:sp>
        <p:nvSpPr>
          <p:cNvPr id="21" name="Text Box 21"/>
          <p:cNvSpPr txBox="1">
            <a:spLocks noChangeArrowheads="1"/>
          </p:cNvSpPr>
          <p:nvPr/>
        </p:nvSpPr>
        <p:spPr bwMode="auto">
          <a:xfrm>
            <a:off x="530485" y="5394814"/>
            <a:ext cx="81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algn="ctr" eaLnBrk="1" hangingPunct="1">
              <a:spcBef>
                <a:spcPct val="50000"/>
              </a:spcBef>
            </a:pPr>
            <a:r>
              <a:rPr lang="en-US" sz="1400" b="1" dirty="0" err="1">
                <a:solidFill>
                  <a:schemeClr val="tx1"/>
                </a:solidFill>
              </a:rPr>
              <a:t>Boà</a:t>
            </a:r>
            <a:r>
              <a:rPr lang="en-US" sz="1400" b="1" dirty="0">
                <a:solidFill>
                  <a:schemeClr val="tx1"/>
                </a:solidFill>
              </a:rPr>
              <a:t> </a:t>
            </a:r>
            <a:r>
              <a:rPr lang="en-US" sz="1400" b="1" dirty="0" err="1">
                <a:solidFill>
                  <a:schemeClr val="tx1"/>
                </a:solidFill>
              </a:rPr>
              <a:t>Ñaøo</a:t>
            </a:r>
            <a:r>
              <a:rPr lang="en-US" sz="1400" b="1" dirty="0">
                <a:solidFill>
                  <a:schemeClr val="tx1"/>
                </a:solidFill>
                <a:latin typeface="Arial" charset="0"/>
              </a:rPr>
              <a:t> </a:t>
            </a:r>
            <a:r>
              <a:rPr lang="en-US" sz="1400" b="1" dirty="0" err="1">
                <a:solidFill>
                  <a:schemeClr val="tx1"/>
                </a:solidFill>
                <a:latin typeface="Arial" charset="0"/>
              </a:rPr>
              <a:t>Nha</a:t>
            </a:r>
            <a:endParaRPr lang="vi-VN" sz="1400" b="1" dirty="0">
              <a:solidFill>
                <a:schemeClr val="tx1"/>
              </a:solidFill>
              <a:latin typeface="Arial" charset="0"/>
            </a:endParaRPr>
          </a:p>
        </p:txBody>
      </p:sp>
      <p:sp>
        <p:nvSpPr>
          <p:cNvPr id="22" name="Text Box 22"/>
          <p:cNvSpPr txBox="1">
            <a:spLocks noChangeArrowheads="1"/>
          </p:cNvSpPr>
          <p:nvPr/>
        </p:nvSpPr>
        <p:spPr bwMode="auto">
          <a:xfrm>
            <a:off x="2946400" y="3290888"/>
            <a:ext cx="101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800" b="1" dirty="0" err="1">
                <a:solidFill>
                  <a:schemeClr val="tx1"/>
                </a:solidFill>
                <a:latin typeface="Arial" charset="0"/>
              </a:rPr>
              <a:t>Anh</a:t>
            </a:r>
            <a:endParaRPr lang="vi-VN" sz="1800" b="1" dirty="0">
              <a:solidFill>
                <a:schemeClr val="tx1"/>
              </a:solidFill>
              <a:latin typeface="Arial" charset="0"/>
            </a:endParaRPr>
          </a:p>
        </p:txBody>
      </p:sp>
      <p:sp>
        <p:nvSpPr>
          <p:cNvPr id="23" name="Text Box 23"/>
          <p:cNvSpPr txBox="1">
            <a:spLocks noChangeArrowheads="1"/>
          </p:cNvSpPr>
          <p:nvPr/>
        </p:nvSpPr>
        <p:spPr bwMode="auto">
          <a:xfrm rot="2218100">
            <a:off x="6207864" y="5195493"/>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2000" b="1" dirty="0">
                <a:solidFill>
                  <a:schemeClr val="tx1"/>
                </a:solidFill>
                <a:latin typeface="Arial" charset="0"/>
              </a:rPr>
              <a:t>Italia</a:t>
            </a:r>
            <a:endParaRPr lang="vi-VN" sz="2000" b="1" dirty="0">
              <a:solidFill>
                <a:schemeClr val="tx1"/>
              </a:solidFill>
              <a:latin typeface="Arial" charset="0"/>
            </a:endParaRPr>
          </a:p>
        </p:txBody>
      </p:sp>
      <p:sp>
        <p:nvSpPr>
          <p:cNvPr id="24" name="Text Box 24"/>
          <p:cNvSpPr txBox="1">
            <a:spLocks noChangeArrowheads="1"/>
          </p:cNvSpPr>
          <p:nvPr/>
        </p:nvSpPr>
        <p:spPr bwMode="auto">
          <a:xfrm>
            <a:off x="1574800" y="3032919"/>
            <a:ext cx="142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800" b="1">
                <a:solidFill>
                  <a:schemeClr val="tx1"/>
                </a:solidFill>
                <a:latin typeface="Arial" charset="0"/>
              </a:rPr>
              <a:t>Ai-len</a:t>
            </a:r>
            <a:endParaRPr lang="vi-VN" sz="1800" b="1">
              <a:solidFill>
                <a:schemeClr val="tx1"/>
              </a:solidFill>
              <a:latin typeface="Arial" charset="0"/>
            </a:endParaRPr>
          </a:p>
        </p:txBody>
      </p:sp>
      <p:sp>
        <p:nvSpPr>
          <p:cNvPr id="25" name="Text Box 25"/>
          <p:cNvSpPr txBox="1">
            <a:spLocks noChangeArrowheads="1"/>
          </p:cNvSpPr>
          <p:nvPr/>
        </p:nvSpPr>
        <p:spPr bwMode="auto">
          <a:xfrm>
            <a:off x="5181600" y="1828801"/>
            <a:ext cx="111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800" b="1">
                <a:solidFill>
                  <a:schemeClr val="tx1"/>
                </a:solidFill>
                <a:latin typeface="Arial" charset="0"/>
              </a:rPr>
              <a:t>Na uy</a:t>
            </a:r>
            <a:endParaRPr lang="vi-VN" sz="1800" b="1">
              <a:solidFill>
                <a:schemeClr val="tx1"/>
              </a:solidFill>
              <a:latin typeface="Arial" charset="0"/>
            </a:endParaRPr>
          </a:p>
        </p:txBody>
      </p:sp>
      <p:sp>
        <p:nvSpPr>
          <p:cNvPr id="26" name="Text Box 26"/>
          <p:cNvSpPr txBox="1">
            <a:spLocks noChangeArrowheads="1"/>
          </p:cNvSpPr>
          <p:nvPr/>
        </p:nvSpPr>
        <p:spPr bwMode="auto">
          <a:xfrm>
            <a:off x="6400800" y="1752600"/>
            <a:ext cx="111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800" b="1">
                <a:solidFill>
                  <a:schemeClr val="tx1"/>
                </a:solidFill>
              </a:rPr>
              <a:t>Thuïy Ñieån</a:t>
            </a:r>
            <a:endParaRPr lang="vi-VN" sz="1800" b="1">
              <a:solidFill>
                <a:schemeClr val="tx1"/>
              </a:solidFill>
            </a:endParaRPr>
          </a:p>
        </p:txBody>
      </p:sp>
      <p:sp>
        <p:nvSpPr>
          <p:cNvPr id="27" name="Text Box 27"/>
          <p:cNvSpPr txBox="1">
            <a:spLocks noChangeArrowheads="1"/>
          </p:cNvSpPr>
          <p:nvPr/>
        </p:nvSpPr>
        <p:spPr bwMode="auto">
          <a:xfrm>
            <a:off x="914400" y="609601"/>
            <a:ext cx="142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1800" b="1">
                <a:solidFill>
                  <a:schemeClr val="tx1"/>
                </a:solidFill>
                <a:latin typeface="Arial" charset="0"/>
              </a:rPr>
              <a:t>Ai-Xlen</a:t>
            </a:r>
            <a:endParaRPr lang="vi-VN" sz="1800" b="1">
              <a:solidFill>
                <a:schemeClr val="tx1"/>
              </a:solidFill>
              <a:latin typeface="Arial" charset="0"/>
            </a:endParaRPr>
          </a:p>
        </p:txBody>
      </p:sp>
      <p:sp>
        <p:nvSpPr>
          <p:cNvPr id="28" name="Text Box 28"/>
          <p:cNvSpPr txBox="1">
            <a:spLocks noChangeArrowheads="1"/>
          </p:cNvSpPr>
          <p:nvPr/>
        </p:nvSpPr>
        <p:spPr bwMode="auto">
          <a:xfrm>
            <a:off x="8026400" y="1371601"/>
            <a:ext cx="172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2000" b="1"/>
              <a:t>Phần Lan</a:t>
            </a:r>
            <a:endParaRPr lang="vi-VN" sz="2000" b="1"/>
          </a:p>
        </p:txBody>
      </p:sp>
      <p:sp>
        <p:nvSpPr>
          <p:cNvPr id="29" name="Rectangle 28"/>
          <p:cNvSpPr>
            <a:spLocks noChangeArrowheads="1"/>
          </p:cNvSpPr>
          <p:nvPr/>
        </p:nvSpPr>
        <p:spPr bwMode="auto">
          <a:xfrm>
            <a:off x="2972216" y="6348595"/>
            <a:ext cx="7086184" cy="349250"/>
          </a:xfrm>
          <a:prstGeom prst="rect">
            <a:avLst/>
          </a:prstGeom>
          <a:noFill/>
          <a:ln w="9525" algn="ctr">
            <a:noFill/>
            <a:round/>
            <a:headEnd/>
            <a:tailEnd/>
          </a:ln>
          <a:effectLst/>
          <a:extLst/>
        </p:spPr>
        <p:txBody>
          <a:bodyPr/>
          <a:lstStyle/>
          <a:p>
            <a:pPr eaLnBrk="1" hangingPunct="1"/>
            <a:r>
              <a:rPr lang="en-US" sz="2400" b="1" dirty="0">
                <a:solidFill>
                  <a:srgbClr val="0070C0"/>
                </a:solidFill>
                <a:latin typeface="Times New Roman" pitchFamily="18" charset="0"/>
                <a:cs typeface="Times New Roman" pitchFamily="18" charset="0"/>
              </a:rPr>
              <a:t>L</a:t>
            </a:r>
            <a:r>
              <a:rPr lang="vi-VN" sz="2400" b="1" dirty="0">
                <a:solidFill>
                  <a:srgbClr val="0070C0"/>
                </a:solidFill>
                <a:latin typeface="Times New Roman" pitchFamily="18" charset="0"/>
                <a:cs typeface="Times New Roman" pitchFamily="18" charset="0"/>
              </a:rPr>
              <a:t>ƯỢC</a:t>
            </a:r>
            <a:r>
              <a:rPr lang="en-US" sz="2400" b="1" dirty="0">
                <a:solidFill>
                  <a:srgbClr val="0070C0"/>
                </a:solidFill>
                <a:latin typeface="Times New Roman" pitchFamily="18" charset="0"/>
                <a:cs typeface="Times New Roman" pitchFamily="18" charset="0"/>
              </a:rPr>
              <a:t> ĐỒ CÁC N</a:t>
            </a:r>
            <a:r>
              <a:rPr lang="vi-VN" sz="2400" b="1" dirty="0">
                <a:solidFill>
                  <a:srgbClr val="0070C0"/>
                </a:solidFill>
                <a:latin typeface="Times New Roman" pitchFamily="18" charset="0"/>
                <a:cs typeface="Times New Roman" pitchFamily="18" charset="0"/>
              </a:rPr>
              <a:t>ƯỚC</a:t>
            </a:r>
            <a:r>
              <a:rPr lang="en-US" sz="2400" b="1" dirty="0">
                <a:solidFill>
                  <a:srgbClr val="0070C0"/>
                </a:solidFill>
                <a:latin typeface="Times New Roman" pitchFamily="18" charset="0"/>
                <a:cs typeface="Times New Roman" pitchFamily="18" charset="0"/>
              </a:rPr>
              <a:t> CHÂU  ÂU</a:t>
            </a:r>
          </a:p>
        </p:txBody>
      </p:sp>
      <p:sp>
        <p:nvSpPr>
          <p:cNvPr id="2" name="Rectangle 1"/>
          <p:cNvSpPr>
            <a:spLocks noChangeArrowheads="1"/>
          </p:cNvSpPr>
          <p:nvPr/>
        </p:nvSpPr>
        <p:spPr bwMode="auto">
          <a:xfrm>
            <a:off x="0" y="1143001"/>
            <a:ext cx="3149600" cy="1128713"/>
          </a:xfrm>
          <a:prstGeom prst="rect">
            <a:avLst/>
          </a:prstGeom>
          <a:solidFill>
            <a:schemeClr val="bg1"/>
          </a:solidFill>
          <a:ln w="9525" algn="ctr">
            <a:solidFill>
              <a:schemeClr val="tx1"/>
            </a:solidFill>
            <a:round/>
            <a:headEnd/>
            <a:tailEnd/>
          </a:ln>
        </p:spPr>
        <p:txBody>
          <a:bodyPr/>
          <a:lstStyle/>
          <a:p>
            <a:pPr algn="ctr" eaLnBrk="1" hangingPunct="1"/>
            <a:r>
              <a:rPr lang="en-US" sz="2400">
                <a:latin typeface="Times New Roman" pitchFamily="18" charset="0"/>
                <a:cs typeface="Times New Roman" pitchFamily="18" charset="0"/>
              </a:rPr>
              <a:t>Chú giải</a:t>
            </a:r>
          </a:p>
        </p:txBody>
      </p:sp>
      <p:sp>
        <p:nvSpPr>
          <p:cNvPr id="3" name="Rectangle 2"/>
          <p:cNvSpPr>
            <a:spLocks noChangeArrowheads="1"/>
          </p:cNvSpPr>
          <p:nvPr/>
        </p:nvSpPr>
        <p:spPr bwMode="auto">
          <a:xfrm>
            <a:off x="0" y="1524001"/>
            <a:ext cx="609600" cy="366713"/>
          </a:xfrm>
          <a:prstGeom prst="rect">
            <a:avLst/>
          </a:prstGeom>
          <a:solidFill>
            <a:srgbClr val="92D050"/>
          </a:solidFill>
          <a:ln w="9525" algn="ctr">
            <a:solidFill>
              <a:schemeClr val="tx1"/>
            </a:solidFill>
            <a:round/>
            <a:headEnd/>
            <a:tailEnd/>
          </a:ln>
        </p:spPr>
        <p:txBody>
          <a:bodyPr/>
          <a:lstStyle/>
          <a:p>
            <a:pPr eaLnBrk="1" hangingPunct="1"/>
            <a:endParaRPr lang="en-US" sz="3200"/>
          </a:p>
        </p:txBody>
      </p:sp>
      <p:sp>
        <p:nvSpPr>
          <p:cNvPr id="32" name="Rectangle 31"/>
          <p:cNvSpPr>
            <a:spLocks noChangeArrowheads="1"/>
          </p:cNvSpPr>
          <p:nvPr/>
        </p:nvSpPr>
        <p:spPr bwMode="auto">
          <a:xfrm>
            <a:off x="0" y="1905001"/>
            <a:ext cx="609600" cy="366713"/>
          </a:xfrm>
          <a:prstGeom prst="rect">
            <a:avLst/>
          </a:prstGeom>
          <a:solidFill>
            <a:srgbClr val="CC66FF"/>
          </a:solidFill>
          <a:ln w="9525" algn="ctr">
            <a:solidFill>
              <a:srgbClr val="00B050"/>
            </a:solidFill>
            <a:round/>
            <a:headEnd/>
            <a:tailEnd/>
          </a:ln>
        </p:spPr>
        <p:txBody>
          <a:bodyPr/>
          <a:lstStyle/>
          <a:p>
            <a:pPr eaLnBrk="1" hangingPunct="1"/>
            <a:endParaRPr lang="en-US" sz="3200"/>
          </a:p>
        </p:txBody>
      </p:sp>
      <p:sp>
        <p:nvSpPr>
          <p:cNvPr id="30" name="Rectangle 29"/>
          <p:cNvSpPr>
            <a:spLocks noChangeArrowheads="1"/>
          </p:cNvSpPr>
          <p:nvPr/>
        </p:nvSpPr>
        <p:spPr bwMode="auto">
          <a:xfrm>
            <a:off x="609600" y="1524001"/>
            <a:ext cx="2540000" cy="366713"/>
          </a:xfrm>
          <a:prstGeom prst="rect">
            <a:avLst/>
          </a:prstGeom>
          <a:solidFill>
            <a:srgbClr val="FFC000"/>
          </a:solidFill>
          <a:ln w="9525" algn="ctr">
            <a:solidFill>
              <a:schemeClr val="tx1"/>
            </a:solidFill>
            <a:round/>
            <a:headEnd/>
            <a:tailEnd/>
          </a:ln>
        </p:spPr>
        <p:txBody>
          <a:bodyPr/>
          <a:lstStyle/>
          <a:p>
            <a:pPr eaLnBrk="1" hangingPunct="1"/>
            <a:r>
              <a:rPr lang="en-US" sz="1600" b="1">
                <a:latin typeface="Times New Roman" pitchFamily="18" charset="0"/>
                <a:cs typeface="Times New Roman" pitchFamily="18" charset="0"/>
              </a:rPr>
              <a:t>Các n</a:t>
            </a:r>
            <a:r>
              <a:rPr lang="vi-VN" sz="1600" b="1">
                <a:latin typeface="Times New Roman" pitchFamily="18" charset="0"/>
                <a:cs typeface="Times New Roman" pitchFamily="18" charset="0"/>
              </a:rPr>
              <a:t>ước</a:t>
            </a:r>
            <a:r>
              <a:rPr lang="en-US" sz="1600" b="1">
                <a:latin typeface="Times New Roman" pitchFamily="18" charset="0"/>
                <a:cs typeface="Times New Roman" pitchFamily="18" charset="0"/>
              </a:rPr>
              <a:t> Tây Âu</a:t>
            </a:r>
          </a:p>
        </p:txBody>
      </p:sp>
      <p:sp>
        <p:nvSpPr>
          <p:cNvPr id="35" name="Rectangle 34"/>
          <p:cNvSpPr>
            <a:spLocks noChangeArrowheads="1"/>
          </p:cNvSpPr>
          <p:nvPr/>
        </p:nvSpPr>
        <p:spPr bwMode="auto">
          <a:xfrm>
            <a:off x="609600" y="1905001"/>
            <a:ext cx="2540000" cy="366713"/>
          </a:xfrm>
          <a:prstGeom prst="rect">
            <a:avLst/>
          </a:prstGeom>
          <a:solidFill>
            <a:srgbClr val="FFC000"/>
          </a:solidFill>
          <a:ln w="9525" algn="ctr">
            <a:solidFill>
              <a:schemeClr val="tx1"/>
            </a:solidFill>
            <a:round/>
            <a:headEnd/>
            <a:tailEnd/>
          </a:ln>
        </p:spPr>
        <p:txBody>
          <a:bodyPr/>
          <a:lstStyle/>
          <a:p>
            <a:pPr eaLnBrk="1" hangingPunct="1"/>
            <a:r>
              <a:rPr lang="en-US" sz="1600" b="1">
                <a:latin typeface="Times New Roman" pitchFamily="18" charset="0"/>
                <a:cs typeface="Times New Roman" pitchFamily="18" charset="0"/>
              </a:rPr>
              <a:t>Các n</a:t>
            </a:r>
            <a:r>
              <a:rPr lang="vi-VN" sz="1600" b="1">
                <a:latin typeface="Times New Roman" pitchFamily="18" charset="0"/>
                <a:cs typeface="Times New Roman" pitchFamily="18" charset="0"/>
              </a:rPr>
              <a:t>ước</a:t>
            </a:r>
            <a:r>
              <a:rPr lang="en-US" sz="1600" b="1">
                <a:latin typeface="Times New Roman" pitchFamily="18" charset="0"/>
                <a:cs typeface="Times New Roman" pitchFamily="18" charset="0"/>
              </a:rPr>
              <a:t> Đông  Âu</a:t>
            </a:r>
          </a:p>
        </p:txBody>
      </p:sp>
    </p:spTree>
    <p:extLst>
      <p:ext uri="{BB962C8B-B14F-4D97-AF65-F5344CB8AC3E}">
        <p14:creationId xmlns:p14="http://schemas.microsoft.com/office/powerpoint/2010/main" val="3321850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21" presetClass="entr" presetSubtype="1"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2000"/>
                                        <p:tgtEl>
                                          <p:spTgt spid="18"/>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1)">
                                      <p:cBhvr>
                                        <p:cTn id="55" dur="2000"/>
                                        <p:tgtEl>
                                          <p:spTgt spid="20"/>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heel(1)">
                                      <p:cBhvr>
                                        <p:cTn id="58" dur="2000"/>
                                        <p:tgtEl>
                                          <p:spTgt spid="21"/>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heel(1)">
                                      <p:cBhvr>
                                        <p:cTn id="64" dur="2000"/>
                                        <p:tgtEl>
                                          <p:spTgt spid="23"/>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heel(1)">
                                      <p:cBhvr>
                                        <p:cTn id="67" dur="2000"/>
                                        <p:tgtEl>
                                          <p:spTgt spid="24"/>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heel(1)">
                                      <p:cBhvr>
                                        <p:cTn id="70" dur="2000"/>
                                        <p:tgtEl>
                                          <p:spTgt spid="25"/>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heel(1)">
                                      <p:cBhvr>
                                        <p:cTn id="73" dur="2000"/>
                                        <p:tgtEl>
                                          <p:spTgt spid="26"/>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heel(1)">
                                      <p:cBhvr>
                                        <p:cTn id="76" dur="2000"/>
                                        <p:tgtEl>
                                          <p:spTgt spid="27"/>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heel(1)">
                                      <p:cBhvr>
                                        <p:cTn id="79" dur="2000"/>
                                        <p:tgtEl>
                                          <p:spTgt spid="28"/>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wheel(1)">
                                      <p:cBhvr>
                                        <p:cTn id="82" dur="2000"/>
                                        <p:tgtEl>
                                          <p:spTgt spid="2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barn(inVertical)">
                                      <p:cBhvr>
                                        <p:cTn id="87" dur="500"/>
                                        <p:tgtEl>
                                          <p:spTgt spid="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barn(inVertical)">
                                      <p:cBhvr>
                                        <p:cTn id="90" dur="500"/>
                                        <p:tgtEl>
                                          <p:spTgt spid="30"/>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barn(inVertical)">
                                      <p:cBhvr>
                                        <p:cTn id="93" dur="500"/>
                                        <p:tgtEl>
                                          <p:spTgt spid="3"/>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barn(inVertical)">
                                      <p:cBhvr>
                                        <p:cTn id="96" dur="500"/>
                                        <p:tgtEl>
                                          <p:spTgt spid="32"/>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barn(inVertical)">
                                      <p:cBhvr>
                                        <p:cTn id="9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2" grpId="0" animBg="1"/>
      <p:bldP spid="3" grpId="0" animBg="1"/>
      <p:bldP spid="32" grpId="0" animBg="1"/>
      <p:bldP spid="30" grpId="0" animBg="1"/>
      <p:bldP spid="3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sz="3000" b="1" dirty="0">
                <a:solidFill>
                  <a:schemeClr val="tx2">
                    <a:lumMod val="50000"/>
                  </a:schemeClr>
                </a:solidFill>
                <a:latin typeface="Times New Roman" pitchFamily="18" charset="0"/>
                <a:cs typeface="Times New Roman" pitchFamily="18" charset="0"/>
              </a:rPr>
              <a:t>V. TÌNH HÌNH CHUNG CÁC NƯỚC TÂY ÂU SAU </a:t>
            </a:r>
            <a:r>
              <a:rPr lang="en-US" sz="3000" b="1" dirty="0" smtClean="0">
                <a:solidFill>
                  <a:schemeClr val="tx2">
                    <a:lumMod val="50000"/>
                  </a:schemeClr>
                </a:solidFill>
                <a:latin typeface="Times New Roman" pitchFamily="18" charset="0"/>
                <a:cs typeface="Times New Roman" pitchFamily="18" charset="0"/>
              </a:rPr>
              <a:t>CHIẾN TRANH</a:t>
            </a:r>
            <a:endParaRPr lang="en-US" sz="3000" b="1" dirty="0">
              <a:solidFill>
                <a:schemeClr val="tx2">
                  <a:lumMod val="50000"/>
                </a:schemeClr>
              </a:solidFill>
              <a:latin typeface="Times New Roman" pitchFamily="18" charset="0"/>
              <a:cs typeface="Times New Roman" pitchFamily="18" charset="0"/>
            </a:endParaRPr>
          </a:p>
          <a:p>
            <a:pPr marL="0" indent="0">
              <a:buNone/>
            </a:pPr>
            <a:r>
              <a:rPr lang="en-US" b="1" dirty="0" smtClean="0">
                <a:latin typeface="Times New Roman" pitchFamily="18" charset="0"/>
                <a:cs typeface="Times New Roman" pitchFamily="18" charset="0"/>
              </a:rPr>
              <a:t>1. </a:t>
            </a:r>
            <a:r>
              <a:rPr lang="en-US" b="1" dirty="0" err="1" smtClean="0">
                <a:latin typeface="Times New Roman" pitchFamily="18" charset="0"/>
                <a:cs typeface="Times New Roman" pitchFamily="18" charset="0"/>
              </a:rPr>
              <a:t>Kinh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tế</a:t>
            </a:r>
            <a:endParaRPr lang="en-US" b="1" dirty="0">
              <a:latin typeface="Times New Roman" pitchFamily="18" charset="0"/>
              <a:cs typeface="Times New Roman" pitchFamily="18" charset="0"/>
            </a:endParaRPr>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5"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9852"/>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bwMode="auto">
          <a:xfrm>
            <a:off x="4557713" y="2272144"/>
            <a:ext cx="7329487" cy="2848721"/>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Tình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hình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chung</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của</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các</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nước</a:t>
            </a:r>
            <a:r>
              <a:rPr lang="en-US" sz="3200" b="1" i="1" dirty="0" smtClean="0">
                <a:solidFill>
                  <a:srgbClr val="002060"/>
                </a:solidFill>
                <a:latin typeface="Times New Roman" pitchFamily="18" charset="0"/>
                <a:cs typeface="Times New Roman" pitchFamily="18" charset="0"/>
              </a:rPr>
              <a:t> </a:t>
            </a:r>
          </a:p>
          <a:p>
            <a:pPr algn="ctr" defTabSz="914400"/>
            <a:r>
              <a:rPr lang="en-US" sz="3200" b="1" i="1" dirty="0" err="1" smtClean="0">
                <a:solidFill>
                  <a:srgbClr val="002060"/>
                </a:solidFill>
                <a:latin typeface="Times New Roman" pitchFamily="18" charset="0"/>
                <a:cs typeface="Times New Roman" pitchFamily="18" charset="0"/>
              </a:rPr>
              <a:t>Tây</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Âu</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sau</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chiến</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tranh</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như</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thế</a:t>
            </a:r>
            <a:r>
              <a:rPr lang="en-US" sz="3200" b="1" i="1" dirty="0" smtClean="0">
                <a:solidFill>
                  <a:srgbClr val="002060"/>
                </a:solidFill>
                <a:latin typeface="Times New Roman" pitchFamily="18" charset="0"/>
                <a:cs typeface="Times New Roman" pitchFamily="18" charset="0"/>
              </a:rPr>
              <a:t> </a:t>
            </a:r>
            <a:r>
              <a:rPr lang="en-US" sz="3200" b="1" i="1" dirty="0" err="1" smtClean="0">
                <a:solidFill>
                  <a:srgbClr val="002060"/>
                </a:solidFill>
                <a:latin typeface="Times New Roman" pitchFamily="18" charset="0"/>
                <a:cs typeface="Times New Roman" pitchFamily="18" charset="0"/>
              </a:rPr>
              <a:t>nào</a:t>
            </a:r>
            <a:r>
              <a:rPr lang="en-US" sz="3200" b="1" i="1" dirty="0" smtClean="0">
                <a:solidFill>
                  <a:srgbClr val="002060"/>
                </a:solidFill>
                <a:latin typeface="Times New Roman" pitchFamily="18" charset="0"/>
                <a:cs typeface="Times New Roman" pitchFamily="18" charset="0"/>
              </a:rPr>
              <a:t>?</a:t>
            </a:r>
            <a:endParaRPr lang="en-US"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7199596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71438"/>
            <a:ext cx="12192000" cy="720726"/>
          </a:xfrm>
          <a:prstGeom prst="rect">
            <a:avLst/>
          </a:prstGeom>
          <a:noFill/>
          <a:ln w="9360">
            <a:noFill/>
            <a:round/>
            <a:headEnd/>
            <a:tailEnd/>
          </a:ln>
          <a:effectLst/>
          <a:extLst>
            <a:ext uri="{909E8E84-426E-40DD-AFC4-6F175D3DCCD1}">
              <a14:hiddenFill xmlns:a14="http://schemas.microsoft.com/office/drawing/2010/main">
                <a:solidFill>
                  <a:srgbClr val="66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p>
            <a:pPr algn="ct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en-US" sz="2800" b="1">
              <a:solidFill>
                <a:srgbClr val="FF0000"/>
              </a:solidFill>
              <a:latin typeface="Arial" charset="0"/>
            </a:endParaRPr>
          </a:p>
        </p:txBody>
      </p:sp>
      <p:sp>
        <p:nvSpPr>
          <p:cNvPr id="11267" name="AutoShape 3"/>
          <p:cNvSpPr>
            <a:spLocks noChangeArrowheads="1"/>
          </p:cNvSpPr>
          <p:nvPr/>
        </p:nvSpPr>
        <p:spPr bwMode="auto">
          <a:xfrm>
            <a:off x="8544985" y="2160588"/>
            <a:ext cx="3456516" cy="4608512"/>
          </a:xfrm>
          <a:prstGeom prst="roundRect">
            <a:avLst>
              <a:gd name="adj" fmla="val 16667"/>
            </a:avLst>
          </a:prstGeom>
          <a:noFill/>
          <a:ln>
            <a:noFill/>
          </a:ln>
          <a:effectLst/>
          <a:extLst>
            <a:ext uri="{909E8E84-426E-40DD-AFC4-6F175D3DCCD1}">
              <a14:hiddenFill xmlns:a14="http://schemas.microsoft.com/office/drawing/2010/main">
                <a:solidFill>
                  <a:srgbClr val="729FCF"/>
                </a:solidFill>
              </a14:hiddenFill>
            </a:ext>
            <a:ext uri="{91240B29-F687-4F45-9708-019B960494DF}">
              <a14:hiddenLine xmlns:a14="http://schemas.microsoft.com/office/drawing/2010/main" w="9360">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p>
            <a:pPr algn="ctr" defTabSz="449263" eaLnBrk="1" hangingPunct="1">
              <a:spcBef>
                <a:spcPts val="1125"/>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200" b="1" i="1">
              <a:solidFill>
                <a:srgbClr val="461900"/>
              </a:solidFill>
              <a:latin typeface="Arial" charset="0"/>
            </a:endParaRPr>
          </a:p>
        </p:txBody>
      </p:sp>
      <p:sp>
        <p:nvSpPr>
          <p:cNvPr id="63492" name="Text Box 4"/>
          <p:cNvSpPr txBox="1">
            <a:spLocks noChangeArrowheads="1"/>
          </p:cNvSpPr>
          <p:nvPr/>
        </p:nvSpPr>
        <p:spPr bwMode="auto">
          <a:xfrm>
            <a:off x="1117600" y="177098"/>
            <a:ext cx="10261600" cy="457200"/>
          </a:xfrm>
          <a:prstGeom prst="rect">
            <a:avLst/>
          </a:prstGeom>
          <a:solidFill>
            <a:srgbClr val="FFFF9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charset="0"/>
              </a:defRPr>
            </a:lvl9pPr>
          </a:lstStyle>
          <a:p>
            <a:pPr algn="ctr" eaLnBrk="1" hangingPunct="1">
              <a:spcBef>
                <a:spcPts val="1500"/>
              </a:spcBef>
              <a:buSzPct val="100000"/>
            </a:pPr>
            <a:r>
              <a:rPr lang="en-US" sz="2800" b="1" dirty="0" err="1" smtClean="0">
                <a:solidFill>
                  <a:srgbClr val="0000FF"/>
                </a:solidFill>
                <a:latin typeface="Times New Roman" pitchFamily="18" charset="0"/>
                <a:cs typeface="Times New Roman" pitchFamily="18" charset="0"/>
              </a:rPr>
              <a:t>Thiệt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hại</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Tây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CTTG II </a:t>
            </a:r>
          </a:p>
        </p:txBody>
      </p:sp>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914400"/>
            <a:ext cx="5588000" cy="5410200"/>
          </a:xfrm>
          <a:prstGeom prst="rect">
            <a:avLst/>
          </a:prstGeom>
          <a:noFill/>
          <a:ln w="76200" cap="sq">
            <a:solidFill>
              <a:srgbClr val="FF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14400"/>
            <a:ext cx="5384800" cy="5410200"/>
          </a:xfrm>
          <a:prstGeom prst="rect">
            <a:avLst/>
          </a:prstGeom>
          <a:noFill/>
          <a:ln w="76200" cap="sq">
            <a:solidFill>
              <a:srgbClr val="99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7058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circle(in)">
                                      <p:cBhvr>
                                        <p:cTn id="7" dur="2000"/>
                                        <p:tgtEl>
                                          <p:spTgt spid="63492"/>
                                        </p:tgtEl>
                                      </p:cBhvr>
                                    </p:animEffect>
                                  </p:childTnLst>
                                </p:cTn>
                              </p:par>
                              <p:par>
                                <p:cTn id="8" presetID="6" presetClass="entr" presetSubtype="16" fill="hold" nodeType="withEffect">
                                  <p:stCondLst>
                                    <p:cond delay="0"/>
                                  </p:stCondLst>
                                  <p:childTnLst>
                                    <p:set>
                                      <p:cBhvr>
                                        <p:cTn id="9" dur="1" fill="hold">
                                          <p:stCondLst>
                                            <p:cond delay="0"/>
                                          </p:stCondLst>
                                        </p:cTn>
                                        <p:tgtEl>
                                          <p:spTgt spid="63493"/>
                                        </p:tgtEl>
                                        <p:attrNameLst>
                                          <p:attrName>style.visibility</p:attrName>
                                        </p:attrNameLst>
                                      </p:cBhvr>
                                      <p:to>
                                        <p:strVal val="visible"/>
                                      </p:to>
                                    </p:set>
                                    <p:animEffect transition="in" filter="circle(in)">
                                      <p:cBhvr>
                                        <p:cTn id="10" dur="2000"/>
                                        <p:tgtEl>
                                          <p:spTgt spid="63493"/>
                                        </p:tgtEl>
                                      </p:cBhvr>
                                    </p:animEffect>
                                  </p:childTnLst>
                                </p:cTn>
                              </p:par>
                              <p:par>
                                <p:cTn id="11" presetID="6" presetClass="entr" presetSubtype="16" fill="hold" nodeType="withEffect">
                                  <p:stCondLst>
                                    <p:cond delay="0"/>
                                  </p:stCondLst>
                                  <p:childTnLst>
                                    <p:set>
                                      <p:cBhvr>
                                        <p:cTn id="12" dur="1" fill="hold">
                                          <p:stCondLst>
                                            <p:cond delay="0"/>
                                          </p:stCondLst>
                                        </p:cTn>
                                        <p:tgtEl>
                                          <p:spTgt spid="63495"/>
                                        </p:tgtEl>
                                        <p:attrNameLst>
                                          <p:attrName>style.visibility</p:attrName>
                                        </p:attrNameLst>
                                      </p:cBhvr>
                                      <p:to>
                                        <p:strVal val="visible"/>
                                      </p:to>
                                    </p:set>
                                    <p:animEffect transition="in" filter="circle(in)">
                                      <p:cBhvr>
                                        <p:cTn id="13" dur="20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45"/>
          <p:cNvGraphicFramePr>
            <a:graphicFrameLocks/>
          </p:cNvGraphicFramePr>
          <p:nvPr>
            <p:extLst>
              <p:ext uri="{D42A27DB-BD31-4B8C-83A1-F6EECF244321}">
                <p14:modId xmlns:p14="http://schemas.microsoft.com/office/powerpoint/2010/main" val="1368561468"/>
              </p:ext>
            </p:extLst>
          </p:nvPr>
        </p:nvGraphicFramePr>
        <p:xfrm>
          <a:off x="203201" y="675600"/>
          <a:ext cx="11794697" cy="5725200"/>
        </p:xfrm>
        <a:graphic>
          <a:graphicData uri="http://schemas.openxmlformats.org/drawingml/2006/table">
            <a:tbl>
              <a:tblPr/>
              <a:tblGrid>
                <a:gridCol w="1727200"/>
                <a:gridCol w="2844800"/>
                <a:gridCol w="3759200"/>
                <a:gridCol w="3463497"/>
              </a:tblGrid>
              <a:tr h="13049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L="121920" marR="121920"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1" i="0" u="none" strike="noStrike" cap="none" normalizeH="0" baseline="0" smtClean="0">
                          <a:ln>
                            <a:noFill/>
                          </a:ln>
                          <a:solidFill>
                            <a:srgbClr val="FF3300"/>
                          </a:solidFill>
                          <a:effectLst/>
                          <a:latin typeface="Times New Roman" pitchFamily="18" charset="0"/>
                          <a:cs typeface="Times New Roman" pitchFamily="18" charset="0"/>
                        </a:rPr>
                        <a:t>Công nghiệp</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1" i="0" u="none" strike="noStrike" cap="none" normalizeH="0" baseline="0" dirty="0" smtClean="0">
                          <a:ln>
                            <a:noFill/>
                          </a:ln>
                          <a:solidFill>
                            <a:srgbClr val="FF3300"/>
                          </a:solidFill>
                          <a:effectLst/>
                          <a:latin typeface="Times New Roman" pitchFamily="18" charset="0"/>
                          <a:cs typeface="Times New Roman" pitchFamily="18" charset="0"/>
                        </a:rPr>
                        <a:t>Nông nghiệp</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1" i="0" u="none" strike="noStrike" cap="none" normalizeH="0" baseline="0" smtClean="0">
                          <a:ln>
                            <a:noFill/>
                          </a:ln>
                          <a:solidFill>
                            <a:srgbClr val="FF3300"/>
                          </a:solidFill>
                          <a:effectLst/>
                          <a:latin typeface="Times New Roman" pitchFamily="18" charset="0"/>
                          <a:cs typeface="Times New Roman" pitchFamily="18" charset="0"/>
                        </a:rPr>
                        <a:t>Tài chính</a:t>
                      </a:r>
                    </a:p>
                  </a:txBody>
                  <a:tcPr marL="121920" marR="121920"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492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200" b="1" i="0" u="none" strike="noStrike" cap="none" normalizeH="0" baseline="0" dirty="0" smtClean="0">
                          <a:ln>
                            <a:noFill/>
                          </a:ln>
                          <a:solidFill>
                            <a:srgbClr val="FF00FF"/>
                          </a:solidFill>
                          <a:effectLst/>
                          <a:latin typeface="Times New Roman" pitchFamily="18" charset="0"/>
                          <a:cs typeface="Times New Roman" pitchFamily="18" charset="0"/>
                        </a:rPr>
                        <a:t>Pháp   </a:t>
                      </a:r>
                      <a:endParaRPr kumimoji="0" lang="vi-VN" sz="3200" b="1" i="0" u="none" strike="noStrike" cap="none" normalizeH="0" baseline="0" dirty="0" smtClean="0">
                        <a:ln>
                          <a:noFill/>
                        </a:ln>
                        <a:solidFill>
                          <a:srgbClr val="000066"/>
                        </a:solidFill>
                        <a:effectLst/>
                        <a:latin typeface="Times New Roman" pitchFamily="18" charset="0"/>
                        <a:cs typeface="Times New Roman" pitchFamily="18" charset="0"/>
                      </a:endParaRPr>
                    </a:p>
                  </a:txBody>
                  <a:tcPr marL="121920" marR="121920"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Giảm 38%</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Giảm 60%</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smtClean="0">
                          <a:ln>
                            <a:noFill/>
                          </a:ln>
                          <a:solidFill>
                            <a:schemeClr val="tx1"/>
                          </a:solidFill>
                          <a:effectLst/>
                          <a:latin typeface="Times New Roman" pitchFamily="18" charset="0"/>
                          <a:cs typeface="Times New Roman" pitchFamily="18" charset="0"/>
                        </a:rPr>
                        <a:t>Nợ nước ngoài</a:t>
                      </a:r>
                    </a:p>
                  </a:txBody>
                  <a:tcPr marL="121920" marR="121920"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365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200" b="1" i="0" u="none" strike="noStrike" cap="none" normalizeH="0" baseline="0" dirty="0" smtClean="0">
                          <a:ln>
                            <a:noFill/>
                          </a:ln>
                          <a:solidFill>
                            <a:srgbClr val="FF00FF"/>
                          </a:solidFill>
                          <a:effectLst/>
                          <a:latin typeface="+mj-lt"/>
                          <a:cs typeface="Arial" charset="0"/>
                        </a:rPr>
                        <a:t>Italia </a:t>
                      </a:r>
                      <a:endParaRPr kumimoji="0" lang="vi-VN" sz="3200" b="1" i="0" u="none" strike="noStrike" cap="none" normalizeH="0" baseline="0" dirty="0" smtClean="0">
                        <a:ln>
                          <a:noFill/>
                        </a:ln>
                        <a:solidFill>
                          <a:srgbClr val="000066"/>
                        </a:solidFill>
                        <a:effectLst/>
                        <a:latin typeface="+mj-lt"/>
                        <a:cs typeface="Arial" charset="0"/>
                      </a:endParaRPr>
                    </a:p>
                  </a:txBody>
                  <a:tcPr marL="121920" marR="121920"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smtClean="0">
                          <a:ln>
                            <a:noFill/>
                          </a:ln>
                          <a:solidFill>
                            <a:schemeClr val="tx1"/>
                          </a:solidFill>
                          <a:effectLst/>
                          <a:latin typeface="Times New Roman" pitchFamily="18" charset="0"/>
                          <a:cs typeface="Times New Roman" pitchFamily="18" charset="0"/>
                        </a:rPr>
                        <a:t>Giảm 30%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Đảm bảo 1/3 nhu cầu lương thực</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smtClean="0">
                          <a:ln>
                            <a:noFill/>
                          </a:ln>
                          <a:solidFill>
                            <a:schemeClr val="tx1"/>
                          </a:solidFill>
                          <a:effectLst/>
                          <a:latin typeface="Times New Roman" pitchFamily="18" charset="0"/>
                          <a:cs typeface="Times New Roman" pitchFamily="18" charset="0"/>
                        </a:rPr>
                        <a:t>Nợ nước ngoài</a:t>
                      </a:r>
                    </a:p>
                  </a:txBody>
                  <a:tcPr marL="121920" marR="121920"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787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200" b="1" i="0" u="none" strike="noStrike" cap="none" normalizeH="0" baseline="0" dirty="0" smtClean="0">
                          <a:ln>
                            <a:noFill/>
                          </a:ln>
                          <a:solidFill>
                            <a:srgbClr val="FF00FF"/>
                          </a:solidFill>
                          <a:effectLst/>
                          <a:latin typeface="Times New Roman" pitchFamily="18" charset="0"/>
                          <a:cs typeface="Times New Roman" pitchFamily="18" charset="0"/>
                        </a:rPr>
                        <a:t>Anh</a:t>
                      </a:r>
                      <a:endParaRPr kumimoji="0" lang="vi-VN" sz="3200" b="1" i="0" u="none" strike="noStrike" cap="none" normalizeH="0" baseline="0" dirty="0" smtClean="0">
                        <a:ln>
                          <a:noFill/>
                        </a:ln>
                        <a:solidFill>
                          <a:srgbClr val="000066"/>
                        </a:solidFill>
                        <a:effectLst/>
                        <a:latin typeface="Times New Roman" pitchFamily="18" charset="0"/>
                        <a:cs typeface="Times New Roman" pitchFamily="18" charset="0"/>
                      </a:endParaRPr>
                    </a:p>
                  </a:txBody>
                  <a:tcPr marL="121920" marR="121920"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Giảm  </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Giảm</a:t>
                      </a:r>
                    </a:p>
                  </a:txBody>
                  <a:tcPr marL="121920" marR="121920"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Nợ nước ngoài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vi-VN" sz="2800" b="0" i="0" u="none" strike="noStrike" cap="none" normalizeH="0" baseline="0" dirty="0" smtClean="0">
                          <a:ln>
                            <a:noFill/>
                          </a:ln>
                          <a:solidFill>
                            <a:schemeClr val="tx1"/>
                          </a:solidFill>
                          <a:effectLst/>
                          <a:latin typeface="Times New Roman" pitchFamily="18" charset="0"/>
                          <a:cs typeface="Times New Roman" pitchFamily="18" charset="0"/>
                        </a:rPr>
                        <a:t>(21 tỉ bảng)</a:t>
                      </a:r>
                    </a:p>
                  </a:txBody>
                  <a:tcPr marL="121920" marR="121920"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1675" y="362314"/>
            <a:ext cx="540724" cy="3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74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
            <a:extLst>
              <a:ext uri="{FF2B5EF4-FFF2-40B4-BE49-F238E27FC236}">
                <a16:creationId xmlns:a16="http://schemas.microsoft.com/office/drawing/2014/main" xmlns="" id="{D240E57D-43E8-405A-B52B-CE136BEDF36D}"/>
              </a:ext>
            </a:extLst>
          </p:cNvPr>
          <p:cNvGrpSpPr>
            <a:grpSpLocks/>
          </p:cNvGrpSpPr>
          <p:nvPr/>
        </p:nvGrpSpPr>
        <p:grpSpPr bwMode="auto">
          <a:xfrm>
            <a:off x="830263" y="61651"/>
            <a:ext cx="10002577" cy="6522115"/>
            <a:chOff x="1493837" y="198438"/>
            <a:chExt cx="3174832" cy="3486994"/>
          </a:xfrm>
        </p:grpSpPr>
        <p:pic>
          <p:nvPicPr>
            <p:cNvPr id="34822" name="Picture 4" descr="http://t2.gstatic.com/images?q=tbn:ANd9GcTkWX8zTNA2DD5yTZ0kxrB_vhAfX6l90sc8-byH8AiFWReJsofh">
              <a:extLst>
                <a:ext uri="{FF2B5EF4-FFF2-40B4-BE49-F238E27FC236}">
                  <a16:creationId xmlns:a16="http://schemas.microsoft.com/office/drawing/2014/main" xmlns="" id="{E7351A8E-747A-4528-8519-765C3907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419340"/>
              <a:ext cx="3174831" cy="326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Rectangle 6">
              <a:extLst>
                <a:ext uri="{FF2B5EF4-FFF2-40B4-BE49-F238E27FC236}">
                  <a16:creationId xmlns:a16="http://schemas.microsoft.com/office/drawing/2014/main" xmlns="" id="{2494B44D-E6E1-4BA0-BB68-A094612A2348}"/>
                </a:ext>
              </a:extLst>
            </p:cNvPr>
            <p:cNvSpPr>
              <a:spLocks noChangeArrowheads="1"/>
            </p:cNvSpPr>
            <p:nvPr/>
          </p:nvSpPr>
          <p:spPr bwMode="auto">
            <a:xfrm>
              <a:off x="1493837" y="198438"/>
              <a:ext cx="3174832" cy="203631"/>
            </a:xfrm>
            <a:prstGeom prst="rect">
              <a:avLst/>
            </a:prstGeom>
            <a:solidFill>
              <a:srgbClr val="F3F5A9"/>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defTabSz="741363">
                <a:defRPr b="1">
                  <a:solidFill>
                    <a:srgbClr val="FF3300"/>
                  </a:solidFill>
                  <a:latin typeface="Times New Roman" panose="02020603050405020304" pitchFamily="18" charset="0"/>
                </a:defRPr>
              </a:lvl1pPr>
              <a:lvl2pPr marL="742950" indent="-285750" defTabSz="741363">
                <a:defRPr b="1">
                  <a:solidFill>
                    <a:srgbClr val="FF3300"/>
                  </a:solidFill>
                  <a:latin typeface="Times New Roman" panose="02020603050405020304" pitchFamily="18" charset="0"/>
                </a:defRPr>
              </a:lvl2pPr>
              <a:lvl3pPr marL="1143000" indent="-228600" defTabSz="741363">
                <a:defRPr b="1">
                  <a:solidFill>
                    <a:srgbClr val="FF3300"/>
                  </a:solidFill>
                  <a:latin typeface="Times New Roman" panose="02020603050405020304" pitchFamily="18" charset="0"/>
                </a:defRPr>
              </a:lvl3pPr>
              <a:lvl4pPr marL="1600200" indent="-228600" defTabSz="741363">
                <a:defRPr b="1">
                  <a:solidFill>
                    <a:srgbClr val="FF3300"/>
                  </a:solidFill>
                  <a:latin typeface="Times New Roman" panose="02020603050405020304" pitchFamily="18" charset="0"/>
                </a:defRPr>
              </a:lvl4pPr>
              <a:lvl5pPr marL="2057400" indent="-228600" defTabSz="741363">
                <a:defRPr b="1">
                  <a:solidFill>
                    <a:srgbClr val="FF3300"/>
                  </a:solidFill>
                  <a:latin typeface="Times New Roman" panose="02020603050405020304" pitchFamily="18" charset="0"/>
                </a:defRPr>
              </a:lvl5pPr>
              <a:lvl6pPr marL="2514600" indent="-228600" defTabSz="741363" eaLnBrk="0" fontAlgn="base" hangingPunct="0">
                <a:spcBef>
                  <a:spcPct val="0"/>
                </a:spcBef>
                <a:spcAft>
                  <a:spcPct val="0"/>
                </a:spcAft>
                <a:defRPr b="1">
                  <a:solidFill>
                    <a:srgbClr val="FF3300"/>
                  </a:solidFill>
                  <a:latin typeface="Times New Roman" panose="02020603050405020304" pitchFamily="18" charset="0"/>
                </a:defRPr>
              </a:lvl6pPr>
              <a:lvl7pPr marL="2971800" indent="-228600" defTabSz="741363" eaLnBrk="0" fontAlgn="base" hangingPunct="0">
                <a:spcBef>
                  <a:spcPct val="0"/>
                </a:spcBef>
                <a:spcAft>
                  <a:spcPct val="0"/>
                </a:spcAft>
                <a:defRPr b="1">
                  <a:solidFill>
                    <a:srgbClr val="FF3300"/>
                  </a:solidFill>
                  <a:latin typeface="Times New Roman" panose="02020603050405020304" pitchFamily="18" charset="0"/>
                </a:defRPr>
              </a:lvl7pPr>
              <a:lvl8pPr marL="3429000" indent="-228600" defTabSz="741363" eaLnBrk="0" fontAlgn="base" hangingPunct="0">
                <a:spcBef>
                  <a:spcPct val="0"/>
                </a:spcBef>
                <a:spcAft>
                  <a:spcPct val="0"/>
                </a:spcAft>
                <a:defRPr b="1">
                  <a:solidFill>
                    <a:srgbClr val="FF3300"/>
                  </a:solidFill>
                  <a:latin typeface="Times New Roman" panose="02020603050405020304" pitchFamily="18" charset="0"/>
                </a:defRPr>
              </a:lvl8pPr>
              <a:lvl9pPr marL="3886200" indent="-228600" defTabSz="741363" eaLnBrk="0" fontAlgn="base" hangingPunct="0">
                <a:spcBef>
                  <a:spcPct val="0"/>
                </a:spcBef>
                <a:spcAft>
                  <a:spcPct val="0"/>
                </a:spcAft>
                <a:defRPr b="1">
                  <a:solidFill>
                    <a:srgbClr val="FF3300"/>
                  </a:solidFill>
                  <a:latin typeface="Times New Roman" panose="02020603050405020304" pitchFamily="18" charset="0"/>
                </a:defRPr>
              </a:lvl9pPr>
            </a:lstStyle>
            <a:p>
              <a:pPr algn="ctr" eaLnBrk="1" hangingPunct="1"/>
              <a:r>
                <a:rPr lang="en-US" altLang="en-US" sz="1875" dirty="0">
                  <a:solidFill>
                    <a:srgbClr val="002060"/>
                  </a:solidFill>
                </a:rPr>
                <a:t>KHO DỰ TRỮ VÀNG CỦA MỸ</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sz="3000" b="1" dirty="0">
                <a:solidFill>
                  <a:schemeClr val="tx2">
                    <a:lumMod val="50000"/>
                  </a:schemeClr>
                </a:solidFill>
                <a:latin typeface="Times New Roman" pitchFamily="18" charset="0"/>
                <a:cs typeface="Times New Roman" pitchFamily="18" charset="0"/>
              </a:rPr>
              <a:t>V. TÌNH HÌNH CHUNG CÁC NƯỚC TÂY ÂU SAU </a:t>
            </a:r>
            <a:r>
              <a:rPr lang="en-US" sz="3000" b="1" dirty="0" smtClean="0">
                <a:solidFill>
                  <a:schemeClr val="tx2">
                    <a:lumMod val="50000"/>
                  </a:schemeClr>
                </a:solidFill>
                <a:latin typeface="Times New Roman" pitchFamily="18" charset="0"/>
                <a:cs typeface="Times New Roman" pitchFamily="18" charset="0"/>
              </a:rPr>
              <a:t>CHIẾN TRANH</a:t>
            </a:r>
          </a:p>
          <a:p>
            <a:pPr marL="0" indent="0">
              <a:buNone/>
            </a:pPr>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Kinh</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tế</a:t>
            </a:r>
            <a:endParaRPr lang="en-US" sz="3000" b="1" dirty="0">
              <a:solidFill>
                <a:schemeClr val="tx2">
                  <a:lumMod val="50000"/>
                </a:schemeClr>
              </a:solidFill>
              <a:latin typeface="Times New Roman" pitchFamily="18" charset="0"/>
              <a:cs typeface="Times New Roman" pitchFamily="18" charset="0"/>
            </a:endParaRPr>
          </a:p>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Kinh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nặng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nề</a:t>
            </a:r>
            <a:r>
              <a:rPr lang="en-US" b="1" dirty="0">
                <a:latin typeface="Times New Roman" pitchFamily="18" charset="0"/>
                <a:cs typeface="Times New Roman" pitchFamily="18" charset="0"/>
              </a:rPr>
              <a:t>.</a:t>
            </a:r>
          </a:p>
          <a:p>
            <a:endParaRPr lang="en-US" dirty="0"/>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5"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1" y="3449782"/>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bwMode="auto">
          <a:xfrm>
            <a:off x="5513677" y="2507673"/>
            <a:ext cx="6581341" cy="3334755"/>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p>
        </p:txBody>
      </p:sp>
      <p:sp>
        <p:nvSpPr>
          <p:cNvPr id="2" name="TextBox 1"/>
          <p:cNvSpPr txBox="1"/>
          <p:nvPr/>
        </p:nvSpPr>
        <p:spPr>
          <a:xfrm>
            <a:off x="6449074" y="3426905"/>
            <a:ext cx="4710545" cy="2031325"/>
          </a:xfrm>
          <a:prstGeom prst="rect">
            <a:avLst/>
          </a:prstGeom>
          <a:noFill/>
        </p:spPr>
        <p:txBody>
          <a:bodyPr wrap="square" rtlCol="0">
            <a:spAutoFit/>
          </a:bodyPr>
          <a:lstStyle/>
          <a:p>
            <a:pPr algn="ctr"/>
            <a:r>
              <a:rPr lang="nl-NL" sz="3600" b="1" dirty="0">
                <a:solidFill>
                  <a:srgbClr val="002060"/>
                </a:solidFill>
                <a:latin typeface="Times New Roman" pitchFamily="18" charset="0"/>
                <a:cs typeface="Times New Roman" pitchFamily="18" charset="0"/>
              </a:rPr>
              <a:t>Để khôi phục nền kinh tế các nước Tây Âu đã làm gì?</a:t>
            </a:r>
            <a:endParaRPr lang="en-US" sz="3600" b="1" dirty="0">
              <a:solidFill>
                <a:srgbClr val="00206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1271312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sz="3000" b="1" dirty="0">
                <a:solidFill>
                  <a:schemeClr val="tx2">
                    <a:lumMod val="50000"/>
                  </a:schemeClr>
                </a:solidFill>
                <a:latin typeface="Times New Roman" pitchFamily="18" charset="0"/>
                <a:cs typeface="Times New Roman" pitchFamily="18" charset="0"/>
              </a:rPr>
              <a:t>V. TÌNH HÌNH CHUNG CÁC NƯỚC TÂY ÂU SAU </a:t>
            </a:r>
            <a:r>
              <a:rPr lang="en-US" sz="3000" b="1" dirty="0" smtClean="0">
                <a:solidFill>
                  <a:schemeClr val="tx2">
                    <a:lumMod val="50000"/>
                  </a:schemeClr>
                </a:solidFill>
                <a:latin typeface="Times New Roman" pitchFamily="18" charset="0"/>
                <a:cs typeface="Times New Roman" pitchFamily="18" charset="0"/>
              </a:rPr>
              <a:t>CHIẾN TRANH</a:t>
            </a:r>
          </a:p>
          <a:p>
            <a:pPr marL="0" indent="0">
              <a:buNone/>
            </a:pPr>
            <a:r>
              <a:rPr lang="en-US" sz="3000" b="1" dirty="0" smtClean="0">
                <a:solidFill>
                  <a:schemeClr val="tx2">
                    <a:lumMod val="50000"/>
                  </a:schemeClr>
                </a:solidFill>
                <a:latin typeface="Times New Roman" pitchFamily="18" charset="0"/>
                <a:cs typeface="Times New Roman" pitchFamily="18" charset="0"/>
              </a:rPr>
              <a:t>1.Kinh </a:t>
            </a:r>
            <a:r>
              <a:rPr lang="en-US" sz="3000" b="1" dirty="0" err="1" smtClean="0">
                <a:solidFill>
                  <a:schemeClr val="tx2">
                    <a:lumMod val="50000"/>
                  </a:schemeClr>
                </a:solidFill>
                <a:latin typeface="Times New Roman" pitchFamily="18" charset="0"/>
                <a:cs typeface="Times New Roman" pitchFamily="18" charset="0"/>
              </a:rPr>
              <a:t>tế</a:t>
            </a:r>
            <a:endParaRPr lang="en-US" sz="3000" b="1" dirty="0">
              <a:solidFill>
                <a:schemeClr val="tx2">
                  <a:lumMod val="50000"/>
                </a:schemeClr>
              </a:solidFill>
              <a:latin typeface="Times New Roman" pitchFamily="18" charset="0"/>
              <a:cs typeface="Times New Roman" pitchFamily="18" charset="0"/>
            </a:endParaRPr>
          </a:p>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Kinh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tàn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nặng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nề</a:t>
            </a:r>
            <a:r>
              <a:rPr lang="en-US" b="1" dirty="0">
                <a:latin typeface="Times New Roman" pitchFamily="18" charset="0"/>
                <a:cs typeface="Times New Roman" pitchFamily="18" charset="0"/>
              </a:rPr>
              <a:t>.</a:t>
            </a:r>
          </a:p>
          <a:p>
            <a:r>
              <a:rPr lang="en-US" b="1" dirty="0">
                <a:latin typeface="Times New Roman" pitchFamily="18" charset="0"/>
                <a:cs typeface="Times New Roman" pitchFamily="18" charset="0"/>
              </a:rPr>
              <a:t>- </a:t>
            </a:r>
            <a:r>
              <a:rPr lang="nl-NL" b="1" dirty="0">
                <a:latin typeface="Times New Roman" pitchFamily="18" charset="0"/>
                <a:cs typeface="Times New Roman" pitchFamily="18" charset="0"/>
              </a:rPr>
              <a:t>Năm 1948, 16 nước Tây Âu đã nhận viện trợ kinh tế của Mĩ theo kế hoạch “phục hưng châu Âu”</a:t>
            </a:r>
          </a:p>
          <a:p>
            <a:r>
              <a:rPr lang="en-US" b="1" dirty="0">
                <a:latin typeface="Times New Roman" pitchFamily="18" charset="0"/>
                <a:cs typeface="Times New Roman" pitchFamily="18" charset="0"/>
              </a:rPr>
              <a:t>=&gt; </a:t>
            </a:r>
            <a:r>
              <a:rPr lang="en-US" b="1" dirty="0" err="1">
                <a:latin typeface="Times New Roman" pitchFamily="18" charset="0"/>
                <a:cs typeface="Times New Roman" pitchFamily="18" charset="0"/>
              </a:rPr>
              <a:t>Kinh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nước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Âu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phục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hồi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nhưng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ngày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càng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lệ</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thuộc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Mỹ</a:t>
            </a:r>
            <a:r>
              <a:rPr lang="en-US" b="1" dirty="0">
                <a:latin typeface="Times New Roman" pitchFamily="18" charset="0"/>
                <a:cs typeface="Times New Roman" pitchFamily="18" charset="0"/>
              </a:rPr>
              <a:t>.</a:t>
            </a:r>
          </a:p>
          <a:p>
            <a:endParaRPr lang="en-US" dirty="0"/>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Tree>
    <p:extLst>
      <p:ext uri="{BB962C8B-B14F-4D97-AF65-F5344CB8AC3E}">
        <p14:creationId xmlns:p14="http://schemas.microsoft.com/office/powerpoint/2010/main" val="3727004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sz="3000" b="1" dirty="0">
                <a:solidFill>
                  <a:schemeClr val="tx2">
                    <a:lumMod val="50000"/>
                  </a:schemeClr>
                </a:solidFill>
                <a:latin typeface="Times New Roman" pitchFamily="18" charset="0"/>
                <a:cs typeface="Times New Roman" pitchFamily="18" charset="0"/>
              </a:rPr>
              <a:t>V. TÌNH HÌNH CHUNG CÁC NƯỚC TÂY ÂU SAU </a:t>
            </a:r>
            <a:r>
              <a:rPr lang="en-US" sz="3000" b="1" dirty="0" smtClean="0">
                <a:solidFill>
                  <a:schemeClr val="tx2">
                    <a:lumMod val="50000"/>
                  </a:schemeClr>
                </a:solidFill>
                <a:latin typeface="Times New Roman" pitchFamily="18" charset="0"/>
                <a:cs typeface="Times New Roman" pitchFamily="18" charset="0"/>
              </a:rPr>
              <a:t>CHIẾN TRANH</a:t>
            </a:r>
            <a:endParaRPr lang="en-US" sz="3000" b="1" dirty="0">
              <a:solidFill>
                <a:schemeClr val="tx2">
                  <a:lumMod val="50000"/>
                </a:schemeClr>
              </a:solidFill>
              <a:latin typeface="Times New Roman" pitchFamily="18" charset="0"/>
              <a:cs typeface="Times New Roman" pitchFamily="18" charset="0"/>
            </a:endParaRPr>
          </a:p>
          <a:p>
            <a:pPr marL="0" indent="0">
              <a:buNone/>
            </a:pPr>
            <a:r>
              <a:rPr lang="en-US" b="1" dirty="0" smtClean="0">
                <a:latin typeface="Times New Roman" pitchFamily="18" charset="0"/>
                <a:cs typeface="Times New Roman" pitchFamily="18" charset="0"/>
              </a:rPr>
              <a:t>2. </a:t>
            </a:r>
            <a:r>
              <a:rPr lang="en-US" b="1" dirty="0" err="1" smtClean="0">
                <a:latin typeface="Times New Roman" pitchFamily="18" charset="0"/>
                <a:cs typeface="Times New Roman" pitchFamily="18" charset="0"/>
              </a:rPr>
              <a:t>Chính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trị</a:t>
            </a:r>
            <a:endParaRPr lang="en-US" b="1" dirty="0">
              <a:latin typeface="Times New Roman" pitchFamily="18" charset="0"/>
              <a:cs typeface="Times New Roman" pitchFamily="18" charset="0"/>
            </a:endParaRPr>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5"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9852"/>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bwMode="auto">
          <a:xfrm>
            <a:off x="4557713" y="1801092"/>
            <a:ext cx="7329487" cy="3319774"/>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r>
              <a:rPr lang="it-IT" sz="3200" b="1" i="1" dirty="0">
                <a:solidFill>
                  <a:srgbClr val="002060"/>
                </a:solidFill>
                <a:latin typeface="Times New Roman" pitchFamily="18" charset="0"/>
                <a:cs typeface="Times New Roman" pitchFamily="18" charset="0"/>
              </a:rPr>
              <a:t>Nêu chính sách đối </a:t>
            </a:r>
            <a:r>
              <a:rPr lang="it-IT" sz="3200" b="1" i="1" dirty="0" smtClean="0">
                <a:solidFill>
                  <a:srgbClr val="002060"/>
                </a:solidFill>
                <a:latin typeface="Times New Roman" pitchFamily="18" charset="0"/>
                <a:cs typeface="Times New Roman" pitchFamily="18" charset="0"/>
              </a:rPr>
              <a:t>nội, đối ngoại </a:t>
            </a:r>
          </a:p>
          <a:p>
            <a:pPr algn="ctr" defTabSz="914400"/>
            <a:r>
              <a:rPr lang="it-IT" sz="3200" b="1" i="1" dirty="0" smtClean="0">
                <a:solidFill>
                  <a:srgbClr val="002060"/>
                </a:solidFill>
                <a:latin typeface="Times New Roman" pitchFamily="18" charset="0"/>
                <a:cs typeface="Times New Roman" pitchFamily="18" charset="0"/>
              </a:rPr>
              <a:t>của các </a:t>
            </a:r>
            <a:r>
              <a:rPr lang="it-IT" sz="3200" b="1" i="1" dirty="0">
                <a:solidFill>
                  <a:srgbClr val="002060"/>
                </a:solidFill>
                <a:latin typeface="Times New Roman" pitchFamily="18" charset="0"/>
                <a:cs typeface="Times New Roman" pitchFamily="18" charset="0"/>
              </a:rPr>
              <a:t>nước Tây </a:t>
            </a:r>
            <a:r>
              <a:rPr lang="it-IT" sz="3200" b="1" i="1" dirty="0" smtClean="0">
                <a:solidFill>
                  <a:srgbClr val="002060"/>
                </a:solidFill>
                <a:latin typeface="Times New Roman" pitchFamily="18" charset="0"/>
                <a:cs typeface="Times New Roman" pitchFamily="18" charset="0"/>
              </a:rPr>
              <a:t>Âu</a:t>
            </a:r>
          </a:p>
          <a:p>
            <a:pPr algn="ctr" defTabSz="914400"/>
            <a:r>
              <a:rPr lang="it-IT" sz="3200" b="1" i="1" dirty="0" smtClean="0">
                <a:solidFill>
                  <a:srgbClr val="002060"/>
                </a:solidFill>
                <a:latin typeface="Times New Roman" pitchFamily="18" charset="0"/>
                <a:cs typeface="Times New Roman" pitchFamily="18" charset="0"/>
              </a:rPr>
              <a:t> </a:t>
            </a:r>
            <a:r>
              <a:rPr lang="it-IT" sz="3200" b="1" i="1" dirty="0">
                <a:solidFill>
                  <a:srgbClr val="002060"/>
                </a:solidFill>
                <a:latin typeface="Times New Roman" pitchFamily="18" charset="0"/>
                <a:cs typeface="Times New Roman" pitchFamily="18" charset="0"/>
              </a:rPr>
              <a:t>sau chiến tranh thế giới thứ hai. </a:t>
            </a:r>
            <a:endParaRPr lang="en-US" sz="3200" b="1" i="1" dirty="0">
              <a:solidFill>
                <a:srgbClr val="002060"/>
              </a:solidFill>
              <a:latin typeface="Times New Roman" pitchFamily="18" charset="0"/>
              <a:cs typeface="Times New Roman" pitchFamily="18" charset="0"/>
            </a:endParaRPr>
          </a:p>
          <a:p>
            <a:pPr algn="ctr" defTabSz="914400"/>
            <a:endParaRPr lang="en-US"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6074416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609600" y="2072974"/>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Đối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nội</a:t>
            </a:r>
            <a:r>
              <a:rPr lang="en-US" sz="2800" b="1" dirty="0" smtClean="0">
                <a:solidFill>
                  <a:srgbClr val="0070C0"/>
                </a:solidFill>
                <a:latin typeface="Times New Roman" pitchFamily="18" charset="0"/>
                <a:cs typeface="Times New Roman" pitchFamily="18" charset="0"/>
              </a:rPr>
              <a:t>:</a:t>
            </a:r>
            <a:endParaRPr lang="en-US" sz="2800" b="1" dirty="0">
              <a:solidFill>
                <a:srgbClr val="0070C0"/>
              </a:solidFill>
              <a:latin typeface="Times New Roman" pitchFamily="18" charset="0"/>
              <a:cs typeface="Times New Roman" pitchFamily="18" charset="0"/>
            </a:endParaRPr>
          </a:p>
        </p:txBody>
      </p:sp>
      <p:sp>
        <p:nvSpPr>
          <p:cNvPr id="13" name="Rectangle 3"/>
          <p:cNvSpPr>
            <a:spLocks noChangeArrowheads="1"/>
          </p:cNvSpPr>
          <p:nvPr/>
        </p:nvSpPr>
        <p:spPr bwMode="auto">
          <a:xfrm>
            <a:off x="312379" y="2654005"/>
            <a:ext cx="1187962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spcBef>
                <a:spcPct val="50000"/>
              </a:spcBef>
              <a:buFontTx/>
              <a:buChar char="-"/>
            </a:pPr>
            <a:r>
              <a:rPr lang="en-US" sz="2800" b="1" dirty="0" smtClean="0">
                <a:latin typeface="Times New Roman" pitchFamily="18" charset="0"/>
                <a:cs typeface="Times New Roman" pitchFamily="18" charset="0"/>
              </a:rPr>
              <a:t> Thu </a:t>
            </a:r>
            <a:r>
              <a:rPr lang="en-US" sz="2800" b="1" dirty="0" err="1" smtClean="0">
                <a:latin typeface="Times New Roman" pitchFamily="18" charset="0"/>
                <a:cs typeface="Times New Roman" pitchFamily="18" charset="0"/>
              </a:rPr>
              <a:t>hẹp</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quyền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tự</a:t>
            </a:r>
            <a:r>
              <a:rPr lang="en-US" sz="2800" b="1" dirty="0">
                <a:latin typeface="Times New Roman" pitchFamily="18" charset="0"/>
                <a:cs typeface="Times New Roman" pitchFamily="18" charset="0"/>
              </a:rPr>
              <a:t> do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chủ</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a:p>
            <a:pPr>
              <a:spcBef>
                <a:spcPct val="50000"/>
              </a:spcBef>
              <a:buFontTx/>
              <a:buChar char="-"/>
            </a:pP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Xóa</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bỏ</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hiện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đây</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a:p>
            <a:pPr>
              <a:spcBef>
                <a:spcPct val="50000"/>
              </a:spcBef>
              <a:buFontTx/>
              <a:buChar cha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chủ</a:t>
            </a:r>
            <a:r>
              <a:rPr lang="en-US" sz="2800" b="1" dirty="0">
                <a:latin typeface="Times New Roman" pitchFamily="18" charset="0"/>
                <a:cs typeface="Times New Roman" pitchFamily="18" charset="0"/>
              </a:rPr>
              <a:t>.</a:t>
            </a:r>
            <a:endParaRPr lang="en-US" sz="2800" b="1" dirty="0">
              <a:solidFill>
                <a:srgbClr val="0070C0"/>
              </a:solidFill>
              <a:latin typeface="Times New Roman" pitchFamily="18" charset="0"/>
              <a:cs typeface="Times New Roman" pitchFamily="18" charset="0"/>
            </a:endParaRPr>
          </a:p>
        </p:txBody>
      </p:sp>
      <p:sp>
        <p:nvSpPr>
          <p:cNvPr id="15" name="Rectangle 3"/>
          <p:cNvSpPr>
            <a:spLocks noChangeArrowheads="1"/>
          </p:cNvSpPr>
          <p:nvPr/>
        </p:nvSpPr>
        <p:spPr bwMode="auto">
          <a:xfrm>
            <a:off x="747919" y="4683696"/>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Đối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ngoại</a:t>
            </a:r>
            <a:r>
              <a:rPr lang="en-US" sz="2800" b="1" dirty="0" smtClean="0">
                <a:solidFill>
                  <a:srgbClr val="0070C0"/>
                </a:solidFill>
                <a:latin typeface="Times New Roman" pitchFamily="18" charset="0"/>
                <a:cs typeface="Times New Roman" pitchFamily="18" charset="0"/>
              </a:rPr>
              <a:t>:</a:t>
            </a:r>
            <a:endParaRPr lang="en-US" sz="2800" b="1" dirty="0">
              <a:solidFill>
                <a:srgbClr val="0070C0"/>
              </a:solidFill>
              <a:latin typeface="Times New Roman" pitchFamily="18" charset="0"/>
              <a:cs typeface="Times New Roman" pitchFamily="18" charset="0"/>
            </a:endParaRPr>
          </a:p>
        </p:txBody>
      </p:sp>
      <p:sp>
        <p:nvSpPr>
          <p:cNvPr id="16" name="Content Placeholder 2"/>
          <p:cNvSpPr txBox="1">
            <a:spLocks/>
          </p:cNvSpPr>
          <p:nvPr/>
        </p:nvSpPr>
        <p:spPr>
          <a:xfrm>
            <a:off x="110836" y="775855"/>
            <a:ext cx="11942619" cy="1662546"/>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000" b="1" dirty="0" smtClean="0">
                <a:solidFill>
                  <a:schemeClr val="tx2">
                    <a:lumMod val="50000"/>
                  </a:schemeClr>
                </a:solidFill>
                <a:latin typeface="Times New Roman" pitchFamily="18" charset="0"/>
                <a:cs typeface="Times New Roman" pitchFamily="18" charset="0"/>
              </a:rPr>
              <a:t>V. TÌNH HÌNH CHUNG CÁC NƯỚC TÂY ÂU SAU CHIẾN TRANH</a:t>
            </a:r>
          </a:p>
          <a:p>
            <a:pPr marL="0" indent="0">
              <a:buFontTx/>
              <a:buNone/>
            </a:pPr>
            <a:r>
              <a:rPr lang="en-US" b="1" dirty="0" smtClean="0">
                <a:latin typeface="Times New Roman" pitchFamily="18" charset="0"/>
                <a:cs typeface="Times New Roman" pitchFamily="18" charset="0"/>
              </a:rPr>
              <a:t>2. </a:t>
            </a:r>
            <a:r>
              <a:rPr lang="en-US" b="1" dirty="0" err="1" smtClean="0">
                <a:latin typeface="Times New Roman" pitchFamily="18" charset="0"/>
                <a:cs typeface="Times New Roman" pitchFamily="18" charset="0"/>
              </a:rPr>
              <a:t>Chính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trị</a:t>
            </a:r>
            <a:endParaRPr lang="en-US" b="1" dirty="0">
              <a:latin typeface="Times New Roman" pitchFamily="18" charset="0"/>
              <a:cs typeface="Times New Roman" pitchFamily="18" charset="0"/>
            </a:endParaRPr>
          </a:p>
        </p:txBody>
      </p:sp>
      <p:sp>
        <p:nvSpPr>
          <p:cNvPr id="17"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609600" y="190500"/>
            <a:ext cx="10972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5pPr>
            <a:lvl6pPr marL="22860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6pPr>
            <a:lvl7pPr marL="27432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7pPr>
            <a:lvl8pPr marL="32004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8pPr>
            <a:lvl9pPr marL="36576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smtClean="0">
                <a:solidFill>
                  <a:srgbClr val="FF0000"/>
                </a:solidFill>
              </a:rPr>
              <a:t>CHỦ ĐỀ: MĨ, NHẬT BẢN, TÂY ÂU TỪ N</a:t>
            </a:r>
            <a:r>
              <a:rPr lang="vi-VN" altLang="en-US" sz="3000" smtClean="0">
                <a:solidFill>
                  <a:srgbClr val="FF0000"/>
                </a:solidFill>
              </a:rPr>
              <a:t>Ă</a:t>
            </a:r>
            <a:r>
              <a:rPr lang="en-US" altLang="en-US" sz="3000" smtClean="0">
                <a:solidFill>
                  <a:srgbClr val="FF0000"/>
                </a:solidFill>
              </a:rPr>
              <a:t>M 1945 </a:t>
            </a:r>
            <a:r>
              <a:rPr lang="vi-VN" altLang="en-US" sz="3000" smtClean="0">
                <a:solidFill>
                  <a:srgbClr val="FF0000"/>
                </a:solidFill>
              </a:rPr>
              <a:t>Đ</a:t>
            </a:r>
            <a:r>
              <a:rPr lang="en-US" altLang="en-US" sz="3000" smtClean="0">
                <a:solidFill>
                  <a:srgbClr val="FF0000"/>
                </a:solidFill>
              </a:rPr>
              <a:t>ẾN NAY</a:t>
            </a:r>
            <a:endParaRPr lang="en-US" altLang="en-US" sz="3000" dirty="0">
              <a:solidFill>
                <a:srgbClr val="FF0000"/>
              </a:solidFill>
            </a:endParaRPr>
          </a:p>
        </p:txBody>
      </p:sp>
    </p:spTree>
    <p:extLst>
      <p:ext uri="{BB962C8B-B14F-4D97-AF65-F5344CB8AC3E}">
        <p14:creationId xmlns:p14="http://schemas.microsoft.com/office/powerpoint/2010/main" val="27623602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20" y="119921"/>
            <a:ext cx="11971467" cy="6477000"/>
          </a:xfrm>
          <a:prstGeom prst="rect">
            <a:avLst/>
          </a:prstGeom>
        </p:spPr>
      </p:pic>
      <p:sp>
        <p:nvSpPr>
          <p:cNvPr id="3" name="Rectangle 2"/>
          <p:cNvSpPr/>
          <p:nvPr/>
        </p:nvSpPr>
        <p:spPr>
          <a:xfrm>
            <a:off x="1524000" y="6324600"/>
            <a:ext cx="1219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9855200" y="3886200"/>
            <a:ext cx="304800" cy="76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5400000">
            <a:off x="5602222" y="3383786"/>
            <a:ext cx="1562100" cy="264313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5368039" y="4468497"/>
            <a:ext cx="2336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HÀ LAN </a:t>
            </a:r>
            <a:r>
              <a:rPr lang="en-US" b="1" dirty="0" err="1" smtClean="0">
                <a:solidFill>
                  <a:schemeClr val="tx1"/>
                </a:solidFill>
              </a:rPr>
              <a:t>xâm</a:t>
            </a:r>
            <a:r>
              <a:rPr lang="en-US" b="1" dirty="0" smtClean="0">
                <a:solidFill>
                  <a:schemeClr val="tx1"/>
                </a:solidFill>
              </a:rPr>
              <a:t> </a:t>
            </a:r>
            <a:r>
              <a:rPr lang="en-US" b="1" dirty="0" err="1" smtClean="0">
                <a:solidFill>
                  <a:schemeClr val="tx1"/>
                </a:solidFill>
              </a:rPr>
              <a:t>lược</a:t>
            </a:r>
            <a:r>
              <a:rPr lang="en-US" b="1" dirty="0" smtClean="0">
                <a:solidFill>
                  <a:schemeClr val="tx1"/>
                </a:solidFill>
              </a:rPr>
              <a:t> In-</a:t>
            </a:r>
            <a:r>
              <a:rPr lang="en-US" b="1" dirty="0" err="1" smtClean="0">
                <a:solidFill>
                  <a:schemeClr val="tx1"/>
                </a:solidFill>
              </a:rPr>
              <a:t>đô</a:t>
            </a:r>
            <a:r>
              <a:rPr lang="en-US" b="1" dirty="0" smtClean="0">
                <a:solidFill>
                  <a:schemeClr val="tx1"/>
                </a:solidFill>
              </a:rPr>
              <a:t>-</a:t>
            </a:r>
            <a:r>
              <a:rPr lang="en-US" b="1" dirty="0" err="1" smtClean="0">
                <a:solidFill>
                  <a:schemeClr val="tx1"/>
                </a:solidFill>
              </a:rPr>
              <a:t>nê</a:t>
            </a:r>
            <a:r>
              <a:rPr lang="en-US" b="1" dirty="0" smtClean="0">
                <a:solidFill>
                  <a:schemeClr val="tx1"/>
                </a:solidFill>
              </a:rPr>
              <a:t>-xi-a 11/1945</a:t>
            </a:r>
            <a:endParaRPr lang="en-US" b="1" dirty="0">
              <a:solidFill>
                <a:schemeClr val="tx1"/>
              </a:solidFill>
            </a:endParaRPr>
          </a:p>
        </p:txBody>
      </p:sp>
      <p:sp>
        <p:nvSpPr>
          <p:cNvPr id="18" name="Down Arrow 17"/>
          <p:cNvSpPr/>
          <p:nvPr/>
        </p:nvSpPr>
        <p:spPr>
          <a:xfrm rot="16597579">
            <a:off x="1369234" y="2556246"/>
            <a:ext cx="1562100" cy="264313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p:cNvSpPr/>
          <p:nvPr/>
        </p:nvSpPr>
        <p:spPr>
          <a:xfrm rot="586245">
            <a:off x="981883" y="3649345"/>
            <a:ext cx="2336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Anh</a:t>
            </a:r>
            <a:r>
              <a:rPr lang="en-US" b="1" dirty="0" smtClean="0">
                <a:solidFill>
                  <a:schemeClr val="tx1"/>
                </a:solidFill>
              </a:rPr>
              <a:t> </a:t>
            </a:r>
            <a:r>
              <a:rPr lang="en-US" b="1" dirty="0" err="1" smtClean="0">
                <a:solidFill>
                  <a:schemeClr val="tx1"/>
                </a:solidFill>
              </a:rPr>
              <a:t>xâm</a:t>
            </a:r>
            <a:r>
              <a:rPr lang="en-US" b="1" dirty="0" smtClean="0">
                <a:solidFill>
                  <a:schemeClr val="tx1"/>
                </a:solidFill>
              </a:rPr>
              <a:t> </a:t>
            </a:r>
            <a:r>
              <a:rPr lang="en-US" b="1" dirty="0" err="1" smtClean="0">
                <a:solidFill>
                  <a:schemeClr val="tx1"/>
                </a:solidFill>
              </a:rPr>
              <a:t>lược</a:t>
            </a:r>
            <a:r>
              <a:rPr lang="en-US" b="1" dirty="0" smtClean="0">
                <a:solidFill>
                  <a:schemeClr val="tx1"/>
                </a:solidFill>
              </a:rPr>
              <a:t> </a:t>
            </a:r>
            <a:r>
              <a:rPr lang="en-US" b="1" dirty="0" err="1" smtClean="0">
                <a:solidFill>
                  <a:schemeClr val="tx1"/>
                </a:solidFill>
              </a:rPr>
              <a:t>Mã</a:t>
            </a:r>
            <a:r>
              <a:rPr lang="en-US" b="1" dirty="0" smtClean="0">
                <a:solidFill>
                  <a:schemeClr val="tx1"/>
                </a:solidFill>
              </a:rPr>
              <a:t> Lai 9/1945</a:t>
            </a:r>
            <a:endParaRPr lang="en-US" b="1" dirty="0">
              <a:solidFill>
                <a:schemeClr val="tx1"/>
              </a:solidFill>
            </a:endParaRPr>
          </a:p>
        </p:txBody>
      </p:sp>
      <p:sp>
        <p:nvSpPr>
          <p:cNvPr id="20" name="Down Arrow 19"/>
          <p:cNvSpPr/>
          <p:nvPr/>
        </p:nvSpPr>
        <p:spPr>
          <a:xfrm rot="5400000">
            <a:off x="5691973" y="861130"/>
            <a:ext cx="1562100" cy="3106752"/>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Rectangle 20"/>
          <p:cNvSpPr/>
          <p:nvPr/>
        </p:nvSpPr>
        <p:spPr>
          <a:xfrm>
            <a:off x="5225980" y="2177651"/>
            <a:ext cx="280041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Pháp</a:t>
            </a:r>
            <a:r>
              <a:rPr lang="en-US" b="1" dirty="0" smtClean="0">
                <a:solidFill>
                  <a:schemeClr val="tx1"/>
                </a:solidFill>
              </a:rPr>
              <a:t> </a:t>
            </a:r>
            <a:r>
              <a:rPr lang="en-US" b="1" dirty="0" err="1" smtClean="0">
                <a:solidFill>
                  <a:schemeClr val="tx1"/>
                </a:solidFill>
              </a:rPr>
              <a:t>xâm</a:t>
            </a:r>
            <a:r>
              <a:rPr lang="en-US" b="1" dirty="0" smtClean="0">
                <a:solidFill>
                  <a:schemeClr val="tx1"/>
                </a:solidFill>
              </a:rPr>
              <a:t> </a:t>
            </a:r>
            <a:r>
              <a:rPr lang="en-US" b="1" dirty="0" err="1" smtClean="0">
                <a:solidFill>
                  <a:schemeClr val="tx1"/>
                </a:solidFill>
              </a:rPr>
              <a:t>lược</a:t>
            </a:r>
            <a:r>
              <a:rPr lang="en-US" b="1" dirty="0" smtClean="0">
                <a:solidFill>
                  <a:schemeClr val="tx1"/>
                </a:solidFill>
              </a:rPr>
              <a:t> </a:t>
            </a:r>
            <a:r>
              <a:rPr lang="en-US" b="1" dirty="0" err="1" smtClean="0">
                <a:solidFill>
                  <a:schemeClr val="tx1"/>
                </a:solidFill>
              </a:rPr>
              <a:t>Việt</a:t>
            </a:r>
            <a:r>
              <a:rPr lang="en-US" b="1" dirty="0" smtClean="0">
                <a:solidFill>
                  <a:schemeClr val="tx1"/>
                </a:solidFill>
              </a:rPr>
              <a:t> Nam, </a:t>
            </a:r>
            <a:r>
              <a:rPr lang="en-US" b="1" dirty="0" err="1" smtClean="0">
                <a:solidFill>
                  <a:schemeClr val="tx1"/>
                </a:solidFill>
              </a:rPr>
              <a:t>Lào</a:t>
            </a:r>
            <a:r>
              <a:rPr lang="en-US" b="1" dirty="0" smtClean="0">
                <a:solidFill>
                  <a:schemeClr val="tx1"/>
                </a:solidFill>
              </a:rPr>
              <a:t>, Cam-</a:t>
            </a:r>
            <a:r>
              <a:rPr lang="en-US" b="1" dirty="0" err="1" smtClean="0">
                <a:solidFill>
                  <a:schemeClr val="tx1"/>
                </a:solidFill>
              </a:rPr>
              <a:t>pu</a:t>
            </a:r>
            <a:r>
              <a:rPr lang="en-US" b="1" dirty="0" smtClean="0">
                <a:solidFill>
                  <a:schemeClr val="tx1"/>
                </a:solidFill>
              </a:rPr>
              <a:t>-chia 9/1945</a:t>
            </a:r>
            <a:endParaRPr lang="en-US" b="1" dirty="0">
              <a:solidFill>
                <a:schemeClr val="tx1"/>
              </a:solidFill>
            </a:endParaRPr>
          </a:p>
        </p:txBody>
      </p:sp>
    </p:spTree>
    <p:extLst>
      <p:ext uri="{BB962C8B-B14F-4D97-AF65-F5344CB8AC3E}">
        <p14:creationId xmlns:p14="http://schemas.microsoft.com/office/powerpoint/2010/main" val="24146604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946400" y="249286"/>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charset="0"/>
              </a:defRPr>
            </a:lvl1pPr>
            <a:lvl2pPr marL="742950" indent="-285750">
              <a:defRPr sz="3200">
                <a:solidFill>
                  <a:schemeClr val="tx2"/>
                </a:solidFill>
                <a:latin typeface="VNI-Times" pitchFamily="2" charset="0"/>
                <a:cs typeface="Arial" charset="0"/>
              </a:defRPr>
            </a:lvl2pPr>
            <a:lvl3pPr marL="1143000" indent="-228600">
              <a:defRPr sz="3200">
                <a:solidFill>
                  <a:schemeClr val="tx2"/>
                </a:solidFill>
                <a:latin typeface="VNI-Times" pitchFamily="2" charset="0"/>
                <a:cs typeface="Arial" charset="0"/>
              </a:defRPr>
            </a:lvl3pPr>
            <a:lvl4pPr marL="1600200" indent="-228600">
              <a:defRPr sz="3200">
                <a:solidFill>
                  <a:schemeClr val="tx2"/>
                </a:solidFill>
                <a:latin typeface="VNI-Times" pitchFamily="2" charset="0"/>
                <a:cs typeface="Arial" charset="0"/>
              </a:defRPr>
            </a:lvl4pPr>
            <a:lvl5pPr marL="2057400" indent="-228600">
              <a:defRPr sz="3200">
                <a:solidFill>
                  <a:schemeClr val="tx2"/>
                </a:solidFill>
                <a:latin typeface="VNI-Times" pitchFamily="2" charset="0"/>
                <a:cs typeface="Arial" charset="0"/>
              </a:defRPr>
            </a:lvl5pPr>
            <a:lvl6pPr marL="2514600" indent="-228600" eaLnBrk="0" fontAlgn="base" hangingPunct="0">
              <a:spcBef>
                <a:spcPct val="0"/>
              </a:spcBef>
              <a:spcAft>
                <a:spcPct val="0"/>
              </a:spcAft>
              <a:defRPr sz="3200">
                <a:solidFill>
                  <a:schemeClr val="tx2"/>
                </a:solidFill>
                <a:latin typeface="VNI-Times" pitchFamily="2" charset="0"/>
                <a:cs typeface="Arial" charset="0"/>
              </a:defRPr>
            </a:lvl6pPr>
            <a:lvl7pPr marL="2971800" indent="-228600" eaLnBrk="0" fontAlgn="base" hangingPunct="0">
              <a:spcBef>
                <a:spcPct val="0"/>
              </a:spcBef>
              <a:spcAft>
                <a:spcPct val="0"/>
              </a:spcAft>
              <a:defRPr sz="3200">
                <a:solidFill>
                  <a:schemeClr val="tx2"/>
                </a:solidFill>
                <a:latin typeface="VNI-Times" pitchFamily="2" charset="0"/>
                <a:cs typeface="Arial" charset="0"/>
              </a:defRPr>
            </a:lvl7pPr>
            <a:lvl8pPr marL="3429000" indent="-228600" eaLnBrk="0" fontAlgn="base" hangingPunct="0">
              <a:spcBef>
                <a:spcPct val="0"/>
              </a:spcBef>
              <a:spcAft>
                <a:spcPct val="0"/>
              </a:spcAft>
              <a:defRPr sz="3200">
                <a:solidFill>
                  <a:schemeClr val="tx2"/>
                </a:solidFill>
                <a:latin typeface="VNI-Times" pitchFamily="2" charset="0"/>
                <a:cs typeface="Arial" charset="0"/>
              </a:defRPr>
            </a:lvl8pPr>
            <a:lvl9pPr marL="3886200" indent="-228600" eaLnBrk="0" fontAlgn="base" hangingPunct="0">
              <a:spcBef>
                <a:spcPct val="0"/>
              </a:spcBef>
              <a:spcAft>
                <a:spcPct val="0"/>
              </a:spcAft>
              <a:defRPr sz="3200">
                <a:solidFill>
                  <a:schemeClr val="tx2"/>
                </a:solidFill>
                <a:latin typeface="VNI-Times" pitchFamily="2" charset="0"/>
                <a:cs typeface="Arial" charset="0"/>
              </a:defRPr>
            </a:lvl9pPr>
          </a:lstStyle>
          <a:p>
            <a:r>
              <a:rPr lang="en-US" sz="2800" b="1" dirty="0" err="1" smtClean="0">
                <a:solidFill>
                  <a:srgbClr val="0000FF"/>
                </a:solidFill>
                <a:latin typeface="Times New Roman" pitchFamily="18" charset="0"/>
              </a:rPr>
              <a:t>Khối</a:t>
            </a:r>
            <a:r>
              <a:rPr lang="en-US" sz="2800" b="1" dirty="0" smtClean="0">
                <a:solidFill>
                  <a:srgbClr val="0000FF"/>
                </a:solidFill>
                <a:latin typeface="Times New Roman" pitchFamily="18" charset="0"/>
              </a:rPr>
              <a:t> </a:t>
            </a:r>
            <a:r>
              <a:rPr lang="en-US" sz="2800" b="1" dirty="0" err="1">
                <a:solidFill>
                  <a:srgbClr val="0000FF"/>
                </a:solidFill>
                <a:latin typeface="Times New Roman" pitchFamily="18" charset="0"/>
              </a:rPr>
              <a:t>quân</a:t>
            </a:r>
            <a:r>
              <a:rPr lang="en-US" sz="2800" b="1" dirty="0">
                <a:solidFill>
                  <a:srgbClr val="0000FF"/>
                </a:solidFill>
                <a:latin typeface="Times New Roman" pitchFamily="18" charset="0"/>
              </a:rPr>
              <a:t> </a:t>
            </a:r>
            <a:r>
              <a:rPr lang="en-US" sz="2800" b="1" dirty="0" err="1">
                <a:solidFill>
                  <a:srgbClr val="0000FF"/>
                </a:solidFill>
                <a:latin typeface="Times New Roman" pitchFamily="18" charset="0"/>
              </a:rPr>
              <a:t>sự</a:t>
            </a:r>
            <a:r>
              <a:rPr lang="en-US" sz="2800" b="1" dirty="0">
                <a:solidFill>
                  <a:srgbClr val="0000FF"/>
                </a:solidFill>
                <a:latin typeface="Times New Roman" pitchFamily="18" charset="0"/>
              </a:rPr>
              <a:t> NATO</a:t>
            </a:r>
          </a:p>
        </p:txBody>
      </p:sp>
      <p:sp>
        <p:nvSpPr>
          <p:cNvPr id="14339" name="Text Box 3"/>
          <p:cNvSpPr txBox="1">
            <a:spLocks noChangeArrowheads="1"/>
          </p:cNvSpPr>
          <p:nvPr/>
        </p:nvSpPr>
        <p:spPr bwMode="auto">
          <a:xfrm>
            <a:off x="1502834" y="163671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2"/>
                </a:solidFill>
                <a:latin typeface="VNI-Times" pitchFamily="2" charset="0"/>
                <a:cs typeface="Arial" charset="0"/>
              </a:defRPr>
            </a:lvl1pPr>
            <a:lvl2pPr marL="742950" indent="-285750">
              <a:defRPr sz="3200">
                <a:solidFill>
                  <a:schemeClr val="tx2"/>
                </a:solidFill>
                <a:latin typeface="VNI-Times" pitchFamily="2" charset="0"/>
                <a:cs typeface="Arial" charset="0"/>
              </a:defRPr>
            </a:lvl2pPr>
            <a:lvl3pPr marL="1143000" indent="-228600">
              <a:defRPr sz="3200">
                <a:solidFill>
                  <a:schemeClr val="tx2"/>
                </a:solidFill>
                <a:latin typeface="VNI-Times" pitchFamily="2" charset="0"/>
                <a:cs typeface="Arial" charset="0"/>
              </a:defRPr>
            </a:lvl3pPr>
            <a:lvl4pPr marL="1600200" indent="-228600">
              <a:defRPr sz="3200">
                <a:solidFill>
                  <a:schemeClr val="tx2"/>
                </a:solidFill>
                <a:latin typeface="VNI-Times" pitchFamily="2" charset="0"/>
                <a:cs typeface="Arial" charset="0"/>
              </a:defRPr>
            </a:lvl4pPr>
            <a:lvl5pPr marL="2057400" indent="-228600">
              <a:defRPr sz="3200">
                <a:solidFill>
                  <a:schemeClr val="tx2"/>
                </a:solidFill>
                <a:latin typeface="VNI-Times" pitchFamily="2" charset="0"/>
                <a:cs typeface="Arial" charset="0"/>
              </a:defRPr>
            </a:lvl5pPr>
            <a:lvl6pPr marL="2514600" indent="-228600" eaLnBrk="0" fontAlgn="base" hangingPunct="0">
              <a:spcBef>
                <a:spcPct val="0"/>
              </a:spcBef>
              <a:spcAft>
                <a:spcPct val="0"/>
              </a:spcAft>
              <a:defRPr sz="3200">
                <a:solidFill>
                  <a:schemeClr val="tx2"/>
                </a:solidFill>
                <a:latin typeface="VNI-Times" pitchFamily="2" charset="0"/>
                <a:cs typeface="Arial" charset="0"/>
              </a:defRPr>
            </a:lvl6pPr>
            <a:lvl7pPr marL="2971800" indent="-228600" eaLnBrk="0" fontAlgn="base" hangingPunct="0">
              <a:spcBef>
                <a:spcPct val="0"/>
              </a:spcBef>
              <a:spcAft>
                <a:spcPct val="0"/>
              </a:spcAft>
              <a:defRPr sz="3200">
                <a:solidFill>
                  <a:schemeClr val="tx2"/>
                </a:solidFill>
                <a:latin typeface="VNI-Times" pitchFamily="2" charset="0"/>
                <a:cs typeface="Arial" charset="0"/>
              </a:defRPr>
            </a:lvl7pPr>
            <a:lvl8pPr marL="3429000" indent="-228600" eaLnBrk="0" fontAlgn="base" hangingPunct="0">
              <a:spcBef>
                <a:spcPct val="0"/>
              </a:spcBef>
              <a:spcAft>
                <a:spcPct val="0"/>
              </a:spcAft>
              <a:defRPr sz="3200">
                <a:solidFill>
                  <a:schemeClr val="tx2"/>
                </a:solidFill>
                <a:latin typeface="VNI-Times" pitchFamily="2" charset="0"/>
                <a:cs typeface="Arial" charset="0"/>
              </a:defRPr>
            </a:lvl8pPr>
            <a:lvl9pPr marL="3886200" indent="-228600" eaLnBrk="0" fontAlgn="base" hangingPunct="0">
              <a:spcBef>
                <a:spcPct val="0"/>
              </a:spcBef>
              <a:spcAft>
                <a:spcPct val="0"/>
              </a:spcAft>
              <a:defRPr sz="3200">
                <a:solidFill>
                  <a:schemeClr val="tx2"/>
                </a:solidFill>
                <a:latin typeface="VNI-Times" pitchFamily="2" charset="0"/>
                <a:cs typeface="Arial" charset="0"/>
              </a:defRPr>
            </a:lvl9pPr>
          </a:lstStyle>
          <a:p>
            <a:endParaRPr lang="en-US" sz="1800">
              <a:solidFill>
                <a:schemeClr val="tx1"/>
              </a:solidFill>
              <a:latin typeface="Arial" charset="0"/>
            </a:endParaRPr>
          </a:p>
        </p:txBody>
      </p:sp>
      <p:pic>
        <p:nvPicPr>
          <p:cNvPr id="33798" name="Picture 6" descr="Xem ảnh với kích cỡ đầy đủ">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990600"/>
            <a:ext cx="55880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NATO20Summ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990600"/>
            <a:ext cx="5892800" cy="5638800"/>
          </a:xfrm>
          <a:prstGeom prst="rect">
            <a:avLst/>
          </a:prstGeom>
          <a:noFill/>
          <a:ln w="9525">
            <a:solidFill>
              <a:srgbClr val="66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796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 to="" calcmode="lin" valueType="num">
                                      <p:cBhvr>
                                        <p:cTn id="7" dur="1" fill="hold"/>
                                        <p:tgtEl>
                                          <p:spTgt spid="33794"/>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6" fill="hold" nodeType="withEffect">
                                  <p:stCondLst>
                                    <p:cond delay="0"/>
                                  </p:stCondLst>
                                  <p:childTnLst>
                                    <p:set>
                                      <p:cBhvr>
                                        <p:cTn id="9" dur="1" fill="hold">
                                          <p:stCondLst>
                                            <p:cond delay="0"/>
                                          </p:stCondLst>
                                        </p:cTn>
                                        <p:tgtEl>
                                          <p:spTgt spid="33798"/>
                                        </p:tgtEl>
                                        <p:attrNameLst>
                                          <p:attrName>style.visibility</p:attrName>
                                        </p:attrNameLst>
                                      </p:cBhvr>
                                      <p:to>
                                        <p:strVal val="visible"/>
                                      </p:to>
                                    </p:set>
                                    <p:animEffect transition="in" filter="barn(inHorizontal)">
                                      <p:cBhvr>
                                        <p:cTn id="10" dur="500"/>
                                        <p:tgtEl>
                                          <p:spTgt spid="33798"/>
                                        </p:tgtEl>
                                      </p:cBhvr>
                                    </p:animEffect>
                                  </p:childTnLst>
                                </p:cTn>
                              </p:par>
                              <p:par>
                                <p:cTn id="11" presetID="24" presetClass="entr" presetSubtype="0" fill="hold" nodeType="withEffect">
                                  <p:stCondLst>
                                    <p:cond delay="0"/>
                                  </p:stCondLst>
                                  <p:childTnLst>
                                    <p:set>
                                      <p:cBhvr>
                                        <p:cTn id="12" dur="1" fill="hold">
                                          <p:stCondLst>
                                            <p:cond delay="0"/>
                                          </p:stCondLst>
                                        </p:cTn>
                                        <p:tgtEl>
                                          <p:spTgt spid="33799"/>
                                        </p:tgtEl>
                                        <p:attrNameLst>
                                          <p:attrName>style.visibility</p:attrName>
                                        </p:attrNameLst>
                                      </p:cBhvr>
                                      <p:to>
                                        <p:strVal val="visible"/>
                                      </p:to>
                                    </p:set>
                                    <p:anim to="" calcmode="lin" valueType="num">
                                      <p:cBhvr>
                                        <p:cTn id="13" dur="1" fill="hold"/>
                                        <p:tgtEl>
                                          <p:spTgt spid="3379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609600" y="2072974"/>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2800" b="1" dirty="0">
              <a:solidFill>
                <a:srgbClr val="0070C0"/>
              </a:solidFill>
              <a:latin typeface="Times New Roman" pitchFamily="18" charset="0"/>
              <a:cs typeface="Times New Roman" pitchFamily="18" charset="0"/>
            </a:endParaRPr>
          </a:p>
        </p:txBody>
      </p:sp>
      <p:sp>
        <p:nvSpPr>
          <p:cNvPr id="13" name="Rectangle 3"/>
          <p:cNvSpPr>
            <a:spLocks noChangeArrowheads="1"/>
          </p:cNvSpPr>
          <p:nvPr/>
        </p:nvSpPr>
        <p:spPr bwMode="auto">
          <a:xfrm>
            <a:off x="173834" y="1646965"/>
            <a:ext cx="11879621"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spcBef>
                <a:spcPct val="50000"/>
              </a:spcBef>
            </a:pPr>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Đối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nội</a:t>
            </a:r>
            <a:r>
              <a:rPr lang="en-US" sz="2800" b="1" dirty="0">
                <a:solidFill>
                  <a:srgbClr val="0070C0"/>
                </a:solidFill>
                <a:latin typeface="Times New Roman" pitchFamily="18" charset="0"/>
                <a:cs typeface="Times New Roman" pitchFamily="18" charset="0"/>
              </a:rPr>
              <a:t>:</a:t>
            </a:r>
          </a:p>
          <a:p>
            <a:pPr>
              <a:spcBef>
                <a:spcPct val="50000"/>
              </a:spcBef>
              <a:buFontTx/>
              <a:buChar char="-"/>
            </a:pPr>
            <a:r>
              <a:rPr lang="en-US" sz="2800" dirty="0" smtClean="0">
                <a:latin typeface="Times New Roman" pitchFamily="18" charset="0"/>
                <a:cs typeface="Times New Roman" pitchFamily="18" charset="0"/>
              </a:rPr>
              <a:t>Thu </a:t>
            </a:r>
            <a:r>
              <a:rPr lang="en-US" sz="2800" dirty="0" err="1" smtClean="0">
                <a:latin typeface="Times New Roman" pitchFamily="18" charset="0"/>
                <a:cs typeface="Times New Roman" pitchFamily="18" charset="0"/>
              </a:rPr>
              <a:t>hẹp</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a:spcBef>
                <a:spcPct val="50000"/>
              </a:spcBef>
              <a:buFontTx/>
              <a:buChar char="-"/>
            </a:pP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Xóa</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đây</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spcBef>
                <a:spcPct val="50000"/>
              </a:spcBef>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a:t>
            </a:r>
            <a:r>
              <a:rPr lang="en-US" sz="2800" dirty="0">
                <a:latin typeface="Times New Roman" pitchFamily="18" charset="0"/>
                <a:cs typeface="Times New Roman" pitchFamily="18" charset="0"/>
              </a:rPr>
              <a:t>.</a:t>
            </a:r>
            <a:endParaRPr lang="en-US" sz="2800" dirty="0">
              <a:solidFill>
                <a:srgbClr val="0070C0"/>
              </a:solidFill>
              <a:latin typeface="Times New Roman" pitchFamily="18" charset="0"/>
              <a:cs typeface="Times New Roman" pitchFamily="18" charset="0"/>
            </a:endParaRPr>
          </a:p>
        </p:txBody>
      </p:sp>
      <p:sp>
        <p:nvSpPr>
          <p:cNvPr id="15" name="Rectangle 3"/>
          <p:cNvSpPr>
            <a:spLocks noChangeArrowheads="1"/>
          </p:cNvSpPr>
          <p:nvPr/>
        </p:nvSpPr>
        <p:spPr bwMode="auto">
          <a:xfrm>
            <a:off x="173834" y="4089669"/>
            <a:ext cx="11547111" cy="249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Đối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ngoại</a:t>
            </a:r>
            <a:r>
              <a:rPr lang="en-US" sz="2800" b="1" dirty="0" smtClean="0">
                <a:solidFill>
                  <a:srgbClr val="0070C0"/>
                </a:solidFill>
                <a:latin typeface="Times New Roman" pitchFamily="18" charset="0"/>
                <a:cs typeface="Times New Roman" pitchFamily="18" charset="0"/>
              </a:rPr>
              <a:t>:</a:t>
            </a:r>
          </a:p>
          <a:p>
            <a:pPr marL="457200" indent="-457200">
              <a:spcBef>
                <a:spcPct val="50000"/>
              </a:spcBef>
              <a:buFontTx/>
              <a:buChar char="-"/>
            </a:pP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a:t>
            </a:r>
          </a:p>
          <a:p>
            <a:pPr marL="457200" indent="-457200">
              <a:spcBef>
                <a:spcPct val="50000"/>
              </a:spcBef>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NATO.</a:t>
            </a:r>
          </a:p>
          <a:p>
            <a:pPr marL="457200" indent="-457200">
              <a:spcBef>
                <a:spcPct val="50000"/>
              </a:spcBef>
              <a:buFontTx/>
              <a:buChar char="-"/>
            </a:pP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p>
          <a:p>
            <a:pPr marL="457200" indent="-457200" eaLnBrk="1" hangingPunct="1">
              <a:buFont typeface="Arial" charset="0"/>
              <a:buChar char="•"/>
            </a:pPr>
            <a:endParaRPr lang="en-US" sz="2800" dirty="0">
              <a:solidFill>
                <a:srgbClr val="0070C0"/>
              </a:solidFill>
              <a:latin typeface="Times New Roman" pitchFamily="18" charset="0"/>
              <a:cs typeface="Times New Roman" pitchFamily="18" charset="0"/>
            </a:endParaRPr>
          </a:p>
        </p:txBody>
      </p:sp>
      <p:sp>
        <p:nvSpPr>
          <p:cNvPr id="16" name="Content Placeholder 2"/>
          <p:cNvSpPr txBox="1">
            <a:spLocks/>
          </p:cNvSpPr>
          <p:nvPr/>
        </p:nvSpPr>
        <p:spPr>
          <a:xfrm>
            <a:off x="110836" y="523028"/>
            <a:ext cx="11942619" cy="1123937"/>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800" b="1" dirty="0" smtClean="0">
                <a:solidFill>
                  <a:schemeClr val="tx2">
                    <a:lumMod val="50000"/>
                  </a:schemeClr>
                </a:solidFill>
                <a:latin typeface="Times New Roman" pitchFamily="18" charset="0"/>
                <a:cs typeface="Times New Roman" pitchFamily="18" charset="0"/>
              </a:rPr>
              <a:t>V. TÌNH HÌNH CHUNG CÁC NƯỚC TÂY ÂU SAU CHIẾN TRANH</a:t>
            </a:r>
          </a:p>
          <a:p>
            <a:pPr marL="0" indent="0">
              <a:buFontTx/>
              <a:buNone/>
            </a:pPr>
            <a:r>
              <a:rPr lang="en-US" sz="2800" b="1" dirty="0" smtClean="0">
                <a:latin typeface="Times New Roman" pitchFamily="18" charset="0"/>
                <a:cs typeface="Times New Roman" pitchFamily="18" charset="0"/>
              </a:rPr>
              <a:t>2. </a:t>
            </a:r>
            <a:r>
              <a:rPr lang="en-US" sz="2800" b="1" dirty="0" err="1" smtClean="0">
                <a:latin typeface="Times New Roman" pitchFamily="18" charset="0"/>
                <a:cs typeface="Times New Roman" pitchFamily="18" charset="0"/>
              </a:rPr>
              <a:t>Chính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trị</a:t>
            </a:r>
            <a:endParaRPr lang="en-US" sz="2800" b="1" dirty="0">
              <a:latin typeface="Times New Roman" pitchFamily="18" charset="0"/>
              <a:cs typeface="Times New Roman" pitchFamily="18" charset="0"/>
            </a:endParaRPr>
          </a:p>
        </p:txBody>
      </p:sp>
      <p:sp>
        <p:nvSpPr>
          <p:cNvPr id="17"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627244" y="0"/>
            <a:ext cx="10972800" cy="52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5pPr>
            <a:lvl6pPr marL="22860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6pPr>
            <a:lvl7pPr marL="27432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7pPr>
            <a:lvl8pPr marL="32004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8pPr>
            <a:lvl9pPr marL="36576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2800" dirty="0" smtClean="0">
                <a:solidFill>
                  <a:srgbClr val="FF0000"/>
                </a:solidFill>
              </a:rPr>
              <a:t>CHỦ ĐỀ: MĨ, NHẬT BẢN, TÂY ÂU TỪ N</a:t>
            </a:r>
            <a:r>
              <a:rPr lang="vi-VN" altLang="en-US" sz="2800" dirty="0" smtClean="0">
                <a:solidFill>
                  <a:srgbClr val="FF0000"/>
                </a:solidFill>
              </a:rPr>
              <a:t>Ă</a:t>
            </a:r>
            <a:r>
              <a:rPr lang="en-US" altLang="en-US" sz="2800" dirty="0" smtClean="0">
                <a:solidFill>
                  <a:srgbClr val="FF0000"/>
                </a:solidFill>
              </a:rPr>
              <a:t>M 1945 </a:t>
            </a:r>
            <a:r>
              <a:rPr lang="vi-VN" altLang="en-US" sz="2800" dirty="0" smtClean="0">
                <a:solidFill>
                  <a:srgbClr val="FF0000"/>
                </a:solidFill>
              </a:rPr>
              <a:t>Đ</a:t>
            </a:r>
            <a:r>
              <a:rPr lang="en-US" altLang="en-US" sz="2800" dirty="0" smtClean="0">
                <a:solidFill>
                  <a:srgbClr val="FF0000"/>
                </a:solidFill>
              </a:rPr>
              <a:t>ẾN NAY</a:t>
            </a:r>
            <a:endParaRPr lang="en-US" altLang="en-US" sz="2800" dirty="0">
              <a:solidFill>
                <a:srgbClr val="FF0000"/>
              </a:solidFill>
            </a:endParaRPr>
          </a:p>
        </p:txBody>
      </p:sp>
    </p:spTree>
    <p:extLst>
      <p:ext uri="{BB962C8B-B14F-4D97-AF65-F5344CB8AC3E}">
        <p14:creationId xmlns:p14="http://schemas.microsoft.com/office/powerpoint/2010/main" val="36124046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sz="3000" b="1" dirty="0">
                <a:solidFill>
                  <a:schemeClr val="tx2">
                    <a:lumMod val="50000"/>
                  </a:schemeClr>
                </a:solidFill>
                <a:latin typeface="Times New Roman" pitchFamily="18" charset="0"/>
                <a:cs typeface="Times New Roman" pitchFamily="18" charset="0"/>
              </a:rPr>
              <a:t>V. TÌNH HÌNH CHUNG CÁC NƯỚC TÂY ÂU SAU </a:t>
            </a:r>
            <a:r>
              <a:rPr lang="en-US" sz="3000" b="1" dirty="0" smtClean="0">
                <a:solidFill>
                  <a:schemeClr val="tx2">
                    <a:lumMod val="50000"/>
                  </a:schemeClr>
                </a:solidFill>
                <a:latin typeface="Times New Roman" pitchFamily="18" charset="0"/>
                <a:cs typeface="Times New Roman" pitchFamily="18" charset="0"/>
              </a:rPr>
              <a:t>CHIẾN TRANH</a:t>
            </a:r>
            <a:endParaRPr lang="en-US" sz="3000" b="1" dirty="0">
              <a:solidFill>
                <a:schemeClr val="tx2">
                  <a:lumMod val="50000"/>
                </a:schemeClr>
              </a:solidFill>
              <a:latin typeface="Times New Roman" pitchFamily="18" charset="0"/>
              <a:cs typeface="Times New Roman" pitchFamily="18" charset="0"/>
            </a:endParaRPr>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2" name="Rectangle 1"/>
          <p:cNvSpPr/>
          <p:nvPr/>
        </p:nvSpPr>
        <p:spPr>
          <a:xfrm>
            <a:off x="194721" y="1457097"/>
            <a:ext cx="4756110" cy="646331"/>
          </a:xfrm>
          <a:prstGeom prst="rect">
            <a:avLst/>
          </a:prstGeom>
        </p:spPr>
        <p:txBody>
          <a:bodyPr wrap="none">
            <a:spAutoFit/>
          </a:bodyPr>
          <a:lstStyle/>
          <a:p>
            <a:r>
              <a:rPr lang="en-US" sz="3600" b="1" dirty="0" smtClean="0">
                <a:solidFill>
                  <a:srgbClr val="0070C0"/>
                </a:solidFill>
                <a:latin typeface="Times New Roman" pitchFamily="18" charset="0"/>
                <a:cs typeface="Times New Roman" pitchFamily="18" charset="0"/>
              </a:rPr>
              <a:t>3. </a:t>
            </a:r>
            <a:r>
              <a:rPr lang="en-US" sz="3600" b="1" dirty="0" err="1" smtClean="0">
                <a:solidFill>
                  <a:srgbClr val="0070C0"/>
                </a:solidFill>
                <a:latin typeface="Times New Roman" pitchFamily="18" charset="0"/>
                <a:cs typeface="Times New Roman" pitchFamily="18" charset="0"/>
              </a:rPr>
              <a:t>Tình</a:t>
            </a:r>
            <a:r>
              <a:rPr lang="en-US" sz="3600" b="1" dirty="0" smtClean="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hình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nước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Đức</a:t>
            </a:r>
            <a:r>
              <a:rPr lang="en-US" sz="36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5111658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smtClean="0"/>
          </a:p>
        </p:txBody>
      </p:sp>
      <p:sp>
        <p:nvSpPr>
          <p:cNvPr id="11267" name="Rectangle 3"/>
          <p:cNvSpPr>
            <a:spLocks noGrp="1" noChangeArrowheads="1"/>
          </p:cNvSpPr>
          <p:nvPr>
            <p:ph idx="1"/>
          </p:nvPr>
        </p:nvSpPr>
        <p:spPr/>
        <p:txBody>
          <a:bodyPr/>
          <a:lstStyle/>
          <a:p>
            <a:endParaRPr lang="en-US" smtClean="0"/>
          </a:p>
        </p:txBody>
      </p:sp>
      <p:pic>
        <p:nvPicPr>
          <p:cNvPr id="11268" name="Picture 4" descr="images482863_eu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92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5040025" y="4029310"/>
            <a:ext cx="132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algn="ctr" eaLnBrk="1" hangingPunct="1">
              <a:spcBef>
                <a:spcPct val="50000"/>
              </a:spcBef>
            </a:pPr>
            <a:r>
              <a:rPr lang="vi-VN" sz="2800" b="1" dirty="0">
                <a:solidFill>
                  <a:srgbClr val="FF00FF"/>
                </a:solidFill>
                <a:latin typeface="Arial" charset="0"/>
              </a:rPr>
              <a:t>Đức</a:t>
            </a:r>
          </a:p>
        </p:txBody>
      </p:sp>
      <p:sp>
        <p:nvSpPr>
          <p:cNvPr id="11270" name="Freeform 6"/>
          <p:cNvSpPr>
            <a:spLocks/>
          </p:cNvSpPr>
          <p:nvPr/>
        </p:nvSpPr>
        <p:spPr bwMode="auto">
          <a:xfrm>
            <a:off x="5080000" y="3429001"/>
            <a:ext cx="2142067" cy="1597025"/>
          </a:xfrm>
          <a:custGeom>
            <a:avLst/>
            <a:gdLst>
              <a:gd name="T0" fmla="*/ 2147483647 w 1012"/>
              <a:gd name="T1" fmla="*/ 2147483647 h 1006"/>
              <a:gd name="T2" fmla="*/ 2147483647 w 1012"/>
              <a:gd name="T3" fmla="*/ 2147483647 h 1006"/>
              <a:gd name="T4" fmla="*/ 2147483647 w 1012"/>
              <a:gd name="T5" fmla="*/ 2147483647 h 1006"/>
              <a:gd name="T6" fmla="*/ 2147483647 w 1012"/>
              <a:gd name="T7" fmla="*/ 2147483647 h 1006"/>
              <a:gd name="T8" fmla="*/ 2147483647 w 1012"/>
              <a:gd name="T9" fmla="*/ 2147483647 h 1006"/>
              <a:gd name="T10" fmla="*/ 2147483647 w 1012"/>
              <a:gd name="T11" fmla="*/ 2147483647 h 1006"/>
              <a:gd name="T12" fmla="*/ 2147483647 w 1012"/>
              <a:gd name="T13" fmla="*/ 2147483647 h 1006"/>
              <a:gd name="T14" fmla="*/ 2147483647 w 1012"/>
              <a:gd name="T15" fmla="*/ 2147483647 h 1006"/>
              <a:gd name="T16" fmla="*/ 2147483647 w 1012"/>
              <a:gd name="T17" fmla="*/ 2147483647 h 1006"/>
              <a:gd name="T18" fmla="*/ 2147483647 w 1012"/>
              <a:gd name="T19" fmla="*/ 2147483647 h 1006"/>
              <a:gd name="T20" fmla="*/ 2147483647 w 1012"/>
              <a:gd name="T21" fmla="*/ 2147483647 h 1006"/>
              <a:gd name="T22" fmla="*/ 2147483647 w 1012"/>
              <a:gd name="T23" fmla="*/ 2147483647 h 1006"/>
              <a:gd name="T24" fmla="*/ 2147483647 w 1012"/>
              <a:gd name="T25" fmla="*/ 2147483647 h 1006"/>
              <a:gd name="T26" fmla="*/ 2147483647 w 1012"/>
              <a:gd name="T27" fmla="*/ 2147483647 h 1006"/>
              <a:gd name="T28" fmla="*/ 2147483647 w 1012"/>
              <a:gd name="T29" fmla="*/ 2147483647 h 1006"/>
              <a:gd name="T30" fmla="*/ 2147483647 w 1012"/>
              <a:gd name="T31" fmla="*/ 2147483647 h 1006"/>
              <a:gd name="T32" fmla="*/ 2147483647 w 1012"/>
              <a:gd name="T33" fmla="*/ 2147483647 h 1006"/>
              <a:gd name="T34" fmla="*/ 2147483647 w 1012"/>
              <a:gd name="T35" fmla="*/ 2147483647 h 1006"/>
              <a:gd name="T36" fmla="*/ 2147483647 w 1012"/>
              <a:gd name="T37" fmla="*/ 2147483647 h 1006"/>
              <a:gd name="T38" fmla="*/ 2147483647 w 1012"/>
              <a:gd name="T39" fmla="*/ 2147483647 h 1006"/>
              <a:gd name="T40" fmla="*/ 2147483647 w 1012"/>
              <a:gd name="T41" fmla="*/ 2147483647 h 1006"/>
              <a:gd name="T42" fmla="*/ 2147483647 w 1012"/>
              <a:gd name="T43" fmla="*/ 2147483647 h 1006"/>
              <a:gd name="T44" fmla="*/ 2147483647 w 1012"/>
              <a:gd name="T45" fmla="*/ 2147483647 h 1006"/>
              <a:gd name="T46" fmla="*/ 2147483647 w 1012"/>
              <a:gd name="T47" fmla="*/ 2147483647 h 1006"/>
              <a:gd name="T48" fmla="*/ 2147483647 w 1012"/>
              <a:gd name="T49" fmla="*/ 2147483647 h 1006"/>
              <a:gd name="T50" fmla="*/ 2147483647 w 1012"/>
              <a:gd name="T51" fmla="*/ 2147483647 h 1006"/>
              <a:gd name="T52" fmla="*/ 2147483647 w 1012"/>
              <a:gd name="T53" fmla="*/ 2147483647 h 1006"/>
              <a:gd name="T54" fmla="*/ 2147483647 w 1012"/>
              <a:gd name="T55" fmla="*/ 2147483647 h 1006"/>
              <a:gd name="T56" fmla="*/ 2147483647 w 1012"/>
              <a:gd name="T57" fmla="*/ 2147483647 h 1006"/>
              <a:gd name="T58" fmla="*/ 2147483647 w 1012"/>
              <a:gd name="T59" fmla="*/ 2147483647 h 1006"/>
              <a:gd name="T60" fmla="*/ 2147483647 w 1012"/>
              <a:gd name="T61" fmla="*/ 2147483647 h 1006"/>
              <a:gd name="T62" fmla="*/ 2147483647 w 1012"/>
              <a:gd name="T63" fmla="*/ 2147483647 h 1006"/>
              <a:gd name="T64" fmla="*/ 2147483647 w 1012"/>
              <a:gd name="T65" fmla="*/ 2147483647 h 1006"/>
              <a:gd name="T66" fmla="*/ 2147483647 w 1012"/>
              <a:gd name="T67" fmla="*/ 2147483647 h 1006"/>
              <a:gd name="T68" fmla="*/ 2147483647 w 1012"/>
              <a:gd name="T69" fmla="*/ 2147483647 h 1006"/>
              <a:gd name="T70" fmla="*/ 2147483647 w 1012"/>
              <a:gd name="T71" fmla="*/ 2147483647 h 1006"/>
              <a:gd name="T72" fmla="*/ 2147483647 w 1012"/>
              <a:gd name="T73" fmla="*/ 2147483647 h 10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2" h="1006">
                <a:moveTo>
                  <a:pt x="344" y="33"/>
                </a:moveTo>
                <a:cubicBezTo>
                  <a:pt x="331" y="179"/>
                  <a:pt x="343" y="148"/>
                  <a:pt x="177" y="159"/>
                </a:cubicBezTo>
                <a:cubicBezTo>
                  <a:pt x="123" y="213"/>
                  <a:pt x="156" y="278"/>
                  <a:pt x="127" y="342"/>
                </a:cubicBezTo>
                <a:cubicBezTo>
                  <a:pt x="115" y="369"/>
                  <a:pt x="77" y="384"/>
                  <a:pt x="52" y="392"/>
                </a:cubicBezTo>
                <a:cubicBezTo>
                  <a:pt x="22" y="412"/>
                  <a:pt x="22" y="430"/>
                  <a:pt x="2" y="459"/>
                </a:cubicBezTo>
                <a:cubicBezTo>
                  <a:pt x="12" y="572"/>
                  <a:pt x="9" y="527"/>
                  <a:pt x="36" y="601"/>
                </a:cubicBezTo>
                <a:cubicBezTo>
                  <a:pt x="11" y="638"/>
                  <a:pt x="0" y="667"/>
                  <a:pt x="52" y="684"/>
                </a:cubicBezTo>
                <a:cubicBezTo>
                  <a:pt x="92" y="724"/>
                  <a:pt x="108" y="719"/>
                  <a:pt x="169" y="726"/>
                </a:cubicBezTo>
                <a:cubicBezTo>
                  <a:pt x="198" y="746"/>
                  <a:pt x="216" y="746"/>
                  <a:pt x="236" y="776"/>
                </a:cubicBezTo>
                <a:cubicBezTo>
                  <a:pt x="233" y="790"/>
                  <a:pt x="234" y="805"/>
                  <a:pt x="228" y="818"/>
                </a:cubicBezTo>
                <a:cubicBezTo>
                  <a:pt x="223" y="829"/>
                  <a:pt x="210" y="834"/>
                  <a:pt x="202" y="843"/>
                </a:cubicBezTo>
                <a:cubicBezTo>
                  <a:pt x="184" y="865"/>
                  <a:pt x="177" y="892"/>
                  <a:pt x="169" y="918"/>
                </a:cubicBezTo>
                <a:cubicBezTo>
                  <a:pt x="197" y="1006"/>
                  <a:pt x="320" y="951"/>
                  <a:pt x="394" y="927"/>
                </a:cubicBezTo>
                <a:cubicBezTo>
                  <a:pt x="411" y="930"/>
                  <a:pt x="429" y="929"/>
                  <a:pt x="445" y="935"/>
                </a:cubicBezTo>
                <a:cubicBezTo>
                  <a:pt x="464" y="943"/>
                  <a:pt x="495" y="968"/>
                  <a:pt x="495" y="968"/>
                </a:cubicBezTo>
                <a:cubicBezTo>
                  <a:pt x="522" y="959"/>
                  <a:pt x="543" y="944"/>
                  <a:pt x="570" y="935"/>
                </a:cubicBezTo>
                <a:cubicBezTo>
                  <a:pt x="662" y="952"/>
                  <a:pt x="707" y="964"/>
                  <a:pt x="829" y="935"/>
                </a:cubicBezTo>
                <a:cubicBezTo>
                  <a:pt x="834" y="934"/>
                  <a:pt x="815" y="876"/>
                  <a:pt x="812" y="868"/>
                </a:cubicBezTo>
                <a:cubicBezTo>
                  <a:pt x="840" y="849"/>
                  <a:pt x="887" y="801"/>
                  <a:pt x="887" y="801"/>
                </a:cubicBezTo>
                <a:cubicBezTo>
                  <a:pt x="871" y="719"/>
                  <a:pt x="821" y="708"/>
                  <a:pt x="753" y="684"/>
                </a:cubicBezTo>
                <a:cubicBezTo>
                  <a:pt x="745" y="676"/>
                  <a:pt x="735" y="668"/>
                  <a:pt x="728" y="659"/>
                </a:cubicBezTo>
                <a:cubicBezTo>
                  <a:pt x="722" y="651"/>
                  <a:pt x="707" y="643"/>
                  <a:pt x="712" y="634"/>
                </a:cubicBezTo>
                <a:cubicBezTo>
                  <a:pt x="722" y="617"/>
                  <a:pt x="745" y="612"/>
                  <a:pt x="762" y="601"/>
                </a:cubicBezTo>
                <a:cubicBezTo>
                  <a:pt x="803" y="573"/>
                  <a:pt x="812" y="568"/>
                  <a:pt x="862" y="559"/>
                </a:cubicBezTo>
                <a:cubicBezTo>
                  <a:pt x="922" y="520"/>
                  <a:pt x="898" y="540"/>
                  <a:pt x="937" y="501"/>
                </a:cubicBezTo>
                <a:cubicBezTo>
                  <a:pt x="972" y="512"/>
                  <a:pt x="982" y="504"/>
                  <a:pt x="1012" y="484"/>
                </a:cubicBezTo>
                <a:cubicBezTo>
                  <a:pt x="1003" y="457"/>
                  <a:pt x="970" y="409"/>
                  <a:pt x="970" y="409"/>
                </a:cubicBezTo>
                <a:cubicBezTo>
                  <a:pt x="953" y="355"/>
                  <a:pt x="954" y="301"/>
                  <a:pt x="904" y="267"/>
                </a:cubicBezTo>
                <a:cubicBezTo>
                  <a:pt x="900" y="228"/>
                  <a:pt x="911" y="181"/>
                  <a:pt x="887" y="150"/>
                </a:cubicBezTo>
                <a:cubicBezTo>
                  <a:pt x="873" y="131"/>
                  <a:pt x="850" y="119"/>
                  <a:pt x="837" y="100"/>
                </a:cubicBezTo>
                <a:cubicBezTo>
                  <a:pt x="812" y="63"/>
                  <a:pt x="830" y="77"/>
                  <a:pt x="778" y="67"/>
                </a:cubicBezTo>
                <a:cubicBezTo>
                  <a:pt x="761" y="70"/>
                  <a:pt x="722" y="73"/>
                  <a:pt x="703" y="83"/>
                </a:cubicBezTo>
                <a:cubicBezTo>
                  <a:pt x="639" y="115"/>
                  <a:pt x="716" y="88"/>
                  <a:pt x="653" y="108"/>
                </a:cubicBezTo>
                <a:cubicBezTo>
                  <a:pt x="625" y="105"/>
                  <a:pt x="595" y="111"/>
                  <a:pt x="570" y="100"/>
                </a:cubicBezTo>
                <a:cubicBezTo>
                  <a:pt x="560" y="95"/>
                  <a:pt x="567" y="76"/>
                  <a:pt x="561" y="67"/>
                </a:cubicBezTo>
                <a:cubicBezTo>
                  <a:pt x="542" y="39"/>
                  <a:pt x="480" y="44"/>
                  <a:pt x="461" y="42"/>
                </a:cubicBezTo>
                <a:cubicBezTo>
                  <a:pt x="419" y="0"/>
                  <a:pt x="403" y="24"/>
                  <a:pt x="344" y="33"/>
                </a:cubicBezTo>
                <a:close/>
              </a:path>
            </a:pathLst>
          </a:custGeom>
          <a:noFill/>
          <a:ln w="3810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7"/>
          <p:cNvSpPr txBox="1">
            <a:spLocks noChangeArrowheads="1"/>
          </p:cNvSpPr>
          <p:nvPr/>
        </p:nvSpPr>
        <p:spPr bwMode="auto">
          <a:xfrm>
            <a:off x="3657600" y="4662488"/>
            <a:ext cx="101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Pháp</a:t>
            </a:r>
          </a:p>
        </p:txBody>
      </p:sp>
      <p:sp>
        <p:nvSpPr>
          <p:cNvPr id="11272" name="Text Box 8"/>
          <p:cNvSpPr txBox="1">
            <a:spLocks noChangeArrowheads="1"/>
          </p:cNvSpPr>
          <p:nvPr/>
        </p:nvSpPr>
        <p:spPr bwMode="auto">
          <a:xfrm>
            <a:off x="4368800" y="4038601"/>
            <a:ext cx="50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endParaRPr lang="en-US" sz="1800">
              <a:solidFill>
                <a:schemeClr val="tx1"/>
              </a:solidFill>
              <a:latin typeface="Arial" charset="0"/>
            </a:endParaRPr>
          </a:p>
        </p:txBody>
      </p:sp>
      <p:sp>
        <p:nvSpPr>
          <p:cNvPr id="11273" name="Text Box 9"/>
          <p:cNvSpPr txBox="1">
            <a:spLocks noChangeArrowheads="1"/>
          </p:cNvSpPr>
          <p:nvPr/>
        </p:nvSpPr>
        <p:spPr bwMode="auto">
          <a:xfrm>
            <a:off x="4470400" y="3810001"/>
            <a:ext cx="71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Bỉ</a:t>
            </a:r>
          </a:p>
        </p:txBody>
      </p:sp>
      <p:sp>
        <p:nvSpPr>
          <p:cNvPr id="11274" name="Text Box 10"/>
          <p:cNvSpPr txBox="1">
            <a:spLocks noChangeArrowheads="1"/>
          </p:cNvSpPr>
          <p:nvPr/>
        </p:nvSpPr>
        <p:spPr bwMode="auto">
          <a:xfrm>
            <a:off x="4267200" y="34290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Hà Lan</a:t>
            </a:r>
          </a:p>
        </p:txBody>
      </p:sp>
      <p:sp>
        <p:nvSpPr>
          <p:cNvPr id="11276" name="Text Box 12"/>
          <p:cNvSpPr txBox="1">
            <a:spLocks noChangeArrowheads="1"/>
          </p:cNvSpPr>
          <p:nvPr/>
        </p:nvSpPr>
        <p:spPr bwMode="auto">
          <a:xfrm>
            <a:off x="5283200" y="2895600"/>
            <a:ext cx="1117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Đan Mạch</a:t>
            </a:r>
          </a:p>
        </p:txBody>
      </p:sp>
      <p:sp>
        <p:nvSpPr>
          <p:cNvPr id="11277" name="Text Box 13"/>
          <p:cNvSpPr txBox="1">
            <a:spLocks noChangeArrowheads="1"/>
          </p:cNvSpPr>
          <p:nvPr/>
        </p:nvSpPr>
        <p:spPr bwMode="auto">
          <a:xfrm>
            <a:off x="7112000" y="3733800"/>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Ba Lan</a:t>
            </a:r>
          </a:p>
        </p:txBody>
      </p:sp>
      <p:sp>
        <p:nvSpPr>
          <p:cNvPr id="11278" name="Text Box 14"/>
          <p:cNvSpPr txBox="1">
            <a:spLocks noChangeArrowheads="1"/>
          </p:cNvSpPr>
          <p:nvPr/>
        </p:nvSpPr>
        <p:spPr bwMode="auto">
          <a:xfrm>
            <a:off x="6705600" y="4259263"/>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Séc</a:t>
            </a:r>
          </a:p>
        </p:txBody>
      </p:sp>
      <p:sp>
        <p:nvSpPr>
          <p:cNvPr id="11279" name="Text Box 15"/>
          <p:cNvSpPr txBox="1">
            <a:spLocks noChangeArrowheads="1"/>
          </p:cNvSpPr>
          <p:nvPr/>
        </p:nvSpPr>
        <p:spPr bwMode="auto">
          <a:xfrm>
            <a:off x="6604000" y="4724401"/>
            <a:ext cx="71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a:solidFill>
                  <a:schemeClr val="tx1"/>
                </a:solidFill>
                <a:latin typeface="Arial" charset="0"/>
              </a:rPr>
              <a:t>Áo</a:t>
            </a:r>
          </a:p>
        </p:txBody>
      </p:sp>
      <p:sp>
        <p:nvSpPr>
          <p:cNvPr id="11280" name="Text Box 16"/>
          <p:cNvSpPr txBox="1">
            <a:spLocks noChangeArrowheads="1"/>
          </p:cNvSpPr>
          <p:nvPr/>
        </p:nvSpPr>
        <p:spPr bwMode="auto">
          <a:xfrm>
            <a:off x="4876800" y="48768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vi-VN" sz="1800" b="1" dirty="0">
                <a:solidFill>
                  <a:schemeClr val="tx1"/>
                </a:solidFill>
                <a:latin typeface="Arial" charset="0"/>
              </a:rPr>
              <a:t>Thụy Sĩ</a:t>
            </a:r>
          </a:p>
        </p:txBody>
      </p:sp>
      <p:sp>
        <p:nvSpPr>
          <p:cNvPr id="65554" name="AutoShape 18"/>
          <p:cNvSpPr>
            <a:spLocks noChangeArrowheads="1"/>
          </p:cNvSpPr>
          <p:nvPr/>
        </p:nvSpPr>
        <p:spPr bwMode="auto">
          <a:xfrm>
            <a:off x="6908800" y="2971800"/>
            <a:ext cx="2946400" cy="457200"/>
          </a:xfrm>
          <a:prstGeom prst="wedgeRectCallout">
            <a:avLst>
              <a:gd name="adj1" fmla="val -47412"/>
              <a:gd name="adj2" fmla="val 1399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sz="3200" b="1">
              <a:solidFill>
                <a:srgbClr val="CC0000"/>
              </a:solidFill>
            </a:endParaRPr>
          </a:p>
        </p:txBody>
      </p:sp>
      <p:sp>
        <p:nvSpPr>
          <p:cNvPr id="65555" name="Text Box 19"/>
          <p:cNvSpPr txBox="1">
            <a:spLocks noChangeArrowheads="1"/>
          </p:cNvSpPr>
          <p:nvPr/>
        </p:nvSpPr>
        <p:spPr bwMode="auto">
          <a:xfrm>
            <a:off x="7112000" y="2971800"/>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2400" b="1" dirty="0" err="1">
                <a:solidFill>
                  <a:srgbClr val="FFFF00"/>
                </a:solidFill>
              </a:rPr>
              <a:t>Ñoâng</a:t>
            </a:r>
            <a:r>
              <a:rPr lang="en-US" sz="2400" b="1" dirty="0">
                <a:solidFill>
                  <a:srgbClr val="FFFF00"/>
                </a:solidFill>
              </a:rPr>
              <a:t> </a:t>
            </a:r>
            <a:r>
              <a:rPr lang="en-US" sz="2400" b="1" dirty="0" err="1">
                <a:solidFill>
                  <a:srgbClr val="FFFF00"/>
                </a:solidFill>
              </a:rPr>
              <a:t>Ñöùc</a:t>
            </a:r>
            <a:endParaRPr lang="en-US" sz="2400" b="1" dirty="0">
              <a:solidFill>
                <a:srgbClr val="FFFF00"/>
              </a:solidFill>
            </a:endParaRPr>
          </a:p>
        </p:txBody>
      </p:sp>
      <p:sp>
        <p:nvSpPr>
          <p:cNvPr id="65556" name="AutoShape 20"/>
          <p:cNvSpPr>
            <a:spLocks noChangeArrowheads="1"/>
          </p:cNvSpPr>
          <p:nvPr/>
        </p:nvSpPr>
        <p:spPr bwMode="auto">
          <a:xfrm>
            <a:off x="3149600" y="3200400"/>
            <a:ext cx="2336800" cy="457200"/>
          </a:xfrm>
          <a:prstGeom prst="wedgeRectCallout">
            <a:avLst>
              <a:gd name="adj1" fmla="val 54981"/>
              <a:gd name="adj2" fmla="val 104514"/>
            </a:avLst>
          </a:prstGeom>
          <a:solidFill>
            <a:srgbClr val="000066"/>
          </a:solidFill>
          <a:ln w="9525">
            <a:solidFill>
              <a:schemeClr val="tx1"/>
            </a:solidFill>
            <a:miter lim="800000"/>
            <a:headEnd/>
            <a:tailEnd/>
          </a:ln>
        </p:spPr>
        <p:txBody>
          <a:bodyPr/>
          <a:lstStyle/>
          <a:p>
            <a:pPr algn="ctr" eaLnBrk="1" hangingPunct="1"/>
            <a:endParaRPr lang="en-US" sz="3200" b="1">
              <a:solidFill>
                <a:schemeClr val="tx1"/>
              </a:solidFill>
            </a:endParaRPr>
          </a:p>
        </p:txBody>
      </p:sp>
      <p:sp>
        <p:nvSpPr>
          <p:cNvPr id="65557" name="Text Box 21"/>
          <p:cNvSpPr txBox="1">
            <a:spLocks noChangeArrowheads="1"/>
          </p:cNvSpPr>
          <p:nvPr/>
        </p:nvSpPr>
        <p:spPr bwMode="auto">
          <a:xfrm>
            <a:off x="3352800" y="3200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2400" b="1" dirty="0" err="1">
                <a:solidFill>
                  <a:srgbClr val="FFFF00"/>
                </a:solidFill>
              </a:rPr>
              <a:t>Taây</a:t>
            </a:r>
            <a:r>
              <a:rPr lang="en-US" sz="2400" b="1" dirty="0">
                <a:solidFill>
                  <a:srgbClr val="FFFF00"/>
                </a:solidFill>
              </a:rPr>
              <a:t> </a:t>
            </a:r>
            <a:r>
              <a:rPr lang="en-US" sz="2400" b="1" dirty="0" err="1">
                <a:solidFill>
                  <a:srgbClr val="FFFF00"/>
                </a:solidFill>
              </a:rPr>
              <a:t>Ñöùc</a:t>
            </a:r>
            <a:endParaRPr lang="en-US" sz="2400" b="1" dirty="0">
              <a:solidFill>
                <a:srgbClr val="FFFF00"/>
              </a:solidFill>
            </a:endParaRPr>
          </a:p>
        </p:txBody>
      </p:sp>
      <p:sp>
        <p:nvSpPr>
          <p:cNvPr id="65558" name="AutoShape 22"/>
          <p:cNvSpPr>
            <a:spLocks noChangeArrowheads="1"/>
          </p:cNvSpPr>
          <p:nvPr/>
        </p:nvSpPr>
        <p:spPr bwMode="auto">
          <a:xfrm>
            <a:off x="6908800" y="990600"/>
            <a:ext cx="4673600" cy="1219200"/>
          </a:xfrm>
          <a:prstGeom prst="wedgeRectCallout">
            <a:avLst>
              <a:gd name="adj1" fmla="val -37500"/>
              <a:gd name="adj2" fmla="val 114972"/>
            </a:avLst>
          </a:prstGeom>
          <a:solidFill>
            <a:srgbClr val="FF0000"/>
          </a:solidFill>
          <a:ln w="9525">
            <a:solidFill>
              <a:schemeClr val="tx1"/>
            </a:solidFill>
            <a:miter lim="800000"/>
            <a:headEnd/>
            <a:tailEnd/>
          </a:ln>
        </p:spPr>
        <p:txBody>
          <a:bodyPr/>
          <a:lstStyle/>
          <a:p>
            <a:pPr algn="ctr" eaLnBrk="1" hangingPunct="1"/>
            <a:endParaRPr lang="en-US" sz="3200" b="1">
              <a:solidFill>
                <a:srgbClr val="CC0000"/>
              </a:solidFill>
            </a:endParaRPr>
          </a:p>
        </p:txBody>
      </p:sp>
      <p:sp>
        <p:nvSpPr>
          <p:cNvPr id="65559" name="Text Box 23"/>
          <p:cNvSpPr txBox="1">
            <a:spLocks noChangeArrowheads="1"/>
          </p:cNvSpPr>
          <p:nvPr/>
        </p:nvSpPr>
        <p:spPr bwMode="auto">
          <a:xfrm>
            <a:off x="6908800" y="1066800"/>
            <a:ext cx="447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algn="ctr" eaLnBrk="1" hangingPunct="1">
              <a:spcBef>
                <a:spcPct val="50000"/>
              </a:spcBef>
            </a:pPr>
            <a:r>
              <a:rPr lang="en-US" sz="2400" b="1" dirty="0" err="1">
                <a:solidFill>
                  <a:schemeClr val="tx1"/>
                </a:solidFill>
              </a:rPr>
              <a:t>Thaùng</a:t>
            </a:r>
            <a:r>
              <a:rPr lang="en-US" sz="2400" b="1" dirty="0">
                <a:solidFill>
                  <a:schemeClr val="tx1"/>
                </a:solidFill>
              </a:rPr>
              <a:t> 10/1949       </a:t>
            </a:r>
            <a:r>
              <a:rPr lang="en-US" sz="2400" b="1" dirty="0" err="1">
                <a:solidFill>
                  <a:schemeClr val="tx1"/>
                </a:solidFill>
              </a:rPr>
              <a:t>Coäng</a:t>
            </a:r>
            <a:r>
              <a:rPr lang="en-US" sz="2400" b="1" dirty="0">
                <a:solidFill>
                  <a:schemeClr val="tx1"/>
                </a:solidFill>
              </a:rPr>
              <a:t> </a:t>
            </a:r>
            <a:r>
              <a:rPr lang="en-US" sz="2400" b="1" dirty="0" err="1">
                <a:solidFill>
                  <a:schemeClr val="tx1"/>
                </a:solidFill>
              </a:rPr>
              <a:t>hoøa</a:t>
            </a:r>
            <a:r>
              <a:rPr lang="en-US" sz="2400" b="1" dirty="0">
                <a:solidFill>
                  <a:schemeClr val="tx1"/>
                </a:solidFill>
              </a:rPr>
              <a:t> </a:t>
            </a:r>
            <a:r>
              <a:rPr lang="en-US" sz="2400" b="1" dirty="0" err="1">
                <a:solidFill>
                  <a:schemeClr val="tx1"/>
                </a:solidFill>
              </a:rPr>
              <a:t>D</a:t>
            </a:r>
            <a:r>
              <a:rPr lang="en-US" sz="2400" b="1" dirty="0" err="1" smtClean="0">
                <a:solidFill>
                  <a:schemeClr val="tx1"/>
                </a:solidFill>
              </a:rPr>
              <a:t>aân</a:t>
            </a:r>
            <a:r>
              <a:rPr lang="en-US" sz="2400" b="1" dirty="0" smtClean="0">
                <a:solidFill>
                  <a:schemeClr val="tx1"/>
                </a:solidFill>
              </a:rPr>
              <a:t> </a:t>
            </a:r>
            <a:r>
              <a:rPr lang="en-US" sz="2400" b="1" dirty="0" err="1">
                <a:solidFill>
                  <a:schemeClr val="tx1"/>
                </a:solidFill>
              </a:rPr>
              <a:t>chuû</a:t>
            </a:r>
            <a:r>
              <a:rPr lang="en-US" sz="2400" b="1" dirty="0">
                <a:solidFill>
                  <a:schemeClr val="tx1"/>
                </a:solidFill>
              </a:rPr>
              <a:t> </a:t>
            </a:r>
            <a:r>
              <a:rPr lang="en-US" sz="2400" b="1" dirty="0" err="1">
                <a:solidFill>
                  <a:schemeClr val="tx1"/>
                </a:solidFill>
              </a:rPr>
              <a:t>Ñöùc</a:t>
            </a:r>
            <a:r>
              <a:rPr lang="en-US" sz="2400" b="1" dirty="0">
                <a:solidFill>
                  <a:schemeClr val="tx1"/>
                </a:solidFill>
              </a:rPr>
              <a:t> (XHCN)        </a:t>
            </a:r>
          </a:p>
        </p:txBody>
      </p:sp>
      <p:sp>
        <p:nvSpPr>
          <p:cNvPr id="65560" name="AutoShape 24"/>
          <p:cNvSpPr>
            <a:spLocks noChangeArrowheads="1"/>
          </p:cNvSpPr>
          <p:nvPr/>
        </p:nvSpPr>
        <p:spPr bwMode="auto">
          <a:xfrm>
            <a:off x="304800" y="1143000"/>
            <a:ext cx="4978400" cy="1600200"/>
          </a:xfrm>
          <a:prstGeom prst="wedgeRectCallout">
            <a:avLst>
              <a:gd name="adj1" fmla="val 29806"/>
              <a:gd name="adj2" fmla="val 76884"/>
            </a:avLst>
          </a:prstGeom>
          <a:solidFill>
            <a:srgbClr val="000066"/>
          </a:solidFill>
          <a:ln w="9525">
            <a:solidFill>
              <a:schemeClr val="tx1"/>
            </a:solidFill>
            <a:miter lim="800000"/>
            <a:headEnd/>
            <a:tailEnd/>
          </a:ln>
        </p:spPr>
        <p:txBody>
          <a:bodyPr/>
          <a:lstStyle/>
          <a:p>
            <a:pPr algn="ctr" eaLnBrk="1" hangingPunct="1"/>
            <a:endParaRPr lang="en-US" sz="3200" b="1">
              <a:solidFill>
                <a:schemeClr val="tx1"/>
              </a:solidFill>
            </a:endParaRPr>
          </a:p>
        </p:txBody>
      </p:sp>
      <p:sp>
        <p:nvSpPr>
          <p:cNvPr id="65561" name="Text Box 25"/>
          <p:cNvSpPr txBox="1">
            <a:spLocks noChangeArrowheads="1"/>
          </p:cNvSpPr>
          <p:nvPr/>
        </p:nvSpPr>
        <p:spPr bwMode="auto">
          <a:xfrm>
            <a:off x="304800" y="1295400"/>
            <a:ext cx="477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algn="ctr" eaLnBrk="1" hangingPunct="1">
              <a:spcBef>
                <a:spcPct val="50000"/>
              </a:spcBef>
            </a:pPr>
            <a:r>
              <a:rPr lang="en-US" sz="2400" b="1">
                <a:solidFill>
                  <a:schemeClr val="bg1"/>
                </a:solidFill>
              </a:rPr>
              <a:t>Thaùng 9/1949            Coäng hoøa Lieân bang Ñöùc (TBCN)        </a:t>
            </a:r>
          </a:p>
        </p:txBody>
      </p:sp>
      <p:sp>
        <p:nvSpPr>
          <p:cNvPr id="2" name="Freeform 1"/>
          <p:cNvSpPr/>
          <p:nvPr/>
        </p:nvSpPr>
        <p:spPr>
          <a:xfrm>
            <a:off x="6175949" y="3642611"/>
            <a:ext cx="219855" cy="1244183"/>
          </a:xfrm>
          <a:custGeom>
            <a:avLst/>
            <a:gdLst>
              <a:gd name="connsiteX0" fmla="*/ 104931 w 164891"/>
              <a:gd name="connsiteY0" fmla="*/ 0 h 1244183"/>
              <a:gd name="connsiteX1" fmla="*/ 59960 w 164891"/>
              <a:gd name="connsiteY1" fmla="*/ 164892 h 1244183"/>
              <a:gd name="connsiteX2" fmla="*/ 44970 w 164891"/>
              <a:gd name="connsiteY2" fmla="*/ 209862 h 1244183"/>
              <a:gd name="connsiteX3" fmla="*/ 0 w 164891"/>
              <a:gd name="connsiteY3" fmla="*/ 299803 h 1244183"/>
              <a:gd name="connsiteX4" fmla="*/ 14990 w 164891"/>
              <a:gd name="connsiteY4" fmla="*/ 809469 h 1244183"/>
              <a:gd name="connsiteX5" fmla="*/ 29980 w 164891"/>
              <a:gd name="connsiteY5" fmla="*/ 854439 h 1244183"/>
              <a:gd name="connsiteX6" fmla="*/ 59960 w 164891"/>
              <a:gd name="connsiteY6" fmla="*/ 884420 h 1244183"/>
              <a:gd name="connsiteX7" fmla="*/ 74950 w 164891"/>
              <a:gd name="connsiteY7" fmla="*/ 929390 h 1244183"/>
              <a:gd name="connsiteX8" fmla="*/ 134911 w 164891"/>
              <a:gd name="connsiteY8" fmla="*/ 989351 h 1244183"/>
              <a:gd name="connsiteX9" fmla="*/ 149901 w 164891"/>
              <a:gd name="connsiteY9" fmla="*/ 1049311 h 1244183"/>
              <a:gd name="connsiteX10" fmla="*/ 164891 w 164891"/>
              <a:gd name="connsiteY10" fmla="*/ 1094282 h 1244183"/>
              <a:gd name="connsiteX11" fmla="*/ 149901 w 164891"/>
              <a:gd name="connsiteY11" fmla="*/ 1244183 h 124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891" h="1244183">
                <a:moveTo>
                  <a:pt x="104931" y="0"/>
                </a:moveTo>
                <a:cubicBezTo>
                  <a:pt x="83743" y="105941"/>
                  <a:pt x="97999" y="50778"/>
                  <a:pt x="59960" y="164892"/>
                </a:cubicBezTo>
                <a:cubicBezTo>
                  <a:pt x="54963" y="179882"/>
                  <a:pt x="53735" y="196715"/>
                  <a:pt x="44970" y="209862"/>
                </a:cubicBezTo>
                <a:cubicBezTo>
                  <a:pt x="6225" y="267980"/>
                  <a:pt x="20687" y="237742"/>
                  <a:pt x="0" y="299803"/>
                </a:cubicBezTo>
                <a:cubicBezTo>
                  <a:pt x="4997" y="469692"/>
                  <a:pt x="5816" y="639755"/>
                  <a:pt x="14990" y="809469"/>
                </a:cubicBezTo>
                <a:cubicBezTo>
                  <a:pt x="15843" y="825247"/>
                  <a:pt x="21851" y="840890"/>
                  <a:pt x="29980" y="854439"/>
                </a:cubicBezTo>
                <a:cubicBezTo>
                  <a:pt x="37251" y="866558"/>
                  <a:pt x="49967" y="874426"/>
                  <a:pt x="59960" y="884420"/>
                </a:cubicBezTo>
                <a:cubicBezTo>
                  <a:pt x="64957" y="899410"/>
                  <a:pt x="65766" y="916532"/>
                  <a:pt x="74950" y="929390"/>
                </a:cubicBezTo>
                <a:cubicBezTo>
                  <a:pt x="91379" y="952391"/>
                  <a:pt x="134911" y="989351"/>
                  <a:pt x="134911" y="989351"/>
                </a:cubicBezTo>
                <a:cubicBezTo>
                  <a:pt x="139908" y="1009338"/>
                  <a:pt x="144241" y="1029502"/>
                  <a:pt x="149901" y="1049311"/>
                </a:cubicBezTo>
                <a:cubicBezTo>
                  <a:pt x="154242" y="1064504"/>
                  <a:pt x="164891" y="1078481"/>
                  <a:pt x="164891" y="1094282"/>
                </a:cubicBezTo>
                <a:cubicBezTo>
                  <a:pt x="164891" y="1144498"/>
                  <a:pt x="149901" y="1244183"/>
                  <a:pt x="149901" y="1244183"/>
                </a:cubicBezTo>
              </a:path>
            </a:pathLst>
          </a:custGeom>
          <a:no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6115987" y="3537679"/>
            <a:ext cx="1079292" cy="1424328"/>
          </a:xfrm>
          <a:custGeom>
            <a:avLst/>
            <a:gdLst>
              <a:gd name="connsiteX0" fmla="*/ 164892 w 809469"/>
              <a:gd name="connsiteY0" fmla="*/ 119921 h 1424328"/>
              <a:gd name="connsiteX1" fmla="*/ 104931 w 809469"/>
              <a:gd name="connsiteY1" fmla="*/ 284813 h 1424328"/>
              <a:gd name="connsiteX2" fmla="*/ 74951 w 809469"/>
              <a:gd name="connsiteY2" fmla="*/ 419724 h 1424328"/>
              <a:gd name="connsiteX3" fmla="*/ 59961 w 809469"/>
              <a:gd name="connsiteY3" fmla="*/ 524655 h 1424328"/>
              <a:gd name="connsiteX4" fmla="*/ 44971 w 809469"/>
              <a:gd name="connsiteY4" fmla="*/ 719528 h 1424328"/>
              <a:gd name="connsiteX5" fmla="*/ 29980 w 809469"/>
              <a:gd name="connsiteY5" fmla="*/ 794478 h 1424328"/>
              <a:gd name="connsiteX6" fmla="*/ 0 w 809469"/>
              <a:gd name="connsiteY6" fmla="*/ 884419 h 1424328"/>
              <a:gd name="connsiteX7" fmla="*/ 44971 w 809469"/>
              <a:gd name="connsiteY7" fmla="*/ 974360 h 1424328"/>
              <a:gd name="connsiteX8" fmla="*/ 104931 w 809469"/>
              <a:gd name="connsiteY8" fmla="*/ 1064301 h 1424328"/>
              <a:gd name="connsiteX9" fmla="*/ 119921 w 809469"/>
              <a:gd name="connsiteY9" fmla="*/ 1109272 h 1424328"/>
              <a:gd name="connsiteX10" fmla="*/ 179882 w 809469"/>
              <a:gd name="connsiteY10" fmla="*/ 1184223 h 1424328"/>
              <a:gd name="connsiteX11" fmla="*/ 209862 w 809469"/>
              <a:gd name="connsiteY11" fmla="*/ 1274164 h 1424328"/>
              <a:gd name="connsiteX12" fmla="*/ 224853 w 809469"/>
              <a:gd name="connsiteY12" fmla="*/ 1319134 h 1424328"/>
              <a:gd name="connsiteX13" fmla="*/ 239843 w 809469"/>
              <a:gd name="connsiteY13" fmla="*/ 1364105 h 1424328"/>
              <a:gd name="connsiteX14" fmla="*/ 284813 w 809469"/>
              <a:gd name="connsiteY14" fmla="*/ 1379095 h 1424328"/>
              <a:gd name="connsiteX15" fmla="*/ 359764 w 809469"/>
              <a:gd name="connsiteY15" fmla="*/ 1424065 h 1424328"/>
              <a:gd name="connsiteX16" fmla="*/ 479685 w 809469"/>
              <a:gd name="connsiteY16" fmla="*/ 1394085 h 1424328"/>
              <a:gd name="connsiteX17" fmla="*/ 539646 w 809469"/>
              <a:gd name="connsiteY17" fmla="*/ 1334124 h 1424328"/>
              <a:gd name="connsiteX18" fmla="*/ 554636 w 809469"/>
              <a:gd name="connsiteY18" fmla="*/ 1289154 h 1424328"/>
              <a:gd name="connsiteX19" fmla="*/ 584617 w 809469"/>
              <a:gd name="connsiteY19" fmla="*/ 1259173 h 1424328"/>
              <a:gd name="connsiteX20" fmla="*/ 644577 w 809469"/>
              <a:gd name="connsiteY20" fmla="*/ 1169232 h 1424328"/>
              <a:gd name="connsiteX21" fmla="*/ 569626 w 809469"/>
              <a:gd name="connsiteY21" fmla="*/ 1064301 h 1424328"/>
              <a:gd name="connsiteX22" fmla="*/ 524656 w 809469"/>
              <a:gd name="connsiteY22" fmla="*/ 974360 h 1424328"/>
              <a:gd name="connsiteX23" fmla="*/ 434715 w 809469"/>
              <a:gd name="connsiteY23" fmla="*/ 944380 h 1424328"/>
              <a:gd name="connsiteX24" fmla="*/ 389744 w 809469"/>
              <a:gd name="connsiteY24" fmla="*/ 929390 h 1424328"/>
              <a:gd name="connsiteX25" fmla="*/ 359764 w 809469"/>
              <a:gd name="connsiteY25" fmla="*/ 884419 h 1424328"/>
              <a:gd name="connsiteX26" fmla="*/ 404735 w 809469"/>
              <a:gd name="connsiteY26" fmla="*/ 854439 h 1424328"/>
              <a:gd name="connsiteX27" fmla="*/ 494676 w 809469"/>
              <a:gd name="connsiteY27" fmla="*/ 824459 h 1424328"/>
              <a:gd name="connsiteX28" fmla="*/ 539646 w 809469"/>
              <a:gd name="connsiteY28" fmla="*/ 809469 h 1424328"/>
              <a:gd name="connsiteX29" fmla="*/ 569626 w 809469"/>
              <a:gd name="connsiteY29" fmla="*/ 779488 h 1424328"/>
              <a:gd name="connsiteX30" fmla="*/ 674558 w 809469"/>
              <a:gd name="connsiteY30" fmla="*/ 764498 h 1424328"/>
              <a:gd name="connsiteX31" fmla="*/ 734518 w 809469"/>
              <a:gd name="connsiteY31" fmla="*/ 749508 h 1424328"/>
              <a:gd name="connsiteX32" fmla="*/ 749508 w 809469"/>
              <a:gd name="connsiteY32" fmla="*/ 704537 h 1424328"/>
              <a:gd name="connsiteX33" fmla="*/ 809469 w 809469"/>
              <a:gd name="connsiteY33" fmla="*/ 644577 h 1424328"/>
              <a:gd name="connsiteX34" fmla="*/ 764499 w 809469"/>
              <a:gd name="connsiteY34" fmla="*/ 464695 h 1424328"/>
              <a:gd name="connsiteX35" fmla="*/ 734518 w 809469"/>
              <a:gd name="connsiteY35" fmla="*/ 434714 h 1424328"/>
              <a:gd name="connsiteX36" fmla="*/ 719528 w 809469"/>
              <a:gd name="connsiteY36" fmla="*/ 389744 h 1424328"/>
              <a:gd name="connsiteX37" fmla="*/ 704538 w 809469"/>
              <a:gd name="connsiteY37" fmla="*/ 329783 h 1424328"/>
              <a:gd name="connsiteX38" fmla="*/ 674558 w 809469"/>
              <a:gd name="connsiteY38" fmla="*/ 239842 h 1424328"/>
              <a:gd name="connsiteX39" fmla="*/ 644577 w 809469"/>
              <a:gd name="connsiteY39" fmla="*/ 209862 h 1424328"/>
              <a:gd name="connsiteX40" fmla="*/ 629587 w 809469"/>
              <a:gd name="connsiteY40" fmla="*/ 164891 h 1424328"/>
              <a:gd name="connsiteX41" fmla="*/ 614597 w 809469"/>
              <a:gd name="connsiteY41" fmla="*/ 104931 h 1424328"/>
              <a:gd name="connsiteX42" fmla="*/ 569626 w 809469"/>
              <a:gd name="connsiteY42" fmla="*/ 74951 h 1424328"/>
              <a:gd name="connsiteX43" fmla="*/ 539646 w 809469"/>
              <a:gd name="connsiteY43" fmla="*/ 44970 h 1424328"/>
              <a:gd name="connsiteX44" fmla="*/ 449705 w 809469"/>
              <a:gd name="connsiteY44" fmla="*/ 14990 h 1424328"/>
              <a:gd name="connsiteX45" fmla="*/ 404735 w 809469"/>
              <a:gd name="connsiteY45" fmla="*/ 0 h 1424328"/>
              <a:gd name="connsiteX46" fmla="*/ 224853 w 809469"/>
              <a:gd name="connsiteY46" fmla="*/ 29980 h 1424328"/>
              <a:gd name="connsiteX47" fmla="*/ 194872 w 809469"/>
              <a:gd name="connsiteY47" fmla="*/ 59960 h 1424328"/>
              <a:gd name="connsiteX48" fmla="*/ 164892 w 809469"/>
              <a:gd name="connsiteY48" fmla="*/ 119921 h 142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9469" h="1424328">
                <a:moveTo>
                  <a:pt x="164892" y="119921"/>
                </a:moveTo>
                <a:cubicBezTo>
                  <a:pt x="149902" y="157397"/>
                  <a:pt x="110428" y="251828"/>
                  <a:pt x="104931" y="284813"/>
                </a:cubicBezTo>
                <a:cubicBezTo>
                  <a:pt x="87343" y="390340"/>
                  <a:pt x="99552" y="345920"/>
                  <a:pt x="74951" y="419724"/>
                </a:cubicBezTo>
                <a:cubicBezTo>
                  <a:pt x="69954" y="454701"/>
                  <a:pt x="63477" y="489498"/>
                  <a:pt x="59961" y="524655"/>
                </a:cubicBezTo>
                <a:cubicBezTo>
                  <a:pt x="53478" y="589481"/>
                  <a:pt x="52166" y="654777"/>
                  <a:pt x="44971" y="719528"/>
                </a:cubicBezTo>
                <a:cubicBezTo>
                  <a:pt x="42157" y="744850"/>
                  <a:pt x="36684" y="769898"/>
                  <a:pt x="29980" y="794478"/>
                </a:cubicBezTo>
                <a:cubicBezTo>
                  <a:pt x="21665" y="824966"/>
                  <a:pt x="0" y="884419"/>
                  <a:pt x="0" y="884419"/>
                </a:cubicBezTo>
                <a:cubicBezTo>
                  <a:pt x="26536" y="990564"/>
                  <a:pt x="-5147" y="907536"/>
                  <a:pt x="44971" y="974360"/>
                </a:cubicBezTo>
                <a:cubicBezTo>
                  <a:pt x="66590" y="1003185"/>
                  <a:pt x="104931" y="1064301"/>
                  <a:pt x="104931" y="1064301"/>
                </a:cubicBezTo>
                <a:cubicBezTo>
                  <a:pt x="109928" y="1079291"/>
                  <a:pt x="111791" y="1095723"/>
                  <a:pt x="119921" y="1109272"/>
                </a:cubicBezTo>
                <a:cubicBezTo>
                  <a:pt x="173321" y="1198271"/>
                  <a:pt x="128449" y="1068497"/>
                  <a:pt x="179882" y="1184223"/>
                </a:cubicBezTo>
                <a:cubicBezTo>
                  <a:pt x="192717" y="1213101"/>
                  <a:pt x="199868" y="1244184"/>
                  <a:pt x="209862" y="1274164"/>
                </a:cubicBezTo>
                <a:lnTo>
                  <a:pt x="224853" y="1319134"/>
                </a:lnTo>
                <a:cubicBezTo>
                  <a:pt x="229850" y="1334124"/>
                  <a:pt x="224853" y="1359108"/>
                  <a:pt x="239843" y="1364105"/>
                </a:cubicBezTo>
                <a:lnTo>
                  <a:pt x="284813" y="1379095"/>
                </a:lnTo>
                <a:cubicBezTo>
                  <a:pt x="305660" y="1399942"/>
                  <a:pt x="324089" y="1427308"/>
                  <a:pt x="359764" y="1424065"/>
                </a:cubicBezTo>
                <a:cubicBezTo>
                  <a:pt x="400799" y="1420335"/>
                  <a:pt x="479685" y="1394085"/>
                  <a:pt x="479685" y="1394085"/>
                </a:cubicBezTo>
                <a:cubicBezTo>
                  <a:pt x="499672" y="1374098"/>
                  <a:pt x="530708" y="1360939"/>
                  <a:pt x="539646" y="1334124"/>
                </a:cubicBezTo>
                <a:cubicBezTo>
                  <a:pt x="544643" y="1319134"/>
                  <a:pt x="546506" y="1302703"/>
                  <a:pt x="554636" y="1289154"/>
                </a:cubicBezTo>
                <a:cubicBezTo>
                  <a:pt x="561908" y="1277035"/>
                  <a:pt x="576137" y="1270480"/>
                  <a:pt x="584617" y="1259173"/>
                </a:cubicBezTo>
                <a:cubicBezTo>
                  <a:pt x="606236" y="1230348"/>
                  <a:pt x="644577" y="1169232"/>
                  <a:pt x="644577" y="1169232"/>
                </a:cubicBezTo>
                <a:cubicBezTo>
                  <a:pt x="609600" y="1064301"/>
                  <a:pt x="644577" y="1089284"/>
                  <a:pt x="569626" y="1064301"/>
                </a:cubicBezTo>
                <a:cubicBezTo>
                  <a:pt x="561459" y="1039799"/>
                  <a:pt x="549126" y="989654"/>
                  <a:pt x="524656" y="974360"/>
                </a:cubicBezTo>
                <a:cubicBezTo>
                  <a:pt x="497858" y="957611"/>
                  <a:pt x="464695" y="954373"/>
                  <a:pt x="434715" y="944380"/>
                </a:cubicBezTo>
                <a:lnTo>
                  <a:pt x="389744" y="929390"/>
                </a:lnTo>
                <a:cubicBezTo>
                  <a:pt x="379751" y="914400"/>
                  <a:pt x="356231" y="902085"/>
                  <a:pt x="359764" y="884419"/>
                </a:cubicBezTo>
                <a:cubicBezTo>
                  <a:pt x="363297" y="866753"/>
                  <a:pt x="388272" y="861756"/>
                  <a:pt x="404735" y="854439"/>
                </a:cubicBezTo>
                <a:cubicBezTo>
                  <a:pt x="433613" y="841604"/>
                  <a:pt x="464696" y="834452"/>
                  <a:pt x="494676" y="824459"/>
                </a:cubicBezTo>
                <a:lnTo>
                  <a:pt x="539646" y="809469"/>
                </a:lnTo>
                <a:cubicBezTo>
                  <a:pt x="549639" y="799475"/>
                  <a:pt x="556218" y="783957"/>
                  <a:pt x="569626" y="779488"/>
                </a:cubicBezTo>
                <a:cubicBezTo>
                  <a:pt x="603145" y="768315"/>
                  <a:pt x="639795" y="770818"/>
                  <a:pt x="674558" y="764498"/>
                </a:cubicBezTo>
                <a:cubicBezTo>
                  <a:pt x="694827" y="760813"/>
                  <a:pt x="714531" y="754505"/>
                  <a:pt x="734518" y="749508"/>
                </a:cubicBezTo>
                <a:cubicBezTo>
                  <a:pt x="739515" y="734518"/>
                  <a:pt x="738335" y="715710"/>
                  <a:pt x="749508" y="704537"/>
                </a:cubicBezTo>
                <a:cubicBezTo>
                  <a:pt x="829456" y="624589"/>
                  <a:pt x="769495" y="764498"/>
                  <a:pt x="809469" y="644577"/>
                </a:cubicBezTo>
                <a:cubicBezTo>
                  <a:pt x="796952" y="531921"/>
                  <a:pt x="817801" y="531322"/>
                  <a:pt x="764499" y="464695"/>
                </a:cubicBezTo>
                <a:cubicBezTo>
                  <a:pt x="755670" y="453659"/>
                  <a:pt x="744512" y="444708"/>
                  <a:pt x="734518" y="434714"/>
                </a:cubicBezTo>
                <a:cubicBezTo>
                  <a:pt x="729521" y="419724"/>
                  <a:pt x="723869" y="404937"/>
                  <a:pt x="719528" y="389744"/>
                </a:cubicBezTo>
                <a:cubicBezTo>
                  <a:pt x="713868" y="369935"/>
                  <a:pt x="710458" y="349516"/>
                  <a:pt x="704538" y="329783"/>
                </a:cubicBezTo>
                <a:cubicBezTo>
                  <a:pt x="695457" y="299514"/>
                  <a:pt x="696904" y="262188"/>
                  <a:pt x="674558" y="239842"/>
                </a:cubicBezTo>
                <a:lnTo>
                  <a:pt x="644577" y="209862"/>
                </a:lnTo>
                <a:cubicBezTo>
                  <a:pt x="639580" y="194872"/>
                  <a:pt x="633928" y="180084"/>
                  <a:pt x="629587" y="164891"/>
                </a:cubicBezTo>
                <a:cubicBezTo>
                  <a:pt x="623927" y="145082"/>
                  <a:pt x="626025" y="122073"/>
                  <a:pt x="614597" y="104931"/>
                </a:cubicBezTo>
                <a:cubicBezTo>
                  <a:pt x="604603" y="89941"/>
                  <a:pt x="583694" y="86206"/>
                  <a:pt x="569626" y="74951"/>
                </a:cubicBezTo>
                <a:cubicBezTo>
                  <a:pt x="558590" y="66122"/>
                  <a:pt x="552287" y="51290"/>
                  <a:pt x="539646" y="44970"/>
                </a:cubicBezTo>
                <a:cubicBezTo>
                  <a:pt x="511380" y="30837"/>
                  <a:pt x="479685" y="24983"/>
                  <a:pt x="449705" y="14990"/>
                </a:cubicBezTo>
                <a:lnTo>
                  <a:pt x="404735" y="0"/>
                </a:lnTo>
                <a:cubicBezTo>
                  <a:pt x="391406" y="1481"/>
                  <a:pt x="264806" y="6008"/>
                  <a:pt x="224853" y="29980"/>
                </a:cubicBezTo>
                <a:cubicBezTo>
                  <a:pt x="212734" y="37251"/>
                  <a:pt x="204866" y="49967"/>
                  <a:pt x="194872" y="59960"/>
                </a:cubicBezTo>
                <a:cubicBezTo>
                  <a:pt x="176722" y="114412"/>
                  <a:pt x="179882" y="82445"/>
                  <a:pt x="164892" y="119921"/>
                </a:cubicBezTo>
                <a:close/>
              </a:path>
            </a:pathLst>
          </a:cu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156616" y="3462728"/>
            <a:ext cx="1300005" cy="1484802"/>
          </a:xfrm>
          <a:custGeom>
            <a:avLst/>
            <a:gdLst>
              <a:gd name="connsiteX0" fmla="*/ 839449 w 975004"/>
              <a:gd name="connsiteY0" fmla="*/ 224852 h 1484802"/>
              <a:gd name="connsiteX1" fmla="*/ 869430 w 975004"/>
              <a:gd name="connsiteY1" fmla="*/ 149902 h 1484802"/>
              <a:gd name="connsiteX2" fmla="*/ 839449 w 975004"/>
              <a:gd name="connsiteY2" fmla="*/ 119921 h 1484802"/>
              <a:gd name="connsiteX3" fmla="*/ 764499 w 975004"/>
              <a:gd name="connsiteY3" fmla="*/ 59961 h 1484802"/>
              <a:gd name="connsiteX4" fmla="*/ 734518 w 975004"/>
              <a:gd name="connsiteY4" fmla="*/ 29980 h 1484802"/>
              <a:gd name="connsiteX5" fmla="*/ 674558 w 975004"/>
              <a:gd name="connsiteY5" fmla="*/ 14990 h 1484802"/>
              <a:gd name="connsiteX6" fmla="*/ 629587 w 975004"/>
              <a:gd name="connsiteY6" fmla="*/ 0 h 1484802"/>
              <a:gd name="connsiteX7" fmla="*/ 494676 w 975004"/>
              <a:gd name="connsiteY7" fmla="*/ 44970 h 1484802"/>
              <a:gd name="connsiteX8" fmla="*/ 479686 w 975004"/>
              <a:gd name="connsiteY8" fmla="*/ 149902 h 1484802"/>
              <a:gd name="connsiteX9" fmla="*/ 464695 w 975004"/>
              <a:gd name="connsiteY9" fmla="*/ 194872 h 1484802"/>
              <a:gd name="connsiteX10" fmla="*/ 239843 w 975004"/>
              <a:gd name="connsiteY10" fmla="*/ 239842 h 1484802"/>
              <a:gd name="connsiteX11" fmla="*/ 194872 w 975004"/>
              <a:gd name="connsiteY11" fmla="*/ 359764 h 1484802"/>
              <a:gd name="connsiteX12" fmla="*/ 164892 w 975004"/>
              <a:gd name="connsiteY12" fmla="*/ 404734 h 1484802"/>
              <a:gd name="connsiteX13" fmla="*/ 149902 w 975004"/>
              <a:gd name="connsiteY13" fmla="*/ 509665 h 1484802"/>
              <a:gd name="connsiteX14" fmla="*/ 134912 w 975004"/>
              <a:gd name="connsiteY14" fmla="*/ 554636 h 1484802"/>
              <a:gd name="connsiteX15" fmla="*/ 89941 w 975004"/>
              <a:gd name="connsiteY15" fmla="*/ 584616 h 1484802"/>
              <a:gd name="connsiteX16" fmla="*/ 74951 w 975004"/>
              <a:gd name="connsiteY16" fmla="*/ 629587 h 1484802"/>
              <a:gd name="connsiteX17" fmla="*/ 29981 w 975004"/>
              <a:gd name="connsiteY17" fmla="*/ 659567 h 1484802"/>
              <a:gd name="connsiteX18" fmla="*/ 0 w 975004"/>
              <a:gd name="connsiteY18" fmla="*/ 689547 h 1484802"/>
              <a:gd name="connsiteX19" fmla="*/ 14990 w 975004"/>
              <a:gd name="connsiteY19" fmla="*/ 989351 h 1484802"/>
              <a:gd name="connsiteX20" fmla="*/ 44971 w 975004"/>
              <a:gd name="connsiteY20" fmla="*/ 1019331 h 1484802"/>
              <a:gd name="connsiteX21" fmla="*/ 104931 w 975004"/>
              <a:gd name="connsiteY21" fmla="*/ 1109272 h 1484802"/>
              <a:gd name="connsiteX22" fmla="*/ 194872 w 975004"/>
              <a:gd name="connsiteY22" fmla="*/ 1139252 h 1484802"/>
              <a:gd name="connsiteX23" fmla="*/ 239843 w 975004"/>
              <a:gd name="connsiteY23" fmla="*/ 1154242 h 1484802"/>
              <a:gd name="connsiteX24" fmla="*/ 269823 w 975004"/>
              <a:gd name="connsiteY24" fmla="*/ 1184223 h 1484802"/>
              <a:gd name="connsiteX25" fmla="*/ 284813 w 975004"/>
              <a:gd name="connsiteY25" fmla="*/ 1229193 h 1484802"/>
              <a:gd name="connsiteX26" fmla="*/ 254833 w 975004"/>
              <a:gd name="connsiteY26" fmla="*/ 1394085 h 1484802"/>
              <a:gd name="connsiteX27" fmla="*/ 269823 w 975004"/>
              <a:gd name="connsiteY27" fmla="*/ 1439056 h 1484802"/>
              <a:gd name="connsiteX28" fmla="*/ 539646 w 975004"/>
              <a:gd name="connsiteY28" fmla="*/ 1439056 h 1484802"/>
              <a:gd name="connsiteX29" fmla="*/ 734518 w 975004"/>
              <a:gd name="connsiteY29" fmla="*/ 1454046 h 1484802"/>
              <a:gd name="connsiteX30" fmla="*/ 764499 w 975004"/>
              <a:gd name="connsiteY30" fmla="*/ 1484026 h 1484802"/>
              <a:gd name="connsiteX31" fmla="*/ 929390 w 975004"/>
              <a:gd name="connsiteY31" fmla="*/ 1469036 h 1484802"/>
              <a:gd name="connsiteX32" fmla="*/ 944381 w 975004"/>
              <a:gd name="connsiteY32" fmla="*/ 1424065 h 1484802"/>
              <a:gd name="connsiteX33" fmla="*/ 974361 w 975004"/>
              <a:gd name="connsiteY33" fmla="*/ 1379095 h 1484802"/>
              <a:gd name="connsiteX34" fmla="*/ 929390 w 975004"/>
              <a:gd name="connsiteY34" fmla="*/ 1304144 h 1484802"/>
              <a:gd name="connsiteX35" fmla="*/ 914400 w 975004"/>
              <a:gd name="connsiteY35" fmla="*/ 1259174 h 1484802"/>
              <a:gd name="connsiteX36" fmla="*/ 839449 w 975004"/>
              <a:gd name="connsiteY36" fmla="*/ 1199213 h 1484802"/>
              <a:gd name="connsiteX37" fmla="*/ 809469 w 975004"/>
              <a:gd name="connsiteY37" fmla="*/ 1154242 h 1484802"/>
              <a:gd name="connsiteX38" fmla="*/ 779489 w 975004"/>
              <a:gd name="connsiteY38" fmla="*/ 1064302 h 1484802"/>
              <a:gd name="connsiteX39" fmla="*/ 749508 w 975004"/>
              <a:gd name="connsiteY39" fmla="*/ 1019331 h 1484802"/>
              <a:gd name="connsiteX40" fmla="*/ 734518 w 975004"/>
              <a:gd name="connsiteY40" fmla="*/ 974361 h 1484802"/>
              <a:gd name="connsiteX41" fmla="*/ 764499 w 975004"/>
              <a:gd name="connsiteY41" fmla="*/ 839449 h 1484802"/>
              <a:gd name="connsiteX42" fmla="*/ 779489 w 975004"/>
              <a:gd name="connsiteY42" fmla="*/ 614597 h 1484802"/>
              <a:gd name="connsiteX43" fmla="*/ 809469 w 975004"/>
              <a:gd name="connsiteY43" fmla="*/ 524656 h 1484802"/>
              <a:gd name="connsiteX44" fmla="*/ 824459 w 975004"/>
              <a:gd name="connsiteY44" fmla="*/ 464695 h 1484802"/>
              <a:gd name="connsiteX45" fmla="*/ 839449 w 975004"/>
              <a:gd name="connsiteY45" fmla="*/ 419724 h 1484802"/>
              <a:gd name="connsiteX46" fmla="*/ 854440 w 975004"/>
              <a:gd name="connsiteY46" fmla="*/ 359764 h 1484802"/>
              <a:gd name="connsiteX47" fmla="*/ 884420 w 975004"/>
              <a:gd name="connsiteY47" fmla="*/ 269823 h 1484802"/>
              <a:gd name="connsiteX48" fmla="*/ 869430 w 975004"/>
              <a:gd name="connsiteY48" fmla="*/ 164892 h 1484802"/>
              <a:gd name="connsiteX49" fmla="*/ 839449 w 975004"/>
              <a:gd name="connsiteY49" fmla="*/ 134911 h 148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75004" h="1484802">
                <a:moveTo>
                  <a:pt x="839449" y="224852"/>
                </a:moveTo>
                <a:cubicBezTo>
                  <a:pt x="849443" y="199869"/>
                  <a:pt x="869430" y="176810"/>
                  <a:pt x="869430" y="149902"/>
                </a:cubicBezTo>
                <a:cubicBezTo>
                  <a:pt x="869430" y="135769"/>
                  <a:pt x="848278" y="130957"/>
                  <a:pt x="839449" y="119921"/>
                </a:cubicBezTo>
                <a:cubicBezTo>
                  <a:pt x="790137" y="58282"/>
                  <a:pt x="835828" y="83737"/>
                  <a:pt x="764499" y="59961"/>
                </a:cubicBezTo>
                <a:cubicBezTo>
                  <a:pt x="754505" y="49967"/>
                  <a:pt x="747159" y="36301"/>
                  <a:pt x="734518" y="29980"/>
                </a:cubicBezTo>
                <a:cubicBezTo>
                  <a:pt x="716091" y="20767"/>
                  <a:pt x="694367" y="20650"/>
                  <a:pt x="674558" y="14990"/>
                </a:cubicBezTo>
                <a:cubicBezTo>
                  <a:pt x="659365" y="10649"/>
                  <a:pt x="644577" y="4997"/>
                  <a:pt x="629587" y="0"/>
                </a:cubicBezTo>
                <a:cubicBezTo>
                  <a:pt x="611960" y="2938"/>
                  <a:pt x="511538" y="7030"/>
                  <a:pt x="494676" y="44970"/>
                </a:cubicBezTo>
                <a:cubicBezTo>
                  <a:pt x="480326" y="77257"/>
                  <a:pt x="486615" y="115256"/>
                  <a:pt x="479686" y="149902"/>
                </a:cubicBezTo>
                <a:cubicBezTo>
                  <a:pt x="476587" y="165396"/>
                  <a:pt x="474566" y="182534"/>
                  <a:pt x="464695" y="194872"/>
                </a:cubicBezTo>
                <a:cubicBezTo>
                  <a:pt x="417178" y="254268"/>
                  <a:pt x="278987" y="236580"/>
                  <a:pt x="239843" y="239842"/>
                </a:cubicBezTo>
                <a:cubicBezTo>
                  <a:pt x="176296" y="303392"/>
                  <a:pt x="238157" y="229911"/>
                  <a:pt x="194872" y="359764"/>
                </a:cubicBezTo>
                <a:cubicBezTo>
                  <a:pt x="189175" y="376855"/>
                  <a:pt x="174885" y="389744"/>
                  <a:pt x="164892" y="404734"/>
                </a:cubicBezTo>
                <a:cubicBezTo>
                  <a:pt x="159895" y="439711"/>
                  <a:pt x="156831" y="475019"/>
                  <a:pt x="149902" y="509665"/>
                </a:cubicBezTo>
                <a:cubicBezTo>
                  <a:pt x="146803" y="525159"/>
                  <a:pt x="144783" y="542297"/>
                  <a:pt x="134912" y="554636"/>
                </a:cubicBezTo>
                <a:cubicBezTo>
                  <a:pt x="123657" y="568704"/>
                  <a:pt x="104931" y="574623"/>
                  <a:pt x="89941" y="584616"/>
                </a:cubicBezTo>
                <a:cubicBezTo>
                  <a:pt x="84944" y="599606"/>
                  <a:pt x="84822" y="617248"/>
                  <a:pt x="74951" y="629587"/>
                </a:cubicBezTo>
                <a:cubicBezTo>
                  <a:pt x="63697" y="643655"/>
                  <a:pt x="44049" y="648313"/>
                  <a:pt x="29981" y="659567"/>
                </a:cubicBezTo>
                <a:cubicBezTo>
                  <a:pt x="18945" y="668396"/>
                  <a:pt x="9994" y="679554"/>
                  <a:pt x="0" y="689547"/>
                </a:cubicBezTo>
                <a:cubicBezTo>
                  <a:pt x="4997" y="789482"/>
                  <a:pt x="1471" y="890209"/>
                  <a:pt x="14990" y="989351"/>
                </a:cubicBezTo>
                <a:cubicBezTo>
                  <a:pt x="16900" y="1003354"/>
                  <a:pt x="36491" y="1008025"/>
                  <a:pt x="44971" y="1019331"/>
                </a:cubicBezTo>
                <a:cubicBezTo>
                  <a:pt x="66590" y="1048156"/>
                  <a:pt x="70748" y="1097878"/>
                  <a:pt x="104931" y="1109272"/>
                </a:cubicBezTo>
                <a:lnTo>
                  <a:pt x="194872" y="1139252"/>
                </a:lnTo>
                <a:lnTo>
                  <a:pt x="239843" y="1154242"/>
                </a:lnTo>
                <a:cubicBezTo>
                  <a:pt x="249836" y="1164236"/>
                  <a:pt x="262552" y="1172104"/>
                  <a:pt x="269823" y="1184223"/>
                </a:cubicBezTo>
                <a:cubicBezTo>
                  <a:pt x="277952" y="1197772"/>
                  <a:pt x="284813" y="1213392"/>
                  <a:pt x="284813" y="1229193"/>
                </a:cubicBezTo>
                <a:cubicBezTo>
                  <a:pt x="284813" y="1313944"/>
                  <a:pt x="275914" y="1330842"/>
                  <a:pt x="254833" y="1394085"/>
                </a:cubicBezTo>
                <a:cubicBezTo>
                  <a:pt x="259830" y="1409075"/>
                  <a:pt x="254721" y="1434409"/>
                  <a:pt x="269823" y="1439056"/>
                </a:cubicBezTo>
                <a:cubicBezTo>
                  <a:pt x="380587" y="1473138"/>
                  <a:pt x="440570" y="1455569"/>
                  <a:pt x="539646" y="1439056"/>
                </a:cubicBezTo>
                <a:cubicBezTo>
                  <a:pt x="604603" y="1444053"/>
                  <a:pt x="670634" y="1441269"/>
                  <a:pt x="734518" y="1454046"/>
                </a:cubicBezTo>
                <a:cubicBezTo>
                  <a:pt x="748376" y="1456818"/>
                  <a:pt x="750408" y="1482942"/>
                  <a:pt x="764499" y="1484026"/>
                </a:cubicBezTo>
                <a:cubicBezTo>
                  <a:pt x="819527" y="1488259"/>
                  <a:pt x="874426" y="1474033"/>
                  <a:pt x="929390" y="1469036"/>
                </a:cubicBezTo>
                <a:cubicBezTo>
                  <a:pt x="934387" y="1454046"/>
                  <a:pt x="937314" y="1438198"/>
                  <a:pt x="944381" y="1424065"/>
                </a:cubicBezTo>
                <a:cubicBezTo>
                  <a:pt x="952438" y="1407951"/>
                  <a:pt x="971399" y="1396866"/>
                  <a:pt x="974361" y="1379095"/>
                </a:cubicBezTo>
                <a:cubicBezTo>
                  <a:pt x="979921" y="1345735"/>
                  <a:pt x="948167" y="1322920"/>
                  <a:pt x="929390" y="1304144"/>
                </a:cubicBezTo>
                <a:cubicBezTo>
                  <a:pt x="924393" y="1289154"/>
                  <a:pt x="922529" y="1272723"/>
                  <a:pt x="914400" y="1259174"/>
                </a:cubicBezTo>
                <a:cubicBezTo>
                  <a:pt x="900159" y="1235438"/>
                  <a:pt x="859877" y="1212831"/>
                  <a:pt x="839449" y="1199213"/>
                </a:cubicBezTo>
                <a:cubicBezTo>
                  <a:pt x="829456" y="1184223"/>
                  <a:pt x="816786" y="1170705"/>
                  <a:pt x="809469" y="1154242"/>
                </a:cubicBezTo>
                <a:cubicBezTo>
                  <a:pt x="796634" y="1125364"/>
                  <a:pt x="797019" y="1090596"/>
                  <a:pt x="779489" y="1064302"/>
                </a:cubicBezTo>
                <a:lnTo>
                  <a:pt x="749508" y="1019331"/>
                </a:lnTo>
                <a:cubicBezTo>
                  <a:pt x="744511" y="1004341"/>
                  <a:pt x="734518" y="990162"/>
                  <a:pt x="734518" y="974361"/>
                </a:cubicBezTo>
                <a:cubicBezTo>
                  <a:pt x="734518" y="921594"/>
                  <a:pt x="749040" y="885825"/>
                  <a:pt x="764499" y="839449"/>
                </a:cubicBezTo>
                <a:cubicBezTo>
                  <a:pt x="769496" y="764498"/>
                  <a:pt x="768866" y="688959"/>
                  <a:pt x="779489" y="614597"/>
                </a:cubicBezTo>
                <a:cubicBezTo>
                  <a:pt x="783958" y="583313"/>
                  <a:pt x="801805" y="555314"/>
                  <a:pt x="809469" y="524656"/>
                </a:cubicBezTo>
                <a:cubicBezTo>
                  <a:pt x="814466" y="504669"/>
                  <a:pt x="818799" y="484504"/>
                  <a:pt x="824459" y="464695"/>
                </a:cubicBezTo>
                <a:cubicBezTo>
                  <a:pt x="828800" y="449502"/>
                  <a:pt x="835108" y="434917"/>
                  <a:pt x="839449" y="419724"/>
                </a:cubicBezTo>
                <a:cubicBezTo>
                  <a:pt x="845109" y="399915"/>
                  <a:pt x="848520" y="379497"/>
                  <a:pt x="854440" y="359764"/>
                </a:cubicBezTo>
                <a:cubicBezTo>
                  <a:pt x="863521" y="329495"/>
                  <a:pt x="884420" y="269823"/>
                  <a:pt x="884420" y="269823"/>
                </a:cubicBezTo>
                <a:cubicBezTo>
                  <a:pt x="879423" y="234846"/>
                  <a:pt x="880603" y="198411"/>
                  <a:pt x="869430" y="164892"/>
                </a:cubicBezTo>
                <a:cubicBezTo>
                  <a:pt x="864961" y="151484"/>
                  <a:pt x="839449" y="134911"/>
                  <a:pt x="839449" y="134911"/>
                </a:cubicBezTo>
              </a:path>
            </a:pathLst>
          </a:custGeom>
          <a:solidFill>
            <a:srgbClr val="F715C7"/>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3630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9601" y="1066800"/>
            <a:ext cx="5922084" cy="5334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066800"/>
            <a:ext cx="5283200" cy="5334000"/>
          </a:xfrm>
          <a:prstGeom prst="rect">
            <a:avLst/>
          </a:prstGeom>
        </p:spPr>
      </p:pic>
      <p:sp>
        <p:nvSpPr>
          <p:cNvPr id="6" name="Text Box 2"/>
          <p:cNvSpPr txBox="1">
            <a:spLocks noGrp="1" noChangeArrowheads="1"/>
          </p:cNvSpPr>
          <p:nvPr>
            <p:ph type="title"/>
          </p:nvPr>
        </p:nvSpPr>
        <p:spPr bwMode="auto">
          <a:xfrm>
            <a:off x="508000" y="304800"/>
            <a:ext cx="10972800" cy="52322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charset="0"/>
              </a:defRPr>
            </a:lvl1pPr>
            <a:lvl2pPr marL="742950" indent="-285750">
              <a:defRPr sz="3200">
                <a:solidFill>
                  <a:schemeClr val="tx2"/>
                </a:solidFill>
                <a:latin typeface="VNI-Times" pitchFamily="2" charset="0"/>
                <a:cs typeface="Arial" charset="0"/>
              </a:defRPr>
            </a:lvl2pPr>
            <a:lvl3pPr marL="1143000" indent="-228600">
              <a:defRPr sz="3200">
                <a:solidFill>
                  <a:schemeClr val="tx2"/>
                </a:solidFill>
                <a:latin typeface="VNI-Times" pitchFamily="2" charset="0"/>
                <a:cs typeface="Arial" charset="0"/>
              </a:defRPr>
            </a:lvl3pPr>
            <a:lvl4pPr marL="1600200" indent="-228600">
              <a:defRPr sz="3200">
                <a:solidFill>
                  <a:schemeClr val="tx2"/>
                </a:solidFill>
                <a:latin typeface="VNI-Times" pitchFamily="2" charset="0"/>
                <a:cs typeface="Arial" charset="0"/>
              </a:defRPr>
            </a:lvl4pPr>
            <a:lvl5pPr marL="2057400" indent="-228600">
              <a:defRPr sz="3200">
                <a:solidFill>
                  <a:schemeClr val="tx2"/>
                </a:solidFill>
                <a:latin typeface="VNI-Times" pitchFamily="2" charset="0"/>
                <a:cs typeface="Arial" charset="0"/>
              </a:defRPr>
            </a:lvl5pPr>
            <a:lvl6pPr marL="2514600" indent="-228600" eaLnBrk="0" fontAlgn="base" hangingPunct="0">
              <a:spcBef>
                <a:spcPct val="0"/>
              </a:spcBef>
              <a:spcAft>
                <a:spcPct val="0"/>
              </a:spcAft>
              <a:defRPr sz="3200">
                <a:solidFill>
                  <a:schemeClr val="tx2"/>
                </a:solidFill>
                <a:latin typeface="VNI-Times" pitchFamily="2" charset="0"/>
                <a:cs typeface="Arial" charset="0"/>
              </a:defRPr>
            </a:lvl6pPr>
            <a:lvl7pPr marL="2971800" indent="-228600" eaLnBrk="0" fontAlgn="base" hangingPunct="0">
              <a:spcBef>
                <a:spcPct val="0"/>
              </a:spcBef>
              <a:spcAft>
                <a:spcPct val="0"/>
              </a:spcAft>
              <a:defRPr sz="3200">
                <a:solidFill>
                  <a:schemeClr val="tx2"/>
                </a:solidFill>
                <a:latin typeface="VNI-Times" pitchFamily="2" charset="0"/>
                <a:cs typeface="Arial" charset="0"/>
              </a:defRPr>
            </a:lvl7pPr>
            <a:lvl8pPr marL="3429000" indent="-228600" eaLnBrk="0" fontAlgn="base" hangingPunct="0">
              <a:spcBef>
                <a:spcPct val="0"/>
              </a:spcBef>
              <a:spcAft>
                <a:spcPct val="0"/>
              </a:spcAft>
              <a:defRPr sz="3200">
                <a:solidFill>
                  <a:schemeClr val="tx2"/>
                </a:solidFill>
                <a:latin typeface="VNI-Times" pitchFamily="2" charset="0"/>
                <a:cs typeface="Arial" charset="0"/>
              </a:defRPr>
            </a:lvl8pPr>
            <a:lvl9pPr marL="3886200" indent="-228600" eaLnBrk="0" fontAlgn="base" hangingPunct="0">
              <a:spcBef>
                <a:spcPct val="0"/>
              </a:spcBef>
              <a:spcAft>
                <a:spcPct val="0"/>
              </a:spcAft>
              <a:defRPr sz="3200">
                <a:solidFill>
                  <a:schemeClr val="tx2"/>
                </a:solidFill>
                <a:latin typeface="VNI-Times" pitchFamily="2" charset="0"/>
                <a:cs typeface="Arial" charset="0"/>
              </a:defRPr>
            </a:lvl9pPr>
          </a:lstStyle>
          <a:p>
            <a:r>
              <a:rPr lang="en-US" sz="2800" b="1" dirty="0" err="1">
                <a:solidFill>
                  <a:srgbClr val="0070C0"/>
                </a:solidFill>
                <a:latin typeface="Arial" charset="0"/>
              </a:rPr>
              <a:t>Bức</a:t>
            </a:r>
            <a:r>
              <a:rPr lang="en-US" sz="2800" b="1" dirty="0">
                <a:solidFill>
                  <a:srgbClr val="0070C0"/>
                </a:solidFill>
                <a:latin typeface="Arial" charset="0"/>
              </a:rPr>
              <a:t> </a:t>
            </a:r>
            <a:r>
              <a:rPr lang="en-US" sz="2800" b="1" dirty="0" err="1">
                <a:solidFill>
                  <a:srgbClr val="0070C0"/>
                </a:solidFill>
                <a:latin typeface="Arial" charset="0"/>
              </a:rPr>
              <a:t>tường</a:t>
            </a:r>
            <a:r>
              <a:rPr lang="en-US" sz="2800" b="1" dirty="0">
                <a:solidFill>
                  <a:srgbClr val="0070C0"/>
                </a:solidFill>
                <a:latin typeface="Arial" charset="0"/>
              </a:rPr>
              <a:t> </a:t>
            </a:r>
            <a:r>
              <a:rPr lang="en-US" sz="2800" b="1" dirty="0" err="1" smtClean="0">
                <a:solidFill>
                  <a:srgbClr val="0070C0"/>
                </a:solidFill>
                <a:latin typeface="Arial" charset="0"/>
              </a:rPr>
              <a:t>Berline</a:t>
            </a:r>
            <a:r>
              <a:rPr lang="en-US" sz="2800" b="1" dirty="0" smtClean="0">
                <a:solidFill>
                  <a:srgbClr val="0070C0"/>
                </a:solidFill>
                <a:latin typeface="Arial" charset="0"/>
              </a:rPr>
              <a:t>.</a:t>
            </a:r>
            <a:endParaRPr lang="en-US" sz="2800" b="1" dirty="0">
              <a:solidFill>
                <a:srgbClr val="0070C0"/>
              </a:solidFill>
              <a:latin typeface="Arial" charset="0"/>
            </a:endParaRPr>
          </a:p>
        </p:txBody>
      </p:sp>
    </p:spTree>
    <p:extLst>
      <p:ext uri="{BB962C8B-B14F-4D97-AF65-F5344CB8AC3E}">
        <p14:creationId xmlns:p14="http://schemas.microsoft.com/office/powerpoint/2010/main" val="2778530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4BA6D4A-73AC-4F58-BB82-D98179B54535}"/>
              </a:ext>
            </a:extLst>
          </p:cNvPr>
          <p:cNvSpPr>
            <a:spLocks noGrp="1"/>
          </p:cNvSpPr>
          <p:nvPr>
            <p:ph type="title"/>
          </p:nvPr>
        </p:nvSpPr>
        <p:spPr>
          <a:xfrm>
            <a:off x="766489" y="6177728"/>
            <a:ext cx="10531473" cy="680273"/>
          </a:xfrm>
        </p:spPr>
        <p:txBody>
          <a:bodyPr/>
          <a:lstStyle/>
          <a:p>
            <a:r>
              <a:rPr lang="vi-VN" altLang="en-US" sz="2800" dirty="0">
                <a:solidFill>
                  <a:srgbClr val="0070C0"/>
                </a:solidFill>
                <a:latin typeface="Times New Roman" panose="02020603050405020304" pitchFamily="18" charset="0"/>
                <a:cs typeface="Times New Roman" panose="02020603050405020304" pitchFamily="18" charset="0"/>
              </a:rPr>
              <a:t>Một chiếc máy tính lớn của M</a:t>
            </a:r>
            <a:r>
              <a:rPr lang="en-US" altLang="en-US" sz="2800" dirty="0">
                <a:solidFill>
                  <a:srgbClr val="0070C0"/>
                </a:solidFill>
                <a:latin typeface="Times New Roman" panose="02020603050405020304" pitchFamily="18" charset="0"/>
                <a:cs typeface="Times New Roman" panose="02020603050405020304" pitchFamily="18" charset="0"/>
              </a:rPr>
              <a:t>ĩ</a:t>
            </a:r>
            <a:r>
              <a:rPr lang="vi-VN" altLang="en-US" sz="2800" dirty="0">
                <a:solidFill>
                  <a:srgbClr val="0070C0"/>
                </a:solidFill>
                <a:latin typeface="Times New Roman" panose="02020603050405020304" pitchFamily="18" charset="0"/>
                <a:cs typeface="Times New Roman" panose="02020603050405020304" pitchFamily="18" charset="0"/>
              </a:rPr>
              <a:t> vào những năm 1950</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pic>
        <p:nvPicPr>
          <p:cNvPr id="2050" name="Picture 2" descr="Principles of Computer Technology: Welcome to Principles of Computer  Technology, Fall 2018!">
            <a:extLst>
              <a:ext uri="{FF2B5EF4-FFF2-40B4-BE49-F238E27FC236}">
                <a16:creationId xmlns:a16="http://schemas.microsoft.com/office/drawing/2014/main" xmlns="" id="{0EA5DA69-1DF9-4BC0-9C08-D744353F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64" y="14883"/>
            <a:ext cx="7593545" cy="617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5E091459-600B-4F91-911F-01907574F301}"/>
              </a:ext>
            </a:extLst>
          </p:cNvPr>
          <p:cNvSpPr/>
          <p:nvPr/>
        </p:nvSpPr>
        <p:spPr>
          <a:xfrm>
            <a:off x="8643377" y="340138"/>
            <a:ext cx="2988949" cy="4824036"/>
          </a:xfrm>
          <a:prstGeom prst="rect">
            <a:avLst/>
          </a:prstGeom>
        </p:spPr>
        <p:txBody>
          <a:bodyPr lIns="83462" tIns="41731" rIns="83462" bIns="41731">
            <a:spAutoFit/>
          </a:bodyPr>
          <a:lstStyle/>
          <a:p>
            <a:pPr>
              <a:buFontTx/>
              <a:buChar char="-"/>
              <a:defRPr/>
            </a:pPr>
            <a:r>
              <a:rPr lang="vi-VN" sz="2800" dirty="0">
                <a:solidFill>
                  <a:srgbClr val="0070C0"/>
                </a:solidFill>
                <a:latin typeface="Times New Roman" panose="02020603050405020304" pitchFamily="18" charset="0"/>
                <a:cs typeface="Times New Roman" panose="02020603050405020304" pitchFamily="18" charset="0"/>
              </a:rPr>
              <a:t>Hệ thống máy tính lớn được giới thiệu vào những năm 1950 và được sử dụng rộng rãi vào những năm 1960.</a:t>
            </a:r>
          </a:p>
          <a:p>
            <a:pPr>
              <a:buFontTx/>
              <a:buChar char="-"/>
              <a:defRPr/>
            </a:pPr>
            <a:r>
              <a:rPr lang="vi-VN" sz="2800" dirty="0">
                <a:solidFill>
                  <a:srgbClr val="0070C0"/>
                </a:solidFill>
                <a:latin typeface="Times New Roman" panose="02020603050405020304" pitchFamily="18" charset="0"/>
                <a:cs typeface="Times New Roman" panose="02020603050405020304" pitchFamily="18" charset="0"/>
              </a:rPr>
              <a:t>Các máy tính này xử lý nhiều ứng dụng kế toán, lập hóa đơn và tính lương.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sz="3000" b="1" dirty="0">
                <a:solidFill>
                  <a:schemeClr val="tx2">
                    <a:lumMod val="50000"/>
                  </a:schemeClr>
                </a:solidFill>
                <a:latin typeface="Times New Roman" pitchFamily="18" charset="0"/>
                <a:cs typeface="Times New Roman" pitchFamily="18" charset="0"/>
              </a:rPr>
              <a:t>V. TÌNH HÌNH CHUNG CÁC NƯỚC TÂY ÂU SAU </a:t>
            </a:r>
            <a:r>
              <a:rPr lang="en-US" sz="3000" b="1" dirty="0" smtClean="0">
                <a:solidFill>
                  <a:schemeClr val="tx2">
                    <a:lumMod val="50000"/>
                  </a:schemeClr>
                </a:solidFill>
                <a:latin typeface="Times New Roman" pitchFamily="18" charset="0"/>
                <a:cs typeface="Times New Roman" pitchFamily="18" charset="0"/>
              </a:rPr>
              <a:t>CHIẾN TRANH</a:t>
            </a:r>
            <a:endParaRPr lang="en-US" sz="3000" b="1" dirty="0">
              <a:solidFill>
                <a:schemeClr val="tx2">
                  <a:lumMod val="50000"/>
                </a:schemeClr>
              </a:solidFill>
              <a:latin typeface="Times New Roman" pitchFamily="18" charset="0"/>
              <a:cs typeface="Times New Roman" pitchFamily="18" charset="0"/>
            </a:endParaRPr>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sp>
        <p:nvSpPr>
          <p:cNvPr id="2" name="Rectangle 1"/>
          <p:cNvSpPr/>
          <p:nvPr/>
        </p:nvSpPr>
        <p:spPr>
          <a:xfrm>
            <a:off x="194721" y="1457097"/>
            <a:ext cx="11221424" cy="3970318"/>
          </a:xfrm>
          <a:prstGeom prst="rect">
            <a:avLst/>
          </a:prstGeom>
        </p:spPr>
        <p:txBody>
          <a:bodyPr wrap="square">
            <a:spAutoFit/>
          </a:bodyPr>
          <a:lstStyle/>
          <a:p>
            <a:r>
              <a:rPr lang="en-US" sz="3200" b="1" dirty="0" smtClean="0">
                <a:solidFill>
                  <a:srgbClr val="0070C0"/>
                </a:solidFill>
                <a:latin typeface="Times New Roman" pitchFamily="18" charset="0"/>
                <a:cs typeface="Times New Roman" pitchFamily="18" charset="0"/>
              </a:rPr>
              <a:t>3. </a:t>
            </a:r>
            <a:r>
              <a:rPr lang="en-US" sz="3200" b="1" dirty="0" err="1" smtClean="0">
                <a:solidFill>
                  <a:srgbClr val="0070C0"/>
                </a:solidFill>
                <a:latin typeface="Times New Roman" pitchFamily="18" charset="0"/>
                <a:cs typeface="Times New Roman" pitchFamily="18" charset="0"/>
              </a:rPr>
              <a:t>Tình</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hình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nước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Đức</a:t>
            </a:r>
            <a:r>
              <a:rPr lang="en-US" sz="3200" b="1" dirty="0" smtClean="0">
                <a:solidFill>
                  <a:srgbClr val="0070C0"/>
                </a:solidFill>
                <a:latin typeface="Times New Roman" pitchFamily="18" charset="0"/>
                <a:cs typeface="Times New Roman" pitchFamily="18" charset="0"/>
              </a:rPr>
              <a:t>.</a:t>
            </a:r>
          </a:p>
          <a:p>
            <a:pPr marL="457200" indent="-457200">
              <a:buFontTx/>
              <a:buChar char="-"/>
            </a:pP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cắt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a:t>
            </a:r>
            <a:r>
              <a:rPr lang="en-US" sz="3200" dirty="0" err="1" smtClean="0">
                <a:latin typeface="Times New Roman" pitchFamily="18" charset="0"/>
                <a:cs typeface="Times New Roman" pitchFamily="18" charset="0"/>
              </a:rPr>
              <a:t>ộng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bang </a:t>
            </a: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(9/1949) </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a:t>
            </a:r>
            <a:r>
              <a:rPr lang="en-US" sz="3200" dirty="0" err="1" smtClean="0">
                <a:latin typeface="Times New Roman" pitchFamily="18" charset="0"/>
                <a:cs typeface="Times New Roman" pitchFamily="18" charset="0"/>
              </a:rPr>
              <a:t>ộng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(10/1949)</a:t>
            </a:r>
          </a:p>
          <a:p>
            <a:pPr marL="457200" indent="-457200">
              <a:buFontTx/>
              <a:buChar char="-"/>
            </a:pPr>
            <a:r>
              <a:rPr lang="en-US" sz="3200" dirty="0" smtClean="0">
                <a:latin typeface="Times New Roman" pitchFamily="18" charset="0"/>
                <a:cs typeface="Times New Roman" pitchFamily="18" charset="0"/>
              </a:rPr>
              <a:t>10/1990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liên</a:t>
            </a:r>
            <a:r>
              <a:rPr lang="en-US" sz="3200" dirty="0">
                <a:latin typeface="Times New Roman" pitchFamily="18" charset="0"/>
                <a:cs typeface="Times New Roman" pitchFamily="18" charset="0"/>
              </a:rPr>
              <a:t> bang </a:t>
            </a: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 </a:t>
            </a:r>
            <a:endParaRPr lang="en-US" sz="3200" dirty="0" smtClean="0">
              <a:latin typeface="Times New Roman" pitchFamily="18" charset="0"/>
              <a:cs typeface="Times New Roman" pitchFamily="18" charset="0"/>
            </a:endParaRPr>
          </a:p>
          <a:p>
            <a:pPr marL="457200" indent="-457200">
              <a:buFontTx/>
              <a:buChar char="-"/>
            </a:pPr>
            <a:r>
              <a:rPr lang="en-US" sz="3200" dirty="0" err="1" smtClean="0">
                <a:latin typeface="Times New Roman" pitchFamily="18" charset="0"/>
                <a:cs typeface="Times New Roman" pitchFamily="18" charset="0"/>
              </a:rPr>
              <a:t>Kinh</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endParaRPr lang="en-US" sz="3200" dirty="0">
              <a:latin typeface="Times New Roman" pitchFamily="18" charset="0"/>
              <a:cs typeface="Times New Roman" pitchFamily="18" charset="0"/>
            </a:endParaRPr>
          </a:p>
          <a:p>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9160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775854"/>
            <a:ext cx="11790219" cy="5338041"/>
          </a:xfrm>
        </p:spPr>
        <p:txBody>
          <a:bodyPr/>
          <a:lstStyle/>
          <a:p>
            <a:pPr marL="0" indent="0">
              <a:buNone/>
            </a:pPr>
            <a:r>
              <a:rPr lang="en-US" b="1" dirty="0">
                <a:solidFill>
                  <a:srgbClr val="0070C0"/>
                </a:solidFill>
                <a:latin typeface="Times New Roman" pitchFamily="18" charset="0"/>
                <a:cs typeface="Times New Roman" pitchFamily="18" charset="0"/>
              </a:rPr>
              <a:t>VI. SỰ LIÊN KẾT KHU VỰC Ở TÂY ÂU.</a:t>
            </a:r>
          </a:p>
          <a:p>
            <a:pPr marL="0" indent="0">
              <a:buNone/>
            </a:pPr>
            <a:endParaRPr lang="en-US" b="1" dirty="0">
              <a:latin typeface="Times New Roman" pitchFamily="18" charset="0"/>
              <a:cs typeface="Times New Roman" pitchFamily="18" charset="0"/>
            </a:endParaRPr>
          </a:p>
        </p:txBody>
      </p:sp>
      <p:sp>
        <p:nvSpPr>
          <p:cNvPr id="4" name="Text Box 13">
            <a:extLst>
              <a:ext uri="{FF2B5EF4-FFF2-40B4-BE49-F238E27FC236}">
                <a16:creationId xmlns="" xmlns:a16="http://schemas.microsoft.com/office/drawing/2014/main" id="{365B283A-C8B4-4D86-ABFB-CCC011447142}"/>
              </a:ext>
            </a:extLst>
          </p:cNvPr>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rgbClr val="FF3300"/>
                </a:solidFill>
                <a:latin typeface="Times New Roman" panose="02020603050405020304" pitchFamily="18" charset="0"/>
                <a:ea typeface="+mn-ea"/>
                <a:cs typeface="+mn-cs"/>
              </a:defRPr>
            </a:lvl5pPr>
            <a:lvl6pPr marL="2286000" algn="l" defTabSz="914400" rtl="0" eaLnBrk="1" latinLnBrk="0" hangingPunct="1">
              <a:defRPr b="1" kern="1200">
                <a:solidFill>
                  <a:srgbClr val="FF3300"/>
                </a:solidFill>
                <a:latin typeface="Times New Roman" panose="02020603050405020304" pitchFamily="18" charset="0"/>
                <a:ea typeface="+mn-ea"/>
                <a:cs typeface="+mn-cs"/>
              </a:defRPr>
            </a:lvl6pPr>
            <a:lvl7pPr marL="2743200" algn="l" defTabSz="914400" rtl="0" eaLnBrk="1" latinLnBrk="0" hangingPunct="1">
              <a:defRPr b="1" kern="1200">
                <a:solidFill>
                  <a:srgbClr val="FF3300"/>
                </a:solidFill>
                <a:latin typeface="Times New Roman" panose="02020603050405020304" pitchFamily="18" charset="0"/>
                <a:ea typeface="+mn-ea"/>
                <a:cs typeface="+mn-cs"/>
              </a:defRPr>
            </a:lvl7pPr>
            <a:lvl8pPr marL="3200400" algn="l" defTabSz="914400" rtl="0" eaLnBrk="1" latinLnBrk="0" hangingPunct="1">
              <a:defRPr b="1" kern="1200">
                <a:solidFill>
                  <a:srgbClr val="FF3300"/>
                </a:solidFill>
                <a:latin typeface="Times New Roman" panose="02020603050405020304" pitchFamily="18" charset="0"/>
                <a:ea typeface="+mn-ea"/>
                <a:cs typeface="+mn-cs"/>
              </a:defRPr>
            </a:lvl8pPr>
            <a:lvl9pPr marL="3657600" algn="l" defTabSz="914400" rtl="0" eaLnBrk="1" latinLnBrk="0" hangingPunct="1">
              <a:defRPr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dirty="0" smtClean="0">
                <a:solidFill>
                  <a:srgbClr val="FF0000"/>
                </a:solidFill>
              </a:rPr>
              <a:t>CHỦ ĐỀ: </a:t>
            </a:r>
            <a:r>
              <a:rPr lang="en-US" altLang="en-US" sz="3000" dirty="0">
                <a:solidFill>
                  <a:srgbClr val="FF0000"/>
                </a:solidFill>
              </a:rPr>
              <a:t>MĨ, NHẬT BẢN, TÂY ÂU TỪ N</a:t>
            </a:r>
            <a:r>
              <a:rPr lang="vi-VN" altLang="en-US" sz="3000" dirty="0">
                <a:solidFill>
                  <a:srgbClr val="FF0000"/>
                </a:solidFill>
              </a:rPr>
              <a:t>Ă</a:t>
            </a:r>
            <a:r>
              <a:rPr lang="en-US" altLang="en-US" sz="3000" dirty="0">
                <a:solidFill>
                  <a:srgbClr val="FF0000"/>
                </a:solidFill>
              </a:rPr>
              <a:t>M 1945 </a:t>
            </a:r>
            <a:r>
              <a:rPr lang="vi-VN" altLang="en-US" sz="3000" dirty="0">
                <a:solidFill>
                  <a:srgbClr val="FF0000"/>
                </a:solidFill>
              </a:rPr>
              <a:t>Đ</a:t>
            </a:r>
            <a:r>
              <a:rPr lang="en-US" altLang="en-US" sz="3000" dirty="0">
                <a:solidFill>
                  <a:srgbClr val="FF0000"/>
                </a:solidFill>
              </a:rPr>
              <a:t>ẾN NAY</a:t>
            </a:r>
          </a:p>
        </p:txBody>
      </p:sp>
      <p:pic>
        <p:nvPicPr>
          <p:cNvPr id="5"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9852"/>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bwMode="auto">
          <a:xfrm>
            <a:off x="4557713" y="1801092"/>
            <a:ext cx="7329487" cy="3319774"/>
          </a:xfrm>
          <a:prstGeom prst="cloudCallout">
            <a:avLst>
              <a:gd name="adj1" fmla="val -46022"/>
              <a:gd name="adj2" fmla="val 63299"/>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lstStyle/>
          <a:p>
            <a:pPr algn="ctr" defTabSz="914400"/>
            <a:r>
              <a:rPr lang="en-US" sz="3200" b="1" i="1" dirty="0" smtClean="0">
                <a:solidFill>
                  <a:srgbClr val="002060"/>
                </a:solidFill>
                <a:latin typeface="Times New Roman" pitchFamily="18" charset="0"/>
                <a:cs typeface="Times New Roman" pitchFamily="18" charset="0"/>
              </a:rPr>
              <a:t>   </a:t>
            </a:r>
            <a:r>
              <a:rPr lang="nl-NL" sz="3200" b="1" i="1" dirty="0">
                <a:solidFill>
                  <a:srgbClr val="002060"/>
                </a:solidFill>
                <a:latin typeface="Times New Roman" pitchFamily="18" charset="0"/>
                <a:cs typeface="Times New Roman" pitchFamily="18" charset="0"/>
              </a:rPr>
              <a:t>Vì sao các nước Tây Âu </a:t>
            </a:r>
            <a:endParaRPr lang="nl-NL" sz="3200" b="1" i="1" dirty="0" smtClean="0">
              <a:solidFill>
                <a:srgbClr val="002060"/>
              </a:solidFill>
              <a:latin typeface="Times New Roman" pitchFamily="18" charset="0"/>
              <a:cs typeface="Times New Roman" pitchFamily="18" charset="0"/>
            </a:endParaRPr>
          </a:p>
          <a:p>
            <a:pPr algn="ctr" defTabSz="914400"/>
            <a:r>
              <a:rPr lang="nl-NL" sz="3200" b="1" i="1" dirty="0" smtClean="0">
                <a:solidFill>
                  <a:srgbClr val="002060"/>
                </a:solidFill>
                <a:latin typeface="Times New Roman" pitchFamily="18" charset="0"/>
                <a:cs typeface="Times New Roman" pitchFamily="18" charset="0"/>
              </a:rPr>
              <a:t>có </a:t>
            </a:r>
            <a:r>
              <a:rPr lang="nl-NL" sz="3200" b="1" i="1" dirty="0">
                <a:solidFill>
                  <a:srgbClr val="002060"/>
                </a:solidFill>
                <a:latin typeface="Times New Roman" pitchFamily="18" charset="0"/>
                <a:cs typeface="Times New Roman" pitchFamily="18" charset="0"/>
              </a:rPr>
              <a:t>xu hướng liên kết với nhau?</a:t>
            </a:r>
            <a:endParaRPr lang="en-US" sz="3200" b="1" i="1" dirty="0">
              <a:solidFill>
                <a:srgbClr val="002060"/>
              </a:solidFill>
              <a:latin typeface="Times New Roman" pitchFamily="18" charset="0"/>
              <a:cs typeface="Times New Roman" pitchFamily="18" charset="0"/>
            </a:endParaRPr>
          </a:p>
          <a:p>
            <a:pPr algn="ctr" defTabSz="914400"/>
            <a:endParaRPr lang="en-US" sz="32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960191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277504" y="1243563"/>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2800" b="1" dirty="0">
              <a:solidFill>
                <a:srgbClr val="0070C0"/>
              </a:solidFill>
              <a:latin typeface="Times New Roman" pitchFamily="18" charset="0"/>
              <a:cs typeface="Times New Roman" pitchFamily="18" charset="0"/>
            </a:endParaRPr>
          </a:p>
        </p:txBody>
      </p:sp>
      <p:sp>
        <p:nvSpPr>
          <p:cNvPr id="11" name="Rectangle 3"/>
          <p:cNvSpPr>
            <a:spLocks noChangeArrowheads="1"/>
          </p:cNvSpPr>
          <p:nvPr/>
        </p:nvSpPr>
        <p:spPr bwMode="auto">
          <a:xfrm>
            <a:off x="932597" y="1752600"/>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2800" b="1" dirty="0">
              <a:solidFill>
                <a:srgbClr val="0070C0"/>
              </a:solidFill>
              <a:latin typeface="Times New Roman" pitchFamily="18" charset="0"/>
              <a:cs typeface="Times New Roman" pitchFamily="18" charset="0"/>
            </a:endParaRPr>
          </a:p>
        </p:txBody>
      </p:sp>
      <p:sp>
        <p:nvSpPr>
          <p:cNvPr id="5" name="Rectangle 4"/>
          <p:cNvSpPr/>
          <p:nvPr/>
        </p:nvSpPr>
        <p:spPr>
          <a:xfrm>
            <a:off x="199645" y="990600"/>
            <a:ext cx="11382755" cy="5262979"/>
          </a:xfrm>
          <a:prstGeom prst="rect">
            <a:avLst/>
          </a:prstGeom>
        </p:spPr>
        <p:txBody>
          <a:bodyPr wrap="square">
            <a:spAutoFit/>
          </a:bodyPr>
          <a:lstStyle/>
          <a:p>
            <a:pPr>
              <a:lnSpc>
                <a:spcPct val="150000"/>
              </a:lnSpc>
            </a:pPr>
            <a:r>
              <a:rPr lang="en-US" sz="3200" b="1" dirty="0">
                <a:solidFill>
                  <a:srgbClr val="0070C0"/>
                </a:solidFill>
                <a:latin typeface="Times New Roman" pitchFamily="18" charset="0"/>
                <a:cs typeface="Times New Roman" pitchFamily="18" charset="0"/>
              </a:rPr>
              <a:t>VI. SỰ LIÊN KẾT KHU VỰC Ở TÂY ÂU</a:t>
            </a:r>
            <a:r>
              <a:rPr lang="en-US" sz="3200" b="1" dirty="0" smtClean="0">
                <a:solidFill>
                  <a:srgbClr val="0070C0"/>
                </a:solidFill>
                <a:latin typeface="Times New Roman" pitchFamily="18" charset="0"/>
                <a:cs typeface="Times New Roman" pitchFamily="18" charset="0"/>
              </a:rPr>
              <a:t>.</a:t>
            </a:r>
          </a:p>
          <a:p>
            <a:pPr>
              <a:lnSpc>
                <a:spcPct val="150000"/>
              </a:lnSpc>
            </a:pPr>
            <a:r>
              <a:rPr lang="en-US" sz="3200" b="1" dirty="0">
                <a:solidFill>
                  <a:srgbClr val="0070C0"/>
                </a:solidFill>
                <a:latin typeface="Times New Roman" pitchFamily="18" charset="0"/>
                <a:cs typeface="Times New Roman" pitchFamily="18" charset="0"/>
              </a:rPr>
              <a:t>a. Nguyên </a:t>
            </a:r>
            <a:r>
              <a:rPr lang="en-US" sz="3200" b="1" dirty="0" err="1">
                <a:solidFill>
                  <a:srgbClr val="0070C0"/>
                </a:solidFill>
                <a:latin typeface="Times New Roman" pitchFamily="18" charset="0"/>
                <a:cs typeface="Times New Roman" pitchFamily="18" charset="0"/>
              </a:rPr>
              <a:t>nhân</a:t>
            </a:r>
            <a:r>
              <a:rPr lang="en-US" sz="3200" b="1" dirty="0" smtClean="0">
                <a:solidFill>
                  <a:srgbClr val="0070C0"/>
                </a:solidFill>
                <a:latin typeface="Times New Roman" pitchFamily="18" charset="0"/>
                <a:cs typeface="Times New Roman" pitchFamily="18" charset="0"/>
              </a:rPr>
              <a:t>.</a:t>
            </a:r>
            <a:endParaRPr lang="en-US" sz="3200" b="1" dirty="0">
              <a:solidFill>
                <a:srgbClr val="0070C0"/>
              </a:solidFill>
              <a:latin typeface="Times New Roman" pitchFamily="18" charset="0"/>
              <a:cs typeface="Times New Roman" pitchFamily="18" charset="0"/>
            </a:endParaRPr>
          </a:p>
          <a:p>
            <a:pPr>
              <a:lnSpc>
                <a:spcPct val="150000"/>
              </a:lnSpc>
            </a:pP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minh. </a:t>
            </a:r>
            <a:endParaRPr lang="en-US" sz="3200" b="1" dirty="0">
              <a:latin typeface="Times New Roman" pitchFamily="18" charset="0"/>
              <a:cs typeface="Times New Roman" pitchFamily="18" charset="0"/>
            </a:endParaRPr>
          </a:p>
          <a:p>
            <a:pPr>
              <a:lnSpc>
                <a:spcPct val="150000"/>
              </a:lnSpc>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Nền</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tế</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nhau</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a:p>
            <a:pPr>
              <a:lnSpc>
                <a:spcPct val="150000"/>
              </a:lnSpc>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p>
          <a:p>
            <a:pPr>
              <a:lnSpc>
                <a:spcPct val="150000"/>
              </a:lnSpc>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thoát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lệ</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Mĩ</a:t>
            </a:r>
            <a:r>
              <a:rPr lang="en-US" sz="3200" b="1" dirty="0">
                <a:latin typeface="Times New Roman" pitchFamily="18" charset="0"/>
                <a:cs typeface="Times New Roman" pitchFamily="18" charset="0"/>
              </a:rPr>
              <a:t>. </a:t>
            </a:r>
          </a:p>
          <a:p>
            <a:pPr>
              <a:lnSpc>
                <a:spcPct val="150000"/>
              </a:lnSpc>
            </a:pPr>
            <a:r>
              <a:rPr lang="en-US" sz="3200" b="1" dirty="0">
                <a:solidFill>
                  <a:srgbClr val="0000FF"/>
                </a:solidFill>
                <a:latin typeface="Times New Roman" pitchFamily="18" charset="0"/>
                <a:cs typeface="Times New Roman" pitchFamily="18" charset="0"/>
              </a:rPr>
              <a:t>=&gt; </a:t>
            </a:r>
            <a:r>
              <a:rPr lang="en-US" sz="3200" b="1" dirty="0" err="1">
                <a:solidFill>
                  <a:srgbClr val="0000FF"/>
                </a:solidFill>
                <a:latin typeface="Times New Roman" pitchFamily="18" charset="0"/>
                <a:cs typeface="Times New Roman" pitchFamily="18" charset="0"/>
              </a:rPr>
              <a:t>Cần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liên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khu</a:t>
            </a:r>
            <a:r>
              <a:rPr lang="en-US" sz="3200" b="1" dirty="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pitchFamily="18" charset="0"/>
                <a:cs typeface="Times New Roman" pitchFamily="18" charset="0"/>
              </a:rPr>
              <a:t>vực</a:t>
            </a:r>
            <a:r>
              <a:rPr lang="en-US" sz="3200" b="1" dirty="0" smtClean="0">
                <a:solidFill>
                  <a:srgbClr val="0000FF"/>
                </a:solidFill>
                <a:latin typeface="Times New Roman" pitchFamily="18" charset="0"/>
                <a:cs typeface="Times New Roman" pitchFamily="18" charset="0"/>
              </a:rPr>
              <a:t>.</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609600" y="190500"/>
            <a:ext cx="10972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5pPr>
            <a:lvl6pPr marL="22860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6pPr>
            <a:lvl7pPr marL="27432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7pPr>
            <a:lvl8pPr marL="32004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8pPr>
            <a:lvl9pPr marL="36576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smtClean="0">
                <a:solidFill>
                  <a:srgbClr val="FF0000"/>
                </a:solidFill>
              </a:rPr>
              <a:t>CHỦ ĐỀ: MĨ, NHẬT BẢN, TÂY ÂU TỪ N</a:t>
            </a:r>
            <a:r>
              <a:rPr lang="vi-VN" altLang="en-US" sz="3000" smtClean="0">
                <a:solidFill>
                  <a:srgbClr val="FF0000"/>
                </a:solidFill>
              </a:rPr>
              <a:t>Ă</a:t>
            </a:r>
            <a:r>
              <a:rPr lang="en-US" altLang="en-US" sz="3000" smtClean="0">
                <a:solidFill>
                  <a:srgbClr val="FF0000"/>
                </a:solidFill>
              </a:rPr>
              <a:t>M 1945 </a:t>
            </a:r>
            <a:r>
              <a:rPr lang="vi-VN" altLang="en-US" sz="3000" smtClean="0">
                <a:solidFill>
                  <a:srgbClr val="FF0000"/>
                </a:solidFill>
              </a:rPr>
              <a:t>Đ</a:t>
            </a:r>
            <a:r>
              <a:rPr lang="en-US" altLang="en-US" sz="3000" smtClean="0">
                <a:solidFill>
                  <a:srgbClr val="FF0000"/>
                </a:solidFill>
              </a:rPr>
              <a:t>ẾN NAY</a:t>
            </a:r>
            <a:endParaRPr lang="en-US" altLang="en-US" sz="3000" dirty="0">
              <a:solidFill>
                <a:srgbClr val="FF0000"/>
              </a:solidFill>
            </a:endParaRPr>
          </a:p>
        </p:txBody>
      </p:sp>
    </p:spTree>
    <p:extLst>
      <p:ext uri="{BB962C8B-B14F-4D97-AF65-F5344CB8AC3E}">
        <p14:creationId xmlns:p14="http://schemas.microsoft.com/office/powerpoint/2010/main" val="23419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277504" y="1243563"/>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2800" b="1" dirty="0">
              <a:solidFill>
                <a:srgbClr val="0070C0"/>
              </a:solidFill>
              <a:latin typeface="Times New Roman" pitchFamily="18" charset="0"/>
              <a:cs typeface="Times New Roman" pitchFamily="18" charset="0"/>
            </a:endParaRPr>
          </a:p>
        </p:txBody>
      </p:sp>
      <p:sp>
        <p:nvSpPr>
          <p:cNvPr id="11" name="Rectangle 3"/>
          <p:cNvSpPr>
            <a:spLocks noChangeArrowheads="1"/>
          </p:cNvSpPr>
          <p:nvPr/>
        </p:nvSpPr>
        <p:spPr bwMode="auto">
          <a:xfrm>
            <a:off x="932597" y="1752600"/>
            <a:ext cx="751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endParaRPr lang="en-US" sz="2800" b="1" dirty="0">
              <a:solidFill>
                <a:srgbClr val="0070C0"/>
              </a:solidFill>
              <a:latin typeface="Times New Roman" pitchFamily="18" charset="0"/>
              <a:cs typeface="Times New Roman" pitchFamily="18" charset="0"/>
            </a:endParaRPr>
          </a:p>
        </p:txBody>
      </p:sp>
      <p:sp>
        <p:nvSpPr>
          <p:cNvPr id="5" name="Rectangle 4"/>
          <p:cNvSpPr/>
          <p:nvPr/>
        </p:nvSpPr>
        <p:spPr>
          <a:xfrm>
            <a:off x="199645" y="990600"/>
            <a:ext cx="11382755" cy="5262979"/>
          </a:xfrm>
          <a:prstGeom prst="rect">
            <a:avLst/>
          </a:prstGeom>
        </p:spPr>
        <p:txBody>
          <a:bodyPr wrap="square">
            <a:spAutoFit/>
          </a:bodyPr>
          <a:lstStyle/>
          <a:p>
            <a:pPr>
              <a:lnSpc>
                <a:spcPct val="150000"/>
              </a:lnSpc>
            </a:pPr>
            <a:r>
              <a:rPr lang="en-US" sz="2800" b="1" dirty="0">
                <a:solidFill>
                  <a:srgbClr val="0070C0"/>
                </a:solidFill>
                <a:latin typeface="Times New Roman" pitchFamily="18" charset="0"/>
                <a:cs typeface="Times New Roman" pitchFamily="18" charset="0"/>
              </a:rPr>
              <a:t>VI. SỰ LIÊN KẾT KHU VỰC Ở TÂY ÂU</a:t>
            </a:r>
            <a:r>
              <a:rPr lang="en-US" sz="2800" b="1" dirty="0" smtClean="0">
                <a:solidFill>
                  <a:srgbClr val="0070C0"/>
                </a:solidFill>
                <a:latin typeface="Times New Roman" pitchFamily="18" charset="0"/>
                <a:cs typeface="Times New Roman" pitchFamily="18" charset="0"/>
              </a:rPr>
              <a:t>.</a:t>
            </a:r>
          </a:p>
          <a:p>
            <a:pPr>
              <a:lnSpc>
                <a:spcPct val="150000"/>
              </a:lnSpc>
            </a:pPr>
            <a:r>
              <a:rPr lang="en-US" sz="2800" b="1" dirty="0">
                <a:solidFill>
                  <a:srgbClr val="0070C0"/>
                </a:solidFill>
                <a:latin typeface="Times New Roman" pitchFamily="18" charset="0"/>
                <a:cs typeface="Times New Roman" pitchFamily="18" charset="0"/>
              </a:rPr>
              <a:t>a. Nguyên </a:t>
            </a:r>
            <a:r>
              <a:rPr lang="en-US" sz="2800" b="1" dirty="0" err="1">
                <a:solidFill>
                  <a:srgbClr val="0070C0"/>
                </a:solidFill>
                <a:latin typeface="Times New Roman" pitchFamily="18" charset="0"/>
                <a:cs typeface="Times New Roman" pitchFamily="18" charset="0"/>
              </a:rPr>
              <a:t>nhân</a:t>
            </a:r>
            <a:r>
              <a:rPr lang="en-US" sz="2800" b="1" dirty="0" smtClean="0">
                <a:solidFill>
                  <a:srgbClr val="0070C0"/>
                </a:solidFill>
                <a:latin typeface="Times New Roman" pitchFamily="18" charset="0"/>
                <a:cs typeface="Times New Roman" pitchFamily="18" charset="0"/>
              </a:rPr>
              <a:t>.</a:t>
            </a:r>
            <a:endParaRPr lang="en-US" sz="2800" b="1" dirty="0">
              <a:solidFill>
                <a:srgbClr val="0070C0"/>
              </a:solidFill>
              <a:latin typeface="Times New Roman" pitchFamily="18" charset="0"/>
              <a:cs typeface="Times New Roman" pitchFamily="18" charset="0"/>
            </a:endParaRPr>
          </a:p>
          <a:p>
            <a:pPr>
              <a:lnSpc>
                <a:spcPct val="150000"/>
              </a:lnSpc>
            </a:pP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minh. </a:t>
            </a:r>
            <a:endParaRPr lang="en-US" sz="2800" b="1" dirty="0">
              <a:latin typeface="Times New Roman" pitchFamily="18" charset="0"/>
              <a:cs typeface="Times New Roman" pitchFamily="18" charset="0"/>
            </a:endParaRPr>
          </a:p>
          <a:p>
            <a:pPr>
              <a:lnSpc>
                <a:spcPct val="150000"/>
              </a:lnSpc>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Nền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tế</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biệt</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a:p>
            <a:pPr>
              <a:lnSpc>
                <a:spcPct val="150000"/>
              </a:lnSpc>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 </a:t>
            </a:r>
          </a:p>
          <a:p>
            <a:pPr>
              <a:lnSpc>
                <a:spcPct val="150000"/>
              </a:lnSpc>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muốn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Mĩ</a:t>
            </a:r>
            <a:r>
              <a:rPr lang="en-US" sz="2800" b="1" dirty="0">
                <a:latin typeface="Times New Roman" pitchFamily="18" charset="0"/>
                <a:cs typeface="Times New Roman" pitchFamily="18" charset="0"/>
              </a:rPr>
              <a:t>. </a:t>
            </a:r>
          </a:p>
          <a:p>
            <a:pPr marL="457200" indent="-457200">
              <a:lnSpc>
                <a:spcPct val="150000"/>
              </a:lnSpc>
              <a:buFont typeface="Symbol"/>
              <a:buChar char="Þ"/>
            </a:pPr>
            <a:r>
              <a:rPr lang="en-US" sz="2800" b="1" dirty="0" err="1" smtClean="0">
                <a:solidFill>
                  <a:srgbClr val="0000FF"/>
                </a:solidFill>
                <a:latin typeface="Times New Roman" pitchFamily="18" charset="0"/>
                <a:cs typeface="Times New Roman" pitchFamily="18" charset="0"/>
              </a:rPr>
              <a:t>Cần</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khu</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vực</a:t>
            </a:r>
            <a:r>
              <a:rPr lang="en-US" sz="2800" b="1" dirty="0" smtClean="0">
                <a:solidFill>
                  <a:srgbClr val="0000FF"/>
                </a:solidFill>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p>
          <a:p>
            <a:pPr>
              <a:lnSpc>
                <a:spcPct val="150000"/>
              </a:lnSpc>
            </a:pPr>
            <a:r>
              <a:rPr lang="en-US" sz="2800" b="1" dirty="0" smtClean="0">
                <a:solidFill>
                  <a:srgbClr val="002060"/>
                </a:solidFill>
                <a:latin typeface="Times New Roman" pitchFamily="18" charset="0"/>
                <a:cs typeface="Times New Roman" pitchFamily="18" charset="0"/>
              </a:rPr>
              <a:t>b. </a:t>
            </a:r>
            <a:r>
              <a:rPr lang="en-US" sz="2800" b="1" dirty="0" err="1" smtClean="0">
                <a:solidFill>
                  <a:srgbClr val="002060"/>
                </a:solidFill>
                <a:latin typeface="Times New Roman" pitchFamily="18" charset="0"/>
                <a:cs typeface="Times New Roman" pitchFamily="18" charset="0"/>
              </a:rPr>
              <a:t>Qúa</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trình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liên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kết</a:t>
            </a:r>
            <a:r>
              <a:rPr lang="en-US" sz="2800" b="1" dirty="0" smtClean="0">
                <a:solidFill>
                  <a:srgbClr val="002060"/>
                </a:solidFill>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sp>
        <p:nvSpPr>
          <p:cNvPr id="10" name="Text Box 13">
            <a:extLst>
              <a:ext uri="{FF2B5EF4-FFF2-40B4-BE49-F238E27FC236}">
                <a16:creationId xmlns="" xmlns:a16="http://schemas.microsoft.com/office/drawing/2014/main" id="{365B283A-C8B4-4D86-ABFB-CCC011447142}"/>
              </a:ext>
            </a:extLst>
          </p:cNvPr>
          <p:cNvSpPr txBox="1">
            <a:spLocks noChangeArrowheads="1"/>
          </p:cNvSpPr>
          <p:nvPr/>
        </p:nvSpPr>
        <p:spPr bwMode="auto">
          <a:xfrm>
            <a:off x="609600" y="190500"/>
            <a:ext cx="109728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4" tIns="45625" rIns="91254" bIns="45625">
            <a:spAutoFit/>
          </a:bodyPr>
          <a:lstStyle>
            <a:defPPr>
              <a:defRPr lang="en-US"/>
            </a:defPPr>
            <a:lvl1pPr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b="1" kern="1200">
                <a:solidFill>
                  <a:srgbClr val="FF3300"/>
                </a:solidFill>
                <a:latin typeface="Times New Roman" panose="02020603050405020304" pitchFamily="18" charset="0"/>
                <a:ea typeface="+mn-ea"/>
                <a:cs typeface="+mn-cs"/>
              </a:defRPr>
            </a:lvl5pPr>
            <a:lvl6pPr marL="22860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6pPr>
            <a:lvl7pPr marL="27432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7pPr>
            <a:lvl8pPr marL="32004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8pPr>
            <a:lvl9pPr marL="3657600" algn="l" defTabSz="914400" rtl="0" eaLnBrk="1" fontAlgn="base" latinLnBrk="0" hangingPunct="1">
              <a:spcBef>
                <a:spcPct val="0"/>
              </a:spcBef>
              <a:spcAft>
                <a:spcPct val="0"/>
              </a:spcAft>
              <a:defRPr sz="3600" b="1" kern="1200">
                <a:solidFill>
                  <a:srgbClr val="FF3300"/>
                </a:solidFill>
                <a:latin typeface="Times New Roman" panose="02020603050405020304" pitchFamily="18" charset="0"/>
                <a:ea typeface="+mn-ea"/>
                <a:cs typeface="+mn-cs"/>
              </a:defRPr>
            </a:lvl9pPr>
          </a:lstStyle>
          <a:p>
            <a:pPr algn="ctr" eaLnBrk="1" hangingPunct="1">
              <a:spcBef>
                <a:spcPct val="50000"/>
              </a:spcBef>
            </a:pPr>
            <a:r>
              <a:rPr lang="en-US" altLang="en-US" sz="3000" smtClean="0">
                <a:solidFill>
                  <a:srgbClr val="FF0000"/>
                </a:solidFill>
              </a:rPr>
              <a:t>CHỦ ĐỀ: MĨ, NHẬT BẢN, TÂY ÂU TỪ N</a:t>
            </a:r>
            <a:r>
              <a:rPr lang="vi-VN" altLang="en-US" sz="3000" smtClean="0">
                <a:solidFill>
                  <a:srgbClr val="FF0000"/>
                </a:solidFill>
              </a:rPr>
              <a:t>Ă</a:t>
            </a:r>
            <a:r>
              <a:rPr lang="en-US" altLang="en-US" sz="3000" smtClean="0">
                <a:solidFill>
                  <a:srgbClr val="FF0000"/>
                </a:solidFill>
              </a:rPr>
              <a:t>M 1945 </a:t>
            </a:r>
            <a:r>
              <a:rPr lang="vi-VN" altLang="en-US" sz="3000" smtClean="0">
                <a:solidFill>
                  <a:srgbClr val="FF0000"/>
                </a:solidFill>
              </a:rPr>
              <a:t>Đ</a:t>
            </a:r>
            <a:r>
              <a:rPr lang="en-US" altLang="en-US" sz="3000" smtClean="0">
                <a:solidFill>
                  <a:srgbClr val="FF0000"/>
                </a:solidFill>
              </a:rPr>
              <a:t>ẾN NAY</a:t>
            </a:r>
            <a:endParaRPr lang="en-US" altLang="en-US" sz="3000" dirty="0">
              <a:solidFill>
                <a:srgbClr val="FF0000"/>
              </a:solidFill>
            </a:endParaRPr>
          </a:p>
        </p:txBody>
      </p:sp>
    </p:spTree>
    <p:extLst>
      <p:ext uri="{BB962C8B-B14F-4D97-AF65-F5344CB8AC3E}">
        <p14:creationId xmlns:p14="http://schemas.microsoft.com/office/powerpoint/2010/main" val="15012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Text Box 5"/>
          <p:cNvSpPr txBox="1">
            <a:spLocks noChangeArrowheads="1"/>
          </p:cNvSpPr>
          <p:nvPr/>
        </p:nvSpPr>
        <p:spPr bwMode="auto">
          <a:xfrm>
            <a:off x="72454" y="2843230"/>
            <a:ext cx="3859133" cy="1384995"/>
          </a:xfrm>
          <a:prstGeom prst="rect">
            <a:avLst/>
          </a:prstGeom>
          <a:solidFill>
            <a:srgbClr val="00FF00"/>
          </a:solidFill>
          <a:ln>
            <a:noFill/>
          </a:ln>
          <a:effec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spcBef>
                <a:spcPct val="50000"/>
              </a:spcBef>
            </a:pPr>
            <a:r>
              <a:rPr lang="en-US" b="1" dirty="0" err="1" smtClean="0">
                <a:solidFill>
                  <a:srgbClr val="CC0099"/>
                </a:solidFill>
                <a:latin typeface="Times New Roman" pitchFamily="18" charset="0"/>
              </a:rPr>
              <a:t>Cộng</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đồng</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năng</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lượng</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nguyên</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tử</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châu</a:t>
            </a:r>
            <a:r>
              <a:rPr lang="en-US" b="1" dirty="0" smtClean="0">
                <a:solidFill>
                  <a:srgbClr val="CC0099"/>
                </a:solidFill>
                <a:latin typeface="Times New Roman" pitchFamily="18" charset="0"/>
              </a:rPr>
              <a:t> </a:t>
            </a:r>
            <a:r>
              <a:rPr lang="en-US" b="1" dirty="0" err="1" smtClean="0">
                <a:solidFill>
                  <a:srgbClr val="CC0099"/>
                </a:solidFill>
                <a:latin typeface="Times New Roman" pitchFamily="18" charset="0"/>
              </a:rPr>
              <a:t>Âu</a:t>
            </a:r>
            <a:r>
              <a:rPr lang="en-US" b="1" dirty="0" smtClean="0">
                <a:solidFill>
                  <a:srgbClr val="CC0099"/>
                </a:solidFill>
                <a:latin typeface="Times New Roman" pitchFamily="18" charset="0"/>
              </a:rPr>
              <a:t> (1957</a:t>
            </a:r>
            <a:r>
              <a:rPr lang="en-US" b="1" dirty="0">
                <a:solidFill>
                  <a:srgbClr val="CC0099"/>
                </a:solidFill>
                <a:latin typeface="Times New Roman" pitchFamily="18" charset="0"/>
              </a:rPr>
              <a:t>)</a:t>
            </a:r>
          </a:p>
        </p:txBody>
      </p:sp>
      <p:sp>
        <p:nvSpPr>
          <p:cNvPr id="167942" name="Text Box 6"/>
          <p:cNvSpPr txBox="1">
            <a:spLocks noChangeArrowheads="1"/>
          </p:cNvSpPr>
          <p:nvPr/>
        </p:nvSpPr>
        <p:spPr bwMode="auto">
          <a:xfrm>
            <a:off x="0" y="4876800"/>
            <a:ext cx="3808333" cy="1600438"/>
          </a:xfrm>
          <a:prstGeom prst="rect">
            <a:avLst/>
          </a:prstGeom>
          <a:solidFill>
            <a:srgbClr val="FFCCFF"/>
          </a:solidFill>
          <a:ln>
            <a:noFill/>
          </a:ln>
          <a:effec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pPr>
            <a:r>
              <a:rPr lang="en-US" b="1" dirty="0" err="1" smtClean="0">
                <a:solidFill>
                  <a:srgbClr val="00CC00"/>
                </a:solidFill>
                <a:latin typeface="Times New Roman" pitchFamily="18" charset="0"/>
              </a:rPr>
              <a:t>Cộng</a:t>
            </a:r>
            <a:r>
              <a:rPr lang="en-US" b="1" dirty="0" smtClean="0">
                <a:solidFill>
                  <a:srgbClr val="00CC00"/>
                </a:solidFill>
                <a:latin typeface="Times New Roman" pitchFamily="18" charset="0"/>
              </a:rPr>
              <a:t> </a:t>
            </a:r>
            <a:r>
              <a:rPr lang="en-US" b="1" dirty="0" err="1" smtClean="0">
                <a:solidFill>
                  <a:srgbClr val="00CC00"/>
                </a:solidFill>
                <a:latin typeface="Times New Roman" pitchFamily="18" charset="0"/>
              </a:rPr>
              <a:t>đồng</a:t>
            </a:r>
            <a:r>
              <a:rPr lang="en-US" b="1" dirty="0" smtClean="0">
                <a:solidFill>
                  <a:srgbClr val="00CC00"/>
                </a:solidFill>
                <a:latin typeface="Times New Roman" pitchFamily="18" charset="0"/>
              </a:rPr>
              <a:t> </a:t>
            </a:r>
            <a:r>
              <a:rPr lang="en-US" b="1" dirty="0" err="1" smtClean="0">
                <a:solidFill>
                  <a:srgbClr val="00CC00"/>
                </a:solidFill>
                <a:latin typeface="Times New Roman" pitchFamily="18" charset="0"/>
              </a:rPr>
              <a:t>kinh</a:t>
            </a:r>
            <a:r>
              <a:rPr lang="en-US" b="1" dirty="0" smtClean="0">
                <a:solidFill>
                  <a:srgbClr val="00CC00"/>
                </a:solidFill>
                <a:latin typeface="Times New Roman" pitchFamily="18" charset="0"/>
              </a:rPr>
              <a:t> </a:t>
            </a:r>
            <a:r>
              <a:rPr lang="en-US" b="1" dirty="0" err="1" smtClean="0">
                <a:solidFill>
                  <a:srgbClr val="00CC00"/>
                </a:solidFill>
                <a:latin typeface="Times New Roman" pitchFamily="18" charset="0"/>
              </a:rPr>
              <a:t>tế</a:t>
            </a:r>
            <a:r>
              <a:rPr lang="en-US" b="1" dirty="0" smtClean="0">
                <a:solidFill>
                  <a:srgbClr val="00CC00"/>
                </a:solidFill>
                <a:latin typeface="Times New Roman" pitchFamily="18" charset="0"/>
              </a:rPr>
              <a:t> </a:t>
            </a:r>
            <a:r>
              <a:rPr lang="en-US" b="1" dirty="0" err="1" smtClean="0">
                <a:solidFill>
                  <a:srgbClr val="00CC00"/>
                </a:solidFill>
                <a:latin typeface="Times New Roman" pitchFamily="18" charset="0"/>
              </a:rPr>
              <a:t>châu</a:t>
            </a:r>
            <a:r>
              <a:rPr lang="en-US" b="1" dirty="0" smtClean="0">
                <a:solidFill>
                  <a:srgbClr val="00CC00"/>
                </a:solidFill>
                <a:latin typeface="Times New Roman" pitchFamily="18" charset="0"/>
              </a:rPr>
              <a:t> </a:t>
            </a:r>
            <a:r>
              <a:rPr lang="en-US" b="1" dirty="0" err="1" smtClean="0">
                <a:solidFill>
                  <a:srgbClr val="00CC00"/>
                </a:solidFill>
                <a:latin typeface="Times New Roman" pitchFamily="18" charset="0"/>
              </a:rPr>
              <a:t>Âu</a:t>
            </a:r>
            <a:endParaRPr lang="en-US" b="1" dirty="0">
              <a:solidFill>
                <a:srgbClr val="00CC00"/>
              </a:solidFill>
              <a:latin typeface="Times New Roman" pitchFamily="18" charset="0"/>
            </a:endParaRPr>
          </a:p>
          <a:p>
            <a:pPr algn="ctr">
              <a:spcBef>
                <a:spcPct val="50000"/>
              </a:spcBef>
            </a:pPr>
            <a:r>
              <a:rPr lang="en-US" b="1" dirty="0">
                <a:solidFill>
                  <a:srgbClr val="00CC00"/>
                </a:solidFill>
                <a:latin typeface="Times New Roman" pitchFamily="18" charset="0"/>
              </a:rPr>
              <a:t> (EEC – 1957)</a:t>
            </a:r>
          </a:p>
        </p:txBody>
      </p:sp>
      <p:sp>
        <p:nvSpPr>
          <p:cNvPr id="167943" name="Text Box 7"/>
          <p:cNvSpPr txBox="1">
            <a:spLocks noChangeArrowheads="1"/>
          </p:cNvSpPr>
          <p:nvPr/>
        </p:nvSpPr>
        <p:spPr bwMode="auto">
          <a:xfrm>
            <a:off x="21653" y="609601"/>
            <a:ext cx="3859135" cy="954107"/>
          </a:xfrm>
          <a:prstGeom prst="rect">
            <a:avLst/>
          </a:prstGeom>
          <a:solidFill>
            <a:srgbClr val="00FFFF"/>
          </a:solidFill>
          <a:ln>
            <a:noFill/>
          </a:ln>
          <a:effec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pPr>
            <a:r>
              <a:rPr lang="en-US" b="1" dirty="0" err="1" smtClean="0">
                <a:solidFill>
                  <a:srgbClr val="C00000"/>
                </a:solidFill>
                <a:latin typeface="Times New Roman" pitchFamily="18" charset="0"/>
              </a:rPr>
              <a:t>Cộng</a:t>
            </a:r>
            <a:r>
              <a:rPr lang="en-US" b="1" dirty="0" smtClean="0">
                <a:solidFill>
                  <a:srgbClr val="C00000"/>
                </a:solidFill>
                <a:latin typeface="Times New Roman" pitchFamily="18" charset="0"/>
              </a:rPr>
              <a:t> </a:t>
            </a:r>
            <a:r>
              <a:rPr lang="en-US" b="1" dirty="0" err="1" smtClean="0">
                <a:solidFill>
                  <a:srgbClr val="C00000"/>
                </a:solidFill>
                <a:latin typeface="Times New Roman" pitchFamily="18" charset="0"/>
              </a:rPr>
              <a:t>đồng</a:t>
            </a:r>
            <a:r>
              <a:rPr lang="en-US" b="1" dirty="0" smtClean="0">
                <a:solidFill>
                  <a:srgbClr val="C00000"/>
                </a:solidFill>
                <a:latin typeface="Times New Roman" pitchFamily="18" charset="0"/>
              </a:rPr>
              <a:t> than, </a:t>
            </a:r>
            <a:r>
              <a:rPr lang="en-US" b="1" dirty="0" err="1" smtClean="0">
                <a:solidFill>
                  <a:srgbClr val="C00000"/>
                </a:solidFill>
                <a:latin typeface="Times New Roman" pitchFamily="18" charset="0"/>
              </a:rPr>
              <a:t>thép</a:t>
            </a:r>
            <a:r>
              <a:rPr lang="en-US" b="1" dirty="0" smtClean="0">
                <a:solidFill>
                  <a:srgbClr val="C00000"/>
                </a:solidFill>
                <a:latin typeface="Times New Roman" pitchFamily="18" charset="0"/>
              </a:rPr>
              <a:t> </a:t>
            </a:r>
            <a:r>
              <a:rPr lang="en-US" b="1" dirty="0" err="1" smtClean="0">
                <a:solidFill>
                  <a:srgbClr val="C00000"/>
                </a:solidFill>
                <a:latin typeface="Times New Roman" pitchFamily="18" charset="0"/>
              </a:rPr>
              <a:t>châu</a:t>
            </a:r>
            <a:r>
              <a:rPr lang="en-US" b="1" dirty="0" smtClean="0">
                <a:solidFill>
                  <a:srgbClr val="C00000"/>
                </a:solidFill>
                <a:latin typeface="Times New Roman" pitchFamily="18" charset="0"/>
              </a:rPr>
              <a:t> </a:t>
            </a:r>
            <a:r>
              <a:rPr lang="en-US" b="1" dirty="0" err="1" smtClean="0">
                <a:solidFill>
                  <a:srgbClr val="C00000"/>
                </a:solidFill>
                <a:latin typeface="Times New Roman" pitchFamily="18" charset="0"/>
              </a:rPr>
              <a:t>Âu</a:t>
            </a:r>
            <a:r>
              <a:rPr lang="en-US" b="1" dirty="0" smtClean="0">
                <a:solidFill>
                  <a:srgbClr val="C00000"/>
                </a:solidFill>
                <a:latin typeface="Times New Roman" pitchFamily="18" charset="0"/>
              </a:rPr>
              <a:t> (1951</a:t>
            </a:r>
            <a:r>
              <a:rPr lang="en-US" b="1" dirty="0">
                <a:solidFill>
                  <a:srgbClr val="C00000"/>
                </a:solidFill>
                <a:latin typeface="Times New Roman" pitchFamily="18" charset="0"/>
              </a:rPr>
              <a:t>)</a:t>
            </a:r>
          </a:p>
        </p:txBody>
      </p:sp>
      <p:sp>
        <p:nvSpPr>
          <p:cNvPr id="167944" name="AutoShape 8"/>
          <p:cNvSpPr>
            <a:spLocks/>
          </p:cNvSpPr>
          <p:nvPr/>
        </p:nvSpPr>
        <p:spPr bwMode="auto">
          <a:xfrm rot="10800000">
            <a:off x="3919922" y="1302096"/>
            <a:ext cx="1566479" cy="4641502"/>
          </a:xfrm>
          <a:prstGeom prst="leftBrace">
            <a:avLst>
              <a:gd name="adj1" fmla="val 40909"/>
              <a:gd name="adj2" fmla="val 5187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0" hangingPunct="0"/>
            <a:endParaRPr lang="en-US" sz="1800">
              <a:solidFill>
                <a:schemeClr val="tx2"/>
              </a:solidFill>
              <a:latin typeface="Verdana" pitchFamily="34" charset="0"/>
            </a:endParaRPr>
          </a:p>
        </p:txBody>
      </p:sp>
      <p:sp>
        <p:nvSpPr>
          <p:cNvPr id="167946" name="Text Box 10"/>
          <p:cNvSpPr txBox="1">
            <a:spLocks noChangeArrowheads="1"/>
          </p:cNvSpPr>
          <p:nvPr/>
        </p:nvSpPr>
        <p:spPr bwMode="auto">
          <a:xfrm>
            <a:off x="5689600" y="2308408"/>
            <a:ext cx="2438400" cy="1600438"/>
          </a:xfrm>
          <a:prstGeom prst="rect">
            <a:avLst/>
          </a:prstGeom>
          <a:solidFill>
            <a:srgbClr val="FF3399"/>
          </a:solidFill>
          <a:ln>
            <a:noFill/>
          </a:ln>
          <a:effec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pPr>
            <a:r>
              <a:rPr lang="en-US" b="1" dirty="0" err="1" smtClean="0">
                <a:solidFill>
                  <a:srgbClr val="0070C0"/>
                </a:solidFill>
                <a:latin typeface="Times New Roman" pitchFamily="18" charset="0"/>
              </a:rPr>
              <a:t>Cộng</a:t>
            </a:r>
            <a:r>
              <a:rPr lang="en-US" b="1" dirty="0" smtClean="0">
                <a:solidFill>
                  <a:srgbClr val="0070C0"/>
                </a:solidFill>
                <a:latin typeface="Times New Roman" pitchFamily="18" charset="0"/>
              </a:rPr>
              <a:t> </a:t>
            </a:r>
            <a:r>
              <a:rPr lang="en-US" b="1" dirty="0" err="1" smtClean="0">
                <a:solidFill>
                  <a:srgbClr val="0070C0"/>
                </a:solidFill>
                <a:latin typeface="Times New Roman" pitchFamily="18" charset="0"/>
              </a:rPr>
              <a:t>đồng</a:t>
            </a:r>
            <a:r>
              <a:rPr lang="en-US" b="1" dirty="0" smtClean="0">
                <a:solidFill>
                  <a:srgbClr val="0070C0"/>
                </a:solidFill>
                <a:latin typeface="Times New Roman" pitchFamily="18" charset="0"/>
              </a:rPr>
              <a:t> </a:t>
            </a:r>
            <a:r>
              <a:rPr lang="en-US" b="1" dirty="0" err="1" smtClean="0">
                <a:solidFill>
                  <a:srgbClr val="0070C0"/>
                </a:solidFill>
                <a:latin typeface="Times New Roman" pitchFamily="18" charset="0"/>
              </a:rPr>
              <a:t>châu</a:t>
            </a:r>
            <a:r>
              <a:rPr lang="en-US" b="1" dirty="0" smtClean="0">
                <a:solidFill>
                  <a:srgbClr val="0070C0"/>
                </a:solidFill>
                <a:latin typeface="Times New Roman" pitchFamily="18" charset="0"/>
              </a:rPr>
              <a:t> </a:t>
            </a:r>
            <a:r>
              <a:rPr lang="en-US" b="1" dirty="0" err="1" smtClean="0">
                <a:solidFill>
                  <a:srgbClr val="0070C0"/>
                </a:solidFill>
                <a:latin typeface="Times New Roman" pitchFamily="18" charset="0"/>
              </a:rPr>
              <a:t>Âu</a:t>
            </a:r>
            <a:endParaRPr lang="en-US" b="1" dirty="0">
              <a:solidFill>
                <a:srgbClr val="0070C0"/>
              </a:solidFill>
              <a:latin typeface="Times New Roman" pitchFamily="18" charset="0"/>
            </a:endParaRPr>
          </a:p>
          <a:p>
            <a:pPr algn="ctr">
              <a:spcBef>
                <a:spcPct val="50000"/>
              </a:spcBef>
            </a:pPr>
            <a:r>
              <a:rPr lang="en-US" b="1" dirty="0">
                <a:solidFill>
                  <a:srgbClr val="0070C0"/>
                </a:solidFill>
                <a:latin typeface="Times New Roman" pitchFamily="18" charset="0"/>
              </a:rPr>
              <a:t>(EC-1967)</a:t>
            </a:r>
          </a:p>
        </p:txBody>
      </p:sp>
      <p:sp>
        <p:nvSpPr>
          <p:cNvPr id="167947" name="Line 11"/>
          <p:cNvSpPr>
            <a:spLocks noChangeShapeType="1"/>
          </p:cNvSpPr>
          <p:nvPr/>
        </p:nvSpPr>
        <p:spPr bwMode="auto">
          <a:xfrm>
            <a:off x="8128000" y="3505199"/>
            <a:ext cx="1320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8" name="Text Box 12"/>
          <p:cNvSpPr txBox="1">
            <a:spLocks noChangeArrowheads="1"/>
          </p:cNvSpPr>
          <p:nvPr/>
        </p:nvSpPr>
        <p:spPr bwMode="auto">
          <a:xfrm>
            <a:off x="9462124" y="2308408"/>
            <a:ext cx="2336800" cy="1600438"/>
          </a:xfrm>
          <a:prstGeom prst="rect">
            <a:avLst/>
          </a:prstGeom>
          <a:solidFill>
            <a:srgbClr val="0070C0"/>
          </a:solidFill>
          <a:ln>
            <a:noFill/>
          </a:ln>
          <a:effec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pPr>
            <a:r>
              <a:rPr lang="en-US" b="1" dirty="0" err="1" smtClean="0">
                <a:solidFill>
                  <a:srgbClr val="FFFF00"/>
                </a:solidFill>
                <a:latin typeface="Times New Roman" pitchFamily="18" charset="0"/>
              </a:rPr>
              <a:t>Liên</a:t>
            </a:r>
            <a:r>
              <a:rPr lang="en-US" b="1" dirty="0" smtClean="0">
                <a:solidFill>
                  <a:srgbClr val="FFFF00"/>
                </a:solidFill>
                <a:latin typeface="Times New Roman" pitchFamily="18" charset="0"/>
              </a:rPr>
              <a:t> minh </a:t>
            </a:r>
            <a:r>
              <a:rPr lang="en-US" b="1" dirty="0" err="1" smtClean="0">
                <a:solidFill>
                  <a:srgbClr val="FFFF00"/>
                </a:solidFill>
                <a:latin typeface="Times New Roman" pitchFamily="18" charset="0"/>
              </a:rPr>
              <a:t>châu</a:t>
            </a:r>
            <a:r>
              <a:rPr lang="en-US" b="1" dirty="0" smtClean="0">
                <a:solidFill>
                  <a:srgbClr val="FFFF00"/>
                </a:solidFill>
                <a:latin typeface="Times New Roman" pitchFamily="18" charset="0"/>
              </a:rPr>
              <a:t> </a:t>
            </a:r>
            <a:r>
              <a:rPr lang="en-US" b="1" dirty="0" err="1" smtClean="0">
                <a:solidFill>
                  <a:srgbClr val="FFFF00"/>
                </a:solidFill>
                <a:latin typeface="Times New Roman" pitchFamily="18" charset="0"/>
              </a:rPr>
              <a:t>Âu</a:t>
            </a:r>
            <a:endParaRPr lang="en-US" b="1" dirty="0">
              <a:solidFill>
                <a:srgbClr val="FFFF00"/>
              </a:solidFill>
              <a:latin typeface="Times New Roman" pitchFamily="18" charset="0"/>
            </a:endParaRPr>
          </a:p>
          <a:p>
            <a:pPr algn="ctr">
              <a:spcBef>
                <a:spcPct val="50000"/>
              </a:spcBef>
            </a:pPr>
            <a:r>
              <a:rPr lang="en-US" b="1" dirty="0">
                <a:solidFill>
                  <a:srgbClr val="FFFF00"/>
                </a:solidFill>
                <a:latin typeface="Times New Roman" pitchFamily="18" charset="0"/>
              </a:rPr>
              <a:t>(</a:t>
            </a:r>
            <a:r>
              <a:rPr lang="en-US" b="1" dirty="0" smtClean="0">
                <a:solidFill>
                  <a:srgbClr val="FFFF00"/>
                </a:solidFill>
                <a:latin typeface="Times New Roman" pitchFamily="18" charset="0"/>
              </a:rPr>
              <a:t>EU-1991)</a:t>
            </a:r>
            <a:endParaRPr lang="en-US" b="1" dirty="0">
              <a:solidFill>
                <a:srgbClr val="FFFF00"/>
              </a:solidFill>
              <a:latin typeface="Times New Roman" pitchFamily="18" charset="0"/>
            </a:endParaRPr>
          </a:p>
        </p:txBody>
      </p:sp>
      <p:sp>
        <p:nvSpPr>
          <p:cNvPr id="167949" name="Text Box 13"/>
          <p:cNvSpPr txBox="1">
            <a:spLocks noChangeArrowheads="1"/>
          </p:cNvSpPr>
          <p:nvPr/>
        </p:nvSpPr>
        <p:spPr bwMode="auto">
          <a:xfrm>
            <a:off x="508000" y="1"/>
            <a:ext cx="1117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pPr>
            <a:r>
              <a:rPr lang="en-US" sz="3200" b="1" dirty="0" err="1" smtClean="0">
                <a:solidFill>
                  <a:srgbClr val="FF3300"/>
                </a:solidFill>
                <a:latin typeface="Times New Roman" pitchFamily="18" charset="0"/>
              </a:rPr>
              <a:t>Quá</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trình</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liên</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kết</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của</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các</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nước</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Tây</a:t>
            </a:r>
            <a:r>
              <a:rPr lang="en-US" sz="3200" b="1" dirty="0" smtClean="0">
                <a:solidFill>
                  <a:srgbClr val="FF3300"/>
                </a:solidFill>
                <a:latin typeface="Times New Roman" pitchFamily="18" charset="0"/>
              </a:rPr>
              <a:t> </a:t>
            </a:r>
            <a:r>
              <a:rPr lang="en-US" sz="3200" b="1" dirty="0" err="1" smtClean="0">
                <a:solidFill>
                  <a:srgbClr val="FF3300"/>
                </a:solidFill>
                <a:latin typeface="Times New Roman" pitchFamily="18" charset="0"/>
              </a:rPr>
              <a:t>Âu</a:t>
            </a:r>
            <a:endParaRPr lang="en-US" sz="3200" b="1" dirty="0">
              <a:solidFill>
                <a:srgbClr val="FF3300"/>
              </a:solidFill>
              <a:latin typeface="Times New Roman" pitchFamily="18" charset="0"/>
            </a:endParaRPr>
          </a:p>
        </p:txBody>
      </p: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5016" y="29978"/>
            <a:ext cx="1397125" cy="624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3919920" y="3535727"/>
            <a:ext cx="1769680"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3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943"/>
                                        </p:tgtEl>
                                        <p:attrNameLst>
                                          <p:attrName>style.visibility</p:attrName>
                                        </p:attrNameLst>
                                      </p:cBhvr>
                                      <p:to>
                                        <p:strVal val="visible"/>
                                      </p:to>
                                    </p:set>
                                    <p:animEffect transition="in" filter="wipe(down)">
                                      <p:cBhvr>
                                        <p:cTn id="7" dur="500"/>
                                        <p:tgtEl>
                                          <p:spTgt spid="16794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7942"/>
                                        </p:tgtEl>
                                        <p:attrNameLst>
                                          <p:attrName>style.visibility</p:attrName>
                                        </p:attrNameLst>
                                      </p:cBhvr>
                                      <p:to>
                                        <p:strVal val="visible"/>
                                      </p:to>
                                    </p:set>
                                    <p:anim calcmode="lin" valueType="num">
                                      <p:cBhvr>
                                        <p:cTn id="12" dur="500" fill="hold"/>
                                        <p:tgtEl>
                                          <p:spTgt spid="167942"/>
                                        </p:tgtEl>
                                        <p:attrNameLst>
                                          <p:attrName>ppt_w</p:attrName>
                                        </p:attrNameLst>
                                      </p:cBhvr>
                                      <p:tavLst>
                                        <p:tav tm="0">
                                          <p:val>
                                            <p:fltVal val="0"/>
                                          </p:val>
                                        </p:tav>
                                        <p:tav tm="100000">
                                          <p:val>
                                            <p:strVal val="#ppt_w"/>
                                          </p:val>
                                        </p:tav>
                                      </p:tavLst>
                                    </p:anim>
                                    <p:anim calcmode="lin" valueType="num">
                                      <p:cBhvr>
                                        <p:cTn id="13" dur="500" fill="hold"/>
                                        <p:tgtEl>
                                          <p:spTgt spid="167942"/>
                                        </p:tgtEl>
                                        <p:attrNameLst>
                                          <p:attrName>ppt_h</p:attrName>
                                        </p:attrNameLst>
                                      </p:cBhvr>
                                      <p:tavLst>
                                        <p:tav tm="0">
                                          <p:val>
                                            <p:fltVal val="0"/>
                                          </p:val>
                                        </p:tav>
                                        <p:tav tm="100000">
                                          <p:val>
                                            <p:strVal val="#ppt_h"/>
                                          </p:val>
                                        </p:tav>
                                      </p:tavLst>
                                    </p:anim>
                                    <p:animEffect transition="in" filter="fade">
                                      <p:cBhvr>
                                        <p:cTn id="14" dur="500"/>
                                        <p:tgtEl>
                                          <p:spTgt spid="16794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7941"/>
                                        </p:tgtEl>
                                        <p:attrNameLst>
                                          <p:attrName>style.visibility</p:attrName>
                                        </p:attrNameLst>
                                      </p:cBhvr>
                                      <p:to>
                                        <p:strVal val="visible"/>
                                      </p:to>
                                    </p:set>
                                    <p:anim calcmode="lin" valueType="num">
                                      <p:cBhvr>
                                        <p:cTn id="19" dur="500" fill="hold"/>
                                        <p:tgtEl>
                                          <p:spTgt spid="167941"/>
                                        </p:tgtEl>
                                        <p:attrNameLst>
                                          <p:attrName>ppt_w</p:attrName>
                                        </p:attrNameLst>
                                      </p:cBhvr>
                                      <p:tavLst>
                                        <p:tav tm="0">
                                          <p:val>
                                            <p:fltVal val="0"/>
                                          </p:val>
                                        </p:tav>
                                        <p:tav tm="100000">
                                          <p:val>
                                            <p:strVal val="#ppt_w"/>
                                          </p:val>
                                        </p:tav>
                                      </p:tavLst>
                                    </p:anim>
                                    <p:anim calcmode="lin" valueType="num">
                                      <p:cBhvr>
                                        <p:cTn id="20" dur="500" fill="hold"/>
                                        <p:tgtEl>
                                          <p:spTgt spid="167941"/>
                                        </p:tgtEl>
                                        <p:attrNameLst>
                                          <p:attrName>ppt_h</p:attrName>
                                        </p:attrNameLst>
                                      </p:cBhvr>
                                      <p:tavLst>
                                        <p:tav tm="0">
                                          <p:val>
                                            <p:fltVal val="0"/>
                                          </p:val>
                                        </p:tav>
                                        <p:tav tm="100000">
                                          <p:val>
                                            <p:strVal val="#ppt_h"/>
                                          </p:val>
                                        </p:tav>
                                      </p:tavLst>
                                    </p:anim>
                                    <p:animEffect transition="in" filter="fade">
                                      <p:cBhvr>
                                        <p:cTn id="21" dur="500"/>
                                        <p:tgtEl>
                                          <p:spTgt spid="16794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7944"/>
                                        </p:tgtEl>
                                        <p:attrNameLst>
                                          <p:attrName>style.visibility</p:attrName>
                                        </p:attrNameLst>
                                      </p:cBhvr>
                                      <p:to>
                                        <p:strVal val="visible"/>
                                      </p:to>
                                    </p:set>
                                    <p:animEffect transition="in" filter="circle(in)">
                                      <p:cBhvr>
                                        <p:cTn id="26" dur="2000"/>
                                        <p:tgtEl>
                                          <p:spTgt spid="16794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67946"/>
                                        </p:tgtEl>
                                        <p:attrNameLst>
                                          <p:attrName>style.visibility</p:attrName>
                                        </p:attrNameLst>
                                      </p:cBhvr>
                                      <p:to>
                                        <p:strVal val="visible"/>
                                      </p:to>
                                    </p:set>
                                    <p:animEffect transition="in" filter="circle(in)">
                                      <p:cBhvr>
                                        <p:cTn id="29" dur="2000"/>
                                        <p:tgtEl>
                                          <p:spTgt spid="16794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7948"/>
                                        </p:tgtEl>
                                        <p:attrNameLst>
                                          <p:attrName>style.visibility</p:attrName>
                                        </p:attrNameLst>
                                      </p:cBhvr>
                                      <p:to>
                                        <p:strVal val="visible"/>
                                      </p:to>
                                    </p:set>
                                    <p:animEffect transition="in" filter="circle(in)">
                                      <p:cBhvr>
                                        <p:cTn id="34" dur="2000"/>
                                        <p:tgtEl>
                                          <p:spTgt spid="16794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67947"/>
                                        </p:tgtEl>
                                        <p:attrNameLst>
                                          <p:attrName>style.visibility</p:attrName>
                                        </p:attrNameLst>
                                      </p:cBhvr>
                                      <p:to>
                                        <p:strVal val="visible"/>
                                      </p:to>
                                    </p:set>
                                    <p:animEffect transition="in" filter="circle(in)">
                                      <p:cBhvr>
                                        <p:cTn id="37" dur="2000"/>
                                        <p:tgtEl>
                                          <p:spTgt spid="167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6" grpId="0" animBg="1"/>
      <p:bldP spid="167947" grpId="0" animBg="1"/>
      <p:bldP spid="16794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AutoShape 6"/>
          <p:cNvSpPr>
            <a:spLocks noChangeArrowheads="1"/>
          </p:cNvSpPr>
          <p:nvPr/>
        </p:nvSpPr>
        <p:spPr bwMode="auto">
          <a:xfrm>
            <a:off x="1524000" y="20574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 name="AutoShape 7"/>
          <p:cNvSpPr>
            <a:spLocks noChangeArrowheads="1"/>
          </p:cNvSpPr>
          <p:nvPr/>
        </p:nvSpPr>
        <p:spPr bwMode="auto">
          <a:xfrm>
            <a:off x="2032000" y="20574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 name="AutoShape 8"/>
          <p:cNvSpPr>
            <a:spLocks noChangeArrowheads="1"/>
          </p:cNvSpPr>
          <p:nvPr/>
        </p:nvSpPr>
        <p:spPr bwMode="auto">
          <a:xfrm>
            <a:off x="2438400" y="20574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AutoShape 9"/>
          <p:cNvSpPr>
            <a:spLocks noChangeArrowheads="1"/>
          </p:cNvSpPr>
          <p:nvPr/>
        </p:nvSpPr>
        <p:spPr bwMode="auto">
          <a:xfrm>
            <a:off x="2946400" y="19812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 name="AutoShape 11"/>
          <p:cNvSpPr>
            <a:spLocks noChangeArrowheads="1"/>
          </p:cNvSpPr>
          <p:nvPr/>
        </p:nvSpPr>
        <p:spPr bwMode="auto">
          <a:xfrm>
            <a:off x="2946400" y="19812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AutoShape 13"/>
          <p:cNvSpPr>
            <a:spLocks noChangeArrowheads="1"/>
          </p:cNvSpPr>
          <p:nvPr/>
        </p:nvSpPr>
        <p:spPr bwMode="auto">
          <a:xfrm>
            <a:off x="1117600" y="19050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 name="AutoShape 15"/>
          <p:cNvSpPr>
            <a:spLocks noChangeArrowheads="1"/>
          </p:cNvSpPr>
          <p:nvPr/>
        </p:nvSpPr>
        <p:spPr bwMode="auto">
          <a:xfrm>
            <a:off x="1117600" y="1905000"/>
            <a:ext cx="2032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55" name="Picture 16"/>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361429" y="152399"/>
            <a:ext cx="11480800" cy="65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5" name="Line 60"/>
          <p:cNvSpPr>
            <a:spLocks noChangeShapeType="1"/>
          </p:cNvSpPr>
          <p:nvPr/>
        </p:nvSpPr>
        <p:spPr bwMode="auto">
          <a:xfrm>
            <a:off x="8128000" y="1600200"/>
            <a:ext cx="101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6801" name="Picture 65" descr="EUmohinhthanhcong27112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229" y="362263"/>
            <a:ext cx="1568971" cy="107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4715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401" y="169890"/>
            <a:ext cx="6689676" cy="6459511"/>
          </a:xfrm>
        </p:spPr>
      </p:pic>
      <p:sp>
        <p:nvSpPr>
          <p:cNvPr id="5" name="Text Box 3"/>
          <p:cNvSpPr txBox="1">
            <a:spLocks noChangeArrowheads="1"/>
          </p:cNvSpPr>
          <p:nvPr/>
        </p:nvSpPr>
        <p:spPr bwMode="auto">
          <a:xfrm>
            <a:off x="7518400" y="152400"/>
            <a:ext cx="4572000" cy="6400800"/>
          </a:xfrm>
          <a:prstGeom prst="rect">
            <a:avLst/>
          </a:prstGeom>
          <a:solidFill>
            <a:srgbClr val="FFFF99"/>
          </a:solidFill>
          <a:ln w="76200">
            <a:solidFill>
              <a:srgbClr val="6600CC"/>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8138" defTabSz="44926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1pPr>
            <a:lvl2pPr marL="742950" indent="-285750" defTabSz="44926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2pPr>
            <a:lvl3pPr marL="1143000" indent="-228600" defTabSz="44926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3pPr>
            <a:lvl4pPr marL="1600200" indent="-228600" defTabSz="44926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4pPr>
            <a:lvl5pPr marL="2057400" indent="-228600" defTabSz="449263">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3200">
                <a:solidFill>
                  <a:schemeClr val="tx2"/>
                </a:solidFill>
                <a:latin typeface="VNI-Times" pitchFamily="2" charset="0"/>
                <a:cs typeface="Arial" charset="0"/>
              </a:defRPr>
            </a:lvl9pPr>
          </a:lstStyle>
          <a:p>
            <a:pPr marL="4762" indent="0" eaLnBrk="1" hangingPunct="1">
              <a:spcBef>
                <a:spcPts val="600"/>
              </a:spcBef>
              <a:buSzPct val="100000"/>
              <a:defRPr/>
            </a:pPr>
            <a:r>
              <a:rPr lang="en-US" sz="4000" dirty="0" smtClean="0">
                <a:solidFill>
                  <a:srgbClr val="0070C0"/>
                </a:solidFill>
                <a:latin typeface="Times New Roman" pitchFamily="18" charset="0"/>
                <a:cs typeface="Times New Roman" pitchFamily="18" charset="0"/>
              </a:rPr>
              <a:t>LIÊN MINH CHÂU ÂU</a:t>
            </a:r>
          </a:p>
          <a:p>
            <a:pPr marL="4762" indent="0" eaLnBrk="1" hangingPunct="1">
              <a:spcBef>
                <a:spcPts val="600"/>
              </a:spcBef>
              <a:buSzPct val="100000"/>
              <a:defRPr/>
            </a:pP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Thành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viên</a:t>
            </a:r>
            <a:r>
              <a:rPr lang="en-US" sz="4000" dirty="0" smtClean="0">
                <a:solidFill>
                  <a:srgbClr val="0070C0"/>
                </a:solidFill>
                <a:latin typeface="Times New Roman" pitchFamily="18" charset="0"/>
                <a:cs typeface="Times New Roman" pitchFamily="18" charset="0"/>
              </a:rPr>
              <a:t>:  27 </a:t>
            </a:r>
            <a:r>
              <a:rPr lang="en-US" sz="4000" dirty="0" err="1" smtClean="0">
                <a:solidFill>
                  <a:srgbClr val="0070C0"/>
                </a:solidFill>
                <a:latin typeface="Times New Roman" pitchFamily="18" charset="0"/>
                <a:cs typeface="Times New Roman" pitchFamily="18" charset="0"/>
              </a:rPr>
              <a:t>nước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tính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đến</a:t>
            </a:r>
            <a:r>
              <a:rPr lang="en-US" sz="4000" dirty="0" smtClean="0">
                <a:solidFill>
                  <a:srgbClr val="0070C0"/>
                </a:solidFill>
                <a:latin typeface="Times New Roman" pitchFamily="18" charset="0"/>
                <a:cs typeface="Times New Roman" pitchFamily="18" charset="0"/>
              </a:rPr>
              <a:t> 31/1/2020).</a:t>
            </a:r>
          </a:p>
          <a:p>
            <a:pPr eaLnBrk="1" hangingPunct="1">
              <a:defRPr/>
            </a:pP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Trụ</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sở</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tại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thủ</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đô</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Brúc-xen</a:t>
            </a:r>
            <a:r>
              <a:rPr lang="en-US" sz="4000" dirty="0" smtClean="0">
                <a:solidFill>
                  <a:srgbClr val="0070C0"/>
                </a:solidFill>
                <a:latin typeface="Times New Roman" pitchFamily="18" charset="0"/>
                <a:cs typeface="Times New Roman" pitchFamily="18" charset="0"/>
              </a:rPr>
              <a:t> ( </a:t>
            </a:r>
            <a:r>
              <a:rPr lang="en-US" sz="4000" dirty="0" err="1" smtClean="0">
                <a:solidFill>
                  <a:srgbClr val="0070C0"/>
                </a:solidFill>
                <a:latin typeface="Times New Roman" pitchFamily="18" charset="0"/>
                <a:cs typeface="Times New Roman" pitchFamily="18" charset="0"/>
              </a:rPr>
              <a:t>Bỉ</a:t>
            </a:r>
            <a:r>
              <a:rPr lang="en-US" sz="4000" dirty="0" smtClean="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302331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1" y="152400"/>
            <a:ext cx="11988799" cy="5867400"/>
          </a:xfrm>
          <a:prstGeom prst="rect">
            <a:avLst/>
          </a:prstGeom>
        </p:spPr>
      </p:pic>
      <p:sp>
        <p:nvSpPr>
          <p:cNvPr id="3" name="Text Box 2"/>
          <p:cNvSpPr txBox="1">
            <a:spLocks noChangeArrowheads="1"/>
          </p:cNvSpPr>
          <p:nvPr/>
        </p:nvSpPr>
        <p:spPr bwMode="auto">
          <a:xfrm>
            <a:off x="609601" y="6120266"/>
            <a:ext cx="109727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2800" b="1" dirty="0" err="1" smtClean="0">
                <a:solidFill>
                  <a:srgbClr val="0070C0"/>
                </a:solidFill>
                <a:latin typeface="Times New Roman" pitchFamily="18" charset="0"/>
              </a:rPr>
              <a:t>Hội</a:t>
            </a:r>
            <a:r>
              <a:rPr lang="en-US" sz="2800" b="1" dirty="0" smtClean="0">
                <a:solidFill>
                  <a:srgbClr val="0070C0"/>
                </a:solidFill>
                <a:latin typeface="Times New Roman" pitchFamily="18" charset="0"/>
              </a:rPr>
              <a:t> </a:t>
            </a:r>
            <a:r>
              <a:rPr lang="en-US" sz="2800" b="1" dirty="0" err="1" smtClean="0">
                <a:solidFill>
                  <a:srgbClr val="0070C0"/>
                </a:solidFill>
                <a:latin typeface="Times New Roman" pitchFamily="18" charset="0"/>
              </a:rPr>
              <a:t>nghị</a:t>
            </a:r>
            <a:r>
              <a:rPr lang="en-US" sz="2800" b="1" dirty="0" smtClean="0">
                <a:solidFill>
                  <a:srgbClr val="0070C0"/>
                </a:solidFill>
                <a:latin typeface="Times New Roman" pitchFamily="18" charset="0"/>
              </a:rPr>
              <a:t> </a:t>
            </a:r>
            <a:r>
              <a:rPr lang="en-US" sz="2800" b="1" dirty="0" err="1" smtClean="0">
                <a:solidFill>
                  <a:srgbClr val="0070C0"/>
                </a:solidFill>
                <a:latin typeface="Times New Roman" pitchFamily="18" charset="0"/>
              </a:rPr>
              <a:t>thượng</a:t>
            </a:r>
            <a:r>
              <a:rPr lang="en-US" sz="2800" b="1" dirty="0" smtClean="0">
                <a:solidFill>
                  <a:srgbClr val="0070C0"/>
                </a:solidFill>
                <a:latin typeface="Times New Roman" pitchFamily="18" charset="0"/>
              </a:rPr>
              <a:t> </a:t>
            </a:r>
            <a:r>
              <a:rPr lang="en-US" sz="2800" b="1" dirty="0" err="1" smtClean="0">
                <a:solidFill>
                  <a:srgbClr val="0070C0"/>
                </a:solidFill>
                <a:latin typeface="Times New Roman" pitchFamily="18" charset="0"/>
              </a:rPr>
              <a:t>đỉnh</a:t>
            </a:r>
            <a:r>
              <a:rPr lang="en-US" sz="2800" b="1" dirty="0" smtClean="0">
                <a:solidFill>
                  <a:srgbClr val="0070C0"/>
                </a:solidFill>
                <a:latin typeface="Times New Roman" pitchFamily="18" charset="0"/>
              </a:rPr>
              <a:t> </a:t>
            </a:r>
            <a:r>
              <a:rPr lang="en-US" sz="2800" b="1" dirty="0" err="1" smtClean="0">
                <a:solidFill>
                  <a:srgbClr val="0070C0"/>
                </a:solidFill>
                <a:latin typeface="Times New Roman" pitchFamily="18" charset="0"/>
              </a:rPr>
              <a:t>của</a:t>
            </a:r>
            <a:r>
              <a:rPr lang="en-US" sz="2800" b="1" dirty="0" smtClean="0">
                <a:solidFill>
                  <a:srgbClr val="0070C0"/>
                </a:solidFill>
                <a:latin typeface="Times New Roman" pitchFamily="18" charset="0"/>
              </a:rPr>
              <a:t> </a:t>
            </a:r>
            <a:r>
              <a:rPr lang="en-US" sz="2800" b="1" dirty="0" err="1" smtClean="0">
                <a:solidFill>
                  <a:srgbClr val="0070C0"/>
                </a:solidFill>
                <a:latin typeface="Times New Roman" pitchFamily="18" charset="0"/>
              </a:rPr>
              <a:t>Liên</a:t>
            </a:r>
            <a:r>
              <a:rPr lang="en-US" sz="2800" b="1" dirty="0" smtClean="0">
                <a:solidFill>
                  <a:srgbClr val="0070C0"/>
                </a:solidFill>
                <a:latin typeface="Times New Roman" pitchFamily="18" charset="0"/>
              </a:rPr>
              <a:t> minh </a:t>
            </a:r>
            <a:r>
              <a:rPr lang="en-US" sz="2800" b="1" dirty="0" err="1" smtClean="0">
                <a:solidFill>
                  <a:srgbClr val="0070C0"/>
                </a:solidFill>
                <a:latin typeface="Times New Roman" pitchFamily="18" charset="0"/>
              </a:rPr>
              <a:t>Châu</a:t>
            </a:r>
            <a:r>
              <a:rPr lang="en-US" sz="2800" b="1" dirty="0" smtClean="0">
                <a:solidFill>
                  <a:srgbClr val="0070C0"/>
                </a:solidFill>
                <a:latin typeface="Times New Roman" pitchFamily="18" charset="0"/>
              </a:rPr>
              <a:t> </a:t>
            </a:r>
            <a:r>
              <a:rPr lang="en-US" sz="2800" b="1" dirty="0" err="1">
                <a:solidFill>
                  <a:srgbClr val="0070C0"/>
                </a:solidFill>
                <a:latin typeface="Times New Roman" pitchFamily="18" charset="0"/>
              </a:rPr>
              <a:t>Âu</a:t>
            </a:r>
            <a:r>
              <a:rPr lang="en-US" sz="2800" b="1" dirty="0">
                <a:solidFill>
                  <a:srgbClr val="0070C0"/>
                </a:solidFill>
                <a:latin typeface="Times New Roman" pitchFamily="18" charset="0"/>
              </a:rPr>
              <a:t> (</a:t>
            </a:r>
            <a:r>
              <a:rPr lang="en-US" sz="2800" b="1" dirty="0" smtClean="0">
                <a:solidFill>
                  <a:srgbClr val="0070C0"/>
                </a:solidFill>
                <a:latin typeface="Times New Roman" pitchFamily="18" charset="0"/>
              </a:rPr>
              <a:t>EU)</a:t>
            </a:r>
            <a:endParaRPr lang="en-US" sz="2800" b="1" dirty="0">
              <a:solidFill>
                <a:srgbClr val="0070C0"/>
              </a:solidFill>
              <a:latin typeface="Times New Roman" pitchFamily="18" charset="0"/>
            </a:endParaRPr>
          </a:p>
        </p:txBody>
      </p:sp>
    </p:spTree>
    <p:extLst>
      <p:ext uri="{BB962C8B-B14F-4D97-AF65-F5344CB8AC3E}">
        <p14:creationId xmlns:p14="http://schemas.microsoft.com/office/powerpoint/2010/main" val="39613574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3600" y="5867400"/>
            <a:ext cx="7924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a:solidFill>
                  <a:schemeClr val="tx2"/>
                </a:solidFill>
                <a:latin typeface="VNI-Times" pitchFamily="2" charset="0"/>
                <a:cs typeface="Arial" charset="0"/>
              </a:defRPr>
            </a:lvl1pPr>
            <a:lvl2pPr marL="742950" indent="-285750">
              <a:defRPr sz="3600">
                <a:solidFill>
                  <a:schemeClr val="tx2"/>
                </a:solidFill>
                <a:latin typeface="VNI-Times" pitchFamily="2" charset="0"/>
                <a:cs typeface="Arial" charset="0"/>
              </a:defRPr>
            </a:lvl2pPr>
            <a:lvl3pPr marL="1143000" indent="-228600">
              <a:defRPr sz="3600">
                <a:solidFill>
                  <a:schemeClr val="tx2"/>
                </a:solidFill>
                <a:latin typeface="VNI-Times" pitchFamily="2" charset="0"/>
                <a:cs typeface="Arial" charset="0"/>
              </a:defRPr>
            </a:lvl3pPr>
            <a:lvl4pPr marL="1600200" indent="-228600">
              <a:defRPr sz="3600">
                <a:solidFill>
                  <a:schemeClr val="tx2"/>
                </a:solidFill>
                <a:latin typeface="VNI-Times" pitchFamily="2" charset="0"/>
                <a:cs typeface="Arial" charset="0"/>
              </a:defRPr>
            </a:lvl4pPr>
            <a:lvl5pPr marL="2057400" indent="-228600">
              <a:defRPr sz="3600">
                <a:solidFill>
                  <a:schemeClr val="tx2"/>
                </a:solidFill>
                <a:latin typeface="VNI-Times" pitchFamily="2" charset="0"/>
                <a:cs typeface="Arial" charset="0"/>
              </a:defRPr>
            </a:lvl5pPr>
            <a:lvl6pPr marL="2514600" indent="-228600" eaLnBrk="0" fontAlgn="base" hangingPunct="0">
              <a:spcBef>
                <a:spcPct val="0"/>
              </a:spcBef>
              <a:spcAft>
                <a:spcPct val="0"/>
              </a:spcAft>
              <a:defRPr sz="3600">
                <a:solidFill>
                  <a:schemeClr val="tx2"/>
                </a:solidFill>
                <a:latin typeface="VNI-Times" pitchFamily="2" charset="0"/>
                <a:cs typeface="Arial" charset="0"/>
              </a:defRPr>
            </a:lvl6pPr>
            <a:lvl7pPr marL="2971800" indent="-228600" eaLnBrk="0" fontAlgn="base" hangingPunct="0">
              <a:spcBef>
                <a:spcPct val="0"/>
              </a:spcBef>
              <a:spcAft>
                <a:spcPct val="0"/>
              </a:spcAft>
              <a:defRPr sz="3600">
                <a:solidFill>
                  <a:schemeClr val="tx2"/>
                </a:solidFill>
                <a:latin typeface="VNI-Times" pitchFamily="2" charset="0"/>
                <a:cs typeface="Arial" charset="0"/>
              </a:defRPr>
            </a:lvl7pPr>
            <a:lvl8pPr marL="3429000" indent="-228600" eaLnBrk="0" fontAlgn="base" hangingPunct="0">
              <a:spcBef>
                <a:spcPct val="0"/>
              </a:spcBef>
              <a:spcAft>
                <a:spcPct val="0"/>
              </a:spcAft>
              <a:defRPr sz="3600">
                <a:solidFill>
                  <a:schemeClr val="tx2"/>
                </a:solidFill>
                <a:latin typeface="VNI-Times" pitchFamily="2" charset="0"/>
                <a:cs typeface="Arial" charset="0"/>
              </a:defRPr>
            </a:lvl8pPr>
            <a:lvl9pPr marL="3886200" indent="-228600" eaLnBrk="0" fontAlgn="base" hangingPunct="0">
              <a:spcBef>
                <a:spcPct val="0"/>
              </a:spcBef>
              <a:spcAft>
                <a:spcPct val="0"/>
              </a:spcAft>
              <a:defRPr sz="3600">
                <a:solidFill>
                  <a:schemeClr val="tx2"/>
                </a:solidFill>
                <a:latin typeface="VNI-Times" pitchFamily="2" charset="0"/>
                <a:cs typeface="Arial" charset="0"/>
              </a:defRPr>
            </a:lvl9pPr>
          </a:lstStyle>
          <a:p>
            <a:pPr eaLnBrk="1" hangingPunct="1">
              <a:spcBef>
                <a:spcPct val="50000"/>
              </a:spcBef>
            </a:pPr>
            <a:r>
              <a:rPr lang="en-US" sz="2800" b="1" dirty="0" err="1">
                <a:solidFill>
                  <a:srgbClr val="0070C0"/>
                </a:solidFill>
                <a:latin typeface="Times New Roman" pitchFamily="18" charset="0"/>
              </a:rPr>
              <a:t>Đồng</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tiền</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chung</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Châu</a:t>
            </a:r>
            <a:r>
              <a:rPr lang="en-US" sz="2800" b="1" dirty="0">
                <a:solidFill>
                  <a:srgbClr val="0070C0"/>
                </a:solidFill>
                <a:latin typeface="Times New Roman" pitchFamily="18" charset="0"/>
              </a:rPr>
              <a:t> </a:t>
            </a:r>
            <a:r>
              <a:rPr lang="en-US" sz="2800" b="1" dirty="0" err="1">
                <a:solidFill>
                  <a:srgbClr val="0070C0"/>
                </a:solidFill>
                <a:latin typeface="Times New Roman" pitchFamily="18" charset="0"/>
              </a:rPr>
              <a:t>Âu</a:t>
            </a:r>
            <a:r>
              <a:rPr lang="en-US" sz="2800" b="1" dirty="0">
                <a:solidFill>
                  <a:srgbClr val="0070C0"/>
                </a:solidFill>
                <a:latin typeface="Times New Roman" pitchFamily="18" charset="0"/>
              </a:rPr>
              <a:t> (EURO)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838200"/>
            <a:ext cx="11684000" cy="4643438"/>
          </a:xfrm>
          <a:prstGeom prst="rect">
            <a:avLst/>
          </a:prstGeom>
        </p:spPr>
      </p:pic>
    </p:spTree>
    <p:extLst>
      <p:ext uri="{BB962C8B-B14F-4D97-AF65-F5344CB8AC3E}">
        <p14:creationId xmlns:p14="http://schemas.microsoft.com/office/powerpoint/2010/main" val="3969343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a:noFill/>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D5D0A8F9-6A9F-4047-AAE9-92086D03F10D}" type="slidenum">
              <a:rPr lang="en-US" b="0"/>
              <a:pPr eaLnBrk="1" hangingPunct="1"/>
              <a:t>79</a:t>
            </a:fld>
            <a:endParaRPr lang="en-US" b="0"/>
          </a:p>
        </p:txBody>
      </p:sp>
      <p:sp>
        <p:nvSpPr>
          <p:cNvPr id="60419" name="Text Box 1"/>
          <p:cNvSpPr txBox="1">
            <a:spLocks noChangeArrowheads="1"/>
          </p:cNvSpPr>
          <p:nvPr/>
        </p:nvSpPr>
        <p:spPr bwMode="auto">
          <a:xfrm>
            <a:off x="812800" y="838201"/>
            <a:ext cx="10566400" cy="1110177"/>
          </a:xfrm>
          <a:prstGeom prst="rect">
            <a:avLst/>
          </a:prstGeom>
          <a:solidFill>
            <a:srgbClr val="00FFFF"/>
          </a:solidFill>
          <a:ln>
            <a:noFill/>
          </a:ln>
          <a:effectLs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chemeClr val="tx1"/>
                </a:solidFill>
                <a:latin typeface="Arial" charset="0"/>
                <a:cs typeface="Arial" charset="0"/>
              </a:defRPr>
            </a:lvl9pPr>
          </a:lstStyle>
          <a:p>
            <a:pPr algn="ctr">
              <a:spcBef>
                <a:spcPts val="2500"/>
              </a:spcBef>
              <a:buSzPct val="100000"/>
            </a:pPr>
            <a:r>
              <a:rPr lang="en-US" sz="6600" dirty="0" err="1" smtClean="0">
                <a:solidFill>
                  <a:srgbClr val="0070C0"/>
                </a:solidFill>
              </a:rPr>
              <a:t>Quan</a:t>
            </a:r>
            <a:r>
              <a:rPr lang="en-US" sz="6600" dirty="0" smtClean="0">
                <a:solidFill>
                  <a:srgbClr val="0070C0"/>
                </a:solidFill>
              </a:rPr>
              <a:t> </a:t>
            </a:r>
            <a:r>
              <a:rPr lang="en-US" sz="6600" dirty="0" err="1">
                <a:solidFill>
                  <a:srgbClr val="0070C0"/>
                </a:solidFill>
              </a:rPr>
              <a:t>hệ</a:t>
            </a:r>
            <a:r>
              <a:rPr lang="en-US" sz="6600" dirty="0">
                <a:solidFill>
                  <a:srgbClr val="0070C0"/>
                </a:solidFill>
              </a:rPr>
              <a:t> </a:t>
            </a:r>
            <a:r>
              <a:rPr lang="en-US" sz="6600" dirty="0" err="1">
                <a:solidFill>
                  <a:srgbClr val="0070C0"/>
                </a:solidFill>
              </a:rPr>
              <a:t>Việt</a:t>
            </a:r>
            <a:r>
              <a:rPr lang="en-US" sz="6600" dirty="0">
                <a:solidFill>
                  <a:srgbClr val="0070C0"/>
                </a:solidFill>
              </a:rPr>
              <a:t> Nam - EU</a:t>
            </a:r>
          </a:p>
        </p:txBody>
      </p:sp>
    </p:spTree>
    <p:extLst>
      <p:ext uri="{BB962C8B-B14F-4D97-AF65-F5344CB8AC3E}">
        <p14:creationId xmlns:p14="http://schemas.microsoft.com/office/powerpoint/2010/main" val="561298877"/>
      </p:ext>
    </p:extLst>
  </p:cSld>
  <p:clrMapOvr>
    <a:masterClrMapping/>
  </p:clrMapOvr>
  <p:transition>
    <p:push/>
  </p:transition>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5BD691A-CC71-4213-A967-2BD9A35E599A}"/>
              </a:ext>
            </a:extLst>
          </p:cNvPr>
          <p:cNvSpPr>
            <a:spLocks noGrp="1"/>
          </p:cNvSpPr>
          <p:nvPr>
            <p:ph type="title"/>
          </p:nvPr>
        </p:nvSpPr>
        <p:spPr>
          <a:xfrm>
            <a:off x="830265" y="3830787"/>
            <a:ext cx="5295499" cy="3027214"/>
          </a:xfrm>
        </p:spPr>
        <p:txBody>
          <a:bodyPr/>
          <a:lstStyle/>
          <a:p>
            <a:r>
              <a:rPr lang="vi-VN" altLang="en-US" sz="2800" b="1" dirty="0">
                <a:solidFill>
                  <a:srgbClr val="002060"/>
                </a:solidFill>
                <a:latin typeface="Times New Roman" panose="02020603050405020304" pitchFamily="18" charset="0"/>
                <a:cs typeface="Times New Roman" panose="02020603050405020304" pitchFamily="18" charset="0"/>
              </a:rPr>
              <a:t>Nhà máy sản xuất máy bay Boeing tại bang Carolina</a:t>
            </a:r>
            <a:r>
              <a:rPr lang="en-US" altLang="en-US" sz="2800" b="1" dirty="0">
                <a:solidFill>
                  <a:srgbClr val="002060"/>
                </a:solidFill>
                <a:latin typeface="Times New Roman" panose="02020603050405020304" pitchFamily="18" charset="0"/>
                <a:cs typeface="Times New Roman" panose="02020603050405020304" pitchFamily="18" charset="0"/>
              </a:rPr>
              <a:t> -</a:t>
            </a:r>
            <a:r>
              <a:rPr lang="vi-VN" altLang="en-US" sz="2800" b="1" dirty="0">
                <a:solidFill>
                  <a:srgbClr val="002060"/>
                </a:solidFill>
                <a:latin typeface="Times New Roman" panose="02020603050405020304" pitchFamily="18" charset="0"/>
                <a:cs typeface="Times New Roman" panose="02020603050405020304" pitchFamily="18" charset="0"/>
              </a:rPr>
              <a:t> M</a:t>
            </a:r>
            <a:r>
              <a:rPr lang="en-US" altLang="en-US" sz="2800" b="1" dirty="0">
                <a:solidFill>
                  <a:srgbClr val="002060"/>
                </a:solidFill>
                <a:latin typeface="Times New Roman" panose="02020603050405020304" pitchFamily="18" charset="0"/>
                <a:cs typeface="Times New Roman" panose="02020603050405020304" pitchFamily="18" charset="0"/>
              </a:rPr>
              <a:t>ĩ</a:t>
            </a:r>
          </a:p>
        </p:txBody>
      </p:sp>
      <p:pic>
        <p:nvPicPr>
          <p:cNvPr id="5" name="Picture 4">
            <a:extLst>
              <a:ext uri="{FF2B5EF4-FFF2-40B4-BE49-F238E27FC236}">
                <a16:creationId xmlns:a16="http://schemas.microsoft.com/office/drawing/2014/main" xmlns="" id="{538227F6-36DC-4146-849A-2227B79835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0265" y="1"/>
            <a:ext cx="5295499" cy="383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2331ECE5-9013-4F12-A608-5E131EF9F6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5764" y="2757232"/>
            <a:ext cx="5242352" cy="41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a:extLst>
              <a:ext uri="{FF2B5EF4-FFF2-40B4-BE49-F238E27FC236}">
                <a16:creationId xmlns:a16="http://schemas.microsoft.com/office/drawing/2014/main" xmlns="" id="{485A383F-CC74-4102-8F35-55175831DE9E}"/>
              </a:ext>
            </a:extLst>
          </p:cNvPr>
          <p:cNvSpPr>
            <a:spLocks noChangeArrowheads="1"/>
          </p:cNvSpPr>
          <p:nvPr/>
        </p:nvSpPr>
        <p:spPr bwMode="auto">
          <a:xfrm>
            <a:off x="6457359" y="379144"/>
            <a:ext cx="5110549" cy="137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62" tIns="41731" rIns="83462" bIns="41731">
            <a:spAutoFit/>
          </a:bodyPr>
          <a:lstStyle>
            <a:lvl1pPr>
              <a:defRPr b="1">
                <a:solidFill>
                  <a:srgbClr val="FF3300"/>
                </a:solidFill>
                <a:latin typeface="Times New Roman" panose="02020603050405020304" pitchFamily="18" charset="0"/>
              </a:defRPr>
            </a:lvl1pPr>
            <a:lvl2pPr marL="742950" indent="-285750">
              <a:defRPr b="1">
                <a:solidFill>
                  <a:srgbClr val="FF3300"/>
                </a:solidFill>
                <a:latin typeface="Times New Roman" panose="02020603050405020304" pitchFamily="18" charset="0"/>
              </a:defRPr>
            </a:lvl2pPr>
            <a:lvl3pPr marL="1143000" indent="-228600">
              <a:defRPr b="1">
                <a:solidFill>
                  <a:srgbClr val="FF3300"/>
                </a:solidFill>
                <a:latin typeface="Times New Roman" panose="02020603050405020304" pitchFamily="18" charset="0"/>
              </a:defRPr>
            </a:lvl3pPr>
            <a:lvl4pPr marL="1600200" indent="-228600">
              <a:defRPr b="1">
                <a:solidFill>
                  <a:srgbClr val="FF3300"/>
                </a:solidFill>
                <a:latin typeface="Times New Roman" panose="02020603050405020304" pitchFamily="18" charset="0"/>
              </a:defRPr>
            </a:lvl4pPr>
            <a:lvl5pPr marL="2057400" indent="-228600">
              <a:defRPr b="1">
                <a:solidFill>
                  <a:srgbClr val="FF3300"/>
                </a:solidFill>
                <a:latin typeface="Times New Roman" panose="02020603050405020304" pitchFamily="18" charset="0"/>
              </a:defRPr>
            </a:lvl5pPr>
            <a:lvl6pPr marL="2514600" indent="-228600" eaLnBrk="0" fontAlgn="base" hangingPunct="0">
              <a:spcBef>
                <a:spcPct val="0"/>
              </a:spcBef>
              <a:spcAft>
                <a:spcPct val="0"/>
              </a:spcAft>
              <a:defRPr b="1">
                <a:solidFill>
                  <a:srgbClr val="FF3300"/>
                </a:solidFill>
                <a:latin typeface="Times New Roman" panose="02020603050405020304" pitchFamily="18" charset="0"/>
              </a:defRPr>
            </a:lvl6pPr>
            <a:lvl7pPr marL="2971800" indent="-228600" eaLnBrk="0" fontAlgn="base" hangingPunct="0">
              <a:spcBef>
                <a:spcPct val="0"/>
              </a:spcBef>
              <a:spcAft>
                <a:spcPct val="0"/>
              </a:spcAft>
              <a:defRPr b="1">
                <a:solidFill>
                  <a:srgbClr val="FF3300"/>
                </a:solidFill>
                <a:latin typeface="Times New Roman" panose="02020603050405020304" pitchFamily="18" charset="0"/>
              </a:defRPr>
            </a:lvl7pPr>
            <a:lvl8pPr marL="3429000" indent="-228600" eaLnBrk="0" fontAlgn="base" hangingPunct="0">
              <a:spcBef>
                <a:spcPct val="0"/>
              </a:spcBef>
              <a:spcAft>
                <a:spcPct val="0"/>
              </a:spcAft>
              <a:defRPr b="1">
                <a:solidFill>
                  <a:srgbClr val="FF3300"/>
                </a:solidFill>
                <a:latin typeface="Times New Roman" panose="02020603050405020304" pitchFamily="18" charset="0"/>
              </a:defRPr>
            </a:lvl8pPr>
            <a:lvl9pPr marL="3886200" indent="-228600" eaLnBrk="0" fontAlgn="base" hangingPunct="0">
              <a:spcBef>
                <a:spcPct val="0"/>
              </a:spcBef>
              <a:spcAft>
                <a:spcPct val="0"/>
              </a:spcAft>
              <a:defRPr b="1">
                <a:solidFill>
                  <a:srgbClr val="FF3300"/>
                </a:solidFill>
                <a:latin typeface="Times New Roman" panose="02020603050405020304" pitchFamily="18" charset="0"/>
              </a:defRPr>
            </a:lvl9pPr>
          </a:lstStyle>
          <a:p>
            <a:pPr>
              <a:buFontTx/>
              <a:buChar char="-"/>
            </a:pPr>
            <a:r>
              <a:rPr lang="vi-VN" altLang="en-US" sz="2800" dirty="0">
                <a:solidFill>
                  <a:srgbClr val="002060"/>
                </a:solidFill>
                <a:cs typeface="Times New Roman" panose="02020603050405020304" pitchFamily="18" charset="0"/>
              </a:rPr>
              <a:t>Hoa Kỳ là nước sản xuất máy bay chiến đấu hàng đầu trong Thế chiến thứ hai.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nodeType="afterGroup">
                            <p:stCondLst>
                              <p:cond delay="1500"/>
                            </p:stCondLst>
                            <p:childTnLst>
                              <p:par>
                                <p:cTn id="16" presetID="21"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7653"/>
                                        </p:tgtEl>
                                        <p:attrNameLst>
                                          <p:attrName>style.visibility</p:attrName>
                                        </p:attrNameLst>
                                      </p:cBhvr>
                                      <p:to>
                                        <p:strVal val="visible"/>
                                      </p:to>
                                    </p:set>
                                    <p:animEffect transition="in" filter="circle(in)">
                                      <p:cBhvr>
                                        <p:cTn id="23"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65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1683" y="274638"/>
            <a:ext cx="8229600" cy="1143000"/>
          </a:xfrm>
        </p:spPr>
        <p:txBody>
          <a:bodyPr/>
          <a:lstStyle/>
          <a:p>
            <a:endParaRPr lang="en-US" altLang="en-US" smtClean="0"/>
          </a:p>
        </p:txBody>
      </p:sp>
      <p:sp>
        <p:nvSpPr>
          <p:cNvPr id="5" name="Text Box 4"/>
          <p:cNvSpPr txBox="1">
            <a:spLocks noChangeArrowheads="1"/>
          </p:cNvSpPr>
          <p:nvPr/>
        </p:nvSpPr>
        <p:spPr bwMode="auto">
          <a:xfrm>
            <a:off x="1519505" y="5842338"/>
            <a:ext cx="92297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000" b="1" dirty="0" err="1">
                <a:solidFill>
                  <a:schemeClr val="tx1"/>
                </a:solidFill>
                <a:latin typeface="Arial" panose="020B0604020202020204" pitchFamily="34" charset="0"/>
              </a:rPr>
              <a:t>Chủ</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tịch</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nước</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Trương</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Tấn</a:t>
            </a:r>
            <a:r>
              <a:rPr lang="en-US" altLang="en-US" sz="2000" b="1" dirty="0">
                <a:solidFill>
                  <a:schemeClr val="tx1"/>
                </a:solidFill>
                <a:latin typeface="Arial" panose="020B0604020202020204" pitchFamily="34" charset="0"/>
              </a:rPr>
              <a:t> Sang</a:t>
            </a:r>
            <a:r>
              <a:rPr lang="en-US" altLang="en-US" sz="2000"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đón</a:t>
            </a:r>
            <a:r>
              <a:rPr lang="en-US" altLang="en-US" sz="2000"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Chủ</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tịch</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Hội</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đồng</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châu</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Âu</a:t>
            </a:r>
            <a:r>
              <a:rPr lang="en-US" altLang="en-US" sz="2000" b="1" dirty="0">
                <a:solidFill>
                  <a:schemeClr val="tx1"/>
                </a:solidFill>
                <a:latin typeface="Arial" panose="020B0604020202020204" pitchFamily="34" charset="0"/>
              </a:rPr>
              <a:t> Herman van Rompuy  </a:t>
            </a:r>
            <a:r>
              <a:rPr lang="en-US" altLang="en-US" sz="2000" b="1" dirty="0" err="1">
                <a:solidFill>
                  <a:schemeClr val="tx1"/>
                </a:solidFill>
                <a:latin typeface="Arial" panose="020B0604020202020204" pitchFamily="34" charset="0"/>
              </a:rPr>
              <a:t>nhân</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dịp</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thăm</a:t>
            </a:r>
            <a:r>
              <a:rPr lang="en-US" altLang="en-US" sz="2000" b="1" dirty="0">
                <a:solidFill>
                  <a:schemeClr val="tx1"/>
                </a:solidFill>
                <a:latin typeface="Arial" panose="020B0604020202020204" pitchFamily="34" charset="0"/>
              </a:rPr>
              <a:t> </a:t>
            </a:r>
            <a:r>
              <a:rPr lang="en-US" altLang="en-US" sz="2000" b="1" dirty="0" err="1">
                <a:solidFill>
                  <a:schemeClr val="tx1"/>
                </a:solidFill>
                <a:latin typeface="Arial" panose="020B0604020202020204" pitchFamily="34" charset="0"/>
              </a:rPr>
              <a:t>Việt</a:t>
            </a:r>
            <a:r>
              <a:rPr lang="en-US" altLang="en-US" sz="2000" b="1" dirty="0">
                <a:solidFill>
                  <a:schemeClr val="tx1"/>
                </a:solidFill>
                <a:latin typeface="Arial" panose="020B0604020202020204" pitchFamily="34" charset="0"/>
              </a:rPr>
              <a:t> Nam </a:t>
            </a:r>
            <a:r>
              <a:rPr lang="en-US" altLang="en-US" sz="2000" b="1" dirty="0" err="1">
                <a:solidFill>
                  <a:schemeClr val="tx1"/>
                </a:solidFill>
                <a:latin typeface="Arial" panose="020B0604020202020204" pitchFamily="34" charset="0"/>
              </a:rPr>
              <a:t>ngày</a:t>
            </a:r>
            <a:r>
              <a:rPr lang="en-US" altLang="en-US" sz="2000" b="1" dirty="0">
                <a:solidFill>
                  <a:schemeClr val="tx1"/>
                </a:solidFill>
                <a:latin typeface="Arial" panose="020B0604020202020204" pitchFamily="34" charset="0"/>
              </a:rPr>
              <a:t> 31 </a:t>
            </a:r>
            <a:r>
              <a:rPr lang="en-US" altLang="en-US" sz="2000" b="1" dirty="0" err="1">
                <a:solidFill>
                  <a:schemeClr val="tx1"/>
                </a:solidFill>
                <a:latin typeface="Arial" panose="020B0604020202020204" pitchFamily="34" charset="0"/>
              </a:rPr>
              <a:t>tháng</a:t>
            </a:r>
            <a:r>
              <a:rPr lang="en-US" altLang="en-US" sz="2000" b="1" dirty="0">
                <a:solidFill>
                  <a:schemeClr val="tx1"/>
                </a:solidFill>
                <a:latin typeface="Arial" panose="020B0604020202020204" pitchFamily="34" charset="0"/>
              </a:rPr>
              <a:t> 10 </a:t>
            </a:r>
            <a:r>
              <a:rPr lang="en-US" altLang="en-US" sz="2000" b="1" dirty="0" err="1">
                <a:solidFill>
                  <a:schemeClr val="tx1"/>
                </a:solidFill>
                <a:latin typeface="Arial" panose="020B0604020202020204" pitchFamily="34" charset="0"/>
              </a:rPr>
              <a:t>năm</a:t>
            </a:r>
            <a:r>
              <a:rPr lang="en-US" altLang="en-US" sz="2000" b="1" dirty="0">
                <a:solidFill>
                  <a:schemeClr val="tx1"/>
                </a:solidFill>
                <a:latin typeface="Arial" panose="020B0604020202020204" pitchFamily="34" charset="0"/>
              </a:rPr>
              <a:t> 2012.</a:t>
            </a:r>
          </a:p>
        </p:txBody>
      </p:sp>
      <p:pic>
        <p:nvPicPr>
          <p:cNvPr id="6" name="Picture 5" descr="chu tich hoi dong chau au 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505" y="762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64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457201"/>
            <a:ext cx="11683999" cy="5638799"/>
          </a:xfrm>
          <a:prstGeom prst="rect">
            <a:avLst/>
          </a:prstGeom>
        </p:spPr>
      </p:pic>
    </p:spTree>
    <p:extLst>
      <p:ext uri="{BB962C8B-B14F-4D97-AF65-F5344CB8AC3E}">
        <p14:creationId xmlns:p14="http://schemas.microsoft.com/office/powerpoint/2010/main" val="31080373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99" y="228600"/>
            <a:ext cx="5612191" cy="5943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163" y="228600"/>
            <a:ext cx="6005237" cy="5943600"/>
          </a:xfrm>
          <a:prstGeom prst="rect">
            <a:avLst/>
          </a:prstGeom>
        </p:spPr>
      </p:pic>
      <p:sp>
        <p:nvSpPr>
          <p:cNvPr id="4" name="Text Box 4"/>
          <p:cNvSpPr txBox="1">
            <a:spLocks noChangeArrowheads="1"/>
          </p:cNvSpPr>
          <p:nvPr/>
        </p:nvSpPr>
        <p:spPr bwMode="auto">
          <a:xfrm>
            <a:off x="1200527" y="6242447"/>
            <a:ext cx="922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000" b="1" dirty="0" err="1" smtClean="0">
                <a:solidFill>
                  <a:srgbClr val="0070C0"/>
                </a:solidFill>
                <a:latin typeface="Arial" panose="020B0604020202020204" pitchFamily="34" charset="0"/>
              </a:rPr>
              <a:t>Nông</a:t>
            </a:r>
            <a:r>
              <a:rPr lang="en-US" altLang="en-US" sz="2000" b="1" dirty="0" smtClean="0">
                <a:solidFill>
                  <a:srgbClr val="0070C0"/>
                </a:solidFill>
                <a:latin typeface="Arial" panose="020B0604020202020204" pitchFamily="34" charset="0"/>
              </a:rPr>
              <a:t> </a:t>
            </a:r>
            <a:r>
              <a:rPr lang="en-US" altLang="en-US" sz="2000" b="1" dirty="0" err="1" smtClean="0">
                <a:solidFill>
                  <a:srgbClr val="0070C0"/>
                </a:solidFill>
                <a:latin typeface="Arial" panose="020B0604020202020204" pitchFamily="34" charset="0"/>
              </a:rPr>
              <a:t>sản</a:t>
            </a:r>
            <a:r>
              <a:rPr lang="en-US" altLang="en-US" sz="2000" b="1" dirty="0" smtClean="0">
                <a:solidFill>
                  <a:srgbClr val="0070C0"/>
                </a:solidFill>
                <a:latin typeface="Arial" panose="020B0604020202020204" pitchFamily="34" charset="0"/>
              </a:rPr>
              <a:t> </a:t>
            </a:r>
            <a:r>
              <a:rPr lang="en-US" altLang="en-US" sz="2000" b="1" dirty="0" err="1" smtClean="0">
                <a:solidFill>
                  <a:srgbClr val="0070C0"/>
                </a:solidFill>
                <a:latin typeface="Arial" panose="020B0604020202020204" pitchFamily="34" charset="0"/>
              </a:rPr>
              <a:t>Việt</a:t>
            </a:r>
            <a:r>
              <a:rPr lang="en-US" altLang="en-US" sz="2000" b="1" dirty="0" smtClean="0">
                <a:solidFill>
                  <a:srgbClr val="0070C0"/>
                </a:solidFill>
                <a:latin typeface="Arial" panose="020B0604020202020204" pitchFamily="34" charset="0"/>
              </a:rPr>
              <a:t> Nam </a:t>
            </a:r>
            <a:r>
              <a:rPr lang="en-US" altLang="en-US" sz="2000" b="1" dirty="0" err="1" smtClean="0">
                <a:solidFill>
                  <a:srgbClr val="0070C0"/>
                </a:solidFill>
                <a:latin typeface="Arial" panose="020B0604020202020204" pitchFamily="34" charset="0"/>
              </a:rPr>
              <a:t>xuất</a:t>
            </a:r>
            <a:r>
              <a:rPr lang="en-US" altLang="en-US" sz="2000" b="1" dirty="0" smtClean="0">
                <a:solidFill>
                  <a:srgbClr val="0070C0"/>
                </a:solidFill>
                <a:latin typeface="Arial" panose="020B0604020202020204" pitchFamily="34" charset="0"/>
              </a:rPr>
              <a:t> sang </a:t>
            </a:r>
            <a:r>
              <a:rPr lang="en-US" altLang="en-US" sz="2000" b="1" dirty="0" err="1" smtClean="0">
                <a:solidFill>
                  <a:srgbClr val="0070C0"/>
                </a:solidFill>
                <a:latin typeface="Arial" panose="020B0604020202020204" pitchFamily="34" charset="0"/>
              </a:rPr>
              <a:t>thị</a:t>
            </a:r>
            <a:r>
              <a:rPr lang="en-US" altLang="en-US" sz="2000" b="1" dirty="0" smtClean="0">
                <a:solidFill>
                  <a:srgbClr val="0070C0"/>
                </a:solidFill>
                <a:latin typeface="Arial" panose="020B0604020202020204" pitchFamily="34" charset="0"/>
              </a:rPr>
              <a:t> </a:t>
            </a:r>
            <a:r>
              <a:rPr lang="en-US" altLang="en-US" sz="2000" b="1" dirty="0" err="1" smtClean="0">
                <a:solidFill>
                  <a:srgbClr val="0070C0"/>
                </a:solidFill>
                <a:latin typeface="Arial" panose="020B0604020202020204" pitchFamily="34" charset="0"/>
              </a:rPr>
              <a:t>trường</a:t>
            </a:r>
            <a:r>
              <a:rPr lang="en-US" altLang="en-US" sz="2000" b="1" dirty="0" smtClean="0">
                <a:solidFill>
                  <a:srgbClr val="0070C0"/>
                </a:solidFill>
                <a:latin typeface="Arial" panose="020B0604020202020204" pitchFamily="34" charset="0"/>
              </a:rPr>
              <a:t> </a:t>
            </a:r>
            <a:r>
              <a:rPr lang="en-US" altLang="en-US" sz="2000" b="1" dirty="0" err="1" smtClean="0">
                <a:solidFill>
                  <a:srgbClr val="0070C0"/>
                </a:solidFill>
                <a:latin typeface="Arial" panose="020B0604020202020204" pitchFamily="34" charset="0"/>
              </a:rPr>
              <a:t>Châu</a:t>
            </a:r>
            <a:r>
              <a:rPr lang="en-US" altLang="en-US" sz="2000" b="1" dirty="0" smtClean="0">
                <a:solidFill>
                  <a:srgbClr val="0070C0"/>
                </a:solidFill>
                <a:latin typeface="Arial" panose="020B0604020202020204" pitchFamily="34" charset="0"/>
              </a:rPr>
              <a:t> </a:t>
            </a:r>
            <a:r>
              <a:rPr lang="en-US" altLang="en-US" sz="2000" b="1" dirty="0" err="1" smtClean="0">
                <a:solidFill>
                  <a:srgbClr val="0070C0"/>
                </a:solidFill>
                <a:latin typeface="Arial" panose="020B0604020202020204" pitchFamily="34" charset="0"/>
              </a:rPr>
              <a:t>Âu</a:t>
            </a:r>
            <a:endParaRPr lang="en-US" altLang="en-US" sz="20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26223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228600"/>
            <a:ext cx="5732036" cy="5791200"/>
          </a:xfrm>
          <a:prstGeom prst="rect">
            <a:avLst/>
          </a:prstGeom>
        </p:spPr>
      </p:pic>
      <p:pic>
        <p:nvPicPr>
          <p:cNvPr id="6" name="Picture 7" descr="dagiay_20080627095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228600"/>
            <a:ext cx="5588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200527" y="6242447"/>
            <a:ext cx="92297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800" b="1" dirty="0" err="1" smtClean="0">
                <a:solidFill>
                  <a:srgbClr val="0070C0"/>
                </a:solidFill>
                <a:latin typeface="Arial" panose="020B0604020202020204" pitchFamily="34" charset="0"/>
              </a:rPr>
              <a:t>Dệt</a:t>
            </a:r>
            <a:r>
              <a:rPr lang="en-US" altLang="en-US" sz="2800" b="1" dirty="0" smtClean="0">
                <a:solidFill>
                  <a:srgbClr val="0070C0"/>
                </a:solidFill>
                <a:latin typeface="Arial" panose="020B0604020202020204" pitchFamily="34" charset="0"/>
              </a:rPr>
              <a:t> </a:t>
            </a:r>
            <a:r>
              <a:rPr lang="en-US" altLang="en-US" sz="2800" b="1" dirty="0" err="1" smtClean="0">
                <a:solidFill>
                  <a:srgbClr val="0070C0"/>
                </a:solidFill>
                <a:latin typeface="Arial" panose="020B0604020202020204" pitchFamily="34" charset="0"/>
              </a:rPr>
              <a:t>may,giầy</a:t>
            </a:r>
            <a:r>
              <a:rPr lang="en-US" altLang="en-US" sz="2800" b="1" dirty="0" smtClean="0">
                <a:solidFill>
                  <a:srgbClr val="0070C0"/>
                </a:solidFill>
                <a:latin typeface="Arial" panose="020B0604020202020204" pitchFamily="34" charset="0"/>
              </a:rPr>
              <a:t> da.</a:t>
            </a:r>
            <a:endParaRPr lang="en-US" altLang="en-US" sz="28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284114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5892800" cy="3276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52400"/>
            <a:ext cx="5537200" cy="3352800"/>
          </a:xfrm>
          <a:prstGeom prst="rect">
            <a:avLst/>
          </a:prstGeom>
        </p:spPr>
      </p:pic>
      <p:pic>
        <p:nvPicPr>
          <p:cNvPr id="4" name="Picture 6" descr="CheBienThuyS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55" y="3515193"/>
            <a:ext cx="5924445" cy="321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1" y="3515194"/>
            <a:ext cx="5560519" cy="3215640"/>
          </a:xfrm>
          <a:prstGeom prst="rect">
            <a:avLst/>
          </a:prstGeom>
        </p:spPr>
      </p:pic>
      <p:sp>
        <p:nvSpPr>
          <p:cNvPr id="6" name="Text Box 4"/>
          <p:cNvSpPr txBox="1">
            <a:spLocks noChangeArrowheads="1"/>
          </p:cNvSpPr>
          <p:nvPr/>
        </p:nvSpPr>
        <p:spPr bwMode="auto">
          <a:xfrm>
            <a:off x="508000" y="6253779"/>
            <a:ext cx="114533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b="1" dirty="0" err="1" smtClean="0">
                <a:solidFill>
                  <a:srgbClr val="FF0000"/>
                </a:solidFill>
                <a:latin typeface="Arial" panose="020B0604020202020204" pitchFamily="34" charset="0"/>
              </a:rPr>
              <a:t>Hải</a:t>
            </a:r>
            <a:r>
              <a:rPr lang="en-US" altLang="en-US" sz="2800" b="1" dirty="0" smtClean="0">
                <a:solidFill>
                  <a:srgbClr val="FF0000"/>
                </a:solidFill>
                <a:latin typeface="Arial" panose="020B0604020202020204" pitchFamily="34" charset="0"/>
              </a:rPr>
              <a:t> </a:t>
            </a:r>
            <a:r>
              <a:rPr lang="en-US" altLang="en-US" sz="2800" b="1" dirty="0" err="1" smtClean="0">
                <a:solidFill>
                  <a:srgbClr val="FF0000"/>
                </a:solidFill>
                <a:latin typeface="Arial" panose="020B0604020202020204" pitchFamily="34" charset="0"/>
              </a:rPr>
              <a:t>sản</a:t>
            </a:r>
            <a:r>
              <a:rPr lang="en-US" altLang="en-US" sz="2800" b="1" dirty="0" smtClean="0">
                <a:solidFill>
                  <a:srgbClr val="FF0000"/>
                </a:solidFill>
                <a:latin typeface="Arial" panose="020B0604020202020204" pitchFamily="34" charset="0"/>
              </a:rPr>
              <a:t> </a:t>
            </a:r>
            <a:r>
              <a:rPr lang="en-US" altLang="en-US" sz="2800" b="1" dirty="0" err="1" smtClean="0">
                <a:solidFill>
                  <a:srgbClr val="FF0000"/>
                </a:solidFill>
                <a:latin typeface="Arial" panose="020B0604020202020204" pitchFamily="34" charset="0"/>
              </a:rPr>
              <a:t>Việt</a:t>
            </a:r>
            <a:r>
              <a:rPr lang="en-US" altLang="en-US" sz="2800" b="1" dirty="0" smtClean="0">
                <a:solidFill>
                  <a:srgbClr val="FF0000"/>
                </a:solidFill>
                <a:latin typeface="Arial" panose="020B0604020202020204" pitchFamily="34" charset="0"/>
              </a:rPr>
              <a:t> Nam </a:t>
            </a:r>
            <a:r>
              <a:rPr lang="en-US" altLang="en-US" sz="2800" b="1" dirty="0" err="1" smtClean="0">
                <a:solidFill>
                  <a:srgbClr val="FF0000"/>
                </a:solidFill>
                <a:latin typeface="Arial" panose="020B0604020202020204" pitchFamily="34" charset="0"/>
              </a:rPr>
              <a:t>xuất</a:t>
            </a:r>
            <a:r>
              <a:rPr lang="en-US" altLang="en-US" sz="2800" b="1" dirty="0" smtClean="0">
                <a:solidFill>
                  <a:srgbClr val="FF0000"/>
                </a:solidFill>
                <a:latin typeface="Arial" panose="020B0604020202020204" pitchFamily="34" charset="0"/>
              </a:rPr>
              <a:t> sang </a:t>
            </a:r>
            <a:r>
              <a:rPr lang="en-US" altLang="en-US" sz="2800" b="1" dirty="0" err="1" smtClean="0">
                <a:solidFill>
                  <a:srgbClr val="FF0000"/>
                </a:solidFill>
                <a:latin typeface="Arial" panose="020B0604020202020204" pitchFamily="34" charset="0"/>
              </a:rPr>
              <a:t>thị</a:t>
            </a:r>
            <a:r>
              <a:rPr lang="en-US" altLang="en-US" sz="2800" b="1" dirty="0" smtClean="0">
                <a:solidFill>
                  <a:srgbClr val="FF0000"/>
                </a:solidFill>
                <a:latin typeface="Arial" panose="020B0604020202020204" pitchFamily="34" charset="0"/>
              </a:rPr>
              <a:t> </a:t>
            </a:r>
            <a:r>
              <a:rPr lang="en-US" altLang="en-US" sz="2800" b="1" dirty="0" err="1" smtClean="0">
                <a:solidFill>
                  <a:srgbClr val="FF0000"/>
                </a:solidFill>
                <a:latin typeface="Arial" panose="020B0604020202020204" pitchFamily="34" charset="0"/>
              </a:rPr>
              <a:t>trường</a:t>
            </a:r>
            <a:r>
              <a:rPr lang="en-US" altLang="en-US" sz="2800" b="1" dirty="0" smtClean="0">
                <a:solidFill>
                  <a:srgbClr val="FF0000"/>
                </a:solidFill>
                <a:latin typeface="Arial" panose="020B0604020202020204" pitchFamily="34" charset="0"/>
              </a:rPr>
              <a:t> </a:t>
            </a:r>
            <a:r>
              <a:rPr lang="en-US" altLang="en-US" sz="2800" b="1" dirty="0" err="1" smtClean="0">
                <a:solidFill>
                  <a:srgbClr val="FF0000"/>
                </a:solidFill>
                <a:latin typeface="Arial" panose="020B0604020202020204" pitchFamily="34" charset="0"/>
              </a:rPr>
              <a:t>Châu</a:t>
            </a:r>
            <a:r>
              <a:rPr lang="en-US" altLang="en-US" sz="2800" b="1" dirty="0" smtClean="0">
                <a:solidFill>
                  <a:srgbClr val="FF0000"/>
                </a:solidFill>
                <a:latin typeface="Arial" panose="020B0604020202020204" pitchFamily="34" charset="0"/>
              </a:rPr>
              <a:t> </a:t>
            </a:r>
            <a:r>
              <a:rPr lang="en-US" altLang="en-US" sz="2800" b="1" dirty="0" err="1" smtClean="0">
                <a:solidFill>
                  <a:srgbClr val="FF0000"/>
                </a:solidFill>
                <a:latin typeface="Arial" panose="020B0604020202020204" pitchFamily="34" charset="0"/>
              </a:rPr>
              <a:t>Âu</a:t>
            </a:r>
            <a:endParaRPr lang="en-US" altLang="en-US" sz="28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234362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A16EC753-5FE9-48B9-8B53-1FC8F8E28688}"/>
              </a:ext>
            </a:extLst>
          </p:cNvPr>
          <p:cNvSpPr/>
          <p:nvPr/>
        </p:nvSpPr>
        <p:spPr>
          <a:xfrm>
            <a:off x="3581400" y="2362200"/>
            <a:ext cx="76200" cy="4603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1" name="AutoShape 9">
            <a:extLst>
              <a:ext uri="{FF2B5EF4-FFF2-40B4-BE49-F238E27FC236}">
                <a16:creationId xmlns:a16="http://schemas.microsoft.com/office/drawing/2014/main" xmlns="" id="{64E5F396-C1BD-48FC-BAE2-EF04BA563CC4}"/>
              </a:ext>
            </a:extLst>
          </p:cNvPr>
          <p:cNvSpPr>
            <a:spLocks noChangeArrowheads="1"/>
          </p:cNvSpPr>
          <p:nvPr/>
        </p:nvSpPr>
        <p:spPr bwMode="auto">
          <a:xfrm>
            <a:off x="2649893" y="-15163"/>
            <a:ext cx="9153331" cy="2193634"/>
          </a:xfrm>
          <a:prstGeom prst="cloudCallout">
            <a:avLst>
              <a:gd name="adj1" fmla="val -45389"/>
              <a:gd name="adj2" fmla="val 42306"/>
            </a:avLst>
          </a:prstGeom>
          <a:ln>
            <a:headEnd/>
            <a:tailEnd/>
          </a:ln>
        </p:spPr>
        <p:style>
          <a:lnRef idx="1">
            <a:schemeClr val="accent5"/>
          </a:lnRef>
          <a:fillRef idx="2">
            <a:schemeClr val="accent5"/>
          </a:fillRef>
          <a:effectRef idx="1">
            <a:schemeClr val="accent5"/>
          </a:effectRef>
          <a:fontRef idx="minor">
            <a:schemeClr val="dk1"/>
          </a:fontRef>
        </p:style>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II,Mĩ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a:t>
            </a:r>
            <a:endParaRPr lang="en-US" altLang="en-US" sz="2800" b="1" i="1" dirty="0">
              <a:latin typeface="Times New Roman" panose="02020603050405020304" pitchFamily="18" charset="0"/>
              <a:cs typeface="Times New Roman" panose="02020603050405020304" pitchFamily="18" charset="0"/>
            </a:endParaRPr>
          </a:p>
        </p:txBody>
      </p:sp>
      <p:pic>
        <p:nvPicPr>
          <p:cNvPr id="108546" name="Picture 2" descr="Tìm hiểu xem nằm mơ thấy thầy giáo cũ đánh con số gì?">
            <a:extLst>
              <a:ext uri="{FF2B5EF4-FFF2-40B4-BE49-F238E27FC236}">
                <a16:creationId xmlns:a16="http://schemas.microsoft.com/office/drawing/2014/main" xmlns="" id="{3008BFEB-865D-4A8D-B422-D79598586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1" y="2132433"/>
            <a:ext cx="4030451" cy="3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xmlns="" id="{E28B6CFB-C902-4381-9459-343ABD03DB56}"/>
              </a:ext>
            </a:extLst>
          </p:cNvPr>
          <p:cNvSpPr txBox="1">
            <a:spLocks noChangeArrowheads="1"/>
          </p:cNvSpPr>
          <p:nvPr/>
        </p:nvSpPr>
        <p:spPr>
          <a:xfrm>
            <a:off x="4366727" y="2132432"/>
            <a:ext cx="6913982" cy="4632261"/>
          </a:xfrm>
          <a:prstGeom prst="rect">
            <a:avLst/>
          </a:prstGeom>
          <a:solidFill>
            <a:srgbClr val="CCFFCC"/>
          </a:solidFill>
          <a:ln w="9525">
            <a:solidFill>
              <a:srgbClr val="FF0000"/>
            </a:solidFill>
            <a:miter lim="800000"/>
            <a:headEnd/>
            <a:tailEnd/>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400">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Lãnh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thổ</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rộng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lớn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tài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nguyên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thiên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nhiên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phong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phú</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nguồn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nhân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lực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dồi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dào</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pPr marL="0" indent="0" algn="just" defTabSz="914400">
              <a:buFontTx/>
              <a:buNone/>
            </a:pP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Lợi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dụng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tranh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để</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làm</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giàu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lợi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nhuận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từ</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buôn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bán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vũ</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khí</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và</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phương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tiện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chiến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tranh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pPr marL="0" indent="0" algn="just" defTabSz="914400">
              <a:buFontTx/>
              <a:buNone/>
            </a:pP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Áp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dụng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những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thành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tựu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của</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cách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mạng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khoa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học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kỹ</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thuật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hiện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đại</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để</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nâng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năng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suất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lao</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động</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p>
          <a:p>
            <a:pPr marL="0" indent="0" algn="just" defTabSz="914400">
              <a:buFontTx/>
              <a:buNone/>
            </a:pPr>
            <a:r>
              <a:rPr 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Các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chính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sách</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và</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biện</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pháp</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điều</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tiết</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của</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nhà</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 </a:t>
            </a:r>
            <a:r>
              <a:rPr lang="en-US" altLang="en-US" sz="2800" dirty="0" err="1">
                <a:latin typeface="Times New Roman" panose="02020603050405020304" pitchFamily="18" charset="0"/>
                <a:cs typeface="Times New Roman" panose="02020603050405020304" pitchFamily="18" charset="0"/>
                <a:sym typeface="Tahoma" panose="020B0604030504040204" pitchFamily="34" charset="0"/>
              </a:rPr>
              <a:t>nước</a:t>
            </a:r>
            <a:r>
              <a:rPr lang="en-US" altLang="en-US" sz="2800" dirty="0">
                <a:latin typeface="Times New Roman" panose="02020603050405020304" pitchFamily="18" charset="0"/>
                <a:cs typeface="Times New Roman" panose="02020603050405020304" pitchFamily="18" charset="0"/>
                <a:sym typeface="Tahoma" panose="020B0604030504040204" pitchFamily="34" charset="0"/>
              </a:rPr>
              <a:t>.</a:t>
            </a:r>
            <a:endParaRPr lang="en-US"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circle(in)">
                                      <p:cBhvr>
                                        <p:cTn id="7" dur="2000"/>
                                        <p:tgtEl>
                                          <p:spTgt spid="8201"/>
                                        </p:tgtEl>
                                      </p:cBhvr>
                                    </p:animEffect>
                                  </p:childTnLst>
                                </p:cTn>
                              </p:par>
                              <p:par>
                                <p:cTn id="8" presetID="6" presetClass="entr" presetSubtype="16"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Effect transition="in" filter="circle(in)">
                                      <p:cBhvr>
                                        <p:cTn id="10" dur="2000"/>
                                        <p:tgtEl>
                                          <p:spTgt spid="10854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1.4"/>
</p:tagLst>
</file>

<file path=ppt/tags/tag4.xml><?xml version="1.0" encoding="utf-8"?>
<p:tagLst xmlns:a="http://schemas.openxmlformats.org/drawingml/2006/main" xmlns:r="http://schemas.openxmlformats.org/officeDocument/2006/relationships" xmlns:p="http://schemas.openxmlformats.org/presentationml/2006/main">
  <p:tag name="TIMING" val="|5.3|1.9|4.1|14.4|33.1|9.6|5.1|7.1"/>
</p:tagLst>
</file>

<file path=ppt/tags/tag5.xml><?xml version="1.0" encoding="utf-8"?>
<p:tagLst xmlns:a="http://schemas.openxmlformats.org/drawingml/2006/main" xmlns:r="http://schemas.openxmlformats.org/officeDocument/2006/relationships" xmlns:p="http://schemas.openxmlformats.org/presentationml/2006/main">
  <p:tag name="TIMING" val="|12.4"/>
</p:tagLst>
</file>

<file path=ppt/theme/theme1.xml><?xml version="1.0" encoding="utf-8"?>
<a:theme xmlns:a="http://schemas.openxmlformats.org/drawingml/2006/main" name="Blue Wav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1000</TotalTime>
  <Words>3473</Words>
  <Application>Microsoft Office PowerPoint</Application>
  <PresentationFormat>Custom</PresentationFormat>
  <Paragraphs>440</Paragraphs>
  <Slides>84</Slides>
  <Notes>2</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Blue Waves</vt:lpstr>
      <vt:lpstr>PowerPoint Presentation</vt:lpstr>
      <vt:lpstr>  Nước Mĩ gồm 3 bộ phận: bang A-la-xka, lục địa Bắc Mĩ, quần đảo Ha-oai. Thủ đô Oa-sinh-tơn - Nằm ở phía tây bán cầu, được 2 đại dương lớn bao bọc là Đại Tây Dương và Thái Bình Dương – Diện tích: 9.826.675km2; đứng thứ 4 trên thế giới sau Nga, Canada và Trung Quốc. – Dân số: 310.681.000 (con số ước lượng đến 2010)  </vt:lpstr>
      <vt:lpstr>PowerPoint Presentation</vt:lpstr>
      <vt:lpstr>PowerPoint Presentation</vt:lpstr>
      <vt:lpstr>Hình ảnh một cánh đồng lúa mì ở Mĩ</vt:lpstr>
      <vt:lpstr>PowerPoint Presentation</vt:lpstr>
      <vt:lpstr>Một chiếc máy tính lớn của Mĩ vào những năm 1950</vt:lpstr>
      <vt:lpstr>Nhà máy sản xuất máy bay Boeing tại bang Carolina - Mĩ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MĨ, NHẬT BẢN, TÂY ÂU TỪ NĂM 1945 ĐẾN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nào dẫn đến sự phát triển “thần kì” của kinh tế  Nhật Bản .</vt:lpstr>
      <vt:lpstr>PowerPoint Presentation</vt:lpstr>
      <vt:lpstr>PowerPoint Presentation</vt:lpstr>
      <vt:lpstr>PowerPoint Presentation</vt:lpstr>
      <vt:lpstr>PowerPoint Presentation</vt:lpstr>
      <vt:lpstr>Sau khi tìm hiểu về nước Nhật Bản chúng ta học hỏi được điều gì từ Nhật Bản để góp phần phát triển đất nước?</vt:lpstr>
      <vt:lpstr>PowerPoint Presentation</vt:lpstr>
      <vt:lpstr>Thủ tướng Nguyễn Tấn Dũng thăm Nhật bản</vt:lpstr>
      <vt:lpstr>Thủ tướng Nhật Bản Shin-Zo A-be thăm Việt Nam</vt:lpstr>
      <vt:lpstr>Cầu Nhật Tân</vt:lpstr>
      <vt:lpstr>Hầm Hải Vân</vt:lpstr>
      <vt:lpstr>Nhà ga quốc tế T2 Nội Bài.</vt:lpstr>
      <vt:lpstr>PowerPoint Presentation</vt:lpstr>
      <vt:lpstr>CHỦ ĐỀ: MĨ, NHẬT BẢN, TÂY ÂU TỪ NĂM 1945 ĐẾN NAY</vt:lpstr>
      <vt:lpstr>PowerPoint Presentation</vt:lpstr>
      <vt:lpstr>PowerPoint Presentation</vt:lpstr>
      <vt:lpstr>CHỦ ĐỀ: MĨ, NHẬT BẢN, TÂY ÂU TỪ NĂM 1945 ĐẾN NAY</vt:lpstr>
      <vt:lpstr>CHỦ ĐỀ: MĨ, NHẬT BẢN, TÂY ÂU TỪ NĂM 1945 ĐẾN NAY</vt:lpstr>
      <vt:lpstr>CHỦ ĐỀ: MĨ, NHẬT BẢN, TÂY ÂU TỪ NĂM 1945 ĐẾN NAY</vt:lpstr>
      <vt:lpstr>PowerPoint Presentation</vt:lpstr>
      <vt:lpstr>PowerPoint Presentation</vt:lpstr>
      <vt:lpstr>PowerPoint Presentation</vt:lpstr>
      <vt:lpstr>PowerPoint Presentation</vt:lpstr>
      <vt:lpstr>CHỦ ĐỀ: MĨ, NHẬT BẢN, TÂY ÂU TỪ NĂM 1945 ĐẾN NAY</vt:lpstr>
      <vt:lpstr>PowerPoint Presentation</vt:lpstr>
      <vt:lpstr>Bức tường Berline.</vt:lpstr>
      <vt:lpstr>CHỦ ĐỀ: MĨ, NHẬT BẢN, TÂY ÂU TỪ NĂM 1945 ĐẾN NAY</vt:lpstr>
      <vt:lpstr>CHỦ ĐỀ: MĨ, NHẬT BẢN, TÂY ÂU TỪ NĂM 1945 ĐẾN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SỬ THẾ GIỚI HIỆN ĐẠI TỪ NĂM 1945 ĐẾN NAY</dc:title>
  <dc:creator>HP</dc:creator>
  <cp:lastModifiedBy>ha</cp:lastModifiedBy>
  <cp:revision>155</cp:revision>
  <dcterms:created xsi:type="dcterms:W3CDTF">2021-06-06T05:17:00Z</dcterms:created>
  <dcterms:modified xsi:type="dcterms:W3CDTF">2021-12-02T01:44:45Z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D7D8FCA393B948A7BA44C4C85FC7F546</vt:lpwstr>
  </property>
  <property fmtid="{D5CDD505-2E9C-101B-9397-08002B2CF9AE}" pid="3" name="KSOProductBuildVer">
    <vt:lpwstr>1033-11.2.0.10265</vt:lpwstr>
  </property>
</Properties>
</file>