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70" r:id="rId2"/>
    <p:sldId id="368" r:id="rId3"/>
    <p:sldId id="369" r:id="rId4"/>
    <p:sldId id="286" r:id="rId5"/>
    <p:sldId id="357" r:id="rId6"/>
    <p:sldId id="350" r:id="rId7"/>
    <p:sldId id="359" r:id="rId8"/>
    <p:sldId id="293" r:id="rId9"/>
    <p:sldId id="358" r:id="rId10"/>
    <p:sldId id="351" r:id="rId11"/>
    <p:sldId id="288" r:id="rId12"/>
    <p:sldId id="352" r:id="rId13"/>
    <p:sldId id="327" r:id="rId14"/>
    <p:sldId id="353" r:id="rId15"/>
    <p:sldId id="381" r:id="rId16"/>
    <p:sldId id="379" r:id="rId17"/>
    <p:sldId id="384" r:id="rId18"/>
    <p:sldId id="374" r:id="rId19"/>
    <p:sldId id="385" r:id="rId20"/>
    <p:sldId id="375" r:id="rId21"/>
    <p:sldId id="376" r:id="rId22"/>
    <p:sldId id="377" r:id="rId23"/>
    <p:sldId id="378" r:id="rId24"/>
    <p:sldId id="383" r:id="rId25"/>
    <p:sldId id="354" r:id="rId26"/>
    <p:sldId id="367" r:id="rId27"/>
    <p:sldId id="355" r:id="rId28"/>
    <p:sldId id="366" r:id="rId29"/>
    <p:sldId id="32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1026FC"/>
    <a:srgbClr val="990033"/>
    <a:srgbClr val="9900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6" autoAdjust="0"/>
    <p:restoredTop sz="94660"/>
  </p:normalViewPr>
  <p:slideViewPr>
    <p:cSldViewPr>
      <p:cViewPr varScale="1">
        <p:scale>
          <a:sx n="68" d="100"/>
          <a:sy n="68" d="100"/>
        </p:scale>
        <p:origin x="110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6E955-CCB4-469B-BD77-A051D4915BE8}" type="datetimeFigureOut">
              <a:rPr lang="en-US" smtClean="0"/>
              <a:t>1/11/2022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3B84F-D49B-4253-A14A-5A14AC600411}" type="slidenum">
              <a:rPr lang="en-US" smtClean="0"/>
              <a:t>‹#›</a:t>
            </a:fld>
            <a:endParaRPr lang="en-US"/>
          </a:p>
        </p:txBody>
      </p:sp>
    </p:spTree>
    <p:extLst>
      <p:ext uri="{BB962C8B-B14F-4D97-AF65-F5344CB8AC3E}">
        <p14:creationId xmlns:p14="http://schemas.microsoft.com/office/powerpoint/2010/main" val="294412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fld id="{CDF08D8A-B1BE-4FCD-9057-4DA03E1D4A31}" type="slidenum">
              <a:rPr lang="en-US" altLang="en-US" smtClean="0">
                <a:solidFill>
                  <a:srgbClr val="000000"/>
                </a:solidFill>
                <a:latin typeface="Tahoma" panose="020B0604030504040204" pitchFamily="34" charset="0"/>
              </a:rPr>
              <a:pPr/>
              <a:t>28</a:t>
            </a:fld>
            <a:endParaRPr lang="en-US" altLang="en-US">
              <a:solidFill>
                <a:srgbClr val="000000"/>
              </a:solidFill>
              <a:latin typeface="Tahoma" panose="020B0604030504040204" pitchFamily="34" charset="0"/>
            </a:endParaRPr>
          </a:p>
        </p:txBody>
      </p:sp>
    </p:spTree>
    <p:extLst>
      <p:ext uri="{BB962C8B-B14F-4D97-AF65-F5344CB8AC3E}">
        <p14:creationId xmlns:p14="http://schemas.microsoft.com/office/powerpoint/2010/main" val="213628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4860D8-DD4B-48B9-9263-6DE88EF6044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302332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860D8-DD4B-48B9-9263-6DE88EF6044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80996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860D8-DD4B-48B9-9263-6DE88EF6044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73889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860D8-DD4B-48B9-9263-6DE88EF6044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251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4860D8-DD4B-48B9-9263-6DE88EF6044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63977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4860D8-DD4B-48B9-9263-6DE88EF6044B}"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98300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4860D8-DD4B-48B9-9263-6DE88EF6044B}"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61206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4860D8-DD4B-48B9-9263-6DE88EF6044B}"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301485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860D8-DD4B-48B9-9263-6DE88EF6044B}"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99207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860D8-DD4B-48B9-9263-6DE88EF6044B}"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7997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4860D8-DD4B-48B9-9263-6DE88EF6044B}"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418890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860D8-DD4B-48B9-9263-6DE88EF6044B}" type="datetimeFigureOut">
              <a:rPr lang="en-US" smtClean="0"/>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49181-C268-4009-976D-7B59A9EB003C}" type="slidenum">
              <a:rPr lang="en-US" smtClean="0"/>
              <a:t>‹#›</a:t>
            </a:fld>
            <a:endParaRPr lang="en-US"/>
          </a:p>
        </p:txBody>
      </p:sp>
    </p:spTree>
    <p:extLst>
      <p:ext uri="{BB962C8B-B14F-4D97-AF65-F5344CB8AC3E}">
        <p14:creationId xmlns:p14="http://schemas.microsoft.com/office/powerpoint/2010/main" val="367264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31.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 y="152400"/>
            <a:ext cx="9144000" cy="6858000"/>
          </a:xfrm>
          <a:prstGeom prst="rect">
            <a:avLst/>
          </a:prstGeom>
        </p:spPr>
      </p:pic>
      <p:pic>
        <p:nvPicPr>
          <p:cNvPr id="3077" name="Picture 5" descr="li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2266250" y="1656393"/>
            <a:ext cx="43180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4250" y="1580193"/>
            <a:ext cx="3344862"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ext Box 2"/>
          <p:cNvSpPr txBox="1">
            <a:spLocks noChangeArrowheads="1"/>
          </p:cNvSpPr>
          <p:nvPr/>
        </p:nvSpPr>
        <p:spPr bwMode="auto">
          <a:xfrm>
            <a:off x="664698" y="599750"/>
            <a:ext cx="7772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600" b="1" dirty="0">
                <a:solidFill>
                  <a:srgbClr val="0000CC"/>
                </a:solidFill>
                <a:latin typeface="Arial" panose="020B0604020202020204" pitchFamily="34" charset="0"/>
              </a:rPr>
              <a:t>PHÒNG GIÁO DỤC VÀ ĐÀO TẠO QUẬN GÒ VẤP</a:t>
            </a:r>
          </a:p>
        </p:txBody>
      </p:sp>
      <p:sp>
        <p:nvSpPr>
          <p:cNvPr id="8" name="WordArt 3"/>
          <p:cNvSpPr>
            <a:spLocks noChangeArrowheads="1" noChangeShapeType="1" noTextEdit="1"/>
          </p:cNvSpPr>
          <p:nvPr/>
        </p:nvSpPr>
        <p:spPr bwMode="auto">
          <a:xfrm>
            <a:off x="436098" y="1100938"/>
            <a:ext cx="8132503" cy="494022"/>
          </a:xfrm>
          <a:prstGeom prst="rect">
            <a:avLst/>
          </a:prstGeom>
        </p:spPr>
        <p:txBody>
          <a:bodyPr wrap="none" fromWordArt="1">
            <a:prstTxWarp prst="textPlain">
              <a:avLst>
                <a:gd name="adj" fmla="val 49500"/>
              </a:avLst>
            </a:prstTxWarp>
            <a:scene3d>
              <a:camera prst="legacyObliqueRight"/>
              <a:lightRig rig="legacyHarsh3" dir="t"/>
            </a:scene3d>
            <a:sp3d extrusionH="100000" prstMaterial="legacyMatte">
              <a:extrusionClr>
                <a:srgbClr val="663300"/>
              </a:extrusionClr>
              <a:contourClr>
                <a:srgbClr val="FF0066"/>
              </a:contourClr>
            </a:sp3d>
          </a:bodyPr>
          <a:lstStyle/>
          <a:p>
            <a:pPr algn="ctr"/>
            <a:r>
              <a:rPr lang="en-US" sz="4000" kern="10" dirty="0">
                <a:ln w="9525">
                  <a:round/>
                  <a:headEnd/>
                  <a:tailEnd/>
                </a:ln>
                <a:gradFill rotWithShape="1">
                  <a:gsLst>
                    <a:gs pos="0">
                      <a:srgbClr val="FF0066"/>
                    </a:gs>
                    <a:gs pos="100000">
                      <a:srgbClr val="CCFFCC"/>
                    </a:gs>
                  </a:gsLst>
                  <a:lin ang="5400000" scaled="1"/>
                </a:gradFill>
                <a:latin typeface="Arial" panose="020B0604020202020204" pitchFamily="34" charset="0"/>
              </a:rPr>
              <a:t>BÀI GIẢNG TRỰC TUYẾN   - MÔN CÔNG NGHỆ LỚP 6</a:t>
            </a:r>
          </a:p>
        </p:txBody>
      </p:sp>
      <p:sp>
        <p:nvSpPr>
          <p:cNvPr id="9" name="Text Box 2"/>
          <p:cNvSpPr txBox="1">
            <a:spLocks noChangeArrowheads="1"/>
          </p:cNvSpPr>
          <p:nvPr/>
        </p:nvSpPr>
        <p:spPr bwMode="auto">
          <a:xfrm>
            <a:off x="426720" y="1898475"/>
            <a:ext cx="822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4000" b="1" u="sng" dirty="0">
                <a:solidFill>
                  <a:srgbClr val="FF0000"/>
                </a:solidFill>
                <a:latin typeface="Times New Roman" panose="02020603050405020304" pitchFamily="18" charset="0"/>
                <a:cs typeface="Times New Roman" panose="02020603050405020304" pitchFamily="18" charset="0"/>
              </a:rPr>
              <a:t>CHỦ ĐỀ 3</a:t>
            </a:r>
            <a:r>
              <a:rPr lang="en-US" sz="4000" b="1" dirty="0">
                <a:solidFill>
                  <a:srgbClr val="FF0000"/>
                </a:solidFill>
                <a:latin typeface="Times New Roman" panose="02020603050405020304" pitchFamily="18" charset="0"/>
                <a:cs typeface="Times New Roman" panose="02020603050405020304" pitchFamily="18" charset="0"/>
              </a:rPr>
              <a:t>: </a:t>
            </a:r>
          </a:p>
          <a:p>
            <a:pPr algn="ctr" eaLnBrk="1" hangingPunct="1"/>
            <a:r>
              <a:rPr lang="en-US" sz="4000" b="1" dirty="0">
                <a:solidFill>
                  <a:srgbClr val="FF0000"/>
                </a:solidFill>
                <a:latin typeface="Times New Roman" panose="02020603050405020304" pitchFamily="18" charset="0"/>
                <a:cs typeface="Times New Roman" panose="02020603050405020304" pitchFamily="18" charset="0"/>
              </a:rPr>
              <a:t>TRANG PHỤC VÀ THỜI TRANG</a:t>
            </a:r>
          </a:p>
        </p:txBody>
      </p:sp>
      <p:pic>
        <p:nvPicPr>
          <p:cNvPr id="11" name="Content Placeholder 7"/>
          <p:cNvPicPr>
            <a:picLocks noChangeAspect="1"/>
          </p:cNvPicPr>
          <p:nvPr/>
        </p:nvPicPr>
        <p:blipFill>
          <a:blip r:embed="rId5"/>
          <a:stretch>
            <a:fillRect/>
          </a:stretch>
        </p:blipFill>
        <p:spPr>
          <a:xfrm>
            <a:off x="4471869" y="3886200"/>
            <a:ext cx="3854115" cy="2580655"/>
          </a:xfrm>
          <a:prstGeom prst="rect">
            <a:avLst/>
          </a:prstGeom>
        </p:spPr>
      </p:pic>
      <p:pic>
        <p:nvPicPr>
          <p:cNvPr id="12" name="Picture 2" descr="ĐỒNG PHỤC HỌC SINH Ở VIỆT NAM ĐÃ ĐẸP CHƯ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18" y="3886200"/>
            <a:ext cx="3878031" cy="258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394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5320" y="291027"/>
            <a:ext cx="7391400" cy="6740307"/>
          </a:xfrm>
          <a:prstGeom prst="rect">
            <a:avLst/>
          </a:prstGeom>
          <a:noFill/>
        </p:spPr>
        <p:txBody>
          <a:bodyPr wrap="square" rtlCol="0">
            <a:spAutoFit/>
          </a:bodyPr>
          <a:lstStyle/>
          <a:p>
            <a:r>
              <a:rPr lang="en-US" sz="3200" b="1" u="sng" dirty="0">
                <a:solidFill>
                  <a:srgbClr val="FF0000"/>
                </a:solidFill>
                <a:latin typeface="Times New Roman" panose="02020603050405020304" pitchFamily="18" charset="0"/>
                <a:cs typeface="Times New Roman" panose="02020603050405020304" pitchFamily="18" charset="0"/>
              </a:rPr>
              <a:t>CHỦ ĐỀ 3</a:t>
            </a:r>
            <a:r>
              <a:rPr lang="en-US" sz="3200" b="1" dirty="0">
                <a:solidFill>
                  <a:srgbClr val="FF0000"/>
                </a:solidFill>
                <a:latin typeface="Times New Roman" panose="02020603050405020304" pitchFamily="18" charset="0"/>
                <a:cs typeface="Times New Roman" panose="02020603050405020304" pitchFamily="18" charset="0"/>
              </a:rPr>
              <a:t>: </a:t>
            </a:r>
          </a:p>
          <a:p>
            <a:pPr algn="ctr"/>
            <a:r>
              <a:rPr lang="en-US" sz="3200" b="1" dirty="0">
                <a:solidFill>
                  <a:srgbClr val="FF0000"/>
                </a:solidFill>
                <a:latin typeface="Times New Roman" panose="02020603050405020304" pitchFamily="18" charset="0"/>
                <a:cs typeface="Times New Roman" panose="02020603050405020304" pitchFamily="18" charset="0"/>
              </a:rPr>
              <a:t>TRANG PHỤC VÀ THỜI TRANG</a:t>
            </a:r>
          </a:p>
          <a:p>
            <a:pPr algn="ctr"/>
            <a:r>
              <a:rPr lang="en-US" sz="3200" b="1" dirty="0">
                <a:solidFill>
                  <a:srgbClr val="0000FF"/>
                </a:solidFill>
                <a:latin typeface="Times New Roman" panose="02020603050405020304" pitchFamily="18" charset="0"/>
                <a:cs typeface="Times New Roman" panose="02020603050405020304" pitchFamily="18" charset="0"/>
              </a:rPr>
              <a:t>(</a:t>
            </a:r>
            <a:r>
              <a:rPr lang="en-US" sz="3200" b="1" dirty="0" err="1">
                <a:solidFill>
                  <a:srgbClr val="0000FF"/>
                </a:solidFill>
                <a:latin typeface="Times New Roman" panose="02020603050405020304" pitchFamily="18" charset="0"/>
                <a:cs typeface="Times New Roman" panose="02020603050405020304" pitchFamily="18" charset="0"/>
              </a:rPr>
              <a:t>Tiết</a:t>
            </a:r>
            <a:r>
              <a:rPr lang="en-US" sz="3200" b="1" dirty="0">
                <a:solidFill>
                  <a:srgbClr val="0000FF"/>
                </a:solidFill>
                <a:latin typeface="Times New Roman" panose="02020603050405020304" pitchFamily="18" charset="0"/>
                <a:cs typeface="Times New Roman" panose="02020603050405020304" pitchFamily="18" charset="0"/>
              </a:rPr>
              <a:t> 1) </a:t>
            </a:r>
          </a:p>
          <a:p>
            <a:r>
              <a:rPr lang="en-US" sz="2800" b="1" dirty="0">
                <a:solidFill>
                  <a:srgbClr val="FF0000"/>
                </a:solidFill>
                <a:latin typeface="Times New Roman" panose="02020603050405020304" pitchFamily="18" charset="0"/>
                <a:cs typeface="Times New Roman" panose="02020603050405020304" pitchFamily="18" charset="0"/>
              </a:rPr>
              <a:t>I.CÁC LOẠI VẢI THƯỜNG DÙNG TRONG MAY MẶC.</a:t>
            </a:r>
          </a:p>
          <a:p>
            <a:r>
              <a:rPr lang="en-US" sz="2800" dirty="0">
                <a:solidFill>
                  <a:srgbClr val="0000FF"/>
                </a:solidFill>
                <a:latin typeface="Times New Roman" panose="02020603050405020304" pitchFamily="18" charset="0"/>
                <a:cs typeface="Times New Roman" panose="02020603050405020304" pitchFamily="18" charset="0"/>
              </a:rPr>
              <a:t>1. </a:t>
            </a:r>
            <a:r>
              <a:rPr lang="en-US" sz="2800" dirty="0" err="1">
                <a:solidFill>
                  <a:srgbClr val="0000FF"/>
                </a:solidFill>
                <a:latin typeface="Times New Roman" panose="02020603050405020304" pitchFamily="18" charset="0"/>
                <a:cs typeface="Times New Roman" panose="02020603050405020304" pitchFamily="18" charset="0"/>
              </a:rPr>
              <a:t>Vải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nhiên</a:t>
            </a:r>
            <a:r>
              <a:rPr lang="en-US" sz="2800" dirty="0">
                <a:solidFill>
                  <a:srgbClr val="0000FF"/>
                </a:solidFill>
                <a:latin typeface="Times New Roman" panose="02020603050405020304" pitchFamily="18" charset="0"/>
                <a:cs typeface="Times New Roman" panose="02020603050405020304" pitchFamily="18" charset="0"/>
              </a:rPr>
              <a:t>:</a:t>
            </a:r>
          </a:p>
          <a:p>
            <a:r>
              <a:rPr lang="en-US" sz="2800" dirty="0">
                <a:solidFill>
                  <a:srgbClr val="0000FF"/>
                </a:solidFill>
                <a:latin typeface="Times New Roman" panose="02020603050405020304" pitchFamily="18" charset="0"/>
                <a:cs typeface="Times New Roman" panose="02020603050405020304" pitchFamily="18" charset="0"/>
              </a:rPr>
              <a:t>2. </a:t>
            </a:r>
            <a:r>
              <a:rPr lang="en-US" sz="2800" dirty="0" err="1">
                <a:solidFill>
                  <a:srgbClr val="0000FF"/>
                </a:solidFill>
                <a:latin typeface="Times New Roman" panose="02020603050405020304" pitchFamily="18" charset="0"/>
                <a:cs typeface="Times New Roman" panose="02020603050405020304" pitchFamily="18" charset="0"/>
              </a:rPr>
              <a:t>Vải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dệt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bằng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loại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do con </a:t>
            </a:r>
            <a:r>
              <a:rPr lang="en-US" sz="2800" dirty="0" err="1">
                <a:solidFill>
                  <a:srgbClr val="0000FF"/>
                </a:solidFill>
                <a:latin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tạo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từ</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thể</a:t>
            </a:r>
            <a:r>
              <a:rPr lang="en-US" sz="2800" dirty="0">
                <a:solidFill>
                  <a:srgbClr val="0000FF"/>
                </a:solidFill>
                <a:latin typeface="Times New Roman" panose="02020603050405020304" pitchFamily="18" charset="0"/>
                <a:cs typeface="Times New Roman" panose="02020603050405020304" pitchFamily="18" charset="0"/>
              </a:rPr>
              <a:t> chia </a:t>
            </a:r>
            <a:r>
              <a:rPr lang="en-US" sz="2800" dirty="0" err="1">
                <a:solidFill>
                  <a:srgbClr val="0000FF"/>
                </a:solidFill>
                <a:latin typeface="Times New Roman" panose="02020603050405020304" pitchFamily="18" charset="0"/>
                <a:cs typeface="Times New Roman" panose="02020603050405020304" pitchFamily="18" charset="0"/>
              </a:rPr>
              <a:t>thành</a:t>
            </a:r>
            <a:r>
              <a:rPr lang="en-US" sz="2800" dirty="0">
                <a:solidFill>
                  <a:srgbClr val="0000FF"/>
                </a:solidFill>
                <a:latin typeface="Times New Roman" panose="02020603050405020304" pitchFamily="18" charset="0"/>
                <a:cs typeface="Times New Roman" panose="02020603050405020304" pitchFamily="18" charset="0"/>
              </a:rPr>
              <a:t> 2 </a:t>
            </a:r>
            <a:r>
              <a:rPr lang="en-US" sz="2800" dirty="0" err="1">
                <a:solidFill>
                  <a:srgbClr val="0000FF"/>
                </a:solidFill>
                <a:latin typeface="Times New Roman" panose="02020603050405020304" pitchFamily="18" charset="0"/>
                <a:cs typeface="Times New Roman" panose="02020603050405020304" pitchFamily="18" charset="0"/>
              </a:rPr>
              <a:t>loại</a:t>
            </a:r>
            <a:r>
              <a:rPr lang="en-US" sz="2800" dirty="0">
                <a:solidFill>
                  <a:srgbClr val="0000FF"/>
                </a:solidFill>
                <a:latin typeface="Times New Roman" panose="02020603050405020304" pitchFamily="18" charset="0"/>
                <a:cs typeface="Times New Roman" panose="02020603050405020304" pitchFamily="18" charset="0"/>
              </a:rPr>
              <a:t>:</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nhận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tạo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ít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nhàu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năng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thấm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hút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mặc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thoáng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mát</a:t>
            </a:r>
            <a:r>
              <a:rPr lang="en-US" sz="2800" dirty="0">
                <a:solidFill>
                  <a:srgbClr val="0000FF"/>
                </a:solidFill>
                <a:latin typeface="Times New Roman" panose="02020603050405020304" pitchFamily="18" charset="0"/>
                <a:cs typeface="Times New Roman" panose="02020603050405020304" pitchFamily="18" charset="0"/>
              </a:rPr>
              <a:t>.</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tổng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hợp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nhàu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ít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thấm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mồ</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hôi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thoáng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mặc</a:t>
            </a:r>
            <a:r>
              <a:rPr lang="en-US" sz="2800" dirty="0">
                <a:solidFill>
                  <a:srgbClr val="0000FF"/>
                </a:solidFill>
                <a:latin typeface="Times New Roman" panose="02020603050405020304" pitchFamily="18" charset="0"/>
                <a:cs typeface="Times New Roman" panose="02020603050405020304" pitchFamily="18" charset="0"/>
              </a:rPr>
              <a:t>.</a:t>
            </a:r>
          </a:p>
          <a:p>
            <a:endParaRPr lang="en-US" sz="2800" dirty="0"/>
          </a:p>
        </p:txBody>
      </p:sp>
      <p:pic>
        <p:nvPicPr>
          <p:cNvPr id="3" name="Picture 10" descr="viet3">
            <a:extLst>
              <a:ext uri="{FF2B5EF4-FFF2-40B4-BE49-F238E27FC236}">
                <a16:creationId xmlns:a16="http://schemas.microsoft.com/office/drawing/2014/main" id="{EFA33457-8AC5-4312-9056-B58ABBAA1A1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06720" y="76200"/>
            <a:ext cx="807759" cy="49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737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 y="0"/>
            <a:ext cx="914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700" b="1" dirty="0">
                <a:solidFill>
                  <a:srgbClr val="FF0000"/>
                </a:solidFill>
                <a:latin typeface="Times New Roman" panose="02020603050405020304" pitchFamily="18" charset="0"/>
                <a:cs typeface="Times New Roman" panose="02020603050405020304" pitchFamily="18" charset="0"/>
              </a:rPr>
              <a:t>I. CÁC LOẠI VẢI THƯỜNG DÙNG TRONG MAY MẶC.</a:t>
            </a:r>
          </a:p>
        </p:txBody>
      </p:sp>
      <p:sp>
        <p:nvSpPr>
          <p:cNvPr id="4" name="TextBox 3"/>
          <p:cNvSpPr txBox="1"/>
          <p:nvPr/>
        </p:nvSpPr>
        <p:spPr>
          <a:xfrm>
            <a:off x="381000" y="507831"/>
            <a:ext cx="8686800" cy="523220"/>
          </a:xfrm>
          <a:prstGeom prst="rect">
            <a:avLst/>
          </a:prstGeom>
          <a:noFill/>
        </p:spPr>
        <p:txBody>
          <a:bodyPr wrap="square" rtlCol="0">
            <a:spAutoFit/>
          </a:bodyPr>
          <a:lstStyle/>
          <a:p>
            <a:r>
              <a:rPr lang="en-US" sz="2800" b="1" dirty="0">
                <a:solidFill>
                  <a:srgbClr val="C00000"/>
                </a:solidFill>
                <a:latin typeface="Times New Roman" pitchFamily="18" charset="0"/>
                <a:cs typeface="Times New Roman" pitchFamily="18" charset="0"/>
              </a:rPr>
              <a:t>3. </a:t>
            </a:r>
            <a:r>
              <a:rPr lang="en-US" sz="2800" b="1" dirty="0" err="1">
                <a:solidFill>
                  <a:srgbClr val="C00000"/>
                </a:solidFill>
                <a:latin typeface="Times New Roman" pitchFamily="18" charset="0"/>
                <a:cs typeface="Times New Roman" pitchFamily="18" charset="0"/>
              </a:rPr>
              <a:t>Vải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sợi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pha</a:t>
            </a:r>
            <a:r>
              <a:rPr lang="en-US" sz="2800" b="1" dirty="0">
                <a:solidFill>
                  <a:srgbClr val="C00000"/>
                </a:solidFill>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6968"/>
            <a:ext cx="7924801" cy="380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76200" y="124181"/>
            <a:ext cx="8991599" cy="1102549"/>
          </a:xfrm>
          <a:prstGeom prst="roundRect">
            <a:avLst/>
          </a:prstGeom>
          <a:solidFill>
            <a:srgbClr val="FFFF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600" b="1" dirty="0">
              <a:solidFill>
                <a:schemeClr val="tx1"/>
              </a:solidFill>
              <a:latin typeface="Times New Roman" pitchFamily="18" charset="0"/>
              <a:cs typeface="Times New Roman" pitchFamily="18" charset="0"/>
            </a:endParaRPr>
          </a:p>
        </p:txBody>
      </p:sp>
      <p:sp>
        <p:nvSpPr>
          <p:cNvPr id="6" name="Text Box 2"/>
          <p:cNvSpPr txBox="1">
            <a:spLocks noChangeArrowheads="1"/>
          </p:cNvSpPr>
          <p:nvPr/>
        </p:nvSpPr>
        <p:spPr bwMode="auto">
          <a:xfrm>
            <a:off x="150311" y="178314"/>
            <a:ext cx="884337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n-US" sz="2600" b="1" dirty="0" err="1">
                <a:latin typeface="Times New Roman" pitchFamily="18" charset="0"/>
                <a:cs typeface="Times New Roman" pitchFamily="18" charset="0"/>
              </a:rPr>
              <a:t>Quan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sát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hình</a:t>
            </a:r>
            <a:r>
              <a:rPr lang="en-US" sz="2600" b="1" dirty="0">
                <a:latin typeface="Times New Roman" pitchFamily="18" charset="0"/>
                <a:cs typeface="Times New Roman" pitchFamily="18" charset="0"/>
              </a:rPr>
              <a:t> 6.3 </a:t>
            </a:r>
            <a:r>
              <a:rPr lang="en-US" sz="2600" b="1" dirty="0" err="1">
                <a:latin typeface="Times New Roman" pitchFamily="18" charset="0"/>
                <a:cs typeface="Times New Roman" pitchFamily="18" charset="0"/>
              </a:rPr>
              <a:t>và</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nội</a:t>
            </a:r>
            <a:r>
              <a:rPr lang="en-US" sz="2600" b="1" dirty="0">
                <a:latin typeface="Times New Roman" pitchFamily="18" charset="0"/>
                <a:cs typeface="Times New Roman" pitchFamily="18" charset="0"/>
              </a:rPr>
              <a:t> dung SHS </a:t>
            </a:r>
            <a:r>
              <a:rPr lang="en-US" sz="2600" b="1" dirty="0" err="1">
                <a:latin typeface="Times New Roman" pitchFamily="18" charset="0"/>
                <a:cs typeface="Times New Roman" pitchFamily="18" charset="0"/>
              </a:rPr>
              <a:t>trang</a:t>
            </a:r>
            <a:r>
              <a:rPr lang="en-US" sz="2600" b="1" dirty="0">
                <a:latin typeface="Times New Roman" pitchFamily="18" charset="0"/>
                <a:cs typeface="Times New Roman" pitchFamily="18" charset="0"/>
              </a:rPr>
              <a:t> 46, </a:t>
            </a:r>
            <a:r>
              <a:rPr lang="en-US" sz="2600" b="1" dirty="0" err="1">
                <a:latin typeface="Times New Roman" pitchFamily="18" charset="0"/>
                <a:cs typeface="Times New Roman" pitchFamily="18" charset="0"/>
              </a:rPr>
              <a:t>em</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có</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nhận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xét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thế</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nào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về</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thành</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phần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nguyên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liệu</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để</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sản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xuất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vải</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sợi</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pha</a:t>
            </a:r>
            <a:r>
              <a:rPr lang="en-US" sz="2600" b="1" dirty="0">
                <a:latin typeface="Times New Roman" pitchFamily="18" charset="0"/>
                <a:cs typeface="Times New Roman" pitchFamily="18" charset="0"/>
              </a:rPr>
              <a:t>?</a:t>
            </a:r>
          </a:p>
        </p:txBody>
      </p:sp>
      <p:sp>
        <p:nvSpPr>
          <p:cNvPr id="7" name="Vertical Scroll 6"/>
          <p:cNvSpPr/>
          <p:nvPr/>
        </p:nvSpPr>
        <p:spPr>
          <a:xfrm>
            <a:off x="76200" y="5165703"/>
            <a:ext cx="9067800" cy="1611922"/>
          </a:xfrm>
          <a:prstGeom prst="vertic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2"/>
          <p:cNvSpPr txBox="1">
            <a:spLocks noChangeArrowheads="1"/>
          </p:cNvSpPr>
          <p:nvPr/>
        </p:nvSpPr>
        <p:spPr bwMode="auto">
          <a:xfrm>
            <a:off x="381001" y="5486400"/>
            <a:ext cx="853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50000"/>
              </a:lnSpc>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pha</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353471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53" presetClass="exit" presetSubtype="32" fill="hold" grpId="0" nodeType="withEffect">
                                  <p:stCondLst>
                                    <p:cond delay="0"/>
                                  </p:stCondLst>
                                  <p:childTnLst>
                                    <p:anim calcmode="lin" valueType="num">
                                      <p:cBhvr>
                                        <p:cTn id="18" dur="500"/>
                                        <p:tgtEl>
                                          <p:spTgt spid="2"/>
                                        </p:tgtEl>
                                        <p:attrNameLst>
                                          <p:attrName>ppt_w</p:attrName>
                                        </p:attrNameLst>
                                      </p:cBhvr>
                                      <p:tavLst>
                                        <p:tav tm="0">
                                          <p:val>
                                            <p:strVal val="ppt_w"/>
                                          </p:val>
                                        </p:tav>
                                        <p:tav tm="100000">
                                          <p:val>
                                            <p:fltVal val="0"/>
                                          </p:val>
                                        </p:tav>
                                      </p:tavLst>
                                    </p:anim>
                                    <p:anim calcmode="lin" valueType="num">
                                      <p:cBhvr>
                                        <p:cTn id="19" dur="500"/>
                                        <p:tgtEl>
                                          <p:spTgt spid="2"/>
                                        </p:tgtEl>
                                        <p:attrNameLst>
                                          <p:attrName>ppt_h</p:attrName>
                                        </p:attrNameLst>
                                      </p:cBhvr>
                                      <p:tavLst>
                                        <p:tav tm="0">
                                          <p:val>
                                            <p:strVal val="ppt_h"/>
                                          </p:val>
                                        </p:tav>
                                        <p:tav tm="100000">
                                          <p:val>
                                            <p:fltVal val="0"/>
                                          </p:val>
                                        </p:tav>
                                      </p:tavLst>
                                    </p:anim>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animBg="1"/>
      <p:bldP spid="6" grpId="0"/>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7543799" cy="6063198"/>
          </a:xfrm>
          <a:prstGeom prst="rect">
            <a:avLst/>
          </a:prstGeom>
          <a:noFill/>
        </p:spPr>
        <p:txBody>
          <a:bodyPr wrap="square" rtlCol="0">
            <a:spAutoFit/>
          </a:bodyPr>
          <a:lstStyle/>
          <a:p>
            <a:r>
              <a:rPr lang="en-US" sz="3200" b="1" u="sng" dirty="0">
                <a:solidFill>
                  <a:srgbClr val="FF0000"/>
                </a:solidFill>
                <a:latin typeface="Times New Roman" panose="02020603050405020304" pitchFamily="18" charset="0"/>
                <a:cs typeface="Times New Roman" panose="02020603050405020304" pitchFamily="18" charset="0"/>
              </a:rPr>
              <a:t>CHỦ ĐỀ 3</a:t>
            </a:r>
            <a:r>
              <a:rPr lang="en-US" sz="3200" b="1" dirty="0">
                <a:solidFill>
                  <a:srgbClr val="FF0000"/>
                </a:solidFill>
                <a:latin typeface="Times New Roman" panose="02020603050405020304" pitchFamily="18" charset="0"/>
                <a:cs typeface="Times New Roman" panose="02020603050405020304" pitchFamily="18" charset="0"/>
              </a:rPr>
              <a:t>: </a:t>
            </a:r>
          </a:p>
          <a:p>
            <a:pPr algn="ctr"/>
            <a:r>
              <a:rPr lang="en-US" sz="3200" b="1" dirty="0">
                <a:solidFill>
                  <a:srgbClr val="FF0000"/>
                </a:solidFill>
                <a:latin typeface="Times New Roman" panose="02020603050405020304" pitchFamily="18" charset="0"/>
                <a:cs typeface="Times New Roman" panose="02020603050405020304" pitchFamily="18" charset="0"/>
              </a:rPr>
              <a:t>TRANG PHỤC VÀ THỜI TRANG</a:t>
            </a:r>
          </a:p>
          <a:p>
            <a:pPr algn="ctr"/>
            <a:r>
              <a:rPr lang="en-US" sz="3200" b="1" dirty="0">
                <a:solidFill>
                  <a:srgbClr val="0000FF"/>
                </a:solidFill>
                <a:latin typeface="Times New Roman" panose="02020603050405020304" pitchFamily="18" charset="0"/>
                <a:cs typeface="Times New Roman" panose="02020603050405020304" pitchFamily="18" charset="0"/>
              </a:rPr>
              <a:t>(</a:t>
            </a:r>
            <a:r>
              <a:rPr lang="en-US" sz="3200" b="1" dirty="0" err="1">
                <a:solidFill>
                  <a:srgbClr val="0000FF"/>
                </a:solidFill>
                <a:latin typeface="Times New Roman" panose="02020603050405020304" pitchFamily="18" charset="0"/>
                <a:cs typeface="Times New Roman" panose="02020603050405020304" pitchFamily="18" charset="0"/>
              </a:rPr>
              <a:t>Tiết</a:t>
            </a:r>
            <a:r>
              <a:rPr lang="en-US" sz="3200" b="1" dirty="0">
                <a:solidFill>
                  <a:srgbClr val="0000FF"/>
                </a:solidFill>
                <a:latin typeface="Times New Roman" panose="02020603050405020304" pitchFamily="18" charset="0"/>
                <a:cs typeface="Times New Roman" panose="02020603050405020304" pitchFamily="18" charset="0"/>
              </a:rPr>
              <a:t> 1) </a:t>
            </a:r>
          </a:p>
          <a:p>
            <a:r>
              <a:rPr lang="en-US" sz="2800" b="1" dirty="0">
                <a:solidFill>
                  <a:srgbClr val="FF0000"/>
                </a:solidFill>
                <a:latin typeface="Times New Roman" panose="02020603050405020304" pitchFamily="18" charset="0"/>
                <a:cs typeface="Times New Roman" panose="02020603050405020304" pitchFamily="18" charset="0"/>
              </a:rPr>
              <a:t>I.CÁC LOẠI VẢI THƯỜNG DÙNG TRONG MAY MẶC.</a:t>
            </a:r>
          </a:p>
          <a:p>
            <a:r>
              <a:rPr lang="en-US" sz="2800" dirty="0">
                <a:solidFill>
                  <a:srgbClr val="0000FF"/>
                </a:solidFill>
                <a:latin typeface="Times New Roman" panose="02020603050405020304" pitchFamily="18" charset="0"/>
                <a:cs typeface="Times New Roman" panose="02020603050405020304" pitchFamily="18" charset="0"/>
              </a:rPr>
              <a:t>1. </a:t>
            </a:r>
            <a:r>
              <a:rPr lang="en-US" sz="2800" dirty="0" err="1">
                <a:solidFill>
                  <a:srgbClr val="0000FF"/>
                </a:solidFill>
                <a:latin typeface="Times New Roman" panose="02020603050405020304" pitchFamily="18" charset="0"/>
                <a:cs typeface="Times New Roman" panose="02020603050405020304" pitchFamily="18" charset="0"/>
              </a:rPr>
              <a:t>Vải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nhiên</a:t>
            </a:r>
            <a:r>
              <a:rPr lang="en-US" sz="2800" dirty="0">
                <a:solidFill>
                  <a:srgbClr val="0000FF"/>
                </a:solidFill>
                <a:latin typeface="Times New Roman" panose="02020603050405020304" pitchFamily="18" charset="0"/>
                <a:cs typeface="Times New Roman" panose="02020603050405020304" pitchFamily="18" charset="0"/>
              </a:rPr>
              <a:t>:</a:t>
            </a:r>
          </a:p>
          <a:p>
            <a:r>
              <a:rPr lang="en-US" sz="2800" dirty="0">
                <a:solidFill>
                  <a:srgbClr val="0000FF"/>
                </a:solidFill>
                <a:latin typeface="Times New Roman" panose="02020603050405020304" pitchFamily="18" charset="0"/>
                <a:cs typeface="Times New Roman" panose="02020603050405020304" pitchFamily="18" charset="0"/>
              </a:rPr>
              <a:t>2. </a:t>
            </a:r>
            <a:r>
              <a:rPr lang="en-US" sz="2800" dirty="0" err="1">
                <a:solidFill>
                  <a:srgbClr val="0000FF"/>
                </a:solidFill>
                <a:latin typeface="Times New Roman" panose="02020603050405020304" pitchFamily="18" charset="0"/>
                <a:cs typeface="Times New Roman" panose="02020603050405020304" pitchFamily="18" charset="0"/>
              </a:rPr>
              <a:t>Vải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a:t>
            </a:r>
          </a:p>
          <a:p>
            <a:r>
              <a:rPr lang="en-US" sz="3200" dirty="0">
                <a:solidFill>
                  <a:srgbClr val="0000FF"/>
                </a:solidFill>
                <a:latin typeface="Times New Roman" panose="02020603050405020304" pitchFamily="18" charset="0"/>
                <a:cs typeface="Times New Roman" panose="02020603050405020304" pitchFamily="18" charset="0"/>
              </a:rPr>
              <a:t>3</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pha</a:t>
            </a:r>
            <a:r>
              <a:rPr lang="en-US" sz="2800" dirty="0">
                <a:solidFill>
                  <a:srgbClr val="0000FF"/>
                </a:solidFill>
                <a:latin typeface="Times New Roman" panose="02020603050405020304" pitchFamily="18" charset="0"/>
                <a:cs typeface="Times New Roman" panose="02020603050405020304" pitchFamily="18" charset="0"/>
              </a:rPr>
              <a:t> </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dệt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bằng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pha</a:t>
            </a:r>
            <a:r>
              <a:rPr lang="en-US" sz="2800" dirty="0">
                <a:solidFill>
                  <a:srgbClr val="0000FF"/>
                </a:solidFill>
                <a:latin typeface="Times New Roman" panose="02020603050405020304" pitchFamily="18" charset="0"/>
                <a:cs typeface="Times New Roman" panose="02020603050405020304" pitchFamily="18" charset="0"/>
              </a:rPr>
              <a:t>.</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Vì</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tạo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bởi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hai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hoặc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nhiều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loại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thường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tận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dụng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ưu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điểm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hạn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chế</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điểm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loại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phần</a:t>
            </a:r>
            <a:r>
              <a:rPr lang="en-US" sz="2800" dirty="0">
                <a:solidFill>
                  <a:srgbClr val="0000FF"/>
                </a:solidFill>
                <a:latin typeface="Times New Roman" panose="02020603050405020304" pitchFamily="18" charset="0"/>
                <a:cs typeface="Times New Roman" panose="02020603050405020304" pitchFamily="18" charset="0"/>
              </a:rPr>
              <a:t>.</a:t>
            </a:r>
          </a:p>
        </p:txBody>
      </p:sp>
      <p:pic>
        <p:nvPicPr>
          <p:cNvPr id="3" name="Picture 10" descr="viet3">
            <a:extLst>
              <a:ext uri="{FF2B5EF4-FFF2-40B4-BE49-F238E27FC236}">
                <a16:creationId xmlns:a16="http://schemas.microsoft.com/office/drawing/2014/main" id="{EFA33457-8AC5-4312-9056-B58ABBAA1A1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06720" y="76200"/>
            <a:ext cx="807759" cy="49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608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3084" name="Picture 8" descr="Description: C:\Users\USER\Desktop\con-cuu-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129" y="28184"/>
            <a:ext cx="19050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0" descr="Description: C:\Users\USER\Desktop\iiii-ggg--4--1514260111-666-width882height6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1482"/>
            <a:ext cx="1600200" cy="159543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2" descr="Description: C:\Users\USER\Desktop\uu-nhuoc-diem-cua-vai-cotton-vmanly-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80041"/>
            <a:ext cx="1752600" cy="1548343"/>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14" descr="Description: C:\Users\USER\Desktop\1589182879-837-thumbna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847023"/>
            <a:ext cx="19050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15" descr="Description: C:\Users\USER\Desktop\17773056-hand-made-raw-silk-thread-in-country-of-thailan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1898452"/>
            <a:ext cx="1600200" cy="129897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16" descr="Description: C:\Users\USER\Desktop\vải_line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1907976"/>
            <a:ext cx="19050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17" descr="Description: C:\Users\USER\Desktop\cay-lanh-dung-de-det-vai.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3488861"/>
            <a:ext cx="1905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19" descr="Description: C:\Users\USER\Desktop\tải xuống (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3474156"/>
            <a:ext cx="1676400" cy="12502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20" descr="Description: C:\Users\USER\Desktop\tim-hieu-17-1-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00500" y="3455458"/>
            <a:ext cx="1638300" cy="126596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1" descr="Description: C:\Users\USER\Desktop\tim-hieu-ve-vai-soi-bong-cott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427" y="5029200"/>
            <a:ext cx="1905000" cy="15210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2" descr="Description: C:\Users\USER\Desktop\ảnh-web-750x460-03.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3600" y="4964289"/>
            <a:ext cx="1752600" cy="1512711"/>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23" descr="Description: C:\Users\USER\Desktop\6799c5c1d13dc83f746e2804d61afaf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00500" y="4964289"/>
            <a:ext cx="1638300" cy="15097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0" y="14830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8"/>
          <p:cNvSpPr>
            <a:spLocks noChangeArrowheads="1"/>
          </p:cNvSpPr>
          <p:nvPr/>
        </p:nvSpPr>
        <p:spPr bwMode="auto">
          <a:xfrm>
            <a:off x="0" y="1599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TextBox 18"/>
          <p:cNvSpPr txBox="1"/>
          <p:nvPr/>
        </p:nvSpPr>
        <p:spPr>
          <a:xfrm>
            <a:off x="609600" y="1600200"/>
            <a:ext cx="15240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H1.Con </a:t>
            </a:r>
            <a:r>
              <a:rPr lang="en-US" sz="1400" b="1" dirty="0" err="1">
                <a:solidFill>
                  <a:srgbClr val="990033"/>
                </a:solidFill>
                <a:latin typeface="Arial" pitchFamily="34" charset="0"/>
                <a:cs typeface="Arial" pitchFamily="34" charset="0"/>
              </a:rPr>
              <a:t>cừu</a:t>
            </a:r>
            <a:endParaRPr lang="en-US" sz="1400" b="1" dirty="0">
              <a:solidFill>
                <a:srgbClr val="990033"/>
              </a:solidFill>
              <a:latin typeface="Arial" pitchFamily="34" charset="0"/>
              <a:cs typeface="Arial" pitchFamily="34" charset="0"/>
            </a:endParaRPr>
          </a:p>
        </p:txBody>
      </p:sp>
      <p:sp>
        <p:nvSpPr>
          <p:cNvPr id="32" name="TextBox 31"/>
          <p:cNvSpPr txBox="1"/>
          <p:nvPr/>
        </p:nvSpPr>
        <p:spPr>
          <a:xfrm>
            <a:off x="2285999" y="1600200"/>
            <a:ext cx="1981201"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H2.Sợi </a:t>
            </a:r>
            <a:r>
              <a:rPr lang="en-US" sz="1400" b="1" dirty="0" err="1">
                <a:solidFill>
                  <a:srgbClr val="990033"/>
                </a:solidFill>
                <a:latin typeface="Arial" pitchFamily="34" charset="0"/>
                <a:cs typeface="Arial" pitchFamily="34" charset="0"/>
              </a:rPr>
              <a:t>lông</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cừu</a:t>
            </a:r>
            <a:endParaRPr lang="en-US" sz="1400" b="1" dirty="0">
              <a:solidFill>
                <a:srgbClr val="990033"/>
              </a:solidFill>
              <a:latin typeface="Arial" pitchFamily="34" charset="0"/>
              <a:cs typeface="Arial" pitchFamily="34" charset="0"/>
            </a:endParaRPr>
          </a:p>
        </p:txBody>
      </p:sp>
      <p:sp>
        <p:nvSpPr>
          <p:cNvPr id="33" name="TextBox 32"/>
          <p:cNvSpPr txBox="1"/>
          <p:nvPr/>
        </p:nvSpPr>
        <p:spPr>
          <a:xfrm>
            <a:off x="4038600" y="1600200"/>
            <a:ext cx="17526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H3.Vải </a:t>
            </a:r>
            <a:r>
              <a:rPr lang="en-US" sz="1400" b="1" dirty="0" err="1">
                <a:solidFill>
                  <a:srgbClr val="990033"/>
                </a:solidFill>
                <a:latin typeface="Arial" pitchFamily="34" charset="0"/>
                <a:cs typeface="Arial" pitchFamily="34" charset="0"/>
              </a:rPr>
              <a:t>sợi</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bông</a:t>
            </a:r>
            <a:endParaRPr lang="en-US" sz="1400" b="1" dirty="0">
              <a:solidFill>
                <a:srgbClr val="990033"/>
              </a:solidFill>
              <a:latin typeface="Arial" pitchFamily="34" charset="0"/>
              <a:cs typeface="Arial" pitchFamily="34" charset="0"/>
            </a:endParaRPr>
          </a:p>
        </p:txBody>
      </p:sp>
      <p:sp>
        <p:nvSpPr>
          <p:cNvPr id="34" name="TextBox 33"/>
          <p:cNvSpPr txBox="1"/>
          <p:nvPr/>
        </p:nvSpPr>
        <p:spPr>
          <a:xfrm>
            <a:off x="381000" y="3197423"/>
            <a:ext cx="15240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H4.Con </a:t>
            </a:r>
            <a:r>
              <a:rPr lang="en-US" sz="1400" b="1" dirty="0" err="1">
                <a:solidFill>
                  <a:srgbClr val="990033"/>
                </a:solidFill>
                <a:latin typeface="Arial" pitchFamily="34" charset="0"/>
                <a:cs typeface="Arial" pitchFamily="34" charset="0"/>
              </a:rPr>
              <a:t>tằm</a:t>
            </a:r>
            <a:endParaRPr lang="en-US" sz="1400" b="1" dirty="0">
              <a:solidFill>
                <a:srgbClr val="990033"/>
              </a:solidFill>
              <a:latin typeface="Arial" pitchFamily="34" charset="0"/>
              <a:cs typeface="Arial" pitchFamily="34" charset="0"/>
            </a:endParaRPr>
          </a:p>
        </p:txBody>
      </p:sp>
      <p:sp>
        <p:nvSpPr>
          <p:cNvPr id="35" name="TextBox 34"/>
          <p:cNvSpPr txBox="1"/>
          <p:nvPr/>
        </p:nvSpPr>
        <p:spPr>
          <a:xfrm>
            <a:off x="2209800" y="3147681"/>
            <a:ext cx="15240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H5. </a:t>
            </a:r>
            <a:r>
              <a:rPr lang="en-US" sz="1400" b="1" dirty="0" err="1">
                <a:solidFill>
                  <a:srgbClr val="990033"/>
                </a:solidFill>
                <a:latin typeface="Arial" pitchFamily="34" charset="0"/>
                <a:cs typeface="Arial" pitchFamily="34" charset="0"/>
              </a:rPr>
              <a:t>Sợi</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tơ</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tằm</a:t>
            </a:r>
            <a:endParaRPr lang="en-US" sz="1400" b="1" dirty="0">
              <a:solidFill>
                <a:srgbClr val="990033"/>
              </a:solidFill>
              <a:latin typeface="Arial" pitchFamily="34" charset="0"/>
              <a:cs typeface="Arial" pitchFamily="34" charset="0"/>
            </a:endParaRPr>
          </a:p>
        </p:txBody>
      </p:sp>
      <p:sp>
        <p:nvSpPr>
          <p:cNvPr id="36" name="TextBox 35"/>
          <p:cNvSpPr txBox="1"/>
          <p:nvPr/>
        </p:nvSpPr>
        <p:spPr>
          <a:xfrm>
            <a:off x="4014592" y="3163493"/>
            <a:ext cx="15240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H6. </a:t>
            </a:r>
            <a:r>
              <a:rPr lang="en-US" sz="1400" b="1" dirty="0" err="1">
                <a:solidFill>
                  <a:srgbClr val="990033"/>
                </a:solidFill>
                <a:latin typeface="Arial" pitchFamily="34" charset="0"/>
                <a:cs typeface="Arial" pitchFamily="34" charset="0"/>
              </a:rPr>
              <a:t>Vải</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sợi</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lanh</a:t>
            </a:r>
            <a:endParaRPr lang="en-US" sz="1400" b="1" dirty="0">
              <a:solidFill>
                <a:srgbClr val="990033"/>
              </a:solidFill>
              <a:latin typeface="Arial" pitchFamily="34" charset="0"/>
              <a:cs typeface="Arial" pitchFamily="34" charset="0"/>
            </a:endParaRPr>
          </a:p>
        </p:txBody>
      </p:sp>
      <p:sp>
        <p:nvSpPr>
          <p:cNvPr id="37" name="TextBox 36"/>
          <p:cNvSpPr txBox="1"/>
          <p:nvPr/>
        </p:nvSpPr>
        <p:spPr>
          <a:xfrm>
            <a:off x="412315" y="4724400"/>
            <a:ext cx="15240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H7. </a:t>
            </a:r>
            <a:r>
              <a:rPr lang="en-US" sz="1400" b="1" dirty="0" err="1">
                <a:solidFill>
                  <a:srgbClr val="990033"/>
                </a:solidFill>
                <a:latin typeface="Arial" pitchFamily="34" charset="0"/>
                <a:cs typeface="Arial" pitchFamily="34" charset="0"/>
              </a:rPr>
              <a:t>Cây</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lanh</a:t>
            </a:r>
            <a:endParaRPr lang="en-US" sz="1400" b="1" dirty="0">
              <a:solidFill>
                <a:srgbClr val="990033"/>
              </a:solidFill>
              <a:latin typeface="Arial" pitchFamily="34" charset="0"/>
              <a:cs typeface="Arial" pitchFamily="34" charset="0"/>
            </a:endParaRPr>
          </a:p>
        </p:txBody>
      </p:sp>
      <p:sp>
        <p:nvSpPr>
          <p:cNvPr id="38" name="TextBox 37"/>
          <p:cNvSpPr txBox="1"/>
          <p:nvPr/>
        </p:nvSpPr>
        <p:spPr>
          <a:xfrm>
            <a:off x="2247900" y="4656512"/>
            <a:ext cx="15240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H8. </a:t>
            </a:r>
            <a:r>
              <a:rPr lang="en-US" sz="1400" b="1" dirty="0" err="1">
                <a:solidFill>
                  <a:srgbClr val="990033"/>
                </a:solidFill>
                <a:latin typeface="Arial" pitchFamily="34" charset="0"/>
                <a:cs typeface="Arial" pitchFamily="34" charset="0"/>
              </a:rPr>
              <a:t>Sợi</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lanh</a:t>
            </a:r>
            <a:endParaRPr lang="en-US" sz="1400" b="1" dirty="0">
              <a:solidFill>
                <a:srgbClr val="990033"/>
              </a:solidFill>
              <a:latin typeface="Arial" pitchFamily="34" charset="0"/>
              <a:cs typeface="Arial" pitchFamily="34" charset="0"/>
            </a:endParaRPr>
          </a:p>
        </p:txBody>
      </p:sp>
      <p:sp>
        <p:nvSpPr>
          <p:cNvPr id="39" name="TextBox 38"/>
          <p:cNvSpPr txBox="1"/>
          <p:nvPr/>
        </p:nvSpPr>
        <p:spPr>
          <a:xfrm>
            <a:off x="4114800" y="4682608"/>
            <a:ext cx="15240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H9.Vải </a:t>
            </a:r>
            <a:r>
              <a:rPr lang="en-US" sz="1400" b="1" dirty="0" err="1">
                <a:solidFill>
                  <a:srgbClr val="990033"/>
                </a:solidFill>
                <a:latin typeface="Arial" pitchFamily="34" charset="0"/>
                <a:cs typeface="Arial" pitchFamily="34" charset="0"/>
              </a:rPr>
              <a:t>tơ</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tằm</a:t>
            </a:r>
            <a:endParaRPr lang="en-US" sz="1400" b="1" dirty="0">
              <a:solidFill>
                <a:srgbClr val="990033"/>
              </a:solidFill>
              <a:latin typeface="Arial" pitchFamily="34" charset="0"/>
              <a:cs typeface="Arial" pitchFamily="34" charset="0"/>
            </a:endParaRPr>
          </a:p>
        </p:txBody>
      </p:sp>
      <p:sp>
        <p:nvSpPr>
          <p:cNvPr id="40" name="TextBox 39"/>
          <p:cNvSpPr txBox="1"/>
          <p:nvPr/>
        </p:nvSpPr>
        <p:spPr>
          <a:xfrm>
            <a:off x="228600" y="6550223"/>
            <a:ext cx="15240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H10. </a:t>
            </a:r>
            <a:r>
              <a:rPr lang="en-US" sz="1400" b="1" dirty="0" err="1">
                <a:solidFill>
                  <a:srgbClr val="990033"/>
                </a:solidFill>
                <a:latin typeface="Arial" pitchFamily="34" charset="0"/>
                <a:cs typeface="Arial" pitchFamily="34" charset="0"/>
              </a:rPr>
              <a:t>Cây</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bông</a:t>
            </a:r>
            <a:endParaRPr lang="en-US" sz="1400" b="1" dirty="0">
              <a:solidFill>
                <a:srgbClr val="990033"/>
              </a:solidFill>
              <a:latin typeface="Arial" pitchFamily="34" charset="0"/>
              <a:cs typeface="Arial" pitchFamily="34" charset="0"/>
            </a:endParaRPr>
          </a:p>
        </p:txBody>
      </p:sp>
      <p:sp>
        <p:nvSpPr>
          <p:cNvPr id="41" name="TextBox 40"/>
          <p:cNvSpPr txBox="1"/>
          <p:nvPr/>
        </p:nvSpPr>
        <p:spPr>
          <a:xfrm>
            <a:off x="2209800" y="6476999"/>
            <a:ext cx="15240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H11. </a:t>
            </a:r>
            <a:r>
              <a:rPr lang="en-US" sz="1400" b="1" dirty="0" err="1">
                <a:solidFill>
                  <a:srgbClr val="990033"/>
                </a:solidFill>
                <a:latin typeface="Arial" pitchFamily="34" charset="0"/>
                <a:cs typeface="Arial" pitchFamily="34" charset="0"/>
              </a:rPr>
              <a:t>Sợi</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bông</a:t>
            </a:r>
            <a:endParaRPr lang="en-US" sz="1400" b="1" dirty="0">
              <a:solidFill>
                <a:srgbClr val="990033"/>
              </a:solidFill>
              <a:latin typeface="Arial" pitchFamily="34" charset="0"/>
              <a:cs typeface="Arial" pitchFamily="34" charset="0"/>
            </a:endParaRPr>
          </a:p>
        </p:txBody>
      </p:sp>
      <p:sp>
        <p:nvSpPr>
          <p:cNvPr id="42" name="TextBox 41"/>
          <p:cNvSpPr txBox="1"/>
          <p:nvPr/>
        </p:nvSpPr>
        <p:spPr>
          <a:xfrm>
            <a:off x="3962400" y="6474023"/>
            <a:ext cx="17526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H12. </a:t>
            </a:r>
            <a:r>
              <a:rPr lang="en-US" sz="1400" b="1" dirty="0" err="1">
                <a:solidFill>
                  <a:srgbClr val="990033"/>
                </a:solidFill>
                <a:latin typeface="Arial" pitchFamily="34" charset="0"/>
                <a:cs typeface="Arial" pitchFamily="34" charset="0"/>
              </a:rPr>
              <a:t>Vải</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lông</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cừu</a:t>
            </a:r>
            <a:endParaRPr lang="en-US" sz="1400" b="1" dirty="0">
              <a:solidFill>
                <a:srgbClr val="990033"/>
              </a:solidFill>
              <a:latin typeface="Arial" pitchFamily="34" charset="0"/>
              <a:cs typeface="Arial" pitchFamily="34" charset="0"/>
            </a:endParaRPr>
          </a:p>
        </p:txBody>
      </p:sp>
      <p:sp>
        <p:nvSpPr>
          <p:cNvPr id="43" name="Rounded Rectangular Callout 42"/>
          <p:cNvSpPr/>
          <p:nvPr/>
        </p:nvSpPr>
        <p:spPr>
          <a:xfrm>
            <a:off x="5981700" y="265210"/>
            <a:ext cx="3048000" cy="6172201"/>
          </a:xfrm>
          <a:prstGeom prst="wedgeRoundRectCallout">
            <a:avLst>
              <a:gd name="adj1" fmla="val -60326"/>
              <a:gd name="adj2" fmla="val -1599"/>
              <a:gd name="adj3" fmla="val 16667"/>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Hãy</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sắp</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xếp</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các</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hình</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từ</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hình</a:t>
            </a:r>
            <a:r>
              <a:rPr lang="en-US" sz="2200" b="1" dirty="0">
                <a:solidFill>
                  <a:srgbClr val="0000FF"/>
                </a:solidFill>
                <a:latin typeface="Arial" pitchFamily="34" charset="0"/>
                <a:cs typeface="Arial" pitchFamily="34" charset="0"/>
              </a:rPr>
              <a:t> 1 </a:t>
            </a:r>
            <a:r>
              <a:rPr lang="en-US" sz="2200" b="1" dirty="0" err="1">
                <a:solidFill>
                  <a:srgbClr val="0000FF"/>
                </a:solidFill>
                <a:latin typeface="Arial" pitchFamily="34" charset="0"/>
                <a:cs typeface="Arial" pitchFamily="34" charset="0"/>
              </a:rPr>
              <a:t>đến</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hình</a:t>
            </a:r>
            <a:r>
              <a:rPr lang="en-US" sz="2200" b="1" dirty="0">
                <a:solidFill>
                  <a:srgbClr val="0000FF"/>
                </a:solidFill>
                <a:latin typeface="Arial" pitchFamily="34" charset="0"/>
                <a:cs typeface="Arial" pitchFamily="34" charset="0"/>
              </a:rPr>
              <a:t> 12 </a:t>
            </a:r>
            <a:r>
              <a:rPr lang="en-US" sz="2200" b="1" dirty="0" err="1">
                <a:solidFill>
                  <a:srgbClr val="0000FF"/>
                </a:solidFill>
                <a:latin typeface="Arial" pitchFamily="34" charset="0"/>
                <a:cs typeface="Arial" pitchFamily="34" charset="0"/>
              </a:rPr>
              <a:t>để</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thể</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hiện</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mối</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quan</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hệ</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giữa</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nguồn</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gốc</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và</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sản</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phẩm</a:t>
            </a:r>
            <a:endParaRPr lang="en-US" sz="2200" b="1" dirty="0">
              <a:solidFill>
                <a:srgbClr val="0000FF"/>
              </a:solidFill>
              <a:latin typeface="Arial" pitchFamily="34" charset="0"/>
              <a:cs typeface="Arial" pitchFamily="34" charset="0"/>
            </a:endParaRPr>
          </a:p>
          <a:p>
            <a:pPr algn="ctr"/>
            <a:endParaRPr lang="en-US" sz="2200" b="1" dirty="0">
              <a:solidFill>
                <a:srgbClr val="0000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83630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84"/>
                                        </p:tgtEl>
                                        <p:attrNameLst>
                                          <p:attrName>style.visibility</p:attrName>
                                        </p:attrNameLst>
                                      </p:cBhvr>
                                      <p:to>
                                        <p:strVal val="visible"/>
                                      </p:to>
                                    </p:set>
                                    <p:anim calcmode="lin" valueType="num">
                                      <p:cBhvr additive="base">
                                        <p:cTn id="11" dur="500" fill="hold"/>
                                        <p:tgtEl>
                                          <p:spTgt spid="3084"/>
                                        </p:tgtEl>
                                        <p:attrNameLst>
                                          <p:attrName>ppt_x</p:attrName>
                                        </p:attrNameLst>
                                      </p:cBhvr>
                                      <p:tavLst>
                                        <p:tav tm="0">
                                          <p:val>
                                            <p:strVal val="#ppt_x"/>
                                          </p:val>
                                        </p:tav>
                                        <p:tav tm="100000">
                                          <p:val>
                                            <p:strVal val="#ppt_x"/>
                                          </p:val>
                                        </p:tav>
                                      </p:tavLst>
                                    </p:anim>
                                    <p:anim calcmode="lin" valueType="num">
                                      <p:cBhvr additive="base">
                                        <p:cTn id="12" dur="500" fill="hold"/>
                                        <p:tgtEl>
                                          <p:spTgt spid="308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83"/>
                                        </p:tgtEl>
                                        <p:attrNameLst>
                                          <p:attrName>style.visibility</p:attrName>
                                        </p:attrNameLst>
                                      </p:cBhvr>
                                      <p:to>
                                        <p:strVal val="visible"/>
                                      </p:to>
                                    </p:set>
                                    <p:anim calcmode="lin" valueType="num">
                                      <p:cBhvr additive="base">
                                        <p:cTn id="15" dur="500" fill="hold"/>
                                        <p:tgtEl>
                                          <p:spTgt spid="3083"/>
                                        </p:tgtEl>
                                        <p:attrNameLst>
                                          <p:attrName>ppt_x</p:attrName>
                                        </p:attrNameLst>
                                      </p:cBhvr>
                                      <p:tavLst>
                                        <p:tav tm="0">
                                          <p:val>
                                            <p:strVal val="#ppt_x"/>
                                          </p:val>
                                        </p:tav>
                                        <p:tav tm="100000">
                                          <p:val>
                                            <p:strVal val="#ppt_x"/>
                                          </p:val>
                                        </p:tav>
                                      </p:tavLst>
                                    </p:anim>
                                    <p:anim calcmode="lin" valueType="num">
                                      <p:cBhvr additive="base">
                                        <p:cTn id="16" dur="500" fill="hold"/>
                                        <p:tgtEl>
                                          <p:spTgt spid="308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82"/>
                                        </p:tgtEl>
                                        <p:attrNameLst>
                                          <p:attrName>style.visibility</p:attrName>
                                        </p:attrNameLst>
                                      </p:cBhvr>
                                      <p:to>
                                        <p:strVal val="visible"/>
                                      </p:to>
                                    </p:set>
                                    <p:anim calcmode="lin" valueType="num">
                                      <p:cBhvr additive="base">
                                        <p:cTn id="19" dur="500" fill="hold"/>
                                        <p:tgtEl>
                                          <p:spTgt spid="3082"/>
                                        </p:tgtEl>
                                        <p:attrNameLst>
                                          <p:attrName>ppt_x</p:attrName>
                                        </p:attrNameLst>
                                      </p:cBhvr>
                                      <p:tavLst>
                                        <p:tav tm="0">
                                          <p:val>
                                            <p:strVal val="#ppt_x"/>
                                          </p:val>
                                        </p:tav>
                                        <p:tav tm="100000">
                                          <p:val>
                                            <p:strVal val="#ppt_x"/>
                                          </p:val>
                                        </p:tav>
                                      </p:tavLst>
                                    </p:anim>
                                    <p:anim calcmode="lin" valueType="num">
                                      <p:cBhvr additive="base">
                                        <p:cTn id="20" dur="500" fill="hold"/>
                                        <p:tgtEl>
                                          <p:spTgt spid="308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81"/>
                                        </p:tgtEl>
                                        <p:attrNameLst>
                                          <p:attrName>style.visibility</p:attrName>
                                        </p:attrNameLst>
                                      </p:cBhvr>
                                      <p:to>
                                        <p:strVal val="visible"/>
                                      </p:to>
                                    </p:set>
                                    <p:anim calcmode="lin" valueType="num">
                                      <p:cBhvr additive="base">
                                        <p:cTn id="23" dur="500" fill="hold"/>
                                        <p:tgtEl>
                                          <p:spTgt spid="3081"/>
                                        </p:tgtEl>
                                        <p:attrNameLst>
                                          <p:attrName>ppt_x</p:attrName>
                                        </p:attrNameLst>
                                      </p:cBhvr>
                                      <p:tavLst>
                                        <p:tav tm="0">
                                          <p:val>
                                            <p:strVal val="#ppt_x"/>
                                          </p:val>
                                        </p:tav>
                                        <p:tav tm="100000">
                                          <p:val>
                                            <p:strVal val="#ppt_x"/>
                                          </p:val>
                                        </p:tav>
                                      </p:tavLst>
                                    </p:anim>
                                    <p:anim calcmode="lin" valueType="num">
                                      <p:cBhvr additive="base">
                                        <p:cTn id="24" dur="500" fill="hold"/>
                                        <p:tgtEl>
                                          <p:spTgt spid="308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80"/>
                                        </p:tgtEl>
                                        <p:attrNameLst>
                                          <p:attrName>style.visibility</p:attrName>
                                        </p:attrNameLst>
                                      </p:cBhvr>
                                      <p:to>
                                        <p:strVal val="visible"/>
                                      </p:to>
                                    </p:set>
                                    <p:anim calcmode="lin" valueType="num">
                                      <p:cBhvr additive="base">
                                        <p:cTn id="27" dur="500" fill="hold"/>
                                        <p:tgtEl>
                                          <p:spTgt spid="3080"/>
                                        </p:tgtEl>
                                        <p:attrNameLst>
                                          <p:attrName>ppt_x</p:attrName>
                                        </p:attrNameLst>
                                      </p:cBhvr>
                                      <p:tavLst>
                                        <p:tav tm="0">
                                          <p:val>
                                            <p:strVal val="#ppt_x"/>
                                          </p:val>
                                        </p:tav>
                                        <p:tav tm="100000">
                                          <p:val>
                                            <p:strVal val="#ppt_x"/>
                                          </p:val>
                                        </p:tav>
                                      </p:tavLst>
                                    </p:anim>
                                    <p:anim calcmode="lin" valueType="num">
                                      <p:cBhvr additive="base">
                                        <p:cTn id="28" dur="500" fill="hold"/>
                                        <p:tgtEl>
                                          <p:spTgt spid="308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79"/>
                                        </p:tgtEl>
                                        <p:attrNameLst>
                                          <p:attrName>style.visibility</p:attrName>
                                        </p:attrNameLst>
                                      </p:cBhvr>
                                      <p:to>
                                        <p:strVal val="visible"/>
                                      </p:to>
                                    </p:set>
                                    <p:anim calcmode="lin" valueType="num">
                                      <p:cBhvr additive="base">
                                        <p:cTn id="31" dur="500" fill="hold"/>
                                        <p:tgtEl>
                                          <p:spTgt spid="3079"/>
                                        </p:tgtEl>
                                        <p:attrNameLst>
                                          <p:attrName>ppt_x</p:attrName>
                                        </p:attrNameLst>
                                      </p:cBhvr>
                                      <p:tavLst>
                                        <p:tav tm="0">
                                          <p:val>
                                            <p:strVal val="#ppt_x"/>
                                          </p:val>
                                        </p:tav>
                                        <p:tav tm="100000">
                                          <p:val>
                                            <p:strVal val="#ppt_x"/>
                                          </p:val>
                                        </p:tav>
                                      </p:tavLst>
                                    </p:anim>
                                    <p:anim calcmode="lin" valueType="num">
                                      <p:cBhvr additive="base">
                                        <p:cTn id="32" dur="500" fill="hold"/>
                                        <p:tgtEl>
                                          <p:spTgt spid="307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78"/>
                                        </p:tgtEl>
                                        <p:attrNameLst>
                                          <p:attrName>style.visibility</p:attrName>
                                        </p:attrNameLst>
                                      </p:cBhvr>
                                      <p:to>
                                        <p:strVal val="visible"/>
                                      </p:to>
                                    </p:set>
                                    <p:anim calcmode="lin" valueType="num">
                                      <p:cBhvr additive="base">
                                        <p:cTn id="35" dur="500" fill="hold"/>
                                        <p:tgtEl>
                                          <p:spTgt spid="3078"/>
                                        </p:tgtEl>
                                        <p:attrNameLst>
                                          <p:attrName>ppt_x</p:attrName>
                                        </p:attrNameLst>
                                      </p:cBhvr>
                                      <p:tavLst>
                                        <p:tav tm="0">
                                          <p:val>
                                            <p:strVal val="#ppt_x"/>
                                          </p:val>
                                        </p:tav>
                                        <p:tav tm="100000">
                                          <p:val>
                                            <p:strVal val="#ppt_x"/>
                                          </p:val>
                                        </p:tav>
                                      </p:tavLst>
                                    </p:anim>
                                    <p:anim calcmode="lin" valueType="num">
                                      <p:cBhvr additive="base">
                                        <p:cTn id="36" dur="500" fill="hold"/>
                                        <p:tgtEl>
                                          <p:spTgt spid="307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77"/>
                                        </p:tgtEl>
                                        <p:attrNameLst>
                                          <p:attrName>style.visibility</p:attrName>
                                        </p:attrNameLst>
                                      </p:cBhvr>
                                      <p:to>
                                        <p:strVal val="visible"/>
                                      </p:to>
                                    </p:set>
                                    <p:anim calcmode="lin" valueType="num">
                                      <p:cBhvr additive="base">
                                        <p:cTn id="39" dur="500" fill="hold"/>
                                        <p:tgtEl>
                                          <p:spTgt spid="3077"/>
                                        </p:tgtEl>
                                        <p:attrNameLst>
                                          <p:attrName>ppt_x</p:attrName>
                                        </p:attrNameLst>
                                      </p:cBhvr>
                                      <p:tavLst>
                                        <p:tav tm="0">
                                          <p:val>
                                            <p:strVal val="#ppt_x"/>
                                          </p:val>
                                        </p:tav>
                                        <p:tav tm="100000">
                                          <p:val>
                                            <p:strVal val="#ppt_x"/>
                                          </p:val>
                                        </p:tav>
                                      </p:tavLst>
                                    </p:anim>
                                    <p:anim calcmode="lin" valueType="num">
                                      <p:cBhvr additive="base">
                                        <p:cTn id="40" dur="500" fill="hold"/>
                                        <p:tgtEl>
                                          <p:spTgt spid="307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76"/>
                                        </p:tgtEl>
                                        <p:attrNameLst>
                                          <p:attrName>style.visibility</p:attrName>
                                        </p:attrNameLst>
                                      </p:cBhvr>
                                      <p:to>
                                        <p:strVal val="visible"/>
                                      </p:to>
                                    </p:set>
                                    <p:anim calcmode="lin" valueType="num">
                                      <p:cBhvr additive="base">
                                        <p:cTn id="43" dur="500" fill="hold"/>
                                        <p:tgtEl>
                                          <p:spTgt spid="3076"/>
                                        </p:tgtEl>
                                        <p:attrNameLst>
                                          <p:attrName>ppt_x</p:attrName>
                                        </p:attrNameLst>
                                      </p:cBhvr>
                                      <p:tavLst>
                                        <p:tav tm="0">
                                          <p:val>
                                            <p:strVal val="#ppt_x"/>
                                          </p:val>
                                        </p:tav>
                                        <p:tav tm="100000">
                                          <p:val>
                                            <p:strVal val="#ppt_x"/>
                                          </p:val>
                                        </p:tav>
                                      </p:tavLst>
                                    </p:anim>
                                    <p:anim calcmode="lin" valueType="num">
                                      <p:cBhvr additive="base">
                                        <p:cTn id="44" dur="500" fill="hold"/>
                                        <p:tgtEl>
                                          <p:spTgt spid="307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75"/>
                                        </p:tgtEl>
                                        <p:attrNameLst>
                                          <p:attrName>style.visibility</p:attrName>
                                        </p:attrNameLst>
                                      </p:cBhvr>
                                      <p:to>
                                        <p:strVal val="visible"/>
                                      </p:to>
                                    </p:set>
                                    <p:anim calcmode="lin" valueType="num">
                                      <p:cBhvr additive="base">
                                        <p:cTn id="47" dur="500" fill="hold"/>
                                        <p:tgtEl>
                                          <p:spTgt spid="3075"/>
                                        </p:tgtEl>
                                        <p:attrNameLst>
                                          <p:attrName>ppt_x</p:attrName>
                                        </p:attrNameLst>
                                      </p:cBhvr>
                                      <p:tavLst>
                                        <p:tav tm="0">
                                          <p:val>
                                            <p:strVal val="#ppt_x"/>
                                          </p:val>
                                        </p:tav>
                                        <p:tav tm="100000">
                                          <p:val>
                                            <p:strVal val="#ppt_x"/>
                                          </p:val>
                                        </p:tav>
                                      </p:tavLst>
                                    </p:anim>
                                    <p:anim calcmode="lin" valueType="num">
                                      <p:cBhvr additive="base">
                                        <p:cTn id="48" dur="500" fill="hold"/>
                                        <p:tgtEl>
                                          <p:spTgt spid="307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074"/>
                                        </p:tgtEl>
                                        <p:attrNameLst>
                                          <p:attrName>style.visibility</p:attrName>
                                        </p:attrNameLst>
                                      </p:cBhvr>
                                      <p:to>
                                        <p:strVal val="visible"/>
                                      </p:to>
                                    </p:set>
                                    <p:anim calcmode="lin" valueType="num">
                                      <p:cBhvr additive="base">
                                        <p:cTn id="51" dur="500" fill="hold"/>
                                        <p:tgtEl>
                                          <p:spTgt spid="3074"/>
                                        </p:tgtEl>
                                        <p:attrNameLst>
                                          <p:attrName>ppt_x</p:attrName>
                                        </p:attrNameLst>
                                      </p:cBhvr>
                                      <p:tavLst>
                                        <p:tav tm="0">
                                          <p:val>
                                            <p:strVal val="#ppt_x"/>
                                          </p:val>
                                        </p:tav>
                                        <p:tav tm="100000">
                                          <p:val>
                                            <p:strVal val="#ppt_x"/>
                                          </p:val>
                                        </p:tav>
                                      </p:tavLst>
                                    </p:anim>
                                    <p:anim calcmode="lin" valueType="num">
                                      <p:cBhvr additive="base">
                                        <p:cTn id="52" dur="500" fill="hold"/>
                                        <p:tgtEl>
                                          <p:spTgt spid="307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073"/>
                                        </p:tgtEl>
                                        <p:attrNameLst>
                                          <p:attrName>style.visibility</p:attrName>
                                        </p:attrNameLst>
                                      </p:cBhvr>
                                      <p:to>
                                        <p:strVal val="visible"/>
                                      </p:to>
                                    </p:set>
                                    <p:anim calcmode="lin" valueType="num">
                                      <p:cBhvr additive="base">
                                        <p:cTn id="55" dur="500" fill="hold"/>
                                        <p:tgtEl>
                                          <p:spTgt spid="3073"/>
                                        </p:tgtEl>
                                        <p:attrNameLst>
                                          <p:attrName>ppt_x</p:attrName>
                                        </p:attrNameLst>
                                      </p:cBhvr>
                                      <p:tavLst>
                                        <p:tav tm="0">
                                          <p:val>
                                            <p:strVal val="#ppt_x"/>
                                          </p:val>
                                        </p:tav>
                                        <p:tav tm="100000">
                                          <p:val>
                                            <p:strVal val="#ppt_x"/>
                                          </p:val>
                                        </p:tav>
                                      </p:tavLst>
                                    </p:anim>
                                    <p:anim calcmode="lin" valueType="num">
                                      <p:cBhvr additive="base">
                                        <p:cTn id="56" dur="500" fill="hold"/>
                                        <p:tgtEl>
                                          <p:spTgt spid="307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ppt_x"/>
                                          </p:val>
                                        </p:tav>
                                        <p:tav tm="100000">
                                          <p:val>
                                            <p:strVal val="#ppt_x"/>
                                          </p:val>
                                        </p:tav>
                                      </p:tavLst>
                                    </p:anim>
                                    <p:anim calcmode="lin" valueType="num">
                                      <p:cBhvr additive="base">
                                        <p:cTn id="76" dur="500" fill="hold"/>
                                        <p:tgtEl>
                                          <p:spTgt spid="3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ppt_x"/>
                                          </p:val>
                                        </p:tav>
                                        <p:tav tm="100000">
                                          <p:val>
                                            <p:strVal val="#ppt_x"/>
                                          </p:val>
                                        </p:tav>
                                      </p:tavLst>
                                    </p:anim>
                                    <p:anim calcmode="lin" valueType="num">
                                      <p:cBhvr additive="base">
                                        <p:cTn id="80" dur="500" fill="hold"/>
                                        <p:tgtEl>
                                          <p:spTgt spid="3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additive="base">
                                        <p:cTn id="83" dur="500" fill="hold"/>
                                        <p:tgtEl>
                                          <p:spTgt spid="37"/>
                                        </p:tgtEl>
                                        <p:attrNameLst>
                                          <p:attrName>ppt_x</p:attrName>
                                        </p:attrNameLst>
                                      </p:cBhvr>
                                      <p:tavLst>
                                        <p:tav tm="0">
                                          <p:val>
                                            <p:strVal val="#ppt_x"/>
                                          </p:val>
                                        </p:tav>
                                        <p:tav tm="100000">
                                          <p:val>
                                            <p:strVal val="#ppt_x"/>
                                          </p:val>
                                        </p:tav>
                                      </p:tavLst>
                                    </p:anim>
                                    <p:anim calcmode="lin" valueType="num">
                                      <p:cBhvr additive="base">
                                        <p:cTn id="84" dur="500" fill="hold"/>
                                        <p:tgtEl>
                                          <p:spTgt spid="3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additive="base">
                                        <p:cTn id="87" dur="500" fill="hold"/>
                                        <p:tgtEl>
                                          <p:spTgt spid="38"/>
                                        </p:tgtEl>
                                        <p:attrNameLst>
                                          <p:attrName>ppt_x</p:attrName>
                                        </p:attrNameLst>
                                      </p:cBhvr>
                                      <p:tavLst>
                                        <p:tav tm="0">
                                          <p:val>
                                            <p:strVal val="#ppt_x"/>
                                          </p:val>
                                        </p:tav>
                                        <p:tav tm="100000">
                                          <p:val>
                                            <p:strVal val="#ppt_x"/>
                                          </p:val>
                                        </p:tav>
                                      </p:tavLst>
                                    </p:anim>
                                    <p:anim calcmode="lin" valueType="num">
                                      <p:cBhvr additive="base">
                                        <p:cTn id="88" dur="500" fill="hold"/>
                                        <p:tgtEl>
                                          <p:spTgt spid="3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500" fill="hold"/>
                                        <p:tgtEl>
                                          <p:spTgt spid="39"/>
                                        </p:tgtEl>
                                        <p:attrNameLst>
                                          <p:attrName>ppt_x</p:attrName>
                                        </p:attrNameLst>
                                      </p:cBhvr>
                                      <p:tavLst>
                                        <p:tav tm="0">
                                          <p:val>
                                            <p:strVal val="#ppt_x"/>
                                          </p:val>
                                        </p:tav>
                                        <p:tav tm="100000">
                                          <p:val>
                                            <p:strVal val="#ppt_x"/>
                                          </p:val>
                                        </p:tav>
                                      </p:tavLst>
                                    </p:anim>
                                    <p:anim calcmode="lin" valueType="num">
                                      <p:cBhvr additive="base">
                                        <p:cTn id="92" dur="500" fill="hold"/>
                                        <p:tgtEl>
                                          <p:spTgt spid="3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additive="base">
                                        <p:cTn id="95" dur="500" fill="hold"/>
                                        <p:tgtEl>
                                          <p:spTgt spid="40"/>
                                        </p:tgtEl>
                                        <p:attrNameLst>
                                          <p:attrName>ppt_x</p:attrName>
                                        </p:attrNameLst>
                                      </p:cBhvr>
                                      <p:tavLst>
                                        <p:tav tm="0">
                                          <p:val>
                                            <p:strVal val="#ppt_x"/>
                                          </p:val>
                                        </p:tav>
                                        <p:tav tm="100000">
                                          <p:val>
                                            <p:strVal val="#ppt_x"/>
                                          </p:val>
                                        </p:tav>
                                      </p:tavLst>
                                    </p:anim>
                                    <p:anim calcmode="lin" valueType="num">
                                      <p:cBhvr additive="base">
                                        <p:cTn id="96" dur="500" fill="hold"/>
                                        <p:tgtEl>
                                          <p:spTgt spid="4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additive="base">
                                        <p:cTn id="99" dur="500" fill="hold"/>
                                        <p:tgtEl>
                                          <p:spTgt spid="41"/>
                                        </p:tgtEl>
                                        <p:attrNameLst>
                                          <p:attrName>ppt_x</p:attrName>
                                        </p:attrNameLst>
                                      </p:cBhvr>
                                      <p:tavLst>
                                        <p:tav tm="0">
                                          <p:val>
                                            <p:strVal val="#ppt_x"/>
                                          </p:val>
                                        </p:tav>
                                        <p:tav tm="100000">
                                          <p:val>
                                            <p:strVal val="#ppt_x"/>
                                          </p:val>
                                        </p:tav>
                                      </p:tavLst>
                                    </p:anim>
                                    <p:anim calcmode="lin" valueType="num">
                                      <p:cBhvr additive="base">
                                        <p:cTn id="100" dur="500" fill="hold"/>
                                        <p:tgtEl>
                                          <p:spTgt spid="4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additive="base">
                                        <p:cTn id="103" dur="500" fill="hold"/>
                                        <p:tgtEl>
                                          <p:spTgt spid="42"/>
                                        </p:tgtEl>
                                        <p:attrNameLst>
                                          <p:attrName>ppt_x</p:attrName>
                                        </p:attrNameLst>
                                      </p:cBhvr>
                                      <p:tavLst>
                                        <p:tav tm="0">
                                          <p:val>
                                            <p:strVal val="#ppt_x"/>
                                          </p:val>
                                        </p:tav>
                                        <p:tav tm="100000">
                                          <p:val>
                                            <p:strVal val="#ppt_x"/>
                                          </p:val>
                                        </p:tav>
                                      </p:tavLst>
                                    </p:anim>
                                    <p:anim calcmode="lin" valueType="num">
                                      <p:cBhvr additive="base">
                                        <p:cTn id="10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wipe(down)">
                                      <p:cBhvr>
                                        <p:cTn id="10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32" grpId="0"/>
      <p:bldP spid="33" grpId="0"/>
      <p:bldP spid="34" grpId="0"/>
      <p:bldP spid="35" grpId="0"/>
      <p:bldP spid="36" grpId="0"/>
      <p:bldP spid="37" grpId="0"/>
      <p:bldP spid="38" grpId="0"/>
      <p:bldP spid="39" grpId="0"/>
      <p:bldP spid="40" grpId="0"/>
      <p:bldP spid="41" grpId="0"/>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3084" name="Picture 8" descr="Description: C:\Users\USER\Desktop\con-cuu-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8504"/>
            <a:ext cx="19050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0" descr="Description: C:\Users\USER\Desktop\iiii-ggg--4--1514260111-666-width882height6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7421" y="53266"/>
            <a:ext cx="1600200" cy="159543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2" descr="Description: C:\Users\USER\Desktop\uu-nhuoc-diem-cua-vai-cotton-vmanly-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0341" y="5036531"/>
            <a:ext cx="1752600" cy="1478604"/>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14" descr="Description: C:\Users\USER\Desktop\1589182879-837-thumbna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9071" y="1919760"/>
            <a:ext cx="1858027" cy="12908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15" descr="Description: C:\Users\USER\Desktop\17773056-hand-made-raw-silk-thread-in-country-of-thailan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6471" y="1918772"/>
            <a:ext cx="1600200" cy="129897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16" descr="Description: C:\Users\USER\Desktop\vải_line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7161" y="3473237"/>
            <a:ext cx="19050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17" descr="Description: C:\Users\USER\Desktop\cay-lanh-dung-de-det-vai.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9071" y="3509181"/>
            <a:ext cx="1905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19" descr="Description: C:\Users\USER\Desktop\tải xuống (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1719" y="3465237"/>
            <a:ext cx="1676400" cy="13393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20" descr="Description: C:\Users\USER\Desktop\tim-hieu-17-1-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16044" y="1914118"/>
            <a:ext cx="1646630" cy="131594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1" descr="Description: C:\Users\USER\Desktop\tim-hieu-ve-vai-soi-bong-cott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2098" y="5049520"/>
            <a:ext cx="1905000" cy="15210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2" descr="Description: C:\Users\USER\Desktop\ảnh-web-750x460-03.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0271" y="5059579"/>
            <a:ext cx="1752600" cy="1437741"/>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23" descr="Description: C:\Users\USER\Desktop\6799c5c1d13dc83f746e2804d61afaf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45270" y="109740"/>
            <a:ext cx="1638300" cy="15389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0" y="14830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8"/>
          <p:cNvSpPr>
            <a:spLocks noChangeArrowheads="1"/>
          </p:cNvSpPr>
          <p:nvPr/>
        </p:nvSpPr>
        <p:spPr bwMode="auto">
          <a:xfrm>
            <a:off x="0" y="1599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TextBox 18"/>
          <p:cNvSpPr txBox="1"/>
          <p:nvPr/>
        </p:nvSpPr>
        <p:spPr>
          <a:xfrm>
            <a:off x="2316271" y="1620520"/>
            <a:ext cx="15240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H1.Con </a:t>
            </a:r>
            <a:r>
              <a:rPr lang="en-US" sz="1400" b="1" dirty="0" err="1">
                <a:solidFill>
                  <a:srgbClr val="990033"/>
                </a:solidFill>
                <a:latin typeface="Arial" pitchFamily="34" charset="0"/>
                <a:cs typeface="Arial" pitchFamily="34" charset="0"/>
              </a:rPr>
              <a:t>cừu</a:t>
            </a:r>
            <a:endParaRPr lang="en-US" sz="1400" b="1" dirty="0">
              <a:solidFill>
                <a:srgbClr val="990033"/>
              </a:solidFill>
              <a:latin typeface="Arial" pitchFamily="34" charset="0"/>
              <a:cs typeface="Arial" pitchFamily="34" charset="0"/>
            </a:endParaRPr>
          </a:p>
        </p:txBody>
      </p:sp>
      <p:sp>
        <p:nvSpPr>
          <p:cNvPr id="32" name="TextBox 31"/>
          <p:cNvSpPr txBox="1"/>
          <p:nvPr/>
        </p:nvSpPr>
        <p:spPr>
          <a:xfrm>
            <a:off x="3992670" y="1620520"/>
            <a:ext cx="1981201"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H2.Sợi </a:t>
            </a:r>
            <a:r>
              <a:rPr lang="en-US" sz="1400" b="1" dirty="0" err="1">
                <a:solidFill>
                  <a:srgbClr val="990033"/>
                </a:solidFill>
                <a:latin typeface="Arial" pitchFamily="34" charset="0"/>
                <a:cs typeface="Arial" pitchFamily="34" charset="0"/>
              </a:rPr>
              <a:t>lông</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cừu</a:t>
            </a:r>
            <a:endParaRPr lang="en-US" sz="1400" b="1" dirty="0">
              <a:solidFill>
                <a:srgbClr val="990033"/>
              </a:solidFill>
              <a:latin typeface="Arial" pitchFamily="34" charset="0"/>
              <a:cs typeface="Arial" pitchFamily="34" charset="0"/>
            </a:endParaRPr>
          </a:p>
        </p:txBody>
      </p:sp>
      <p:sp>
        <p:nvSpPr>
          <p:cNvPr id="33" name="TextBox 32"/>
          <p:cNvSpPr txBox="1"/>
          <p:nvPr/>
        </p:nvSpPr>
        <p:spPr>
          <a:xfrm>
            <a:off x="5630970" y="6570543"/>
            <a:ext cx="17526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H3.Vải </a:t>
            </a:r>
            <a:r>
              <a:rPr lang="en-US" sz="1400" b="1" dirty="0" err="1">
                <a:solidFill>
                  <a:srgbClr val="990033"/>
                </a:solidFill>
                <a:latin typeface="Arial" pitchFamily="34" charset="0"/>
                <a:cs typeface="Arial" pitchFamily="34" charset="0"/>
              </a:rPr>
              <a:t>sợi</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bông</a:t>
            </a:r>
            <a:endParaRPr lang="en-US" sz="1400" b="1" dirty="0">
              <a:solidFill>
                <a:srgbClr val="990033"/>
              </a:solidFill>
              <a:latin typeface="Arial" pitchFamily="34" charset="0"/>
              <a:cs typeface="Arial" pitchFamily="34" charset="0"/>
            </a:endParaRPr>
          </a:p>
        </p:txBody>
      </p:sp>
      <p:sp>
        <p:nvSpPr>
          <p:cNvPr id="34" name="TextBox 33"/>
          <p:cNvSpPr txBox="1"/>
          <p:nvPr/>
        </p:nvSpPr>
        <p:spPr>
          <a:xfrm>
            <a:off x="2153711" y="3234947"/>
            <a:ext cx="15240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H4.Con </a:t>
            </a:r>
            <a:r>
              <a:rPr lang="en-US" sz="1400" b="1" dirty="0" err="1">
                <a:solidFill>
                  <a:srgbClr val="990033"/>
                </a:solidFill>
                <a:latin typeface="Arial" pitchFamily="34" charset="0"/>
                <a:cs typeface="Arial" pitchFamily="34" charset="0"/>
              </a:rPr>
              <a:t>tằm</a:t>
            </a:r>
            <a:endParaRPr lang="en-US" sz="1400" b="1" dirty="0">
              <a:solidFill>
                <a:srgbClr val="990033"/>
              </a:solidFill>
              <a:latin typeface="Arial" pitchFamily="34" charset="0"/>
              <a:cs typeface="Arial" pitchFamily="34" charset="0"/>
            </a:endParaRPr>
          </a:p>
        </p:txBody>
      </p:sp>
      <p:sp>
        <p:nvSpPr>
          <p:cNvPr id="35" name="TextBox 34"/>
          <p:cNvSpPr txBox="1"/>
          <p:nvPr/>
        </p:nvSpPr>
        <p:spPr>
          <a:xfrm>
            <a:off x="3916472" y="3189052"/>
            <a:ext cx="15240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H5. </a:t>
            </a:r>
            <a:r>
              <a:rPr lang="en-US" sz="1400" b="1" dirty="0" err="1">
                <a:solidFill>
                  <a:srgbClr val="990033"/>
                </a:solidFill>
                <a:latin typeface="Arial" pitchFamily="34" charset="0"/>
                <a:cs typeface="Arial" pitchFamily="34" charset="0"/>
              </a:rPr>
              <a:t>Sợi</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tơ</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tằm</a:t>
            </a:r>
            <a:endParaRPr lang="en-US" sz="1400" b="1" dirty="0">
              <a:solidFill>
                <a:srgbClr val="990033"/>
              </a:solidFill>
              <a:latin typeface="Arial" pitchFamily="34" charset="0"/>
              <a:cs typeface="Arial" pitchFamily="34" charset="0"/>
            </a:endParaRPr>
          </a:p>
        </p:txBody>
      </p:sp>
      <p:sp>
        <p:nvSpPr>
          <p:cNvPr id="36" name="TextBox 35"/>
          <p:cNvSpPr txBox="1"/>
          <p:nvPr/>
        </p:nvSpPr>
        <p:spPr>
          <a:xfrm>
            <a:off x="5755553" y="4728754"/>
            <a:ext cx="15240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H6. </a:t>
            </a:r>
            <a:r>
              <a:rPr lang="en-US" sz="1400" b="1" dirty="0" err="1">
                <a:solidFill>
                  <a:srgbClr val="990033"/>
                </a:solidFill>
                <a:latin typeface="Arial" pitchFamily="34" charset="0"/>
                <a:cs typeface="Arial" pitchFamily="34" charset="0"/>
              </a:rPr>
              <a:t>Vải</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sợi</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lanh</a:t>
            </a:r>
            <a:endParaRPr lang="en-US" sz="1400" b="1" dirty="0">
              <a:solidFill>
                <a:srgbClr val="990033"/>
              </a:solidFill>
              <a:latin typeface="Arial" pitchFamily="34" charset="0"/>
              <a:cs typeface="Arial" pitchFamily="34" charset="0"/>
            </a:endParaRPr>
          </a:p>
        </p:txBody>
      </p:sp>
      <p:sp>
        <p:nvSpPr>
          <p:cNvPr id="37" name="TextBox 36"/>
          <p:cNvSpPr txBox="1"/>
          <p:nvPr/>
        </p:nvSpPr>
        <p:spPr>
          <a:xfrm>
            <a:off x="2118986" y="4744720"/>
            <a:ext cx="15240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H7. </a:t>
            </a:r>
            <a:r>
              <a:rPr lang="en-US" sz="1400" b="1" dirty="0" err="1">
                <a:solidFill>
                  <a:srgbClr val="990033"/>
                </a:solidFill>
                <a:latin typeface="Arial" pitchFamily="34" charset="0"/>
                <a:cs typeface="Arial" pitchFamily="34" charset="0"/>
              </a:rPr>
              <a:t>Cây</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lanh</a:t>
            </a:r>
            <a:endParaRPr lang="en-US" sz="1400" b="1" dirty="0">
              <a:solidFill>
                <a:srgbClr val="990033"/>
              </a:solidFill>
              <a:latin typeface="Arial" pitchFamily="34" charset="0"/>
              <a:cs typeface="Arial" pitchFamily="34" charset="0"/>
            </a:endParaRPr>
          </a:p>
        </p:txBody>
      </p:sp>
      <p:sp>
        <p:nvSpPr>
          <p:cNvPr id="38" name="TextBox 37"/>
          <p:cNvSpPr txBox="1"/>
          <p:nvPr/>
        </p:nvSpPr>
        <p:spPr>
          <a:xfrm>
            <a:off x="3954571" y="4751802"/>
            <a:ext cx="15240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H8. </a:t>
            </a:r>
            <a:r>
              <a:rPr lang="en-US" sz="1400" b="1" dirty="0" err="1">
                <a:solidFill>
                  <a:srgbClr val="990033"/>
                </a:solidFill>
                <a:latin typeface="Arial" pitchFamily="34" charset="0"/>
                <a:cs typeface="Arial" pitchFamily="34" charset="0"/>
              </a:rPr>
              <a:t>Sợi</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lanh</a:t>
            </a:r>
            <a:endParaRPr lang="en-US" sz="1400" b="1" dirty="0">
              <a:solidFill>
                <a:srgbClr val="990033"/>
              </a:solidFill>
              <a:latin typeface="Arial" pitchFamily="34" charset="0"/>
              <a:cs typeface="Arial" pitchFamily="34" charset="0"/>
            </a:endParaRPr>
          </a:p>
        </p:txBody>
      </p:sp>
      <p:sp>
        <p:nvSpPr>
          <p:cNvPr id="39" name="TextBox 38"/>
          <p:cNvSpPr txBox="1"/>
          <p:nvPr/>
        </p:nvSpPr>
        <p:spPr>
          <a:xfrm>
            <a:off x="5830344" y="3197888"/>
            <a:ext cx="1444862" cy="309342"/>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H9.Vải </a:t>
            </a:r>
            <a:r>
              <a:rPr lang="en-US" sz="1400" b="1" dirty="0" err="1">
                <a:solidFill>
                  <a:srgbClr val="990033"/>
                </a:solidFill>
                <a:latin typeface="Arial" pitchFamily="34" charset="0"/>
                <a:cs typeface="Arial" pitchFamily="34" charset="0"/>
              </a:rPr>
              <a:t>tơ</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tằm</a:t>
            </a:r>
            <a:endParaRPr lang="en-US" sz="1400" b="1" dirty="0">
              <a:solidFill>
                <a:srgbClr val="990033"/>
              </a:solidFill>
              <a:latin typeface="Arial" pitchFamily="34" charset="0"/>
              <a:cs typeface="Arial" pitchFamily="34" charset="0"/>
            </a:endParaRPr>
          </a:p>
        </p:txBody>
      </p:sp>
      <p:sp>
        <p:nvSpPr>
          <p:cNvPr id="40" name="TextBox 39"/>
          <p:cNvSpPr txBox="1"/>
          <p:nvPr/>
        </p:nvSpPr>
        <p:spPr>
          <a:xfrm>
            <a:off x="1935271" y="6570543"/>
            <a:ext cx="15240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H10. </a:t>
            </a:r>
            <a:r>
              <a:rPr lang="en-US" sz="1400" b="1" dirty="0" err="1">
                <a:solidFill>
                  <a:srgbClr val="990033"/>
                </a:solidFill>
                <a:latin typeface="Arial" pitchFamily="34" charset="0"/>
                <a:cs typeface="Arial" pitchFamily="34" charset="0"/>
              </a:rPr>
              <a:t>Cây</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bông</a:t>
            </a:r>
            <a:endParaRPr lang="en-US" sz="1400" b="1" dirty="0">
              <a:solidFill>
                <a:srgbClr val="990033"/>
              </a:solidFill>
              <a:latin typeface="Arial" pitchFamily="34" charset="0"/>
              <a:cs typeface="Arial" pitchFamily="34" charset="0"/>
            </a:endParaRPr>
          </a:p>
        </p:txBody>
      </p:sp>
      <p:sp>
        <p:nvSpPr>
          <p:cNvPr id="41" name="TextBox 40"/>
          <p:cNvSpPr txBox="1"/>
          <p:nvPr/>
        </p:nvSpPr>
        <p:spPr>
          <a:xfrm>
            <a:off x="3931719" y="6553610"/>
            <a:ext cx="15240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H11. </a:t>
            </a:r>
            <a:r>
              <a:rPr lang="en-US" sz="1400" b="1" dirty="0" err="1">
                <a:solidFill>
                  <a:srgbClr val="990033"/>
                </a:solidFill>
                <a:latin typeface="Arial" pitchFamily="34" charset="0"/>
                <a:cs typeface="Arial" pitchFamily="34" charset="0"/>
              </a:rPr>
              <a:t>Sợi</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bông</a:t>
            </a:r>
            <a:endParaRPr lang="en-US" sz="1400" b="1" dirty="0">
              <a:solidFill>
                <a:srgbClr val="990033"/>
              </a:solidFill>
              <a:latin typeface="Arial" pitchFamily="34" charset="0"/>
              <a:cs typeface="Arial" pitchFamily="34" charset="0"/>
            </a:endParaRPr>
          </a:p>
        </p:txBody>
      </p:sp>
      <p:sp>
        <p:nvSpPr>
          <p:cNvPr id="42" name="TextBox 41"/>
          <p:cNvSpPr txBox="1"/>
          <p:nvPr/>
        </p:nvSpPr>
        <p:spPr>
          <a:xfrm>
            <a:off x="5745270" y="1588344"/>
            <a:ext cx="1752600" cy="307777"/>
          </a:xfrm>
          <a:prstGeom prst="rect">
            <a:avLst/>
          </a:prstGeom>
          <a:noFill/>
        </p:spPr>
        <p:txBody>
          <a:bodyPr wrap="square" rtlCol="0">
            <a:spAutoFit/>
          </a:bodyPr>
          <a:lstStyle/>
          <a:p>
            <a:r>
              <a:rPr lang="en-US" sz="1400" b="1" dirty="0">
                <a:solidFill>
                  <a:srgbClr val="990033"/>
                </a:solidFill>
                <a:latin typeface="Arial" pitchFamily="34" charset="0"/>
                <a:cs typeface="Arial" pitchFamily="34" charset="0"/>
              </a:rPr>
              <a:t>H12. </a:t>
            </a:r>
            <a:r>
              <a:rPr lang="en-US" sz="1400" b="1" dirty="0" err="1">
                <a:solidFill>
                  <a:srgbClr val="990033"/>
                </a:solidFill>
                <a:latin typeface="Arial" pitchFamily="34" charset="0"/>
                <a:cs typeface="Arial" pitchFamily="34" charset="0"/>
              </a:rPr>
              <a:t>Vải</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lông</a:t>
            </a:r>
            <a:r>
              <a:rPr lang="en-US" sz="1400" b="1" dirty="0">
                <a:solidFill>
                  <a:srgbClr val="990033"/>
                </a:solidFill>
                <a:latin typeface="Arial" pitchFamily="34" charset="0"/>
                <a:cs typeface="Arial" pitchFamily="34" charset="0"/>
              </a:rPr>
              <a:t> </a:t>
            </a:r>
            <a:r>
              <a:rPr lang="en-US" sz="1400" b="1" dirty="0" err="1">
                <a:solidFill>
                  <a:srgbClr val="990033"/>
                </a:solidFill>
                <a:latin typeface="Arial" pitchFamily="34" charset="0"/>
                <a:cs typeface="Arial" pitchFamily="34" charset="0"/>
              </a:rPr>
              <a:t>cừu</a:t>
            </a:r>
            <a:endParaRPr lang="en-US" sz="1400" b="1" dirty="0">
              <a:solidFill>
                <a:srgbClr val="990033"/>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2027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84"/>
                                        </p:tgtEl>
                                        <p:attrNameLst>
                                          <p:attrName>style.visibility</p:attrName>
                                        </p:attrNameLst>
                                      </p:cBhvr>
                                      <p:to>
                                        <p:strVal val="visible"/>
                                      </p:to>
                                    </p:set>
                                    <p:anim calcmode="lin" valueType="num">
                                      <p:cBhvr additive="base">
                                        <p:cTn id="7" dur="500" fill="hold"/>
                                        <p:tgtEl>
                                          <p:spTgt spid="3084"/>
                                        </p:tgtEl>
                                        <p:attrNameLst>
                                          <p:attrName>ppt_x</p:attrName>
                                        </p:attrNameLst>
                                      </p:cBhvr>
                                      <p:tavLst>
                                        <p:tav tm="0">
                                          <p:val>
                                            <p:strVal val="#ppt_x"/>
                                          </p:val>
                                        </p:tav>
                                        <p:tav tm="100000">
                                          <p:val>
                                            <p:strVal val="#ppt_x"/>
                                          </p:val>
                                        </p:tav>
                                      </p:tavLst>
                                    </p:anim>
                                    <p:anim calcmode="lin" valueType="num">
                                      <p:cBhvr additive="base">
                                        <p:cTn id="8" dur="500" fill="hold"/>
                                        <p:tgtEl>
                                          <p:spTgt spid="308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83"/>
                                        </p:tgtEl>
                                        <p:attrNameLst>
                                          <p:attrName>style.visibility</p:attrName>
                                        </p:attrNameLst>
                                      </p:cBhvr>
                                      <p:to>
                                        <p:strVal val="visible"/>
                                      </p:to>
                                    </p:set>
                                    <p:anim calcmode="lin" valueType="num">
                                      <p:cBhvr additive="base">
                                        <p:cTn id="15" dur="500" fill="hold"/>
                                        <p:tgtEl>
                                          <p:spTgt spid="3083"/>
                                        </p:tgtEl>
                                        <p:attrNameLst>
                                          <p:attrName>ppt_x</p:attrName>
                                        </p:attrNameLst>
                                      </p:cBhvr>
                                      <p:tavLst>
                                        <p:tav tm="0">
                                          <p:val>
                                            <p:strVal val="#ppt_x"/>
                                          </p:val>
                                        </p:tav>
                                        <p:tav tm="100000">
                                          <p:val>
                                            <p:strVal val="#ppt_x"/>
                                          </p:val>
                                        </p:tav>
                                      </p:tavLst>
                                    </p:anim>
                                    <p:anim calcmode="lin" valueType="num">
                                      <p:cBhvr additive="base">
                                        <p:cTn id="16" dur="500" fill="hold"/>
                                        <p:tgtEl>
                                          <p:spTgt spid="308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3"/>
                                        </p:tgtEl>
                                        <p:attrNameLst>
                                          <p:attrName>style.visibility</p:attrName>
                                        </p:attrNameLst>
                                      </p:cBhvr>
                                      <p:to>
                                        <p:strVal val="visible"/>
                                      </p:to>
                                    </p:set>
                                    <p:anim calcmode="lin" valueType="num">
                                      <p:cBhvr additive="base">
                                        <p:cTn id="23" dur="500" fill="hold"/>
                                        <p:tgtEl>
                                          <p:spTgt spid="3073"/>
                                        </p:tgtEl>
                                        <p:attrNameLst>
                                          <p:attrName>ppt_x</p:attrName>
                                        </p:attrNameLst>
                                      </p:cBhvr>
                                      <p:tavLst>
                                        <p:tav tm="0">
                                          <p:val>
                                            <p:strVal val="#ppt_x"/>
                                          </p:val>
                                        </p:tav>
                                        <p:tav tm="100000">
                                          <p:val>
                                            <p:strVal val="#ppt_x"/>
                                          </p:val>
                                        </p:tav>
                                      </p:tavLst>
                                    </p:anim>
                                    <p:anim calcmode="lin" valueType="num">
                                      <p:cBhvr additive="base">
                                        <p:cTn id="24" dur="500" fill="hold"/>
                                        <p:tgtEl>
                                          <p:spTgt spid="307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81"/>
                                        </p:tgtEl>
                                        <p:attrNameLst>
                                          <p:attrName>style.visibility</p:attrName>
                                        </p:attrNameLst>
                                      </p:cBhvr>
                                      <p:to>
                                        <p:strVal val="visible"/>
                                      </p:to>
                                    </p:set>
                                    <p:anim calcmode="lin" valueType="num">
                                      <p:cBhvr additive="base">
                                        <p:cTn id="33" dur="500" fill="hold"/>
                                        <p:tgtEl>
                                          <p:spTgt spid="3081"/>
                                        </p:tgtEl>
                                        <p:attrNameLst>
                                          <p:attrName>ppt_x</p:attrName>
                                        </p:attrNameLst>
                                      </p:cBhvr>
                                      <p:tavLst>
                                        <p:tav tm="0">
                                          <p:val>
                                            <p:strVal val="#ppt_x"/>
                                          </p:val>
                                        </p:tav>
                                        <p:tav tm="100000">
                                          <p:val>
                                            <p:strVal val="#ppt_x"/>
                                          </p:val>
                                        </p:tav>
                                      </p:tavLst>
                                    </p:anim>
                                    <p:anim calcmode="lin" valueType="num">
                                      <p:cBhvr additive="base">
                                        <p:cTn id="34" dur="500" fill="hold"/>
                                        <p:tgtEl>
                                          <p:spTgt spid="308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080"/>
                                        </p:tgtEl>
                                        <p:attrNameLst>
                                          <p:attrName>style.visibility</p:attrName>
                                        </p:attrNameLst>
                                      </p:cBhvr>
                                      <p:to>
                                        <p:strVal val="visible"/>
                                      </p:to>
                                    </p:set>
                                    <p:anim calcmode="lin" valueType="num">
                                      <p:cBhvr additive="base">
                                        <p:cTn id="41" dur="500" fill="hold"/>
                                        <p:tgtEl>
                                          <p:spTgt spid="3080"/>
                                        </p:tgtEl>
                                        <p:attrNameLst>
                                          <p:attrName>ppt_x</p:attrName>
                                        </p:attrNameLst>
                                      </p:cBhvr>
                                      <p:tavLst>
                                        <p:tav tm="0">
                                          <p:val>
                                            <p:strVal val="#ppt_x"/>
                                          </p:val>
                                        </p:tav>
                                        <p:tav tm="100000">
                                          <p:val>
                                            <p:strVal val="#ppt_x"/>
                                          </p:val>
                                        </p:tav>
                                      </p:tavLst>
                                    </p:anim>
                                    <p:anim calcmode="lin" valueType="num">
                                      <p:cBhvr additive="base">
                                        <p:cTn id="42" dur="500" fill="hold"/>
                                        <p:tgtEl>
                                          <p:spTgt spid="308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ppt_x"/>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076"/>
                                        </p:tgtEl>
                                        <p:attrNameLst>
                                          <p:attrName>style.visibility</p:attrName>
                                        </p:attrNameLst>
                                      </p:cBhvr>
                                      <p:to>
                                        <p:strVal val="visible"/>
                                      </p:to>
                                    </p:set>
                                    <p:anim calcmode="lin" valueType="num">
                                      <p:cBhvr additive="base">
                                        <p:cTn id="49" dur="500" fill="hold"/>
                                        <p:tgtEl>
                                          <p:spTgt spid="3076"/>
                                        </p:tgtEl>
                                        <p:attrNameLst>
                                          <p:attrName>ppt_x</p:attrName>
                                        </p:attrNameLst>
                                      </p:cBhvr>
                                      <p:tavLst>
                                        <p:tav tm="0">
                                          <p:val>
                                            <p:strVal val="#ppt_x"/>
                                          </p:val>
                                        </p:tav>
                                        <p:tav tm="100000">
                                          <p:val>
                                            <p:strVal val="#ppt_x"/>
                                          </p:val>
                                        </p:tav>
                                      </p:tavLst>
                                    </p:anim>
                                    <p:anim calcmode="lin" valueType="num">
                                      <p:cBhvr additive="base">
                                        <p:cTn id="50" dur="500" fill="hold"/>
                                        <p:tgtEl>
                                          <p:spTgt spid="307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ppt_x"/>
                                          </p:val>
                                        </p:tav>
                                        <p:tav tm="100000">
                                          <p:val>
                                            <p:strVal val="#ppt_x"/>
                                          </p:val>
                                        </p:tav>
                                      </p:tavLst>
                                    </p:anim>
                                    <p:anim calcmode="lin" valueType="num">
                                      <p:cBhvr additive="base">
                                        <p:cTn id="5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078"/>
                                        </p:tgtEl>
                                        <p:attrNameLst>
                                          <p:attrName>style.visibility</p:attrName>
                                        </p:attrNameLst>
                                      </p:cBhvr>
                                      <p:to>
                                        <p:strVal val="visible"/>
                                      </p:to>
                                    </p:set>
                                    <p:anim calcmode="lin" valueType="num">
                                      <p:cBhvr additive="base">
                                        <p:cTn id="59" dur="500" fill="hold"/>
                                        <p:tgtEl>
                                          <p:spTgt spid="3078"/>
                                        </p:tgtEl>
                                        <p:attrNameLst>
                                          <p:attrName>ppt_x</p:attrName>
                                        </p:attrNameLst>
                                      </p:cBhvr>
                                      <p:tavLst>
                                        <p:tav tm="0">
                                          <p:val>
                                            <p:strVal val="#ppt_x"/>
                                          </p:val>
                                        </p:tav>
                                        <p:tav tm="100000">
                                          <p:val>
                                            <p:strVal val="#ppt_x"/>
                                          </p:val>
                                        </p:tav>
                                      </p:tavLst>
                                    </p:anim>
                                    <p:anim calcmode="lin" valueType="num">
                                      <p:cBhvr additive="base">
                                        <p:cTn id="60" dur="500" fill="hold"/>
                                        <p:tgtEl>
                                          <p:spTgt spid="30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ppt_x"/>
                                          </p:val>
                                        </p:tav>
                                        <p:tav tm="100000">
                                          <p:val>
                                            <p:strVal val="#ppt_x"/>
                                          </p:val>
                                        </p:tav>
                                      </p:tavLst>
                                    </p:anim>
                                    <p:anim calcmode="lin" valueType="num">
                                      <p:cBhvr additive="base">
                                        <p:cTn id="64" dur="500" fill="hold"/>
                                        <p:tgtEl>
                                          <p:spTgt spid="3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077"/>
                                        </p:tgtEl>
                                        <p:attrNameLst>
                                          <p:attrName>style.visibility</p:attrName>
                                        </p:attrNameLst>
                                      </p:cBhvr>
                                      <p:to>
                                        <p:strVal val="visible"/>
                                      </p:to>
                                    </p:set>
                                    <p:anim calcmode="lin" valueType="num">
                                      <p:cBhvr additive="base">
                                        <p:cTn id="67" dur="500" fill="hold"/>
                                        <p:tgtEl>
                                          <p:spTgt spid="3077"/>
                                        </p:tgtEl>
                                        <p:attrNameLst>
                                          <p:attrName>ppt_x</p:attrName>
                                        </p:attrNameLst>
                                      </p:cBhvr>
                                      <p:tavLst>
                                        <p:tav tm="0">
                                          <p:val>
                                            <p:strVal val="#ppt_x"/>
                                          </p:val>
                                        </p:tav>
                                        <p:tav tm="100000">
                                          <p:val>
                                            <p:strVal val="#ppt_x"/>
                                          </p:val>
                                        </p:tav>
                                      </p:tavLst>
                                    </p:anim>
                                    <p:anim calcmode="lin" valueType="num">
                                      <p:cBhvr additive="base">
                                        <p:cTn id="68" dur="500" fill="hold"/>
                                        <p:tgtEl>
                                          <p:spTgt spid="307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fill="hold"/>
                                        <p:tgtEl>
                                          <p:spTgt spid="38"/>
                                        </p:tgtEl>
                                        <p:attrNameLst>
                                          <p:attrName>ppt_x</p:attrName>
                                        </p:attrNameLst>
                                      </p:cBhvr>
                                      <p:tavLst>
                                        <p:tav tm="0">
                                          <p:val>
                                            <p:strVal val="#ppt_x"/>
                                          </p:val>
                                        </p:tav>
                                        <p:tav tm="100000">
                                          <p:val>
                                            <p:strVal val="#ppt_x"/>
                                          </p:val>
                                        </p:tav>
                                      </p:tavLst>
                                    </p:anim>
                                    <p:anim calcmode="lin" valueType="num">
                                      <p:cBhvr additive="base">
                                        <p:cTn id="72" dur="500" fill="hold"/>
                                        <p:tgtEl>
                                          <p:spTgt spid="38"/>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079"/>
                                        </p:tgtEl>
                                        <p:attrNameLst>
                                          <p:attrName>style.visibility</p:attrName>
                                        </p:attrNameLst>
                                      </p:cBhvr>
                                      <p:to>
                                        <p:strVal val="visible"/>
                                      </p:to>
                                    </p:set>
                                    <p:anim calcmode="lin" valueType="num">
                                      <p:cBhvr additive="base">
                                        <p:cTn id="75" dur="500" fill="hold"/>
                                        <p:tgtEl>
                                          <p:spTgt spid="3079"/>
                                        </p:tgtEl>
                                        <p:attrNameLst>
                                          <p:attrName>ppt_x</p:attrName>
                                        </p:attrNameLst>
                                      </p:cBhvr>
                                      <p:tavLst>
                                        <p:tav tm="0">
                                          <p:val>
                                            <p:strVal val="#ppt_x"/>
                                          </p:val>
                                        </p:tav>
                                        <p:tav tm="100000">
                                          <p:val>
                                            <p:strVal val="#ppt_x"/>
                                          </p:val>
                                        </p:tav>
                                      </p:tavLst>
                                    </p:anim>
                                    <p:anim calcmode="lin" valueType="num">
                                      <p:cBhvr additive="base">
                                        <p:cTn id="76" dur="500" fill="hold"/>
                                        <p:tgtEl>
                                          <p:spTgt spid="307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ppt_x"/>
                                          </p:val>
                                        </p:tav>
                                        <p:tav tm="100000">
                                          <p:val>
                                            <p:strVal val="#ppt_x"/>
                                          </p:val>
                                        </p:tav>
                                      </p:tavLst>
                                    </p:anim>
                                    <p:anim calcmode="lin" valueType="num">
                                      <p:cBhvr additive="base">
                                        <p:cTn id="8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075"/>
                                        </p:tgtEl>
                                        <p:attrNameLst>
                                          <p:attrName>style.visibility</p:attrName>
                                        </p:attrNameLst>
                                      </p:cBhvr>
                                      <p:to>
                                        <p:strVal val="visible"/>
                                      </p:to>
                                    </p:set>
                                    <p:anim calcmode="lin" valueType="num">
                                      <p:cBhvr additive="base">
                                        <p:cTn id="85" dur="500" fill="hold"/>
                                        <p:tgtEl>
                                          <p:spTgt spid="3075"/>
                                        </p:tgtEl>
                                        <p:attrNameLst>
                                          <p:attrName>ppt_x</p:attrName>
                                        </p:attrNameLst>
                                      </p:cBhvr>
                                      <p:tavLst>
                                        <p:tav tm="0">
                                          <p:val>
                                            <p:strVal val="#ppt_x"/>
                                          </p:val>
                                        </p:tav>
                                        <p:tav tm="100000">
                                          <p:val>
                                            <p:strVal val="#ppt_x"/>
                                          </p:val>
                                        </p:tav>
                                      </p:tavLst>
                                    </p:anim>
                                    <p:anim calcmode="lin" valueType="num">
                                      <p:cBhvr additive="base">
                                        <p:cTn id="86" dur="500" fill="hold"/>
                                        <p:tgtEl>
                                          <p:spTgt spid="307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additive="base">
                                        <p:cTn id="89" dur="500" fill="hold"/>
                                        <p:tgtEl>
                                          <p:spTgt spid="40"/>
                                        </p:tgtEl>
                                        <p:attrNameLst>
                                          <p:attrName>ppt_x</p:attrName>
                                        </p:attrNameLst>
                                      </p:cBhvr>
                                      <p:tavLst>
                                        <p:tav tm="0">
                                          <p:val>
                                            <p:strVal val="#ppt_x"/>
                                          </p:val>
                                        </p:tav>
                                        <p:tav tm="100000">
                                          <p:val>
                                            <p:strVal val="#ppt_x"/>
                                          </p:val>
                                        </p:tav>
                                      </p:tavLst>
                                    </p:anim>
                                    <p:anim calcmode="lin" valueType="num">
                                      <p:cBhvr additive="base">
                                        <p:cTn id="90" dur="500" fill="hold"/>
                                        <p:tgtEl>
                                          <p:spTgt spid="40"/>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082"/>
                                        </p:tgtEl>
                                        <p:attrNameLst>
                                          <p:attrName>style.visibility</p:attrName>
                                        </p:attrNameLst>
                                      </p:cBhvr>
                                      <p:to>
                                        <p:strVal val="visible"/>
                                      </p:to>
                                    </p:set>
                                    <p:anim calcmode="lin" valueType="num">
                                      <p:cBhvr additive="base">
                                        <p:cTn id="93" dur="500" fill="hold"/>
                                        <p:tgtEl>
                                          <p:spTgt spid="3082"/>
                                        </p:tgtEl>
                                        <p:attrNameLst>
                                          <p:attrName>ppt_x</p:attrName>
                                        </p:attrNameLst>
                                      </p:cBhvr>
                                      <p:tavLst>
                                        <p:tav tm="0">
                                          <p:val>
                                            <p:strVal val="#ppt_x"/>
                                          </p:val>
                                        </p:tav>
                                        <p:tav tm="100000">
                                          <p:val>
                                            <p:strVal val="#ppt_x"/>
                                          </p:val>
                                        </p:tav>
                                      </p:tavLst>
                                    </p:anim>
                                    <p:anim calcmode="lin" valueType="num">
                                      <p:cBhvr additive="base">
                                        <p:cTn id="94" dur="500" fill="hold"/>
                                        <p:tgtEl>
                                          <p:spTgt spid="308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additive="base">
                                        <p:cTn id="97" dur="500" fill="hold"/>
                                        <p:tgtEl>
                                          <p:spTgt spid="41"/>
                                        </p:tgtEl>
                                        <p:attrNameLst>
                                          <p:attrName>ppt_x</p:attrName>
                                        </p:attrNameLst>
                                      </p:cBhvr>
                                      <p:tavLst>
                                        <p:tav tm="0">
                                          <p:val>
                                            <p:strVal val="#ppt_x"/>
                                          </p:val>
                                        </p:tav>
                                        <p:tav tm="100000">
                                          <p:val>
                                            <p:strVal val="#ppt_x"/>
                                          </p:val>
                                        </p:tav>
                                      </p:tavLst>
                                    </p:anim>
                                    <p:anim calcmode="lin" valueType="num">
                                      <p:cBhvr additive="base">
                                        <p:cTn id="98" dur="500" fill="hold"/>
                                        <p:tgtEl>
                                          <p:spTgt spid="41"/>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074"/>
                                        </p:tgtEl>
                                        <p:attrNameLst>
                                          <p:attrName>style.visibility</p:attrName>
                                        </p:attrNameLst>
                                      </p:cBhvr>
                                      <p:to>
                                        <p:strVal val="visible"/>
                                      </p:to>
                                    </p:set>
                                    <p:anim calcmode="lin" valueType="num">
                                      <p:cBhvr additive="base">
                                        <p:cTn id="101" dur="500" fill="hold"/>
                                        <p:tgtEl>
                                          <p:spTgt spid="3074"/>
                                        </p:tgtEl>
                                        <p:attrNameLst>
                                          <p:attrName>ppt_x</p:attrName>
                                        </p:attrNameLst>
                                      </p:cBhvr>
                                      <p:tavLst>
                                        <p:tav tm="0">
                                          <p:val>
                                            <p:strVal val="#ppt_x"/>
                                          </p:val>
                                        </p:tav>
                                        <p:tav tm="100000">
                                          <p:val>
                                            <p:strVal val="#ppt_x"/>
                                          </p:val>
                                        </p:tav>
                                      </p:tavLst>
                                    </p:anim>
                                    <p:anim calcmode="lin" valueType="num">
                                      <p:cBhvr additive="base">
                                        <p:cTn id="102" dur="500" fill="hold"/>
                                        <p:tgtEl>
                                          <p:spTgt spid="307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additive="base">
                                        <p:cTn id="105" dur="500" fill="hold"/>
                                        <p:tgtEl>
                                          <p:spTgt spid="33"/>
                                        </p:tgtEl>
                                        <p:attrNameLst>
                                          <p:attrName>ppt_x</p:attrName>
                                        </p:attrNameLst>
                                      </p:cBhvr>
                                      <p:tavLst>
                                        <p:tav tm="0">
                                          <p:val>
                                            <p:strVal val="#ppt_x"/>
                                          </p:val>
                                        </p:tav>
                                        <p:tav tm="100000">
                                          <p:val>
                                            <p:strVal val="#ppt_x"/>
                                          </p:val>
                                        </p:tav>
                                      </p:tavLst>
                                    </p:anim>
                                    <p:anim calcmode="lin" valueType="num">
                                      <p:cBhvr additive="base">
                                        <p:cTn id="10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bldP spid="33" grpId="0"/>
      <p:bldP spid="34" grpId="0"/>
      <p:bldP spid="35" grpId="0"/>
      <p:bldP spid="36" grpId="0"/>
      <p:bldP spid="37" grpId="0"/>
      <p:bldP spid="38"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394693-079A-4BD7-ACB8-359D8B7FA602}"/>
              </a:ext>
            </a:extLst>
          </p:cNvPr>
          <p:cNvSpPr txBox="1"/>
          <p:nvPr/>
        </p:nvSpPr>
        <p:spPr>
          <a:xfrm>
            <a:off x="457200" y="762000"/>
            <a:ext cx="7772400" cy="452431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MỘT SỐ THUẬT NGỮ THỂ HIỆN TÊN MỘT SỐ LOẠI SỢI VẢI THÔNG DỤNG</a:t>
            </a:r>
          </a:p>
          <a:p>
            <a:pPr lvl="4" algn="just"/>
            <a:r>
              <a:rPr lang="en-US" sz="3200" dirty="0">
                <a:solidFill>
                  <a:srgbClr val="0000FF"/>
                </a:solidFill>
                <a:latin typeface="Times New Roman" panose="02020603050405020304" pitchFamily="18" charset="0"/>
                <a:cs typeface="Times New Roman" panose="02020603050405020304" pitchFamily="18" charset="0"/>
              </a:rPr>
              <a:t>Cotton: </a:t>
            </a:r>
            <a:r>
              <a:rPr lang="en-US" sz="3200" dirty="0" err="1">
                <a:solidFill>
                  <a:srgbClr val="0000FF"/>
                </a:solidFill>
                <a:latin typeface="Times New Roman" panose="02020603050405020304" pitchFamily="18" charset="0"/>
                <a:cs typeface="Times New Roman" panose="02020603050405020304" pitchFamily="18" charset="0"/>
              </a:rPr>
              <a:t>sợi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bông</a:t>
            </a:r>
            <a:endParaRPr lang="en-US" sz="3200" dirty="0">
              <a:solidFill>
                <a:srgbClr val="0000FF"/>
              </a:solidFill>
              <a:latin typeface="Times New Roman" panose="02020603050405020304" pitchFamily="18" charset="0"/>
              <a:cs typeface="Times New Roman" panose="02020603050405020304" pitchFamily="18" charset="0"/>
            </a:endParaRPr>
          </a:p>
          <a:p>
            <a:pPr lvl="4" algn="just"/>
            <a:r>
              <a:rPr lang="en-US" sz="3200" dirty="0">
                <a:solidFill>
                  <a:srgbClr val="0000FF"/>
                </a:solidFill>
                <a:latin typeface="Times New Roman" panose="02020603050405020304" pitchFamily="18" charset="0"/>
                <a:cs typeface="Times New Roman" panose="02020603050405020304" pitchFamily="18" charset="0"/>
              </a:rPr>
              <a:t>Silk: </a:t>
            </a:r>
            <a:r>
              <a:rPr lang="en-US" sz="3200" dirty="0" err="1">
                <a:solidFill>
                  <a:srgbClr val="0000FF"/>
                </a:solidFill>
                <a:latin typeface="Times New Roman" panose="02020603050405020304" pitchFamily="18" charset="0"/>
                <a:cs typeface="Times New Roman" panose="02020603050405020304" pitchFamily="18" charset="0"/>
              </a:rPr>
              <a:t>sợi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tơ</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tằm</a:t>
            </a:r>
            <a:endParaRPr lang="en-US" sz="3200" dirty="0">
              <a:solidFill>
                <a:srgbClr val="0000FF"/>
              </a:solidFill>
              <a:latin typeface="Times New Roman" panose="02020603050405020304" pitchFamily="18" charset="0"/>
              <a:cs typeface="Times New Roman" panose="02020603050405020304" pitchFamily="18" charset="0"/>
            </a:endParaRPr>
          </a:p>
          <a:p>
            <a:pPr lvl="4" algn="just"/>
            <a:r>
              <a:rPr lang="en-US" sz="3200" dirty="0">
                <a:solidFill>
                  <a:srgbClr val="0000FF"/>
                </a:solidFill>
                <a:latin typeface="Times New Roman" panose="02020603050405020304" pitchFamily="18" charset="0"/>
                <a:cs typeface="Times New Roman" panose="02020603050405020304" pitchFamily="18" charset="0"/>
              </a:rPr>
              <a:t>Wool: </a:t>
            </a:r>
            <a:r>
              <a:rPr lang="en-US" sz="3200" dirty="0" err="1">
                <a:solidFill>
                  <a:srgbClr val="0000FF"/>
                </a:solidFill>
                <a:latin typeface="Times New Roman" panose="02020603050405020304" pitchFamily="18" charset="0"/>
                <a:cs typeface="Times New Roman" panose="02020603050405020304" pitchFamily="18" charset="0"/>
              </a:rPr>
              <a:t>sợi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len</a:t>
            </a:r>
            <a:endParaRPr lang="en-US" sz="3200" dirty="0">
              <a:solidFill>
                <a:srgbClr val="0000FF"/>
              </a:solidFill>
              <a:latin typeface="Times New Roman" panose="02020603050405020304" pitchFamily="18" charset="0"/>
              <a:cs typeface="Times New Roman" panose="02020603050405020304" pitchFamily="18" charset="0"/>
            </a:endParaRPr>
          </a:p>
          <a:p>
            <a:pPr lvl="4" algn="just"/>
            <a:r>
              <a:rPr lang="en-US" sz="3200" dirty="0" err="1">
                <a:solidFill>
                  <a:srgbClr val="0000FF"/>
                </a:solidFill>
                <a:latin typeface="Times New Roman" panose="02020603050405020304" pitchFamily="18" charset="0"/>
                <a:cs typeface="Times New Roman" panose="02020603050405020304" pitchFamily="18" charset="0"/>
              </a:rPr>
              <a:t>Visco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sợi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tạo</a:t>
            </a:r>
            <a:endParaRPr lang="en-US" sz="3200" dirty="0">
              <a:solidFill>
                <a:srgbClr val="0000FF"/>
              </a:solidFill>
              <a:latin typeface="Times New Roman" panose="02020603050405020304" pitchFamily="18" charset="0"/>
              <a:cs typeface="Times New Roman" panose="02020603050405020304" pitchFamily="18" charset="0"/>
            </a:endParaRPr>
          </a:p>
          <a:p>
            <a:pPr lvl="4" algn="just"/>
            <a:r>
              <a:rPr lang="en-US" sz="3200" dirty="0">
                <a:solidFill>
                  <a:srgbClr val="0000FF"/>
                </a:solidFill>
                <a:latin typeface="Times New Roman" panose="02020603050405020304" pitchFamily="18" charset="0"/>
                <a:cs typeface="Times New Roman" panose="02020603050405020304" pitchFamily="18" charset="0"/>
              </a:rPr>
              <a:t>Polyester: </a:t>
            </a:r>
            <a:r>
              <a:rPr lang="en-US" sz="3200" dirty="0" err="1">
                <a:solidFill>
                  <a:srgbClr val="0000FF"/>
                </a:solidFill>
                <a:latin typeface="Times New Roman" panose="02020603050405020304" pitchFamily="18" charset="0"/>
                <a:cs typeface="Times New Roman" panose="02020603050405020304" pitchFamily="18" charset="0"/>
              </a:rPr>
              <a:t>sợi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tổng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hợp</a:t>
            </a:r>
            <a:endParaRPr lang="en-US" sz="3200" dirty="0">
              <a:solidFill>
                <a:srgbClr val="0000FF"/>
              </a:solidFill>
              <a:latin typeface="Times New Roman" panose="02020603050405020304" pitchFamily="18" charset="0"/>
              <a:cs typeface="Times New Roman" panose="02020603050405020304" pitchFamily="18" charset="0"/>
            </a:endParaRPr>
          </a:p>
          <a:p>
            <a:pPr lvl="4" algn="just"/>
            <a:r>
              <a:rPr lang="en-US" sz="3200" dirty="0">
                <a:solidFill>
                  <a:srgbClr val="0000FF"/>
                </a:solidFill>
                <a:latin typeface="Times New Roman" panose="02020603050405020304" pitchFamily="18" charset="0"/>
                <a:cs typeface="Times New Roman" panose="02020603050405020304" pitchFamily="18" charset="0"/>
              </a:rPr>
              <a:t>Nylon: </a:t>
            </a:r>
            <a:r>
              <a:rPr lang="en-US" sz="3200" dirty="0" err="1">
                <a:solidFill>
                  <a:srgbClr val="0000FF"/>
                </a:solidFill>
                <a:latin typeface="Times New Roman" panose="02020603050405020304" pitchFamily="18" charset="0"/>
                <a:cs typeface="Times New Roman" panose="02020603050405020304" pitchFamily="18" charset="0"/>
              </a:rPr>
              <a:t>sợi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tổng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hợp</a:t>
            </a:r>
            <a:endParaRPr lang="en-US" sz="3200" dirty="0">
              <a:solidFill>
                <a:srgbClr val="0000FF"/>
              </a:solidFill>
              <a:latin typeface="Times New Roman" panose="02020603050405020304" pitchFamily="18" charset="0"/>
              <a:cs typeface="Times New Roman" panose="02020603050405020304" pitchFamily="18" charset="0"/>
            </a:endParaRPr>
          </a:p>
          <a:p>
            <a:pPr algn="ct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479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957" y="156823"/>
            <a:ext cx="8229600" cy="639762"/>
          </a:xfrm>
        </p:spPr>
        <p:txBody>
          <a:bodyPr>
            <a:normAutofit/>
          </a:bodyPr>
          <a:lstStyle/>
          <a:p>
            <a:r>
              <a:rPr lang="en-US" sz="3200" b="1" dirty="0">
                <a:solidFill>
                  <a:srgbClr val="FF0000"/>
                </a:solidFill>
                <a:latin typeface="Times New Roman" pitchFamily="18" charset="0"/>
                <a:cs typeface="Times New Roman" pitchFamily="18" charset="0"/>
              </a:rPr>
              <a:t>GHI NHỚ</a:t>
            </a:r>
          </a:p>
        </p:txBody>
      </p:sp>
      <p:sp>
        <p:nvSpPr>
          <p:cNvPr id="5" name="Title 1"/>
          <p:cNvSpPr txBox="1">
            <a:spLocks/>
          </p:cNvSpPr>
          <p:nvPr/>
        </p:nvSpPr>
        <p:spPr>
          <a:xfrm>
            <a:off x="-228600" y="3048000"/>
            <a:ext cx="2819400" cy="63976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FF0000"/>
              </a:solidFill>
              <a:latin typeface="Times New Roman" pitchFamily="18" charset="0"/>
              <a:cs typeface="Times New Roman" pitchFamily="18" charset="0"/>
            </a:endParaRPr>
          </a:p>
        </p:txBody>
      </p:sp>
      <p:sp>
        <p:nvSpPr>
          <p:cNvPr id="6" name="Rectangle 5"/>
          <p:cNvSpPr/>
          <p:nvPr/>
        </p:nvSpPr>
        <p:spPr>
          <a:xfrm>
            <a:off x="743313" y="779004"/>
            <a:ext cx="8400687" cy="461665"/>
          </a:xfrm>
          <a:prstGeom prst="rect">
            <a:avLst/>
          </a:prstGeom>
          <a:noFill/>
        </p:spPr>
        <p:txBody>
          <a:bodyPr wrap="square">
            <a:spAutoFit/>
          </a:bodyPr>
          <a:lstStyle/>
          <a:p>
            <a:r>
              <a:rPr lang="en-US" sz="2400" b="1" dirty="0">
                <a:solidFill>
                  <a:srgbClr val="FF0000"/>
                </a:solidFill>
                <a:latin typeface="Times New Roman" pitchFamily="18" charset="0"/>
                <a:cs typeface="Times New Roman" pitchFamily="18" charset="0"/>
              </a:rPr>
              <a:t>CÁC LOẠI VẢI THƯỜNG DÙNG TRONG MAY MẶC</a:t>
            </a:r>
            <a:endParaRPr lang="en-US" sz="2400" b="1" dirty="0">
              <a:solidFill>
                <a:srgbClr val="FF0000"/>
              </a:solidFill>
            </a:endParaRPr>
          </a:p>
        </p:txBody>
      </p:sp>
      <p:cxnSp>
        <p:nvCxnSpPr>
          <p:cNvPr id="13" name="Straight Arrow Connector 12"/>
          <p:cNvCxnSpPr/>
          <p:nvPr/>
        </p:nvCxnSpPr>
        <p:spPr>
          <a:xfrm flipH="1">
            <a:off x="1181100" y="1241500"/>
            <a:ext cx="3081162" cy="340834"/>
          </a:xfrm>
          <a:prstGeom prst="straightConnector1">
            <a:avLst/>
          </a:prstGeom>
          <a:ln>
            <a:solidFill>
              <a:srgbClr val="0000FF"/>
            </a:solidFill>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flipH="1">
            <a:off x="3581400" y="3687762"/>
            <a:ext cx="778014" cy="367861"/>
          </a:xfrm>
          <a:prstGeom prst="straightConnector1">
            <a:avLst/>
          </a:prstGeom>
          <a:ln>
            <a:solidFill>
              <a:srgbClr val="0000FF"/>
            </a:solidFill>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a:off x="4262258" y="1241500"/>
            <a:ext cx="0" cy="426286"/>
          </a:xfrm>
          <a:prstGeom prst="straightConnector1">
            <a:avLst/>
          </a:prstGeom>
          <a:ln>
            <a:solidFill>
              <a:srgbClr val="0000FF"/>
            </a:solidFill>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a:off x="4262255" y="1240933"/>
            <a:ext cx="3274948" cy="455887"/>
          </a:xfrm>
          <a:prstGeom prst="straightConnector1">
            <a:avLst/>
          </a:prstGeom>
          <a:ln>
            <a:solidFill>
              <a:srgbClr val="0000FF"/>
            </a:solidFill>
            <a:tailEnd type="arrow"/>
          </a:ln>
        </p:spPr>
        <p:style>
          <a:lnRef idx="2">
            <a:schemeClr val="accent2"/>
          </a:lnRef>
          <a:fillRef idx="0">
            <a:schemeClr val="accent2"/>
          </a:fillRef>
          <a:effectRef idx="1">
            <a:schemeClr val="accent2"/>
          </a:effectRef>
          <a:fontRef idx="minor">
            <a:schemeClr val="tx1"/>
          </a:fontRef>
        </p:style>
      </p:cxnSp>
      <p:sp>
        <p:nvSpPr>
          <p:cNvPr id="17" name="Content Placeholder 2"/>
          <p:cNvSpPr txBox="1">
            <a:spLocks/>
          </p:cNvSpPr>
          <p:nvPr/>
        </p:nvSpPr>
        <p:spPr>
          <a:xfrm>
            <a:off x="99060" y="1667787"/>
            <a:ext cx="2796540" cy="2004736"/>
          </a:xfrm>
          <a:prstGeom prst="rect">
            <a:avLst/>
          </a:prstGeom>
          <a:solidFill>
            <a:schemeClr val="accent6">
              <a:lumMod val="7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nhiên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được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dệt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bằng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sẵn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nhiên</a:t>
            </a:r>
            <a:r>
              <a:rPr lang="en-US" sz="2400" dirty="0">
                <a:solidFill>
                  <a:schemeClr val="bg1"/>
                </a:solidFill>
                <a:latin typeface="Times New Roman" panose="02020603050405020304" pitchFamily="18" charset="0"/>
                <a:cs typeface="Times New Roman" panose="02020603050405020304" pitchFamily="18" charset="0"/>
              </a:rPr>
              <a:t>.</a:t>
            </a:r>
          </a:p>
        </p:txBody>
      </p:sp>
      <p:sp>
        <p:nvSpPr>
          <p:cNvPr id="19" name="Content Placeholder 2"/>
          <p:cNvSpPr txBox="1">
            <a:spLocks/>
          </p:cNvSpPr>
          <p:nvPr/>
        </p:nvSpPr>
        <p:spPr>
          <a:xfrm>
            <a:off x="3078860" y="1727300"/>
            <a:ext cx="2864740" cy="1945222"/>
          </a:xfrm>
          <a:prstGeom prst="rect">
            <a:avLst/>
          </a:prstGeom>
          <a:solidFill>
            <a:schemeClr val="accent6">
              <a:lumMod val="75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err="1">
                <a:solidFill>
                  <a:schemeClr val="bg1"/>
                </a:solidFill>
                <a:latin typeface="Times New Roman" panose="02020603050405020304" pitchFamily="18" charset="0"/>
                <a:cs typeface="Times New Roman" panose="02020603050405020304" pitchFamily="18" charset="0"/>
              </a:rPr>
              <a:t>Vải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hóa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được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dệt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bằng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loại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sợi</a:t>
            </a:r>
            <a:r>
              <a:rPr lang="en-US" sz="2400" dirty="0">
                <a:solidFill>
                  <a:schemeClr val="bg1"/>
                </a:solidFill>
                <a:latin typeface="Times New Roman" panose="02020603050405020304" pitchFamily="18" charset="0"/>
                <a:cs typeface="Times New Roman" panose="02020603050405020304" pitchFamily="18" charset="0"/>
              </a:rPr>
              <a:t> do con </a:t>
            </a:r>
            <a:r>
              <a:rPr lang="en-US" sz="2400" dirty="0" err="1">
                <a:solidFill>
                  <a:schemeClr val="bg1"/>
                </a:solidFill>
                <a:latin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chất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hóa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endParaRPr lang="en-US" sz="2400" dirty="0">
              <a:solidFill>
                <a:schemeClr val="bg1"/>
              </a:solidFill>
            </a:endParaRPr>
          </a:p>
        </p:txBody>
      </p:sp>
      <p:sp>
        <p:nvSpPr>
          <p:cNvPr id="20" name="Content Placeholder 2"/>
          <p:cNvSpPr txBox="1">
            <a:spLocks/>
          </p:cNvSpPr>
          <p:nvPr/>
        </p:nvSpPr>
        <p:spPr>
          <a:xfrm>
            <a:off x="214203" y="4079725"/>
            <a:ext cx="1867743" cy="2778273"/>
          </a:xfrm>
          <a:prstGeom prst="rect">
            <a:avLst/>
          </a:prstGeom>
          <a:solidFill>
            <a:srgbClr val="FFC0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Vải</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sợi</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thiên</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nhiên</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mặc</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thoáng</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mát</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nhưng</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dễ</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nhàu</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độ</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bền</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kém</a:t>
            </a:r>
            <a:r>
              <a:rPr lang="en-US" sz="2400" dirty="0">
                <a:solidFill>
                  <a:srgbClr val="1026FC"/>
                </a:solidFill>
                <a:latin typeface="Times New Roman" panose="02020603050405020304" pitchFamily="18" charset="0"/>
                <a:cs typeface="Times New Roman" panose="02020603050405020304" pitchFamily="18" charset="0"/>
              </a:rPr>
              <a:t>.</a:t>
            </a:r>
          </a:p>
        </p:txBody>
      </p:sp>
      <p:sp>
        <p:nvSpPr>
          <p:cNvPr id="22" name="Rectangle 21"/>
          <p:cNvSpPr/>
          <p:nvPr/>
        </p:nvSpPr>
        <p:spPr>
          <a:xfrm>
            <a:off x="6096000" y="1763069"/>
            <a:ext cx="2882406" cy="1938992"/>
          </a:xfrm>
          <a:prstGeom prst="rect">
            <a:avLst/>
          </a:prstGeom>
          <a:solidFill>
            <a:schemeClr val="accent6">
              <a:lumMod val="75000"/>
            </a:schemeClr>
          </a:solidFill>
        </p:spPr>
        <p:txBody>
          <a:bodyPr wrap="square">
            <a:spAutoFit/>
          </a:bodyPr>
          <a:lstStyle/>
          <a:p>
            <a:pPr algn="just"/>
            <a:r>
              <a:rPr lang="en-US" sz="2400" dirty="0" err="1">
                <a:solidFill>
                  <a:schemeClr val="bg1"/>
                </a:solidFill>
                <a:latin typeface="Times New Roman" panose="02020603050405020304" pitchFamily="18" charset="0"/>
                <a:cs typeface="Times New Roman" panose="02020603050405020304" pitchFamily="18" charset="0"/>
              </a:rPr>
              <a:t>Vải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được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dệt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hợp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nhiều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loại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nhau</a:t>
            </a:r>
            <a:r>
              <a:rPr lang="en-US" sz="2400" dirty="0">
                <a:solidFill>
                  <a:schemeClr val="bg1"/>
                </a:solidFill>
                <a:latin typeface="Times New Roman" panose="02020603050405020304" pitchFamily="18" charset="0"/>
                <a:cs typeface="Times New Roman" panose="02020603050405020304" pitchFamily="18" charset="0"/>
              </a:rPr>
              <a:t>.</a:t>
            </a:r>
          </a:p>
          <a:p>
            <a:pPr algn="just"/>
            <a:endParaRPr lang="en-US" sz="2400" dirty="0">
              <a:solidFill>
                <a:schemeClr val="bg1"/>
              </a:solidFill>
              <a:latin typeface="Times New Roman" panose="02020603050405020304" pitchFamily="18" charset="0"/>
              <a:cs typeface="Times New Roman" panose="02020603050405020304" pitchFamily="18" charset="0"/>
            </a:endParaRPr>
          </a:p>
          <a:p>
            <a:pPr algn="just"/>
            <a:endParaRPr lang="en-US" sz="2400" dirty="0">
              <a:solidFill>
                <a:schemeClr val="bg1"/>
              </a:solidFill>
            </a:endParaRPr>
          </a:p>
        </p:txBody>
      </p:sp>
      <p:sp>
        <p:nvSpPr>
          <p:cNvPr id="23" name="Content Placeholder 2"/>
          <p:cNvSpPr txBox="1">
            <a:spLocks/>
          </p:cNvSpPr>
          <p:nvPr/>
        </p:nvSpPr>
        <p:spPr>
          <a:xfrm>
            <a:off x="4636735" y="4106688"/>
            <a:ext cx="1867744" cy="2778272"/>
          </a:xfrm>
          <a:prstGeom prst="rect">
            <a:avLst/>
          </a:prstGeom>
          <a:solidFill>
            <a:srgbClr val="FFC0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err="1">
                <a:solidFill>
                  <a:srgbClr val="1026FC"/>
                </a:solidFill>
                <a:latin typeface="Times New Roman" panose="02020603050405020304" pitchFamily="18" charset="0"/>
                <a:cs typeface="Times New Roman" panose="02020603050405020304" pitchFamily="18" charset="0"/>
              </a:rPr>
              <a:t>Vải</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sợi</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tổng</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hợp</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không</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bị</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nhàu</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mặc</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không</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thoáng</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mát</a:t>
            </a:r>
            <a:r>
              <a:rPr lang="en-US" sz="2400" dirty="0">
                <a:solidFill>
                  <a:srgbClr val="1026FC"/>
                </a:solidFill>
                <a:latin typeface="Times New Roman" panose="02020603050405020304" pitchFamily="18" charset="0"/>
                <a:cs typeface="Times New Roman" panose="02020603050405020304" pitchFamily="18" charset="0"/>
              </a:rPr>
              <a:t>. </a:t>
            </a:r>
          </a:p>
        </p:txBody>
      </p:sp>
      <p:sp>
        <p:nvSpPr>
          <p:cNvPr id="26" name="Content Placeholder 2"/>
          <p:cNvSpPr txBox="1">
            <a:spLocks/>
          </p:cNvSpPr>
          <p:nvPr/>
        </p:nvSpPr>
        <p:spPr>
          <a:xfrm>
            <a:off x="2489979" y="4099641"/>
            <a:ext cx="1742048" cy="2773192"/>
          </a:xfrm>
          <a:prstGeom prst="rect">
            <a:avLst/>
          </a:prstGeom>
          <a:solidFill>
            <a:srgbClr val="FFC0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err="1">
                <a:solidFill>
                  <a:srgbClr val="1026FC"/>
                </a:solidFill>
                <a:latin typeface="Times New Roman" panose="02020603050405020304" pitchFamily="18" charset="0"/>
                <a:cs typeface="Times New Roman" panose="02020603050405020304" pitchFamily="18" charset="0"/>
              </a:rPr>
              <a:t>Vải</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sợi</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nhân</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tạo</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mặc</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thoáng</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mát</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ít</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nhàu</a:t>
            </a:r>
            <a:r>
              <a:rPr lang="en-US" sz="2400" dirty="0">
                <a:solidFill>
                  <a:srgbClr val="1026FC"/>
                </a:solidFill>
                <a:latin typeface="Times New Roman" panose="02020603050405020304" pitchFamily="18" charset="0"/>
                <a:cs typeface="Times New Roman" panose="02020603050405020304" pitchFamily="18" charset="0"/>
              </a:rPr>
              <a:t>. </a:t>
            </a:r>
          </a:p>
        </p:txBody>
      </p:sp>
      <p:sp>
        <p:nvSpPr>
          <p:cNvPr id="27" name="Content Placeholder 2"/>
          <p:cNvSpPr txBox="1">
            <a:spLocks/>
          </p:cNvSpPr>
          <p:nvPr/>
        </p:nvSpPr>
        <p:spPr>
          <a:xfrm>
            <a:off x="6781800" y="4045462"/>
            <a:ext cx="2024575" cy="2812537"/>
          </a:xfrm>
          <a:prstGeom prst="rect">
            <a:avLst/>
          </a:prstGeom>
          <a:solidFill>
            <a:srgbClr val="FFC000"/>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err="1">
                <a:solidFill>
                  <a:srgbClr val="1026FC"/>
                </a:solidFill>
                <a:latin typeface="Times New Roman" panose="02020603050405020304" pitchFamily="18" charset="0"/>
                <a:cs typeface="Times New Roman" panose="02020603050405020304" pitchFamily="18" charset="0"/>
              </a:rPr>
              <a:t>Vải</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sợi</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pha</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tận</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dụng</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được</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ưu</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điểm</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và</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hạn</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chế</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được</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nhược</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điểm</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của</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các</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loại</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sợi</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thành</a:t>
            </a:r>
            <a:r>
              <a:rPr lang="en-US" sz="2400" dirty="0">
                <a:solidFill>
                  <a:srgbClr val="1026FC"/>
                </a:solidFill>
                <a:latin typeface="Times New Roman" panose="02020603050405020304" pitchFamily="18" charset="0"/>
                <a:cs typeface="Times New Roman" panose="02020603050405020304" pitchFamily="18" charset="0"/>
              </a:rPr>
              <a:t> </a:t>
            </a:r>
            <a:r>
              <a:rPr lang="en-US" sz="2400" dirty="0" err="1">
                <a:solidFill>
                  <a:srgbClr val="1026FC"/>
                </a:solidFill>
                <a:latin typeface="Times New Roman" panose="02020603050405020304" pitchFamily="18" charset="0"/>
                <a:cs typeface="Times New Roman" panose="02020603050405020304" pitchFamily="18" charset="0"/>
              </a:rPr>
              <a:t>phần</a:t>
            </a:r>
            <a:endParaRPr lang="en-US" sz="2400" dirty="0">
              <a:solidFill>
                <a:srgbClr val="1026FC"/>
              </a:solidFill>
              <a:latin typeface="Times New Roman" panose="02020603050405020304" pitchFamily="18" charset="0"/>
              <a:cs typeface="Times New Roman" panose="02020603050405020304" pitchFamily="18" charset="0"/>
            </a:endParaRPr>
          </a:p>
        </p:txBody>
      </p:sp>
      <p:cxnSp>
        <p:nvCxnSpPr>
          <p:cNvPr id="30" name="Straight Arrow Connector 29"/>
          <p:cNvCxnSpPr/>
          <p:nvPr/>
        </p:nvCxnSpPr>
        <p:spPr>
          <a:xfrm>
            <a:off x="4359414" y="3686464"/>
            <a:ext cx="919342" cy="358998"/>
          </a:xfrm>
          <a:prstGeom prst="straightConnector1">
            <a:avLst/>
          </a:prstGeom>
          <a:ln>
            <a:solidFill>
              <a:srgbClr val="0000FF"/>
            </a:solidFill>
            <a:tailEnd type="arrow"/>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a:cxnSpLocks/>
            <a:endCxn id="20" idx="0"/>
          </p:cNvCxnSpPr>
          <p:nvPr/>
        </p:nvCxnSpPr>
        <p:spPr>
          <a:xfrm flipH="1">
            <a:off x="1148075" y="3666145"/>
            <a:ext cx="93320" cy="413580"/>
          </a:xfrm>
          <a:prstGeom prst="straightConnector1">
            <a:avLst/>
          </a:prstGeom>
          <a:ln>
            <a:solidFill>
              <a:srgbClr val="0000FF"/>
            </a:solidFill>
            <a:tailEnd type="arrow"/>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p:nvPr/>
        </p:nvCxnSpPr>
        <p:spPr>
          <a:xfrm flipH="1">
            <a:off x="7712075" y="3696625"/>
            <a:ext cx="1" cy="358998"/>
          </a:xfrm>
          <a:prstGeom prst="straightConnector1">
            <a:avLst/>
          </a:prstGeom>
          <a:ln>
            <a:solidFill>
              <a:srgbClr val="0000FF"/>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2254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par>
                                <p:cTn id="13" presetID="21" presetClass="entr" presetSubtype="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heel(1)">
                                      <p:cBhvr>
                                        <p:cTn id="15" dur="2000"/>
                                        <p:tgtEl>
                                          <p:spTgt spid="18"/>
                                        </p:tgtEl>
                                      </p:cBhvr>
                                    </p:animEffect>
                                  </p:childTnLst>
                                </p:cTn>
                              </p:par>
                              <p:par>
                                <p:cTn id="16" presetID="21" presetClass="entr" presetSubtype="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childTnLst>
                          </p:cTn>
                        </p:par>
                        <p:par>
                          <p:cTn id="42" fill="hold">
                            <p:stCondLst>
                              <p:cond delay="500"/>
                            </p:stCondLst>
                            <p:childTnLst>
                              <p:par>
                                <p:cTn id="43" presetID="16" presetClass="entr" presetSubtype="2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par>
                          <p:cTn id="51" fill="hold">
                            <p:stCondLst>
                              <p:cond delay="500"/>
                            </p:stCondLst>
                            <p:childTnLst>
                              <p:par>
                                <p:cTn id="52" presetID="16" presetClass="entr" presetSubtype="21"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par>
                          <p:cTn id="60" fill="hold">
                            <p:stCondLst>
                              <p:cond delay="500"/>
                            </p:stCondLst>
                            <p:childTnLst>
                              <p:par>
                                <p:cTn id="61" presetID="16" presetClass="entr" presetSubtype="21"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barn(inVertical)">
                                      <p:cBhvr>
                                        <p:cTn id="68" dur="500"/>
                                        <p:tgtEl>
                                          <p:spTgt spid="37"/>
                                        </p:tgtEl>
                                      </p:cBhvr>
                                    </p:animEffect>
                                  </p:childTnLst>
                                </p:cTn>
                              </p:par>
                            </p:childTnLst>
                          </p:cTn>
                        </p:par>
                        <p:par>
                          <p:cTn id="69" fill="hold">
                            <p:stCondLst>
                              <p:cond delay="500"/>
                            </p:stCondLst>
                            <p:childTnLst>
                              <p:par>
                                <p:cTn id="70" presetID="16" presetClass="entr" presetSubtype="21"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P spid="19" grpId="0" animBg="1"/>
      <p:bldP spid="20" grpId="0" animBg="1"/>
      <p:bldP spid="22" grpId="0" animBg="1"/>
      <p:bldP spid="23"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1066800" y="1569027"/>
            <a:ext cx="7096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b="1" dirty="0">
                <a:solidFill>
                  <a:srgbClr val="FF912B"/>
                </a:solidFill>
                <a:cs typeface="Times New Roman" panose="02020603050405020304" pitchFamily="18" charset="0"/>
              </a:rPr>
              <a:t>II. TRANG PHỤC: </a:t>
            </a:r>
          </a:p>
        </p:txBody>
      </p:sp>
      <p:sp>
        <p:nvSpPr>
          <p:cNvPr id="4" name="Rectangle 3"/>
          <p:cNvSpPr/>
          <p:nvPr/>
        </p:nvSpPr>
        <p:spPr>
          <a:xfrm>
            <a:off x="809426" y="381000"/>
            <a:ext cx="7610872" cy="1077218"/>
          </a:xfrm>
          <a:prstGeom prst="rect">
            <a:avLst/>
          </a:prstGeom>
        </p:spPr>
        <p:txBody>
          <a:bodyPr wrap="square">
            <a:spAutoFit/>
          </a:bodyPr>
          <a:lstStyle/>
          <a:p>
            <a:pPr algn="ctr" eaLnBrk="1" hangingPunct="1"/>
            <a:r>
              <a:rPr lang="en-US" altLang="en-US" sz="3200" b="1" u="sng" dirty="0">
                <a:solidFill>
                  <a:srgbClr val="FF0000"/>
                </a:solidFill>
                <a:latin typeface="Times New Roman" panose="02020603050405020304" pitchFamily="18" charset="0"/>
                <a:cs typeface="Times New Roman" panose="02020603050405020304" pitchFamily="18" charset="0"/>
              </a:rPr>
              <a:t>CHỦ ĐỀ 3</a:t>
            </a:r>
            <a:r>
              <a:rPr lang="en-US" altLang="en-US" sz="3200" b="1" dirty="0">
                <a:solidFill>
                  <a:srgbClr val="FF0000"/>
                </a:solidFill>
                <a:latin typeface="Times New Roman" panose="02020603050405020304" pitchFamily="18" charset="0"/>
                <a:cs typeface="Times New Roman" panose="02020603050405020304" pitchFamily="18" charset="0"/>
              </a:rPr>
              <a:t>: </a:t>
            </a:r>
          </a:p>
          <a:p>
            <a:pPr algn="ctr" eaLnBrk="1" hangingPunct="1"/>
            <a:r>
              <a:rPr lang="en-US" altLang="en-US" sz="3200" b="1" dirty="0">
                <a:solidFill>
                  <a:srgbClr val="FF0000"/>
                </a:solidFill>
                <a:latin typeface="Times New Roman" panose="02020603050405020304" pitchFamily="18" charset="0"/>
                <a:cs typeface="Times New Roman" panose="02020603050405020304" pitchFamily="18" charset="0"/>
              </a:rPr>
              <a:t>TRANG PHỤC VÀ THỜI TRANG</a:t>
            </a:r>
          </a:p>
        </p:txBody>
      </p:sp>
    </p:spTree>
    <p:extLst>
      <p:ext uri="{BB962C8B-B14F-4D97-AF65-F5344CB8AC3E}">
        <p14:creationId xmlns:p14="http://schemas.microsoft.com/office/powerpoint/2010/main" val="2667605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a:solidFill>
                  <a:schemeClr val="bg1"/>
                </a:solidFill>
                <a:latin typeface="+mj-lt"/>
                <a:ea typeface="+mj-ea"/>
                <a:cs typeface="+mj-cs"/>
              </a:rPr>
              <a:t>N</a:t>
            </a:r>
            <a:r>
              <a:rPr lang="vi-VN" sz="3200" dirty="0">
                <a:solidFill>
                  <a:schemeClr val="bg1"/>
                </a:solidFill>
                <a:latin typeface="+mj-lt"/>
                <a:ea typeface="+mj-ea"/>
                <a:cs typeface="+mj-cs"/>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mj-lt"/>
                <a:ea typeface="+mj-ea"/>
                <a:cs typeface="+mj-cs"/>
              </a:rPr>
              <a:t>.</a:t>
            </a:r>
          </a:p>
        </p:txBody>
      </p:sp>
      <p:sp>
        <p:nvSpPr>
          <p:cNvPr id="9" name="Text Box 5"/>
          <p:cNvSpPr txBox="1">
            <a:spLocks noChangeArrowheads="1"/>
          </p:cNvSpPr>
          <p:nvPr/>
        </p:nvSpPr>
        <p:spPr bwMode="auto">
          <a:xfrm>
            <a:off x="4856163" y="5621338"/>
            <a:ext cx="72485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a:solidFill>
                  <a:srgbClr val="00B050"/>
                </a:solidFill>
              </a:rPr>
              <a:t>Hình 7.1 Một số bộ trang phục</a:t>
            </a:r>
          </a:p>
          <a:p>
            <a:pPr>
              <a:spcBef>
                <a:spcPct val="50000"/>
              </a:spcBef>
            </a:pPr>
            <a:endParaRPr lang="en-US" altLang="en-US" sz="2800">
              <a:solidFill>
                <a:schemeClr val="hlink"/>
              </a:solidFill>
            </a:endParaRPr>
          </a:p>
        </p:txBody>
      </p:sp>
      <p:sp>
        <p:nvSpPr>
          <p:cNvPr id="6149" name="Rectangle 10"/>
          <p:cNvSpPr>
            <a:spLocks noChangeArrowheads="1"/>
          </p:cNvSpPr>
          <p:nvPr/>
        </p:nvSpPr>
        <p:spPr bwMode="auto">
          <a:xfrm>
            <a:off x="341313" y="163513"/>
            <a:ext cx="84378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solidFill>
                  <a:srgbClr val="FF3300"/>
                </a:solidFill>
              </a:rPr>
              <a:t>1. TRANG PHỤC VÀ VAI TRÒ CỦA TRANG PHỤC</a:t>
            </a:r>
          </a:p>
        </p:txBody>
      </p:sp>
      <p:sp>
        <p:nvSpPr>
          <p:cNvPr id="18" name="Text Box 5"/>
          <p:cNvSpPr txBox="1">
            <a:spLocks noChangeArrowheads="1"/>
          </p:cNvSpPr>
          <p:nvPr/>
        </p:nvSpPr>
        <p:spPr bwMode="auto">
          <a:xfrm>
            <a:off x="539750" y="808038"/>
            <a:ext cx="395605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US" altLang="en-US" sz="2800" dirty="0">
                <a:solidFill>
                  <a:schemeClr val="hlink"/>
                </a:solidFill>
              </a:rPr>
              <a:t>1. Quan </a:t>
            </a:r>
            <a:r>
              <a:rPr lang="en-US" altLang="en-US" sz="2800" dirty="0" err="1">
                <a:solidFill>
                  <a:schemeClr val="hlink"/>
                </a:solidFill>
              </a:rPr>
              <a:t>sát</a:t>
            </a:r>
            <a:r>
              <a:rPr lang="en-US" altLang="en-US" sz="2800" dirty="0">
                <a:solidFill>
                  <a:schemeClr val="hlink"/>
                </a:solidFill>
              </a:rPr>
              <a:t> </a:t>
            </a:r>
            <a:r>
              <a:rPr lang="en-US" altLang="en-US" sz="2800" dirty="0" err="1">
                <a:solidFill>
                  <a:schemeClr val="hlink"/>
                </a:solidFill>
              </a:rPr>
              <a:t>Hình</a:t>
            </a:r>
            <a:r>
              <a:rPr lang="en-US" altLang="en-US" sz="2800" dirty="0">
                <a:solidFill>
                  <a:schemeClr val="hlink"/>
                </a:solidFill>
              </a:rPr>
              <a:t> 7.1, </a:t>
            </a:r>
            <a:r>
              <a:rPr lang="en-US" altLang="en-US" sz="2800" dirty="0" err="1">
                <a:solidFill>
                  <a:schemeClr val="hlink"/>
                </a:solidFill>
              </a:rPr>
              <a:t>em</a:t>
            </a:r>
            <a:r>
              <a:rPr lang="en-US" altLang="en-US" sz="2800" dirty="0">
                <a:solidFill>
                  <a:schemeClr val="hlink"/>
                </a:solidFill>
              </a:rPr>
              <a:t> </a:t>
            </a:r>
            <a:r>
              <a:rPr lang="en-US" altLang="en-US" sz="2800" dirty="0" err="1">
                <a:solidFill>
                  <a:schemeClr val="hlink"/>
                </a:solidFill>
              </a:rPr>
              <a:t>hãy</a:t>
            </a:r>
            <a:r>
              <a:rPr lang="en-US" altLang="en-US" sz="2800" dirty="0">
                <a:solidFill>
                  <a:schemeClr val="hlink"/>
                </a:solidFill>
              </a:rPr>
              <a:t> </a:t>
            </a:r>
            <a:r>
              <a:rPr lang="en-US" altLang="en-US" sz="2800" dirty="0" err="1">
                <a:solidFill>
                  <a:schemeClr val="hlink"/>
                </a:solidFill>
              </a:rPr>
              <a:t>kể</a:t>
            </a:r>
            <a:r>
              <a:rPr lang="en-US" altLang="en-US" sz="2800" dirty="0">
                <a:solidFill>
                  <a:schemeClr val="hlink"/>
                </a:solidFill>
              </a:rPr>
              <a:t> </a:t>
            </a:r>
            <a:r>
              <a:rPr lang="en-US" altLang="en-US" sz="2800" dirty="0" err="1">
                <a:solidFill>
                  <a:schemeClr val="hlink"/>
                </a:solidFill>
              </a:rPr>
              <a:t>tên</a:t>
            </a:r>
            <a:r>
              <a:rPr lang="en-US" altLang="en-US" sz="2800" dirty="0">
                <a:solidFill>
                  <a:schemeClr val="hlink"/>
                </a:solidFill>
              </a:rPr>
              <a:t> </a:t>
            </a:r>
            <a:r>
              <a:rPr lang="en-US" altLang="en-US" sz="2800" dirty="0" err="1">
                <a:solidFill>
                  <a:schemeClr val="hlink"/>
                </a:solidFill>
              </a:rPr>
              <a:t>những</a:t>
            </a:r>
            <a:r>
              <a:rPr lang="en-US" altLang="en-US" sz="2800" dirty="0">
                <a:solidFill>
                  <a:schemeClr val="hlink"/>
                </a:solidFill>
              </a:rPr>
              <a:t> </a:t>
            </a:r>
            <a:r>
              <a:rPr lang="en-US" altLang="en-US" sz="2800" dirty="0" err="1">
                <a:solidFill>
                  <a:schemeClr val="hlink"/>
                </a:solidFill>
              </a:rPr>
              <a:t>vật</a:t>
            </a:r>
            <a:r>
              <a:rPr lang="en-US" altLang="en-US" sz="2800" dirty="0">
                <a:solidFill>
                  <a:schemeClr val="hlink"/>
                </a:solidFill>
              </a:rPr>
              <a:t> </a:t>
            </a:r>
            <a:r>
              <a:rPr lang="en-US" altLang="en-US" sz="2800" dirty="0" err="1">
                <a:solidFill>
                  <a:schemeClr val="hlink"/>
                </a:solidFill>
              </a:rPr>
              <a:t>dụng</a:t>
            </a:r>
            <a:r>
              <a:rPr lang="en-US" altLang="en-US" sz="2800" dirty="0">
                <a:solidFill>
                  <a:schemeClr val="hlink"/>
                </a:solidFill>
              </a:rPr>
              <a:t> </a:t>
            </a:r>
            <a:r>
              <a:rPr lang="en-US" altLang="en-US" sz="2800" dirty="0" err="1">
                <a:solidFill>
                  <a:schemeClr val="hlink"/>
                </a:solidFill>
              </a:rPr>
              <a:t>trong</a:t>
            </a:r>
            <a:r>
              <a:rPr lang="en-US" altLang="en-US" sz="2800" dirty="0">
                <a:solidFill>
                  <a:schemeClr val="hlink"/>
                </a:solidFill>
              </a:rPr>
              <a:t> </a:t>
            </a:r>
            <a:r>
              <a:rPr lang="en-US" altLang="en-US" sz="2800" dirty="0" err="1">
                <a:solidFill>
                  <a:schemeClr val="hlink"/>
                </a:solidFill>
              </a:rPr>
              <a:t>các</a:t>
            </a:r>
            <a:r>
              <a:rPr lang="en-US" altLang="en-US" sz="2800" dirty="0">
                <a:solidFill>
                  <a:schemeClr val="hlink"/>
                </a:solidFill>
              </a:rPr>
              <a:t> </a:t>
            </a:r>
            <a:r>
              <a:rPr lang="en-US" altLang="en-US" sz="2800" dirty="0" err="1">
                <a:solidFill>
                  <a:schemeClr val="hlink"/>
                </a:solidFill>
              </a:rPr>
              <a:t>bộ</a:t>
            </a:r>
            <a:r>
              <a:rPr lang="en-US" altLang="en-US" sz="2800" dirty="0">
                <a:solidFill>
                  <a:schemeClr val="hlink"/>
                </a:solidFill>
              </a:rPr>
              <a:t> </a:t>
            </a:r>
            <a:r>
              <a:rPr lang="en-US" altLang="en-US" sz="2800" dirty="0" err="1">
                <a:solidFill>
                  <a:schemeClr val="hlink"/>
                </a:solidFill>
              </a:rPr>
              <a:t>trang</a:t>
            </a:r>
            <a:r>
              <a:rPr lang="en-US" altLang="en-US" sz="2800" dirty="0">
                <a:solidFill>
                  <a:schemeClr val="hlink"/>
                </a:solidFill>
              </a:rPr>
              <a:t> </a:t>
            </a:r>
            <a:r>
              <a:rPr lang="en-US" altLang="en-US" sz="2800" dirty="0" err="1">
                <a:solidFill>
                  <a:schemeClr val="hlink"/>
                </a:solidFill>
              </a:rPr>
              <a:t>phục</a:t>
            </a:r>
            <a:r>
              <a:rPr lang="en-US" altLang="en-US" sz="2800" dirty="0">
                <a:solidFill>
                  <a:schemeClr val="hlink"/>
                </a:solidFill>
              </a:rPr>
              <a:t> </a:t>
            </a:r>
            <a:r>
              <a:rPr lang="en-US" altLang="en-US" sz="2800" dirty="0" err="1">
                <a:solidFill>
                  <a:schemeClr val="hlink"/>
                </a:solidFill>
              </a:rPr>
              <a:t>người</a:t>
            </a:r>
            <a:r>
              <a:rPr lang="en-US" altLang="en-US" sz="2800" dirty="0">
                <a:solidFill>
                  <a:schemeClr val="hlink"/>
                </a:solidFill>
              </a:rPr>
              <a:t> </a:t>
            </a:r>
            <a:r>
              <a:rPr lang="en-US" altLang="en-US" sz="2800" dirty="0" err="1">
                <a:solidFill>
                  <a:schemeClr val="hlink"/>
                </a:solidFill>
              </a:rPr>
              <a:t>mẫu</a:t>
            </a:r>
            <a:r>
              <a:rPr lang="en-US" altLang="en-US" sz="2800" dirty="0">
                <a:solidFill>
                  <a:schemeClr val="hlink"/>
                </a:solidFill>
              </a:rPr>
              <a:t> </a:t>
            </a:r>
            <a:r>
              <a:rPr lang="en-US" altLang="en-US" sz="2800" dirty="0" err="1">
                <a:solidFill>
                  <a:schemeClr val="hlink"/>
                </a:solidFill>
              </a:rPr>
              <a:t>mặc</a:t>
            </a:r>
            <a:r>
              <a:rPr lang="en-US" altLang="en-US" sz="2800" dirty="0">
                <a:solidFill>
                  <a:schemeClr val="hlink"/>
                </a:solidFill>
              </a:rPr>
              <a:t> </a:t>
            </a:r>
            <a:r>
              <a:rPr lang="en-US" altLang="en-US" sz="2800" dirty="0" err="1">
                <a:solidFill>
                  <a:schemeClr val="hlink"/>
                </a:solidFill>
              </a:rPr>
              <a:t>và</a:t>
            </a:r>
            <a:r>
              <a:rPr lang="en-US" altLang="en-US" sz="2800" dirty="0">
                <a:solidFill>
                  <a:schemeClr val="hlink"/>
                </a:solidFill>
              </a:rPr>
              <a:t> </a:t>
            </a:r>
            <a:r>
              <a:rPr lang="en-US" altLang="en-US" sz="2800" dirty="0" err="1">
                <a:solidFill>
                  <a:schemeClr val="hlink"/>
                </a:solidFill>
              </a:rPr>
              <a:t>mang</a:t>
            </a:r>
            <a:r>
              <a:rPr lang="en-US" altLang="en-US" sz="2800" dirty="0">
                <a:solidFill>
                  <a:schemeClr val="hlink"/>
                </a:solidFill>
              </a:rPr>
              <a:t> </a:t>
            </a:r>
            <a:r>
              <a:rPr lang="en-US" altLang="en-US" sz="2800" dirty="0" err="1">
                <a:solidFill>
                  <a:schemeClr val="hlink"/>
                </a:solidFill>
              </a:rPr>
              <a:t>trên</a:t>
            </a:r>
            <a:r>
              <a:rPr lang="en-US" altLang="en-US" sz="2800" dirty="0">
                <a:solidFill>
                  <a:schemeClr val="hlink"/>
                </a:solidFill>
              </a:rPr>
              <a:t> </a:t>
            </a:r>
            <a:r>
              <a:rPr lang="en-US" altLang="en-US" sz="2800" dirty="0" err="1">
                <a:solidFill>
                  <a:schemeClr val="hlink"/>
                </a:solidFill>
              </a:rPr>
              <a:t>người</a:t>
            </a:r>
            <a:r>
              <a:rPr lang="en-US" altLang="en-US" sz="2800" dirty="0">
                <a:solidFill>
                  <a:schemeClr val="hlink"/>
                </a:solidFill>
              </a:rPr>
              <a:t>.</a:t>
            </a:r>
          </a:p>
          <a:p>
            <a:pPr marL="457200" indent="-457200" algn="just">
              <a:buFontTx/>
              <a:buChar char="-"/>
              <a:defRPr/>
            </a:pPr>
            <a:endParaRPr lang="en-US" altLang="en-US" sz="2800" dirty="0">
              <a:solidFill>
                <a:schemeClr val="hlink"/>
              </a:solidFill>
            </a:endParaRPr>
          </a:p>
          <a:p>
            <a:pPr algn="just">
              <a:defRPr/>
            </a:pPr>
            <a:r>
              <a:rPr lang="en-US" altLang="en-US" sz="2800" dirty="0">
                <a:solidFill>
                  <a:schemeClr val="hlink"/>
                </a:solidFill>
              </a:rPr>
              <a:t>2. </a:t>
            </a:r>
            <a:r>
              <a:rPr lang="en-US" altLang="en-US" sz="2800" dirty="0" err="1">
                <a:solidFill>
                  <a:schemeClr val="hlink"/>
                </a:solidFill>
              </a:rPr>
              <a:t>Hãy</a:t>
            </a:r>
            <a:r>
              <a:rPr lang="en-US" altLang="en-US" sz="2800" dirty="0">
                <a:solidFill>
                  <a:schemeClr val="hlink"/>
                </a:solidFill>
              </a:rPr>
              <a:t> </a:t>
            </a:r>
            <a:r>
              <a:rPr lang="en-US" altLang="en-US" sz="2800" dirty="0" err="1">
                <a:solidFill>
                  <a:schemeClr val="hlink"/>
                </a:solidFill>
              </a:rPr>
              <a:t>kể</a:t>
            </a:r>
            <a:r>
              <a:rPr lang="en-US" altLang="en-US" sz="2800" dirty="0">
                <a:solidFill>
                  <a:schemeClr val="hlink"/>
                </a:solidFill>
              </a:rPr>
              <a:t> </a:t>
            </a:r>
            <a:r>
              <a:rPr lang="en-US" altLang="en-US" sz="2800" dirty="0" err="1">
                <a:solidFill>
                  <a:schemeClr val="hlink"/>
                </a:solidFill>
              </a:rPr>
              <a:t>thêm</a:t>
            </a:r>
            <a:r>
              <a:rPr lang="en-US" altLang="en-US" sz="2800" dirty="0">
                <a:solidFill>
                  <a:schemeClr val="hlink"/>
                </a:solidFill>
              </a:rPr>
              <a:t> </a:t>
            </a:r>
            <a:r>
              <a:rPr lang="en-US" altLang="en-US" sz="2800" dirty="0" err="1">
                <a:solidFill>
                  <a:schemeClr val="hlink"/>
                </a:solidFill>
              </a:rPr>
              <a:t>những</a:t>
            </a:r>
            <a:r>
              <a:rPr lang="en-US" altLang="en-US" sz="2800" dirty="0">
                <a:solidFill>
                  <a:schemeClr val="hlink"/>
                </a:solidFill>
              </a:rPr>
              <a:t> </a:t>
            </a:r>
            <a:r>
              <a:rPr lang="en-US" altLang="en-US" sz="2800" dirty="0" err="1">
                <a:solidFill>
                  <a:schemeClr val="hlink"/>
                </a:solidFill>
              </a:rPr>
              <a:t>vật</a:t>
            </a:r>
            <a:r>
              <a:rPr lang="en-US" altLang="en-US" sz="2800" dirty="0">
                <a:solidFill>
                  <a:schemeClr val="hlink"/>
                </a:solidFill>
              </a:rPr>
              <a:t> </a:t>
            </a:r>
            <a:r>
              <a:rPr lang="en-US" altLang="en-US" sz="2800" dirty="0" err="1">
                <a:solidFill>
                  <a:schemeClr val="hlink"/>
                </a:solidFill>
              </a:rPr>
              <a:t>dụng</a:t>
            </a:r>
            <a:r>
              <a:rPr lang="en-US" altLang="en-US" sz="2800" dirty="0">
                <a:solidFill>
                  <a:schemeClr val="hlink"/>
                </a:solidFill>
              </a:rPr>
              <a:t> </a:t>
            </a:r>
            <a:r>
              <a:rPr lang="en-US" altLang="en-US" sz="2800" dirty="0" err="1">
                <a:solidFill>
                  <a:schemeClr val="hlink"/>
                </a:solidFill>
              </a:rPr>
              <a:t>chúng</a:t>
            </a:r>
            <a:r>
              <a:rPr lang="en-US" altLang="en-US" sz="2800" dirty="0">
                <a:solidFill>
                  <a:schemeClr val="hlink"/>
                </a:solidFill>
              </a:rPr>
              <a:t> ta </a:t>
            </a:r>
            <a:r>
              <a:rPr lang="en-US" altLang="en-US" sz="2800" dirty="0" err="1">
                <a:solidFill>
                  <a:schemeClr val="hlink"/>
                </a:solidFill>
              </a:rPr>
              <a:t>thường</a:t>
            </a:r>
            <a:r>
              <a:rPr lang="en-US" altLang="en-US" sz="2800" dirty="0">
                <a:solidFill>
                  <a:schemeClr val="hlink"/>
                </a:solidFill>
              </a:rPr>
              <a:t> </a:t>
            </a:r>
            <a:r>
              <a:rPr lang="en-US" altLang="en-US" sz="2800" dirty="0" err="1">
                <a:solidFill>
                  <a:schemeClr val="hlink"/>
                </a:solidFill>
              </a:rPr>
              <a:t>mặc</a:t>
            </a:r>
            <a:r>
              <a:rPr lang="en-US" altLang="en-US" sz="2800" dirty="0">
                <a:solidFill>
                  <a:schemeClr val="hlink"/>
                </a:solidFill>
              </a:rPr>
              <a:t> </a:t>
            </a:r>
            <a:r>
              <a:rPr lang="en-US" altLang="en-US" sz="2800" dirty="0" err="1">
                <a:solidFill>
                  <a:schemeClr val="hlink"/>
                </a:solidFill>
              </a:rPr>
              <a:t>và</a:t>
            </a:r>
            <a:r>
              <a:rPr lang="en-US" altLang="en-US" sz="2800" dirty="0">
                <a:solidFill>
                  <a:schemeClr val="hlink"/>
                </a:solidFill>
              </a:rPr>
              <a:t> </a:t>
            </a:r>
            <a:r>
              <a:rPr lang="en-US" altLang="en-US" sz="2800" dirty="0" err="1">
                <a:solidFill>
                  <a:schemeClr val="hlink"/>
                </a:solidFill>
              </a:rPr>
              <a:t>mang</a:t>
            </a:r>
            <a:r>
              <a:rPr lang="en-US" altLang="en-US" sz="2800" dirty="0">
                <a:solidFill>
                  <a:schemeClr val="hlink"/>
                </a:solidFill>
              </a:rPr>
              <a:t> </a:t>
            </a:r>
            <a:r>
              <a:rPr lang="en-US" altLang="en-US" sz="2800" dirty="0" err="1">
                <a:solidFill>
                  <a:schemeClr val="hlink"/>
                </a:solidFill>
              </a:rPr>
              <a:t>trên</a:t>
            </a:r>
            <a:r>
              <a:rPr lang="en-US" altLang="en-US" sz="2800" dirty="0">
                <a:solidFill>
                  <a:schemeClr val="hlink"/>
                </a:solidFill>
              </a:rPr>
              <a:t> </a:t>
            </a:r>
            <a:r>
              <a:rPr lang="en-US" altLang="en-US" sz="2800" dirty="0" err="1">
                <a:solidFill>
                  <a:schemeClr val="hlink"/>
                </a:solidFill>
              </a:rPr>
              <a:t>người</a:t>
            </a:r>
            <a:r>
              <a:rPr lang="en-US" altLang="en-US" sz="2800" dirty="0">
                <a:solidFill>
                  <a:schemeClr val="hlink"/>
                </a:solidFill>
              </a:rPr>
              <a:t>.</a:t>
            </a:r>
          </a:p>
          <a:p>
            <a:pPr marL="457200" indent="-457200" algn="just">
              <a:buFontTx/>
              <a:buChar char="-"/>
              <a:defRPr/>
            </a:pPr>
            <a:endParaRPr lang="en-US" altLang="en-US" sz="2800" dirty="0">
              <a:solidFill>
                <a:schemeClr val="hlink"/>
              </a:solidFill>
            </a:endParaRPr>
          </a:p>
          <a:p>
            <a:pPr algn="just">
              <a:defRPr/>
            </a:pPr>
            <a:r>
              <a:rPr lang="en-US" altLang="en-US" sz="2800" dirty="0">
                <a:solidFill>
                  <a:schemeClr val="hlink"/>
                </a:solidFill>
              </a:rPr>
              <a:t>3. </a:t>
            </a:r>
            <a:r>
              <a:rPr lang="en-US" altLang="en-US" sz="2800" dirty="0" err="1">
                <a:solidFill>
                  <a:schemeClr val="hlink"/>
                </a:solidFill>
              </a:rPr>
              <a:t>Những</a:t>
            </a:r>
            <a:r>
              <a:rPr lang="en-US" altLang="en-US" sz="2800" dirty="0">
                <a:solidFill>
                  <a:schemeClr val="hlink"/>
                </a:solidFill>
              </a:rPr>
              <a:t> </a:t>
            </a:r>
            <a:r>
              <a:rPr lang="en-US" altLang="en-US" sz="2800" dirty="0" err="1">
                <a:solidFill>
                  <a:schemeClr val="hlink"/>
                </a:solidFill>
              </a:rPr>
              <a:t>vật</a:t>
            </a:r>
            <a:r>
              <a:rPr lang="en-US" altLang="en-US" sz="2800" dirty="0">
                <a:solidFill>
                  <a:schemeClr val="hlink"/>
                </a:solidFill>
              </a:rPr>
              <a:t> </a:t>
            </a:r>
            <a:r>
              <a:rPr lang="en-US" altLang="en-US" sz="2800" dirty="0" err="1">
                <a:solidFill>
                  <a:schemeClr val="hlink"/>
                </a:solidFill>
              </a:rPr>
              <a:t>dụng</a:t>
            </a:r>
            <a:r>
              <a:rPr lang="en-US" altLang="en-US" sz="2800" dirty="0">
                <a:solidFill>
                  <a:schemeClr val="hlink"/>
                </a:solidFill>
              </a:rPr>
              <a:t> </a:t>
            </a:r>
            <a:r>
              <a:rPr lang="en-US" altLang="en-US" sz="2800" dirty="0" err="1">
                <a:solidFill>
                  <a:schemeClr val="hlink"/>
                </a:solidFill>
              </a:rPr>
              <a:t>nào</a:t>
            </a:r>
            <a:r>
              <a:rPr lang="en-US" altLang="en-US" sz="2800" dirty="0">
                <a:solidFill>
                  <a:schemeClr val="hlink"/>
                </a:solidFill>
              </a:rPr>
              <a:t> </a:t>
            </a:r>
            <a:r>
              <a:rPr lang="en-US" altLang="en-US" sz="2800" dirty="0" err="1">
                <a:solidFill>
                  <a:schemeClr val="hlink"/>
                </a:solidFill>
              </a:rPr>
              <a:t>được</a:t>
            </a:r>
            <a:r>
              <a:rPr lang="en-US" altLang="en-US" sz="2800" dirty="0">
                <a:solidFill>
                  <a:schemeClr val="hlink"/>
                </a:solidFill>
              </a:rPr>
              <a:t> </a:t>
            </a:r>
            <a:r>
              <a:rPr lang="en-US" altLang="en-US" sz="2800" dirty="0" err="1">
                <a:solidFill>
                  <a:schemeClr val="hlink"/>
                </a:solidFill>
              </a:rPr>
              <a:t>gọi</a:t>
            </a:r>
            <a:r>
              <a:rPr lang="en-US" altLang="en-US" sz="2800" dirty="0">
                <a:solidFill>
                  <a:schemeClr val="hlink"/>
                </a:solidFill>
              </a:rPr>
              <a:t> </a:t>
            </a:r>
            <a:r>
              <a:rPr lang="en-US" altLang="en-US" sz="2800" dirty="0" err="1">
                <a:solidFill>
                  <a:schemeClr val="hlink"/>
                </a:solidFill>
              </a:rPr>
              <a:t>là</a:t>
            </a:r>
            <a:r>
              <a:rPr lang="en-US" altLang="en-US" sz="2800" dirty="0">
                <a:solidFill>
                  <a:schemeClr val="hlink"/>
                </a:solidFill>
              </a:rPr>
              <a:t> </a:t>
            </a:r>
            <a:r>
              <a:rPr lang="en-US" altLang="en-US" sz="2800" dirty="0" err="1">
                <a:solidFill>
                  <a:schemeClr val="hlink"/>
                </a:solidFill>
              </a:rPr>
              <a:t>trang</a:t>
            </a:r>
            <a:r>
              <a:rPr lang="en-US" altLang="en-US" sz="2800" dirty="0">
                <a:solidFill>
                  <a:schemeClr val="hlink"/>
                </a:solidFill>
              </a:rPr>
              <a:t> </a:t>
            </a:r>
            <a:r>
              <a:rPr lang="en-US" altLang="en-US" sz="2800" dirty="0" err="1">
                <a:solidFill>
                  <a:schemeClr val="hlink"/>
                </a:solidFill>
              </a:rPr>
              <a:t>phục</a:t>
            </a:r>
            <a:r>
              <a:rPr lang="en-US" altLang="en-US" sz="2800" dirty="0">
                <a:solidFill>
                  <a:schemeClr val="hlink"/>
                </a:solidFill>
              </a:rPr>
              <a:t>?</a:t>
            </a:r>
          </a:p>
        </p:txBody>
      </p:sp>
      <p:pic>
        <p:nvPicPr>
          <p:cNvPr id="6157" name="Picture 1"/>
          <p:cNvPicPr>
            <a:picLocks noChangeAspect="1"/>
          </p:cNvPicPr>
          <p:nvPr/>
        </p:nvPicPr>
        <p:blipFill>
          <a:blip r:embed="rId3">
            <a:extLst>
              <a:ext uri="{28A0092B-C50C-407E-A947-70E740481C1C}">
                <a14:useLocalDpi xmlns:a14="http://schemas.microsoft.com/office/drawing/2010/main" val="0"/>
              </a:ext>
            </a:extLst>
          </a:blip>
          <a:srcRect l="8861" b="10080"/>
          <a:stretch>
            <a:fillRect/>
          </a:stretch>
        </p:blipFill>
        <p:spPr bwMode="auto">
          <a:xfrm>
            <a:off x="4837113" y="852488"/>
            <a:ext cx="3956050"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13"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6253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45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528819" y="679699"/>
            <a:ext cx="4255725"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defRPr/>
            </a:pPr>
            <a:r>
              <a:rPr lang="en-US" altLang="en-US" sz="2800" dirty="0">
                <a:solidFill>
                  <a:srgbClr val="1026FC"/>
                </a:solidFill>
              </a:rPr>
              <a:t>1. </a:t>
            </a:r>
            <a:r>
              <a:rPr lang="en-US" altLang="en-US" sz="2800" dirty="0" err="1">
                <a:solidFill>
                  <a:srgbClr val="1026FC"/>
                </a:solidFill>
              </a:rPr>
              <a:t>Những</a:t>
            </a:r>
            <a:r>
              <a:rPr lang="en-US" altLang="en-US" sz="2800" dirty="0">
                <a:solidFill>
                  <a:srgbClr val="1026FC"/>
                </a:solidFill>
              </a:rPr>
              <a:t> </a:t>
            </a:r>
            <a:r>
              <a:rPr lang="en-US" altLang="en-US" sz="2800" dirty="0" err="1">
                <a:solidFill>
                  <a:srgbClr val="1026FC"/>
                </a:solidFill>
              </a:rPr>
              <a:t>vật</a:t>
            </a:r>
            <a:r>
              <a:rPr lang="en-US" altLang="en-US" sz="2800" dirty="0">
                <a:solidFill>
                  <a:srgbClr val="1026FC"/>
                </a:solidFill>
              </a:rPr>
              <a:t> </a:t>
            </a:r>
            <a:r>
              <a:rPr lang="en-US" altLang="en-US" sz="2800" dirty="0" err="1">
                <a:solidFill>
                  <a:srgbClr val="1026FC"/>
                </a:solidFill>
              </a:rPr>
              <a:t>dụng</a:t>
            </a:r>
            <a:r>
              <a:rPr lang="en-US" altLang="en-US" sz="2800" dirty="0">
                <a:solidFill>
                  <a:srgbClr val="1026FC"/>
                </a:solidFill>
              </a:rPr>
              <a:t> </a:t>
            </a:r>
            <a:r>
              <a:rPr lang="en-US" altLang="en-US" sz="2800" dirty="0" err="1">
                <a:solidFill>
                  <a:srgbClr val="1026FC"/>
                </a:solidFill>
              </a:rPr>
              <a:t>trong</a:t>
            </a:r>
            <a:r>
              <a:rPr lang="en-US" altLang="en-US" sz="2800" dirty="0">
                <a:solidFill>
                  <a:srgbClr val="1026FC"/>
                </a:solidFill>
              </a:rPr>
              <a:t> </a:t>
            </a:r>
            <a:r>
              <a:rPr lang="en-US" altLang="en-US" sz="2800" dirty="0" err="1">
                <a:solidFill>
                  <a:srgbClr val="1026FC"/>
                </a:solidFill>
              </a:rPr>
              <a:t>các</a:t>
            </a:r>
            <a:r>
              <a:rPr lang="en-US" altLang="en-US" sz="2800" dirty="0">
                <a:solidFill>
                  <a:srgbClr val="1026FC"/>
                </a:solidFill>
              </a:rPr>
              <a:t> </a:t>
            </a:r>
            <a:r>
              <a:rPr lang="en-US" altLang="en-US" sz="2800" dirty="0" err="1">
                <a:solidFill>
                  <a:srgbClr val="1026FC"/>
                </a:solidFill>
              </a:rPr>
              <a:t>bộ</a:t>
            </a:r>
            <a:r>
              <a:rPr lang="en-US" altLang="en-US" sz="2800" dirty="0">
                <a:solidFill>
                  <a:srgbClr val="1026FC"/>
                </a:solidFill>
              </a:rPr>
              <a:t> </a:t>
            </a:r>
            <a:r>
              <a:rPr lang="en-US" altLang="en-US" sz="2800" dirty="0" err="1">
                <a:solidFill>
                  <a:srgbClr val="1026FC"/>
                </a:solidFill>
              </a:rPr>
              <a:t>trang</a:t>
            </a:r>
            <a:r>
              <a:rPr lang="en-US" altLang="en-US" sz="2800" dirty="0">
                <a:solidFill>
                  <a:srgbClr val="1026FC"/>
                </a:solidFill>
              </a:rPr>
              <a:t> </a:t>
            </a:r>
            <a:r>
              <a:rPr lang="en-US" altLang="en-US" sz="2800" dirty="0" err="1">
                <a:solidFill>
                  <a:srgbClr val="1026FC"/>
                </a:solidFill>
              </a:rPr>
              <a:t>phục</a:t>
            </a:r>
            <a:r>
              <a:rPr lang="en-US" altLang="en-US" sz="2800" dirty="0">
                <a:solidFill>
                  <a:srgbClr val="1026FC"/>
                </a:solidFill>
              </a:rPr>
              <a:t> </a:t>
            </a:r>
            <a:r>
              <a:rPr lang="en-US" altLang="en-US" sz="2800" dirty="0" err="1">
                <a:solidFill>
                  <a:srgbClr val="1026FC"/>
                </a:solidFill>
              </a:rPr>
              <a:t>người</a:t>
            </a:r>
            <a:r>
              <a:rPr lang="en-US" altLang="en-US" sz="2800" dirty="0">
                <a:solidFill>
                  <a:srgbClr val="1026FC"/>
                </a:solidFill>
              </a:rPr>
              <a:t> </a:t>
            </a:r>
            <a:r>
              <a:rPr lang="en-US" altLang="en-US" sz="2800" dirty="0" err="1">
                <a:solidFill>
                  <a:srgbClr val="1026FC"/>
                </a:solidFill>
              </a:rPr>
              <a:t>mẫu</a:t>
            </a:r>
            <a:r>
              <a:rPr lang="en-US" altLang="en-US" sz="2800" dirty="0">
                <a:solidFill>
                  <a:srgbClr val="1026FC"/>
                </a:solidFill>
              </a:rPr>
              <a:t> </a:t>
            </a:r>
            <a:r>
              <a:rPr lang="en-US" altLang="en-US" sz="2800" dirty="0" err="1">
                <a:solidFill>
                  <a:srgbClr val="1026FC"/>
                </a:solidFill>
              </a:rPr>
              <a:t>mặc</a:t>
            </a:r>
            <a:r>
              <a:rPr lang="en-US" altLang="en-US" sz="2800" dirty="0">
                <a:solidFill>
                  <a:srgbClr val="1026FC"/>
                </a:solidFill>
              </a:rPr>
              <a:t> </a:t>
            </a:r>
            <a:r>
              <a:rPr lang="en-US" altLang="en-US" sz="2800" dirty="0" err="1">
                <a:solidFill>
                  <a:srgbClr val="1026FC"/>
                </a:solidFill>
              </a:rPr>
              <a:t>và</a:t>
            </a:r>
            <a:r>
              <a:rPr lang="en-US" altLang="en-US" sz="2800" dirty="0">
                <a:solidFill>
                  <a:srgbClr val="1026FC"/>
                </a:solidFill>
              </a:rPr>
              <a:t> </a:t>
            </a:r>
            <a:r>
              <a:rPr lang="en-US" altLang="en-US" sz="2800" dirty="0" err="1">
                <a:solidFill>
                  <a:srgbClr val="1026FC"/>
                </a:solidFill>
              </a:rPr>
              <a:t>mang</a:t>
            </a:r>
            <a:r>
              <a:rPr lang="en-US" altLang="en-US" sz="2800" dirty="0">
                <a:solidFill>
                  <a:srgbClr val="1026FC"/>
                </a:solidFill>
              </a:rPr>
              <a:t> </a:t>
            </a:r>
            <a:r>
              <a:rPr lang="en-US" altLang="en-US" sz="2800" dirty="0" err="1">
                <a:solidFill>
                  <a:srgbClr val="1026FC"/>
                </a:solidFill>
              </a:rPr>
              <a:t>trên</a:t>
            </a:r>
            <a:r>
              <a:rPr lang="en-US" altLang="en-US" sz="2800" dirty="0">
                <a:solidFill>
                  <a:srgbClr val="1026FC"/>
                </a:solidFill>
              </a:rPr>
              <a:t> </a:t>
            </a:r>
            <a:r>
              <a:rPr lang="en-US" altLang="en-US" sz="2800" dirty="0" err="1">
                <a:solidFill>
                  <a:srgbClr val="1026FC"/>
                </a:solidFill>
              </a:rPr>
              <a:t>người</a:t>
            </a:r>
            <a:r>
              <a:rPr lang="en-US" altLang="en-US" sz="2800" dirty="0">
                <a:solidFill>
                  <a:srgbClr val="1026FC"/>
                </a:solidFill>
              </a:rPr>
              <a:t>: </a:t>
            </a:r>
          </a:p>
          <a:p>
            <a:pPr algn="just">
              <a:defRPr/>
            </a:pPr>
            <a:r>
              <a:rPr lang="en-US" altLang="en-US" sz="2800" dirty="0">
                <a:solidFill>
                  <a:srgbClr val="1026FC"/>
                </a:solidFill>
              </a:rPr>
              <a:t>+ Nam: </a:t>
            </a:r>
            <a:r>
              <a:rPr lang="en-US" altLang="en-US" sz="2800" dirty="0" err="1">
                <a:solidFill>
                  <a:srgbClr val="1026FC"/>
                </a:solidFill>
              </a:rPr>
              <a:t>áo</a:t>
            </a:r>
            <a:r>
              <a:rPr lang="en-US" altLang="en-US" sz="2800" dirty="0">
                <a:solidFill>
                  <a:srgbClr val="1026FC"/>
                </a:solidFill>
              </a:rPr>
              <a:t> </a:t>
            </a:r>
            <a:r>
              <a:rPr lang="en-US" altLang="en-US" sz="2800" dirty="0" err="1">
                <a:solidFill>
                  <a:srgbClr val="1026FC"/>
                </a:solidFill>
              </a:rPr>
              <a:t>quần</a:t>
            </a:r>
            <a:r>
              <a:rPr lang="en-US" altLang="en-US" sz="2800" dirty="0">
                <a:solidFill>
                  <a:srgbClr val="1026FC"/>
                </a:solidFill>
              </a:rPr>
              <a:t>, </a:t>
            </a:r>
            <a:r>
              <a:rPr lang="en-US" altLang="en-US" sz="2800" dirty="0" err="1">
                <a:solidFill>
                  <a:srgbClr val="1026FC"/>
                </a:solidFill>
              </a:rPr>
              <a:t>cà</a:t>
            </a:r>
            <a:r>
              <a:rPr lang="en-US" altLang="en-US" sz="2800" dirty="0">
                <a:solidFill>
                  <a:srgbClr val="1026FC"/>
                </a:solidFill>
              </a:rPr>
              <a:t> </a:t>
            </a:r>
            <a:r>
              <a:rPr lang="en-US" altLang="en-US" sz="2800" dirty="0" err="1">
                <a:solidFill>
                  <a:srgbClr val="1026FC"/>
                </a:solidFill>
              </a:rPr>
              <a:t>vạt</a:t>
            </a:r>
            <a:r>
              <a:rPr lang="en-US" altLang="en-US" sz="2800" dirty="0">
                <a:solidFill>
                  <a:srgbClr val="1026FC"/>
                </a:solidFill>
              </a:rPr>
              <a:t>, </a:t>
            </a:r>
            <a:r>
              <a:rPr lang="en-US" altLang="en-US" sz="2800" dirty="0" err="1">
                <a:solidFill>
                  <a:srgbClr val="1026FC"/>
                </a:solidFill>
              </a:rPr>
              <a:t>thắt</a:t>
            </a:r>
            <a:r>
              <a:rPr lang="en-US" altLang="en-US" sz="2800" dirty="0">
                <a:solidFill>
                  <a:srgbClr val="1026FC"/>
                </a:solidFill>
              </a:rPr>
              <a:t> </a:t>
            </a:r>
            <a:r>
              <a:rPr lang="en-US" altLang="en-US" sz="2800" dirty="0" err="1">
                <a:solidFill>
                  <a:srgbClr val="1026FC"/>
                </a:solidFill>
              </a:rPr>
              <a:t>lưng</a:t>
            </a:r>
            <a:r>
              <a:rPr lang="en-US" altLang="en-US" sz="2800" dirty="0">
                <a:solidFill>
                  <a:srgbClr val="1026FC"/>
                </a:solidFill>
              </a:rPr>
              <a:t>, </a:t>
            </a:r>
            <a:r>
              <a:rPr lang="en-US" altLang="en-US" sz="2800" dirty="0" err="1">
                <a:solidFill>
                  <a:srgbClr val="1026FC"/>
                </a:solidFill>
              </a:rPr>
              <a:t>đồng</a:t>
            </a:r>
            <a:r>
              <a:rPr lang="en-US" altLang="en-US" sz="2800" dirty="0">
                <a:solidFill>
                  <a:srgbClr val="1026FC"/>
                </a:solidFill>
              </a:rPr>
              <a:t> </a:t>
            </a:r>
            <a:r>
              <a:rPr lang="en-US" altLang="en-US" sz="2800" dirty="0" err="1">
                <a:solidFill>
                  <a:srgbClr val="1026FC"/>
                </a:solidFill>
              </a:rPr>
              <a:t>hồ</a:t>
            </a:r>
            <a:r>
              <a:rPr lang="en-US" altLang="en-US" sz="2800" dirty="0">
                <a:solidFill>
                  <a:srgbClr val="1026FC"/>
                </a:solidFill>
              </a:rPr>
              <a:t>, </a:t>
            </a:r>
            <a:r>
              <a:rPr lang="en-US" altLang="en-US" sz="2800" dirty="0" err="1">
                <a:solidFill>
                  <a:srgbClr val="1026FC"/>
                </a:solidFill>
              </a:rPr>
              <a:t>giày</a:t>
            </a:r>
            <a:r>
              <a:rPr lang="en-US" altLang="en-US" sz="2800" dirty="0">
                <a:solidFill>
                  <a:srgbClr val="1026FC"/>
                </a:solidFill>
              </a:rPr>
              <a:t>.</a:t>
            </a:r>
          </a:p>
          <a:p>
            <a:pPr algn="just">
              <a:defRPr/>
            </a:pPr>
            <a:r>
              <a:rPr lang="en-US" altLang="en-US" sz="2800" dirty="0">
                <a:solidFill>
                  <a:srgbClr val="1026FC"/>
                </a:solidFill>
              </a:rPr>
              <a:t>+ </a:t>
            </a:r>
            <a:r>
              <a:rPr lang="en-US" altLang="en-US" sz="2800" dirty="0" err="1">
                <a:solidFill>
                  <a:srgbClr val="1026FC"/>
                </a:solidFill>
              </a:rPr>
              <a:t>Nữ</a:t>
            </a:r>
            <a:r>
              <a:rPr lang="en-US" altLang="en-US" sz="2800" dirty="0">
                <a:solidFill>
                  <a:srgbClr val="1026FC"/>
                </a:solidFill>
              </a:rPr>
              <a:t>: </a:t>
            </a:r>
            <a:r>
              <a:rPr lang="en-US" altLang="en-US" sz="2800" dirty="0" err="1">
                <a:solidFill>
                  <a:srgbClr val="1026FC"/>
                </a:solidFill>
              </a:rPr>
              <a:t>áo</a:t>
            </a:r>
            <a:r>
              <a:rPr lang="en-US" altLang="en-US" sz="2800" dirty="0">
                <a:solidFill>
                  <a:srgbClr val="1026FC"/>
                </a:solidFill>
              </a:rPr>
              <a:t>, </a:t>
            </a:r>
            <a:r>
              <a:rPr lang="en-US" altLang="en-US" sz="2800" dirty="0" err="1">
                <a:solidFill>
                  <a:srgbClr val="1026FC"/>
                </a:solidFill>
              </a:rPr>
              <a:t>váy</a:t>
            </a:r>
            <a:r>
              <a:rPr lang="en-US" altLang="en-US" sz="2800" dirty="0">
                <a:solidFill>
                  <a:srgbClr val="1026FC"/>
                </a:solidFill>
              </a:rPr>
              <a:t>, ô (</a:t>
            </a:r>
            <a:r>
              <a:rPr lang="en-US" altLang="en-US" sz="2800" dirty="0" err="1">
                <a:solidFill>
                  <a:srgbClr val="1026FC"/>
                </a:solidFill>
              </a:rPr>
              <a:t>dù</a:t>
            </a:r>
            <a:r>
              <a:rPr lang="en-US" altLang="en-US" sz="2800" dirty="0">
                <a:solidFill>
                  <a:srgbClr val="1026FC"/>
                </a:solidFill>
              </a:rPr>
              <a:t>), </a:t>
            </a:r>
            <a:r>
              <a:rPr lang="en-US" altLang="en-US" sz="2800" dirty="0" err="1">
                <a:solidFill>
                  <a:srgbClr val="1026FC"/>
                </a:solidFill>
              </a:rPr>
              <a:t>nón</a:t>
            </a:r>
            <a:r>
              <a:rPr lang="en-US" altLang="en-US" sz="2800" dirty="0">
                <a:solidFill>
                  <a:srgbClr val="1026FC"/>
                </a:solidFill>
              </a:rPr>
              <a:t> </a:t>
            </a:r>
            <a:r>
              <a:rPr lang="en-US" altLang="en-US" sz="2800" dirty="0" err="1">
                <a:solidFill>
                  <a:srgbClr val="1026FC"/>
                </a:solidFill>
              </a:rPr>
              <a:t>đội</a:t>
            </a:r>
            <a:r>
              <a:rPr lang="en-US" altLang="en-US" sz="2800" dirty="0">
                <a:solidFill>
                  <a:srgbClr val="1026FC"/>
                </a:solidFill>
              </a:rPr>
              <a:t> </a:t>
            </a:r>
            <a:r>
              <a:rPr lang="en-US" altLang="en-US" sz="2800" dirty="0" err="1">
                <a:solidFill>
                  <a:srgbClr val="1026FC"/>
                </a:solidFill>
              </a:rPr>
              <a:t>đầu</a:t>
            </a:r>
            <a:r>
              <a:rPr lang="en-US" altLang="en-US" sz="2800" dirty="0">
                <a:solidFill>
                  <a:srgbClr val="1026FC"/>
                </a:solidFill>
              </a:rPr>
              <a:t>, </a:t>
            </a:r>
            <a:r>
              <a:rPr lang="en-US" altLang="en-US" sz="2800" dirty="0" err="1">
                <a:solidFill>
                  <a:srgbClr val="1026FC"/>
                </a:solidFill>
              </a:rPr>
              <a:t>đai</a:t>
            </a:r>
            <a:r>
              <a:rPr lang="en-US" altLang="en-US" sz="2800" dirty="0">
                <a:solidFill>
                  <a:srgbClr val="1026FC"/>
                </a:solidFill>
              </a:rPr>
              <a:t> </a:t>
            </a:r>
            <a:r>
              <a:rPr lang="en-US" altLang="en-US" sz="2800" dirty="0" err="1">
                <a:solidFill>
                  <a:srgbClr val="1026FC"/>
                </a:solidFill>
              </a:rPr>
              <a:t>lưng</a:t>
            </a:r>
            <a:endParaRPr lang="en-US" altLang="en-US" sz="2800" dirty="0">
              <a:solidFill>
                <a:srgbClr val="1026FC"/>
              </a:solidFill>
            </a:endParaRPr>
          </a:p>
          <a:p>
            <a:pPr algn="just">
              <a:defRPr/>
            </a:pPr>
            <a:r>
              <a:rPr lang="en-US" altLang="en-US" sz="2800" dirty="0">
                <a:solidFill>
                  <a:srgbClr val="1026FC"/>
                </a:solidFill>
              </a:rPr>
              <a:t>2. </a:t>
            </a:r>
            <a:r>
              <a:rPr lang="en-US" altLang="en-US" sz="2800" dirty="0" err="1">
                <a:solidFill>
                  <a:srgbClr val="1026FC"/>
                </a:solidFill>
              </a:rPr>
              <a:t>Những</a:t>
            </a:r>
            <a:r>
              <a:rPr lang="en-US" altLang="en-US" sz="2800" dirty="0">
                <a:solidFill>
                  <a:srgbClr val="1026FC"/>
                </a:solidFill>
              </a:rPr>
              <a:t> </a:t>
            </a:r>
            <a:r>
              <a:rPr lang="en-US" altLang="en-US" sz="2800" dirty="0" err="1">
                <a:solidFill>
                  <a:srgbClr val="1026FC"/>
                </a:solidFill>
              </a:rPr>
              <a:t>vật</a:t>
            </a:r>
            <a:r>
              <a:rPr lang="en-US" altLang="en-US" sz="2800" dirty="0">
                <a:solidFill>
                  <a:srgbClr val="1026FC"/>
                </a:solidFill>
              </a:rPr>
              <a:t> </a:t>
            </a:r>
            <a:r>
              <a:rPr lang="en-US" altLang="en-US" sz="2800" dirty="0" err="1">
                <a:solidFill>
                  <a:srgbClr val="1026FC"/>
                </a:solidFill>
              </a:rPr>
              <a:t>dụng</a:t>
            </a:r>
            <a:r>
              <a:rPr lang="en-US" altLang="en-US" sz="2800" dirty="0">
                <a:solidFill>
                  <a:srgbClr val="1026FC"/>
                </a:solidFill>
              </a:rPr>
              <a:t> </a:t>
            </a:r>
            <a:r>
              <a:rPr lang="en-US" altLang="en-US" sz="2800" dirty="0" err="1">
                <a:solidFill>
                  <a:srgbClr val="1026FC"/>
                </a:solidFill>
              </a:rPr>
              <a:t>chúng</a:t>
            </a:r>
            <a:r>
              <a:rPr lang="en-US" altLang="en-US" sz="2800" dirty="0">
                <a:solidFill>
                  <a:srgbClr val="1026FC"/>
                </a:solidFill>
              </a:rPr>
              <a:t> ta </a:t>
            </a:r>
            <a:r>
              <a:rPr lang="en-US" altLang="en-US" sz="2800" dirty="0" err="1">
                <a:solidFill>
                  <a:srgbClr val="1026FC"/>
                </a:solidFill>
              </a:rPr>
              <a:t>thường</a:t>
            </a:r>
            <a:r>
              <a:rPr lang="en-US" altLang="en-US" sz="2800" dirty="0">
                <a:solidFill>
                  <a:srgbClr val="1026FC"/>
                </a:solidFill>
              </a:rPr>
              <a:t> </a:t>
            </a:r>
            <a:r>
              <a:rPr lang="en-US" altLang="en-US" sz="2800" dirty="0" err="1">
                <a:solidFill>
                  <a:srgbClr val="1026FC"/>
                </a:solidFill>
              </a:rPr>
              <a:t>mặc</a:t>
            </a:r>
            <a:r>
              <a:rPr lang="en-US" altLang="en-US" sz="2800" dirty="0">
                <a:solidFill>
                  <a:srgbClr val="1026FC"/>
                </a:solidFill>
              </a:rPr>
              <a:t> </a:t>
            </a:r>
            <a:r>
              <a:rPr lang="en-US" altLang="en-US" sz="2800" dirty="0" err="1">
                <a:solidFill>
                  <a:srgbClr val="1026FC"/>
                </a:solidFill>
              </a:rPr>
              <a:t>và</a:t>
            </a:r>
            <a:r>
              <a:rPr lang="en-US" altLang="en-US" sz="2800" dirty="0">
                <a:solidFill>
                  <a:srgbClr val="1026FC"/>
                </a:solidFill>
              </a:rPr>
              <a:t> </a:t>
            </a:r>
            <a:r>
              <a:rPr lang="en-US" altLang="en-US" sz="2800" dirty="0" err="1">
                <a:solidFill>
                  <a:srgbClr val="1026FC"/>
                </a:solidFill>
              </a:rPr>
              <a:t>mang</a:t>
            </a:r>
            <a:r>
              <a:rPr lang="en-US" altLang="en-US" sz="2800" dirty="0">
                <a:solidFill>
                  <a:srgbClr val="1026FC"/>
                </a:solidFill>
              </a:rPr>
              <a:t> </a:t>
            </a:r>
            <a:r>
              <a:rPr lang="en-US" altLang="en-US" sz="2800" dirty="0" err="1">
                <a:solidFill>
                  <a:srgbClr val="1026FC"/>
                </a:solidFill>
              </a:rPr>
              <a:t>trên</a:t>
            </a:r>
            <a:r>
              <a:rPr lang="en-US" altLang="en-US" sz="2800" dirty="0">
                <a:solidFill>
                  <a:srgbClr val="1026FC"/>
                </a:solidFill>
              </a:rPr>
              <a:t> </a:t>
            </a:r>
            <a:r>
              <a:rPr lang="en-US" altLang="en-US" sz="2800" dirty="0" err="1">
                <a:solidFill>
                  <a:srgbClr val="1026FC"/>
                </a:solidFill>
              </a:rPr>
              <a:t>người</a:t>
            </a:r>
            <a:r>
              <a:rPr lang="en-US" altLang="en-US" sz="2800" dirty="0">
                <a:solidFill>
                  <a:srgbClr val="1026FC"/>
                </a:solidFill>
              </a:rPr>
              <a:t>: </a:t>
            </a:r>
            <a:r>
              <a:rPr lang="en-US" altLang="en-US" sz="2800" dirty="0" err="1">
                <a:solidFill>
                  <a:srgbClr val="1026FC"/>
                </a:solidFill>
              </a:rPr>
              <a:t>áo</a:t>
            </a:r>
            <a:r>
              <a:rPr lang="en-US" altLang="en-US" sz="2800" dirty="0">
                <a:solidFill>
                  <a:srgbClr val="1026FC"/>
                </a:solidFill>
              </a:rPr>
              <a:t>, </a:t>
            </a:r>
            <a:r>
              <a:rPr lang="en-US" altLang="en-US" sz="2800" dirty="0" err="1">
                <a:solidFill>
                  <a:srgbClr val="1026FC"/>
                </a:solidFill>
              </a:rPr>
              <a:t>quần</a:t>
            </a:r>
            <a:r>
              <a:rPr lang="en-US" altLang="en-US" sz="2800" dirty="0">
                <a:solidFill>
                  <a:srgbClr val="1026FC"/>
                </a:solidFill>
              </a:rPr>
              <a:t> (</a:t>
            </a:r>
            <a:r>
              <a:rPr lang="en-US" altLang="en-US" sz="2800" dirty="0" err="1">
                <a:solidFill>
                  <a:srgbClr val="1026FC"/>
                </a:solidFill>
              </a:rPr>
              <a:t>váy</a:t>
            </a:r>
            <a:r>
              <a:rPr lang="en-US" altLang="en-US" sz="2800" dirty="0">
                <a:solidFill>
                  <a:srgbClr val="1026FC"/>
                </a:solidFill>
              </a:rPr>
              <a:t>), </a:t>
            </a:r>
            <a:r>
              <a:rPr lang="en-US" altLang="en-US" sz="2800" dirty="0" err="1">
                <a:solidFill>
                  <a:srgbClr val="1026FC"/>
                </a:solidFill>
              </a:rPr>
              <a:t>mũ</a:t>
            </a:r>
            <a:r>
              <a:rPr lang="en-US" altLang="en-US" sz="2800" dirty="0">
                <a:solidFill>
                  <a:srgbClr val="1026FC"/>
                </a:solidFill>
              </a:rPr>
              <a:t>, </a:t>
            </a:r>
            <a:r>
              <a:rPr lang="en-US" altLang="en-US" sz="2800" dirty="0" err="1">
                <a:solidFill>
                  <a:srgbClr val="1026FC"/>
                </a:solidFill>
              </a:rPr>
              <a:t>khăn</a:t>
            </a:r>
            <a:r>
              <a:rPr lang="en-US" altLang="en-US" sz="2800" dirty="0">
                <a:solidFill>
                  <a:srgbClr val="1026FC"/>
                </a:solidFill>
              </a:rPr>
              <a:t> </a:t>
            </a:r>
            <a:r>
              <a:rPr lang="en-US" altLang="en-US" sz="2800" dirty="0" err="1">
                <a:solidFill>
                  <a:srgbClr val="1026FC"/>
                </a:solidFill>
              </a:rPr>
              <a:t>quàng</a:t>
            </a:r>
            <a:r>
              <a:rPr lang="en-US" altLang="en-US" sz="2800" dirty="0">
                <a:solidFill>
                  <a:srgbClr val="1026FC"/>
                </a:solidFill>
              </a:rPr>
              <a:t>, </a:t>
            </a:r>
            <a:r>
              <a:rPr lang="en-US" altLang="en-US" sz="2800" dirty="0" err="1">
                <a:solidFill>
                  <a:srgbClr val="1026FC"/>
                </a:solidFill>
              </a:rPr>
              <a:t>thắt</a:t>
            </a:r>
            <a:r>
              <a:rPr lang="en-US" altLang="en-US" sz="2800" dirty="0">
                <a:solidFill>
                  <a:srgbClr val="1026FC"/>
                </a:solidFill>
              </a:rPr>
              <a:t> </a:t>
            </a:r>
            <a:r>
              <a:rPr lang="en-US" altLang="en-US" sz="2800" dirty="0" err="1">
                <a:solidFill>
                  <a:srgbClr val="1026FC"/>
                </a:solidFill>
              </a:rPr>
              <a:t>lưng</a:t>
            </a:r>
            <a:r>
              <a:rPr lang="en-US" altLang="en-US" sz="2800" dirty="0">
                <a:solidFill>
                  <a:srgbClr val="1026FC"/>
                </a:solidFill>
              </a:rPr>
              <a:t>, </a:t>
            </a:r>
            <a:r>
              <a:rPr lang="en-US" altLang="en-US" sz="2800" dirty="0" err="1">
                <a:solidFill>
                  <a:srgbClr val="1026FC"/>
                </a:solidFill>
              </a:rPr>
              <a:t>tất</a:t>
            </a:r>
            <a:r>
              <a:rPr lang="en-US" altLang="en-US" sz="2800" dirty="0">
                <a:solidFill>
                  <a:srgbClr val="1026FC"/>
                </a:solidFill>
              </a:rPr>
              <a:t>, </a:t>
            </a:r>
            <a:r>
              <a:rPr lang="en-US" altLang="en-US" sz="2800" dirty="0" err="1">
                <a:solidFill>
                  <a:srgbClr val="1026FC"/>
                </a:solidFill>
              </a:rPr>
              <a:t>giày</a:t>
            </a:r>
            <a:r>
              <a:rPr lang="en-US" altLang="en-US" sz="2800" dirty="0">
                <a:solidFill>
                  <a:srgbClr val="1026FC"/>
                </a:solidFill>
              </a:rPr>
              <a:t>…</a:t>
            </a:r>
          </a:p>
          <a:p>
            <a:pPr algn="just">
              <a:defRPr/>
            </a:pPr>
            <a:r>
              <a:rPr lang="en-US" altLang="en-US" sz="2800" dirty="0">
                <a:solidFill>
                  <a:srgbClr val="1026FC"/>
                </a:solidFill>
              </a:rPr>
              <a:t>3. </a:t>
            </a:r>
            <a:r>
              <a:rPr lang="en-US" altLang="en-US" sz="2800" dirty="0" err="1">
                <a:solidFill>
                  <a:srgbClr val="1026FC"/>
                </a:solidFill>
              </a:rPr>
              <a:t>Tất</a:t>
            </a:r>
            <a:r>
              <a:rPr lang="en-US" altLang="en-US" sz="2800" dirty="0">
                <a:solidFill>
                  <a:srgbClr val="1026FC"/>
                </a:solidFill>
              </a:rPr>
              <a:t> </a:t>
            </a:r>
            <a:r>
              <a:rPr lang="en-US" altLang="en-US" sz="2800" dirty="0" err="1">
                <a:solidFill>
                  <a:srgbClr val="1026FC"/>
                </a:solidFill>
              </a:rPr>
              <a:t>cả</a:t>
            </a:r>
            <a:r>
              <a:rPr lang="en-US" altLang="en-US" sz="2800" dirty="0">
                <a:solidFill>
                  <a:srgbClr val="1026FC"/>
                </a:solidFill>
              </a:rPr>
              <a:t> </a:t>
            </a:r>
            <a:r>
              <a:rPr lang="en-US" altLang="en-US" sz="2800" dirty="0" err="1">
                <a:solidFill>
                  <a:srgbClr val="1026FC"/>
                </a:solidFill>
              </a:rPr>
              <a:t>các</a:t>
            </a:r>
            <a:r>
              <a:rPr lang="en-US" altLang="en-US" sz="2800" dirty="0">
                <a:solidFill>
                  <a:srgbClr val="1026FC"/>
                </a:solidFill>
              </a:rPr>
              <a:t> </a:t>
            </a:r>
            <a:r>
              <a:rPr lang="en-US" altLang="en-US" sz="2800" dirty="0" err="1">
                <a:solidFill>
                  <a:srgbClr val="1026FC"/>
                </a:solidFill>
              </a:rPr>
              <a:t>vật</a:t>
            </a:r>
            <a:r>
              <a:rPr lang="en-US" altLang="en-US" sz="2800" dirty="0">
                <a:solidFill>
                  <a:srgbClr val="1026FC"/>
                </a:solidFill>
              </a:rPr>
              <a:t> </a:t>
            </a:r>
            <a:r>
              <a:rPr lang="en-US" altLang="en-US" sz="2800" dirty="0" err="1">
                <a:solidFill>
                  <a:srgbClr val="1026FC"/>
                </a:solidFill>
              </a:rPr>
              <a:t>dụng</a:t>
            </a:r>
            <a:r>
              <a:rPr lang="en-US" altLang="en-US" sz="2800" dirty="0">
                <a:solidFill>
                  <a:srgbClr val="1026FC"/>
                </a:solidFill>
              </a:rPr>
              <a:t> </a:t>
            </a:r>
            <a:r>
              <a:rPr lang="en-US" altLang="en-US" sz="2800" dirty="0" err="1">
                <a:solidFill>
                  <a:srgbClr val="1026FC"/>
                </a:solidFill>
              </a:rPr>
              <a:t>trên</a:t>
            </a:r>
            <a:r>
              <a:rPr lang="en-US" altLang="en-US" sz="2800" dirty="0">
                <a:solidFill>
                  <a:srgbClr val="1026FC"/>
                </a:solidFill>
              </a:rPr>
              <a:t> </a:t>
            </a:r>
            <a:r>
              <a:rPr lang="en-US" altLang="en-US" sz="2800" dirty="0" err="1">
                <a:solidFill>
                  <a:srgbClr val="1026FC"/>
                </a:solidFill>
              </a:rPr>
              <a:t>được</a:t>
            </a:r>
            <a:r>
              <a:rPr lang="en-US" altLang="en-US" sz="2800" dirty="0">
                <a:solidFill>
                  <a:srgbClr val="1026FC"/>
                </a:solidFill>
              </a:rPr>
              <a:t> </a:t>
            </a:r>
            <a:r>
              <a:rPr lang="en-US" altLang="en-US" sz="2800" dirty="0" err="1">
                <a:solidFill>
                  <a:srgbClr val="1026FC"/>
                </a:solidFill>
              </a:rPr>
              <a:t>gọi</a:t>
            </a:r>
            <a:r>
              <a:rPr lang="en-US" altLang="en-US" sz="2800" dirty="0">
                <a:solidFill>
                  <a:srgbClr val="1026FC"/>
                </a:solidFill>
              </a:rPr>
              <a:t> </a:t>
            </a:r>
            <a:r>
              <a:rPr lang="en-US" altLang="en-US" sz="2800" dirty="0" err="1">
                <a:solidFill>
                  <a:srgbClr val="1026FC"/>
                </a:solidFill>
              </a:rPr>
              <a:t>là</a:t>
            </a:r>
            <a:r>
              <a:rPr lang="en-US" altLang="en-US" sz="2800" dirty="0">
                <a:solidFill>
                  <a:srgbClr val="1026FC"/>
                </a:solidFill>
              </a:rPr>
              <a:t> </a:t>
            </a:r>
            <a:r>
              <a:rPr lang="en-US" altLang="en-US" sz="2800" dirty="0" err="1">
                <a:solidFill>
                  <a:srgbClr val="1026FC"/>
                </a:solidFill>
              </a:rPr>
              <a:t>trang</a:t>
            </a:r>
            <a:r>
              <a:rPr lang="en-US" altLang="en-US" sz="2800" dirty="0">
                <a:solidFill>
                  <a:srgbClr val="1026FC"/>
                </a:solidFill>
              </a:rPr>
              <a:t> </a:t>
            </a:r>
            <a:r>
              <a:rPr lang="en-US" altLang="en-US" sz="2800" dirty="0" err="1">
                <a:solidFill>
                  <a:srgbClr val="1026FC"/>
                </a:solidFill>
              </a:rPr>
              <a:t>phục</a:t>
            </a:r>
            <a:r>
              <a:rPr lang="en-US" altLang="en-US" sz="2800" dirty="0">
                <a:solidFill>
                  <a:srgbClr val="1026FC"/>
                </a:solidFill>
              </a:rPr>
              <a:t>.</a:t>
            </a:r>
          </a:p>
        </p:txBody>
      </p:sp>
    </p:spTree>
    <p:custDataLst>
      <p:tags r:id="rId1"/>
    </p:custDataLst>
    <p:extLst>
      <p:ext uri="{BB962C8B-B14F-4D97-AF65-F5344CB8AC3E}">
        <p14:creationId xmlns:p14="http://schemas.microsoft.com/office/powerpoint/2010/main" val="5662321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1" fill="hold" grpId="0" nodeType="clickEffect">
                                  <p:stCondLst>
                                    <p:cond delay="0"/>
                                  </p:stCondLst>
                                  <p:childTnLst>
                                    <p:animEffect transition="out" filter="barn(inVertical)">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8"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19"/>
          <p:cNvSpPr>
            <a:spLocks/>
          </p:cNvSpPr>
          <p:nvPr/>
        </p:nvSpPr>
        <p:spPr bwMode="auto">
          <a:xfrm rot="5400000">
            <a:off x="1116806" y="-1197451"/>
            <a:ext cx="7053263" cy="9753600"/>
          </a:xfrm>
          <a:custGeom>
            <a:avLst/>
            <a:gdLst>
              <a:gd name="T0" fmla="*/ 0 w 1943049"/>
              <a:gd name="T1" fmla="*/ 0 h 1943049"/>
              <a:gd name="T2" fmla="*/ 2147483646 w 1943049"/>
              <a:gd name="T3" fmla="*/ 2147483646 h 1943049"/>
              <a:gd name="T4" fmla="*/ 0 w 1943049"/>
              <a:gd name="T5" fmla="*/ 2147483646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91833" y="349569"/>
            <a:ext cx="8131175" cy="4524315"/>
          </a:xfrm>
          <a:prstGeom prst="rect">
            <a:avLst/>
          </a:prstGeom>
        </p:spPr>
        <p:txBody>
          <a:bodyPr>
            <a:spAutoFit/>
          </a:bodyPr>
          <a:lstStyle/>
          <a:p>
            <a:r>
              <a:rPr lang="en-US" sz="3200" b="1" u="sng" dirty="0">
                <a:solidFill>
                  <a:srgbClr val="FF0000"/>
                </a:solidFill>
                <a:latin typeface="Times New Roman" panose="02020603050405020304" pitchFamily="18" charset="0"/>
                <a:cs typeface="Times New Roman" panose="02020603050405020304" pitchFamily="18" charset="0"/>
              </a:rPr>
              <a:t>CHỦ ĐỀ 3</a:t>
            </a:r>
            <a:r>
              <a:rPr lang="en-US" sz="3200" b="1" dirty="0">
                <a:solidFill>
                  <a:srgbClr val="FF0000"/>
                </a:solidFill>
                <a:latin typeface="Times New Roman" panose="02020603050405020304" pitchFamily="18" charset="0"/>
                <a:cs typeface="Times New Roman" panose="02020603050405020304" pitchFamily="18" charset="0"/>
              </a:rPr>
              <a:t>: </a:t>
            </a:r>
          </a:p>
          <a:p>
            <a:pPr algn="ctr"/>
            <a:r>
              <a:rPr lang="en-US" sz="3200" b="1" dirty="0">
                <a:solidFill>
                  <a:srgbClr val="FF0000"/>
                </a:solidFill>
                <a:latin typeface="Times New Roman" panose="02020603050405020304" pitchFamily="18" charset="0"/>
                <a:cs typeface="Times New Roman" panose="02020603050405020304" pitchFamily="18" charset="0"/>
              </a:rPr>
              <a:t>TRANG PHỤC VÀ THỜI TRANG</a:t>
            </a:r>
          </a:p>
          <a:p>
            <a:pPr algn="ctr"/>
            <a:r>
              <a:rPr lang="en-US" sz="3200" b="1" dirty="0">
                <a:solidFill>
                  <a:srgbClr val="0000FF"/>
                </a:solidFill>
                <a:latin typeface="Times New Roman" panose="02020603050405020304" pitchFamily="18" charset="0"/>
                <a:cs typeface="Times New Roman" panose="02020603050405020304" pitchFamily="18" charset="0"/>
              </a:rPr>
              <a:t>(</a:t>
            </a:r>
            <a:r>
              <a:rPr lang="en-US" sz="3200" b="1" dirty="0" err="1">
                <a:solidFill>
                  <a:srgbClr val="0000FF"/>
                </a:solidFill>
                <a:latin typeface="Times New Roman" panose="02020603050405020304" pitchFamily="18" charset="0"/>
                <a:cs typeface="Times New Roman" panose="02020603050405020304" pitchFamily="18" charset="0"/>
              </a:rPr>
              <a:t>Tiết</a:t>
            </a:r>
            <a:r>
              <a:rPr lang="en-US" sz="3200" b="1" dirty="0">
                <a:solidFill>
                  <a:srgbClr val="0000FF"/>
                </a:solidFill>
                <a:latin typeface="Times New Roman" panose="02020603050405020304" pitchFamily="18" charset="0"/>
                <a:cs typeface="Times New Roman" panose="02020603050405020304" pitchFamily="18" charset="0"/>
              </a:rPr>
              <a:t> 1) </a:t>
            </a:r>
          </a:p>
          <a:p>
            <a:pPr>
              <a:defRPr/>
            </a:pPr>
            <a:r>
              <a:rPr lang="en-US" sz="3200" b="1" dirty="0">
                <a:solidFill>
                  <a:srgbClr val="FF0000"/>
                </a:solidFill>
                <a:latin typeface="Times New Roman" panose="02020603050405020304" pitchFamily="18" charset="0"/>
                <a:ea typeface="+mj-ea"/>
                <a:cs typeface="Times New Roman" panose="02020603050405020304" pitchFamily="18" charset="0"/>
              </a:rPr>
              <a:t>II. TRANG PHỤC:</a:t>
            </a:r>
          </a:p>
          <a:p>
            <a:pPr algn="just">
              <a:defRPr/>
            </a:pPr>
            <a:r>
              <a:rPr lang="en-US" sz="3200" dirty="0">
                <a:solidFill>
                  <a:srgbClr val="1026FC"/>
                </a:solidFill>
                <a:latin typeface="Times New Roman" panose="02020603050405020304" pitchFamily="18" charset="0"/>
                <a:ea typeface="+mj-ea"/>
                <a:cs typeface="Times New Roman" panose="02020603050405020304" pitchFamily="18" charset="0"/>
              </a:rPr>
              <a:t>1</a:t>
            </a:r>
            <a:r>
              <a:rPr lang="vi-VN" sz="3200" dirty="0">
                <a:solidFill>
                  <a:srgbClr val="1026FC"/>
                </a:solidFill>
                <a:latin typeface="Times New Roman" panose="02020603050405020304" pitchFamily="18" charset="0"/>
                <a:ea typeface="+mj-ea"/>
                <a:cs typeface="Times New Roman" panose="02020603050405020304" pitchFamily="18" charset="0"/>
              </a:rPr>
              <a:t>. Trang phục và vai trò của trang phục</a:t>
            </a:r>
            <a:r>
              <a:rPr lang="en-US" sz="3200" dirty="0">
                <a:solidFill>
                  <a:srgbClr val="1026FC"/>
                </a:solidFill>
                <a:latin typeface="Times New Roman" panose="02020603050405020304" pitchFamily="18" charset="0"/>
                <a:ea typeface="+mj-ea"/>
                <a:cs typeface="Times New Roman" panose="02020603050405020304" pitchFamily="18" charset="0"/>
              </a:rPr>
              <a:t>:</a:t>
            </a:r>
          </a:p>
          <a:p>
            <a:pPr algn="just">
              <a:defRPr/>
            </a:pPr>
            <a:r>
              <a:rPr lang="vi-VN" sz="3200" dirty="0">
                <a:solidFill>
                  <a:srgbClr val="1026FC"/>
                </a:solidFill>
                <a:latin typeface="Times New Roman" panose="02020603050405020304" pitchFamily="18" charset="0"/>
                <a:ea typeface="+mj-ea"/>
                <a:cs typeface="Times New Roman" panose="02020603050405020304" pitchFamily="18" charset="0"/>
              </a:rPr>
              <a:t> </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vi-VN" sz="3200" dirty="0">
                <a:solidFill>
                  <a:srgbClr val="1026FC"/>
                </a:solidFill>
                <a:latin typeface="Times New Roman" panose="02020603050405020304" pitchFamily="18" charset="0"/>
                <a:ea typeface="+mj-ea"/>
                <a:cs typeface="Times New Roman" panose="02020603050405020304" pitchFamily="18" charset="0"/>
              </a:rPr>
              <a:t>Trang phục bao gồm quần</a:t>
            </a:r>
            <a:r>
              <a:rPr lang="en-US" sz="3200" dirty="0">
                <a:solidFill>
                  <a:srgbClr val="1026FC"/>
                </a:solidFill>
                <a:latin typeface="Times New Roman" panose="02020603050405020304" pitchFamily="18" charset="0"/>
                <a:ea typeface="+mj-ea"/>
                <a:cs typeface="Times New Roman" panose="02020603050405020304" pitchFamily="18" charset="0"/>
              </a:rPr>
              <a:t>,</a:t>
            </a:r>
            <a:r>
              <a:rPr lang="vi-VN" sz="3200" dirty="0">
                <a:solidFill>
                  <a:srgbClr val="1026FC"/>
                </a:solidFill>
                <a:latin typeface="Times New Roman" panose="02020603050405020304" pitchFamily="18" charset="0"/>
                <a:ea typeface="+mj-ea"/>
                <a:cs typeface="Times New Roman" panose="02020603050405020304" pitchFamily="18" charset="0"/>
              </a:rPr>
              <a:t> áo và một số vật dụng đi kèm như mũ, giày, tất, khăn choàng,... </a:t>
            </a:r>
            <a:r>
              <a:rPr lang="en-US" sz="3200" dirty="0">
                <a:solidFill>
                  <a:srgbClr val="1026FC"/>
                </a:solidFill>
                <a:latin typeface="Times New Roman" panose="02020603050405020304" pitchFamily="18" charset="0"/>
                <a:ea typeface="+mj-ea"/>
                <a:cs typeface="Times New Roman" panose="02020603050405020304" pitchFamily="18" charset="0"/>
              </a:rPr>
              <a:t>  </a:t>
            </a:r>
          </a:p>
          <a:p>
            <a:pPr algn="just">
              <a:defRPr/>
            </a:pPr>
            <a:r>
              <a:rPr lang="en-US" sz="3200" dirty="0">
                <a:solidFill>
                  <a:srgbClr val="1026FC"/>
                </a:solidFill>
                <a:latin typeface="Times New Roman" panose="02020603050405020304" pitchFamily="18" charset="0"/>
                <a:ea typeface="+mj-ea"/>
                <a:cs typeface="Times New Roman" panose="02020603050405020304" pitchFamily="18" charset="0"/>
              </a:rPr>
              <a:t>- </a:t>
            </a:r>
            <a:r>
              <a:rPr lang="vi-VN" sz="3200" dirty="0">
                <a:solidFill>
                  <a:srgbClr val="1026FC"/>
                </a:solidFill>
                <a:latin typeface="Times New Roman" panose="02020603050405020304" pitchFamily="18" charset="0"/>
                <a:ea typeface="+mj-ea"/>
                <a:cs typeface="Times New Roman" panose="02020603050405020304" pitchFamily="18" charset="0"/>
              </a:rPr>
              <a:t>Trang phục rất đa dạng, phong phú theo nhu cầu may mặc của con nguời</a:t>
            </a:r>
            <a:r>
              <a:rPr lang="en-US" sz="3200" dirty="0">
                <a:solidFill>
                  <a:srgbClr val="1026FC"/>
                </a:solidFill>
                <a:latin typeface="Times New Roman" panose="02020603050405020304" pitchFamily="18" charset="0"/>
                <a:ea typeface="+mj-ea"/>
                <a:cs typeface="Times New Roman" panose="02020603050405020304" pitchFamily="18" charset="0"/>
              </a:rPr>
              <a:t>.</a:t>
            </a:r>
          </a:p>
        </p:txBody>
      </p:sp>
      <p:sp>
        <p:nvSpPr>
          <p:cNvPr id="8197" name="Rectangle 29"/>
          <p:cNvSpPr>
            <a:spLocks noChangeArrowheads="1"/>
          </p:cNvSpPr>
          <p:nvPr/>
        </p:nvSpPr>
        <p:spPr bwMode="auto">
          <a:xfrm>
            <a:off x="214313" y="190500"/>
            <a:ext cx="8715375"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pic>
        <p:nvPicPr>
          <p:cNvPr id="819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13"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6253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45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viet3">
            <a:extLst>
              <a:ext uri="{FF2B5EF4-FFF2-40B4-BE49-F238E27FC236}">
                <a16:creationId xmlns:a16="http://schemas.microsoft.com/office/drawing/2014/main" id="{EFA33457-8AC5-4312-9056-B58ABBAA1A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57566" y="102552"/>
            <a:ext cx="807759" cy="49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5334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33400" y="2590800"/>
            <a:ext cx="8382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AutoNum type="romanUcPeriod"/>
            </a:pPr>
            <a:r>
              <a:rPr lang="en-US" sz="3200" dirty="0">
                <a:solidFill>
                  <a:srgbClr val="0000FF"/>
                </a:solidFill>
                <a:latin typeface="Times New Roman" panose="02020603050405020304" pitchFamily="18" charset="0"/>
                <a:cs typeface="Times New Roman" panose="02020603050405020304" pitchFamily="18" charset="0"/>
              </a:rPr>
              <a:t> CÁC LOẠI VẢI THƯỜNG DÙNG TRONG MAY MẶC.</a:t>
            </a:r>
          </a:p>
          <a:p>
            <a:pPr marL="571500" indent="-571500" eaLnBrk="1" hangingPunct="1">
              <a:buAutoNum type="romanUcPeriod"/>
            </a:pPr>
            <a:r>
              <a:rPr lang="en-US" sz="3200" dirty="0">
                <a:solidFill>
                  <a:srgbClr val="0000FF"/>
                </a:solidFill>
                <a:latin typeface="Times New Roman" panose="02020603050405020304" pitchFamily="18" charset="0"/>
                <a:cs typeface="Times New Roman" panose="02020603050405020304" pitchFamily="18" charset="0"/>
              </a:rPr>
              <a:t>TRANG PHỤC</a:t>
            </a:r>
          </a:p>
          <a:p>
            <a:pPr marL="571500" indent="-571500" eaLnBrk="1" hangingPunct="1">
              <a:buAutoNum type="romanUcPeriod"/>
            </a:pPr>
            <a:r>
              <a:rPr lang="en-US" sz="3200" dirty="0">
                <a:solidFill>
                  <a:srgbClr val="0000FF"/>
                </a:solidFill>
                <a:latin typeface="Times New Roman" panose="02020603050405020304" pitchFamily="18" charset="0"/>
                <a:cs typeface="Times New Roman" panose="02020603050405020304" pitchFamily="18" charset="0"/>
              </a:rPr>
              <a:t>THỜI TRANG</a:t>
            </a:r>
          </a:p>
          <a:p>
            <a:pPr eaLnBrk="1" hangingPunct="1"/>
            <a:r>
              <a:rPr lang="en-US" sz="3200" dirty="0">
                <a:solidFill>
                  <a:srgbClr val="0000FF"/>
                </a:solidFill>
                <a:latin typeface="Times New Roman" panose="02020603050405020304" pitchFamily="18" charset="0"/>
                <a:cs typeface="Times New Roman" panose="02020603050405020304" pitchFamily="18" charset="0"/>
              </a:rPr>
              <a:t>DỰ ÁN 3: EM LÀM NHÀ THIẾT KẾ THỜI TRANG</a:t>
            </a:r>
          </a:p>
        </p:txBody>
      </p:sp>
      <p:sp>
        <p:nvSpPr>
          <p:cNvPr id="3" name="TextBox 2"/>
          <p:cNvSpPr txBox="1"/>
          <p:nvPr/>
        </p:nvSpPr>
        <p:spPr>
          <a:xfrm>
            <a:off x="2390095" y="1535331"/>
            <a:ext cx="4211409" cy="646331"/>
          </a:xfrm>
          <a:prstGeom prst="rect">
            <a:avLst/>
          </a:prstGeom>
          <a:noFill/>
        </p:spPr>
        <p:txBody>
          <a:bodyPr wrap="none" rtlCol="0">
            <a:spAutoFit/>
          </a:bodyPr>
          <a:lstStyle/>
          <a:p>
            <a:r>
              <a:rPr lang="en-US" sz="3600" b="1" dirty="0">
                <a:solidFill>
                  <a:srgbClr val="009900"/>
                </a:solidFill>
                <a:latin typeface="Times New Roman" panose="02020603050405020304" pitchFamily="18" charset="0"/>
                <a:cs typeface="Times New Roman" panose="02020603050405020304" pitchFamily="18" charset="0"/>
              </a:rPr>
              <a:t>NỘI DUNG CHÍNH</a:t>
            </a:r>
          </a:p>
        </p:txBody>
      </p:sp>
      <p:sp>
        <p:nvSpPr>
          <p:cNvPr id="4" name="Text Box 2"/>
          <p:cNvSpPr txBox="1">
            <a:spLocks noChangeArrowheads="1"/>
          </p:cNvSpPr>
          <p:nvPr/>
        </p:nvSpPr>
        <p:spPr bwMode="auto">
          <a:xfrm>
            <a:off x="381000" y="237292"/>
            <a:ext cx="822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4000" b="1" u="sng" dirty="0">
                <a:solidFill>
                  <a:srgbClr val="FF0000"/>
                </a:solidFill>
                <a:latin typeface="Times New Roman" panose="02020603050405020304" pitchFamily="18" charset="0"/>
                <a:cs typeface="Times New Roman" panose="02020603050405020304" pitchFamily="18" charset="0"/>
              </a:rPr>
              <a:t>CHỦ ĐỀ 3</a:t>
            </a:r>
            <a:r>
              <a:rPr lang="en-US" sz="4000" b="1" dirty="0">
                <a:solidFill>
                  <a:srgbClr val="FF0000"/>
                </a:solidFill>
                <a:latin typeface="Times New Roman" panose="02020603050405020304" pitchFamily="18" charset="0"/>
                <a:cs typeface="Times New Roman" panose="02020603050405020304" pitchFamily="18" charset="0"/>
              </a:rPr>
              <a:t>: </a:t>
            </a:r>
          </a:p>
          <a:p>
            <a:pPr algn="ctr" eaLnBrk="1" hangingPunct="1"/>
            <a:r>
              <a:rPr lang="en-US" sz="4000" b="1" dirty="0">
                <a:solidFill>
                  <a:srgbClr val="FF0000"/>
                </a:solidFill>
                <a:latin typeface="Times New Roman" panose="02020603050405020304" pitchFamily="18" charset="0"/>
                <a:cs typeface="Times New Roman" panose="02020603050405020304" pitchFamily="18" charset="0"/>
              </a:rPr>
              <a:t>TRANG PHỤC VÀ THỜI TRANG</a:t>
            </a:r>
          </a:p>
        </p:txBody>
      </p:sp>
    </p:spTree>
    <p:custDataLst>
      <p:tags r:id="rId1"/>
    </p:custDataLst>
    <p:extLst>
      <p:ext uri="{BB962C8B-B14F-4D97-AF65-F5344CB8AC3E}">
        <p14:creationId xmlns:p14="http://schemas.microsoft.com/office/powerpoint/2010/main" val="48924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474874" y="1801561"/>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a:solidFill>
                  <a:schemeClr val="bg1"/>
                </a:solidFill>
                <a:latin typeface="+mj-lt"/>
                <a:ea typeface="+mj-ea"/>
                <a:cs typeface="+mj-cs"/>
              </a:rPr>
              <a:t>N</a:t>
            </a:r>
            <a:r>
              <a:rPr lang="vi-VN" sz="3200" dirty="0">
                <a:solidFill>
                  <a:schemeClr val="bg1"/>
                </a:solidFill>
                <a:latin typeface="+mj-lt"/>
                <a:ea typeface="+mj-ea"/>
                <a:cs typeface="+mj-cs"/>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mj-lt"/>
                <a:ea typeface="+mj-ea"/>
                <a:cs typeface="+mj-cs"/>
              </a:rPr>
              <a:t>.</a:t>
            </a:r>
          </a:p>
        </p:txBody>
      </p:sp>
      <p:sp>
        <p:nvSpPr>
          <p:cNvPr id="9" name="Text Box 5"/>
          <p:cNvSpPr txBox="1">
            <a:spLocks noChangeArrowheads="1"/>
          </p:cNvSpPr>
          <p:nvPr/>
        </p:nvSpPr>
        <p:spPr bwMode="auto">
          <a:xfrm>
            <a:off x="1045224" y="6018420"/>
            <a:ext cx="7248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en-US" sz="2800" dirty="0" err="1">
                <a:solidFill>
                  <a:srgbClr val="00B050"/>
                </a:solidFill>
              </a:rPr>
              <a:t>Hình</a:t>
            </a:r>
            <a:r>
              <a:rPr lang="fr-FR" altLang="en-US" sz="2800" dirty="0">
                <a:solidFill>
                  <a:srgbClr val="00B050"/>
                </a:solidFill>
              </a:rPr>
              <a:t> 7.2. </a:t>
            </a:r>
            <a:r>
              <a:rPr lang="fr-FR" altLang="en-US" sz="2800" dirty="0" err="1">
                <a:solidFill>
                  <a:srgbClr val="00B050"/>
                </a:solidFill>
              </a:rPr>
              <a:t>Vai</a:t>
            </a:r>
            <a:r>
              <a:rPr lang="fr-FR" altLang="en-US" sz="2800" dirty="0">
                <a:solidFill>
                  <a:srgbClr val="00B050"/>
                </a:solidFill>
              </a:rPr>
              <a:t> </a:t>
            </a:r>
            <a:r>
              <a:rPr lang="fr-FR" altLang="en-US" sz="2800" dirty="0" err="1">
                <a:solidFill>
                  <a:srgbClr val="00B050"/>
                </a:solidFill>
              </a:rPr>
              <a:t>trò</a:t>
            </a:r>
            <a:r>
              <a:rPr lang="fr-FR" altLang="en-US" sz="2800" dirty="0">
                <a:solidFill>
                  <a:srgbClr val="00B050"/>
                </a:solidFill>
              </a:rPr>
              <a:t> </a:t>
            </a:r>
            <a:r>
              <a:rPr lang="fr-FR" altLang="en-US" sz="2800" dirty="0" err="1">
                <a:solidFill>
                  <a:srgbClr val="00B050"/>
                </a:solidFill>
              </a:rPr>
              <a:t>của</a:t>
            </a:r>
            <a:r>
              <a:rPr lang="fr-FR" altLang="en-US" sz="2800" dirty="0">
                <a:solidFill>
                  <a:srgbClr val="00B050"/>
                </a:solidFill>
              </a:rPr>
              <a:t> </a:t>
            </a:r>
            <a:r>
              <a:rPr lang="fr-FR" altLang="en-US" sz="2800" dirty="0" err="1">
                <a:solidFill>
                  <a:srgbClr val="00B050"/>
                </a:solidFill>
              </a:rPr>
              <a:t>trang</a:t>
            </a:r>
            <a:r>
              <a:rPr lang="fr-FR" altLang="en-US" sz="2800" dirty="0">
                <a:solidFill>
                  <a:srgbClr val="00B050"/>
                </a:solidFill>
              </a:rPr>
              <a:t> </a:t>
            </a:r>
            <a:r>
              <a:rPr lang="fr-FR" altLang="en-US" sz="2800" dirty="0" err="1">
                <a:solidFill>
                  <a:srgbClr val="00B050"/>
                </a:solidFill>
              </a:rPr>
              <a:t>phục</a:t>
            </a:r>
            <a:endParaRPr lang="en-US" altLang="en-US" sz="2800" dirty="0">
              <a:solidFill>
                <a:srgbClr val="00B050"/>
              </a:solidFill>
            </a:endParaRPr>
          </a:p>
        </p:txBody>
      </p:sp>
      <p:sp>
        <p:nvSpPr>
          <p:cNvPr id="7173" name="Rectangle 10"/>
          <p:cNvSpPr>
            <a:spLocks noChangeArrowheads="1"/>
          </p:cNvSpPr>
          <p:nvPr/>
        </p:nvSpPr>
        <p:spPr bwMode="auto">
          <a:xfrm>
            <a:off x="341313" y="163513"/>
            <a:ext cx="84378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solidFill>
                  <a:srgbClr val="FF3300"/>
                </a:solidFill>
              </a:rPr>
              <a:t>1. TRANG PHỤC VÀ VAI TRÒ CỦA TRANG PHỤC</a:t>
            </a:r>
          </a:p>
        </p:txBody>
      </p:sp>
      <p:sp>
        <p:nvSpPr>
          <p:cNvPr id="18" name="Text Box 5"/>
          <p:cNvSpPr txBox="1">
            <a:spLocks noChangeArrowheads="1"/>
          </p:cNvSpPr>
          <p:nvPr/>
        </p:nvSpPr>
        <p:spPr bwMode="auto">
          <a:xfrm>
            <a:off x="506413" y="663576"/>
            <a:ext cx="82994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dirty="0" err="1">
                <a:solidFill>
                  <a:schemeClr val="hlink"/>
                </a:solidFill>
              </a:rPr>
              <a:t>Trong</a:t>
            </a:r>
            <a:r>
              <a:rPr lang="en-US" altLang="en-US" sz="2800" dirty="0">
                <a:solidFill>
                  <a:schemeClr val="hlink"/>
                </a:solidFill>
              </a:rPr>
              <a:t> </a:t>
            </a:r>
            <a:r>
              <a:rPr lang="en-US" altLang="en-US" sz="2800" dirty="0" err="1">
                <a:solidFill>
                  <a:schemeClr val="hlink"/>
                </a:solidFill>
              </a:rPr>
              <a:t>mỗi</a:t>
            </a:r>
            <a:r>
              <a:rPr lang="en-US" altLang="en-US" sz="2800" dirty="0">
                <a:solidFill>
                  <a:schemeClr val="hlink"/>
                </a:solidFill>
              </a:rPr>
              <a:t> </a:t>
            </a:r>
            <a:r>
              <a:rPr lang="en-US" altLang="en-US" sz="2800" dirty="0" err="1">
                <a:solidFill>
                  <a:schemeClr val="hlink"/>
                </a:solidFill>
              </a:rPr>
              <a:t>trường</a:t>
            </a:r>
            <a:r>
              <a:rPr lang="en-US" altLang="en-US" sz="2800" dirty="0">
                <a:solidFill>
                  <a:schemeClr val="hlink"/>
                </a:solidFill>
              </a:rPr>
              <a:t> </a:t>
            </a:r>
            <a:r>
              <a:rPr lang="en-US" altLang="en-US" sz="2800" dirty="0" err="1">
                <a:solidFill>
                  <a:schemeClr val="hlink"/>
                </a:solidFill>
              </a:rPr>
              <a:t>hợp</a:t>
            </a:r>
            <a:r>
              <a:rPr lang="en-US" altLang="en-US" sz="2800" dirty="0">
                <a:solidFill>
                  <a:schemeClr val="hlink"/>
                </a:solidFill>
              </a:rPr>
              <a:t> </a:t>
            </a:r>
            <a:r>
              <a:rPr lang="en-US" altLang="en-US" sz="2800" dirty="0" err="1">
                <a:solidFill>
                  <a:schemeClr val="hlink"/>
                </a:solidFill>
              </a:rPr>
              <a:t>trong</a:t>
            </a:r>
            <a:r>
              <a:rPr lang="en-US" altLang="en-US" sz="2800" dirty="0">
                <a:solidFill>
                  <a:schemeClr val="hlink"/>
                </a:solidFill>
              </a:rPr>
              <a:t> </a:t>
            </a:r>
            <a:r>
              <a:rPr lang="en-US" altLang="en-US" sz="2800" dirty="0" err="1">
                <a:solidFill>
                  <a:schemeClr val="hlink"/>
                </a:solidFill>
              </a:rPr>
              <a:t>Hình</a:t>
            </a:r>
            <a:r>
              <a:rPr lang="en-US" altLang="en-US" sz="2800" dirty="0">
                <a:solidFill>
                  <a:schemeClr val="hlink"/>
                </a:solidFill>
              </a:rPr>
              <a:t> 7.2 </a:t>
            </a:r>
            <a:r>
              <a:rPr lang="en-US" altLang="en-US" sz="2800" dirty="0" err="1">
                <a:solidFill>
                  <a:schemeClr val="hlink"/>
                </a:solidFill>
              </a:rPr>
              <a:t>dưới</a:t>
            </a:r>
            <a:r>
              <a:rPr lang="en-US" altLang="en-US" sz="2800" dirty="0">
                <a:solidFill>
                  <a:schemeClr val="hlink"/>
                </a:solidFill>
              </a:rPr>
              <a:t> </a:t>
            </a:r>
            <a:r>
              <a:rPr lang="en-US" altLang="en-US" sz="2800" dirty="0" err="1">
                <a:solidFill>
                  <a:schemeClr val="hlink"/>
                </a:solidFill>
              </a:rPr>
              <a:t>đây</a:t>
            </a:r>
            <a:r>
              <a:rPr lang="en-US" altLang="en-US" sz="2800" dirty="0">
                <a:solidFill>
                  <a:schemeClr val="hlink"/>
                </a:solidFill>
              </a:rPr>
              <a:t>, </a:t>
            </a:r>
            <a:r>
              <a:rPr lang="en-US" altLang="en-US" sz="2800" dirty="0" err="1">
                <a:solidFill>
                  <a:schemeClr val="hlink"/>
                </a:solidFill>
              </a:rPr>
              <a:t>trang</a:t>
            </a:r>
            <a:r>
              <a:rPr lang="en-US" altLang="en-US" sz="2800" dirty="0">
                <a:solidFill>
                  <a:schemeClr val="hlink"/>
                </a:solidFill>
              </a:rPr>
              <a:t> </a:t>
            </a:r>
            <a:r>
              <a:rPr lang="en-US" altLang="en-US" sz="2800" dirty="0" err="1">
                <a:solidFill>
                  <a:schemeClr val="hlink"/>
                </a:solidFill>
              </a:rPr>
              <a:t>phục</a:t>
            </a:r>
            <a:r>
              <a:rPr lang="en-US" altLang="en-US" sz="2800" dirty="0">
                <a:solidFill>
                  <a:schemeClr val="hlink"/>
                </a:solidFill>
              </a:rPr>
              <a:t> </a:t>
            </a:r>
            <a:r>
              <a:rPr lang="en-US" altLang="en-US" sz="2800" dirty="0" err="1">
                <a:solidFill>
                  <a:schemeClr val="hlink"/>
                </a:solidFill>
              </a:rPr>
              <a:t>giúp</a:t>
            </a:r>
            <a:r>
              <a:rPr lang="en-US" altLang="en-US" sz="2800" dirty="0">
                <a:solidFill>
                  <a:schemeClr val="hlink"/>
                </a:solidFill>
              </a:rPr>
              <a:t> </a:t>
            </a:r>
            <a:r>
              <a:rPr lang="en-US" altLang="en-US" sz="2800" dirty="0" err="1">
                <a:solidFill>
                  <a:schemeClr val="hlink"/>
                </a:solidFill>
              </a:rPr>
              <a:t>ích</a:t>
            </a:r>
            <a:r>
              <a:rPr lang="en-US" altLang="en-US" sz="2800" dirty="0">
                <a:solidFill>
                  <a:schemeClr val="hlink"/>
                </a:solidFill>
              </a:rPr>
              <a:t> </a:t>
            </a:r>
            <a:r>
              <a:rPr lang="en-US" altLang="en-US" sz="2800" dirty="0" err="1">
                <a:solidFill>
                  <a:schemeClr val="hlink"/>
                </a:solidFill>
              </a:rPr>
              <a:t>cho</a:t>
            </a:r>
            <a:r>
              <a:rPr lang="en-US" altLang="en-US" sz="2800" dirty="0">
                <a:solidFill>
                  <a:schemeClr val="hlink"/>
                </a:solidFill>
              </a:rPr>
              <a:t> con </a:t>
            </a:r>
            <a:r>
              <a:rPr lang="en-US" altLang="en-US" sz="2800" dirty="0" err="1">
                <a:solidFill>
                  <a:schemeClr val="hlink"/>
                </a:solidFill>
              </a:rPr>
              <a:t>người</a:t>
            </a:r>
            <a:r>
              <a:rPr lang="en-US" altLang="en-US" sz="2800" dirty="0">
                <a:solidFill>
                  <a:schemeClr val="hlink"/>
                </a:solidFill>
              </a:rPr>
              <a:t> </a:t>
            </a:r>
            <a:r>
              <a:rPr lang="en-US" altLang="en-US" sz="2800" dirty="0" err="1">
                <a:solidFill>
                  <a:schemeClr val="hlink"/>
                </a:solidFill>
              </a:rPr>
              <a:t>như</a:t>
            </a:r>
            <a:r>
              <a:rPr lang="en-US" altLang="en-US" sz="2800" dirty="0">
                <a:solidFill>
                  <a:schemeClr val="hlink"/>
                </a:solidFill>
              </a:rPr>
              <a:t> </a:t>
            </a:r>
            <a:r>
              <a:rPr lang="en-US" altLang="en-US" sz="2800" dirty="0" err="1">
                <a:solidFill>
                  <a:schemeClr val="hlink"/>
                </a:solidFill>
              </a:rPr>
              <a:t>thế</a:t>
            </a:r>
            <a:r>
              <a:rPr lang="en-US" altLang="en-US" sz="2800" dirty="0">
                <a:solidFill>
                  <a:schemeClr val="hlink"/>
                </a:solidFill>
              </a:rPr>
              <a:t> </a:t>
            </a:r>
            <a:r>
              <a:rPr lang="en-US" altLang="en-US" sz="2800" dirty="0" err="1">
                <a:solidFill>
                  <a:schemeClr val="hlink"/>
                </a:solidFill>
              </a:rPr>
              <a:t>nào</a:t>
            </a:r>
            <a:r>
              <a:rPr lang="en-US" altLang="en-US" sz="2800" dirty="0">
                <a:solidFill>
                  <a:schemeClr val="hlink"/>
                </a:solidFill>
              </a:rPr>
              <a:t>?</a:t>
            </a:r>
          </a:p>
        </p:txBody>
      </p:sp>
      <p:pic>
        <p:nvPicPr>
          <p:cNvPr id="7181" name="Picture 2"/>
          <p:cNvPicPr>
            <a:picLocks noChangeAspect="1"/>
          </p:cNvPicPr>
          <p:nvPr/>
        </p:nvPicPr>
        <p:blipFill>
          <a:blip r:embed="rId3">
            <a:extLst>
              <a:ext uri="{28A0092B-C50C-407E-A947-70E740481C1C}">
                <a14:useLocalDpi xmlns:a14="http://schemas.microsoft.com/office/drawing/2010/main" val="0"/>
              </a:ext>
            </a:extLst>
          </a:blip>
          <a:srcRect r="76112" b="7819"/>
          <a:stretch>
            <a:fillRect/>
          </a:stretch>
        </p:blipFill>
        <p:spPr bwMode="auto">
          <a:xfrm>
            <a:off x="130314" y="1624289"/>
            <a:ext cx="2333625" cy="350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
          <p:cNvPicPr>
            <a:picLocks noChangeAspect="1"/>
          </p:cNvPicPr>
          <p:nvPr/>
        </p:nvPicPr>
        <p:blipFill>
          <a:blip r:embed="rId3">
            <a:extLst>
              <a:ext uri="{28A0092B-C50C-407E-A947-70E740481C1C}">
                <a14:useLocalDpi xmlns:a14="http://schemas.microsoft.com/office/drawing/2010/main" val="0"/>
              </a:ext>
            </a:extLst>
          </a:blip>
          <a:srcRect l="52055" r="26187" b="7819"/>
          <a:stretch>
            <a:fillRect/>
          </a:stretch>
        </p:blipFill>
        <p:spPr bwMode="auto">
          <a:xfrm>
            <a:off x="4766320" y="1639767"/>
            <a:ext cx="1752600" cy="353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2"/>
          <p:cNvPicPr>
            <a:picLocks noChangeAspect="1"/>
          </p:cNvPicPr>
          <p:nvPr/>
        </p:nvPicPr>
        <p:blipFill>
          <a:blip r:embed="rId3">
            <a:extLst>
              <a:ext uri="{28A0092B-C50C-407E-A947-70E740481C1C}">
                <a14:useLocalDpi xmlns:a14="http://schemas.microsoft.com/office/drawing/2010/main" val="0"/>
              </a:ext>
            </a:extLst>
          </a:blip>
          <a:srcRect l="75266" b="7819"/>
          <a:stretch>
            <a:fillRect/>
          </a:stretch>
        </p:blipFill>
        <p:spPr bwMode="auto">
          <a:xfrm>
            <a:off x="6643612" y="1583935"/>
            <a:ext cx="1992313" cy="350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13"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38899" y="625641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45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3153" y="5310035"/>
            <a:ext cx="5094798" cy="830997"/>
          </a:xfrm>
          <a:prstGeom prst="rect">
            <a:avLst/>
          </a:prstGeom>
          <a:noFill/>
        </p:spPr>
        <p:txBody>
          <a:bodyPr wrap="square" rtlCol="0">
            <a:spAutoFit/>
          </a:bodyPr>
          <a:lstStyle/>
          <a:p>
            <a:pPr algn="ctr"/>
            <a:r>
              <a:rPr lang="en-US" b="1" dirty="0" err="1">
                <a:solidFill>
                  <a:srgbClr val="FA1815"/>
                </a:solidFill>
              </a:rPr>
              <a:t>Bảo</a:t>
            </a:r>
            <a:r>
              <a:rPr lang="en-US" b="1" dirty="0">
                <a:solidFill>
                  <a:srgbClr val="FA1815"/>
                </a:solidFill>
              </a:rPr>
              <a:t> </a:t>
            </a:r>
            <a:r>
              <a:rPr lang="en-US" b="1" dirty="0" err="1">
                <a:solidFill>
                  <a:srgbClr val="FA1815"/>
                </a:solidFill>
              </a:rPr>
              <a:t>vệ</a:t>
            </a:r>
            <a:r>
              <a:rPr lang="en-US" b="1" dirty="0">
                <a:solidFill>
                  <a:srgbClr val="FA1815"/>
                </a:solidFill>
              </a:rPr>
              <a:t> </a:t>
            </a:r>
            <a:r>
              <a:rPr lang="en-US" b="1" dirty="0" err="1">
                <a:solidFill>
                  <a:srgbClr val="FA1815"/>
                </a:solidFill>
              </a:rPr>
              <a:t>cơ</a:t>
            </a:r>
            <a:r>
              <a:rPr lang="en-US" b="1" dirty="0">
                <a:solidFill>
                  <a:srgbClr val="FA1815"/>
                </a:solidFill>
              </a:rPr>
              <a:t> </a:t>
            </a:r>
            <a:r>
              <a:rPr lang="en-US" b="1" dirty="0" err="1">
                <a:solidFill>
                  <a:srgbClr val="FA1815"/>
                </a:solidFill>
              </a:rPr>
              <a:t>thể</a:t>
            </a:r>
            <a:r>
              <a:rPr lang="en-US" b="1" dirty="0">
                <a:solidFill>
                  <a:srgbClr val="FA1815"/>
                </a:solidFill>
              </a:rPr>
              <a:t> con </a:t>
            </a:r>
            <a:r>
              <a:rPr lang="en-US" b="1" dirty="0" err="1">
                <a:solidFill>
                  <a:srgbClr val="FA1815"/>
                </a:solidFill>
              </a:rPr>
              <a:t>người</a:t>
            </a:r>
            <a:r>
              <a:rPr lang="en-US" b="1" dirty="0">
                <a:solidFill>
                  <a:srgbClr val="FA1815"/>
                </a:solidFill>
              </a:rPr>
              <a:t> </a:t>
            </a:r>
            <a:r>
              <a:rPr lang="en-US" b="1" dirty="0" err="1">
                <a:solidFill>
                  <a:srgbClr val="FA1815"/>
                </a:solidFill>
              </a:rPr>
              <a:t>chống</a:t>
            </a:r>
            <a:r>
              <a:rPr lang="en-US" b="1" dirty="0">
                <a:solidFill>
                  <a:srgbClr val="FA1815"/>
                </a:solidFill>
              </a:rPr>
              <a:t> </a:t>
            </a:r>
            <a:r>
              <a:rPr lang="en-US" b="1" dirty="0" err="1">
                <a:solidFill>
                  <a:srgbClr val="FA1815"/>
                </a:solidFill>
              </a:rPr>
              <a:t>lại</a:t>
            </a:r>
            <a:r>
              <a:rPr lang="en-US" b="1" dirty="0">
                <a:solidFill>
                  <a:srgbClr val="FA1815"/>
                </a:solidFill>
              </a:rPr>
              <a:t> </a:t>
            </a:r>
            <a:r>
              <a:rPr lang="en-US" b="1" dirty="0" err="1">
                <a:solidFill>
                  <a:srgbClr val="FA1815"/>
                </a:solidFill>
              </a:rPr>
              <a:t>những</a:t>
            </a:r>
            <a:r>
              <a:rPr lang="en-US" b="1" dirty="0">
                <a:solidFill>
                  <a:srgbClr val="FA1815"/>
                </a:solidFill>
              </a:rPr>
              <a:t> </a:t>
            </a:r>
            <a:r>
              <a:rPr lang="en-US" b="1" dirty="0" err="1">
                <a:solidFill>
                  <a:srgbClr val="FA1815"/>
                </a:solidFill>
              </a:rPr>
              <a:t>tác</a:t>
            </a:r>
            <a:r>
              <a:rPr lang="en-US" b="1" dirty="0">
                <a:solidFill>
                  <a:srgbClr val="FA1815"/>
                </a:solidFill>
              </a:rPr>
              <a:t> </a:t>
            </a:r>
            <a:r>
              <a:rPr lang="en-US" b="1" dirty="0" err="1">
                <a:solidFill>
                  <a:srgbClr val="FA1815"/>
                </a:solidFill>
              </a:rPr>
              <a:t>hại</a:t>
            </a:r>
            <a:r>
              <a:rPr lang="en-US" b="1" dirty="0">
                <a:solidFill>
                  <a:srgbClr val="FA1815"/>
                </a:solidFill>
              </a:rPr>
              <a:t> </a:t>
            </a:r>
            <a:r>
              <a:rPr lang="en-US" b="1" dirty="0" err="1">
                <a:solidFill>
                  <a:srgbClr val="FA1815"/>
                </a:solidFill>
              </a:rPr>
              <a:t>của</a:t>
            </a:r>
            <a:r>
              <a:rPr lang="en-US" b="1" dirty="0">
                <a:solidFill>
                  <a:srgbClr val="FA1815"/>
                </a:solidFill>
              </a:rPr>
              <a:t> </a:t>
            </a:r>
            <a:r>
              <a:rPr lang="en-US" b="1" dirty="0" err="1">
                <a:solidFill>
                  <a:srgbClr val="FA1815"/>
                </a:solidFill>
              </a:rPr>
              <a:t>môi</a:t>
            </a:r>
            <a:r>
              <a:rPr lang="en-US" b="1" dirty="0">
                <a:solidFill>
                  <a:srgbClr val="FA1815"/>
                </a:solidFill>
              </a:rPr>
              <a:t> </a:t>
            </a:r>
            <a:r>
              <a:rPr lang="en-US" b="1" dirty="0" err="1">
                <a:solidFill>
                  <a:srgbClr val="FA1815"/>
                </a:solidFill>
              </a:rPr>
              <a:t>trường</a:t>
            </a:r>
            <a:r>
              <a:rPr lang="en-US" b="1" dirty="0">
                <a:solidFill>
                  <a:srgbClr val="FA1815"/>
                </a:solidFill>
              </a:rPr>
              <a:t> </a:t>
            </a:r>
          </a:p>
        </p:txBody>
      </p:sp>
      <p:sp>
        <p:nvSpPr>
          <p:cNvPr id="19" name="Left Brace 18"/>
          <p:cNvSpPr/>
          <p:nvPr/>
        </p:nvSpPr>
        <p:spPr>
          <a:xfrm rot="16200000">
            <a:off x="3390046" y="2830356"/>
            <a:ext cx="373106" cy="4682710"/>
          </a:xfrm>
          <a:prstGeom prst="leftBrace">
            <a:avLst>
              <a:gd name="adj1" fmla="val 8333"/>
              <a:gd name="adj2" fmla="val 4880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6067527" y="5139663"/>
            <a:ext cx="3169227" cy="830997"/>
          </a:xfrm>
          <a:prstGeom prst="rect">
            <a:avLst/>
          </a:prstGeom>
          <a:noFill/>
        </p:spPr>
        <p:txBody>
          <a:bodyPr wrap="square" rtlCol="0">
            <a:spAutoFit/>
          </a:bodyPr>
          <a:lstStyle/>
          <a:p>
            <a:pPr algn="ctr"/>
            <a:r>
              <a:rPr lang="en-US" b="1" dirty="0" err="1">
                <a:solidFill>
                  <a:srgbClr val="FA1815"/>
                </a:solidFill>
              </a:rPr>
              <a:t>Làm</a:t>
            </a:r>
            <a:r>
              <a:rPr lang="en-US" b="1" dirty="0">
                <a:solidFill>
                  <a:srgbClr val="FA1815"/>
                </a:solidFill>
              </a:rPr>
              <a:t> </a:t>
            </a:r>
            <a:r>
              <a:rPr lang="en-US" b="1" dirty="0" err="1">
                <a:solidFill>
                  <a:srgbClr val="FA1815"/>
                </a:solidFill>
              </a:rPr>
              <a:t>đẹp</a:t>
            </a:r>
            <a:endParaRPr lang="en-US" b="1" dirty="0">
              <a:solidFill>
                <a:srgbClr val="FA1815"/>
              </a:solidFill>
            </a:endParaRPr>
          </a:p>
          <a:p>
            <a:pPr algn="ctr"/>
            <a:r>
              <a:rPr lang="en-US" b="1" dirty="0">
                <a:solidFill>
                  <a:srgbClr val="FA1815"/>
                </a:solidFill>
              </a:rPr>
              <a:t> </a:t>
            </a:r>
            <a:r>
              <a:rPr lang="en-US" b="1" dirty="0" err="1">
                <a:solidFill>
                  <a:srgbClr val="FA1815"/>
                </a:solidFill>
              </a:rPr>
              <a:t>cho</a:t>
            </a:r>
            <a:r>
              <a:rPr lang="en-US" b="1" dirty="0">
                <a:solidFill>
                  <a:srgbClr val="FA1815"/>
                </a:solidFill>
              </a:rPr>
              <a:t> con </a:t>
            </a:r>
            <a:r>
              <a:rPr lang="en-US" b="1" dirty="0" err="1">
                <a:solidFill>
                  <a:srgbClr val="FA1815"/>
                </a:solidFill>
              </a:rPr>
              <a:t>người</a:t>
            </a:r>
            <a:r>
              <a:rPr lang="en-US" b="1" dirty="0">
                <a:solidFill>
                  <a:srgbClr val="FA1815"/>
                </a:solidFill>
              </a:rPr>
              <a:t> </a:t>
            </a:r>
          </a:p>
        </p:txBody>
      </p:sp>
      <p:pic>
        <p:nvPicPr>
          <p:cNvPr id="7" name="Picture 6"/>
          <p:cNvPicPr>
            <a:picLocks noChangeAspect="1"/>
          </p:cNvPicPr>
          <p:nvPr/>
        </p:nvPicPr>
        <p:blipFill>
          <a:blip r:embed="rId5"/>
          <a:stretch>
            <a:fillRect/>
          </a:stretch>
        </p:blipFill>
        <p:spPr>
          <a:xfrm>
            <a:off x="2617316" y="1665423"/>
            <a:ext cx="1979065" cy="3431556"/>
          </a:xfrm>
          <a:prstGeom prst="rect">
            <a:avLst/>
          </a:prstGeom>
        </p:spPr>
      </p:pic>
    </p:spTree>
    <p:custDataLst>
      <p:tags r:id="rId1"/>
    </p:custDataLst>
    <p:extLst>
      <p:ext uri="{BB962C8B-B14F-4D97-AF65-F5344CB8AC3E}">
        <p14:creationId xmlns:p14="http://schemas.microsoft.com/office/powerpoint/2010/main" val="334613334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500"/>
                            </p:stCondLst>
                            <p:childTnLst>
                              <p:par>
                                <p:cTn id="15" presetID="42" presetClass="entr" presetSubtype="0" fill="hold" nodeType="afterEffect">
                                  <p:stCondLst>
                                    <p:cond delay="0"/>
                                  </p:stCondLst>
                                  <p:childTnLst>
                                    <p:set>
                                      <p:cBhvr>
                                        <p:cTn id="16" dur="1" fill="hold">
                                          <p:stCondLst>
                                            <p:cond delay="0"/>
                                          </p:stCondLst>
                                        </p:cTn>
                                        <p:tgtEl>
                                          <p:spTgt spid="7181"/>
                                        </p:tgtEl>
                                        <p:attrNameLst>
                                          <p:attrName>style.visibility</p:attrName>
                                        </p:attrNameLst>
                                      </p:cBhvr>
                                      <p:to>
                                        <p:strVal val="visible"/>
                                      </p:to>
                                    </p:set>
                                    <p:animEffect transition="in" filter="fade">
                                      <p:cBhvr>
                                        <p:cTn id="17" dur="1000"/>
                                        <p:tgtEl>
                                          <p:spTgt spid="7181"/>
                                        </p:tgtEl>
                                      </p:cBhvr>
                                    </p:animEffect>
                                    <p:anim calcmode="lin" valueType="num">
                                      <p:cBhvr>
                                        <p:cTn id="18" dur="1000" fill="hold"/>
                                        <p:tgtEl>
                                          <p:spTgt spid="7181"/>
                                        </p:tgtEl>
                                        <p:attrNameLst>
                                          <p:attrName>ppt_x</p:attrName>
                                        </p:attrNameLst>
                                      </p:cBhvr>
                                      <p:tavLst>
                                        <p:tav tm="0">
                                          <p:val>
                                            <p:strVal val="#ppt_x"/>
                                          </p:val>
                                        </p:tav>
                                        <p:tav tm="100000">
                                          <p:val>
                                            <p:strVal val="#ppt_x"/>
                                          </p:val>
                                        </p:tav>
                                      </p:tavLst>
                                    </p:anim>
                                    <p:anim calcmode="lin" valueType="num">
                                      <p:cBhvr>
                                        <p:cTn id="19" dur="1000" fill="hold"/>
                                        <p:tgtEl>
                                          <p:spTgt spid="7181"/>
                                        </p:tgtEl>
                                        <p:attrNameLst>
                                          <p:attrName>ppt_y</p:attrName>
                                        </p:attrNameLst>
                                      </p:cBhvr>
                                      <p:tavLst>
                                        <p:tav tm="0">
                                          <p:val>
                                            <p:strVal val="#ppt_y+.1"/>
                                          </p:val>
                                        </p:tav>
                                        <p:tav tm="100000">
                                          <p:val>
                                            <p:strVal val="#ppt_y"/>
                                          </p:val>
                                        </p:tav>
                                      </p:tavLst>
                                    </p:anim>
                                  </p:childTnLst>
                                </p:cTn>
                              </p:par>
                            </p:childTnLst>
                          </p:cTn>
                        </p:par>
                        <p:par>
                          <p:cTn id="20" fill="hold" nodeType="withGroup">
                            <p:stCondLst>
                              <p:cond delay="1500"/>
                            </p:stCondLst>
                            <p:childTnLst>
                              <p:par>
                                <p:cTn id="21" presetID="42" presetClass="entr" presetSubtype="0" fill="hold" nodeType="afterEffect">
                                  <p:stCondLst>
                                    <p:cond delay="0"/>
                                  </p:stCondLst>
                                  <p:childTnLst>
                                    <p:set>
                                      <p:cBhvr>
                                        <p:cTn id="22" dur="1" fill="hold">
                                          <p:stCondLst>
                                            <p:cond delay="0"/>
                                          </p:stCondLst>
                                        </p:cTn>
                                        <p:tgtEl>
                                          <p:spTgt spid="7183"/>
                                        </p:tgtEl>
                                        <p:attrNameLst>
                                          <p:attrName>style.visibility</p:attrName>
                                        </p:attrNameLst>
                                      </p:cBhvr>
                                      <p:to>
                                        <p:strVal val="visible"/>
                                      </p:to>
                                    </p:set>
                                    <p:animEffect transition="in" filter="fade">
                                      <p:cBhvr>
                                        <p:cTn id="23" dur="1000"/>
                                        <p:tgtEl>
                                          <p:spTgt spid="7183"/>
                                        </p:tgtEl>
                                      </p:cBhvr>
                                    </p:animEffect>
                                    <p:anim calcmode="lin" valueType="num">
                                      <p:cBhvr>
                                        <p:cTn id="24" dur="1000" fill="hold"/>
                                        <p:tgtEl>
                                          <p:spTgt spid="7183"/>
                                        </p:tgtEl>
                                        <p:attrNameLst>
                                          <p:attrName>ppt_x</p:attrName>
                                        </p:attrNameLst>
                                      </p:cBhvr>
                                      <p:tavLst>
                                        <p:tav tm="0">
                                          <p:val>
                                            <p:strVal val="#ppt_x"/>
                                          </p:val>
                                        </p:tav>
                                        <p:tav tm="100000">
                                          <p:val>
                                            <p:strVal val="#ppt_x"/>
                                          </p:val>
                                        </p:tav>
                                      </p:tavLst>
                                    </p:anim>
                                    <p:anim calcmode="lin" valueType="num">
                                      <p:cBhvr>
                                        <p:cTn id="25" dur="1000" fill="hold"/>
                                        <p:tgtEl>
                                          <p:spTgt spid="7183"/>
                                        </p:tgtEl>
                                        <p:attrNameLst>
                                          <p:attrName>ppt_y</p:attrName>
                                        </p:attrNameLst>
                                      </p:cBhvr>
                                      <p:tavLst>
                                        <p:tav tm="0">
                                          <p:val>
                                            <p:strVal val="#ppt_y+.1"/>
                                          </p:val>
                                        </p:tav>
                                        <p:tav tm="100000">
                                          <p:val>
                                            <p:strVal val="#ppt_y"/>
                                          </p:val>
                                        </p:tav>
                                      </p:tavLst>
                                    </p:anim>
                                  </p:childTnLst>
                                </p:cTn>
                              </p:par>
                            </p:childTnLst>
                          </p:cTn>
                        </p:par>
                        <p:par>
                          <p:cTn id="26" fill="hold" nodeType="withGroup">
                            <p:stCondLst>
                              <p:cond delay="2500"/>
                            </p:stCondLst>
                            <p:childTnLst>
                              <p:par>
                                <p:cTn id="27" presetID="42" presetClass="entr" presetSubtype="0" fill="hold" nodeType="afterEffect">
                                  <p:stCondLst>
                                    <p:cond delay="0"/>
                                  </p:stCondLst>
                                  <p:childTnLst>
                                    <p:set>
                                      <p:cBhvr>
                                        <p:cTn id="28" dur="1" fill="hold">
                                          <p:stCondLst>
                                            <p:cond delay="0"/>
                                          </p:stCondLst>
                                        </p:cTn>
                                        <p:tgtEl>
                                          <p:spTgt spid="7184"/>
                                        </p:tgtEl>
                                        <p:attrNameLst>
                                          <p:attrName>style.visibility</p:attrName>
                                        </p:attrNameLst>
                                      </p:cBhvr>
                                      <p:to>
                                        <p:strVal val="visible"/>
                                      </p:to>
                                    </p:set>
                                    <p:animEffect transition="in" filter="fade">
                                      <p:cBhvr>
                                        <p:cTn id="29" dur="1000"/>
                                        <p:tgtEl>
                                          <p:spTgt spid="7184"/>
                                        </p:tgtEl>
                                      </p:cBhvr>
                                    </p:animEffect>
                                    <p:anim calcmode="lin" valueType="num">
                                      <p:cBhvr>
                                        <p:cTn id="30" dur="1000" fill="hold"/>
                                        <p:tgtEl>
                                          <p:spTgt spid="7184"/>
                                        </p:tgtEl>
                                        <p:attrNameLst>
                                          <p:attrName>ppt_x</p:attrName>
                                        </p:attrNameLst>
                                      </p:cBhvr>
                                      <p:tavLst>
                                        <p:tav tm="0">
                                          <p:val>
                                            <p:strVal val="#ppt_x"/>
                                          </p:val>
                                        </p:tav>
                                        <p:tav tm="100000">
                                          <p:val>
                                            <p:strVal val="#ppt_x"/>
                                          </p:val>
                                        </p:tav>
                                      </p:tavLst>
                                    </p:anim>
                                    <p:anim calcmode="lin" valueType="num">
                                      <p:cBhvr>
                                        <p:cTn id="31" dur="1000" fill="hold"/>
                                        <p:tgtEl>
                                          <p:spTgt spid="718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par>
                          <p:cTn id="43" fill="hold">
                            <p:stCondLst>
                              <p:cond delay="500"/>
                            </p:stCondLst>
                            <p:childTnLst>
                              <p:par>
                                <p:cTn id="44" presetID="6" presetClass="entr" presetSubtype="16"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circle(in)">
                                      <p:cBhvr>
                                        <p:cTn id="46" dur="2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circle(in)">
                                      <p:cBhvr>
                                        <p:cTn id="5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8" grpId="0"/>
      <p:bldP spid="6" grpId="0"/>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19"/>
          <p:cNvSpPr>
            <a:spLocks/>
          </p:cNvSpPr>
          <p:nvPr/>
        </p:nvSpPr>
        <p:spPr bwMode="auto">
          <a:xfrm rot="5400000">
            <a:off x="1116806" y="-1197451"/>
            <a:ext cx="7053263" cy="9753600"/>
          </a:xfrm>
          <a:custGeom>
            <a:avLst/>
            <a:gdLst>
              <a:gd name="T0" fmla="*/ 0 w 1943049"/>
              <a:gd name="T1" fmla="*/ 0 h 1943049"/>
              <a:gd name="T2" fmla="*/ 2147483646 w 1943049"/>
              <a:gd name="T3" fmla="*/ 2147483646 h 1943049"/>
              <a:gd name="T4" fmla="*/ 0 w 1943049"/>
              <a:gd name="T5" fmla="*/ 2147483646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91833" y="349569"/>
            <a:ext cx="8131175" cy="6894195"/>
          </a:xfrm>
          <a:prstGeom prst="rect">
            <a:avLst/>
          </a:prstGeom>
        </p:spPr>
        <p:txBody>
          <a:bodyPr>
            <a:spAutoFit/>
          </a:bodyPr>
          <a:lstStyle/>
          <a:p>
            <a:r>
              <a:rPr lang="en-US" sz="3200" b="1" u="sng" dirty="0">
                <a:solidFill>
                  <a:srgbClr val="FF0000"/>
                </a:solidFill>
                <a:latin typeface="Times New Roman" panose="02020603050405020304" pitchFamily="18" charset="0"/>
                <a:cs typeface="Times New Roman" panose="02020603050405020304" pitchFamily="18" charset="0"/>
              </a:rPr>
              <a:t>CHỦ ĐỀ 3</a:t>
            </a:r>
            <a:r>
              <a:rPr lang="en-US" sz="3200" b="1" dirty="0">
                <a:solidFill>
                  <a:srgbClr val="FF0000"/>
                </a:solidFill>
                <a:latin typeface="Times New Roman" panose="02020603050405020304" pitchFamily="18" charset="0"/>
                <a:cs typeface="Times New Roman" panose="02020603050405020304" pitchFamily="18" charset="0"/>
              </a:rPr>
              <a:t>: </a:t>
            </a:r>
          </a:p>
          <a:p>
            <a:pPr algn="ctr"/>
            <a:r>
              <a:rPr lang="en-US" sz="3200" b="1" dirty="0">
                <a:solidFill>
                  <a:srgbClr val="FF0000"/>
                </a:solidFill>
                <a:latin typeface="Times New Roman" panose="02020603050405020304" pitchFamily="18" charset="0"/>
                <a:cs typeface="Times New Roman" panose="02020603050405020304" pitchFamily="18" charset="0"/>
              </a:rPr>
              <a:t>TRANG PHỤC VÀ THỜI TRANG</a:t>
            </a:r>
          </a:p>
          <a:p>
            <a:pPr algn="ctr"/>
            <a:r>
              <a:rPr lang="en-US" sz="3200" b="1" dirty="0">
                <a:solidFill>
                  <a:srgbClr val="0000FF"/>
                </a:solidFill>
                <a:latin typeface="Times New Roman" panose="02020603050405020304" pitchFamily="18" charset="0"/>
                <a:cs typeface="Times New Roman" panose="02020603050405020304" pitchFamily="18" charset="0"/>
              </a:rPr>
              <a:t>(</a:t>
            </a:r>
            <a:r>
              <a:rPr lang="en-US" sz="3200" b="1" dirty="0" err="1">
                <a:solidFill>
                  <a:srgbClr val="0000FF"/>
                </a:solidFill>
                <a:latin typeface="Times New Roman" panose="02020603050405020304" pitchFamily="18" charset="0"/>
                <a:cs typeface="Times New Roman" panose="02020603050405020304" pitchFamily="18" charset="0"/>
              </a:rPr>
              <a:t>Tiết</a:t>
            </a:r>
            <a:r>
              <a:rPr lang="en-US" sz="3200" b="1" dirty="0">
                <a:solidFill>
                  <a:srgbClr val="0000FF"/>
                </a:solidFill>
                <a:latin typeface="Times New Roman" panose="02020603050405020304" pitchFamily="18" charset="0"/>
                <a:cs typeface="Times New Roman" panose="02020603050405020304" pitchFamily="18" charset="0"/>
              </a:rPr>
              <a:t> 1) </a:t>
            </a:r>
          </a:p>
          <a:p>
            <a:pPr>
              <a:defRPr/>
            </a:pPr>
            <a:r>
              <a:rPr lang="en-US" sz="3200" b="1" dirty="0">
                <a:solidFill>
                  <a:srgbClr val="FF0000"/>
                </a:solidFill>
                <a:latin typeface="Times New Roman" panose="02020603050405020304" pitchFamily="18" charset="0"/>
                <a:ea typeface="+mj-ea"/>
                <a:cs typeface="Times New Roman" panose="02020603050405020304" pitchFamily="18" charset="0"/>
              </a:rPr>
              <a:t>II. TRANG PHỤC:</a:t>
            </a:r>
          </a:p>
          <a:p>
            <a:pPr algn="just">
              <a:defRPr/>
            </a:pPr>
            <a:r>
              <a:rPr lang="en-US" sz="3200" dirty="0">
                <a:solidFill>
                  <a:srgbClr val="1026FC"/>
                </a:solidFill>
                <a:latin typeface="Times New Roman" panose="02020603050405020304" pitchFamily="18" charset="0"/>
                <a:ea typeface="+mj-ea"/>
                <a:cs typeface="Times New Roman" panose="02020603050405020304" pitchFamily="18" charset="0"/>
              </a:rPr>
              <a:t>1</a:t>
            </a:r>
            <a:r>
              <a:rPr lang="vi-VN" sz="3200" dirty="0">
                <a:solidFill>
                  <a:srgbClr val="1026FC"/>
                </a:solidFill>
                <a:latin typeface="Times New Roman" panose="02020603050405020304" pitchFamily="18" charset="0"/>
                <a:ea typeface="+mj-ea"/>
                <a:cs typeface="Times New Roman" panose="02020603050405020304" pitchFamily="18" charset="0"/>
              </a:rPr>
              <a:t>. Trang phục và vai trò của trang phục</a:t>
            </a:r>
            <a:r>
              <a:rPr lang="en-US" sz="3200" dirty="0">
                <a:solidFill>
                  <a:srgbClr val="1026FC"/>
                </a:solidFill>
                <a:latin typeface="Times New Roman" panose="02020603050405020304" pitchFamily="18" charset="0"/>
                <a:ea typeface="+mj-ea"/>
                <a:cs typeface="Times New Roman" panose="02020603050405020304" pitchFamily="18" charset="0"/>
              </a:rPr>
              <a:t>:</a:t>
            </a:r>
          </a:p>
          <a:p>
            <a:pPr algn="just">
              <a:defRPr/>
            </a:pPr>
            <a:r>
              <a:rPr lang="vi-VN" sz="3200" dirty="0">
                <a:solidFill>
                  <a:srgbClr val="1026FC"/>
                </a:solidFill>
                <a:latin typeface="Times New Roman" panose="02020603050405020304" pitchFamily="18" charset="0"/>
                <a:ea typeface="+mj-ea"/>
                <a:cs typeface="Times New Roman" panose="02020603050405020304" pitchFamily="18" charset="0"/>
              </a:rPr>
              <a:t> </a:t>
            </a:r>
            <a:r>
              <a:rPr lang="en-US" sz="3200" dirty="0">
                <a:solidFill>
                  <a:srgbClr val="1026FC"/>
                </a:solidFill>
                <a:latin typeface="Times New Roman" panose="02020603050405020304" pitchFamily="18" charset="0"/>
                <a:ea typeface="+mj-ea"/>
                <a:cs typeface="Times New Roman" panose="02020603050405020304" pitchFamily="18" charset="0"/>
              </a:rPr>
              <a:t>- </a:t>
            </a:r>
            <a:r>
              <a:rPr lang="vi-VN" sz="3200" dirty="0">
                <a:solidFill>
                  <a:srgbClr val="1026FC"/>
                </a:solidFill>
                <a:latin typeface="Times New Roman" panose="02020603050405020304" pitchFamily="18" charset="0"/>
                <a:ea typeface="+mj-ea"/>
                <a:cs typeface="Times New Roman" panose="02020603050405020304" pitchFamily="18" charset="0"/>
              </a:rPr>
              <a:t>Trang phục bao gồm quần áo và một số vật dụng đi kèm như mũ, giày, tất, khăn choàng,... </a:t>
            </a:r>
            <a:r>
              <a:rPr lang="en-US" sz="3200" dirty="0">
                <a:solidFill>
                  <a:srgbClr val="1026FC"/>
                </a:solidFill>
                <a:latin typeface="Times New Roman" panose="02020603050405020304" pitchFamily="18" charset="0"/>
                <a:ea typeface="+mj-ea"/>
                <a:cs typeface="Times New Roman" panose="02020603050405020304" pitchFamily="18" charset="0"/>
              </a:rPr>
              <a:t>  </a:t>
            </a:r>
          </a:p>
          <a:p>
            <a:pPr algn="just">
              <a:defRPr/>
            </a:pPr>
            <a:r>
              <a:rPr lang="en-US" sz="3200" dirty="0">
                <a:solidFill>
                  <a:srgbClr val="1026FC"/>
                </a:solidFill>
                <a:latin typeface="Times New Roman" panose="02020603050405020304" pitchFamily="18" charset="0"/>
                <a:ea typeface="+mj-ea"/>
                <a:cs typeface="Times New Roman" panose="02020603050405020304" pitchFamily="18" charset="0"/>
              </a:rPr>
              <a:t>- </a:t>
            </a:r>
            <a:r>
              <a:rPr lang="vi-VN" sz="3200" dirty="0">
                <a:solidFill>
                  <a:srgbClr val="1026FC"/>
                </a:solidFill>
                <a:latin typeface="Times New Roman" panose="02020603050405020304" pitchFamily="18" charset="0"/>
                <a:ea typeface="+mj-ea"/>
                <a:cs typeface="Times New Roman" panose="02020603050405020304" pitchFamily="18" charset="0"/>
              </a:rPr>
              <a:t>Trang phục rất đa dạng, phong phú theo nhu cầu may mặc của con nguời</a:t>
            </a:r>
            <a:r>
              <a:rPr lang="en-US" sz="3200" dirty="0">
                <a:solidFill>
                  <a:srgbClr val="1026FC"/>
                </a:solidFill>
                <a:latin typeface="Times New Roman" panose="02020603050405020304" pitchFamily="18" charset="0"/>
                <a:ea typeface="+mj-ea"/>
                <a:cs typeface="Times New Roman" panose="02020603050405020304" pitchFamily="18" charset="0"/>
              </a:rPr>
              <a:t>.</a:t>
            </a:r>
          </a:p>
          <a:p>
            <a:pPr algn="just">
              <a:defRPr/>
            </a:pPr>
            <a:r>
              <a:rPr lang="en-US" sz="3200" dirty="0">
                <a:solidFill>
                  <a:srgbClr val="1026FC"/>
                </a:solidFill>
                <a:latin typeface="Times New Roman" panose="02020603050405020304" pitchFamily="18" charset="0"/>
                <a:ea typeface="+mj-ea"/>
                <a:cs typeface="Times New Roman" panose="02020603050405020304" pitchFamily="18" charset="0"/>
              </a:rPr>
              <a:t>-</a:t>
            </a:r>
            <a:r>
              <a:rPr lang="vi-VN" sz="3200" dirty="0">
                <a:solidFill>
                  <a:srgbClr val="1026FC"/>
                </a:solidFill>
                <a:latin typeface="Times New Roman" panose="02020603050405020304" pitchFamily="18" charset="0"/>
                <a:ea typeface="+mj-ea"/>
                <a:cs typeface="Times New Roman" panose="02020603050405020304" pitchFamily="18" charset="0"/>
              </a:rPr>
              <a:t> Trang phục có vai trò bảo vệ cơ thể và làm đẹp cho con người trong mọi hoạt động.</a:t>
            </a:r>
            <a:endParaRPr lang="en-US" sz="3200" dirty="0">
              <a:solidFill>
                <a:srgbClr val="1026FC"/>
              </a:solidFill>
              <a:latin typeface="Times New Roman" panose="02020603050405020304" pitchFamily="18" charset="0"/>
              <a:ea typeface="+mj-ea"/>
              <a:cs typeface="Times New Roman" panose="02020603050405020304" pitchFamily="18" charset="0"/>
            </a:endParaRPr>
          </a:p>
          <a:p>
            <a:pPr>
              <a:defRPr/>
            </a:pPr>
            <a:endParaRPr lang="en-US" dirty="0">
              <a:solidFill>
                <a:srgbClr val="1026FC"/>
              </a:solidFill>
            </a:endParaRPr>
          </a:p>
          <a:p>
            <a:pPr>
              <a:defRPr/>
            </a:pPr>
            <a:endParaRPr lang="en-US" dirty="0">
              <a:solidFill>
                <a:srgbClr val="1026FC"/>
              </a:solidFill>
            </a:endParaRPr>
          </a:p>
          <a:p>
            <a:pPr>
              <a:defRPr/>
            </a:pPr>
            <a:endParaRPr lang="en-US" dirty="0">
              <a:solidFill>
                <a:srgbClr val="1026FC"/>
              </a:solidFill>
            </a:endParaRPr>
          </a:p>
          <a:p>
            <a:pPr>
              <a:defRPr/>
            </a:pPr>
            <a:endParaRPr lang="en-US" dirty="0">
              <a:solidFill>
                <a:srgbClr val="1026FC"/>
              </a:solidFill>
            </a:endParaRPr>
          </a:p>
          <a:p>
            <a:pPr>
              <a:defRPr/>
            </a:pPr>
            <a:endParaRPr lang="en-US" dirty="0">
              <a:solidFill>
                <a:srgbClr val="1026FC"/>
              </a:solidFill>
            </a:endParaRPr>
          </a:p>
        </p:txBody>
      </p:sp>
      <p:sp>
        <p:nvSpPr>
          <p:cNvPr id="8197" name="Rectangle 29"/>
          <p:cNvSpPr>
            <a:spLocks noChangeArrowheads="1"/>
          </p:cNvSpPr>
          <p:nvPr/>
        </p:nvSpPr>
        <p:spPr bwMode="auto">
          <a:xfrm>
            <a:off x="214313" y="190500"/>
            <a:ext cx="8715375"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pic>
        <p:nvPicPr>
          <p:cNvPr id="819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13"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6253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45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viet3">
            <a:extLst>
              <a:ext uri="{FF2B5EF4-FFF2-40B4-BE49-F238E27FC236}">
                <a16:creationId xmlns:a16="http://schemas.microsoft.com/office/drawing/2014/main" id="{EFA33457-8AC5-4312-9056-B58ABBAA1A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57566" y="102552"/>
            <a:ext cx="807759" cy="49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5346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
                                            <p:txEl>
                                              <p:pRg st="7" end="7"/>
                                            </p:txEl>
                                          </p:spTgt>
                                        </p:tgtEl>
                                        <p:attrNameLst>
                                          <p:attrName>style.visibility</p:attrName>
                                        </p:attrNameLst>
                                      </p:cBhvr>
                                      <p:to>
                                        <p:strVal val="visible"/>
                                      </p:to>
                                    </p:set>
                                    <p:animEffect transition="in" filter="fade">
                                      <p:cBhvr>
                                        <p:cTn id="11" dur="1000"/>
                                        <p:tgtEl>
                                          <p:spTgt spid="10">
                                            <p:txEl>
                                              <p:pRg st="7" end="7"/>
                                            </p:txEl>
                                          </p:spTgt>
                                        </p:tgtEl>
                                      </p:cBhvr>
                                    </p:animEffect>
                                    <p:anim calcmode="lin" valueType="num">
                                      <p:cBhvr>
                                        <p:cTn id="12"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13"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a:solidFill>
                  <a:schemeClr val="bg1"/>
                </a:solidFill>
                <a:latin typeface="+mj-lt"/>
                <a:ea typeface="+mj-ea"/>
                <a:cs typeface="+mj-cs"/>
              </a:rPr>
              <a:t>N</a:t>
            </a:r>
            <a:r>
              <a:rPr lang="vi-VN" sz="3200" dirty="0">
                <a:solidFill>
                  <a:schemeClr val="bg1"/>
                </a:solidFill>
                <a:latin typeface="+mj-lt"/>
                <a:ea typeface="+mj-ea"/>
                <a:cs typeface="+mj-cs"/>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mj-lt"/>
                <a:ea typeface="+mj-ea"/>
                <a:cs typeface="+mj-cs"/>
              </a:rPr>
              <a:t>.</a:t>
            </a:r>
          </a:p>
        </p:txBody>
      </p:sp>
      <p:sp>
        <p:nvSpPr>
          <p:cNvPr id="9" name="Text Box 5"/>
          <p:cNvSpPr txBox="1">
            <a:spLocks noChangeArrowheads="1"/>
          </p:cNvSpPr>
          <p:nvPr/>
        </p:nvSpPr>
        <p:spPr bwMode="auto">
          <a:xfrm>
            <a:off x="354013" y="709613"/>
            <a:ext cx="843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i="1" dirty="0" err="1">
                <a:solidFill>
                  <a:srgbClr val="1026FC"/>
                </a:solidFill>
              </a:rPr>
              <a:t>Quan</a:t>
            </a:r>
            <a:r>
              <a:rPr lang="fr-FR" altLang="en-US" i="1" dirty="0">
                <a:solidFill>
                  <a:srgbClr val="1026FC"/>
                </a:solidFill>
              </a:rPr>
              <a:t> </a:t>
            </a:r>
            <a:r>
              <a:rPr lang="fr-FR" altLang="en-US" i="1" dirty="0" err="1">
                <a:solidFill>
                  <a:srgbClr val="1026FC"/>
                </a:solidFill>
              </a:rPr>
              <a:t>sát</a:t>
            </a:r>
            <a:r>
              <a:rPr lang="fr-FR" altLang="en-US" i="1" dirty="0">
                <a:solidFill>
                  <a:srgbClr val="1026FC"/>
                </a:solidFill>
              </a:rPr>
              <a:t> </a:t>
            </a:r>
            <a:r>
              <a:rPr lang="fr-FR" altLang="en-US" i="1" dirty="0" err="1">
                <a:solidFill>
                  <a:srgbClr val="1026FC"/>
                </a:solidFill>
              </a:rPr>
              <a:t>Hình</a:t>
            </a:r>
            <a:r>
              <a:rPr lang="fr-FR" altLang="en-US" i="1" dirty="0">
                <a:solidFill>
                  <a:srgbClr val="1026FC"/>
                </a:solidFill>
              </a:rPr>
              <a:t> 7.3 </a:t>
            </a:r>
            <a:r>
              <a:rPr lang="fr-FR" altLang="en-US" i="1" dirty="0" err="1">
                <a:solidFill>
                  <a:srgbClr val="1026FC"/>
                </a:solidFill>
              </a:rPr>
              <a:t>và</a:t>
            </a:r>
            <a:r>
              <a:rPr lang="fr-FR" altLang="en-US" i="1" dirty="0">
                <a:solidFill>
                  <a:srgbClr val="1026FC"/>
                </a:solidFill>
              </a:rPr>
              <a:t> </a:t>
            </a:r>
            <a:r>
              <a:rPr lang="fr-FR" altLang="en-US" i="1" dirty="0" err="1">
                <a:solidFill>
                  <a:srgbClr val="1026FC"/>
                </a:solidFill>
              </a:rPr>
              <a:t>trả</a:t>
            </a:r>
            <a:r>
              <a:rPr lang="fr-FR" altLang="en-US" i="1" dirty="0">
                <a:solidFill>
                  <a:srgbClr val="1026FC"/>
                </a:solidFill>
              </a:rPr>
              <a:t> </a:t>
            </a:r>
            <a:r>
              <a:rPr lang="fr-FR" altLang="en-US" i="1" dirty="0" err="1">
                <a:solidFill>
                  <a:srgbClr val="1026FC"/>
                </a:solidFill>
              </a:rPr>
              <a:t>lời</a:t>
            </a:r>
            <a:r>
              <a:rPr lang="fr-FR" altLang="en-US" i="1" dirty="0">
                <a:solidFill>
                  <a:srgbClr val="1026FC"/>
                </a:solidFill>
              </a:rPr>
              <a:t> </a:t>
            </a:r>
            <a:r>
              <a:rPr lang="fr-FR" altLang="en-US" i="1" dirty="0" err="1">
                <a:solidFill>
                  <a:srgbClr val="1026FC"/>
                </a:solidFill>
              </a:rPr>
              <a:t>các</a:t>
            </a:r>
            <a:r>
              <a:rPr lang="fr-FR" altLang="en-US" i="1" dirty="0">
                <a:solidFill>
                  <a:srgbClr val="1026FC"/>
                </a:solidFill>
              </a:rPr>
              <a:t> </a:t>
            </a:r>
            <a:r>
              <a:rPr lang="fr-FR" altLang="en-US" i="1" dirty="0" err="1">
                <a:solidFill>
                  <a:srgbClr val="1026FC"/>
                </a:solidFill>
              </a:rPr>
              <a:t>câu</a:t>
            </a:r>
            <a:r>
              <a:rPr lang="fr-FR" altLang="en-US" i="1" dirty="0">
                <a:solidFill>
                  <a:srgbClr val="1026FC"/>
                </a:solidFill>
              </a:rPr>
              <a:t> </a:t>
            </a:r>
            <a:r>
              <a:rPr lang="fr-FR" altLang="en-US" i="1" dirty="0" err="1">
                <a:solidFill>
                  <a:srgbClr val="1026FC"/>
                </a:solidFill>
              </a:rPr>
              <a:t>hỏi</a:t>
            </a:r>
            <a:r>
              <a:rPr lang="fr-FR" altLang="en-US" i="1" dirty="0">
                <a:solidFill>
                  <a:srgbClr val="1026FC"/>
                </a:solidFill>
              </a:rPr>
              <a:t> </a:t>
            </a:r>
            <a:r>
              <a:rPr lang="fr-FR" altLang="en-US" i="1" dirty="0" err="1">
                <a:solidFill>
                  <a:srgbClr val="1026FC"/>
                </a:solidFill>
              </a:rPr>
              <a:t>dưới</a:t>
            </a:r>
            <a:r>
              <a:rPr lang="fr-FR" altLang="en-US" i="1" dirty="0">
                <a:solidFill>
                  <a:srgbClr val="1026FC"/>
                </a:solidFill>
              </a:rPr>
              <a:t> </a:t>
            </a:r>
            <a:r>
              <a:rPr lang="fr-FR" altLang="en-US" i="1" dirty="0" err="1">
                <a:solidFill>
                  <a:srgbClr val="1026FC"/>
                </a:solidFill>
              </a:rPr>
              <a:t>đây</a:t>
            </a:r>
            <a:r>
              <a:rPr lang="fr-FR" altLang="en-US" i="1" dirty="0">
                <a:solidFill>
                  <a:srgbClr val="1026FC"/>
                </a:solidFill>
              </a:rPr>
              <a:t>:</a:t>
            </a:r>
            <a:endParaRPr lang="en-US" altLang="en-US" i="1" dirty="0">
              <a:solidFill>
                <a:srgbClr val="1026FC"/>
              </a:solidFill>
            </a:endParaRPr>
          </a:p>
        </p:txBody>
      </p:sp>
      <p:sp>
        <p:nvSpPr>
          <p:cNvPr id="9220"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9221" name="Rectangle 10"/>
          <p:cNvSpPr>
            <a:spLocks noChangeArrowheads="1"/>
          </p:cNvSpPr>
          <p:nvPr/>
        </p:nvSpPr>
        <p:spPr bwMode="auto">
          <a:xfrm>
            <a:off x="738188" y="141288"/>
            <a:ext cx="48172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2800" b="1" dirty="0">
                <a:solidFill>
                  <a:srgbClr val="FF3300"/>
                </a:solidFill>
              </a:rPr>
              <a:t>2. CÁC LOẠI TRANG PHỤC</a:t>
            </a:r>
            <a:endParaRPr lang="en-US" altLang="en-US" sz="2800" b="1" dirty="0">
              <a:solidFill>
                <a:srgbClr val="FF3300"/>
              </a:solidFill>
            </a:endParaRPr>
          </a:p>
        </p:txBody>
      </p:sp>
      <p:sp>
        <p:nvSpPr>
          <p:cNvPr id="12" name="Rectangle 6"/>
          <p:cNvSpPr>
            <a:spLocks noChangeArrowheads="1"/>
          </p:cNvSpPr>
          <p:nvPr/>
        </p:nvSpPr>
        <p:spPr bwMode="auto">
          <a:xfrm>
            <a:off x="427038" y="1373188"/>
            <a:ext cx="3124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fr-FR" altLang="en-US" sz="2800" dirty="0">
                <a:solidFill>
                  <a:schemeClr val="hlink"/>
                </a:solidFill>
              </a:rPr>
              <a:t>1. </a:t>
            </a:r>
            <a:r>
              <a:rPr lang="fr-FR" altLang="en-US" sz="2800" dirty="0" err="1">
                <a:solidFill>
                  <a:schemeClr val="hlink"/>
                </a:solidFill>
              </a:rPr>
              <a:t>Các</a:t>
            </a:r>
            <a:r>
              <a:rPr lang="fr-FR" altLang="en-US" sz="2800" dirty="0">
                <a:solidFill>
                  <a:schemeClr val="hlink"/>
                </a:solidFill>
              </a:rPr>
              <a:t> </a:t>
            </a:r>
            <a:r>
              <a:rPr lang="fr-FR" altLang="en-US" sz="2800" dirty="0" err="1">
                <a:solidFill>
                  <a:schemeClr val="hlink"/>
                </a:solidFill>
              </a:rPr>
              <a:t>trang</a:t>
            </a:r>
            <a:r>
              <a:rPr lang="fr-FR" altLang="en-US" sz="2800" dirty="0">
                <a:solidFill>
                  <a:schemeClr val="hlink"/>
                </a:solidFill>
              </a:rPr>
              <a:t> </a:t>
            </a:r>
            <a:r>
              <a:rPr lang="fr-FR" altLang="en-US" sz="2800" dirty="0" err="1">
                <a:solidFill>
                  <a:schemeClr val="hlink"/>
                </a:solidFill>
              </a:rPr>
              <a:t>phục</a:t>
            </a:r>
            <a:r>
              <a:rPr lang="fr-FR" altLang="en-US" sz="2800" dirty="0">
                <a:solidFill>
                  <a:schemeClr val="hlink"/>
                </a:solidFill>
              </a:rPr>
              <a:t> </a:t>
            </a:r>
            <a:r>
              <a:rPr lang="fr-FR" altLang="en-US" sz="2800" dirty="0" err="1">
                <a:solidFill>
                  <a:schemeClr val="hlink"/>
                </a:solidFill>
              </a:rPr>
              <a:t>trên</a:t>
            </a:r>
            <a:r>
              <a:rPr lang="fr-FR" altLang="en-US" sz="2800" dirty="0">
                <a:solidFill>
                  <a:schemeClr val="hlink"/>
                </a:solidFill>
              </a:rPr>
              <a:t> </a:t>
            </a:r>
            <a:r>
              <a:rPr lang="fr-FR" altLang="en-US" sz="2800" dirty="0" err="1">
                <a:solidFill>
                  <a:schemeClr val="hlink"/>
                </a:solidFill>
              </a:rPr>
              <a:t>đây</a:t>
            </a:r>
            <a:r>
              <a:rPr lang="fr-FR" altLang="en-US" sz="2800" dirty="0">
                <a:solidFill>
                  <a:schemeClr val="hlink"/>
                </a:solidFill>
              </a:rPr>
              <a:t> </a:t>
            </a:r>
            <a:r>
              <a:rPr lang="fr-FR" altLang="en-US" sz="2800" dirty="0" err="1">
                <a:solidFill>
                  <a:schemeClr val="hlink"/>
                </a:solidFill>
              </a:rPr>
              <a:t>được</a:t>
            </a:r>
            <a:r>
              <a:rPr lang="fr-FR" altLang="en-US" sz="2800" dirty="0">
                <a:solidFill>
                  <a:schemeClr val="hlink"/>
                </a:solidFill>
              </a:rPr>
              <a:t> </a:t>
            </a:r>
            <a:r>
              <a:rPr lang="fr-FR" altLang="en-US" sz="2800" dirty="0" err="1">
                <a:solidFill>
                  <a:schemeClr val="hlink"/>
                </a:solidFill>
              </a:rPr>
              <a:t>sử</a:t>
            </a:r>
            <a:r>
              <a:rPr lang="fr-FR" altLang="en-US" sz="2800" dirty="0">
                <a:solidFill>
                  <a:schemeClr val="hlink"/>
                </a:solidFill>
              </a:rPr>
              <a:t> </a:t>
            </a:r>
            <a:r>
              <a:rPr lang="fr-FR" altLang="en-US" sz="2800" dirty="0" err="1">
                <a:solidFill>
                  <a:schemeClr val="hlink"/>
                </a:solidFill>
              </a:rPr>
              <a:t>dụng</a:t>
            </a:r>
            <a:r>
              <a:rPr lang="fr-FR" altLang="en-US" sz="2800" dirty="0">
                <a:solidFill>
                  <a:schemeClr val="hlink"/>
                </a:solidFill>
              </a:rPr>
              <a:t> </a:t>
            </a:r>
            <a:r>
              <a:rPr lang="fr-FR" altLang="en-US" sz="2800" dirty="0" err="1">
                <a:solidFill>
                  <a:schemeClr val="hlink"/>
                </a:solidFill>
              </a:rPr>
              <a:t>trong</a:t>
            </a:r>
            <a:r>
              <a:rPr lang="fr-FR" altLang="en-US" sz="2800" dirty="0">
                <a:solidFill>
                  <a:schemeClr val="hlink"/>
                </a:solidFill>
              </a:rPr>
              <a:t> </a:t>
            </a:r>
            <a:r>
              <a:rPr lang="fr-FR" altLang="en-US" sz="2800" dirty="0" err="1">
                <a:solidFill>
                  <a:schemeClr val="hlink"/>
                </a:solidFill>
              </a:rPr>
              <a:t>hoàn</a:t>
            </a:r>
            <a:r>
              <a:rPr lang="fr-FR" altLang="en-US" sz="2800" dirty="0">
                <a:solidFill>
                  <a:schemeClr val="hlink"/>
                </a:solidFill>
              </a:rPr>
              <a:t> </a:t>
            </a:r>
            <a:r>
              <a:rPr lang="fr-FR" altLang="en-US" sz="2800" dirty="0" err="1">
                <a:solidFill>
                  <a:schemeClr val="hlink"/>
                </a:solidFill>
              </a:rPr>
              <a:t>cảnh</a:t>
            </a:r>
            <a:r>
              <a:rPr lang="fr-FR" altLang="en-US" sz="2800" dirty="0">
                <a:solidFill>
                  <a:schemeClr val="hlink"/>
                </a:solidFill>
              </a:rPr>
              <a:t> </a:t>
            </a:r>
            <a:r>
              <a:rPr lang="fr-FR" altLang="en-US" sz="2800" dirty="0" err="1">
                <a:solidFill>
                  <a:schemeClr val="hlink"/>
                </a:solidFill>
              </a:rPr>
              <a:t>nào</a:t>
            </a:r>
            <a:r>
              <a:rPr lang="fr-FR" altLang="en-US" sz="2800" dirty="0">
                <a:solidFill>
                  <a:schemeClr val="hlink"/>
                </a:solidFill>
              </a:rPr>
              <a:t>?</a:t>
            </a:r>
          </a:p>
          <a:p>
            <a:pPr>
              <a:spcBef>
                <a:spcPct val="50000"/>
              </a:spcBef>
            </a:pPr>
            <a:r>
              <a:rPr lang="fr-FR" altLang="en-US" sz="2800" dirty="0">
                <a:solidFill>
                  <a:schemeClr val="hlink"/>
                </a:solidFill>
              </a:rPr>
              <a:t>2. </a:t>
            </a:r>
            <a:r>
              <a:rPr lang="fr-FR" altLang="en-US" sz="2800" dirty="0" err="1">
                <a:solidFill>
                  <a:schemeClr val="hlink"/>
                </a:solidFill>
              </a:rPr>
              <a:t>Hãy</a:t>
            </a:r>
            <a:r>
              <a:rPr lang="fr-FR" altLang="en-US" sz="2800" dirty="0">
                <a:solidFill>
                  <a:schemeClr val="hlink"/>
                </a:solidFill>
              </a:rPr>
              <a:t> </a:t>
            </a:r>
            <a:r>
              <a:rPr lang="fr-FR" altLang="en-US" sz="2800" dirty="0" err="1">
                <a:solidFill>
                  <a:schemeClr val="hlink"/>
                </a:solidFill>
              </a:rPr>
              <a:t>kể</a:t>
            </a:r>
            <a:r>
              <a:rPr lang="fr-FR" altLang="en-US" sz="2800" dirty="0">
                <a:solidFill>
                  <a:schemeClr val="hlink"/>
                </a:solidFill>
              </a:rPr>
              <a:t> </a:t>
            </a:r>
            <a:r>
              <a:rPr lang="fr-FR" altLang="en-US" sz="2800" dirty="0" err="1">
                <a:solidFill>
                  <a:schemeClr val="hlink"/>
                </a:solidFill>
              </a:rPr>
              <a:t>thêm</a:t>
            </a:r>
            <a:r>
              <a:rPr lang="fr-FR" altLang="en-US" sz="2800" dirty="0">
                <a:solidFill>
                  <a:schemeClr val="hlink"/>
                </a:solidFill>
              </a:rPr>
              <a:t> </a:t>
            </a:r>
            <a:r>
              <a:rPr lang="fr-FR" altLang="en-US" sz="2800" dirty="0" err="1">
                <a:solidFill>
                  <a:schemeClr val="hlink"/>
                </a:solidFill>
              </a:rPr>
              <a:t>những</a:t>
            </a:r>
            <a:r>
              <a:rPr lang="fr-FR" altLang="en-US" sz="2800" dirty="0">
                <a:solidFill>
                  <a:schemeClr val="hlink"/>
                </a:solidFill>
              </a:rPr>
              <a:t> </a:t>
            </a:r>
            <a:r>
              <a:rPr lang="fr-FR" altLang="en-US" sz="2800" dirty="0" err="1">
                <a:solidFill>
                  <a:schemeClr val="hlink"/>
                </a:solidFill>
              </a:rPr>
              <a:t>loại</a:t>
            </a:r>
            <a:r>
              <a:rPr lang="fr-FR" altLang="en-US" sz="2800" dirty="0">
                <a:solidFill>
                  <a:schemeClr val="hlink"/>
                </a:solidFill>
              </a:rPr>
              <a:t> </a:t>
            </a:r>
            <a:r>
              <a:rPr lang="fr-FR" altLang="en-US" sz="2800" dirty="0" err="1">
                <a:solidFill>
                  <a:schemeClr val="hlink"/>
                </a:solidFill>
              </a:rPr>
              <a:t>trang</a:t>
            </a:r>
            <a:r>
              <a:rPr lang="fr-FR" altLang="en-US" sz="2800" dirty="0">
                <a:solidFill>
                  <a:schemeClr val="hlink"/>
                </a:solidFill>
              </a:rPr>
              <a:t> </a:t>
            </a:r>
            <a:r>
              <a:rPr lang="fr-FR" altLang="en-US" sz="2800" dirty="0" err="1">
                <a:solidFill>
                  <a:schemeClr val="hlink"/>
                </a:solidFill>
              </a:rPr>
              <a:t>phục</a:t>
            </a:r>
            <a:r>
              <a:rPr lang="fr-FR" altLang="en-US" sz="2800" dirty="0">
                <a:solidFill>
                  <a:schemeClr val="hlink"/>
                </a:solidFill>
              </a:rPr>
              <a:t> </a:t>
            </a:r>
            <a:r>
              <a:rPr lang="fr-FR" altLang="en-US" sz="2800" dirty="0" err="1">
                <a:solidFill>
                  <a:schemeClr val="hlink"/>
                </a:solidFill>
              </a:rPr>
              <a:t>khác</a:t>
            </a:r>
            <a:r>
              <a:rPr lang="fr-FR" altLang="en-US" sz="2800" dirty="0">
                <a:solidFill>
                  <a:schemeClr val="hlink"/>
                </a:solidFill>
              </a:rPr>
              <a:t> </a:t>
            </a:r>
            <a:r>
              <a:rPr lang="fr-FR" altLang="en-US" sz="2800" dirty="0" err="1">
                <a:solidFill>
                  <a:schemeClr val="hlink"/>
                </a:solidFill>
              </a:rPr>
              <a:t>mà</a:t>
            </a:r>
            <a:r>
              <a:rPr lang="fr-FR" altLang="en-US" sz="2800" dirty="0">
                <a:solidFill>
                  <a:schemeClr val="hlink"/>
                </a:solidFill>
              </a:rPr>
              <a:t> </a:t>
            </a:r>
            <a:r>
              <a:rPr lang="fr-FR" altLang="en-US" sz="2800" dirty="0" err="1">
                <a:solidFill>
                  <a:schemeClr val="hlink"/>
                </a:solidFill>
              </a:rPr>
              <a:t>em</a:t>
            </a:r>
            <a:r>
              <a:rPr lang="fr-FR" altLang="en-US" sz="2800" dirty="0">
                <a:solidFill>
                  <a:schemeClr val="hlink"/>
                </a:solidFill>
              </a:rPr>
              <a:t> </a:t>
            </a:r>
            <a:r>
              <a:rPr lang="fr-FR" altLang="en-US" sz="2800" dirty="0" err="1">
                <a:solidFill>
                  <a:schemeClr val="hlink"/>
                </a:solidFill>
              </a:rPr>
              <a:t>biết</a:t>
            </a:r>
            <a:r>
              <a:rPr lang="fr-FR" altLang="en-US" sz="2800" dirty="0">
                <a:solidFill>
                  <a:schemeClr val="hlink"/>
                </a:solidFill>
              </a:rPr>
              <a:t>.</a:t>
            </a:r>
            <a:endParaRPr lang="en-US" altLang="en-US" sz="2800" dirty="0">
              <a:solidFill>
                <a:schemeClr val="hlink"/>
              </a:solidFill>
            </a:endParaRPr>
          </a:p>
          <a:p>
            <a:pPr>
              <a:spcBef>
                <a:spcPct val="50000"/>
              </a:spcBef>
            </a:pPr>
            <a:r>
              <a:rPr lang="vi-VN" altLang="en-US" sz="2800" dirty="0">
                <a:solidFill>
                  <a:schemeClr val="hlink"/>
                </a:solidFill>
              </a:rPr>
              <a:t> </a:t>
            </a:r>
          </a:p>
        </p:txBody>
      </p:sp>
      <p:pic>
        <p:nvPicPr>
          <p:cNvPr id="9229" name="Picture 19" descr="Screen Clipping"/>
          <p:cNvPicPr>
            <a:picLocks noChangeAspect="1"/>
          </p:cNvPicPr>
          <p:nvPr/>
        </p:nvPicPr>
        <p:blipFill>
          <a:blip r:embed="rId3">
            <a:extLst>
              <a:ext uri="{28A0092B-C50C-407E-A947-70E740481C1C}">
                <a14:useLocalDpi xmlns:a14="http://schemas.microsoft.com/office/drawing/2010/main" val="0"/>
              </a:ext>
            </a:extLst>
          </a:blip>
          <a:srcRect l="1257" t="18892" r="75014" b="-2277"/>
          <a:stretch>
            <a:fillRect/>
          </a:stretch>
        </p:blipFill>
        <p:spPr bwMode="auto">
          <a:xfrm>
            <a:off x="4306888" y="1292225"/>
            <a:ext cx="194786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9" descr="Screen Clipping"/>
          <p:cNvPicPr>
            <a:picLocks noChangeAspect="1"/>
          </p:cNvPicPr>
          <p:nvPr/>
        </p:nvPicPr>
        <p:blipFill>
          <a:blip r:embed="rId3">
            <a:extLst>
              <a:ext uri="{28A0092B-C50C-407E-A947-70E740481C1C}">
                <a14:useLocalDpi xmlns:a14="http://schemas.microsoft.com/office/drawing/2010/main" val="0"/>
              </a:ext>
            </a:extLst>
          </a:blip>
          <a:srcRect l="29585" t="7819" r="50000"/>
          <a:stretch>
            <a:fillRect/>
          </a:stretch>
        </p:blipFill>
        <p:spPr bwMode="auto">
          <a:xfrm>
            <a:off x="4360863" y="3938588"/>
            <a:ext cx="16764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9" descr="Screen Clipping"/>
          <p:cNvPicPr>
            <a:picLocks noChangeAspect="1"/>
          </p:cNvPicPr>
          <p:nvPr/>
        </p:nvPicPr>
        <p:blipFill>
          <a:blip r:embed="rId3">
            <a:extLst>
              <a:ext uri="{28A0092B-C50C-407E-A947-70E740481C1C}">
                <a14:useLocalDpi xmlns:a14="http://schemas.microsoft.com/office/drawing/2010/main" val="0"/>
              </a:ext>
            </a:extLst>
          </a:blip>
          <a:srcRect l="55032" r="26410"/>
          <a:stretch>
            <a:fillRect/>
          </a:stretch>
        </p:blipFill>
        <p:spPr bwMode="auto">
          <a:xfrm>
            <a:off x="6681788" y="1231900"/>
            <a:ext cx="152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9" descr="Screen Clipping"/>
          <p:cNvPicPr>
            <a:picLocks noChangeAspect="1"/>
          </p:cNvPicPr>
          <p:nvPr/>
        </p:nvPicPr>
        <p:blipFill>
          <a:blip r:embed="rId3">
            <a:extLst>
              <a:ext uri="{28A0092B-C50C-407E-A947-70E740481C1C}">
                <a14:useLocalDpi xmlns:a14="http://schemas.microsoft.com/office/drawing/2010/main" val="0"/>
              </a:ext>
            </a:extLst>
          </a:blip>
          <a:srcRect l="79083" t="16634"/>
          <a:stretch>
            <a:fillRect/>
          </a:stretch>
        </p:blipFill>
        <p:spPr bwMode="auto">
          <a:xfrm>
            <a:off x="6462713" y="3990975"/>
            <a:ext cx="1717675" cy="250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13"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6253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45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872162" y="1833860"/>
            <a:ext cx="1295400" cy="461665"/>
          </a:xfrm>
          <a:prstGeom prst="rect">
            <a:avLst/>
          </a:prstGeom>
          <a:noFill/>
        </p:spPr>
        <p:txBody>
          <a:bodyPr wrap="square" rtlCol="0">
            <a:spAutoFit/>
          </a:bodyPr>
          <a:lstStyle/>
          <a:p>
            <a:pPr algn="ctr"/>
            <a:r>
              <a:rPr lang="en-US" b="1" dirty="0" err="1">
                <a:solidFill>
                  <a:srgbClr val="1026FC"/>
                </a:solidFill>
              </a:rPr>
              <a:t>Đi</a:t>
            </a:r>
            <a:r>
              <a:rPr lang="en-US" b="1" dirty="0">
                <a:solidFill>
                  <a:srgbClr val="1026FC"/>
                </a:solidFill>
              </a:rPr>
              <a:t> </a:t>
            </a:r>
            <a:r>
              <a:rPr lang="en-US" b="1" dirty="0" err="1">
                <a:solidFill>
                  <a:srgbClr val="1026FC"/>
                </a:solidFill>
              </a:rPr>
              <a:t>học</a:t>
            </a:r>
            <a:endParaRPr lang="en-US" b="1" dirty="0">
              <a:solidFill>
                <a:srgbClr val="1026FC"/>
              </a:solidFill>
            </a:endParaRPr>
          </a:p>
        </p:txBody>
      </p:sp>
      <p:sp>
        <p:nvSpPr>
          <p:cNvPr id="18" name="TextBox 17"/>
          <p:cNvSpPr txBox="1"/>
          <p:nvPr/>
        </p:nvSpPr>
        <p:spPr>
          <a:xfrm>
            <a:off x="7997825" y="1833860"/>
            <a:ext cx="1295400" cy="461665"/>
          </a:xfrm>
          <a:prstGeom prst="rect">
            <a:avLst/>
          </a:prstGeom>
          <a:noFill/>
        </p:spPr>
        <p:txBody>
          <a:bodyPr wrap="square" rtlCol="0">
            <a:spAutoFit/>
          </a:bodyPr>
          <a:lstStyle/>
          <a:p>
            <a:pPr algn="ctr"/>
            <a:r>
              <a:rPr lang="en-US" b="1" dirty="0" err="1">
                <a:solidFill>
                  <a:srgbClr val="1026FC"/>
                </a:solidFill>
              </a:rPr>
              <a:t>Đi</a:t>
            </a:r>
            <a:r>
              <a:rPr lang="en-US" b="1" dirty="0">
                <a:solidFill>
                  <a:srgbClr val="1026FC"/>
                </a:solidFill>
              </a:rPr>
              <a:t> </a:t>
            </a:r>
            <a:r>
              <a:rPr lang="en-US" b="1" dirty="0" err="1">
                <a:solidFill>
                  <a:srgbClr val="1026FC"/>
                </a:solidFill>
              </a:rPr>
              <a:t>làm</a:t>
            </a:r>
            <a:endParaRPr lang="en-US" b="1" dirty="0">
              <a:solidFill>
                <a:srgbClr val="1026FC"/>
              </a:solidFill>
            </a:endParaRPr>
          </a:p>
        </p:txBody>
      </p:sp>
      <p:sp>
        <p:nvSpPr>
          <p:cNvPr id="19" name="TextBox 18"/>
          <p:cNvSpPr txBox="1"/>
          <p:nvPr/>
        </p:nvSpPr>
        <p:spPr>
          <a:xfrm>
            <a:off x="5389563" y="4354809"/>
            <a:ext cx="1295400" cy="461665"/>
          </a:xfrm>
          <a:prstGeom prst="rect">
            <a:avLst/>
          </a:prstGeom>
          <a:noFill/>
        </p:spPr>
        <p:txBody>
          <a:bodyPr wrap="square" rtlCol="0">
            <a:spAutoFit/>
          </a:bodyPr>
          <a:lstStyle/>
          <a:p>
            <a:pPr algn="ctr"/>
            <a:r>
              <a:rPr lang="en-US" b="1" dirty="0" err="1">
                <a:solidFill>
                  <a:srgbClr val="1026FC"/>
                </a:solidFill>
              </a:rPr>
              <a:t>Đi</a:t>
            </a:r>
            <a:r>
              <a:rPr lang="en-US" b="1" dirty="0">
                <a:solidFill>
                  <a:srgbClr val="1026FC"/>
                </a:solidFill>
              </a:rPr>
              <a:t> </a:t>
            </a:r>
            <a:r>
              <a:rPr lang="en-US" b="1" dirty="0" err="1">
                <a:solidFill>
                  <a:srgbClr val="1026FC"/>
                </a:solidFill>
              </a:rPr>
              <a:t>chơi</a:t>
            </a:r>
            <a:endParaRPr lang="en-US" b="1" dirty="0">
              <a:solidFill>
                <a:srgbClr val="1026FC"/>
              </a:solidFill>
            </a:endParaRPr>
          </a:p>
        </p:txBody>
      </p:sp>
      <p:sp>
        <p:nvSpPr>
          <p:cNvPr id="20" name="TextBox 19"/>
          <p:cNvSpPr txBox="1"/>
          <p:nvPr/>
        </p:nvSpPr>
        <p:spPr>
          <a:xfrm>
            <a:off x="7772400" y="4372272"/>
            <a:ext cx="1423194" cy="1200329"/>
          </a:xfrm>
          <a:prstGeom prst="rect">
            <a:avLst/>
          </a:prstGeom>
          <a:noFill/>
        </p:spPr>
        <p:txBody>
          <a:bodyPr wrap="square" rtlCol="0">
            <a:spAutoFit/>
          </a:bodyPr>
          <a:lstStyle/>
          <a:p>
            <a:pPr algn="ctr"/>
            <a:r>
              <a:rPr lang="en-US" b="1" dirty="0" err="1">
                <a:solidFill>
                  <a:srgbClr val="1026FC"/>
                </a:solidFill>
              </a:rPr>
              <a:t>Tập</a:t>
            </a:r>
            <a:r>
              <a:rPr lang="en-US" b="1" dirty="0">
                <a:solidFill>
                  <a:srgbClr val="1026FC"/>
                </a:solidFill>
              </a:rPr>
              <a:t> </a:t>
            </a:r>
          </a:p>
          <a:p>
            <a:pPr algn="ctr"/>
            <a:r>
              <a:rPr lang="en-US" b="1" dirty="0">
                <a:solidFill>
                  <a:srgbClr val="1026FC"/>
                </a:solidFill>
              </a:rPr>
              <a:t> </a:t>
            </a:r>
            <a:r>
              <a:rPr lang="en-US" b="1" dirty="0" err="1">
                <a:solidFill>
                  <a:srgbClr val="1026FC"/>
                </a:solidFill>
              </a:rPr>
              <a:t>thể</a:t>
            </a:r>
            <a:r>
              <a:rPr lang="en-US" b="1" dirty="0">
                <a:solidFill>
                  <a:srgbClr val="1026FC"/>
                </a:solidFill>
              </a:rPr>
              <a:t> </a:t>
            </a:r>
            <a:r>
              <a:rPr lang="en-US" b="1" dirty="0" err="1">
                <a:solidFill>
                  <a:srgbClr val="1026FC"/>
                </a:solidFill>
              </a:rPr>
              <a:t>dục</a:t>
            </a:r>
            <a:r>
              <a:rPr lang="en-US" b="1" dirty="0">
                <a:solidFill>
                  <a:srgbClr val="1026FC"/>
                </a:solidFill>
              </a:rPr>
              <a:t> </a:t>
            </a:r>
            <a:r>
              <a:rPr lang="en-US" b="1" dirty="0" err="1">
                <a:solidFill>
                  <a:srgbClr val="1026FC"/>
                </a:solidFill>
              </a:rPr>
              <a:t>thể</a:t>
            </a:r>
            <a:r>
              <a:rPr lang="en-US" b="1" dirty="0">
                <a:solidFill>
                  <a:srgbClr val="1026FC"/>
                </a:solidFill>
              </a:rPr>
              <a:t> </a:t>
            </a:r>
            <a:r>
              <a:rPr lang="en-US" b="1" dirty="0" err="1">
                <a:solidFill>
                  <a:srgbClr val="1026FC"/>
                </a:solidFill>
              </a:rPr>
              <a:t>thao</a:t>
            </a:r>
            <a:endParaRPr lang="en-US" b="1" dirty="0">
              <a:solidFill>
                <a:srgbClr val="1026FC"/>
              </a:solidFill>
            </a:endParaRPr>
          </a:p>
        </p:txBody>
      </p:sp>
    </p:spTree>
    <p:custDataLst>
      <p:tags r:id="rId1"/>
    </p:custDataLst>
    <p:extLst>
      <p:ext uri="{BB962C8B-B14F-4D97-AF65-F5344CB8AC3E}">
        <p14:creationId xmlns:p14="http://schemas.microsoft.com/office/powerpoint/2010/main" val="22923167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9229"/>
                                        </p:tgtEl>
                                        <p:attrNameLst>
                                          <p:attrName>style.visibility</p:attrName>
                                        </p:attrNameLst>
                                      </p:cBhvr>
                                      <p:to>
                                        <p:strVal val="visible"/>
                                      </p:to>
                                    </p:set>
                                    <p:animEffect transition="in" filter="fade">
                                      <p:cBhvr>
                                        <p:cTn id="18" dur="1000"/>
                                        <p:tgtEl>
                                          <p:spTgt spid="9229"/>
                                        </p:tgtEl>
                                      </p:cBhvr>
                                    </p:animEffect>
                                    <p:anim calcmode="lin" valueType="num">
                                      <p:cBhvr>
                                        <p:cTn id="19" dur="1000" fill="hold"/>
                                        <p:tgtEl>
                                          <p:spTgt spid="9229"/>
                                        </p:tgtEl>
                                        <p:attrNameLst>
                                          <p:attrName>ppt_x</p:attrName>
                                        </p:attrNameLst>
                                      </p:cBhvr>
                                      <p:tavLst>
                                        <p:tav tm="0">
                                          <p:val>
                                            <p:strVal val="#ppt_x"/>
                                          </p:val>
                                        </p:tav>
                                        <p:tav tm="100000">
                                          <p:val>
                                            <p:strVal val="#ppt_x"/>
                                          </p:val>
                                        </p:tav>
                                      </p:tavLst>
                                    </p:anim>
                                    <p:anim calcmode="lin" valueType="num">
                                      <p:cBhvr>
                                        <p:cTn id="20" dur="1000" fill="hold"/>
                                        <p:tgtEl>
                                          <p:spTgt spid="9229"/>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9231"/>
                                        </p:tgtEl>
                                        <p:attrNameLst>
                                          <p:attrName>style.visibility</p:attrName>
                                        </p:attrNameLst>
                                      </p:cBhvr>
                                      <p:to>
                                        <p:strVal val="visible"/>
                                      </p:to>
                                    </p:set>
                                    <p:animEffect transition="in" filter="fade">
                                      <p:cBhvr>
                                        <p:cTn id="25" dur="1000"/>
                                        <p:tgtEl>
                                          <p:spTgt spid="9231"/>
                                        </p:tgtEl>
                                      </p:cBhvr>
                                    </p:animEffect>
                                    <p:anim calcmode="lin" valueType="num">
                                      <p:cBhvr>
                                        <p:cTn id="26" dur="1000" fill="hold"/>
                                        <p:tgtEl>
                                          <p:spTgt spid="9231"/>
                                        </p:tgtEl>
                                        <p:attrNameLst>
                                          <p:attrName>ppt_x</p:attrName>
                                        </p:attrNameLst>
                                      </p:cBhvr>
                                      <p:tavLst>
                                        <p:tav tm="0">
                                          <p:val>
                                            <p:strVal val="#ppt_x"/>
                                          </p:val>
                                        </p:tav>
                                        <p:tav tm="100000">
                                          <p:val>
                                            <p:strVal val="#ppt_x"/>
                                          </p:val>
                                        </p:tav>
                                      </p:tavLst>
                                    </p:anim>
                                    <p:anim calcmode="lin" valueType="num">
                                      <p:cBhvr>
                                        <p:cTn id="27" dur="1000" fill="hold"/>
                                        <p:tgtEl>
                                          <p:spTgt spid="9231"/>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9230"/>
                                        </p:tgtEl>
                                        <p:attrNameLst>
                                          <p:attrName>style.visibility</p:attrName>
                                        </p:attrNameLst>
                                      </p:cBhvr>
                                      <p:to>
                                        <p:strVal val="visible"/>
                                      </p:to>
                                    </p:set>
                                    <p:animEffect transition="in" filter="fade">
                                      <p:cBhvr>
                                        <p:cTn id="32" dur="1000"/>
                                        <p:tgtEl>
                                          <p:spTgt spid="9230"/>
                                        </p:tgtEl>
                                      </p:cBhvr>
                                    </p:animEffect>
                                    <p:anim calcmode="lin" valueType="num">
                                      <p:cBhvr>
                                        <p:cTn id="33" dur="1000" fill="hold"/>
                                        <p:tgtEl>
                                          <p:spTgt spid="9230"/>
                                        </p:tgtEl>
                                        <p:attrNameLst>
                                          <p:attrName>ppt_x</p:attrName>
                                        </p:attrNameLst>
                                      </p:cBhvr>
                                      <p:tavLst>
                                        <p:tav tm="0">
                                          <p:val>
                                            <p:strVal val="#ppt_x"/>
                                          </p:val>
                                        </p:tav>
                                        <p:tav tm="100000">
                                          <p:val>
                                            <p:strVal val="#ppt_x"/>
                                          </p:val>
                                        </p:tav>
                                      </p:tavLst>
                                    </p:anim>
                                    <p:anim calcmode="lin" valueType="num">
                                      <p:cBhvr>
                                        <p:cTn id="34" dur="1000" fill="hold"/>
                                        <p:tgtEl>
                                          <p:spTgt spid="9230"/>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9232"/>
                                        </p:tgtEl>
                                        <p:attrNameLst>
                                          <p:attrName>style.visibility</p:attrName>
                                        </p:attrNameLst>
                                      </p:cBhvr>
                                      <p:to>
                                        <p:strVal val="visible"/>
                                      </p:to>
                                    </p:set>
                                    <p:animEffect transition="in" filter="fade">
                                      <p:cBhvr>
                                        <p:cTn id="39" dur="1000"/>
                                        <p:tgtEl>
                                          <p:spTgt spid="9232"/>
                                        </p:tgtEl>
                                      </p:cBhvr>
                                    </p:animEffect>
                                    <p:anim calcmode="lin" valueType="num">
                                      <p:cBhvr>
                                        <p:cTn id="40" dur="1000" fill="hold"/>
                                        <p:tgtEl>
                                          <p:spTgt spid="9232"/>
                                        </p:tgtEl>
                                        <p:attrNameLst>
                                          <p:attrName>ppt_x</p:attrName>
                                        </p:attrNameLst>
                                      </p:cBhvr>
                                      <p:tavLst>
                                        <p:tav tm="0">
                                          <p:val>
                                            <p:strVal val="#ppt_x"/>
                                          </p:val>
                                        </p:tav>
                                        <p:tav tm="100000">
                                          <p:val>
                                            <p:strVal val="#ppt_x"/>
                                          </p:val>
                                        </p:tav>
                                      </p:tavLst>
                                    </p:anim>
                                    <p:anim calcmode="lin" valueType="num">
                                      <p:cBhvr>
                                        <p:cTn id="41" dur="1000" fill="hold"/>
                                        <p:tgtEl>
                                          <p:spTgt spid="9232"/>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circle(in)">
                                      <p:cBhvr>
                                        <p:cTn id="58" dur="2000"/>
                                        <p:tgtEl>
                                          <p:spTgt spid="6"/>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circle(in)">
                                      <p:cBhvr>
                                        <p:cTn id="61" dur="2000"/>
                                        <p:tgtEl>
                                          <p:spTgt spid="18"/>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circle(in)">
                                      <p:cBhvr>
                                        <p:cTn id="64" dur="2000"/>
                                        <p:tgtEl>
                                          <p:spTgt spid="19"/>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circle(in)">
                                      <p:cBhvr>
                                        <p:cTn id="6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6" grpId="0"/>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19"/>
          <p:cNvSpPr>
            <a:spLocks/>
          </p:cNvSpPr>
          <p:nvPr/>
        </p:nvSpPr>
        <p:spPr bwMode="auto">
          <a:xfrm rot="5400000">
            <a:off x="1350170" y="-1545432"/>
            <a:ext cx="7053263" cy="9753600"/>
          </a:xfrm>
          <a:custGeom>
            <a:avLst/>
            <a:gdLst>
              <a:gd name="T0" fmla="*/ 0 w 1943049"/>
              <a:gd name="T1" fmla="*/ 0 h 1943049"/>
              <a:gd name="T2" fmla="*/ 2147483646 w 1943049"/>
              <a:gd name="T3" fmla="*/ 2147483646 h 1943049"/>
              <a:gd name="T4" fmla="*/ 0 w 1943049"/>
              <a:gd name="T5" fmla="*/ 2147483646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422911" y="662940"/>
            <a:ext cx="8131175" cy="6401753"/>
          </a:xfrm>
          <a:prstGeom prst="rect">
            <a:avLst/>
          </a:prstGeom>
        </p:spPr>
        <p:txBody>
          <a:bodyPr>
            <a:spAutoFit/>
          </a:bodyPr>
          <a:lstStyle/>
          <a:p>
            <a:r>
              <a:rPr lang="en-US" sz="3200" b="1" u="sng" dirty="0">
                <a:solidFill>
                  <a:srgbClr val="FF0000"/>
                </a:solidFill>
                <a:latin typeface="Times New Roman" panose="02020603050405020304" pitchFamily="18" charset="0"/>
                <a:cs typeface="Times New Roman" panose="02020603050405020304" pitchFamily="18" charset="0"/>
              </a:rPr>
              <a:t>CHỦ ĐỀ 3</a:t>
            </a:r>
            <a:r>
              <a:rPr lang="en-US" sz="3200" b="1" dirty="0">
                <a:solidFill>
                  <a:srgbClr val="FF0000"/>
                </a:solidFill>
                <a:latin typeface="Times New Roman" panose="02020603050405020304" pitchFamily="18" charset="0"/>
                <a:cs typeface="Times New Roman" panose="02020603050405020304" pitchFamily="18" charset="0"/>
              </a:rPr>
              <a:t>: </a:t>
            </a:r>
          </a:p>
          <a:p>
            <a:pPr algn="ctr"/>
            <a:r>
              <a:rPr lang="en-US" sz="3200" b="1" dirty="0">
                <a:solidFill>
                  <a:srgbClr val="FF0000"/>
                </a:solidFill>
                <a:latin typeface="Times New Roman" panose="02020603050405020304" pitchFamily="18" charset="0"/>
                <a:cs typeface="Times New Roman" panose="02020603050405020304" pitchFamily="18" charset="0"/>
              </a:rPr>
              <a:t>TRANG PHỤC VÀ THỜI TRANG</a:t>
            </a:r>
          </a:p>
          <a:p>
            <a:pPr algn="ctr"/>
            <a:r>
              <a:rPr lang="en-US" sz="3200" b="1" dirty="0">
                <a:solidFill>
                  <a:srgbClr val="0000FF"/>
                </a:solidFill>
                <a:latin typeface="Times New Roman" panose="02020603050405020304" pitchFamily="18" charset="0"/>
                <a:cs typeface="Times New Roman" panose="02020603050405020304" pitchFamily="18" charset="0"/>
              </a:rPr>
              <a:t>(</a:t>
            </a:r>
            <a:r>
              <a:rPr lang="en-US" sz="3200" b="1" dirty="0" err="1">
                <a:solidFill>
                  <a:srgbClr val="0000FF"/>
                </a:solidFill>
                <a:latin typeface="Times New Roman" panose="02020603050405020304" pitchFamily="18" charset="0"/>
                <a:cs typeface="Times New Roman" panose="02020603050405020304" pitchFamily="18" charset="0"/>
              </a:rPr>
              <a:t>Tiết</a:t>
            </a:r>
            <a:r>
              <a:rPr lang="en-US" sz="3200" b="1" dirty="0">
                <a:solidFill>
                  <a:srgbClr val="0000FF"/>
                </a:solidFill>
                <a:latin typeface="Times New Roman" panose="02020603050405020304" pitchFamily="18" charset="0"/>
                <a:cs typeface="Times New Roman" panose="02020603050405020304" pitchFamily="18" charset="0"/>
              </a:rPr>
              <a:t> 1) </a:t>
            </a:r>
          </a:p>
          <a:p>
            <a:pPr>
              <a:defRPr/>
            </a:pPr>
            <a:r>
              <a:rPr lang="en-US" sz="3200" b="1" dirty="0">
                <a:solidFill>
                  <a:srgbClr val="FF0000"/>
                </a:solidFill>
                <a:latin typeface="Times New Roman" panose="02020603050405020304" pitchFamily="18" charset="0"/>
                <a:cs typeface="Times New Roman" panose="02020603050405020304" pitchFamily="18" charset="0"/>
              </a:rPr>
              <a:t>II. TRANG PHỤC:</a:t>
            </a:r>
          </a:p>
          <a:p>
            <a:pPr algn="just">
              <a:defRPr/>
            </a:pPr>
            <a:r>
              <a:rPr lang="en-US" sz="3200" dirty="0">
                <a:solidFill>
                  <a:srgbClr val="1026FC"/>
                </a:solidFill>
                <a:latin typeface="Times New Roman" panose="02020603050405020304" pitchFamily="18" charset="0"/>
                <a:cs typeface="Times New Roman" panose="02020603050405020304" pitchFamily="18" charset="0"/>
              </a:rPr>
              <a:t>1. </a:t>
            </a:r>
            <a:r>
              <a:rPr lang="vi-VN" sz="3200" dirty="0">
                <a:solidFill>
                  <a:srgbClr val="1026FC"/>
                </a:solidFill>
                <a:latin typeface="Times New Roman" panose="02020603050405020304" pitchFamily="18" charset="0"/>
                <a:cs typeface="Times New Roman" panose="02020603050405020304" pitchFamily="18" charset="0"/>
              </a:rPr>
              <a:t>Trang phục và vai trò của trang phục </a:t>
            </a:r>
            <a:endParaRPr lang="en-US" sz="3200" dirty="0">
              <a:solidFill>
                <a:srgbClr val="1026FC"/>
              </a:solidFill>
              <a:latin typeface="Times New Roman" panose="02020603050405020304" pitchFamily="18" charset="0"/>
              <a:cs typeface="Times New Roman" panose="02020603050405020304" pitchFamily="18" charset="0"/>
            </a:endParaRPr>
          </a:p>
          <a:p>
            <a:pPr algn="just">
              <a:defRPr/>
            </a:pPr>
            <a:r>
              <a:rPr lang="vi-VN" sz="3200" dirty="0">
                <a:solidFill>
                  <a:srgbClr val="1026FC"/>
                </a:solidFill>
                <a:latin typeface="+mj-lt"/>
                <a:ea typeface="+mj-ea"/>
                <a:cs typeface="Times New Roman" panose="02020603050405020304" pitchFamily="18" charset="0"/>
              </a:rPr>
              <a:t>2. Các loại trang phục</a:t>
            </a:r>
            <a:r>
              <a:rPr lang="en-US" sz="3200" dirty="0">
                <a:solidFill>
                  <a:srgbClr val="1026FC"/>
                </a:solidFill>
                <a:latin typeface="+mj-lt"/>
                <a:ea typeface="+mj-ea"/>
                <a:cs typeface="Times New Roman" panose="02020603050405020304" pitchFamily="18" charset="0"/>
              </a:rPr>
              <a:t>:</a:t>
            </a:r>
          </a:p>
          <a:p>
            <a:pPr algn="just">
              <a:defRPr/>
            </a:pPr>
            <a:r>
              <a:rPr lang="en-US" sz="3200" dirty="0">
                <a:solidFill>
                  <a:srgbClr val="1026FC"/>
                </a:solidFill>
                <a:latin typeface="+mj-lt"/>
                <a:ea typeface="+mj-ea"/>
                <a:cs typeface="Times New Roman" panose="02020603050405020304" pitchFamily="18" charset="0"/>
              </a:rPr>
              <a:t>- </a:t>
            </a:r>
            <a:r>
              <a:rPr lang="vi-VN" sz="3200" dirty="0">
                <a:solidFill>
                  <a:srgbClr val="1026FC"/>
                </a:solidFill>
                <a:latin typeface="+mj-lt"/>
                <a:ea typeface="+mj-ea"/>
                <a:cs typeface="Times New Roman" panose="02020603050405020304" pitchFamily="18" charset="0"/>
              </a:rPr>
              <a:t>Trang phục rất đa dạng về kiểu dáng, chất liệu. </a:t>
            </a:r>
            <a:r>
              <a:rPr lang="en-US" sz="3200" dirty="0">
                <a:solidFill>
                  <a:srgbClr val="1026FC"/>
                </a:solidFill>
                <a:latin typeface="+mj-lt"/>
                <a:ea typeface="+mj-ea"/>
                <a:cs typeface="Times New Roman" panose="02020603050405020304" pitchFamily="18" charset="0"/>
              </a:rPr>
              <a:t>- </a:t>
            </a:r>
            <a:r>
              <a:rPr lang="vi-VN" sz="3200" dirty="0">
                <a:solidFill>
                  <a:srgbClr val="1026FC"/>
                </a:solidFill>
                <a:latin typeface="+mj-lt"/>
                <a:ea typeface="+mj-ea"/>
                <a:cs typeface="Times New Roman" panose="02020603050405020304" pitchFamily="18" charset="0"/>
              </a:rPr>
              <a:t>Có nhiều loại trang phục</a:t>
            </a:r>
            <a:r>
              <a:rPr lang="en-US" sz="3200" dirty="0">
                <a:solidFill>
                  <a:srgbClr val="1026FC"/>
                </a:solidFill>
                <a:latin typeface="+mj-lt"/>
                <a:ea typeface="+mj-ea"/>
                <a:cs typeface="Times New Roman" panose="02020603050405020304" pitchFamily="18" charset="0"/>
              </a:rPr>
              <a:t> </a:t>
            </a:r>
            <a:r>
              <a:rPr lang="en-US" sz="3200" dirty="0" err="1">
                <a:solidFill>
                  <a:srgbClr val="1026FC"/>
                </a:solidFill>
                <a:latin typeface="Times New Roman" panose="02020603050405020304" pitchFamily="18" charset="0"/>
                <a:ea typeface="+mj-ea"/>
                <a:cs typeface="Times New Roman" panose="02020603050405020304" pitchFamily="18" charset="0"/>
              </a:rPr>
              <a:t>tùy</a:t>
            </a:r>
            <a:r>
              <a:rPr lang="vi-VN" sz="3200" dirty="0">
                <a:solidFill>
                  <a:srgbClr val="1026FC"/>
                </a:solidFill>
                <a:latin typeface="+mj-lt"/>
                <a:ea typeface="+mj-ea"/>
                <a:cs typeface="Times New Roman" panose="02020603050405020304" pitchFamily="18" charset="0"/>
              </a:rPr>
              <a:t> theo cách phân loại</a:t>
            </a:r>
            <a:r>
              <a:rPr lang="en-US" sz="3200" dirty="0">
                <a:solidFill>
                  <a:srgbClr val="1026FC"/>
                </a:solidFill>
                <a:latin typeface="+mj-lt"/>
                <a:ea typeface="+mj-ea"/>
                <a:cs typeface="Times New Roman" panose="02020603050405020304" pitchFamily="18" charset="0"/>
              </a:rPr>
              <a:t>: </a:t>
            </a:r>
            <a:r>
              <a:rPr lang="vi-VN" sz="3200" dirty="0">
                <a:solidFill>
                  <a:srgbClr val="1026FC"/>
                </a:solidFill>
                <a:latin typeface="+mj-lt"/>
                <a:ea typeface="+mj-ea"/>
                <a:cs typeface="Times New Roman" panose="02020603050405020304" pitchFamily="18" charset="0"/>
              </a:rPr>
              <a:t>theo thời tiết, theo công dụng, theo lứa tuổi, theo giới tính.</a:t>
            </a:r>
            <a:endParaRPr lang="en-US" sz="3200" dirty="0">
              <a:solidFill>
                <a:srgbClr val="1026FC"/>
              </a:solidFill>
              <a:latin typeface="+mj-lt"/>
              <a:ea typeface="+mj-ea"/>
              <a:cs typeface="Times New Roman" panose="02020603050405020304" pitchFamily="18" charset="0"/>
            </a:endParaRPr>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10245" name="Rectangle 29"/>
          <p:cNvSpPr>
            <a:spLocks noChangeArrowheads="1"/>
          </p:cNvSpPr>
          <p:nvPr/>
        </p:nvSpPr>
        <p:spPr bwMode="auto">
          <a:xfrm>
            <a:off x="214313" y="190500"/>
            <a:ext cx="8715375"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pic>
        <p:nvPicPr>
          <p:cNvPr id="1024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13"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587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6253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457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viet3">
            <a:extLst>
              <a:ext uri="{FF2B5EF4-FFF2-40B4-BE49-F238E27FC236}">
                <a16:creationId xmlns:a16="http://schemas.microsoft.com/office/drawing/2014/main" id="{EFA33457-8AC5-4312-9056-B58ABBAA1A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34286" y="15240"/>
            <a:ext cx="807759" cy="49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6194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8B94B92-67A9-40F1-824E-D456075C7D2E}"/>
              </a:ext>
            </a:extLst>
          </p:cNvPr>
          <p:cNvCxnSpPr>
            <a:cxnSpLocks/>
          </p:cNvCxnSpPr>
          <p:nvPr/>
        </p:nvCxnSpPr>
        <p:spPr>
          <a:xfrm>
            <a:off x="4893702" y="1113746"/>
            <a:ext cx="0" cy="1024655"/>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E46EB4C-FB51-4C4E-81BC-CBFD95C4A037}"/>
              </a:ext>
            </a:extLst>
          </p:cNvPr>
          <p:cNvCxnSpPr>
            <a:cxnSpLocks/>
            <a:endCxn id="71" idx="1"/>
          </p:cNvCxnSpPr>
          <p:nvPr/>
        </p:nvCxnSpPr>
        <p:spPr>
          <a:xfrm>
            <a:off x="4893702" y="2138401"/>
            <a:ext cx="502565" cy="16233"/>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8A091D4-6D39-4DC6-A3A1-05439972F655}"/>
              </a:ext>
            </a:extLst>
          </p:cNvPr>
          <p:cNvCxnSpPr>
            <a:cxnSpLocks/>
          </p:cNvCxnSpPr>
          <p:nvPr/>
        </p:nvCxnSpPr>
        <p:spPr>
          <a:xfrm>
            <a:off x="2322830" y="1544920"/>
            <a:ext cx="37402" cy="39171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8BD3412-45A5-4FD0-AD5B-01DB52765934}"/>
              </a:ext>
            </a:extLst>
          </p:cNvPr>
          <p:cNvCxnSpPr>
            <a:cxnSpLocks/>
          </p:cNvCxnSpPr>
          <p:nvPr/>
        </p:nvCxnSpPr>
        <p:spPr>
          <a:xfrm>
            <a:off x="4928618" y="3062760"/>
            <a:ext cx="439978" cy="0"/>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5ECBABE-079E-41A6-BBE1-AE73CAD7B99C}"/>
              </a:ext>
            </a:extLst>
          </p:cNvPr>
          <p:cNvCxnSpPr>
            <a:cxnSpLocks/>
            <a:endCxn id="76" idx="1"/>
          </p:cNvCxnSpPr>
          <p:nvPr/>
        </p:nvCxnSpPr>
        <p:spPr>
          <a:xfrm flipV="1">
            <a:off x="4913013" y="3917033"/>
            <a:ext cx="457854" cy="12437"/>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7AA33EF-86BF-4903-B1D6-25A701EA5028}"/>
              </a:ext>
            </a:extLst>
          </p:cNvPr>
          <p:cNvCxnSpPr>
            <a:cxnSpLocks/>
            <a:stCxn id="51" idx="3"/>
            <a:endCxn id="60" idx="1"/>
          </p:cNvCxnSpPr>
          <p:nvPr/>
        </p:nvCxnSpPr>
        <p:spPr>
          <a:xfrm flipV="1">
            <a:off x="1643165" y="3523326"/>
            <a:ext cx="1271208" cy="1821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4FF4531-D760-4C49-B90D-65AF1F4F0FD9}"/>
              </a:ext>
            </a:extLst>
          </p:cNvPr>
          <p:cNvSpPr txBox="1"/>
          <p:nvPr/>
        </p:nvSpPr>
        <p:spPr>
          <a:xfrm>
            <a:off x="2913745" y="1307914"/>
            <a:ext cx="1629254" cy="415498"/>
          </a:xfrm>
          <a:prstGeom prst="rect">
            <a:avLst/>
          </a:prstGeom>
          <a:solidFill>
            <a:srgbClr val="FFC000"/>
          </a:solidFill>
          <a:ln w="28575">
            <a:solidFill>
              <a:schemeClr val="bg1"/>
            </a:solidFill>
          </a:ln>
        </p:spPr>
        <p:txBody>
          <a:bodyPr wrap="square" rtlCol="0">
            <a:spAutoFit/>
          </a:bodyPr>
          <a:lstStyle/>
          <a:p>
            <a:pPr algn="ctr"/>
            <a:r>
              <a:rPr lang="en-US" sz="2100" b="1" dirty="0" err="1">
                <a:solidFill>
                  <a:srgbClr val="1026FC"/>
                </a:solidFill>
                <a:latin typeface="Times New Roman" panose="02020603050405020304" pitchFamily="18" charset="0"/>
                <a:cs typeface="Times New Roman" panose="02020603050405020304" pitchFamily="18" charset="0"/>
              </a:rPr>
              <a:t>Khái</a:t>
            </a:r>
            <a:r>
              <a:rPr lang="en-US" sz="2100" b="1" dirty="0">
                <a:solidFill>
                  <a:srgbClr val="1026FC"/>
                </a:solidFill>
                <a:latin typeface="Times New Roman" panose="02020603050405020304" pitchFamily="18" charset="0"/>
                <a:cs typeface="Times New Roman" panose="02020603050405020304" pitchFamily="18" charset="0"/>
              </a:rPr>
              <a:t> </a:t>
            </a:r>
            <a:r>
              <a:rPr lang="en-US" sz="2100" b="1" dirty="0" err="1">
                <a:solidFill>
                  <a:srgbClr val="1026FC"/>
                </a:solidFill>
                <a:latin typeface="Times New Roman" panose="02020603050405020304" pitchFamily="18" charset="0"/>
                <a:cs typeface="Times New Roman" panose="02020603050405020304" pitchFamily="18" charset="0"/>
              </a:rPr>
              <a:t>niệm</a:t>
            </a:r>
            <a:endParaRPr lang="en-US" sz="2100" b="1" dirty="0">
              <a:solidFill>
                <a:srgbClr val="1026FC"/>
              </a:solidFill>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A67E95-9613-4B97-B8A1-8A7DA196AD75}"/>
              </a:ext>
            </a:extLst>
          </p:cNvPr>
          <p:cNvSpPr txBox="1"/>
          <p:nvPr/>
        </p:nvSpPr>
        <p:spPr>
          <a:xfrm>
            <a:off x="339428" y="3172208"/>
            <a:ext cx="1303737" cy="738664"/>
          </a:xfrm>
          <a:prstGeom prst="rect">
            <a:avLst/>
          </a:prstGeom>
          <a:solidFill>
            <a:srgbClr val="FFFF00"/>
          </a:solidFill>
          <a:ln w="28575">
            <a:solidFill>
              <a:schemeClr val="bg1"/>
            </a:solidFill>
          </a:ln>
        </p:spPr>
        <p:txBody>
          <a:bodyPr wrap="square" rtlCol="0">
            <a:spAutoFit/>
          </a:bodyPr>
          <a:lstStyle/>
          <a:p>
            <a:pPr algn="ctr"/>
            <a:r>
              <a:rPr lang="en-US" sz="2100" b="1" dirty="0">
                <a:solidFill>
                  <a:srgbClr val="FF0000"/>
                </a:solidFill>
                <a:latin typeface="Times New Roman" panose="02020603050405020304" pitchFamily="18" charset="0"/>
                <a:cs typeface="Times New Roman" panose="02020603050405020304" pitchFamily="18" charset="0"/>
              </a:rPr>
              <a:t>TRANG PHỤC</a:t>
            </a:r>
          </a:p>
        </p:txBody>
      </p:sp>
      <p:sp>
        <p:nvSpPr>
          <p:cNvPr id="52" name="TextBox 51">
            <a:extLst>
              <a:ext uri="{FF2B5EF4-FFF2-40B4-BE49-F238E27FC236}">
                <a16:creationId xmlns:a16="http://schemas.microsoft.com/office/drawing/2014/main" id="{003CA030-4E98-4083-87E2-11A22B039E72}"/>
              </a:ext>
            </a:extLst>
          </p:cNvPr>
          <p:cNvSpPr txBox="1"/>
          <p:nvPr/>
        </p:nvSpPr>
        <p:spPr>
          <a:xfrm>
            <a:off x="5396267" y="938073"/>
            <a:ext cx="2380481" cy="415498"/>
          </a:xfrm>
          <a:prstGeom prst="rect">
            <a:avLst/>
          </a:prstGeom>
          <a:solidFill>
            <a:srgbClr val="FFFF00"/>
          </a:solidFill>
          <a:ln w="28575">
            <a:solidFill>
              <a:schemeClr val="bg1"/>
            </a:solidFill>
          </a:ln>
        </p:spPr>
        <p:txBody>
          <a:bodyPr wrap="square" rtlCol="0">
            <a:spAutoFit/>
          </a:bodyPr>
          <a:lstStyle/>
          <a:p>
            <a:pPr algn="ctr"/>
            <a:r>
              <a:rPr lang="en-US" sz="2100" dirty="0" err="1">
                <a:solidFill>
                  <a:srgbClr val="0000FF"/>
                </a:solidFill>
                <a:latin typeface="Times New Roman" panose="02020603050405020304" pitchFamily="18" charset="0"/>
                <a:cs typeface="Times New Roman" panose="02020603050405020304" pitchFamily="18" charset="0"/>
              </a:rPr>
              <a:t>Các</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loại</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quần</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áo</a:t>
            </a:r>
            <a:endParaRPr lang="en-US" sz="2100" dirty="0">
              <a:solidFill>
                <a:srgbClr val="0000FF"/>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1C5B7655-2E75-49A4-87A8-5A79D812783B}"/>
              </a:ext>
            </a:extLst>
          </p:cNvPr>
          <p:cNvSpPr txBox="1"/>
          <p:nvPr/>
        </p:nvSpPr>
        <p:spPr>
          <a:xfrm>
            <a:off x="2914373" y="3315577"/>
            <a:ext cx="1624891" cy="415498"/>
          </a:xfrm>
          <a:prstGeom prst="rect">
            <a:avLst/>
          </a:prstGeom>
          <a:solidFill>
            <a:srgbClr val="FFC000"/>
          </a:solidFill>
          <a:ln w="28575">
            <a:solidFill>
              <a:schemeClr val="bg1"/>
            </a:solidFill>
          </a:ln>
        </p:spPr>
        <p:txBody>
          <a:bodyPr wrap="square" rtlCol="0">
            <a:spAutoFit/>
          </a:bodyPr>
          <a:lstStyle/>
          <a:p>
            <a:pPr algn="ctr"/>
            <a:r>
              <a:rPr lang="en-US" sz="2100" b="1" dirty="0" err="1">
                <a:solidFill>
                  <a:srgbClr val="1026FC"/>
                </a:solidFill>
                <a:latin typeface="Times New Roman" panose="02020603050405020304" pitchFamily="18" charset="0"/>
                <a:cs typeface="Times New Roman" panose="02020603050405020304" pitchFamily="18" charset="0"/>
              </a:rPr>
              <a:t>Vai</a:t>
            </a:r>
            <a:r>
              <a:rPr lang="en-US" sz="2100" b="1" dirty="0">
                <a:solidFill>
                  <a:srgbClr val="1026FC"/>
                </a:solidFill>
                <a:latin typeface="Times New Roman" panose="02020603050405020304" pitchFamily="18" charset="0"/>
                <a:cs typeface="Times New Roman" panose="02020603050405020304" pitchFamily="18" charset="0"/>
              </a:rPr>
              <a:t> </a:t>
            </a:r>
            <a:r>
              <a:rPr lang="en-US" sz="2100" b="1" dirty="0" err="1">
                <a:solidFill>
                  <a:srgbClr val="1026FC"/>
                </a:solidFill>
                <a:latin typeface="Times New Roman" panose="02020603050405020304" pitchFamily="18" charset="0"/>
                <a:cs typeface="Times New Roman" panose="02020603050405020304" pitchFamily="18" charset="0"/>
              </a:rPr>
              <a:t>trò</a:t>
            </a:r>
            <a:endParaRPr lang="en-US" sz="2100" b="1" dirty="0">
              <a:solidFill>
                <a:srgbClr val="1026FC"/>
              </a:solidFill>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id="{8FB18178-B3DD-438D-AE68-95AA2921575B}"/>
              </a:ext>
            </a:extLst>
          </p:cNvPr>
          <p:cNvSpPr txBox="1"/>
          <p:nvPr/>
        </p:nvSpPr>
        <p:spPr>
          <a:xfrm>
            <a:off x="5396267" y="1554469"/>
            <a:ext cx="3165514" cy="1200329"/>
          </a:xfrm>
          <a:prstGeom prst="rect">
            <a:avLst/>
          </a:prstGeom>
          <a:solidFill>
            <a:srgbClr val="FFFF00"/>
          </a:solidFill>
          <a:ln w="28575">
            <a:solidFill>
              <a:schemeClr val="bg1"/>
            </a:solidFill>
          </a:ln>
        </p:spPr>
        <p:txBody>
          <a:bodyPr wrap="square" rtlCol="0">
            <a:spAutoFit/>
          </a:bodyPr>
          <a:lstStyle/>
          <a:p>
            <a:pPr algn="ctr"/>
            <a:r>
              <a:rPr lang="en-US" sz="2400" dirty="0">
                <a:solidFill>
                  <a:srgbClr val="0000FF"/>
                </a:solidFill>
                <a:latin typeface="Times New Roman" panose="02020603050405020304" pitchFamily="18" charset="0"/>
                <a:cs typeface="Times New Roman" panose="02020603050405020304" pitchFamily="18" charset="0"/>
              </a:rPr>
              <a:t>M</a:t>
            </a:r>
            <a:r>
              <a:rPr lang="vi-VN" sz="2400" dirty="0">
                <a:solidFill>
                  <a:srgbClr val="0000FF"/>
                </a:solidFill>
                <a:latin typeface="Times New Roman" panose="02020603050405020304" pitchFamily="18" charset="0"/>
                <a:cs typeface="Times New Roman" panose="02020603050405020304" pitchFamily="18" charset="0"/>
              </a:rPr>
              <a:t>ột số vật dụng đi kèm như mũ, giày, tất, khăn choàng,...</a:t>
            </a:r>
            <a:endParaRPr lang="en-US" sz="2100" dirty="0">
              <a:solidFill>
                <a:srgbClr val="0000FF"/>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DC671F12-84BA-4D3E-B248-0F38937A8B6B}"/>
              </a:ext>
            </a:extLst>
          </p:cNvPr>
          <p:cNvSpPr txBox="1"/>
          <p:nvPr/>
        </p:nvSpPr>
        <p:spPr>
          <a:xfrm>
            <a:off x="5375606" y="2890293"/>
            <a:ext cx="3253003" cy="415498"/>
          </a:xfrm>
          <a:prstGeom prst="rect">
            <a:avLst/>
          </a:prstGeom>
          <a:solidFill>
            <a:srgbClr val="FFFF00"/>
          </a:solidFill>
          <a:ln w="28575">
            <a:solidFill>
              <a:schemeClr val="bg1"/>
            </a:solidFill>
          </a:ln>
        </p:spPr>
        <p:txBody>
          <a:bodyPr wrap="square" rtlCol="0">
            <a:spAutoFit/>
          </a:bodyPr>
          <a:lstStyle/>
          <a:p>
            <a:pPr algn="ctr"/>
            <a:r>
              <a:rPr lang="en-US" sz="2100" dirty="0" err="1">
                <a:solidFill>
                  <a:srgbClr val="0000FF"/>
                </a:solidFill>
                <a:latin typeface="Times New Roman" panose="02020603050405020304" pitchFamily="18" charset="0"/>
                <a:cs typeface="Times New Roman" panose="02020603050405020304" pitchFamily="18" charset="0"/>
              </a:rPr>
              <a:t>Bảo</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vệ</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cơ</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thể</a:t>
            </a:r>
            <a:endParaRPr lang="en-US" sz="2100" dirty="0">
              <a:solidFill>
                <a:srgbClr val="0000FF"/>
              </a:solidFill>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CFA529AD-911F-49D5-A24B-E20A8FCA0426}"/>
              </a:ext>
            </a:extLst>
          </p:cNvPr>
          <p:cNvSpPr txBox="1"/>
          <p:nvPr/>
        </p:nvSpPr>
        <p:spPr>
          <a:xfrm>
            <a:off x="5370867" y="3709284"/>
            <a:ext cx="3206554" cy="415498"/>
          </a:xfrm>
          <a:prstGeom prst="rect">
            <a:avLst/>
          </a:prstGeom>
          <a:solidFill>
            <a:srgbClr val="FFFF00"/>
          </a:solidFill>
          <a:ln w="28575">
            <a:solidFill>
              <a:schemeClr val="bg1"/>
            </a:solidFill>
          </a:ln>
        </p:spPr>
        <p:txBody>
          <a:bodyPr wrap="square" rtlCol="0">
            <a:spAutoFit/>
          </a:bodyPr>
          <a:lstStyle/>
          <a:p>
            <a:pPr algn="ctr"/>
            <a:r>
              <a:rPr lang="en-US" sz="2100" dirty="0" err="1">
                <a:solidFill>
                  <a:srgbClr val="0000FF"/>
                </a:solidFill>
                <a:latin typeface="Times New Roman" panose="02020603050405020304" pitchFamily="18" charset="0"/>
                <a:cs typeface="Times New Roman" panose="02020603050405020304" pitchFamily="18" charset="0"/>
              </a:rPr>
              <a:t>Làm</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đẹp</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cho</a:t>
            </a:r>
            <a:r>
              <a:rPr lang="en-US" sz="2100" dirty="0">
                <a:solidFill>
                  <a:srgbClr val="0000FF"/>
                </a:solidFill>
                <a:latin typeface="Times New Roman" panose="02020603050405020304" pitchFamily="18" charset="0"/>
                <a:cs typeface="Times New Roman" panose="02020603050405020304" pitchFamily="18" charset="0"/>
              </a:rPr>
              <a:t> con </a:t>
            </a:r>
            <a:r>
              <a:rPr lang="en-US" sz="2100" dirty="0" err="1">
                <a:solidFill>
                  <a:srgbClr val="0000FF"/>
                </a:solidFill>
                <a:latin typeface="Times New Roman" panose="02020603050405020304" pitchFamily="18" charset="0"/>
                <a:cs typeface="Times New Roman" panose="02020603050405020304" pitchFamily="18" charset="0"/>
              </a:rPr>
              <a:t>người</a:t>
            </a:r>
            <a:endParaRPr lang="en-US" sz="2100" dirty="0">
              <a:solidFill>
                <a:srgbClr val="0000FF"/>
              </a:solidFill>
              <a:latin typeface="Times New Roman" panose="02020603050405020304" pitchFamily="18" charset="0"/>
              <a:cs typeface="Times New Roman" panose="02020603050405020304" pitchFamily="18" charset="0"/>
            </a:endParaRPr>
          </a:p>
        </p:txBody>
      </p:sp>
      <p:sp>
        <p:nvSpPr>
          <p:cNvPr id="81" name="TextBox 80">
            <a:extLst>
              <a:ext uri="{FF2B5EF4-FFF2-40B4-BE49-F238E27FC236}">
                <a16:creationId xmlns:a16="http://schemas.microsoft.com/office/drawing/2014/main" id="{55022854-B992-490C-A318-86BA50E6EBA9}"/>
              </a:ext>
            </a:extLst>
          </p:cNvPr>
          <p:cNvSpPr txBox="1"/>
          <p:nvPr/>
        </p:nvSpPr>
        <p:spPr>
          <a:xfrm>
            <a:off x="5428801" y="6320806"/>
            <a:ext cx="3211682" cy="415498"/>
          </a:xfrm>
          <a:prstGeom prst="rect">
            <a:avLst/>
          </a:prstGeom>
          <a:solidFill>
            <a:srgbClr val="FFFF00"/>
          </a:solidFill>
          <a:ln w="28575">
            <a:solidFill>
              <a:schemeClr val="bg1"/>
            </a:solidFill>
          </a:ln>
        </p:spPr>
        <p:txBody>
          <a:bodyPr wrap="square" rtlCol="0">
            <a:spAutoFit/>
          </a:bodyPr>
          <a:lstStyle/>
          <a:p>
            <a:pPr algn="ctr"/>
            <a:r>
              <a:rPr lang="en-US" sz="2100" dirty="0">
                <a:solidFill>
                  <a:schemeClr val="accent1"/>
                </a:solidFill>
                <a:latin typeface="Times New Roman" panose="02020603050405020304" pitchFamily="18" charset="0"/>
                <a:cs typeface="Times New Roman" panose="02020603050405020304" pitchFamily="18" charset="0"/>
              </a:rPr>
              <a:t>Theo </a:t>
            </a:r>
            <a:r>
              <a:rPr lang="en-US" sz="2100" dirty="0" err="1">
                <a:solidFill>
                  <a:schemeClr val="accent1"/>
                </a:solidFill>
                <a:latin typeface="Times New Roman" panose="02020603050405020304" pitchFamily="18" charset="0"/>
                <a:cs typeface="Times New Roman" panose="02020603050405020304" pitchFamily="18" charset="0"/>
              </a:rPr>
              <a:t>giới</a:t>
            </a:r>
            <a:r>
              <a:rPr lang="en-US" sz="2100" dirty="0">
                <a:solidFill>
                  <a:schemeClr val="accent1"/>
                </a:solidFill>
                <a:latin typeface="Times New Roman" panose="02020603050405020304" pitchFamily="18" charset="0"/>
                <a:cs typeface="Times New Roman" panose="02020603050405020304" pitchFamily="18" charset="0"/>
              </a:rPr>
              <a:t> </a:t>
            </a:r>
            <a:r>
              <a:rPr lang="en-US" sz="2100" dirty="0" err="1">
                <a:solidFill>
                  <a:schemeClr val="accent1"/>
                </a:solidFill>
                <a:latin typeface="Times New Roman" panose="02020603050405020304" pitchFamily="18" charset="0"/>
                <a:cs typeface="Times New Roman" panose="02020603050405020304" pitchFamily="18" charset="0"/>
              </a:rPr>
              <a:t>tính</a:t>
            </a:r>
            <a:endParaRPr lang="en-US" sz="2100" dirty="0">
              <a:solidFill>
                <a:schemeClr val="accent1"/>
              </a:solidFill>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6DFED17F-26A1-4A5F-A1F3-BF2478DA6EAA}"/>
              </a:ext>
            </a:extLst>
          </p:cNvPr>
          <p:cNvCxnSpPr>
            <a:cxnSpLocks/>
          </p:cNvCxnSpPr>
          <p:nvPr/>
        </p:nvCxnSpPr>
        <p:spPr>
          <a:xfrm>
            <a:off x="2341745" y="1563978"/>
            <a:ext cx="57282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6462801-5E33-4999-AE7D-11689C319804}"/>
              </a:ext>
            </a:extLst>
          </p:cNvPr>
          <p:cNvCxnSpPr>
            <a:cxnSpLocks/>
          </p:cNvCxnSpPr>
          <p:nvPr/>
        </p:nvCxnSpPr>
        <p:spPr>
          <a:xfrm flipH="1">
            <a:off x="4495092" y="1474134"/>
            <a:ext cx="407556" cy="14774"/>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DD32E20-5D0D-48E4-AB62-B0D1D9459C24}"/>
              </a:ext>
            </a:extLst>
          </p:cNvPr>
          <p:cNvCxnSpPr>
            <a:cxnSpLocks/>
          </p:cNvCxnSpPr>
          <p:nvPr/>
        </p:nvCxnSpPr>
        <p:spPr>
          <a:xfrm flipH="1">
            <a:off x="4928618" y="3035544"/>
            <a:ext cx="4756" cy="893926"/>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8CA9274-4212-4EF3-866D-25717B0282E5}"/>
              </a:ext>
            </a:extLst>
          </p:cNvPr>
          <p:cNvCxnSpPr>
            <a:cxnSpLocks/>
            <a:stCxn id="60" idx="3"/>
          </p:cNvCxnSpPr>
          <p:nvPr/>
        </p:nvCxnSpPr>
        <p:spPr>
          <a:xfrm flipV="1">
            <a:off x="4539264" y="3521132"/>
            <a:ext cx="396096" cy="2194"/>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29000" y="152400"/>
            <a:ext cx="2020105"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GHI NHỚ</a:t>
            </a:r>
          </a:p>
        </p:txBody>
      </p:sp>
      <p:cxnSp>
        <p:nvCxnSpPr>
          <p:cNvPr id="27" name="Straight Connector 26">
            <a:extLst>
              <a:ext uri="{FF2B5EF4-FFF2-40B4-BE49-F238E27FC236}">
                <a16:creationId xmlns:a16="http://schemas.microsoft.com/office/drawing/2014/main" id="{08A091D4-6D39-4DC6-A3A1-05439972F655}"/>
              </a:ext>
            </a:extLst>
          </p:cNvPr>
          <p:cNvCxnSpPr>
            <a:cxnSpLocks/>
          </p:cNvCxnSpPr>
          <p:nvPr/>
        </p:nvCxnSpPr>
        <p:spPr>
          <a:xfrm>
            <a:off x="4915100" y="4623402"/>
            <a:ext cx="3858" cy="1905153"/>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8BD3412-45A5-4FD0-AD5B-01DB52765934}"/>
              </a:ext>
            </a:extLst>
          </p:cNvPr>
          <p:cNvCxnSpPr>
            <a:cxnSpLocks/>
          </p:cNvCxnSpPr>
          <p:nvPr/>
        </p:nvCxnSpPr>
        <p:spPr>
          <a:xfrm>
            <a:off x="2341745" y="5466707"/>
            <a:ext cx="635713" cy="321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5ECBABE-079E-41A6-BBE1-AE73CAD7B99C}"/>
              </a:ext>
            </a:extLst>
          </p:cNvPr>
          <p:cNvCxnSpPr>
            <a:cxnSpLocks/>
          </p:cNvCxnSpPr>
          <p:nvPr/>
        </p:nvCxnSpPr>
        <p:spPr>
          <a:xfrm>
            <a:off x="4918957" y="4633522"/>
            <a:ext cx="491570" cy="1"/>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7AA33EF-86BF-4903-B1D6-25A701EA5028}"/>
              </a:ext>
            </a:extLst>
          </p:cNvPr>
          <p:cNvCxnSpPr>
            <a:cxnSpLocks/>
          </p:cNvCxnSpPr>
          <p:nvPr/>
        </p:nvCxnSpPr>
        <p:spPr>
          <a:xfrm>
            <a:off x="4439052" y="5448891"/>
            <a:ext cx="479905" cy="6422"/>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C5B7655-2E75-49A4-87A8-5A79D812783B}"/>
              </a:ext>
            </a:extLst>
          </p:cNvPr>
          <p:cNvSpPr txBox="1"/>
          <p:nvPr/>
        </p:nvSpPr>
        <p:spPr>
          <a:xfrm>
            <a:off x="2908916" y="5247564"/>
            <a:ext cx="1631895" cy="415498"/>
          </a:xfrm>
          <a:prstGeom prst="rect">
            <a:avLst/>
          </a:prstGeom>
          <a:solidFill>
            <a:srgbClr val="FFC000"/>
          </a:solidFill>
          <a:ln w="28575">
            <a:solidFill>
              <a:schemeClr val="bg1"/>
            </a:solidFill>
          </a:ln>
        </p:spPr>
        <p:txBody>
          <a:bodyPr wrap="square" rtlCol="0">
            <a:spAutoFit/>
          </a:bodyPr>
          <a:lstStyle/>
          <a:p>
            <a:pPr algn="ctr"/>
            <a:r>
              <a:rPr lang="en-US" sz="2100" b="1" dirty="0" err="1">
                <a:solidFill>
                  <a:srgbClr val="1026FC"/>
                </a:solidFill>
                <a:latin typeface="Times New Roman" panose="02020603050405020304" pitchFamily="18" charset="0"/>
                <a:cs typeface="Times New Roman" panose="02020603050405020304" pitchFamily="18" charset="0"/>
              </a:rPr>
              <a:t>Phân</a:t>
            </a:r>
            <a:r>
              <a:rPr lang="en-US" sz="2100" b="1" dirty="0">
                <a:solidFill>
                  <a:srgbClr val="1026FC"/>
                </a:solidFill>
                <a:latin typeface="Times New Roman" panose="02020603050405020304" pitchFamily="18" charset="0"/>
                <a:cs typeface="Times New Roman" panose="02020603050405020304" pitchFamily="18" charset="0"/>
              </a:rPr>
              <a:t> </a:t>
            </a:r>
            <a:r>
              <a:rPr lang="en-US" sz="2100" b="1" dirty="0" err="1">
                <a:solidFill>
                  <a:srgbClr val="1026FC"/>
                </a:solidFill>
                <a:latin typeface="Times New Roman" panose="02020603050405020304" pitchFamily="18" charset="0"/>
                <a:cs typeface="Times New Roman" panose="02020603050405020304" pitchFamily="18" charset="0"/>
              </a:rPr>
              <a:t>loại</a:t>
            </a:r>
            <a:endParaRPr lang="en-US" sz="2100" b="1" dirty="0">
              <a:solidFill>
                <a:srgbClr val="1026FC"/>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DC671F12-84BA-4D3E-B248-0F38937A8B6B}"/>
              </a:ext>
            </a:extLst>
          </p:cNvPr>
          <p:cNvSpPr txBox="1"/>
          <p:nvPr/>
        </p:nvSpPr>
        <p:spPr>
          <a:xfrm>
            <a:off x="5385272" y="4425774"/>
            <a:ext cx="3222819" cy="415498"/>
          </a:xfrm>
          <a:prstGeom prst="rect">
            <a:avLst/>
          </a:prstGeom>
          <a:solidFill>
            <a:srgbClr val="FFFF00"/>
          </a:solidFill>
          <a:ln w="28575">
            <a:solidFill>
              <a:schemeClr val="bg1"/>
            </a:solidFill>
          </a:ln>
        </p:spPr>
        <p:txBody>
          <a:bodyPr wrap="square" rtlCol="0">
            <a:spAutoFit/>
          </a:bodyPr>
          <a:lstStyle/>
          <a:p>
            <a:pPr algn="ctr"/>
            <a:r>
              <a:rPr lang="en-US" sz="2100" dirty="0">
                <a:solidFill>
                  <a:srgbClr val="0000FF"/>
                </a:solidFill>
                <a:latin typeface="Times New Roman" panose="02020603050405020304" pitchFamily="18" charset="0"/>
                <a:cs typeface="Times New Roman" panose="02020603050405020304" pitchFamily="18" charset="0"/>
              </a:rPr>
              <a:t>Theo </a:t>
            </a:r>
            <a:r>
              <a:rPr lang="en-US" sz="2100" dirty="0" err="1">
                <a:solidFill>
                  <a:srgbClr val="0000FF"/>
                </a:solidFill>
                <a:latin typeface="Times New Roman" panose="02020603050405020304" pitchFamily="18" charset="0"/>
                <a:cs typeface="Times New Roman" panose="02020603050405020304" pitchFamily="18" charset="0"/>
              </a:rPr>
              <a:t>thời</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tiết</a:t>
            </a:r>
            <a:endParaRPr lang="en-US" sz="2100" dirty="0">
              <a:solidFill>
                <a:srgbClr val="0000FF"/>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CFA529AD-911F-49D5-A24B-E20A8FCA0426}"/>
              </a:ext>
            </a:extLst>
          </p:cNvPr>
          <p:cNvSpPr txBox="1"/>
          <p:nvPr/>
        </p:nvSpPr>
        <p:spPr>
          <a:xfrm>
            <a:off x="5385272" y="5027758"/>
            <a:ext cx="3211682" cy="415498"/>
          </a:xfrm>
          <a:prstGeom prst="rect">
            <a:avLst/>
          </a:prstGeom>
          <a:solidFill>
            <a:srgbClr val="FFFF00"/>
          </a:solidFill>
          <a:ln w="28575">
            <a:solidFill>
              <a:schemeClr val="bg1"/>
            </a:solidFill>
          </a:ln>
        </p:spPr>
        <p:txBody>
          <a:bodyPr wrap="square" rtlCol="0">
            <a:spAutoFit/>
          </a:bodyPr>
          <a:lstStyle/>
          <a:p>
            <a:pPr algn="ctr"/>
            <a:r>
              <a:rPr lang="en-US" sz="2100" dirty="0">
                <a:solidFill>
                  <a:srgbClr val="0000FF"/>
                </a:solidFill>
                <a:latin typeface="Times New Roman" panose="02020603050405020304" pitchFamily="18" charset="0"/>
                <a:cs typeface="Times New Roman" panose="02020603050405020304" pitchFamily="18" charset="0"/>
              </a:rPr>
              <a:t>Theo </a:t>
            </a:r>
            <a:r>
              <a:rPr lang="en-US" sz="2100" dirty="0" err="1">
                <a:solidFill>
                  <a:srgbClr val="0000FF"/>
                </a:solidFill>
                <a:latin typeface="Times New Roman" panose="02020603050405020304" pitchFamily="18" charset="0"/>
                <a:cs typeface="Times New Roman" panose="02020603050405020304" pitchFamily="18" charset="0"/>
              </a:rPr>
              <a:t>công</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dụng</a:t>
            </a:r>
            <a:endParaRPr lang="en-US" sz="2100" dirty="0">
              <a:solidFill>
                <a:srgbClr val="0000FF"/>
              </a:solidFill>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55022854-B992-490C-A318-86BA50E6EBA9}"/>
              </a:ext>
            </a:extLst>
          </p:cNvPr>
          <p:cNvSpPr txBox="1"/>
          <p:nvPr/>
        </p:nvSpPr>
        <p:spPr>
          <a:xfrm>
            <a:off x="5396267" y="5696644"/>
            <a:ext cx="3211682" cy="415498"/>
          </a:xfrm>
          <a:prstGeom prst="rect">
            <a:avLst/>
          </a:prstGeom>
          <a:solidFill>
            <a:srgbClr val="FFFF00"/>
          </a:solidFill>
          <a:ln w="28575">
            <a:solidFill>
              <a:schemeClr val="bg1"/>
            </a:solidFill>
          </a:ln>
        </p:spPr>
        <p:txBody>
          <a:bodyPr wrap="square" rtlCol="0">
            <a:spAutoFit/>
          </a:bodyPr>
          <a:lstStyle/>
          <a:p>
            <a:pPr algn="ctr"/>
            <a:r>
              <a:rPr lang="en-US" sz="2100" dirty="0">
                <a:solidFill>
                  <a:srgbClr val="0000FF"/>
                </a:solidFill>
                <a:latin typeface="Times New Roman" panose="02020603050405020304" pitchFamily="18" charset="0"/>
                <a:cs typeface="Times New Roman" panose="02020603050405020304" pitchFamily="18" charset="0"/>
              </a:rPr>
              <a:t>Theo </a:t>
            </a:r>
            <a:r>
              <a:rPr lang="en-US" sz="2100" dirty="0" err="1">
                <a:solidFill>
                  <a:srgbClr val="0000FF"/>
                </a:solidFill>
                <a:latin typeface="Times New Roman" panose="02020603050405020304" pitchFamily="18" charset="0"/>
                <a:cs typeface="Times New Roman" panose="02020603050405020304" pitchFamily="18" charset="0"/>
              </a:rPr>
              <a:t>lứa</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tuổi</a:t>
            </a:r>
            <a:endParaRPr lang="en-US" sz="2100" dirty="0">
              <a:solidFill>
                <a:srgbClr val="0000FF"/>
              </a:solidFill>
              <a:latin typeface="Times New Roman" panose="02020603050405020304" pitchFamily="18" charset="0"/>
              <a:cs typeface="Times New Roman" panose="02020603050405020304" pitchFamily="18" charset="0"/>
            </a:endParaRPr>
          </a:p>
        </p:txBody>
      </p:sp>
      <p:cxnSp>
        <p:nvCxnSpPr>
          <p:cNvPr id="77" name="Straight Connector 76">
            <a:extLst>
              <a:ext uri="{FF2B5EF4-FFF2-40B4-BE49-F238E27FC236}">
                <a16:creationId xmlns:a16="http://schemas.microsoft.com/office/drawing/2014/main" id="{25ECBABE-079E-41A6-BBE1-AE73CAD7B99C}"/>
              </a:ext>
            </a:extLst>
          </p:cNvPr>
          <p:cNvCxnSpPr>
            <a:cxnSpLocks/>
          </p:cNvCxnSpPr>
          <p:nvPr/>
        </p:nvCxnSpPr>
        <p:spPr>
          <a:xfrm>
            <a:off x="4933374" y="6528555"/>
            <a:ext cx="491570" cy="1"/>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5ECBABE-079E-41A6-BBE1-AE73CAD7B99C}"/>
              </a:ext>
            </a:extLst>
          </p:cNvPr>
          <p:cNvCxnSpPr>
            <a:cxnSpLocks/>
          </p:cNvCxnSpPr>
          <p:nvPr/>
        </p:nvCxnSpPr>
        <p:spPr>
          <a:xfrm>
            <a:off x="4918957" y="5904392"/>
            <a:ext cx="491570" cy="1"/>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5ECBABE-079E-41A6-BBE1-AE73CAD7B99C}"/>
              </a:ext>
            </a:extLst>
          </p:cNvPr>
          <p:cNvCxnSpPr>
            <a:cxnSpLocks/>
          </p:cNvCxnSpPr>
          <p:nvPr/>
        </p:nvCxnSpPr>
        <p:spPr>
          <a:xfrm>
            <a:off x="4893702" y="5224350"/>
            <a:ext cx="491570" cy="1"/>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E46EB4C-FB51-4C4E-81BC-CBFD95C4A037}"/>
              </a:ext>
            </a:extLst>
          </p:cNvPr>
          <p:cNvCxnSpPr>
            <a:cxnSpLocks/>
          </p:cNvCxnSpPr>
          <p:nvPr/>
        </p:nvCxnSpPr>
        <p:spPr>
          <a:xfrm>
            <a:off x="4893702" y="1113746"/>
            <a:ext cx="509810" cy="0"/>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77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par>
                                <p:cTn id="72" presetID="10" presetClass="entr" presetSubtype="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par>
                                <p:cTn id="93" presetID="10" presetClass="entr" presetSubtype="0"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childTnLst>
                                </p:cTn>
                              </p:par>
                              <p:par>
                                <p:cTn id="96" presetID="10" presetClass="entr" presetSubtype="0" fill="hold"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500"/>
                                        <p:tgtEl>
                                          <p:spTgt spid="37"/>
                                        </p:tgtEl>
                                      </p:cBhvr>
                                    </p:animEffect>
                                  </p:child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fade">
                                      <p:cBhvr>
                                        <p:cTn id="102" dur="500"/>
                                        <p:tgtEl>
                                          <p:spTgt spid="79"/>
                                        </p:tgtEl>
                                      </p:cBhvr>
                                    </p:animEffect>
                                  </p:childTnLst>
                                </p:cTn>
                              </p:par>
                              <p:par>
                                <p:cTn id="103" presetID="10" presetClass="entr" presetSubtype="0" fill="hold" nodeType="with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500"/>
                                        <p:tgtEl>
                                          <p:spTgt spid="78"/>
                                        </p:tgtEl>
                                      </p:cBhvr>
                                    </p:animEffect>
                                  </p:childTnLst>
                                </p:cTn>
                              </p:par>
                              <p:par>
                                <p:cTn id="106" presetID="10" presetClass="entr" presetSubtype="0" fill="hold" nodeType="with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fade">
                                      <p:cBhvr>
                                        <p:cTn id="108" dur="500"/>
                                        <p:tgtEl>
                                          <p:spTgt spid="7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fade">
                                      <p:cBhvr>
                                        <p:cTn id="113" dur="500"/>
                                        <p:tgtEl>
                                          <p:spTgt spid="41"/>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500"/>
                                        <p:tgtEl>
                                          <p:spTgt spid="4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500"/>
                                        <p:tgtEl>
                                          <p:spTgt spid="44"/>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81"/>
                                        </p:tgtEl>
                                        <p:attrNameLst>
                                          <p:attrName>style.visibility</p:attrName>
                                        </p:attrNameLst>
                                      </p:cBhvr>
                                      <p:to>
                                        <p:strVal val="visible"/>
                                      </p:to>
                                    </p:set>
                                    <p:animEffect transition="in" filter="fade">
                                      <p:cBhvr>
                                        <p:cTn id="12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60" grpId="0" animBg="1"/>
      <p:bldP spid="71" grpId="0" animBg="1"/>
      <p:bldP spid="74" grpId="0" animBg="1"/>
      <p:bldP spid="76" grpId="0" animBg="1"/>
      <p:bldP spid="81" grpId="0" animBg="1"/>
      <p:bldP spid="40" grpId="0" animBg="1"/>
      <p:bldP spid="41" grpId="0" animBg="1"/>
      <p:bldP spid="42" grpId="0" animBg="1"/>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1752600"/>
            <a:ext cx="8486462" cy="4133850"/>
          </a:xfrm>
          <a:prstGeom prst="rect">
            <a:avLst/>
          </a:prstGeom>
        </p:spPr>
      </p:pic>
      <p:sp>
        <p:nvSpPr>
          <p:cNvPr id="3" name="TextBox 2"/>
          <p:cNvSpPr txBox="1"/>
          <p:nvPr/>
        </p:nvSpPr>
        <p:spPr>
          <a:xfrm>
            <a:off x="3124200" y="304800"/>
            <a:ext cx="2830903"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LUYỆN TẬP</a:t>
            </a:r>
          </a:p>
        </p:txBody>
      </p:sp>
      <p:sp>
        <p:nvSpPr>
          <p:cNvPr id="4" name="TextBox 3"/>
          <p:cNvSpPr txBox="1"/>
          <p:nvPr/>
        </p:nvSpPr>
        <p:spPr>
          <a:xfrm>
            <a:off x="838200" y="990600"/>
            <a:ext cx="4343400" cy="523220"/>
          </a:xfrm>
          <a:prstGeom prst="rect">
            <a:avLst/>
          </a:prstGeom>
          <a:noFill/>
        </p:spPr>
        <p:txBody>
          <a:bodyPr wrap="square" rtlCol="0">
            <a:spAutoFit/>
          </a:bodyPr>
          <a:lstStyle/>
          <a:p>
            <a:r>
              <a:rPr lang="en-US" sz="2800" b="1" dirty="0" err="1">
                <a:solidFill>
                  <a:srgbClr val="0000FF"/>
                </a:solidFill>
                <a:latin typeface="Times New Roman" panose="02020603050405020304" pitchFamily="18" charset="0"/>
                <a:cs typeface="Times New Roman" panose="02020603050405020304" pitchFamily="18" charset="0"/>
              </a:rPr>
              <a:t>Câu</a:t>
            </a:r>
            <a:r>
              <a:rPr lang="en-US" sz="2800" b="1" dirty="0">
                <a:solidFill>
                  <a:srgbClr val="0000FF"/>
                </a:solidFill>
                <a:latin typeface="Times New Roman" panose="02020603050405020304" pitchFamily="18" charset="0"/>
                <a:cs typeface="Times New Roman" panose="02020603050405020304" pitchFamily="18" charset="0"/>
              </a:rPr>
              <a:t> 1/ SHS </a:t>
            </a:r>
            <a:r>
              <a:rPr lang="en-US" sz="2800" b="1" dirty="0" err="1">
                <a:solidFill>
                  <a:srgbClr val="0000FF"/>
                </a:solidFill>
                <a:latin typeface="Times New Roman" panose="02020603050405020304" pitchFamily="18" charset="0"/>
                <a:cs typeface="Times New Roman" panose="02020603050405020304" pitchFamily="18" charset="0"/>
              </a:rPr>
              <a:t>trang</a:t>
            </a:r>
            <a:r>
              <a:rPr lang="en-US" sz="2800" b="1" dirty="0">
                <a:solidFill>
                  <a:srgbClr val="0000FF"/>
                </a:solidFill>
                <a:latin typeface="Times New Roman" panose="02020603050405020304" pitchFamily="18" charset="0"/>
                <a:cs typeface="Times New Roman" panose="02020603050405020304" pitchFamily="18" charset="0"/>
              </a:rPr>
              <a:t> 47</a:t>
            </a:r>
          </a:p>
        </p:txBody>
      </p:sp>
    </p:spTree>
    <p:extLst>
      <p:ext uri="{BB962C8B-B14F-4D97-AF65-F5344CB8AC3E}">
        <p14:creationId xmlns:p14="http://schemas.microsoft.com/office/powerpoint/2010/main" val="3597831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0450"/>
            <a:ext cx="8534399" cy="4893647"/>
          </a:xfrm>
          <a:prstGeom prst="rect">
            <a:avLst/>
          </a:prstGeom>
        </p:spPr>
        <p:txBody>
          <a:bodyPr wrap="square">
            <a:spAutoFit/>
          </a:bodyPr>
          <a:lstStyle/>
          <a:p>
            <a:pPr algn="just"/>
            <a:r>
              <a:rPr lang="en-US" sz="2400" dirty="0">
                <a:solidFill>
                  <a:srgbClr val="0000FF"/>
                </a:solidFill>
                <a:latin typeface="Times New Roman" panose="02020603050405020304" pitchFamily="18" charset="0"/>
                <a:cs typeface="Times New Roman" panose="02020603050405020304" pitchFamily="18" charset="0"/>
              </a:rPr>
              <a:t>1. </a:t>
            </a:r>
            <a:r>
              <a:rPr lang="en-US" sz="2400" dirty="0" err="1">
                <a:solidFill>
                  <a:srgbClr val="0000FF"/>
                </a:solidFill>
                <a:latin typeface="Times New Roman" panose="02020603050405020304" pitchFamily="18" charset="0"/>
                <a:cs typeface="Times New Roman" panose="02020603050405020304" pitchFamily="18" charset="0"/>
              </a:rPr>
              <a:t>Dựa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tính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loại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em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hãy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ưu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điểm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loại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sau</a:t>
            </a:r>
            <a:r>
              <a:rPr lang="en-US" sz="2400" dirty="0">
                <a:solidFill>
                  <a:srgbClr val="0000FF"/>
                </a:solidFill>
                <a:latin typeface="Times New Roman" panose="02020603050405020304" pitchFamily="18" charset="0"/>
                <a:cs typeface="Times New Roman" panose="02020603050405020304" pitchFamily="18" charset="0"/>
              </a:rPr>
              <a:t>: </a:t>
            </a:r>
          </a:p>
          <a:p>
            <a:pPr algn="just"/>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Vải</a:t>
            </a:r>
            <a:r>
              <a:rPr lang="en-US" sz="2400" dirty="0">
                <a:solidFill>
                  <a:srgbClr val="0000FF"/>
                </a:solidFill>
                <a:latin typeface="Times New Roman" panose="02020603050405020304" pitchFamily="18" charset="0"/>
                <a:cs typeface="Times New Roman" panose="02020603050405020304" pitchFamily="18" charset="0"/>
              </a:rPr>
              <a:t> KT(</a:t>
            </a:r>
            <a:r>
              <a:rPr lang="en-US" sz="2400" dirty="0" err="1">
                <a:solidFill>
                  <a:srgbClr val="0000FF"/>
                </a:solidFill>
                <a:latin typeface="Times New Roman" panose="02020603050405020304" pitchFamily="18" charset="0"/>
                <a:cs typeface="Times New Roman" panose="02020603050405020304" pitchFamily="18" charset="0"/>
              </a:rPr>
              <a:t>kate</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hợp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giữa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tổng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hợp</a:t>
            </a:r>
            <a:r>
              <a:rPr lang="en-US" sz="2400" dirty="0">
                <a:solidFill>
                  <a:srgbClr val="0000FF"/>
                </a:solidFill>
                <a:latin typeface="Times New Roman" panose="02020603050405020304" pitchFamily="18" charset="0"/>
                <a:cs typeface="Times New Roman" panose="02020603050405020304" pitchFamily="18" charset="0"/>
              </a:rPr>
              <a:t> (cotton + polyester);</a:t>
            </a:r>
          </a:p>
          <a:p>
            <a:pPr marL="214313" indent="-214313" algn="just">
              <a:buFontTx/>
              <a:buChar char="-"/>
            </a:pPr>
            <a:r>
              <a:rPr lang="en-US" sz="2400" dirty="0" err="1">
                <a:solidFill>
                  <a:srgbClr val="0000FF"/>
                </a:solidFill>
                <a:latin typeface="Times New Roman" panose="02020603050405020304" pitchFamily="18" charset="0"/>
                <a:cs typeface="Times New Roman" panose="02020603050405020304" pitchFamily="18" charset="0"/>
              </a:rPr>
              <a:t>Ưu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điểm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Hút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ẩm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cao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mặc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thoáng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dễ</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giặt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tẩy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nhàu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khắc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phục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điểm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dễ</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nhàu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điểm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hút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ẩm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kém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mặc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nóng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tổng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hợp</a:t>
            </a:r>
            <a:r>
              <a:rPr lang="en-US" sz="2400" dirty="0">
                <a:solidFill>
                  <a:srgbClr val="0000FF"/>
                </a:solidFill>
                <a:latin typeface="Times New Roman" panose="02020603050405020304" pitchFamily="18" charset="0"/>
                <a:cs typeface="Times New Roman" panose="02020603050405020304" pitchFamily="18" charset="0"/>
              </a:rPr>
              <a:t>.</a:t>
            </a:r>
          </a:p>
          <a:p>
            <a:pPr marL="342900" indent="-342900" algn="just">
              <a:buFont typeface="Arial" charset="0"/>
              <a:buChar char="•"/>
            </a:pPr>
            <a:r>
              <a:rPr lang="en-US" sz="2400" dirty="0" err="1">
                <a:solidFill>
                  <a:srgbClr val="0000FF"/>
                </a:solidFill>
                <a:latin typeface="Times New Roman" panose="02020603050405020304" pitchFamily="18" charset="0"/>
                <a:cs typeface="Times New Roman" panose="02020603050405020304" pitchFamily="18" charset="0"/>
              </a:rPr>
              <a:t>Vải</a:t>
            </a:r>
            <a:r>
              <a:rPr lang="en-US" sz="2400" dirty="0">
                <a:solidFill>
                  <a:srgbClr val="0000FF"/>
                </a:solidFill>
                <a:latin typeface="Times New Roman" panose="02020603050405020304" pitchFamily="18" charset="0"/>
                <a:cs typeface="Times New Roman" panose="02020603050405020304" pitchFamily="18" charset="0"/>
              </a:rPr>
              <a:t> PEVI: </a:t>
            </a:r>
            <a:r>
              <a:rPr lang="en-US" sz="2400" dirty="0" err="1">
                <a:solidFill>
                  <a:srgbClr val="0000FF"/>
                </a:solidFill>
                <a:latin typeface="Times New Roman" panose="02020603050405020304" pitchFamily="18" charset="0"/>
                <a:cs typeface="Times New Roman" panose="02020603050405020304" pitchFamily="18" charset="0"/>
              </a:rPr>
              <a:t>Kết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hợp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giữa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tạo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tổng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hợp</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viscose+polyester</a:t>
            </a:r>
            <a:r>
              <a:rPr lang="en-US" sz="2400" dirty="0">
                <a:solidFill>
                  <a:srgbClr val="0000FF"/>
                </a:solidFill>
                <a:latin typeface="Times New Roman" panose="02020603050405020304" pitchFamily="18" charset="0"/>
                <a:cs typeface="Times New Roman" panose="02020603050405020304" pitchFamily="18" charset="0"/>
              </a:rPr>
              <a:t>).</a:t>
            </a:r>
          </a:p>
          <a:p>
            <a:pPr algn="just"/>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Ưu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điểm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Hút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ẩm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cao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mặc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thoáng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dễ</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giặt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tẩy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nhàu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khắc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phục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điểm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dễ</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nhàu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điểm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hút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ẩm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kém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mặc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nóng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tổng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hợp</a:t>
            </a:r>
            <a:r>
              <a:rPr lang="en-US" sz="2400" dirty="0">
                <a:solidFill>
                  <a:srgbClr val="0000FF"/>
                </a:solidFill>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040380" y="76200"/>
            <a:ext cx="2830903"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LUYỆN TẬP</a:t>
            </a:r>
          </a:p>
        </p:txBody>
      </p:sp>
      <p:sp>
        <p:nvSpPr>
          <p:cNvPr id="5" name="TextBox 4"/>
          <p:cNvSpPr txBox="1"/>
          <p:nvPr/>
        </p:nvSpPr>
        <p:spPr>
          <a:xfrm>
            <a:off x="609600" y="617230"/>
            <a:ext cx="4343400" cy="523220"/>
          </a:xfrm>
          <a:prstGeom prst="rect">
            <a:avLst/>
          </a:prstGeom>
          <a:noFill/>
        </p:spPr>
        <p:txBody>
          <a:bodyPr wrap="square" rtlCol="0">
            <a:spAutoFit/>
          </a:bodyPr>
          <a:lstStyle/>
          <a:p>
            <a:r>
              <a:rPr lang="en-US" sz="2800" b="1" dirty="0" err="1">
                <a:solidFill>
                  <a:srgbClr val="0000FF"/>
                </a:solidFill>
                <a:latin typeface="Times New Roman" panose="02020603050405020304" pitchFamily="18" charset="0"/>
                <a:cs typeface="Times New Roman" panose="02020603050405020304" pitchFamily="18" charset="0"/>
              </a:rPr>
              <a:t>Câu</a:t>
            </a:r>
            <a:r>
              <a:rPr lang="en-US" sz="2800" b="1" dirty="0">
                <a:solidFill>
                  <a:srgbClr val="0000FF"/>
                </a:solidFill>
                <a:latin typeface="Times New Roman" panose="02020603050405020304" pitchFamily="18" charset="0"/>
                <a:cs typeface="Times New Roman" panose="02020603050405020304" pitchFamily="18" charset="0"/>
              </a:rPr>
              <a:t> 1/ SHS </a:t>
            </a:r>
            <a:r>
              <a:rPr lang="en-US" sz="2800" b="1" dirty="0" err="1">
                <a:solidFill>
                  <a:srgbClr val="0000FF"/>
                </a:solidFill>
                <a:latin typeface="Times New Roman" panose="02020603050405020304" pitchFamily="18" charset="0"/>
                <a:cs typeface="Times New Roman" panose="02020603050405020304" pitchFamily="18" charset="0"/>
              </a:rPr>
              <a:t>trang</a:t>
            </a:r>
            <a:r>
              <a:rPr lang="en-US" sz="2800" b="1" dirty="0">
                <a:solidFill>
                  <a:srgbClr val="0000FF"/>
                </a:solidFill>
                <a:latin typeface="Times New Roman" panose="02020603050405020304" pitchFamily="18" charset="0"/>
                <a:cs typeface="Times New Roman" panose="02020603050405020304" pitchFamily="18" charset="0"/>
              </a:rPr>
              <a:t> 47</a:t>
            </a:r>
          </a:p>
        </p:txBody>
      </p:sp>
    </p:spTree>
    <p:extLst>
      <p:ext uri="{BB962C8B-B14F-4D97-AF65-F5344CB8AC3E}">
        <p14:creationId xmlns:p14="http://schemas.microsoft.com/office/powerpoint/2010/main" val="507089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8909" y="1288225"/>
            <a:ext cx="8420100" cy="4114800"/>
          </a:xfrm>
          <a:prstGeom prst="rect">
            <a:avLst/>
          </a:prstGeom>
        </p:spPr>
      </p:pic>
      <p:sp>
        <p:nvSpPr>
          <p:cNvPr id="4" name="TextBox 3"/>
          <p:cNvSpPr txBox="1"/>
          <p:nvPr/>
        </p:nvSpPr>
        <p:spPr>
          <a:xfrm>
            <a:off x="525273" y="719842"/>
            <a:ext cx="4343400" cy="523220"/>
          </a:xfrm>
          <a:prstGeom prst="rect">
            <a:avLst/>
          </a:prstGeom>
          <a:noFill/>
        </p:spPr>
        <p:txBody>
          <a:bodyPr wrap="square" rtlCol="0">
            <a:spAutoFit/>
          </a:bodyPr>
          <a:lstStyle/>
          <a:p>
            <a:r>
              <a:rPr lang="en-US" sz="2800" b="1" dirty="0" err="1">
                <a:solidFill>
                  <a:srgbClr val="0000FF"/>
                </a:solidFill>
                <a:latin typeface="Times New Roman" panose="02020603050405020304" pitchFamily="18" charset="0"/>
                <a:cs typeface="Times New Roman" panose="02020603050405020304" pitchFamily="18" charset="0"/>
              </a:rPr>
              <a:t>Câu</a:t>
            </a:r>
            <a:r>
              <a:rPr lang="en-US" sz="2800" b="1" dirty="0">
                <a:solidFill>
                  <a:srgbClr val="0000FF"/>
                </a:solidFill>
                <a:latin typeface="Times New Roman" panose="02020603050405020304" pitchFamily="18" charset="0"/>
                <a:cs typeface="Times New Roman" panose="02020603050405020304" pitchFamily="18" charset="0"/>
              </a:rPr>
              <a:t> 2/ SHS </a:t>
            </a:r>
            <a:r>
              <a:rPr lang="en-US" sz="2800" b="1" dirty="0" err="1">
                <a:solidFill>
                  <a:srgbClr val="0000FF"/>
                </a:solidFill>
                <a:latin typeface="Times New Roman" panose="02020603050405020304" pitchFamily="18" charset="0"/>
                <a:cs typeface="Times New Roman" panose="02020603050405020304" pitchFamily="18" charset="0"/>
              </a:rPr>
              <a:t>trang</a:t>
            </a:r>
            <a:r>
              <a:rPr lang="en-US" sz="2800" b="1" dirty="0">
                <a:solidFill>
                  <a:srgbClr val="0000FF"/>
                </a:solidFill>
                <a:latin typeface="Times New Roman" panose="02020603050405020304" pitchFamily="18" charset="0"/>
                <a:cs typeface="Times New Roman" panose="02020603050405020304" pitchFamily="18" charset="0"/>
              </a:rPr>
              <a:t> 47</a:t>
            </a:r>
          </a:p>
        </p:txBody>
      </p:sp>
      <p:sp>
        <p:nvSpPr>
          <p:cNvPr id="3" name="TextBox 2"/>
          <p:cNvSpPr txBox="1"/>
          <p:nvPr/>
        </p:nvSpPr>
        <p:spPr>
          <a:xfrm>
            <a:off x="5967727" y="3484740"/>
            <a:ext cx="1063112" cy="646331"/>
          </a:xfrm>
          <a:prstGeom prst="rect">
            <a:avLst/>
          </a:prstGeom>
          <a:noFill/>
        </p:spPr>
        <p:txBody>
          <a:bodyPr wrap="none" rtlCol="0">
            <a:spAutoFit/>
          </a:bodyPr>
          <a:lstStyle/>
          <a:p>
            <a:pPr algn="ctr"/>
            <a:r>
              <a:rPr lang="en-US" b="1" dirty="0" err="1">
                <a:solidFill>
                  <a:srgbClr val="0000FF"/>
                </a:solidFill>
                <a:latin typeface="Times New Roman" panose="02020603050405020304" pitchFamily="18" charset="0"/>
                <a:cs typeface="Times New Roman" panose="02020603050405020304" pitchFamily="18" charset="0"/>
              </a:rPr>
              <a:t>Vải</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sợi</a:t>
            </a:r>
            <a:r>
              <a:rPr lang="en-US" b="1" dirty="0">
                <a:solidFill>
                  <a:srgbClr val="0000FF"/>
                </a:solidFill>
                <a:latin typeface="Times New Roman" panose="02020603050405020304" pitchFamily="18" charset="0"/>
                <a:cs typeface="Times New Roman" panose="02020603050405020304" pitchFamily="18" charset="0"/>
              </a:rPr>
              <a:t> </a:t>
            </a:r>
          </a:p>
          <a:p>
            <a:pPr algn="ctr"/>
            <a:r>
              <a:rPr lang="en-US" b="1" dirty="0" err="1">
                <a:solidFill>
                  <a:srgbClr val="0000FF"/>
                </a:solidFill>
                <a:latin typeface="Times New Roman" panose="02020603050405020304" pitchFamily="18" charset="0"/>
                <a:cs typeface="Times New Roman" panose="02020603050405020304" pitchFamily="18" charset="0"/>
              </a:rPr>
              <a:t>tổng</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hợp</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216621" y="3449905"/>
            <a:ext cx="1293944" cy="646331"/>
          </a:xfrm>
          <a:prstGeom prst="rect">
            <a:avLst/>
          </a:prstGeom>
          <a:noFill/>
        </p:spPr>
        <p:txBody>
          <a:bodyPr wrap="none" rtlCol="0">
            <a:spAutoFit/>
          </a:bodyPr>
          <a:lstStyle/>
          <a:p>
            <a:pPr algn="ctr"/>
            <a:r>
              <a:rPr lang="en-US" b="1" dirty="0" err="1">
                <a:solidFill>
                  <a:srgbClr val="0000FF"/>
                </a:solidFill>
                <a:latin typeface="Times New Roman" panose="02020603050405020304" pitchFamily="18" charset="0"/>
                <a:cs typeface="Times New Roman" panose="02020603050405020304" pitchFamily="18" charset="0"/>
              </a:rPr>
              <a:t>Vải</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sợi</a:t>
            </a:r>
            <a:r>
              <a:rPr lang="en-US" b="1" dirty="0">
                <a:solidFill>
                  <a:srgbClr val="0000FF"/>
                </a:solidFill>
                <a:latin typeface="Times New Roman" panose="02020603050405020304" pitchFamily="18" charset="0"/>
                <a:cs typeface="Times New Roman" panose="02020603050405020304" pitchFamily="18" charset="0"/>
              </a:rPr>
              <a:t> </a:t>
            </a:r>
          </a:p>
          <a:p>
            <a:pPr algn="ctr"/>
            <a:r>
              <a:rPr lang="en-US" b="1" dirty="0" err="1">
                <a:solidFill>
                  <a:srgbClr val="0000FF"/>
                </a:solidFill>
                <a:latin typeface="Times New Roman" panose="02020603050405020304" pitchFamily="18" charset="0"/>
                <a:cs typeface="Times New Roman" panose="02020603050405020304" pitchFamily="18" charset="0"/>
              </a:rPr>
              <a:t>thiên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nhiên</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306587" y="3623239"/>
            <a:ext cx="1415772" cy="369332"/>
          </a:xfrm>
          <a:prstGeom prst="rect">
            <a:avLst/>
          </a:prstGeom>
          <a:noFill/>
        </p:spPr>
        <p:txBody>
          <a:bodyPr wrap="none" rtlCol="0">
            <a:spAutoFit/>
          </a:bodyPr>
          <a:lstStyle/>
          <a:p>
            <a:pPr algn="ctr"/>
            <a:r>
              <a:rPr lang="en-US" b="1" dirty="0" err="1">
                <a:solidFill>
                  <a:srgbClr val="0000FF"/>
                </a:solidFill>
                <a:latin typeface="Times New Roman" panose="02020603050405020304" pitchFamily="18" charset="0"/>
                <a:cs typeface="Times New Roman" panose="02020603050405020304" pitchFamily="18" charset="0"/>
              </a:rPr>
              <a:t>Vải</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sợi</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pha</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91397" y="4998133"/>
            <a:ext cx="1415772" cy="369332"/>
          </a:xfrm>
          <a:prstGeom prst="rect">
            <a:avLst/>
          </a:prstGeom>
          <a:noFill/>
        </p:spPr>
        <p:txBody>
          <a:bodyPr wrap="none" rtlCol="0">
            <a:spAutoFit/>
          </a:bodyPr>
          <a:lstStyle/>
          <a:p>
            <a:pPr algn="ctr"/>
            <a:r>
              <a:rPr lang="en-US" b="1" dirty="0" err="1">
                <a:solidFill>
                  <a:srgbClr val="0000FF"/>
                </a:solidFill>
                <a:latin typeface="Times New Roman" panose="02020603050405020304" pitchFamily="18" charset="0"/>
                <a:cs typeface="Times New Roman" panose="02020603050405020304" pitchFamily="18" charset="0"/>
              </a:rPr>
              <a:t>Vải</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sợi</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pha</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216621" y="5013064"/>
            <a:ext cx="1415772" cy="369332"/>
          </a:xfrm>
          <a:prstGeom prst="rect">
            <a:avLst/>
          </a:prstGeom>
          <a:noFill/>
        </p:spPr>
        <p:txBody>
          <a:bodyPr wrap="none" rtlCol="0">
            <a:spAutoFit/>
          </a:bodyPr>
          <a:lstStyle/>
          <a:p>
            <a:pPr algn="ctr"/>
            <a:r>
              <a:rPr lang="en-US" b="1" dirty="0" err="1">
                <a:solidFill>
                  <a:srgbClr val="0000FF"/>
                </a:solidFill>
                <a:latin typeface="Times New Roman" panose="02020603050405020304" pitchFamily="18" charset="0"/>
                <a:cs typeface="Times New Roman" panose="02020603050405020304" pitchFamily="18" charset="0"/>
              </a:rPr>
              <a:t>Vải</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sợi</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pha</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347308" y="4970329"/>
            <a:ext cx="1415772" cy="369332"/>
          </a:xfrm>
          <a:prstGeom prst="rect">
            <a:avLst/>
          </a:prstGeom>
          <a:noFill/>
        </p:spPr>
        <p:txBody>
          <a:bodyPr wrap="none" rtlCol="0">
            <a:spAutoFit/>
          </a:bodyPr>
          <a:lstStyle/>
          <a:p>
            <a:pPr algn="ctr"/>
            <a:r>
              <a:rPr lang="en-US" b="1" dirty="0" err="1">
                <a:solidFill>
                  <a:srgbClr val="0000FF"/>
                </a:solidFill>
                <a:latin typeface="Times New Roman" panose="02020603050405020304" pitchFamily="18" charset="0"/>
                <a:cs typeface="Times New Roman" panose="02020603050405020304" pitchFamily="18" charset="0"/>
              </a:rPr>
              <a:t>Vải</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sợi</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pha</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126664" y="183480"/>
            <a:ext cx="2830903"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06244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835696" y="332656"/>
            <a:ext cx="5143500" cy="660078"/>
          </a:xfrm>
        </p:spPr>
        <p:txBody>
          <a:bodyPr>
            <a:noAutofit/>
          </a:bodyPr>
          <a:lstStyle/>
          <a:p>
            <a:pPr algn="ctr">
              <a:defRPr/>
            </a:pPr>
            <a:r>
              <a:rPr lang="en-US" altLang="vi-VN" sz="2800" b="1" dirty="0">
                <a:solidFill>
                  <a:srgbClr val="FF0000"/>
                </a:solidFill>
                <a:latin typeface="Times New Roman" panose="02020603050405020304" pitchFamily="18" charset="0"/>
                <a:cs typeface="Times New Roman" panose="02020603050405020304" pitchFamily="18" charset="0"/>
              </a:rPr>
              <a:t>HƯỚNG DẪN TỰ HỌC</a:t>
            </a:r>
            <a:endParaRPr lang="vi-VN" altLang="vi-VN" sz="2800" b="1" dirty="0">
              <a:solidFill>
                <a:srgbClr val="FF0000"/>
              </a:solidFill>
              <a:cs typeface="Times New Roman" panose="02020603050405020304" pitchFamily="18" charset="0"/>
            </a:endParaRPr>
          </a:p>
        </p:txBody>
      </p:sp>
      <p:sp>
        <p:nvSpPr>
          <p:cNvPr id="3" name="Rectangle 2"/>
          <p:cNvSpPr>
            <a:spLocks noChangeArrowheads="1"/>
          </p:cNvSpPr>
          <p:nvPr/>
        </p:nvSpPr>
        <p:spPr bwMode="auto">
          <a:xfrm>
            <a:off x="899592" y="1124744"/>
            <a:ext cx="7632848"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tabLst>
                <a:tab pos="171450" algn="l"/>
              </a:tabLst>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tabLst>
                <a:tab pos="171450" algn="l"/>
              </a:tabLst>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tabLst>
                <a:tab pos="171450"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171450" algn="l"/>
              </a:tabLst>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tabLst>
                <a:tab pos="171450" algn="l"/>
              </a:tabLst>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171450" algn="l"/>
              </a:tabLst>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171450" algn="l"/>
              </a:tabLst>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171450" algn="l"/>
              </a:tabLst>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171450" algn="l"/>
              </a:tabLst>
              <a:defRPr sz="1300">
                <a:solidFill>
                  <a:schemeClr val="tx1"/>
                </a:solidFill>
                <a:latin typeface="Calibri" panose="020F0502020204030204" pitchFamily="34" charset="0"/>
              </a:defRPr>
            </a:lvl9pPr>
          </a:lstStyle>
          <a:p>
            <a:pPr algn="just">
              <a:lnSpc>
                <a:spcPct val="100000"/>
              </a:lnSpc>
              <a:spcBef>
                <a:spcPct val="20000"/>
              </a:spcBef>
              <a:buFontTx/>
              <a:buNone/>
            </a:pP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Thực</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hiện</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Luyện</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tập</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và</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Vận</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dụng</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trong</a:t>
            </a:r>
            <a:r>
              <a:rPr lang="en-US" altLang="en-US" sz="2800" dirty="0">
                <a:solidFill>
                  <a:srgbClr val="1955FF"/>
                </a:solidFill>
                <a:latin typeface="Times New Roman" panose="02020603050405020304" pitchFamily="18" charset="0"/>
              </a:rPr>
              <a:t> SHS </a:t>
            </a:r>
            <a:r>
              <a:rPr lang="en-US" altLang="en-US" sz="2800" dirty="0" err="1">
                <a:solidFill>
                  <a:srgbClr val="1955FF"/>
                </a:solidFill>
                <a:latin typeface="Times New Roman" panose="02020603050405020304" pitchFamily="18" charset="0"/>
              </a:rPr>
              <a:t>trang</a:t>
            </a:r>
            <a:r>
              <a:rPr lang="en-US" altLang="en-US" sz="2800" dirty="0">
                <a:solidFill>
                  <a:srgbClr val="1955FF"/>
                </a:solidFill>
                <a:latin typeface="Times New Roman" panose="02020603050405020304" pitchFamily="18" charset="0"/>
              </a:rPr>
              <a:t> 47.</a:t>
            </a:r>
          </a:p>
          <a:p>
            <a:pPr algn="just">
              <a:lnSpc>
                <a:spcPct val="100000"/>
              </a:lnSpc>
              <a:spcBef>
                <a:spcPct val="20000"/>
              </a:spcBef>
              <a:buFontTx/>
              <a:buNone/>
            </a:pP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Hoàn</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thành</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việc</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ghi</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bài</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chủ</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đề</a:t>
            </a:r>
            <a:r>
              <a:rPr lang="en-US" altLang="en-US" sz="2800" dirty="0">
                <a:solidFill>
                  <a:srgbClr val="1955FF"/>
                </a:solidFill>
                <a:latin typeface="Times New Roman" panose="02020603050405020304" pitchFamily="18" charset="0"/>
              </a:rPr>
              <a:t> 3 ( </a:t>
            </a:r>
            <a:r>
              <a:rPr lang="en-US" altLang="en-US" sz="2800" dirty="0" err="1">
                <a:solidFill>
                  <a:srgbClr val="1955FF"/>
                </a:solidFill>
                <a:latin typeface="Times New Roman" panose="02020603050405020304" pitchFamily="18" charset="0"/>
              </a:rPr>
              <a:t>phần</a:t>
            </a:r>
            <a:r>
              <a:rPr lang="en-US" altLang="en-US" sz="2800" dirty="0">
                <a:solidFill>
                  <a:srgbClr val="1955FF"/>
                </a:solidFill>
                <a:latin typeface="Times New Roman" panose="02020603050405020304" pitchFamily="18" charset="0"/>
              </a:rPr>
              <a:t> I. </a:t>
            </a:r>
            <a:r>
              <a:rPr lang="en-US" altLang="en-US" sz="2800" dirty="0" err="1">
                <a:solidFill>
                  <a:srgbClr val="1955FF"/>
                </a:solidFill>
                <a:latin typeface="Times New Roman" panose="02020603050405020304" pitchFamily="18" charset="0"/>
              </a:rPr>
              <a:t>Các</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loại</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vải</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thường</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dùng</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trong</a:t>
            </a:r>
            <a:r>
              <a:rPr lang="en-US" altLang="en-US" sz="2800" dirty="0">
                <a:solidFill>
                  <a:srgbClr val="1955FF"/>
                </a:solidFill>
                <a:latin typeface="Times New Roman" panose="02020603050405020304" pitchFamily="18" charset="0"/>
              </a:rPr>
              <a:t> may </a:t>
            </a:r>
            <a:r>
              <a:rPr lang="en-US" altLang="en-US" sz="2800" dirty="0" err="1">
                <a:solidFill>
                  <a:srgbClr val="1955FF"/>
                </a:solidFill>
                <a:latin typeface="Times New Roman" panose="02020603050405020304" pitchFamily="18" charset="0"/>
              </a:rPr>
              <a:t>mặc</a:t>
            </a:r>
            <a:r>
              <a:rPr lang="en-US" altLang="en-US" sz="2800" dirty="0">
                <a:solidFill>
                  <a:srgbClr val="1955FF"/>
                </a:solidFill>
                <a:latin typeface="Times New Roman" panose="02020603050405020304" pitchFamily="18" charset="0"/>
              </a:rPr>
              <a:t>, II. </a:t>
            </a:r>
            <a:r>
              <a:rPr lang="en-US" altLang="en-US" sz="2800" dirty="0" err="1">
                <a:solidFill>
                  <a:srgbClr val="1955FF"/>
                </a:solidFill>
                <a:latin typeface="Times New Roman" panose="02020603050405020304" pitchFamily="18" charset="0"/>
              </a:rPr>
              <a:t>Trang</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phục</a:t>
            </a:r>
            <a:r>
              <a:rPr lang="en-US" altLang="en-US" sz="2800" dirty="0">
                <a:solidFill>
                  <a:srgbClr val="1955FF"/>
                </a:solidFill>
                <a:latin typeface="Times New Roman" panose="02020603050405020304" pitchFamily="18" charset="0"/>
              </a:rPr>
              <a:t>)</a:t>
            </a:r>
          </a:p>
          <a:p>
            <a:pPr algn="just">
              <a:lnSpc>
                <a:spcPct val="100000"/>
              </a:lnSpc>
              <a:spcBef>
                <a:spcPct val="20000"/>
              </a:spcBef>
              <a:buFontTx/>
              <a:buNone/>
            </a:pP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Tiếp</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tục</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hoàn</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thành</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phần</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Luyện</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tập</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và</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Vận</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dụng</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các</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bài</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trong</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chủ</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đề</a:t>
            </a:r>
            <a:r>
              <a:rPr lang="en-US" altLang="en-US" sz="2800" dirty="0">
                <a:solidFill>
                  <a:srgbClr val="1955FF"/>
                </a:solidFill>
                <a:latin typeface="Times New Roman" panose="02020603050405020304" pitchFamily="18" charset="0"/>
              </a:rPr>
              <a:t> 1,2 </a:t>
            </a:r>
            <a:r>
              <a:rPr lang="en-US" altLang="en-US" sz="2800" dirty="0" err="1">
                <a:solidFill>
                  <a:srgbClr val="1955FF"/>
                </a:solidFill>
                <a:latin typeface="Times New Roman" panose="02020603050405020304" pitchFamily="18" charset="0"/>
              </a:rPr>
              <a:t>trong</a:t>
            </a:r>
            <a:r>
              <a:rPr lang="en-US" altLang="en-US" sz="2800" dirty="0">
                <a:solidFill>
                  <a:srgbClr val="1955FF"/>
                </a:solidFill>
                <a:latin typeface="Times New Roman" panose="02020603050405020304" pitchFamily="18" charset="0"/>
              </a:rPr>
              <a:t> SHS.</a:t>
            </a:r>
          </a:p>
          <a:p>
            <a:pPr algn="just">
              <a:lnSpc>
                <a:spcPct val="100000"/>
              </a:lnSpc>
              <a:spcBef>
                <a:spcPct val="20000"/>
              </a:spcBef>
              <a:buFontTx/>
              <a:buNone/>
            </a:pP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Xem</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bài</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giảng</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chủ</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đề</a:t>
            </a:r>
            <a:r>
              <a:rPr lang="en-US" altLang="en-US" sz="2800" dirty="0">
                <a:solidFill>
                  <a:srgbClr val="1955FF"/>
                </a:solidFill>
                <a:latin typeface="Times New Roman" panose="02020603050405020304" pitchFamily="18" charset="0"/>
              </a:rPr>
              <a:t> 3 (</a:t>
            </a:r>
            <a:r>
              <a:rPr lang="en-US" altLang="en-US" sz="2800" dirty="0" err="1">
                <a:solidFill>
                  <a:srgbClr val="1955FF"/>
                </a:solidFill>
                <a:latin typeface="Times New Roman" panose="02020603050405020304" pitchFamily="18" charset="0"/>
              </a:rPr>
              <a:t>phần</a:t>
            </a:r>
            <a:r>
              <a:rPr lang="en-US" altLang="en-US" sz="2800" dirty="0">
                <a:solidFill>
                  <a:srgbClr val="1955FF"/>
                </a:solidFill>
                <a:latin typeface="Times New Roman" panose="02020603050405020304" pitchFamily="18" charset="0"/>
              </a:rPr>
              <a:t> II </a:t>
            </a:r>
            <a:r>
              <a:rPr lang="en-US" altLang="en-US" sz="2800" dirty="0" err="1">
                <a:solidFill>
                  <a:srgbClr val="1955FF"/>
                </a:solidFill>
                <a:latin typeface="Times New Roman" panose="02020603050405020304" pitchFamily="18" charset="0"/>
              </a:rPr>
              <a:t>tiếp</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theo</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trên</a:t>
            </a:r>
            <a:r>
              <a:rPr lang="en-US" altLang="en-US" sz="2800" dirty="0">
                <a:solidFill>
                  <a:srgbClr val="1955FF"/>
                </a:solidFill>
                <a:latin typeface="Times New Roman" panose="02020603050405020304" pitchFamily="18" charset="0"/>
              </a:rPr>
              <a:t> K12 </a:t>
            </a:r>
            <a:r>
              <a:rPr lang="en-US" altLang="en-US" sz="2800" dirty="0" err="1">
                <a:solidFill>
                  <a:srgbClr val="1955FF"/>
                </a:solidFill>
                <a:latin typeface="Times New Roman" panose="02020603050405020304" pitchFamily="18" charset="0"/>
              </a:rPr>
              <a:t>và</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thực</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hiện</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các</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nhiệm</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vụ</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học</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tập</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theo</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yêu</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cầu</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bài</a:t>
            </a:r>
            <a:r>
              <a:rPr lang="en-US" altLang="en-US" sz="2800" dirty="0">
                <a:solidFill>
                  <a:srgbClr val="1955FF"/>
                </a:solidFill>
                <a:latin typeface="Times New Roman" panose="02020603050405020304" pitchFamily="18" charset="0"/>
              </a:rPr>
              <a:t> </a:t>
            </a:r>
            <a:r>
              <a:rPr lang="en-US" altLang="en-US" sz="2800" dirty="0" err="1">
                <a:solidFill>
                  <a:srgbClr val="1955FF"/>
                </a:solidFill>
                <a:latin typeface="Times New Roman" panose="02020603050405020304" pitchFamily="18" charset="0"/>
              </a:rPr>
              <a:t>giảng</a:t>
            </a:r>
            <a:r>
              <a:rPr lang="en-US" altLang="en-US" sz="2800" dirty="0">
                <a:solidFill>
                  <a:srgbClr val="1955FF"/>
                </a:solidFill>
                <a:latin typeface="Times New Roman" panose="02020603050405020304" pitchFamily="18" charset="0"/>
              </a:rPr>
              <a:t>.</a:t>
            </a:r>
          </a:p>
        </p:txBody>
      </p:sp>
    </p:spTree>
    <p:extLst>
      <p:ext uri="{BB962C8B-B14F-4D97-AF65-F5344CB8AC3E}">
        <p14:creationId xmlns:p14="http://schemas.microsoft.com/office/powerpoint/2010/main" val="2934883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down)">
                                      <p:cBhvr>
                                        <p:cTn id="7" dur="500"/>
                                        <p:tgtEl>
                                          <p:spTgt spid="21506"/>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5"/>
          <p:cNvSpPr>
            <a:spLocks noChangeArrowheads="1" noChangeShapeType="1" noTextEdit="1"/>
          </p:cNvSpPr>
          <p:nvPr/>
        </p:nvSpPr>
        <p:spPr bwMode="auto">
          <a:xfrm>
            <a:off x="649287" y="1752600"/>
            <a:ext cx="7800975" cy="3429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FF"/>
              </a:extrusionClr>
              <a:contourClr>
                <a:srgbClr val="FFFFFF"/>
              </a:contourClr>
            </a:sp3d>
          </a:bodyPr>
          <a:lstStyle/>
          <a:p>
            <a:pPr algn="ctr"/>
            <a:r>
              <a:rPr lang="en-US" sz="3600" b="1" kern="10">
                <a:ln w="9525">
                  <a:round/>
                  <a:headEnd/>
                  <a:tailEnd/>
                </a:ln>
                <a:blipFill dpi="0" rotWithShape="0">
                  <a:blip r:embed="rId2"/>
                  <a:srcRect/>
                  <a:stretch>
                    <a:fillRect/>
                  </a:stretch>
                </a:blipFill>
                <a:latin typeface="Times New Roman" panose="02020603050405020304" pitchFamily="18" charset="0"/>
                <a:cs typeface="Times New Roman" panose="02020603050405020304" pitchFamily="18" charset="0"/>
              </a:rPr>
              <a:t>Chân thành cảm ơn các em </a:t>
            </a:r>
          </a:p>
          <a:p>
            <a:pPr algn="ctr"/>
            <a:r>
              <a:rPr lang="en-US" sz="3600" b="1" kern="10">
                <a:ln w="9525">
                  <a:round/>
                  <a:headEnd/>
                  <a:tailEnd/>
                </a:ln>
                <a:blipFill dpi="0" rotWithShape="0">
                  <a:blip r:embed="rId2"/>
                  <a:srcRect/>
                  <a:stretch>
                    <a:fillRect/>
                  </a:stretch>
                </a:blipFill>
                <a:latin typeface="Times New Roman" panose="02020603050405020304" pitchFamily="18" charset="0"/>
                <a:cs typeface="Times New Roman" panose="02020603050405020304" pitchFamily="18" charset="0"/>
              </a:rPr>
              <a:t>học sinh đã theo dõi và lắng nghe</a:t>
            </a:r>
          </a:p>
        </p:txBody>
      </p:sp>
      <p:pic>
        <p:nvPicPr>
          <p:cNvPr id="28675" name="Picture 6"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949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7"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57200"/>
            <a:ext cx="949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258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676400"/>
            <a:ext cx="8229600" cy="1077218"/>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I. CÁC LOẠI VẢI THƯỜNG DÙNG TRONG MAY MẶC:</a:t>
            </a:r>
          </a:p>
        </p:txBody>
      </p:sp>
      <p:sp>
        <p:nvSpPr>
          <p:cNvPr id="3" name="Text Box 2"/>
          <p:cNvSpPr txBox="1">
            <a:spLocks noChangeArrowheads="1"/>
          </p:cNvSpPr>
          <p:nvPr/>
        </p:nvSpPr>
        <p:spPr bwMode="auto">
          <a:xfrm>
            <a:off x="304800" y="228600"/>
            <a:ext cx="822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4000" b="1" u="sng" dirty="0">
                <a:solidFill>
                  <a:srgbClr val="FF0000"/>
                </a:solidFill>
                <a:latin typeface="Times New Roman" panose="02020603050405020304" pitchFamily="18" charset="0"/>
                <a:cs typeface="Times New Roman" panose="02020603050405020304" pitchFamily="18" charset="0"/>
              </a:rPr>
              <a:t>CHỦ ĐỀ 3</a:t>
            </a:r>
            <a:r>
              <a:rPr lang="en-US" sz="4000" b="1" dirty="0">
                <a:solidFill>
                  <a:srgbClr val="FF0000"/>
                </a:solidFill>
                <a:latin typeface="Times New Roman" panose="02020603050405020304" pitchFamily="18" charset="0"/>
                <a:cs typeface="Times New Roman" panose="02020603050405020304" pitchFamily="18" charset="0"/>
              </a:rPr>
              <a:t>: </a:t>
            </a:r>
          </a:p>
          <a:p>
            <a:pPr algn="ctr" eaLnBrk="1" hangingPunct="1"/>
            <a:r>
              <a:rPr lang="en-US" sz="4000" b="1" dirty="0">
                <a:solidFill>
                  <a:srgbClr val="FF0000"/>
                </a:solidFill>
                <a:latin typeface="Times New Roman" panose="02020603050405020304" pitchFamily="18" charset="0"/>
                <a:cs typeface="Times New Roman" panose="02020603050405020304" pitchFamily="18" charset="0"/>
              </a:rPr>
              <a:t>TRANG PHỤC VÀ THỜI TRANG</a:t>
            </a:r>
          </a:p>
        </p:txBody>
      </p:sp>
    </p:spTree>
    <p:extLst>
      <p:ext uri="{BB962C8B-B14F-4D97-AF65-F5344CB8AC3E}">
        <p14:creationId xmlns:p14="http://schemas.microsoft.com/office/powerpoint/2010/main" val="2243309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 y="0"/>
            <a:ext cx="914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700" b="1" dirty="0">
                <a:solidFill>
                  <a:srgbClr val="FF0000"/>
                </a:solidFill>
                <a:latin typeface="Times New Roman" panose="02020603050405020304" pitchFamily="18" charset="0"/>
                <a:cs typeface="Times New Roman" panose="02020603050405020304" pitchFamily="18" charset="0"/>
              </a:rPr>
              <a:t>I. CÁC LOẠI VẢI THƯỜNG DÙNG TRONG MAY MẶC.</a:t>
            </a:r>
          </a:p>
        </p:txBody>
      </p:sp>
      <p:sp>
        <p:nvSpPr>
          <p:cNvPr id="4" name="TextBox 3"/>
          <p:cNvSpPr txBox="1"/>
          <p:nvPr/>
        </p:nvSpPr>
        <p:spPr>
          <a:xfrm>
            <a:off x="381000" y="507831"/>
            <a:ext cx="8686800" cy="523220"/>
          </a:xfrm>
          <a:prstGeom prst="rect">
            <a:avLst/>
          </a:prstGeom>
          <a:noFill/>
        </p:spPr>
        <p:txBody>
          <a:bodyPr wrap="square" rtlCol="0">
            <a:spAutoFit/>
          </a:bodyPr>
          <a:lstStyle/>
          <a:p>
            <a:r>
              <a:rPr lang="en-US" sz="2800" b="1" dirty="0">
                <a:solidFill>
                  <a:srgbClr val="C00000"/>
                </a:solidFill>
                <a:latin typeface="Times New Roman" pitchFamily="18" charset="0"/>
                <a:cs typeface="Times New Roman" pitchFamily="18" charset="0"/>
              </a:rPr>
              <a:t>1. </a:t>
            </a:r>
            <a:r>
              <a:rPr lang="en-US" sz="2800" b="1" dirty="0" err="1">
                <a:solidFill>
                  <a:srgbClr val="C00000"/>
                </a:solidFill>
                <a:latin typeface="Times New Roman" pitchFamily="18" charset="0"/>
                <a:cs typeface="Times New Roman" pitchFamily="18" charset="0"/>
              </a:rPr>
              <a:t>Vải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sợi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thiên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nhiên</a:t>
            </a:r>
            <a:r>
              <a:rPr lang="en-US" sz="2800" b="1" dirty="0">
                <a:solidFill>
                  <a:srgbClr val="C00000"/>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8" y="1880992"/>
            <a:ext cx="8229601"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88725" y="116651"/>
            <a:ext cx="8991599" cy="1828800"/>
          </a:xfrm>
          <a:prstGeom prst="roundRect">
            <a:avLst/>
          </a:prstGeom>
          <a:solidFill>
            <a:srgbClr val="FFFF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err="1">
                <a:solidFill>
                  <a:schemeClr val="tx1"/>
                </a:solidFill>
                <a:latin typeface="Times New Roman" pitchFamily="18" charset="0"/>
                <a:cs typeface="Times New Roman" pitchFamily="18" charset="0"/>
              </a:rPr>
              <a:t>Quan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sát</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hình</a:t>
            </a:r>
            <a:r>
              <a:rPr lang="en-US" sz="2600" b="1" dirty="0">
                <a:solidFill>
                  <a:schemeClr val="tx1"/>
                </a:solidFill>
                <a:latin typeface="Times New Roman" pitchFamily="18" charset="0"/>
                <a:cs typeface="Times New Roman" pitchFamily="18" charset="0"/>
              </a:rPr>
              <a:t> 6.1 </a:t>
            </a:r>
            <a:r>
              <a:rPr lang="en-US" sz="2600" b="1" dirty="0" err="1">
                <a:solidFill>
                  <a:schemeClr val="tx1"/>
                </a:solidFill>
                <a:latin typeface="Times New Roman" pitchFamily="18" charset="0"/>
                <a:cs typeface="Times New Roman" pitchFamily="18" charset="0"/>
              </a:rPr>
              <a:t>và</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nội</a:t>
            </a:r>
            <a:r>
              <a:rPr lang="en-US" sz="2600" b="1" dirty="0">
                <a:solidFill>
                  <a:schemeClr val="tx1"/>
                </a:solidFill>
                <a:latin typeface="Times New Roman" pitchFamily="18" charset="0"/>
                <a:cs typeface="Times New Roman" pitchFamily="18" charset="0"/>
              </a:rPr>
              <a:t> dung SHS </a:t>
            </a:r>
            <a:r>
              <a:rPr lang="en-US" sz="2600" b="1" dirty="0" err="1">
                <a:solidFill>
                  <a:schemeClr val="tx1"/>
                </a:solidFill>
                <a:latin typeface="Times New Roman" pitchFamily="18" charset="0"/>
                <a:cs typeface="Times New Roman" pitchFamily="18" charset="0"/>
              </a:rPr>
              <a:t>trang</a:t>
            </a:r>
            <a:r>
              <a:rPr lang="en-US" sz="2600" b="1" dirty="0">
                <a:solidFill>
                  <a:schemeClr val="tx1"/>
                </a:solidFill>
                <a:latin typeface="Times New Roman" pitchFamily="18" charset="0"/>
                <a:cs typeface="Times New Roman" pitchFamily="18" charset="0"/>
              </a:rPr>
              <a:t> 45, </a:t>
            </a:r>
            <a:r>
              <a:rPr lang="en-US" sz="2600" b="1" dirty="0" err="1">
                <a:solidFill>
                  <a:schemeClr val="tx1"/>
                </a:solidFill>
                <a:latin typeface="Times New Roman" pitchFamily="18" charset="0"/>
                <a:cs typeface="Times New Roman" pitchFamily="18" charset="0"/>
              </a:rPr>
              <a:t>em</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hãy</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nêu</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nguồn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gốc</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và</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tính</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chất</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của</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vải</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sợi</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thiên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nhiên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Từ</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đó</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em</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hãy</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cho</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biết</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đặc</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điểm</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chung</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của</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các</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nguyên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liệu</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sản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xuất</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vải</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sợi</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thiên</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nhiên</a:t>
            </a:r>
            <a:r>
              <a:rPr lang="en-US" sz="2600" b="1" dirty="0">
                <a:solidFill>
                  <a:schemeClr val="tx1"/>
                </a:solidFill>
                <a:latin typeface="Times New Roman" pitchFamily="18" charset="0"/>
                <a:cs typeface="Times New Roman" pitchFamily="18" charset="0"/>
              </a:rPr>
              <a:t>.</a:t>
            </a:r>
          </a:p>
        </p:txBody>
      </p:sp>
      <p:sp>
        <p:nvSpPr>
          <p:cNvPr id="10" name="Vertical Scroll 9"/>
          <p:cNvSpPr/>
          <p:nvPr/>
        </p:nvSpPr>
        <p:spPr>
          <a:xfrm>
            <a:off x="12525" y="5169074"/>
            <a:ext cx="9144000" cy="1612726"/>
          </a:xfrm>
          <a:prstGeom prst="vertic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2"/>
          <p:cNvSpPr txBox="1">
            <a:spLocks noChangeArrowheads="1"/>
          </p:cNvSpPr>
          <p:nvPr/>
        </p:nvSpPr>
        <p:spPr bwMode="auto">
          <a:xfrm>
            <a:off x="240604" y="5282939"/>
            <a:ext cx="896759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50000"/>
              </a:lnSpc>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Nguồn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t>
            </a:r>
          </a:p>
          <a:p>
            <a:pPr algn="just">
              <a:lnSpc>
                <a:spcPct val="150000"/>
              </a:lnSpc>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134304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2"/>
                                        </p:tgtEl>
                                        <p:attrNameLst>
                                          <p:attrName>ppt_w</p:attrName>
                                        </p:attrNameLst>
                                      </p:cBhvr>
                                      <p:tavLst>
                                        <p:tav tm="0">
                                          <p:val>
                                            <p:strVal val="ppt_w"/>
                                          </p:val>
                                        </p:tav>
                                        <p:tav tm="100000">
                                          <p:val>
                                            <p:fltVal val="0"/>
                                          </p:val>
                                        </p:tav>
                                      </p:tavLst>
                                    </p:anim>
                                    <p:anim calcmode="lin" valueType="num">
                                      <p:cBhvr>
                                        <p:cTn id="17" dur="500"/>
                                        <p:tgtEl>
                                          <p:spTgt spid="2"/>
                                        </p:tgtEl>
                                        <p:attrNameLst>
                                          <p:attrName>ppt_h</p:attrName>
                                        </p:attrNameLst>
                                      </p:cBhvr>
                                      <p:tavLst>
                                        <p:tav tm="0">
                                          <p:val>
                                            <p:strVal val="ppt_h"/>
                                          </p:val>
                                        </p:tav>
                                        <p:tav tm="100000">
                                          <p:val>
                                            <p:fltVal val="0"/>
                                          </p:val>
                                        </p:tav>
                                      </p:tavLst>
                                    </p:anim>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7" grpId="0" animBg="1"/>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 y="0"/>
            <a:ext cx="914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700" b="1" dirty="0">
                <a:solidFill>
                  <a:srgbClr val="FF0000"/>
                </a:solidFill>
                <a:latin typeface="Times New Roman" panose="02020603050405020304" pitchFamily="18" charset="0"/>
                <a:cs typeface="Times New Roman" panose="02020603050405020304" pitchFamily="18" charset="0"/>
              </a:rPr>
              <a:t>I. CÁC LOẠI VẢI THƯỜNG DÙNG TRONG MAY MẶC.</a:t>
            </a:r>
          </a:p>
        </p:txBody>
      </p:sp>
      <p:sp>
        <p:nvSpPr>
          <p:cNvPr id="4" name="TextBox 3"/>
          <p:cNvSpPr txBox="1"/>
          <p:nvPr/>
        </p:nvSpPr>
        <p:spPr>
          <a:xfrm>
            <a:off x="381000" y="507831"/>
            <a:ext cx="8686800" cy="523220"/>
          </a:xfrm>
          <a:prstGeom prst="rect">
            <a:avLst/>
          </a:prstGeom>
          <a:noFill/>
        </p:spPr>
        <p:txBody>
          <a:bodyPr wrap="square" rtlCol="0">
            <a:spAutoFit/>
          </a:bodyPr>
          <a:lstStyle/>
          <a:p>
            <a:r>
              <a:rPr lang="en-US" sz="2800" b="1" dirty="0">
                <a:solidFill>
                  <a:srgbClr val="C00000"/>
                </a:solidFill>
                <a:latin typeface="Times New Roman" pitchFamily="18" charset="0"/>
                <a:cs typeface="Times New Roman" pitchFamily="18" charset="0"/>
              </a:rPr>
              <a:t>1. </a:t>
            </a:r>
            <a:r>
              <a:rPr lang="en-US" sz="2800" b="1" dirty="0" err="1">
                <a:solidFill>
                  <a:srgbClr val="C00000"/>
                </a:solidFill>
                <a:latin typeface="Times New Roman" pitchFamily="18" charset="0"/>
                <a:cs typeface="Times New Roman" pitchFamily="18" charset="0"/>
              </a:rPr>
              <a:t>Vải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sợi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thiên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nhiên</a:t>
            </a:r>
            <a:r>
              <a:rPr lang="en-US" sz="2800" b="1" dirty="0">
                <a:solidFill>
                  <a:srgbClr val="C00000"/>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49" y="980102"/>
            <a:ext cx="6174739" cy="288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2"/>
          <p:cNvSpPr txBox="1">
            <a:spLocks noChangeArrowheads="1"/>
          </p:cNvSpPr>
          <p:nvPr/>
        </p:nvSpPr>
        <p:spPr bwMode="auto">
          <a:xfrm rot="10800000" flipV="1">
            <a:off x="447039" y="3913390"/>
            <a:ext cx="809752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50000"/>
              </a:lnSpc>
            </a:pPr>
            <a:r>
              <a:rPr lang="en-US" sz="2400" b="1" dirty="0" err="1">
                <a:latin typeface="Times New Roman" pitchFamily="18" charset="0"/>
                <a:cs typeface="Times New Roman" pitchFamily="18" charset="0"/>
              </a:rPr>
              <a:t>Nguồn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dạng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sợi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sẵn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tự</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nhiên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nguồn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gốc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từ</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thực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vật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hoặc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động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vật</a:t>
            </a:r>
            <a:r>
              <a:rPr lang="en-US" sz="2400" b="1" dirty="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endParaRPr>
          </a:p>
          <a:p>
            <a:pPr algn="just">
              <a:lnSpc>
                <a:spcPct val="150000"/>
              </a:lnSpc>
            </a:pP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độ</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hút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ẩm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cao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mặc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thoáng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dễ</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bị</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nhàu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lâu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a:t>
            </a:r>
            <a:r>
              <a:rPr lang="en-US" sz="2400" b="1" dirty="0">
                <a:solidFill>
                  <a:srgbClr val="0000FF"/>
                </a:solidFill>
                <a:latin typeface="Times New Roman" panose="02020603050405020304" pitchFamily="18" charset="0"/>
                <a:cs typeface="Times New Roman" panose="02020603050405020304" pitchFamily="18" charset="0"/>
              </a:rPr>
              <a:t>.</a:t>
            </a:r>
            <a:endParaRPr lang="en-US" sz="2400" b="1" dirty="0"/>
          </a:p>
        </p:txBody>
      </p:sp>
    </p:spTree>
    <p:custDataLst>
      <p:tags r:id="rId1"/>
    </p:custDataLst>
    <p:extLst>
      <p:ext uri="{BB962C8B-B14F-4D97-AF65-F5344CB8AC3E}">
        <p14:creationId xmlns:p14="http://schemas.microsoft.com/office/powerpoint/2010/main" val="2499547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381000"/>
            <a:ext cx="8153400" cy="5878532"/>
          </a:xfrm>
          <a:prstGeom prst="rect">
            <a:avLst/>
          </a:prstGeom>
          <a:noFill/>
        </p:spPr>
        <p:txBody>
          <a:bodyPr wrap="square" rtlCol="0">
            <a:spAutoFit/>
          </a:bodyPr>
          <a:lstStyle/>
          <a:p>
            <a:r>
              <a:rPr lang="en-US" sz="3200" b="1" u="sng" dirty="0">
                <a:solidFill>
                  <a:srgbClr val="FF0000"/>
                </a:solidFill>
                <a:latin typeface="Times New Roman" panose="02020603050405020304" pitchFamily="18" charset="0"/>
                <a:cs typeface="Times New Roman" panose="02020603050405020304" pitchFamily="18" charset="0"/>
              </a:rPr>
              <a:t>CHỦ ĐỀ 3</a:t>
            </a:r>
            <a:r>
              <a:rPr lang="en-US" sz="3200" b="1" dirty="0">
                <a:solidFill>
                  <a:srgbClr val="FF0000"/>
                </a:solidFill>
                <a:latin typeface="Times New Roman" panose="02020603050405020304" pitchFamily="18" charset="0"/>
                <a:cs typeface="Times New Roman" panose="02020603050405020304" pitchFamily="18" charset="0"/>
              </a:rPr>
              <a:t>: </a:t>
            </a:r>
          </a:p>
          <a:p>
            <a:pPr algn="ctr"/>
            <a:r>
              <a:rPr lang="en-US" sz="3200" b="1" dirty="0">
                <a:solidFill>
                  <a:srgbClr val="FF0000"/>
                </a:solidFill>
                <a:latin typeface="Times New Roman" panose="02020603050405020304" pitchFamily="18" charset="0"/>
                <a:cs typeface="Times New Roman" panose="02020603050405020304" pitchFamily="18" charset="0"/>
              </a:rPr>
              <a:t>TRANG PHỤC VÀ THỜI TRANG</a:t>
            </a:r>
          </a:p>
          <a:p>
            <a:pPr algn="ctr"/>
            <a:r>
              <a:rPr lang="en-US" sz="3200" b="1" dirty="0">
                <a:solidFill>
                  <a:srgbClr val="0000FF"/>
                </a:solidFill>
                <a:latin typeface="Times New Roman" panose="02020603050405020304" pitchFamily="18" charset="0"/>
                <a:cs typeface="Times New Roman" panose="02020603050405020304" pitchFamily="18" charset="0"/>
              </a:rPr>
              <a:t>(</a:t>
            </a:r>
            <a:r>
              <a:rPr lang="en-US" sz="3200" b="1" dirty="0" err="1">
                <a:solidFill>
                  <a:srgbClr val="0000FF"/>
                </a:solidFill>
                <a:latin typeface="Times New Roman" panose="02020603050405020304" pitchFamily="18" charset="0"/>
                <a:cs typeface="Times New Roman" panose="02020603050405020304" pitchFamily="18" charset="0"/>
              </a:rPr>
              <a:t>Tiết</a:t>
            </a:r>
            <a:r>
              <a:rPr lang="en-US" sz="3200" b="1" dirty="0">
                <a:solidFill>
                  <a:srgbClr val="0000FF"/>
                </a:solidFill>
                <a:latin typeface="Times New Roman" panose="02020603050405020304" pitchFamily="18" charset="0"/>
                <a:cs typeface="Times New Roman" panose="02020603050405020304" pitchFamily="18" charset="0"/>
              </a:rPr>
              <a:t> 1) </a:t>
            </a:r>
          </a:p>
          <a:p>
            <a:r>
              <a:rPr lang="en-US" sz="2800" b="1" dirty="0">
                <a:solidFill>
                  <a:srgbClr val="FF0000"/>
                </a:solidFill>
                <a:latin typeface="Times New Roman" panose="02020603050405020304" pitchFamily="18" charset="0"/>
                <a:cs typeface="Times New Roman" panose="02020603050405020304" pitchFamily="18" charset="0"/>
              </a:rPr>
              <a:t>I.CÁC LOẠI VẢI THƯỜNG DÙNG TRONG MAY MẶC.</a:t>
            </a:r>
          </a:p>
          <a:p>
            <a:pPr algn="just"/>
            <a:r>
              <a:rPr lang="en-US" sz="2800" dirty="0">
                <a:solidFill>
                  <a:srgbClr val="0000FF"/>
                </a:solidFill>
                <a:latin typeface="Times New Roman" panose="02020603050405020304" pitchFamily="18" charset="0"/>
                <a:cs typeface="Times New Roman" panose="02020603050405020304" pitchFamily="18" charset="0"/>
              </a:rPr>
              <a:t>1. </a:t>
            </a:r>
            <a:r>
              <a:rPr lang="en-US" sz="2800" dirty="0" err="1">
                <a:solidFill>
                  <a:srgbClr val="0000FF"/>
                </a:solidFill>
                <a:latin typeface="Times New Roman" panose="02020603050405020304" pitchFamily="18" charset="0"/>
                <a:cs typeface="Times New Roman" panose="02020603050405020304" pitchFamily="18" charset="0"/>
              </a:rPr>
              <a:t>Vải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nhiên</a:t>
            </a:r>
            <a:r>
              <a:rPr lang="en-US" sz="2800" dirty="0">
                <a:solidFill>
                  <a:srgbClr val="0000FF"/>
                </a:solidFill>
                <a:latin typeface="Times New Roman" panose="02020603050405020304" pitchFamily="18" charset="0"/>
                <a:cs typeface="Times New Roman" panose="02020603050405020304" pitchFamily="18" charset="0"/>
              </a:rPr>
              <a:t>:</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dệt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bằng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sẵn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nguồn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từ</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vật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hoặc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vật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như</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từ</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cây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từ</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cây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tằm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từ</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tằm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len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từ</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cừu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dê</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vịt</a:t>
            </a:r>
            <a:r>
              <a:rPr lang="en-US" sz="2800" dirty="0">
                <a:solidFill>
                  <a:srgbClr val="0000FF"/>
                </a:solidFill>
                <a:latin typeface="Times New Roman" panose="02020603050405020304" pitchFamily="18" charset="0"/>
                <a:cs typeface="Times New Roman" panose="02020603050405020304" pitchFamily="18" charset="0"/>
              </a:rPr>
              <a:t>).</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hút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ẩm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mặc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thoáng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dễ</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nhàu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lâu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a:t>
            </a:r>
            <a:r>
              <a:rPr lang="en-US" sz="2800" dirty="0">
                <a:solidFill>
                  <a:srgbClr val="0000FF"/>
                </a:solidFill>
                <a:latin typeface="Times New Roman" panose="02020603050405020304" pitchFamily="18" charset="0"/>
                <a:cs typeface="Times New Roman" panose="02020603050405020304" pitchFamily="18" charset="0"/>
              </a:rPr>
              <a:t>.</a:t>
            </a:r>
          </a:p>
          <a:p>
            <a:endParaRPr lang="en-US" sz="2800" dirty="0">
              <a:solidFill>
                <a:srgbClr val="0000FF"/>
              </a:solidFill>
              <a:latin typeface="Times New Roman" panose="02020603050405020304" pitchFamily="18" charset="0"/>
              <a:cs typeface="Times New Roman" panose="02020603050405020304" pitchFamily="18" charset="0"/>
            </a:endParaRPr>
          </a:p>
        </p:txBody>
      </p:sp>
      <p:pic>
        <p:nvPicPr>
          <p:cNvPr id="3" name="Picture 10" descr="viet3">
            <a:extLst>
              <a:ext uri="{FF2B5EF4-FFF2-40B4-BE49-F238E27FC236}">
                <a16:creationId xmlns:a16="http://schemas.microsoft.com/office/drawing/2014/main" id="{EFA33457-8AC5-4312-9056-B58ABBAA1A1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06720" y="423785"/>
            <a:ext cx="807759" cy="49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73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85" y="3306070"/>
            <a:ext cx="3069135" cy="2474323"/>
          </a:xfrm>
          <a:prstGeom prst="rect">
            <a:avLst/>
          </a:prstGeom>
        </p:spPr>
      </p:pic>
      <p:pic>
        <p:nvPicPr>
          <p:cNvPr id="1028" name="Picture 4" descr="Bí mật của những sợi len lông cừ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04800"/>
            <a:ext cx="2514600" cy="23378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703070" y="314960"/>
            <a:ext cx="1466850" cy="2326640"/>
          </a:xfrm>
          <a:prstGeom prst="rect">
            <a:avLst/>
          </a:prstGeom>
        </p:spPr>
      </p:pic>
      <p:pic>
        <p:nvPicPr>
          <p:cNvPr id="5" name="Picture 4"/>
          <p:cNvPicPr>
            <a:picLocks noChangeAspect="1"/>
          </p:cNvPicPr>
          <p:nvPr/>
        </p:nvPicPr>
        <p:blipFill>
          <a:blip r:embed="rId5"/>
          <a:stretch>
            <a:fillRect/>
          </a:stretch>
        </p:blipFill>
        <p:spPr>
          <a:xfrm>
            <a:off x="5715000" y="232698"/>
            <a:ext cx="1555749" cy="2408902"/>
          </a:xfrm>
          <a:prstGeom prst="rect">
            <a:avLst/>
          </a:prstGeom>
        </p:spPr>
      </p:pic>
      <p:pic>
        <p:nvPicPr>
          <p:cNvPr id="1030" name="Picture 6" descr="Sợi đây được bện thành cuộ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306070"/>
            <a:ext cx="2896295" cy="24743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ải đay nhiều mà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8135" y="3306070"/>
            <a:ext cx="2474323" cy="24753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67000" y="2746067"/>
            <a:ext cx="5110479"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VẢI LEN TỪ LÔNG CỪU</a:t>
            </a:r>
          </a:p>
        </p:txBody>
      </p:sp>
      <p:sp>
        <p:nvSpPr>
          <p:cNvPr id="11" name="TextBox 10"/>
          <p:cNvSpPr txBox="1"/>
          <p:nvPr/>
        </p:nvSpPr>
        <p:spPr>
          <a:xfrm>
            <a:off x="2743200" y="5983198"/>
            <a:ext cx="3559811"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VẢI ĐAY TỪ CÂY ĐAY</a:t>
            </a:r>
          </a:p>
        </p:txBody>
      </p:sp>
    </p:spTree>
    <p:extLst>
      <p:ext uri="{BB962C8B-B14F-4D97-AF65-F5344CB8AC3E}">
        <p14:creationId xmlns:p14="http://schemas.microsoft.com/office/powerpoint/2010/main" val="192897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 y="0"/>
            <a:ext cx="914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700" b="1" dirty="0">
                <a:solidFill>
                  <a:srgbClr val="FF0000"/>
                </a:solidFill>
                <a:latin typeface="Times New Roman" panose="02020603050405020304" pitchFamily="18" charset="0"/>
                <a:cs typeface="Times New Roman" panose="02020603050405020304" pitchFamily="18" charset="0"/>
              </a:rPr>
              <a:t>I. CÁC LOẠI VẢI THƯỜNG DÙNG TRONG MAY MẶC.</a:t>
            </a:r>
          </a:p>
        </p:txBody>
      </p:sp>
      <p:sp>
        <p:nvSpPr>
          <p:cNvPr id="4" name="TextBox 3"/>
          <p:cNvSpPr txBox="1"/>
          <p:nvPr/>
        </p:nvSpPr>
        <p:spPr>
          <a:xfrm>
            <a:off x="381000" y="507831"/>
            <a:ext cx="8686800" cy="523220"/>
          </a:xfrm>
          <a:prstGeom prst="rect">
            <a:avLst/>
          </a:prstGeom>
          <a:noFill/>
        </p:spPr>
        <p:txBody>
          <a:bodyPr wrap="square" rtlCol="0">
            <a:spAutoFit/>
          </a:bodyPr>
          <a:lstStyle/>
          <a:p>
            <a:r>
              <a:rPr lang="en-US" sz="2800" b="1" dirty="0">
                <a:solidFill>
                  <a:srgbClr val="C00000"/>
                </a:solidFill>
                <a:latin typeface="Times New Roman" pitchFamily="18" charset="0"/>
                <a:cs typeface="Times New Roman" pitchFamily="18" charset="0"/>
              </a:rPr>
              <a:t>2. </a:t>
            </a:r>
            <a:r>
              <a:rPr lang="en-US" sz="2800" b="1" dirty="0" err="1">
                <a:solidFill>
                  <a:srgbClr val="C00000"/>
                </a:solidFill>
                <a:latin typeface="Times New Roman" pitchFamily="18" charset="0"/>
                <a:cs typeface="Times New Roman" pitchFamily="18" charset="0"/>
              </a:rPr>
              <a:t>Vải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sợi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hóa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học</a:t>
            </a:r>
            <a:r>
              <a:rPr lang="en-US" sz="2800" b="1" dirty="0">
                <a:solidFill>
                  <a:srgbClr val="C00000"/>
                </a:solidFill>
                <a:latin typeface="Times New Roman" pitchFamily="18" charset="0"/>
                <a:cs typeface="Times New Roman" pitchFamily="18" charset="0"/>
              </a:rPr>
              <a:t>:</a:t>
            </a:r>
          </a:p>
        </p:txBody>
      </p:sp>
      <p:sp>
        <p:nvSpPr>
          <p:cNvPr id="7" name="Rounded Rectangle 6"/>
          <p:cNvSpPr/>
          <p:nvPr/>
        </p:nvSpPr>
        <p:spPr>
          <a:xfrm>
            <a:off x="72965" y="22152"/>
            <a:ext cx="8991599" cy="1828800"/>
          </a:xfrm>
          <a:prstGeom prst="roundRect">
            <a:avLst/>
          </a:prstGeom>
          <a:solidFill>
            <a:srgbClr val="FFFF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600" b="1" dirty="0">
              <a:solidFill>
                <a:schemeClr val="tx1"/>
              </a:solidFill>
              <a:latin typeface="Times New Roman" pitchFamily="18" charset="0"/>
              <a:cs typeface="Times New Roman" pitchFamily="18" charset="0"/>
            </a:endParaRPr>
          </a:p>
        </p:txBody>
      </p:sp>
      <p:sp>
        <p:nvSpPr>
          <p:cNvPr id="10" name="Vertical Scroll 9"/>
          <p:cNvSpPr/>
          <p:nvPr/>
        </p:nvSpPr>
        <p:spPr>
          <a:xfrm>
            <a:off x="12525" y="5169074"/>
            <a:ext cx="9144000" cy="1612726"/>
          </a:xfrm>
          <a:prstGeom prst="vertic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2"/>
          <p:cNvSpPr txBox="1">
            <a:spLocks noChangeArrowheads="1"/>
          </p:cNvSpPr>
          <p:nvPr/>
        </p:nvSpPr>
        <p:spPr bwMode="auto">
          <a:xfrm>
            <a:off x="240604" y="5282939"/>
            <a:ext cx="896759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50000"/>
              </a:lnSpc>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Nguồn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hóa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t>
            </a:r>
          </a:p>
          <a:p>
            <a:pPr algn="just">
              <a:lnSpc>
                <a:spcPct val="150000"/>
              </a:lnSpc>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hóa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1867422"/>
            <a:ext cx="7543801"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2"/>
          <p:cNvSpPr txBox="1">
            <a:spLocks noChangeArrowheads="1"/>
          </p:cNvSpPr>
          <p:nvPr/>
        </p:nvSpPr>
        <p:spPr bwMode="auto">
          <a:xfrm>
            <a:off x="88205" y="162125"/>
            <a:ext cx="8979595"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n-US" sz="2600" b="1" dirty="0" err="1">
                <a:latin typeface="Times New Roman" pitchFamily="18" charset="0"/>
                <a:cs typeface="Times New Roman" pitchFamily="18" charset="0"/>
              </a:rPr>
              <a:t>Quan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sát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hình</a:t>
            </a:r>
            <a:r>
              <a:rPr lang="en-US" sz="2600" b="1" dirty="0">
                <a:latin typeface="Times New Roman" pitchFamily="18" charset="0"/>
                <a:cs typeface="Times New Roman" pitchFamily="18" charset="0"/>
              </a:rPr>
              <a:t> 6.2 </a:t>
            </a:r>
            <a:r>
              <a:rPr lang="en-US" sz="2600" b="1" dirty="0" err="1">
                <a:latin typeface="Times New Roman" pitchFamily="18" charset="0"/>
                <a:cs typeface="Times New Roman" pitchFamily="18" charset="0"/>
              </a:rPr>
              <a:t>và</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nội</a:t>
            </a:r>
            <a:r>
              <a:rPr lang="en-US" sz="2600" b="1" dirty="0">
                <a:latin typeface="Times New Roman" pitchFamily="18" charset="0"/>
                <a:cs typeface="Times New Roman" pitchFamily="18" charset="0"/>
              </a:rPr>
              <a:t> dung SHS </a:t>
            </a:r>
            <a:r>
              <a:rPr lang="en-US" sz="2600" b="1" dirty="0" err="1">
                <a:latin typeface="Times New Roman" pitchFamily="18" charset="0"/>
                <a:cs typeface="Times New Roman" pitchFamily="18" charset="0"/>
              </a:rPr>
              <a:t>trang</a:t>
            </a:r>
            <a:r>
              <a:rPr lang="en-US" sz="2600" b="1" dirty="0">
                <a:latin typeface="Times New Roman" pitchFamily="18" charset="0"/>
                <a:cs typeface="Times New Roman" pitchFamily="18" charset="0"/>
              </a:rPr>
              <a:t> 46, </a:t>
            </a:r>
            <a:r>
              <a:rPr lang="en-US" sz="2600" b="1" dirty="0" err="1">
                <a:latin typeface="Times New Roman" pitchFamily="18" charset="0"/>
                <a:cs typeface="Times New Roman" pitchFamily="18" charset="0"/>
              </a:rPr>
              <a:t>em</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hãy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nêu</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nguồn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gốc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và</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tính</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chất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của</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vải</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sợi</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hóa</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học</a:t>
            </a:r>
            <a:r>
              <a:rPr lang="en-US" sz="2600" b="1" dirty="0">
                <a:latin typeface="Times New Roman" pitchFamily="18" charset="0"/>
                <a:cs typeface="Times New Roman" pitchFamily="18" charset="0"/>
              </a:rPr>
              <a:t>. Theo </a:t>
            </a:r>
            <a:r>
              <a:rPr lang="en-US" sz="2600" b="1" dirty="0" err="1">
                <a:latin typeface="Times New Roman" pitchFamily="18" charset="0"/>
                <a:cs typeface="Times New Roman" pitchFamily="18" charset="0"/>
              </a:rPr>
              <a:t>em</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nguyên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liệu</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sản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xuất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vải</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sợi</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hóa</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học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có</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điểm</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gì</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khác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với</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nguyên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liệu</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sản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xuất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vải</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sợi</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thiên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nhiên</a:t>
            </a:r>
            <a:r>
              <a:rPr lang="en-US" sz="2600" b="1" dirty="0">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19452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1" nodeType="clickEffect">
                                  <p:stCondLst>
                                    <p:cond delay="0"/>
                                  </p:stCondLst>
                                  <p:childTnLst>
                                    <p:anim calcmode="lin" valueType="num">
                                      <p:cBhvr>
                                        <p:cTn id="14" dur="500"/>
                                        <p:tgtEl>
                                          <p:spTgt spid="4"/>
                                        </p:tgtEl>
                                        <p:attrNameLst>
                                          <p:attrName>ppt_w</p:attrName>
                                        </p:attrNameLst>
                                      </p:cBhvr>
                                      <p:tavLst>
                                        <p:tav tm="0">
                                          <p:val>
                                            <p:strVal val="ppt_w"/>
                                          </p:val>
                                        </p:tav>
                                        <p:tav tm="100000">
                                          <p:val>
                                            <p:fltVal val="0"/>
                                          </p:val>
                                        </p:tav>
                                      </p:tavLst>
                                    </p:anim>
                                    <p:anim calcmode="lin" valueType="num">
                                      <p:cBhvr>
                                        <p:cTn id="15" dur="500"/>
                                        <p:tgtEl>
                                          <p:spTgt spid="4"/>
                                        </p:tgtEl>
                                        <p:attrNameLst>
                                          <p:attrName>ppt_h</p:attrName>
                                        </p:attrNameLst>
                                      </p:cBhvr>
                                      <p:tavLst>
                                        <p:tav tm="0">
                                          <p:val>
                                            <p:strVal val="ppt_h"/>
                                          </p:val>
                                        </p:tav>
                                        <p:tav tm="100000">
                                          <p:val>
                                            <p:fltVal val="0"/>
                                          </p:val>
                                        </p:tav>
                                      </p:tavLst>
                                    </p:anim>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53" presetClass="exit" presetSubtype="32" fill="hold" grpId="0" nodeType="withEffect">
                                  <p:stCondLst>
                                    <p:cond delay="0"/>
                                  </p:stCondLst>
                                  <p:childTnLst>
                                    <p:anim calcmode="lin" valueType="num">
                                      <p:cBhvr>
                                        <p:cTn id="19" dur="500"/>
                                        <p:tgtEl>
                                          <p:spTgt spid="2"/>
                                        </p:tgtEl>
                                        <p:attrNameLst>
                                          <p:attrName>ppt_w</p:attrName>
                                        </p:attrNameLst>
                                      </p:cBhvr>
                                      <p:tavLst>
                                        <p:tav tm="0">
                                          <p:val>
                                            <p:strVal val="ppt_w"/>
                                          </p:val>
                                        </p:tav>
                                        <p:tav tm="100000">
                                          <p:val>
                                            <p:fltVal val="0"/>
                                          </p:val>
                                        </p:tav>
                                      </p:tavLst>
                                    </p:anim>
                                    <p:anim calcmode="lin" valueType="num">
                                      <p:cBhvr>
                                        <p:cTn id="20" dur="500"/>
                                        <p:tgtEl>
                                          <p:spTgt spid="2"/>
                                        </p:tgtEl>
                                        <p:attrNameLst>
                                          <p:attrName>ppt_h</p:attrName>
                                        </p:attrNameLst>
                                      </p:cBhvr>
                                      <p:tavLst>
                                        <p:tav tm="0">
                                          <p:val>
                                            <p:strVal val="ppt_h"/>
                                          </p:val>
                                        </p:tav>
                                        <p:tav tm="100000">
                                          <p:val>
                                            <p:fltVal val="0"/>
                                          </p:val>
                                        </p:tav>
                                      </p:tavLst>
                                    </p:anim>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7" grpId="0" animBg="1"/>
      <p:bldP spid="10" grpId="0" animBg="1"/>
      <p:bldP spid="11"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 y="0"/>
            <a:ext cx="9144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700" b="1" dirty="0">
                <a:solidFill>
                  <a:srgbClr val="FF0000"/>
                </a:solidFill>
                <a:latin typeface="Times New Roman" panose="02020603050405020304" pitchFamily="18" charset="0"/>
                <a:cs typeface="Times New Roman" panose="02020603050405020304" pitchFamily="18" charset="0"/>
              </a:rPr>
              <a:t>I. CÁC LOẠI VẢI THƯỜNG DÙNG TRONG MAY MẶC.</a:t>
            </a:r>
          </a:p>
        </p:txBody>
      </p:sp>
      <p:sp>
        <p:nvSpPr>
          <p:cNvPr id="4" name="TextBox 3"/>
          <p:cNvSpPr txBox="1"/>
          <p:nvPr/>
        </p:nvSpPr>
        <p:spPr>
          <a:xfrm>
            <a:off x="381000" y="507831"/>
            <a:ext cx="8686800" cy="523220"/>
          </a:xfrm>
          <a:prstGeom prst="rect">
            <a:avLst/>
          </a:prstGeom>
          <a:noFill/>
        </p:spPr>
        <p:txBody>
          <a:bodyPr wrap="square" rtlCol="0">
            <a:spAutoFit/>
          </a:bodyPr>
          <a:lstStyle/>
          <a:p>
            <a:r>
              <a:rPr lang="en-US" sz="2800" b="1" dirty="0">
                <a:solidFill>
                  <a:srgbClr val="C00000"/>
                </a:solidFill>
                <a:latin typeface="Times New Roman" pitchFamily="18" charset="0"/>
                <a:cs typeface="Times New Roman" pitchFamily="18" charset="0"/>
              </a:rPr>
              <a:t>2. </a:t>
            </a:r>
            <a:r>
              <a:rPr lang="en-US" sz="2800" b="1" dirty="0" err="1">
                <a:solidFill>
                  <a:srgbClr val="C00000"/>
                </a:solidFill>
                <a:latin typeface="Times New Roman" pitchFamily="18" charset="0"/>
                <a:cs typeface="Times New Roman" pitchFamily="18" charset="0"/>
              </a:rPr>
              <a:t>Vải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sợi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hóa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học</a:t>
            </a:r>
            <a:r>
              <a:rPr lang="en-US" sz="2800" b="1" dirty="0">
                <a:solidFill>
                  <a:srgbClr val="C00000"/>
                </a:solidFill>
                <a:latin typeface="Times New Roman" pitchFamily="18" charset="0"/>
                <a:cs typeface="Times New Roman" pitchFamily="18" charset="0"/>
              </a:rPr>
              <a:t>:</a:t>
            </a:r>
          </a:p>
        </p:txBody>
      </p:sp>
      <p:sp>
        <p:nvSpPr>
          <p:cNvPr id="11" name="Text Box 2"/>
          <p:cNvSpPr txBox="1">
            <a:spLocks noChangeArrowheads="1"/>
          </p:cNvSpPr>
          <p:nvPr/>
        </p:nvSpPr>
        <p:spPr bwMode="auto">
          <a:xfrm>
            <a:off x="370840" y="3505200"/>
            <a:ext cx="829379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n-US" sz="2400" b="1" dirty="0" err="1">
                <a:latin typeface="Times New Roman" pitchFamily="18" charset="0"/>
                <a:cs typeface="Times New Roman" pitchFamily="18" charset="0"/>
              </a:rPr>
              <a:t>Nguồn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hóa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được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dệt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bằng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loại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sợi</a:t>
            </a:r>
            <a:r>
              <a:rPr lang="en-US" sz="2400" dirty="0">
                <a:solidFill>
                  <a:srgbClr val="0000FF"/>
                </a:solidFill>
                <a:latin typeface="Times New Roman" panose="02020603050405020304" pitchFamily="18" charset="0"/>
                <a:cs typeface="Times New Roman" panose="02020603050405020304" pitchFamily="18" charset="0"/>
              </a:rPr>
              <a:t> do con </a:t>
            </a:r>
            <a:r>
              <a:rPr lang="en-US" sz="2400" dirty="0" err="1">
                <a:solidFill>
                  <a:srgbClr val="0000FF"/>
                </a:solidFill>
                <a:latin typeface="Times New Roman" panose="02020603050405020304" pitchFamily="18" charset="0"/>
                <a:cs typeface="Times New Roman" panose="02020603050405020304" pitchFamily="18" charset="0"/>
              </a:rPr>
              <a:t>người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tạo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hóa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học</a:t>
            </a:r>
            <a:r>
              <a:rPr lang="en-US" sz="2400" dirty="0">
                <a:solidFill>
                  <a:srgbClr val="0000FF"/>
                </a:solidFill>
                <a:latin typeface="Times New Roman" panose="02020603050405020304" pitchFamily="18" charset="0"/>
                <a:cs typeface="Times New Roman" panose="02020603050405020304" pitchFamily="18" charset="0"/>
              </a:rPr>
              <a:t>.</a:t>
            </a:r>
          </a:p>
          <a:p>
            <a:pPr algn="just">
              <a:lnSpc>
                <a:spcPct val="150000"/>
              </a:lnSpc>
            </a:pP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hóa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p>
          <a:p>
            <a:pPr algn="just"/>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tạo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nhàu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năng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thấm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hút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tốt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mặc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thoáng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mát</a:t>
            </a:r>
            <a:r>
              <a:rPr lang="en-US" sz="2400" dirty="0">
                <a:solidFill>
                  <a:srgbClr val="0000FF"/>
                </a:solidFill>
                <a:latin typeface="Times New Roman" panose="02020603050405020304" pitchFamily="18" charset="0"/>
                <a:cs typeface="Times New Roman" panose="02020603050405020304" pitchFamily="18" charset="0"/>
              </a:rPr>
              <a:t>.</a:t>
            </a:r>
          </a:p>
          <a:p>
            <a:pPr algn="just"/>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tổng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hợp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nhàu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thấm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mồ</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hôi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thoáng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mặc</a:t>
            </a:r>
            <a:r>
              <a:rPr lang="en-US" sz="2400" dirty="0">
                <a:solidFill>
                  <a:srgbClr val="0000FF"/>
                </a:solidFill>
                <a:latin typeface="Times New Roman" panose="02020603050405020304" pitchFamily="18" charset="0"/>
                <a:cs typeface="Times New Roman" panose="02020603050405020304" pitchFamily="18" charset="0"/>
              </a:rPr>
              <a: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031051"/>
            <a:ext cx="5562601" cy="241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398530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6"/>
</p:tagLst>
</file>

<file path=ppt/tags/tag10.xml><?xml version="1.0" encoding="utf-8"?>
<p:tagLst xmlns:a="http://schemas.openxmlformats.org/drawingml/2006/main" xmlns:r="http://schemas.openxmlformats.org/officeDocument/2006/relationships" xmlns:p="http://schemas.openxmlformats.org/presentationml/2006/main">
  <p:tag name="TIMING" val="|0.6|0.7|0.3|0.3|0.3|0.3"/>
</p:tagLst>
</file>

<file path=ppt/tags/tag11.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2.4|3|1.1|15.1"/>
</p:tagLst>
</file>

<file path=ppt/tags/tag3.xml><?xml version="1.0" encoding="utf-8"?>
<p:tagLst xmlns:a="http://schemas.openxmlformats.org/drawingml/2006/main" xmlns:r="http://schemas.openxmlformats.org/officeDocument/2006/relationships" xmlns:p="http://schemas.openxmlformats.org/presentationml/2006/main">
  <p:tag name="TIMING" val="|2.4|3|1.1|15.1"/>
</p:tagLst>
</file>

<file path=ppt/tags/tag4.xml><?xml version="1.0" encoding="utf-8"?>
<p:tagLst xmlns:a="http://schemas.openxmlformats.org/drawingml/2006/main" xmlns:r="http://schemas.openxmlformats.org/officeDocument/2006/relationships" xmlns:p="http://schemas.openxmlformats.org/presentationml/2006/main">
  <p:tag name="TIMING" val="|4.2|2.8|0.9|15.7"/>
</p:tagLst>
</file>

<file path=ppt/tags/tag5.xml><?xml version="1.0" encoding="utf-8"?>
<p:tagLst xmlns:a="http://schemas.openxmlformats.org/drawingml/2006/main" xmlns:r="http://schemas.openxmlformats.org/officeDocument/2006/relationships" xmlns:p="http://schemas.openxmlformats.org/presentationml/2006/main">
  <p:tag name="TIMING" val="|4.2|2.8|0.9|15.7"/>
</p:tagLst>
</file>

<file path=ppt/tags/tag6.xml><?xml version="1.0" encoding="utf-8"?>
<p:tagLst xmlns:a="http://schemas.openxmlformats.org/drawingml/2006/main" xmlns:r="http://schemas.openxmlformats.org/officeDocument/2006/relationships" xmlns:p="http://schemas.openxmlformats.org/presentationml/2006/main">
  <p:tag name="TIMING" val="|3.8|3|1.1|8.1"/>
</p:tagLst>
</file>

<file path=ppt/tags/tag7.xml><?xml version="1.0" encoding="utf-8"?>
<p:tagLst xmlns:a="http://schemas.openxmlformats.org/drawingml/2006/main" xmlns:r="http://schemas.openxmlformats.org/officeDocument/2006/relationships" xmlns:p="http://schemas.openxmlformats.org/presentationml/2006/main">
  <p:tag name="TIMING" val="|0.9|6.2"/>
</p:tagLst>
</file>

<file path=ppt/tags/tag8.xml><?xml version="1.0" encoding="utf-8"?>
<p:tagLst xmlns:a="http://schemas.openxmlformats.org/drawingml/2006/main" xmlns:r="http://schemas.openxmlformats.org/officeDocument/2006/relationships" xmlns:p="http://schemas.openxmlformats.org/presentationml/2006/main">
  <p:tag name="TIMING" val="|0.9|6.2"/>
</p:tagLst>
</file>

<file path=ppt/tags/tag9.xml><?xml version="1.0" encoding="utf-8"?>
<p:tagLst xmlns:a="http://schemas.openxmlformats.org/drawingml/2006/main" xmlns:r="http://schemas.openxmlformats.org/officeDocument/2006/relationships" xmlns:p="http://schemas.openxmlformats.org/presentationml/2006/main">
  <p:tag name="TIMING" val="|0.6|0.7|0.3|0.3|0.3|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3136</TotalTime>
  <Words>2143</Words>
  <Application>Microsoft Office PowerPoint</Application>
  <PresentationFormat>On-screen Show (4:3)</PresentationFormat>
  <Paragraphs>216</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Tahoma</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TỰ HỌC</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Nguyễn Thị  Ánh Tuyết</cp:lastModifiedBy>
  <cp:revision>317</cp:revision>
  <dcterms:created xsi:type="dcterms:W3CDTF">2021-07-12T08:18:51Z</dcterms:created>
  <dcterms:modified xsi:type="dcterms:W3CDTF">2022-01-11T07:37:45Z</dcterms:modified>
</cp:coreProperties>
</file>