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3" r:id="rId2"/>
    <p:sldId id="355" r:id="rId3"/>
    <p:sldId id="385" r:id="rId4"/>
    <p:sldId id="386" r:id="rId5"/>
    <p:sldId id="268" r:id="rId6"/>
    <p:sldId id="391" r:id="rId7"/>
    <p:sldId id="390" r:id="rId8"/>
    <p:sldId id="302" r:id="rId9"/>
    <p:sldId id="392" r:id="rId10"/>
    <p:sldId id="393" r:id="rId11"/>
    <p:sldId id="394" r:id="rId12"/>
    <p:sldId id="388" r:id="rId13"/>
    <p:sldId id="400" r:id="rId14"/>
    <p:sldId id="343" r:id="rId15"/>
    <p:sldId id="387" r:id="rId16"/>
    <p:sldId id="401" r:id="rId17"/>
    <p:sldId id="402" r:id="rId18"/>
    <p:sldId id="395" r:id="rId19"/>
    <p:sldId id="396" r:id="rId20"/>
    <p:sldId id="389" r:id="rId21"/>
    <p:sldId id="397" r:id="rId22"/>
    <p:sldId id="398" r:id="rId23"/>
    <p:sldId id="359" r:id="rId24"/>
    <p:sldId id="399" r:id="rId25"/>
    <p:sldId id="36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33CC"/>
    <a:srgbClr val="FF0000"/>
    <a:srgbClr val="99FF33"/>
    <a:srgbClr val="FF0066"/>
    <a:srgbClr val="FFFF00"/>
    <a:srgbClr val="F4DAAA"/>
    <a:srgbClr val="FAD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50000" autoAdjust="0"/>
  </p:normalViewPr>
  <p:slideViewPr>
    <p:cSldViewPr>
      <p:cViewPr>
        <p:scale>
          <a:sx n="70" d="100"/>
          <a:sy n="70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6777769-4F01-4AC5-B745-65644F954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3C18AB-ADD4-4C89-A603-224E1D8BCD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C20D13-65D2-48AD-BB85-5D999C480FED}" type="datetimeFigureOut">
              <a:rPr lang="en-US"/>
              <a:pPr>
                <a:defRPr/>
              </a:pPr>
              <a:t>12/17/2021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2525DB37-9D09-4CCD-A6F7-B481351E6F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50FCFFF-DC5A-406F-98D7-C836B828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BF64E1-8626-4019-A510-2C66EEA65A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0DE0FE-60DB-4741-A6CB-C575DCB99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1217D3-6286-4050-AD5B-70EDDACE1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70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2822706D-2A7B-41A9-B211-3DBA8972D5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B1E5B0BA-E897-4FC9-9396-F0448469F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3AA58A6-69A6-4748-A0FE-E760015E8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BD82222-8C19-4C52-AC16-BE9AEA19A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7A9C087-7801-44DD-A88F-7E8871A67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43C4-7DF9-45BD-8E93-1FFF71A32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8842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0AADC25-65C8-4916-B77B-5417EFBC7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7A28C05-7315-4974-B07E-4191B3CF4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48331DA-987F-411F-BF76-1212966C6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179E2-6F57-4408-8285-1D931510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839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C91339D-355A-4A16-A992-C7E1E179A9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094691-9531-403B-AF12-5C0535FCA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DE13A21-4B91-44E5-9C0F-FD3850757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0BF5-E544-45FF-B160-216037F09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18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E13A8E9-EBC6-4BAF-A46F-5D14695B7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653C68-DB83-41D3-8367-DB1E153DE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AE76B75-F5ED-48C6-8094-50B9EBB3B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AD14-D32D-43D3-9291-52394B10C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59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E5426FE-987B-4FBC-AB3F-B62C938F1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7C8186B-EDDD-4190-ABCA-DA61688A0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F9F1D4-D8FC-4D31-B37A-AB0DA3DC0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68619-3493-479F-8A6D-E49D210A4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059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5EBD7B-DDAD-4F0B-AA43-1FAF9FB2C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F188254-5BB0-4347-83F8-921E5CF76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00FDAFF-BDAF-4E6E-9730-547F8878D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BA8B-2D62-4EA7-B913-2508082EA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042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89F81CC-E656-4196-9CE1-F27F0570B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3B29BB0-CA96-418B-AB7C-62FEC72D2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464D715-EBB1-4C88-BF35-C09C0FEBB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23D46-CE5C-43E9-A9F2-AB089A29A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8586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34C8799-0DCC-4A86-9D61-D55CF28F3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CAA6894-72F6-4A9C-917F-95D8F752F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D999163-BEBD-41E6-B401-783BDBCAD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78BF-CA20-4CD8-9665-75602B289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653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164F7CF-1353-498F-84C9-B4606447D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218D95F-C359-4F3E-AD0F-1C5100472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637D4AB-22C3-48A5-B5DC-656FB2D9E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EBF4-C648-4CF5-B180-6898FDC4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24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E3A139-602A-4127-B4F8-22F1DE971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1B174D8-C37A-4506-974E-EAF97BC8D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2508E09-0439-45E9-8E11-C58C8A366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17693-604B-4129-B88C-E02001089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06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C764408-BDC2-4016-90F4-D3AEB7427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9422EFF-D4AE-4EAC-AF1C-7EF114B98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01A0CFF-E865-4E49-B8D9-9E4062C7A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C3B4-47AB-4D5B-9703-35B2BFACB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107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7D0CEE2-24BF-4100-A0B6-7C5769CEB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FA3AC32F-37A5-434D-9EA8-D202E2705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26759553-8963-4853-BE53-090955C36C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4207AD3-141C-4921-B494-1C5FD195B1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F324F09-239C-4DE7-9DF6-C05CEC91B6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43E1728-4C6F-4E87-AB0C-91AF38AFC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45A11FBF-8647-4939-9CBC-1491FD6A9A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025" y="439738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xmlns="" id="{54AE1296-2EF5-4297-A8C2-EE177B7A2A9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130300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GIẢNG LỊCH SỬ 9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710C2FE1-05ED-4B8D-AEC9-E73F88F5827B}"/>
              </a:ext>
            </a:extLst>
          </p:cNvPr>
          <p:cNvSpPr txBox="1">
            <a:spLocks/>
          </p:cNvSpPr>
          <p:nvPr/>
        </p:nvSpPr>
        <p:spPr bwMode="auto">
          <a:xfrm>
            <a:off x="0" y="1979613"/>
            <a:ext cx="9144000" cy="18684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Sound 6">
            <a:hlinkClick r:id="" action="ppaction://media"/>
            <a:extLst>
              <a:ext uri="{FF2B5EF4-FFF2-40B4-BE49-F238E27FC236}">
                <a16:creationId xmlns:a16="http://schemas.microsoft.com/office/drawing/2014/main" xmlns="" id="{C0A2929E-8740-4834-BBE6-7DA354B8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5139"/>
            <a:ext cx="4432020" cy="248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 descr="Tập tin:Reagan and Gorbachev signing.jpg">
            <a:extLst>
              <a:ext uri="{FF2B5EF4-FFF2-40B4-BE49-F238E27FC236}">
                <a16:creationId xmlns:a16="http://schemas.microsoft.com/office/drawing/2014/main" xmlns="" id="{B80CC9F8-519C-4915-A7C4-D7786C59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67060"/>
            <a:ext cx="3352800" cy="246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72" y="4367060"/>
            <a:ext cx="3211438" cy="241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89847"/>
      </p:ext>
    </p:extLst>
  </p:cSld>
  <p:clrMapOvr>
    <a:masterClrMapping/>
  </p:clrMapOvr>
  <p:transition spd="med" advTm="1459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883A456-EDAE-44AC-8064-EBF3FE1EAAE9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5" name="AutoShape 84">
              <a:extLst>
                <a:ext uri="{FF2B5EF4-FFF2-40B4-BE49-F238E27FC236}">
                  <a16:creationId xmlns="" xmlns:a16="http://schemas.microsoft.com/office/drawing/2014/main" id="{1F93F13A-27BC-4200-85AC-C33C7015E5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AutoShape 85">
              <a:extLst>
                <a:ext uri="{FF2B5EF4-FFF2-40B4-BE49-F238E27FC236}">
                  <a16:creationId xmlns="" xmlns:a16="http://schemas.microsoft.com/office/drawing/2014/main" id="{5E17E65E-4199-4C1B-AB97-7050FA2BC9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xt Box 86">
              <a:extLst>
                <a:ext uri="{FF2B5EF4-FFF2-40B4-BE49-F238E27FC236}">
                  <a16:creationId xmlns="" xmlns:a16="http://schemas.microsoft.com/office/drawing/2014/main" id="{3655F077-964E-43E8-B8CD-890B2C87F86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87">
              <a:extLst>
                <a:ext uri="{FF2B5EF4-FFF2-40B4-BE49-F238E27FC236}">
                  <a16:creationId xmlns="" xmlns:a16="http://schemas.microsoft.com/office/drawing/2014/main" id="{DA300BC2-EF12-442B-9C19-847618E2D1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885440F-3B4C-4BDC-8A5C-1C3F976FE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38" name="Picture 2">
            <a:extLst>
              <a:ext uri="{FF2B5EF4-FFF2-40B4-BE49-F238E27FC236}">
                <a16:creationId xmlns="" xmlns:a16="http://schemas.microsoft.com/office/drawing/2014/main" id="{2B26C695-5856-4479-AB5A-639159FA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" y="1802612"/>
            <a:ext cx="6247686" cy="49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FF305E-4768-4E21-ABD1-166AC2BDB1DF}"/>
              </a:ext>
            </a:extLst>
          </p:cNvPr>
          <p:cNvSpPr txBox="1"/>
          <p:nvPr/>
        </p:nvSpPr>
        <p:spPr>
          <a:xfrm>
            <a:off x="6302276" y="3607775"/>
            <a:ext cx="299525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P-3A </a:t>
            </a:r>
            <a:r>
              <a:rPr lang="en-US" sz="26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bay </a:t>
            </a:r>
            <a:r>
              <a:rPr lang="en-US" sz="26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hạm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Varyag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1987.</a:t>
            </a:r>
            <a:endParaRPr lang="en-US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070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883A456-EDAE-44AC-8064-EBF3FE1EAAE9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5" name="AutoShape 84">
              <a:extLst>
                <a:ext uri="{FF2B5EF4-FFF2-40B4-BE49-F238E27FC236}">
                  <a16:creationId xmlns="" xmlns:a16="http://schemas.microsoft.com/office/drawing/2014/main" id="{1F93F13A-27BC-4200-85AC-C33C7015E5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AutoShape 85">
              <a:extLst>
                <a:ext uri="{FF2B5EF4-FFF2-40B4-BE49-F238E27FC236}">
                  <a16:creationId xmlns="" xmlns:a16="http://schemas.microsoft.com/office/drawing/2014/main" id="{5E17E65E-4199-4C1B-AB97-7050FA2BC9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xt Box 86">
              <a:extLst>
                <a:ext uri="{FF2B5EF4-FFF2-40B4-BE49-F238E27FC236}">
                  <a16:creationId xmlns="" xmlns:a16="http://schemas.microsoft.com/office/drawing/2014/main" id="{3655F077-964E-43E8-B8CD-890B2C87F86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87">
              <a:extLst>
                <a:ext uri="{FF2B5EF4-FFF2-40B4-BE49-F238E27FC236}">
                  <a16:creationId xmlns="" xmlns:a16="http://schemas.microsoft.com/office/drawing/2014/main" id="{DA300BC2-EF12-442B-9C19-847618E2D1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885440F-3B4C-4BDC-8A5C-1C3F976FE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2" name="Picture 2">
            <a:extLst>
              <a:ext uri="{FF2B5EF4-FFF2-40B4-BE49-F238E27FC236}">
                <a16:creationId xmlns="" xmlns:a16="http://schemas.microsoft.com/office/drawing/2014/main" id="{86042E08-3D5B-449D-8C0A-56FC7DC3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3419"/>
            <a:ext cx="5959584" cy="46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6E488F-E099-45BA-9905-E3785AA562EB}"/>
              </a:ext>
            </a:extLst>
          </p:cNvPr>
          <p:cNvSpPr txBox="1"/>
          <p:nvPr/>
        </p:nvSpPr>
        <p:spPr>
          <a:xfrm>
            <a:off x="6111984" y="2244695"/>
            <a:ext cx="30747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Đám mây hình nấm của </a:t>
            </a:r>
            <a:r>
              <a:rPr lang="vi-VN" sz="2600" i="0" u="none" strike="noStrike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Tsar Bomba</a:t>
            </a:r>
            <a:r>
              <a:rPr lang="vi-VN" sz="260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nhìn từ xa 161 km (100 dặm) năm 1961. Đây là loại </a:t>
            </a:r>
            <a:r>
              <a:rPr lang="vi-VN" sz="2600" i="0" u="none" strike="noStrike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vũ khí hạt nhân</a:t>
            </a:r>
            <a:r>
              <a:rPr lang="vi-VN" sz="260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mạnh nhất từng được chế tạo ra và cũng là chất nổ mạnh nhất từng được kích nổ bởi con người.</a:t>
            </a:r>
            <a:endParaRPr lang="en-US" sz="2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2676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D4D405-B590-4595-B7AD-42C3558DA85B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11" name="AutoShape 84">
              <a:extLst>
                <a:ext uri="{FF2B5EF4-FFF2-40B4-BE49-F238E27FC236}">
                  <a16:creationId xmlns="" xmlns:a16="http://schemas.microsoft.com/office/drawing/2014/main" id="{14AACF2A-E168-4BBB-BC29-F2C2EDB8A7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AutoShape 85">
              <a:extLst>
                <a:ext uri="{FF2B5EF4-FFF2-40B4-BE49-F238E27FC236}">
                  <a16:creationId xmlns="" xmlns:a16="http://schemas.microsoft.com/office/drawing/2014/main" id="{DD5F5A3E-F94D-4438-825A-4A483F196B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86">
              <a:extLst>
                <a:ext uri="{FF2B5EF4-FFF2-40B4-BE49-F238E27FC236}">
                  <a16:creationId xmlns="" xmlns:a16="http://schemas.microsoft.com/office/drawing/2014/main" id="{2E945C2C-C8EA-40D3-93AC-AF39C149FC3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87">
              <a:extLst>
                <a:ext uri="{FF2B5EF4-FFF2-40B4-BE49-F238E27FC236}">
                  <a16:creationId xmlns="" xmlns:a16="http://schemas.microsoft.com/office/drawing/2014/main" id="{38C91ABF-088B-42CB-BCA7-AA5AACCBEE7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C139B95-2298-4B81-8873-B7BEC483D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may%20bay">
            <a:extLst>
              <a:ext uri="{FF2B5EF4-FFF2-40B4-BE49-F238E27FC236}">
                <a16:creationId xmlns="" xmlns:a16="http://schemas.microsoft.com/office/drawing/2014/main" id="{6417A07B-914B-46A3-8A0D-99838898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270125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b5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9FB0982-8674-4C9A-B10E-879AAD46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239963"/>
            <a:ext cx="56070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26">
            <a:extLst>
              <a:ext uri="{FF2B5EF4-FFF2-40B4-BE49-F238E27FC236}">
                <a16:creationId xmlns="" xmlns:a16="http://schemas.microsoft.com/office/drawing/2014/main" id="{81AE51AC-9D1D-4942-995C-5ABF1068F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5818188"/>
            <a:ext cx="6207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 B52 mang đầu đạn hạt nhân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>
            <a:extLst>
              <a:ext uri="{FF2B5EF4-FFF2-40B4-BE49-F238E27FC236}">
                <a16:creationId xmlns="" xmlns:a16="http://schemas.microsoft.com/office/drawing/2014/main" id="{64895E33-2F74-4845-AB41-E2024FE42FB7}"/>
              </a:ext>
            </a:extLst>
          </p:cNvPr>
          <p:cNvGrpSpPr>
            <a:grpSpLocks/>
          </p:cNvGrpSpPr>
          <p:nvPr/>
        </p:nvGrpSpPr>
        <p:grpSpPr bwMode="auto">
          <a:xfrm>
            <a:off x="-2741613" y="1600200"/>
            <a:ext cx="4770438" cy="4824413"/>
            <a:chOff x="-2741613" y="1600200"/>
            <a:chExt cx="4770438" cy="4824413"/>
          </a:xfrm>
        </p:grpSpPr>
        <p:sp>
          <p:nvSpPr>
            <p:cNvPr id="88105" name="AutoShape 41">
              <a:extLst>
                <a:ext uri="{FF2B5EF4-FFF2-40B4-BE49-F238E27FC236}">
                  <a16:creationId xmlns="" xmlns:a16="http://schemas.microsoft.com/office/drawing/2014/main" id="{6128A3A4-51EF-4DF0-B851-501D4C68084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768601" y="1627188"/>
              <a:ext cx="4824413" cy="4770438"/>
            </a:xfrm>
            <a:custGeom>
              <a:avLst/>
              <a:gdLst>
                <a:gd name="T0" fmla="*/ 538772352 w 21600"/>
                <a:gd name="T1" fmla="*/ 0 h 21600"/>
                <a:gd name="T2" fmla="*/ 8081562 w 21600"/>
                <a:gd name="T3" fmla="*/ 518882529 h 21600"/>
                <a:gd name="T4" fmla="*/ 538772352 w 21600"/>
                <a:gd name="T5" fmla="*/ 15706005 h 21600"/>
                <a:gd name="T6" fmla="*/ 1069462919 w 21600"/>
                <a:gd name="T7" fmla="*/ 5188825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 w 21600"/>
                <a:gd name="T13" fmla="*/ 0 h 21600"/>
                <a:gd name="T14" fmla="*/ 21199 w 21600"/>
                <a:gd name="T15" fmla="*/ 13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gradFill rotWithShape="1">
              <a:gsLst>
                <a:gs pos="0">
                  <a:srgbClr val="EBEEF0"/>
                </a:gs>
                <a:gs pos="50000">
                  <a:schemeClr val="bg2"/>
                </a:gs>
                <a:gs pos="100000">
                  <a:srgbClr val="EBEEF0"/>
                </a:gs>
              </a:gsLst>
              <a:lin ang="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289" name="AutoShape 42">
              <a:extLst>
                <a:ext uri="{FF2B5EF4-FFF2-40B4-BE49-F238E27FC236}">
                  <a16:creationId xmlns="" xmlns:a16="http://schemas.microsoft.com/office/drawing/2014/main" id="{3C9AB109-F1D6-4F88-9A17-2F2D856A9E6C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2253062" y="2037951"/>
              <a:ext cx="4260060" cy="3929063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lnTo>
                    <a:pt x="10744" y="108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3F63E846-6BAB-4792-B04F-EA678E9BB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6375" y="3697288"/>
              <a:ext cx="2009775" cy="1385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06" name="Group 55">
            <a:extLst>
              <a:ext uri="{FF2B5EF4-FFF2-40B4-BE49-F238E27FC236}">
                <a16:creationId xmlns="" xmlns:a16="http://schemas.microsoft.com/office/drawing/2014/main" id="{E8522372-557B-458D-A8C1-D50B0C8E6B2A}"/>
              </a:ext>
            </a:extLst>
          </p:cNvPr>
          <p:cNvGrpSpPr>
            <a:grpSpLocks/>
          </p:cNvGrpSpPr>
          <p:nvPr/>
        </p:nvGrpSpPr>
        <p:grpSpPr bwMode="auto">
          <a:xfrm>
            <a:off x="2028825" y="3577238"/>
            <a:ext cx="693667" cy="685800"/>
            <a:chOff x="2078" y="1680"/>
            <a:chExt cx="1615" cy="1615"/>
          </a:xfrm>
          <a:solidFill>
            <a:srgbClr val="00B0F0"/>
          </a:solidFill>
        </p:grpSpPr>
        <p:sp>
          <p:nvSpPr>
            <p:cNvPr id="11308" name="Oval 56">
              <a:extLst>
                <a:ext uri="{FF2B5EF4-FFF2-40B4-BE49-F238E27FC236}">
                  <a16:creationId xmlns="" xmlns:a16="http://schemas.microsoft.com/office/drawing/2014/main" id="{A3F5B0BD-A531-48EA-B966-60DEC2B00A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9" name="Oval 57">
              <a:extLst>
                <a:ext uri="{FF2B5EF4-FFF2-40B4-BE49-F238E27FC236}">
                  <a16:creationId xmlns="" xmlns:a16="http://schemas.microsoft.com/office/drawing/2014/main" id="{2B8A8079-0C7F-4BC6-820C-31DDD3B46E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3"/>
              <a:ext cx="1430" cy="142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22" name="Oval 58">
              <a:extLst>
                <a:ext uri="{FF2B5EF4-FFF2-40B4-BE49-F238E27FC236}">
                  <a16:creationId xmlns="" xmlns:a16="http://schemas.microsoft.com/office/drawing/2014/main" id="{53717F6E-22A8-462B-8CC5-05D471B5EE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Oval 59">
              <a:extLst>
                <a:ext uri="{FF2B5EF4-FFF2-40B4-BE49-F238E27FC236}">
                  <a16:creationId xmlns="" xmlns:a16="http://schemas.microsoft.com/office/drawing/2014/main" id="{C54F4DDA-6495-4F8A-A7CD-859D91EB19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24" name="Oval 60">
              <a:extLst>
                <a:ext uri="{FF2B5EF4-FFF2-40B4-BE49-F238E27FC236}">
                  <a16:creationId xmlns="" xmlns:a16="http://schemas.microsoft.com/office/drawing/2014/main" id="{66E6EA5C-CE7D-4786-89B5-843FA0A506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Oval 61">
              <a:extLst>
                <a:ext uri="{FF2B5EF4-FFF2-40B4-BE49-F238E27FC236}">
                  <a16:creationId xmlns="" xmlns:a16="http://schemas.microsoft.com/office/drawing/2014/main" id="{1F34A33E-E345-4C33-AB87-BC1DAA233F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68" name="Group 11">
            <a:extLst>
              <a:ext uri="{FF2B5EF4-FFF2-40B4-BE49-F238E27FC236}">
                <a16:creationId xmlns="" xmlns:a16="http://schemas.microsoft.com/office/drawing/2014/main" id="{270E4543-31EE-47AC-BC6F-A04C9375B604}"/>
              </a:ext>
            </a:extLst>
          </p:cNvPr>
          <p:cNvGrpSpPr>
            <a:grpSpLocks/>
          </p:cNvGrpSpPr>
          <p:nvPr/>
        </p:nvGrpSpPr>
        <p:grpSpPr bwMode="auto">
          <a:xfrm>
            <a:off x="2757488" y="3159125"/>
            <a:ext cx="6173787" cy="1395413"/>
            <a:chOff x="2731592" y="3051574"/>
            <a:chExt cx="6173151" cy="1394892"/>
          </a:xfrm>
        </p:grpSpPr>
        <p:sp>
          <p:nvSpPr>
            <p:cNvPr id="4105" name="AutoShape 46">
              <a:extLst>
                <a:ext uri="{FF2B5EF4-FFF2-40B4-BE49-F238E27FC236}">
                  <a16:creationId xmlns="" xmlns:a16="http://schemas.microsoft.com/office/drawing/2014/main" id="{9CEC2C18-1261-4446-A780-0896C3E47F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1592" y="3051574"/>
              <a:ext cx="6173151" cy="1394892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5" name="TextBox 59">
              <a:extLst>
                <a:ext uri="{FF2B5EF4-FFF2-40B4-BE49-F238E27FC236}">
                  <a16:creationId xmlns="" xmlns:a16="http://schemas.microsoft.com/office/drawing/2014/main" id="{C3BD51B5-0889-4DCE-B686-8B34986E3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1717" y="3066594"/>
              <a:ext cx="5672900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Thành lập các khối quân sự, căn cứ quân sự bao quanh Liên Xô và các nước XHCN.</a:t>
              </a:r>
            </a:p>
          </p:txBody>
        </p:sp>
      </p:grpSp>
      <p:sp>
        <p:nvSpPr>
          <p:cNvPr id="56" name="Rectangle 167">
            <a:extLst>
              <a:ext uri="{FF2B5EF4-FFF2-40B4-BE49-F238E27FC236}">
                <a16:creationId xmlns="" xmlns:a16="http://schemas.microsoft.com/office/drawing/2014/main" id="{68AA6842-7AB0-4A26-96BA-A8D514228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-68263"/>
            <a:ext cx="8880475" cy="1417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</a:p>
          <a:p>
            <a:pPr algn="ctr" eaLnBrk="1" hangingPunct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 THẾ KỈ XVIII - ĐẦU THẾ KỈ XX </a:t>
            </a:r>
          </a:p>
          <a:p>
            <a:pPr algn="ctr">
              <a:lnSpc>
                <a:spcPct val="115000"/>
              </a:lnSpc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E76F707-E1B6-4676-8B9A-DEF183FEC2F4}"/>
              </a:ext>
            </a:extLst>
          </p:cNvPr>
          <p:cNvGrpSpPr/>
          <p:nvPr/>
        </p:nvGrpSpPr>
        <p:grpSpPr>
          <a:xfrm>
            <a:off x="260802" y="767836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57" name="AutoShape 84">
              <a:extLst>
                <a:ext uri="{FF2B5EF4-FFF2-40B4-BE49-F238E27FC236}">
                  <a16:creationId xmlns="" xmlns:a16="http://schemas.microsoft.com/office/drawing/2014/main" id="{A326DA07-AE57-4295-98FE-B1113A3549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AutoShape 85">
              <a:extLst>
                <a:ext uri="{FF2B5EF4-FFF2-40B4-BE49-F238E27FC236}">
                  <a16:creationId xmlns="" xmlns:a16="http://schemas.microsoft.com/office/drawing/2014/main" id="{EBE638B6-4084-494A-83DE-FE99E61FAF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Text Box 86">
              <a:extLst>
                <a:ext uri="{FF2B5EF4-FFF2-40B4-BE49-F238E27FC236}">
                  <a16:creationId xmlns="" xmlns:a16="http://schemas.microsoft.com/office/drawing/2014/main" id="{2A479324-DBAF-4887-8BE3-C219A7DEEC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Text Box 87">
              <a:extLst>
                <a:ext uri="{FF2B5EF4-FFF2-40B4-BE49-F238E27FC236}">
                  <a16:creationId xmlns="" xmlns:a16="http://schemas.microsoft.com/office/drawing/2014/main" id="{00F6C113-E365-448D-B1A6-80D0F7140E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4A6A5DEE-AFC9-498A-809F-85810163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2552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Group 55">
            <a:extLst>
              <a:ext uri="{FF2B5EF4-FFF2-40B4-BE49-F238E27FC236}">
                <a16:creationId xmlns="" xmlns:a16="http://schemas.microsoft.com/office/drawing/2014/main" id="{674008B4-B07F-481C-A21B-6C0114ABDA0C}"/>
              </a:ext>
            </a:extLst>
          </p:cNvPr>
          <p:cNvGrpSpPr>
            <a:grpSpLocks/>
          </p:cNvGrpSpPr>
          <p:nvPr/>
        </p:nvGrpSpPr>
        <p:grpSpPr bwMode="auto">
          <a:xfrm>
            <a:off x="1560558" y="2178006"/>
            <a:ext cx="693667" cy="685800"/>
            <a:chOff x="2078" y="1680"/>
            <a:chExt cx="1615" cy="1615"/>
          </a:xfrm>
          <a:solidFill>
            <a:srgbClr val="C00000"/>
          </a:solidFill>
        </p:grpSpPr>
        <p:sp>
          <p:nvSpPr>
            <p:cNvPr id="70" name="Oval 56">
              <a:extLst>
                <a:ext uri="{FF2B5EF4-FFF2-40B4-BE49-F238E27FC236}">
                  <a16:creationId xmlns="" xmlns:a16="http://schemas.microsoft.com/office/drawing/2014/main" id="{C28CB650-2339-48C2-9E8E-2F14D402C2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val 57">
              <a:extLst>
                <a:ext uri="{FF2B5EF4-FFF2-40B4-BE49-F238E27FC236}">
                  <a16:creationId xmlns="" xmlns:a16="http://schemas.microsoft.com/office/drawing/2014/main" id="{B0497C3D-756A-4C54-9EB2-AA97C06532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3"/>
              <a:ext cx="1430" cy="142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Oval 58">
              <a:extLst>
                <a:ext uri="{FF2B5EF4-FFF2-40B4-BE49-F238E27FC236}">
                  <a16:creationId xmlns="" xmlns:a16="http://schemas.microsoft.com/office/drawing/2014/main" id="{ED9C6D9F-C5D4-4B84-80F3-57F3A2A6AB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59">
              <a:extLst>
                <a:ext uri="{FF2B5EF4-FFF2-40B4-BE49-F238E27FC236}">
                  <a16:creationId xmlns="" xmlns:a16="http://schemas.microsoft.com/office/drawing/2014/main" id="{597769AF-5C68-4D96-B25A-25EB36BE7D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Oval 60">
              <a:extLst>
                <a:ext uri="{FF2B5EF4-FFF2-40B4-BE49-F238E27FC236}">
                  <a16:creationId xmlns="" xmlns:a16="http://schemas.microsoft.com/office/drawing/2014/main" id="{201DE494-3D9F-4D05-A0F5-6BDBFC9241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61">
              <a:extLst>
                <a:ext uri="{FF2B5EF4-FFF2-40B4-BE49-F238E27FC236}">
                  <a16:creationId xmlns="" xmlns:a16="http://schemas.microsoft.com/office/drawing/2014/main" id="{D7E4FF7A-88C0-4178-923D-30BCFE9FFB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76" name="Group 12">
            <a:extLst>
              <a:ext uri="{FF2B5EF4-FFF2-40B4-BE49-F238E27FC236}">
                <a16:creationId xmlns="" xmlns:a16="http://schemas.microsoft.com/office/drawing/2014/main" id="{F9D582DA-9144-4160-8EF9-6EC72CD2A115}"/>
              </a:ext>
            </a:extLst>
          </p:cNvPr>
          <p:cNvGrpSpPr>
            <a:grpSpLocks/>
          </p:cNvGrpSpPr>
          <p:nvPr/>
        </p:nvGrpSpPr>
        <p:grpSpPr bwMode="auto">
          <a:xfrm>
            <a:off x="2289175" y="1871663"/>
            <a:ext cx="6642100" cy="1001712"/>
            <a:chOff x="2155681" y="1825432"/>
            <a:chExt cx="6642244" cy="1000840"/>
          </a:xfrm>
        </p:grpSpPr>
        <p:sp>
          <p:nvSpPr>
            <p:cNvPr id="67" name="AutoShape 46">
              <a:extLst>
                <a:ext uri="{FF2B5EF4-FFF2-40B4-BE49-F238E27FC236}">
                  <a16:creationId xmlns="" xmlns:a16="http://schemas.microsoft.com/office/drawing/2014/main" id="{B12D70B0-9825-4502-A626-0C9AFA9CC2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55681" y="1853258"/>
              <a:ext cx="6642244" cy="97301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1" name="TextBox 59">
              <a:extLst>
                <a:ext uri="{FF2B5EF4-FFF2-40B4-BE49-F238E27FC236}">
                  <a16:creationId xmlns="" xmlns:a16="http://schemas.microsoft.com/office/drawing/2014/main" id="{9F0766BE-76D0-4941-86D8-837A94509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5545" y="1825432"/>
              <a:ext cx="605821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Chạy đua vũ trang, tăng cường ngân sách quân sự.</a:t>
              </a:r>
            </a:p>
          </p:txBody>
        </p:sp>
      </p:grpSp>
      <p:pic>
        <p:nvPicPr>
          <p:cNvPr id="81" name="Picture 4" descr="TOP 116 bài văn tả đồ vật lớp 4 - Tập làm văn lớp 4">
            <a:extLst>
              <a:ext uri="{FF2B5EF4-FFF2-40B4-BE49-F238E27FC236}">
                <a16:creationId xmlns="" xmlns:a16="http://schemas.microsoft.com/office/drawing/2014/main" id="{0A14F500-45B4-49BF-A1E4-2FBB82B50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19413"/>
            <a:ext cx="1108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08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4">
            <a:extLst>
              <a:ext uri="{FF2B5EF4-FFF2-40B4-BE49-F238E27FC236}">
                <a16:creationId xmlns="" xmlns:a16="http://schemas.microsoft.com/office/drawing/2014/main" id="{51C60CCB-8A4D-43D2-BAEB-8F6703278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847850"/>
            <a:ext cx="57658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8">
            <a:extLst>
              <a:ext uri="{FF2B5EF4-FFF2-40B4-BE49-F238E27FC236}">
                <a16:creationId xmlns="" xmlns:a16="http://schemas.microsoft.com/office/drawing/2014/main" id="{65677439-0223-4EF0-9FDA-37BCAC22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5840943"/>
            <a:ext cx="9118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/>
            <a:r>
              <a:rPr lang="vi-VN" altLang="en-US" sz="2600" dirty="0">
                <a:solidFill>
                  <a:srgbClr val="0033CC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Tháng 8/1949, Tổng thống Truman ký Hiệp ước Bắc Đại Tây Dương, đánh dấu sự ra đời của khối liên minh quân sự NATO.</a:t>
            </a:r>
            <a:endParaRPr lang="en-US" altLang="en-US" sz="2600" dirty="0">
              <a:solidFill>
                <a:srgbClr val="0033CC"/>
              </a:solidFill>
              <a:latin typeface="Times New Roman" panose="02020603050405020304" pitchFamily="18" charset="0"/>
              <a:ea typeface="Tiffany" panose="02020500000000000000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EE6905D-15ED-4E87-AD2A-CAF3728C18E6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11" name="AutoShape 84">
              <a:extLst>
                <a:ext uri="{FF2B5EF4-FFF2-40B4-BE49-F238E27FC236}">
                  <a16:creationId xmlns="" xmlns:a16="http://schemas.microsoft.com/office/drawing/2014/main" id="{AFBCD5FB-F754-4304-9287-F3FF868A92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AutoShape 85">
              <a:extLst>
                <a:ext uri="{FF2B5EF4-FFF2-40B4-BE49-F238E27FC236}">
                  <a16:creationId xmlns="" xmlns:a16="http://schemas.microsoft.com/office/drawing/2014/main" id="{D7AF1F59-F555-4887-8D14-AC43C33E2A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86">
              <a:extLst>
                <a:ext uri="{FF2B5EF4-FFF2-40B4-BE49-F238E27FC236}">
                  <a16:creationId xmlns="" xmlns:a16="http://schemas.microsoft.com/office/drawing/2014/main" id="{FFB68581-15BB-46E2-8813-BD3431204DC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87">
              <a:extLst>
                <a:ext uri="{FF2B5EF4-FFF2-40B4-BE49-F238E27FC236}">
                  <a16:creationId xmlns="" xmlns:a16="http://schemas.microsoft.com/office/drawing/2014/main" id="{29063DDB-E29D-4FFD-B69E-1183A88494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3B39C9FE-9F97-4C06-98F8-8777071AE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ATO gồm những nước nào? Flag, đặc điểm và quan hệ với Nga - IAS Links">
            <a:extLst>
              <a:ext uri="{FF2B5EF4-FFF2-40B4-BE49-F238E27FC236}">
                <a16:creationId xmlns="" xmlns:a16="http://schemas.microsoft.com/office/drawing/2014/main" id="{8B813408-EF2F-476B-B0CD-F8136C3F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70" y="3515545"/>
            <a:ext cx="27304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8">
            <a:extLst>
              <a:ext uri="{FF2B5EF4-FFF2-40B4-BE49-F238E27FC236}">
                <a16:creationId xmlns="" xmlns:a16="http://schemas.microsoft.com/office/drawing/2014/main" id="{1B02DC49-209A-407D-B36C-603BB864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952" y="2583306"/>
            <a:ext cx="31638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2600" dirty="0" err="1">
                <a:solidFill>
                  <a:srgbClr val="0033CC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600" dirty="0">
                <a:solidFill>
                  <a:srgbClr val="0033CC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rgbClr val="0033CC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khối liên minh quân sự NATO.</a:t>
            </a:r>
            <a:endParaRPr lang="en-US" altLang="en-US" sz="2600" dirty="0">
              <a:solidFill>
                <a:srgbClr val="0033CC"/>
              </a:solidFill>
              <a:latin typeface="Times New Roman" panose="02020603050405020304" pitchFamily="18" charset="0"/>
              <a:ea typeface="Tiffany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F727BD6-1DB1-4778-9A29-1925EE60B9E2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11" name="AutoShape 84">
              <a:extLst>
                <a:ext uri="{FF2B5EF4-FFF2-40B4-BE49-F238E27FC236}">
                  <a16:creationId xmlns="" xmlns:a16="http://schemas.microsoft.com/office/drawing/2014/main" id="{DFC6E13C-5E59-4182-B8F0-8F4ECA95C2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AutoShape 85">
              <a:extLst>
                <a:ext uri="{FF2B5EF4-FFF2-40B4-BE49-F238E27FC236}">
                  <a16:creationId xmlns="" xmlns:a16="http://schemas.microsoft.com/office/drawing/2014/main" id="{9AAA6CFB-C209-4462-B7AD-10C8A1376D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86">
              <a:extLst>
                <a:ext uri="{FF2B5EF4-FFF2-40B4-BE49-F238E27FC236}">
                  <a16:creationId xmlns="" xmlns:a16="http://schemas.microsoft.com/office/drawing/2014/main" id="{92CCEDC6-AEF8-4354-B3B7-1E975714699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87">
              <a:extLst>
                <a:ext uri="{FF2B5EF4-FFF2-40B4-BE49-F238E27FC236}">
                  <a16:creationId xmlns="" xmlns:a16="http://schemas.microsoft.com/office/drawing/2014/main" id="{86B5B55E-2624-4029-9179-A24CD2B65D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E9326E53-18D1-4F6A-9D1E-0E48BBF02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B074C116-03BE-46EB-AC11-CEA20C1DF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41" y="1729679"/>
            <a:ext cx="8338950" cy="543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7E180C1-2027-4AF0-8E27-977C321AD110}"/>
              </a:ext>
            </a:extLst>
          </p:cNvPr>
          <p:cNvSpPr/>
          <p:nvPr/>
        </p:nvSpPr>
        <p:spPr>
          <a:xfrm>
            <a:off x="4821237" y="2088600"/>
            <a:ext cx="873125" cy="18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VACSAVA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DD79CDA-EE86-4BEC-B3E9-E456475BDDDF}"/>
              </a:ext>
            </a:extLst>
          </p:cNvPr>
          <p:cNvSpPr/>
          <p:nvPr/>
        </p:nvSpPr>
        <p:spPr>
          <a:xfrm>
            <a:off x="5948052" y="4718368"/>
            <a:ext cx="744531" cy="242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06FCEA7-2009-4536-888E-526115C4804A}"/>
              </a:ext>
            </a:extLst>
          </p:cNvPr>
          <p:cNvSpPr/>
          <p:nvPr/>
        </p:nvSpPr>
        <p:spPr>
          <a:xfrm>
            <a:off x="3003550" y="3311525"/>
            <a:ext cx="628650" cy="182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29FE90A-0245-4A11-AE8B-461DC591B8E7}"/>
              </a:ext>
            </a:extLst>
          </p:cNvPr>
          <p:cNvSpPr/>
          <p:nvPr/>
        </p:nvSpPr>
        <p:spPr>
          <a:xfrm>
            <a:off x="1785938" y="4014788"/>
            <a:ext cx="1501775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KHỐI PHÒNG THỦ</a:t>
            </a:r>
          </a:p>
          <a:p>
            <a:pPr algn="ctr">
              <a:defRPr/>
            </a:pPr>
            <a:r>
              <a:rPr lang="en-US" sz="11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TÂY BÁN CẦU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9F120AC-741E-4695-8381-224C23A7765F}"/>
              </a:ext>
            </a:extLst>
          </p:cNvPr>
          <p:cNvSpPr/>
          <p:nvPr/>
        </p:nvSpPr>
        <p:spPr>
          <a:xfrm>
            <a:off x="5113026" y="4182754"/>
            <a:ext cx="835026" cy="269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6305B6C-B547-4B24-B943-F08DC4B0E3F0}"/>
              </a:ext>
            </a:extLst>
          </p:cNvPr>
          <p:cNvSpPr/>
          <p:nvPr/>
        </p:nvSpPr>
        <p:spPr>
          <a:xfrm>
            <a:off x="7491413" y="4960938"/>
            <a:ext cx="812800" cy="13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ANZUSS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F49B87AE-BA60-4605-9DD5-A0FC25F5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738" y="6426200"/>
            <a:ext cx="9202738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6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600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>
            <a:extLst>
              <a:ext uri="{FF2B5EF4-FFF2-40B4-BE49-F238E27FC236}">
                <a16:creationId xmlns="" xmlns:a16="http://schemas.microsoft.com/office/drawing/2014/main" id="{64895E33-2F74-4845-AB41-E2024FE42FB7}"/>
              </a:ext>
            </a:extLst>
          </p:cNvPr>
          <p:cNvGrpSpPr>
            <a:grpSpLocks/>
          </p:cNvGrpSpPr>
          <p:nvPr/>
        </p:nvGrpSpPr>
        <p:grpSpPr bwMode="auto">
          <a:xfrm>
            <a:off x="-2741613" y="1600200"/>
            <a:ext cx="4770438" cy="4824413"/>
            <a:chOff x="-2741613" y="1600200"/>
            <a:chExt cx="4770438" cy="4824413"/>
          </a:xfrm>
        </p:grpSpPr>
        <p:sp>
          <p:nvSpPr>
            <p:cNvPr id="88105" name="AutoShape 41">
              <a:extLst>
                <a:ext uri="{FF2B5EF4-FFF2-40B4-BE49-F238E27FC236}">
                  <a16:creationId xmlns="" xmlns:a16="http://schemas.microsoft.com/office/drawing/2014/main" id="{6128A3A4-51EF-4DF0-B851-501D4C68084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768601" y="1627188"/>
              <a:ext cx="4824413" cy="4770438"/>
            </a:xfrm>
            <a:custGeom>
              <a:avLst/>
              <a:gdLst>
                <a:gd name="T0" fmla="*/ 538772352 w 21600"/>
                <a:gd name="T1" fmla="*/ 0 h 21600"/>
                <a:gd name="T2" fmla="*/ 8081562 w 21600"/>
                <a:gd name="T3" fmla="*/ 518882529 h 21600"/>
                <a:gd name="T4" fmla="*/ 538772352 w 21600"/>
                <a:gd name="T5" fmla="*/ 15706005 h 21600"/>
                <a:gd name="T6" fmla="*/ 1069462919 w 21600"/>
                <a:gd name="T7" fmla="*/ 5188825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 w 21600"/>
                <a:gd name="T13" fmla="*/ 0 h 21600"/>
                <a:gd name="T14" fmla="*/ 21199 w 21600"/>
                <a:gd name="T15" fmla="*/ 13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gradFill rotWithShape="1">
              <a:gsLst>
                <a:gs pos="0">
                  <a:srgbClr val="EBEEF0"/>
                </a:gs>
                <a:gs pos="50000">
                  <a:schemeClr val="bg2"/>
                </a:gs>
                <a:gs pos="100000">
                  <a:srgbClr val="EBEEF0"/>
                </a:gs>
              </a:gsLst>
              <a:lin ang="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289" name="AutoShape 42">
              <a:extLst>
                <a:ext uri="{FF2B5EF4-FFF2-40B4-BE49-F238E27FC236}">
                  <a16:creationId xmlns="" xmlns:a16="http://schemas.microsoft.com/office/drawing/2014/main" id="{3C9AB109-F1D6-4F88-9A17-2F2D856A9E6C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2253062" y="2037951"/>
              <a:ext cx="4260060" cy="3929063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lnTo>
                    <a:pt x="10744" y="108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3F63E846-6BAB-4792-B04F-EA678E9BB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6375" y="3697288"/>
              <a:ext cx="2009775" cy="1385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06" name="Group 55">
            <a:extLst>
              <a:ext uri="{FF2B5EF4-FFF2-40B4-BE49-F238E27FC236}">
                <a16:creationId xmlns="" xmlns:a16="http://schemas.microsoft.com/office/drawing/2014/main" id="{E8522372-557B-458D-A8C1-D50B0C8E6B2A}"/>
              </a:ext>
            </a:extLst>
          </p:cNvPr>
          <p:cNvGrpSpPr>
            <a:grpSpLocks/>
          </p:cNvGrpSpPr>
          <p:nvPr/>
        </p:nvGrpSpPr>
        <p:grpSpPr bwMode="auto">
          <a:xfrm>
            <a:off x="2028825" y="3577238"/>
            <a:ext cx="693667" cy="685800"/>
            <a:chOff x="2078" y="1680"/>
            <a:chExt cx="1615" cy="1615"/>
          </a:xfrm>
          <a:solidFill>
            <a:srgbClr val="00B0F0"/>
          </a:solidFill>
        </p:grpSpPr>
        <p:sp>
          <p:nvSpPr>
            <p:cNvPr id="11308" name="Oval 56">
              <a:extLst>
                <a:ext uri="{FF2B5EF4-FFF2-40B4-BE49-F238E27FC236}">
                  <a16:creationId xmlns="" xmlns:a16="http://schemas.microsoft.com/office/drawing/2014/main" id="{A3F5B0BD-A531-48EA-B966-60DEC2B00A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9" name="Oval 57">
              <a:extLst>
                <a:ext uri="{FF2B5EF4-FFF2-40B4-BE49-F238E27FC236}">
                  <a16:creationId xmlns="" xmlns:a16="http://schemas.microsoft.com/office/drawing/2014/main" id="{2B8A8079-0C7F-4BC6-820C-31DDD3B46E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3"/>
              <a:ext cx="1430" cy="142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22" name="Oval 58">
              <a:extLst>
                <a:ext uri="{FF2B5EF4-FFF2-40B4-BE49-F238E27FC236}">
                  <a16:creationId xmlns="" xmlns:a16="http://schemas.microsoft.com/office/drawing/2014/main" id="{53717F6E-22A8-462B-8CC5-05D471B5EE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Oval 59">
              <a:extLst>
                <a:ext uri="{FF2B5EF4-FFF2-40B4-BE49-F238E27FC236}">
                  <a16:creationId xmlns="" xmlns:a16="http://schemas.microsoft.com/office/drawing/2014/main" id="{C54F4DDA-6495-4F8A-A7CD-859D91EB19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24" name="Oval 60">
              <a:extLst>
                <a:ext uri="{FF2B5EF4-FFF2-40B4-BE49-F238E27FC236}">
                  <a16:creationId xmlns="" xmlns:a16="http://schemas.microsoft.com/office/drawing/2014/main" id="{66E6EA5C-CE7D-4786-89B5-843FA0A506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Oval 61">
              <a:extLst>
                <a:ext uri="{FF2B5EF4-FFF2-40B4-BE49-F238E27FC236}">
                  <a16:creationId xmlns="" xmlns:a16="http://schemas.microsoft.com/office/drawing/2014/main" id="{1F34A33E-E345-4C33-AB87-BC1DAA233F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68" name="Group 11">
            <a:extLst>
              <a:ext uri="{FF2B5EF4-FFF2-40B4-BE49-F238E27FC236}">
                <a16:creationId xmlns="" xmlns:a16="http://schemas.microsoft.com/office/drawing/2014/main" id="{270E4543-31EE-47AC-BC6F-A04C9375B604}"/>
              </a:ext>
            </a:extLst>
          </p:cNvPr>
          <p:cNvGrpSpPr>
            <a:grpSpLocks/>
          </p:cNvGrpSpPr>
          <p:nvPr/>
        </p:nvGrpSpPr>
        <p:grpSpPr bwMode="auto">
          <a:xfrm>
            <a:off x="2757488" y="3159125"/>
            <a:ext cx="6173787" cy="1395413"/>
            <a:chOff x="2731592" y="3051574"/>
            <a:chExt cx="6173151" cy="1394892"/>
          </a:xfrm>
        </p:grpSpPr>
        <p:sp>
          <p:nvSpPr>
            <p:cNvPr id="4105" name="AutoShape 46">
              <a:extLst>
                <a:ext uri="{FF2B5EF4-FFF2-40B4-BE49-F238E27FC236}">
                  <a16:creationId xmlns="" xmlns:a16="http://schemas.microsoft.com/office/drawing/2014/main" id="{9CEC2C18-1261-4446-A780-0896C3E47F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1592" y="3051574"/>
              <a:ext cx="6173151" cy="1394892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5" name="TextBox 59">
              <a:extLst>
                <a:ext uri="{FF2B5EF4-FFF2-40B4-BE49-F238E27FC236}">
                  <a16:creationId xmlns="" xmlns:a16="http://schemas.microsoft.com/office/drawing/2014/main" id="{C3BD51B5-0889-4DCE-B686-8B34986E3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1717" y="3066594"/>
              <a:ext cx="5672900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 Thành lập các khối quân sự, căn cứ quân sự bao quanh Liên Xô và các nước XHCN.</a:t>
              </a:r>
            </a:p>
          </p:txBody>
        </p:sp>
      </p:grpSp>
      <p:grpSp>
        <p:nvGrpSpPr>
          <p:cNvPr id="11295" name="Group 62">
            <a:extLst>
              <a:ext uri="{FF2B5EF4-FFF2-40B4-BE49-F238E27FC236}">
                <a16:creationId xmlns="" xmlns:a16="http://schemas.microsoft.com/office/drawing/2014/main" id="{561134DF-BCCC-4F4B-BCFE-DA0A765D42DA}"/>
              </a:ext>
            </a:extLst>
          </p:cNvPr>
          <p:cNvGrpSpPr>
            <a:grpSpLocks/>
          </p:cNvGrpSpPr>
          <p:nvPr/>
        </p:nvGrpSpPr>
        <p:grpSpPr bwMode="auto">
          <a:xfrm>
            <a:off x="1678997" y="5033713"/>
            <a:ext cx="816553" cy="796233"/>
            <a:chOff x="2078" y="1680"/>
            <a:chExt cx="1615" cy="1615"/>
          </a:xfrm>
          <a:solidFill>
            <a:srgbClr val="002060"/>
          </a:solidFill>
        </p:grpSpPr>
        <p:sp>
          <p:nvSpPr>
            <p:cNvPr id="11297" name="Oval 63">
              <a:extLst>
                <a:ext uri="{FF2B5EF4-FFF2-40B4-BE49-F238E27FC236}">
                  <a16:creationId xmlns="" xmlns:a16="http://schemas.microsoft.com/office/drawing/2014/main" id="{02E9252C-5CC7-40EB-80B7-0A06E3CDED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8" name="Oval 64">
              <a:extLst>
                <a:ext uri="{FF2B5EF4-FFF2-40B4-BE49-F238E27FC236}">
                  <a16:creationId xmlns="" xmlns:a16="http://schemas.microsoft.com/office/drawing/2014/main" id="{C181911F-A155-4D6D-BC43-C4A8638EF1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1" y="1774"/>
              <a:ext cx="1428" cy="1427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29" name="Oval 65">
              <a:extLst>
                <a:ext uri="{FF2B5EF4-FFF2-40B4-BE49-F238E27FC236}">
                  <a16:creationId xmlns="" xmlns:a16="http://schemas.microsoft.com/office/drawing/2014/main" id="{6C24F2A9-D18D-4C1C-8C5F-3572530D7B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58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Oval 66">
              <a:extLst>
                <a:ext uri="{FF2B5EF4-FFF2-40B4-BE49-F238E27FC236}">
                  <a16:creationId xmlns="" xmlns:a16="http://schemas.microsoft.com/office/drawing/2014/main" id="{62D3EFDD-154A-44F2-A9E2-CACA7867B7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6"/>
              <a:ext cx="1265" cy="1264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31" name="Oval 67">
              <a:extLst>
                <a:ext uri="{FF2B5EF4-FFF2-40B4-BE49-F238E27FC236}">
                  <a16:creationId xmlns="" xmlns:a16="http://schemas.microsoft.com/office/drawing/2014/main" id="{D49D90AA-53A3-438C-B489-3538D91569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7"/>
              <a:ext cx="1097" cy="110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Oval 68">
              <a:extLst>
                <a:ext uri="{FF2B5EF4-FFF2-40B4-BE49-F238E27FC236}">
                  <a16:creationId xmlns="" xmlns:a16="http://schemas.microsoft.com/office/drawing/2014/main" id="{CFA75E3B-3E1B-450A-A35B-24A8817D14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7"/>
              <a:ext cx="1097" cy="1101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4AE360D-F1EA-45A3-97D3-8CD6EEAFD2B1}"/>
              </a:ext>
            </a:extLst>
          </p:cNvPr>
          <p:cNvGrpSpPr/>
          <p:nvPr/>
        </p:nvGrpSpPr>
        <p:grpSpPr>
          <a:xfrm>
            <a:off x="2566358" y="4863478"/>
            <a:ext cx="6373491" cy="1133252"/>
            <a:chOff x="2424434" y="5122588"/>
            <a:chExt cx="6373491" cy="1133252"/>
          </a:xfrm>
          <a:solidFill>
            <a:srgbClr val="002060"/>
          </a:solidFill>
        </p:grpSpPr>
        <p:sp>
          <p:nvSpPr>
            <p:cNvPr id="4104" name="AutoShape 45">
              <a:extLst>
                <a:ext uri="{FF2B5EF4-FFF2-40B4-BE49-F238E27FC236}">
                  <a16:creationId xmlns="" xmlns:a16="http://schemas.microsoft.com/office/drawing/2014/main" id="{54B186CD-8215-4473-B56B-E0F41DC8E0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4434" y="5122588"/>
              <a:ext cx="6373491" cy="1133252"/>
            </a:xfrm>
            <a:prstGeom prst="roundRect">
              <a:avLst>
                <a:gd name="adj" fmla="val 50000"/>
              </a:avLst>
            </a:prstGeom>
            <a:grpFill/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vi-VN" altLang="en-US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  <a:endPara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6" name="TextBox 60">
              <a:extLst>
                <a:ext uri="{FF2B5EF4-FFF2-40B4-BE49-F238E27FC236}">
                  <a16:creationId xmlns="" xmlns:a16="http://schemas.microsoft.com/office/drawing/2014/main" id="{0E38E35D-01AB-478E-897F-3751B621B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5584" y="5205742"/>
              <a:ext cx="5861184" cy="92333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7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altLang="en-US" sz="2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altLang="en-US" sz="2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altLang="en-US" sz="2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đấu</a:t>
              </a:r>
              <a:r>
                <a:rPr lang="en-US" altLang="en-US" sz="2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2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2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phóng</a:t>
              </a:r>
              <a:r>
                <a:rPr lang="en-US" altLang="en-US" sz="2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2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tộc</a:t>
              </a:r>
              <a:r>
                <a:rPr lang="en-US" altLang="en-US" sz="2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6" name="Rectangle 167">
            <a:extLst>
              <a:ext uri="{FF2B5EF4-FFF2-40B4-BE49-F238E27FC236}">
                <a16:creationId xmlns="" xmlns:a16="http://schemas.microsoft.com/office/drawing/2014/main" id="{68AA6842-7AB0-4A26-96BA-A8D514228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-68263"/>
            <a:ext cx="8880475" cy="1417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</a:p>
          <a:p>
            <a:pPr algn="ctr" eaLnBrk="1" hangingPunct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 THẾ KỈ XVIII - ĐẦU THẾ KỈ XX </a:t>
            </a:r>
          </a:p>
          <a:p>
            <a:pPr algn="ctr">
              <a:lnSpc>
                <a:spcPct val="115000"/>
              </a:lnSpc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E76F707-E1B6-4676-8B9A-DEF183FEC2F4}"/>
              </a:ext>
            </a:extLst>
          </p:cNvPr>
          <p:cNvGrpSpPr/>
          <p:nvPr/>
        </p:nvGrpSpPr>
        <p:grpSpPr>
          <a:xfrm>
            <a:off x="260802" y="767836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57" name="AutoShape 84">
              <a:extLst>
                <a:ext uri="{FF2B5EF4-FFF2-40B4-BE49-F238E27FC236}">
                  <a16:creationId xmlns="" xmlns:a16="http://schemas.microsoft.com/office/drawing/2014/main" id="{A326DA07-AE57-4295-98FE-B1113A3549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AutoShape 85">
              <a:extLst>
                <a:ext uri="{FF2B5EF4-FFF2-40B4-BE49-F238E27FC236}">
                  <a16:creationId xmlns="" xmlns:a16="http://schemas.microsoft.com/office/drawing/2014/main" id="{EBE638B6-4084-494A-83DE-FE99E61FAF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Text Box 86">
              <a:extLst>
                <a:ext uri="{FF2B5EF4-FFF2-40B4-BE49-F238E27FC236}">
                  <a16:creationId xmlns="" xmlns:a16="http://schemas.microsoft.com/office/drawing/2014/main" id="{2A479324-DBAF-4887-8BE3-C219A7DEEC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Text Box 87">
              <a:extLst>
                <a:ext uri="{FF2B5EF4-FFF2-40B4-BE49-F238E27FC236}">
                  <a16:creationId xmlns="" xmlns:a16="http://schemas.microsoft.com/office/drawing/2014/main" id="{00F6C113-E365-448D-B1A6-80D0F7140E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4A6A5DEE-AFC9-498A-809F-85810163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2552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Group 55">
            <a:extLst>
              <a:ext uri="{FF2B5EF4-FFF2-40B4-BE49-F238E27FC236}">
                <a16:creationId xmlns="" xmlns:a16="http://schemas.microsoft.com/office/drawing/2014/main" id="{674008B4-B07F-481C-A21B-6C0114ABDA0C}"/>
              </a:ext>
            </a:extLst>
          </p:cNvPr>
          <p:cNvGrpSpPr>
            <a:grpSpLocks/>
          </p:cNvGrpSpPr>
          <p:nvPr/>
        </p:nvGrpSpPr>
        <p:grpSpPr bwMode="auto">
          <a:xfrm>
            <a:off x="1560558" y="2178006"/>
            <a:ext cx="693667" cy="685800"/>
            <a:chOff x="2078" y="1680"/>
            <a:chExt cx="1615" cy="1615"/>
          </a:xfrm>
          <a:solidFill>
            <a:srgbClr val="C00000"/>
          </a:solidFill>
        </p:grpSpPr>
        <p:sp>
          <p:nvSpPr>
            <p:cNvPr id="70" name="Oval 56">
              <a:extLst>
                <a:ext uri="{FF2B5EF4-FFF2-40B4-BE49-F238E27FC236}">
                  <a16:creationId xmlns="" xmlns:a16="http://schemas.microsoft.com/office/drawing/2014/main" id="{C28CB650-2339-48C2-9E8E-2F14D402C2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val 57">
              <a:extLst>
                <a:ext uri="{FF2B5EF4-FFF2-40B4-BE49-F238E27FC236}">
                  <a16:creationId xmlns="" xmlns:a16="http://schemas.microsoft.com/office/drawing/2014/main" id="{B0497C3D-756A-4C54-9EB2-AA97C06532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3"/>
              <a:ext cx="1430" cy="142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Oval 58">
              <a:extLst>
                <a:ext uri="{FF2B5EF4-FFF2-40B4-BE49-F238E27FC236}">
                  <a16:creationId xmlns="" xmlns:a16="http://schemas.microsoft.com/office/drawing/2014/main" id="{ED9C6D9F-C5D4-4B84-80F3-57F3A2A6AB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59">
              <a:extLst>
                <a:ext uri="{FF2B5EF4-FFF2-40B4-BE49-F238E27FC236}">
                  <a16:creationId xmlns="" xmlns:a16="http://schemas.microsoft.com/office/drawing/2014/main" id="{597769AF-5C68-4D96-B25A-25EB36BE7D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Oval 60">
              <a:extLst>
                <a:ext uri="{FF2B5EF4-FFF2-40B4-BE49-F238E27FC236}">
                  <a16:creationId xmlns="" xmlns:a16="http://schemas.microsoft.com/office/drawing/2014/main" id="{201DE494-3D9F-4D05-A0F5-6BDBFC9241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61">
              <a:extLst>
                <a:ext uri="{FF2B5EF4-FFF2-40B4-BE49-F238E27FC236}">
                  <a16:creationId xmlns="" xmlns:a16="http://schemas.microsoft.com/office/drawing/2014/main" id="{D7E4FF7A-88C0-4178-923D-30BCFE9FFB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76" name="Group 12">
            <a:extLst>
              <a:ext uri="{FF2B5EF4-FFF2-40B4-BE49-F238E27FC236}">
                <a16:creationId xmlns="" xmlns:a16="http://schemas.microsoft.com/office/drawing/2014/main" id="{F9D582DA-9144-4160-8EF9-6EC72CD2A115}"/>
              </a:ext>
            </a:extLst>
          </p:cNvPr>
          <p:cNvGrpSpPr>
            <a:grpSpLocks/>
          </p:cNvGrpSpPr>
          <p:nvPr/>
        </p:nvGrpSpPr>
        <p:grpSpPr bwMode="auto">
          <a:xfrm>
            <a:off x="2289175" y="1871663"/>
            <a:ext cx="6642100" cy="1001712"/>
            <a:chOff x="2155681" y="1825432"/>
            <a:chExt cx="6642244" cy="1000840"/>
          </a:xfrm>
        </p:grpSpPr>
        <p:sp>
          <p:nvSpPr>
            <p:cNvPr id="67" name="AutoShape 46">
              <a:extLst>
                <a:ext uri="{FF2B5EF4-FFF2-40B4-BE49-F238E27FC236}">
                  <a16:creationId xmlns="" xmlns:a16="http://schemas.microsoft.com/office/drawing/2014/main" id="{B12D70B0-9825-4502-A626-0C9AFA9CC2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55681" y="1853258"/>
              <a:ext cx="6642244" cy="97301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1" name="TextBox 59">
              <a:extLst>
                <a:ext uri="{FF2B5EF4-FFF2-40B4-BE49-F238E27FC236}">
                  <a16:creationId xmlns="" xmlns:a16="http://schemas.microsoft.com/office/drawing/2014/main" id="{9F0766BE-76D0-4941-86D8-837A94509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5545" y="1825432"/>
              <a:ext cx="605821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Chạy đua vũ trang, tăng cường ngân sách quân sự.</a:t>
              </a:r>
            </a:p>
          </p:txBody>
        </p:sp>
      </p:grpSp>
      <p:pic>
        <p:nvPicPr>
          <p:cNvPr id="81" name="Picture 4" descr="TOP 116 bài văn tả đồ vật lớp 4 - Tập làm văn lớp 4">
            <a:extLst>
              <a:ext uri="{FF2B5EF4-FFF2-40B4-BE49-F238E27FC236}">
                <a16:creationId xmlns="" xmlns:a16="http://schemas.microsoft.com/office/drawing/2014/main" id="{0A14F500-45B4-49BF-A1E4-2FBB82B50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19413"/>
            <a:ext cx="1108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18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ound 4">
            <a:hlinkClick r:id="" action="ppaction://media"/>
            <a:extLst>
              <a:ext uri="{FF2B5EF4-FFF2-40B4-BE49-F238E27FC236}">
                <a16:creationId xmlns="" xmlns:a16="http://schemas.microsoft.com/office/drawing/2014/main" id="{6B867E72-E07C-4CFA-91BB-0C036DA5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F727BD6-1DB1-4778-9A29-1925EE60B9E2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11" name="AutoShape 84">
              <a:extLst>
                <a:ext uri="{FF2B5EF4-FFF2-40B4-BE49-F238E27FC236}">
                  <a16:creationId xmlns="" xmlns:a16="http://schemas.microsoft.com/office/drawing/2014/main" id="{DFC6E13C-5E59-4182-B8F0-8F4ECA95C2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AutoShape 85">
              <a:extLst>
                <a:ext uri="{FF2B5EF4-FFF2-40B4-BE49-F238E27FC236}">
                  <a16:creationId xmlns="" xmlns:a16="http://schemas.microsoft.com/office/drawing/2014/main" id="{9AAA6CFB-C209-4462-B7AD-10C8A1376D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86">
              <a:extLst>
                <a:ext uri="{FF2B5EF4-FFF2-40B4-BE49-F238E27FC236}">
                  <a16:creationId xmlns="" xmlns:a16="http://schemas.microsoft.com/office/drawing/2014/main" id="{92CCEDC6-AEF8-4354-B3B7-1E975714699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87">
              <a:extLst>
                <a:ext uri="{FF2B5EF4-FFF2-40B4-BE49-F238E27FC236}">
                  <a16:creationId xmlns="" xmlns:a16="http://schemas.microsoft.com/office/drawing/2014/main" id="{86B5B55E-2624-4029-9179-A24CD2B65D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E9326E53-18D1-4F6A-9D1E-0E48BBF02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F49B87AE-BA60-4605-9DD5-A0FC25F5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" y="4546493"/>
            <a:ext cx="4724400" cy="542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en-US" sz="2400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24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1950-1953</a:t>
            </a:r>
          </a:p>
        </p:txBody>
      </p:sp>
      <p:pic>
        <p:nvPicPr>
          <p:cNvPr id="4098" name="Picture 2" descr="Chiến tranh Triều Tiên và những điều không phải ai cũng biết :: Suy ngẫm &amp;amp;  Tự vấn :: ChúngTa.com">
            <a:extLst>
              <a:ext uri="{FF2B5EF4-FFF2-40B4-BE49-F238E27FC236}">
                <a16:creationId xmlns="" xmlns:a16="http://schemas.microsoft.com/office/drawing/2014/main" id="{BE74ED71-19E0-4C4F-9C12-30C56864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4" y="1843578"/>
            <a:ext cx="4278916" cy="26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84A5E6E-C445-43E9-83B6-928B7E2A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352" y="6330315"/>
            <a:ext cx="4571999" cy="542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en-US" sz="2400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1954-1975</a:t>
            </a:r>
          </a:p>
        </p:txBody>
      </p:sp>
      <p:pic>
        <p:nvPicPr>
          <p:cNvPr id="4100" name="Picture 4" descr="Hậu quả của một cuộc xâm lăng – CỘNG ĐỒNG NGƯỜI VIỆT QUỐC GIA VÙNG MONTRÉAL">
            <a:extLst>
              <a:ext uri="{FF2B5EF4-FFF2-40B4-BE49-F238E27FC236}">
                <a16:creationId xmlns="" xmlns:a16="http://schemas.microsoft.com/office/drawing/2014/main" id="{97790DBA-B7E3-4BB6-BA9A-45051C52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20" y="3656144"/>
            <a:ext cx="4083580" cy="26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06867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A957469-369F-48BF-8787-AE8732BAA9FF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11" name="AutoShape 84">
              <a:extLst>
                <a:ext uri="{FF2B5EF4-FFF2-40B4-BE49-F238E27FC236}">
                  <a16:creationId xmlns="" xmlns:a16="http://schemas.microsoft.com/office/drawing/2014/main" id="{6CD46537-AE54-4EDC-AAB6-3DBE04E9A1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AutoShape 85">
              <a:extLst>
                <a:ext uri="{FF2B5EF4-FFF2-40B4-BE49-F238E27FC236}">
                  <a16:creationId xmlns="" xmlns:a16="http://schemas.microsoft.com/office/drawing/2014/main" id="{F5C16D80-7810-4DD5-BE8A-C177F25DF4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86">
              <a:extLst>
                <a:ext uri="{FF2B5EF4-FFF2-40B4-BE49-F238E27FC236}">
                  <a16:creationId xmlns="" xmlns:a16="http://schemas.microsoft.com/office/drawing/2014/main" id="{037518A9-76CF-49DC-9F42-1BFB9A6E94B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87">
              <a:extLst>
                <a:ext uri="{FF2B5EF4-FFF2-40B4-BE49-F238E27FC236}">
                  <a16:creationId xmlns="" xmlns:a16="http://schemas.microsoft.com/office/drawing/2014/main" id="{54E0D89B-345F-4F5D-A6F2-3D52058326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DA951A1C-3641-4B26-8B4D-ED33895AC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TOP 116 bài văn tả đồ vật lớp 4 - Tập làm văn lớp 4">
            <a:extLst>
              <a:ext uri="{FF2B5EF4-FFF2-40B4-BE49-F238E27FC236}">
                <a16:creationId xmlns="" xmlns:a16="http://schemas.microsoft.com/office/drawing/2014/main" id="{BF517514-F44E-417C-BA28-E8E08350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122770"/>
            <a:ext cx="1108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12">
            <a:extLst>
              <a:ext uri="{FF2B5EF4-FFF2-40B4-BE49-F238E27FC236}">
                <a16:creationId xmlns="" xmlns:a16="http://schemas.microsoft.com/office/drawing/2014/main" id="{DB677062-1CBB-42D3-A2DE-BF31FAB0A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46" y="4353917"/>
            <a:ext cx="843922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căng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dẫn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+ Chi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dựng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chế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hủy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diệt</a:t>
            </a:r>
            <a:r>
              <a:rPr lang="en-US" altLang="en-US" sz="2800" b="1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="" xmlns:a16="http://schemas.microsoft.com/office/drawing/2014/main" id="{96360B7B-8FF3-4D80-BF62-28BA117C2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98" y="3802882"/>
            <a:ext cx="8439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Hậu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2" descr="http://americanroofingok.com/wp-content/uploads/2011/12/question.jpg">
            <a:extLst>
              <a:ext uri="{FF2B5EF4-FFF2-40B4-BE49-F238E27FC236}">
                <a16:creationId xmlns="" xmlns:a16="http://schemas.microsoft.com/office/drawing/2014/main" id="{44663E68-B135-4D26-B576-8180BAD6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2" y="1976694"/>
            <a:ext cx="1799372" cy="12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CF4183F-FFA9-4782-A3EC-4F090CDC6653}"/>
              </a:ext>
            </a:extLst>
          </p:cNvPr>
          <p:cNvSpPr/>
          <p:nvPr/>
        </p:nvSpPr>
        <p:spPr>
          <a:xfrm>
            <a:off x="2280384" y="2187041"/>
            <a:ext cx="59741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87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D986B19-18E0-4618-934C-E95E0DCA0B0E}"/>
              </a:ext>
            </a:extLst>
          </p:cNvPr>
          <p:cNvGrpSpPr/>
          <p:nvPr/>
        </p:nvGrpSpPr>
        <p:grpSpPr>
          <a:xfrm>
            <a:off x="655638" y="801063"/>
            <a:ext cx="8293662" cy="892175"/>
            <a:chOff x="272566" y="1024270"/>
            <a:chExt cx="8293662" cy="892175"/>
          </a:xfrm>
          <a:solidFill>
            <a:srgbClr val="0033CC"/>
          </a:solidFill>
        </p:grpSpPr>
        <p:sp>
          <p:nvSpPr>
            <p:cNvPr id="13" name="AutoShape 84">
              <a:extLst>
                <a:ext uri="{FF2B5EF4-FFF2-40B4-BE49-F238E27FC236}">
                  <a16:creationId xmlns="" xmlns:a16="http://schemas.microsoft.com/office/drawing/2014/main" id="{227D1DB3-747C-42FE-A427-BCB8294520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85">
              <a:extLst>
                <a:ext uri="{FF2B5EF4-FFF2-40B4-BE49-F238E27FC236}">
                  <a16:creationId xmlns="" xmlns:a16="http://schemas.microsoft.com/office/drawing/2014/main" id="{21BA8E8D-5728-4A98-86A9-157328A2E9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86">
              <a:extLst>
                <a:ext uri="{FF2B5EF4-FFF2-40B4-BE49-F238E27FC236}">
                  <a16:creationId xmlns="" xmlns:a16="http://schemas.microsoft.com/office/drawing/2014/main" id="{37680FBB-1964-4EEA-8A43-13B93863E2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87">
              <a:extLst>
                <a:ext uri="{FF2B5EF4-FFF2-40B4-BE49-F238E27FC236}">
                  <a16:creationId xmlns="" xmlns:a16="http://schemas.microsoft.com/office/drawing/2014/main" id="{2AE6D4A7-C615-46C8-B33B-9BE9A1FFDF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6112" y="1247314"/>
              <a:ext cx="641522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D60B9206-82E4-4054-8CA2-90CB5F75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06" y="1079047"/>
            <a:ext cx="7313612" cy="5254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="" xmlns:a16="http://schemas.microsoft.com/office/drawing/2014/main" id="{7C39C869-FC96-4345-96C8-39B481E7D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86" y="1723056"/>
            <a:ext cx="87883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03/12/1989,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Mĩ</a:t>
            </a:r>
            <a:r>
              <a:rPr lang="en-US" altLang="en-US" sz="2800" dirty="0">
                <a:latin typeface="Times New Roman" panose="02020603050405020304" pitchFamily="18" charset="0"/>
              </a:rPr>
              <a:t> Bu-</a:t>
            </a:r>
            <a:r>
              <a:rPr lang="en-US" altLang="en-US" sz="2800" dirty="0" err="1">
                <a:latin typeface="Times New Roman" panose="02020603050405020304" pitchFamily="18" charset="0"/>
              </a:rPr>
              <a:t>sơ</a:t>
            </a:r>
            <a:r>
              <a:rPr lang="en-US" altLang="en-US" sz="2800" dirty="0">
                <a:latin typeface="Times New Roman" panose="02020603050405020304" pitchFamily="18" charset="0"/>
              </a:rPr>
              <a:t> (cha)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Đảng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Goóc-ba-chốp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dứt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7586" name="Picture 2" descr="03">
            <a:extLst>
              <a:ext uri="{FF2B5EF4-FFF2-40B4-BE49-F238E27FC236}">
                <a16:creationId xmlns="" xmlns:a16="http://schemas.microsoft.com/office/drawing/2014/main" id="{D9E0C179-C112-43E9-B252-10D3CE37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3102963"/>
            <a:ext cx="4505739" cy="29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2">
            <a:extLst>
              <a:ext uri="{FF2B5EF4-FFF2-40B4-BE49-F238E27FC236}">
                <a16:creationId xmlns="" xmlns:a16="http://schemas.microsoft.com/office/drawing/2014/main" id="{DDB74E3C-2007-403F-9A43-C5C1795B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959" y="6071142"/>
            <a:ext cx="48045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Bu-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Bí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Đảng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Xô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Goóc-ba-chốp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7588" name="Picture 4" descr="10 điều thú vị về quốc đảo Malta không phải ai cũng biết">
            <a:extLst>
              <a:ext uri="{FF2B5EF4-FFF2-40B4-BE49-F238E27FC236}">
                <a16:creationId xmlns="" xmlns:a16="http://schemas.microsoft.com/office/drawing/2014/main" id="{B130C68C-3F65-4BFC-AC49-EA8E0508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5" y="3102755"/>
            <a:ext cx="4283605" cy="29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2">
            <a:extLst>
              <a:ext uri="{FF2B5EF4-FFF2-40B4-BE49-F238E27FC236}">
                <a16:creationId xmlns="" xmlns:a16="http://schemas.microsoft.com/office/drawing/2014/main" id="{F7C8572E-1460-405C-B749-CDFDD6716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615" y="6090176"/>
            <a:ext cx="42836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Man-ta,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lạnh</a:t>
            </a:r>
            <a:endParaRPr lang="en-US" altLang="en-US" sz="22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871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A213CF3-C4CD-4B8A-B5AA-64B2A3C1AD61}"/>
              </a:ext>
            </a:extLst>
          </p:cNvPr>
          <p:cNvGrpSpPr/>
          <p:nvPr/>
        </p:nvGrpSpPr>
        <p:grpSpPr>
          <a:xfrm>
            <a:off x="272566" y="1024270"/>
            <a:ext cx="8293662" cy="892175"/>
            <a:chOff x="272566" y="1024270"/>
            <a:chExt cx="8293662" cy="892175"/>
          </a:xfrm>
          <a:solidFill>
            <a:srgbClr val="FF0000"/>
          </a:solidFill>
        </p:grpSpPr>
        <p:sp>
          <p:nvSpPr>
            <p:cNvPr id="15" name="AutoShape 84">
              <a:extLst>
                <a:ext uri="{FF2B5EF4-FFF2-40B4-BE49-F238E27FC236}">
                  <a16:creationId xmlns="" xmlns:a16="http://schemas.microsoft.com/office/drawing/2014/main" id="{1C90D52E-69AA-4AA4-ADDE-436D99E440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AutoShape 85">
              <a:extLst>
                <a:ext uri="{FF2B5EF4-FFF2-40B4-BE49-F238E27FC236}">
                  <a16:creationId xmlns="" xmlns:a16="http://schemas.microsoft.com/office/drawing/2014/main" id="{A246090D-7C34-436D-A46F-C9F283002E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86">
              <a:extLst>
                <a:ext uri="{FF2B5EF4-FFF2-40B4-BE49-F238E27FC236}">
                  <a16:creationId xmlns="" xmlns:a16="http://schemas.microsoft.com/office/drawing/2014/main" id="{01484A9B-C9ED-4D08-A785-156CE1EB0F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Text Box 87">
              <a:extLst>
                <a:ext uri="{FF2B5EF4-FFF2-40B4-BE49-F238E27FC236}">
                  <a16:creationId xmlns="" xmlns:a16="http://schemas.microsoft.com/office/drawing/2014/main" id="{847BD5CA-D03F-4ADA-BEC5-B1B1A68B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4088" y="1247314"/>
              <a:ext cx="345569" cy="5844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FD72CE64-10A7-4C72-9A66-B81B69266335}"/>
              </a:ext>
            </a:extLst>
          </p:cNvPr>
          <p:cNvSpPr txBox="1">
            <a:spLocks noChangeArrowheads="1"/>
          </p:cNvSpPr>
          <p:nvPr/>
        </p:nvSpPr>
        <p:spPr>
          <a:xfrm>
            <a:off x="1225550" y="1306513"/>
            <a:ext cx="7313613" cy="525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trật tự thế giới mới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2" descr="400px-Yalta_summit_1945_with_Churchill,_Roosevelt,_Stalin">
            <a:hlinkClick r:id="rId3" action="ppaction://hlinksldjump"/>
            <a:extLst>
              <a:ext uri="{FF2B5EF4-FFF2-40B4-BE49-F238E27FC236}">
                <a16:creationId xmlns="" xmlns:a16="http://schemas.microsoft.com/office/drawing/2014/main" id="{B07C7AE0-774A-485E-98A8-4276A4733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34" y="2784143"/>
            <a:ext cx="5588688" cy="403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B754E6B-EEA7-4F31-8F02-D6F1ACEDF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78" y="4034631"/>
            <a:ext cx="2740025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I-an-ta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6D0B0295-6643-4BC2-A0BC-945434919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55" y="2174082"/>
            <a:ext cx="5821363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SGK/44, 45</a:t>
            </a:r>
          </a:p>
        </p:txBody>
      </p:sp>
      <p:pic>
        <p:nvPicPr>
          <p:cNvPr id="24" name="Picture 4" descr="TOP 116 bài văn tả đồ vật lớp 4 - Tập làm văn lớp 4">
            <a:extLst>
              <a:ext uri="{FF2B5EF4-FFF2-40B4-BE49-F238E27FC236}">
                <a16:creationId xmlns="" xmlns:a16="http://schemas.microsoft.com/office/drawing/2014/main" id="{D0BC40A3-31A1-466A-8830-C81B353D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993900"/>
            <a:ext cx="11080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2" grpId="0"/>
      <p:bldP spid="22" grpId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341E07B-EC23-4C2C-8770-38C22C9F5610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11" name="AutoShape 84">
              <a:extLst>
                <a:ext uri="{FF2B5EF4-FFF2-40B4-BE49-F238E27FC236}">
                  <a16:creationId xmlns="" xmlns:a16="http://schemas.microsoft.com/office/drawing/2014/main" id="{F79A95BC-5C5C-47A2-AA83-2A4D390BAE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AutoShape 85">
              <a:extLst>
                <a:ext uri="{FF2B5EF4-FFF2-40B4-BE49-F238E27FC236}">
                  <a16:creationId xmlns="" xmlns:a16="http://schemas.microsoft.com/office/drawing/2014/main" id="{B2C00FE8-7C68-473C-A02B-88A0C2F36B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86">
              <a:extLst>
                <a:ext uri="{FF2B5EF4-FFF2-40B4-BE49-F238E27FC236}">
                  <a16:creationId xmlns="" xmlns:a16="http://schemas.microsoft.com/office/drawing/2014/main" id="{8277765B-A379-41B0-9260-ECA0EB77922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87">
              <a:extLst>
                <a:ext uri="{FF2B5EF4-FFF2-40B4-BE49-F238E27FC236}">
                  <a16:creationId xmlns="" xmlns:a16="http://schemas.microsoft.com/office/drawing/2014/main" id="{8DCCBB2F-BEC2-4894-91EE-6B768E3A652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3C962739-44EB-40D5-ABE5-93FE160C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01E535D-0C2D-4B3E-9FBA-C9FA51D4B728}"/>
              </a:ext>
            </a:extLst>
          </p:cNvPr>
          <p:cNvSpPr txBox="1"/>
          <p:nvPr/>
        </p:nvSpPr>
        <p:spPr>
          <a:xfrm>
            <a:off x="6467133" y="2667000"/>
            <a:ext cx="26834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tường Berli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là </a:t>
            </a:r>
            <a:r>
              <a:rPr lang="vi-VN" sz="2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 biểu tượng của Chiến tranh </a:t>
            </a:r>
            <a:r>
              <a:rPr lang="en-US" sz="2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ạnh sụp đổ vào năm 1989 đánh dấu cho giai đoạn cuối của Chiến tranh </a:t>
            </a:r>
            <a:r>
              <a:rPr lang="en-US" sz="2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ạnh.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ức tường Berlin - biểu tượng nổi tiếng thời Chiến tranh Lạnh">
            <a:extLst>
              <a:ext uri="{FF2B5EF4-FFF2-40B4-BE49-F238E27FC236}">
                <a16:creationId xmlns="" xmlns:a16="http://schemas.microsoft.com/office/drawing/2014/main" id="{31B79A34-291A-4342-BC2E-10CE3D3E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6732"/>
            <a:ext cx="6467133" cy="45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B51F6DC8-462E-448B-A09D-BA487FE4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25"/>
            <a:ext cx="6438632" cy="45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D986B19-18E0-4618-934C-E95E0DCA0B0E}"/>
              </a:ext>
            </a:extLst>
          </p:cNvPr>
          <p:cNvGrpSpPr/>
          <p:nvPr/>
        </p:nvGrpSpPr>
        <p:grpSpPr>
          <a:xfrm>
            <a:off x="655638" y="801063"/>
            <a:ext cx="8293662" cy="892175"/>
            <a:chOff x="272566" y="1024270"/>
            <a:chExt cx="8293662" cy="892175"/>
          </a:xfrm>
          <a:solidFill>
            <a:srgbClr val="0033CC"/>
          </a:solidFill>
        </p:grpSpPr>
        <p:sp>
          <p:nvSpPr>
            <p:cNvPr id="13" name="AutoShape 84">
              <a:extLst>
                <a:ext uri="{FF2B5EF4-FFF2-40B4-BE49-F238E27FC236}">
                  <a16:creationId xmlns="" xmlns:a16="http://schemas.microsoft.com/office/drawing/2014/main" id="{227D1DB3-747C-42FE-A427-BCB8294520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85">
              <a:extLst>
                <a:ext uri="{FF2B5EF4-FFF2-40B4-BE49-F238E27FC236}">
                  <a16:creationId xmlns="" xmlns:a16="http://schemas.microsoft.com/office/drawing/2014/main" id="{21BA8E8D-5728-4A98-86A9-157328A2E9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86">
              <a:extLst>
                <a:ext uri="{FF2B5EF4-FFF2-40B4-BE49-F238E27FC236}">
                  <a16:creationId xmlns="" xmlns:a16="http://schemas.microsoft.com/office/drawing/2014/main" id="{37680FBB-1964-4EEA-8A43-13B93863E2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87">
              <a:extLst>
                <a:ext uri="{FF2B5EF4-FFF2-40B4-BE49-F238E27FC236}">
                  <a16:creationId xmlns="" xmlns:a16="http://schemas.microsoft.com/office/drawing/2014/main" id="{2AE6D4A7-C615-46C8-B33B-9BE9A1FFDF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6112" y="1247314"/>
              <a:ext cx="641522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D60B9206-82E4-4054-8CA2-90CB5F75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06" y="1079047"/>
            <a:ext cx="7313612" cy="5254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://americanroofingok.com/wp-content/uploads/2011/12/question.jpg">
            <a:extLst>
              <a:ext uri="{FF2B5EF4-FFF2-40B4-BE49-F238E27FC236}">
                <a16:creationId xmlns="" xmlns:a16="http://schemas.microsoft.com/office/drawing/2014/main" id="{BA126E09-912C-4392-A126-3181996E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7" y="3332530"/>
            <a:ext cx="1931150" cy="129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06AE32E-3B62-4923-815B-42A568F62727}"/>
              </a:ext>
            </a:extLst>
          </p:cNvPr>
          <p:cNvSpPr/>
          <p:nvPr/>
        </p:nvSpPr>
        <p:spPr>
          <a:xfrm>
            <a:off x="1638458" y="3442256"/>
            <a:ext cx="70791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xu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186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Sound 1">
            <a:hlinkClick r:id="" action="ppaction://media"/>
            <a:extLst>
              <a:ext uri="{FF2B5EF4-FFF2-40B4-BE49-F238E27FC236}">
                <a16:creationId xmlns="" xmlns:a16="http://schemas.microsoft.com/office/drawing/2014/main" id="{C7C68D2E-B04A-477C-8311-0CA09B32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D986B19-18E0-4618-934C-E95E0DCA0B0E}"/>
              </a:ext>
            </a:extLst>
          </p:cNvPr>
          <p:cNvGrpSpPr/>
          <p:nvPr/>
        </p:nvGrpSpPr>
        <p:grpSpPr>
          <a:xfrm>
            <a:off x="655638" y="801063"/>
            <a:ext cx="8293662" cy="892175"/>
            <a:chOff x="272566" y="1024270"/>
            <a:chExt cx="8293662" cy="892175"/>
          </a:xfrm>
          <a:solidFill>
            <a:srgbClr val="0033CC"/>
          </a:solidFill>
        </p:grpSpPr>
        <p:sp>
          <p:nvSpPr>
            <p:cNvPr id="13" name="AutoShape 84">
              <a:extLst>
                <a:ext uri="{FF2B5EF4-FFF2-40B4-BE49-F238E27FC236}">
                  <a16:creationId xmlns="" xmlns:a16="http://schemas.microsoft.com/office/drawing/2014/main" id="{227D1DB3-747C-42FE-A427-BCB8294520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85">
              <a:extLst>
                <a:ext uri="{FF2B5EF4-FFF2-40B4-BE49-F238E27FC236}">
                  <a16:creationId xmlns="" xmlns:a16="http://schemas.microsoft.com/office/drawing/2014/main" id="{21BA8E8D-5728-4A98-86A9-157328A2E9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86">
              <a:extLst>
                <a:ext uri="{FF2B5EF4-FFF2-40B4-BE49-F238E27FC236}">
                  <a16:creationId xmlns="" xmlns:a16="http://schemas.microsoft.com/office/drawing/2014/main" id="{37680FBB-1964-4EEA-8A43-13B93863E2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87">
              <a:extLst>
                <a:ext uri="{FF2B5EF4-FFF2-40B4-BE49-F238E27FC236}">
                  <a16:creationId xmlns="" xmlns:a16="http://schemas.microsoft.com/office/drawing/2014/main" id="{2AE6D4A7-C615-46C8-B33B-9BE9A1FFDF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6112" y="1247314"/>
              <a:ext cx="641522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D60B9206-82E4-4054-8CA2-90CB5F75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06" y="1079047"/>
            <a:ext cx="7313612" cy="5254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55">
            <a:extLst>
              <a:ext uri="{FF2B5EF4-FFF2-40B4-BE49-F238E27FC236}">
                <a16:creationId xmlns="" xmlns:a16="http://schemas.microsoft.com/office/drawing/2014/main" id="{592502E9-4B9F-4EC9-AEE4-414004C401B0}"/>
              </a:ext>
            </a:extLst>
          </p:cNvPr>
          <p:cNvGrpSpPr>
            <a:grpSpLocks/>
          </p:cNvGrpSpPr>
          <p:nvPr/>
        </p:nvGrpSpPr>
        <p:grpSpPr bwMode="auto">
          <a:xfrm>
            <a:off x="2120904" y="3072278"/>
            <a:ext cx="693667" cy="685800"/>
            <a:chOff x="2078" y="1680"/>
            <a:chExt cx="1615" cy="1615"/>
          </a:xfrm>
          <a:solidFill>
            <a:srgbClr val="00B0F0"/>
          </a:solidFill>
        </p:grpSpPr>
        <p:sp>
          <p:nvSpPr>
            <p:cNvPr id="21" name="Oval 56">
              <a:extLst>
                <a:ext uri="{FF2B5EF4-FFF2-40B4-BE49-F238E27FC236}">
                  <a16:creationId xmlns="" xmlns:a16="http://schemas.microsoft.com/office/drawing/2014/main" id="{10DCBE4B-1F28-4352-8834-7A70A474EB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val 57">
              <a:extLst>
                <a:ext uri="{FF2B5EF4-FFF2-40B4-BE49-F238E27FC236}">
                  <a16:creationId xmlns="" xmlns:a16="http://schemas.microsoft.com/office/drawing/2014/main" id="{BCA07C1A-4A9A-4444-9C8E-DB4DF7ABD5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3"/>
              <a:ext cx="1430" cy="142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Oval 58">
              <a:extLst>
                <a:ext uri="{FF2B5EF4-FFF2-40B4-BE49-F238E27FC236}">
                  <a16:creationId xmlns="" xmlns:a16="http://schemas.microsoft.com/office/drawing/2014/main" id="{916A73F7-1F35-4156-B724-5CD0BBDC68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59">
              <a:extLst>
                <a:ext uri="{FF2B5EF4-FFF2-40B4-BE49-F238E27FC236}">
                  <a16:creationId xmlns="" xmlns:a16="http://schemas.microsoft.com/office/drawing/2014/main" id="{41D8A1E7-C136-4AB5-9ED0-3B8F1ADD02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60">
              <a:extLst>
                <a:ext uri="{FF2B5EF4-FFF2-40B4-BE49-F238E27FC236}">
                  <a16:creationId xmlns="" xmlns:a16="http://schemas.microsoft.com/office/drawing/2014/main" id="{D5CBED07-C857-4158-98AA-2B74D9499E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61">
              <a:extLst>
                <a:ext uri="{FF2B5EF4-FFF2-40B4-BE49-F238E27FC236}">
                  <a16:creationId xmlns="" xmlns:a16="http://schemas.microsoft.com/office/drawing/2014/main" id="{85A3C360-0636-4D0B-B8D0-4CB9A3D628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11">
            <a:extLst>
              <a:ext uri="{FF2B5EF4-FFF2-40B4-BE49-F238E27FC236}">
                <a16:creationId xmlns="" xmlns:a16="http://schemas.microsoft.com/office/drawing/2014/main" id="{9157AE4D-9E79-4E65-91AC-5322996A6872}"/>
              </a:ext>
            </a:extLst>
          </p:cNvPr>
          <p:cNvGrpSpPr>
            <a:grpSpLocks/>
          </p:cNvGrpSpPr>
          <p:nvPr/>
        </p:nvGrpSpPr>
        <p:grpSpPr bwMode="auto">
          <a:xfrm>
            <a:off x="2911905" y="2979433"/>
            <a:ext cx="6173787" cy="928170"/>
            <a:chOff x="2851206" y="3182741"/>
            <a:chExt cx="6173151" cy="927823"/>
          </a:xfrm>
        </p:grpSpPr>
        <p:sp>
          <p:nvSpPr>
            <p:cNvPr id="28" name="AutoShape 46">
              <a:extLst>
                <a:ext uri="{FF2B5EF4-FFF2-40B4-BE49-F238E27FC236}">
                  <a16:creationId xmlns="" xmlns:a16="http://schemas.microsoft.com/office/drawing/2014/main" id="{D303AE3F-61E3-44C7-838D-F009FB0194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51206" y="3182741"/>
              <a:ext cx="6173151" cy="927823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TextBox 59">
              <a:extLst>
                <a:ext uri="{FF2B5EF4-FFF2-40B4-BE49-F238E27FC236}">
                  <a16:creationId xmlns="" xmlns:a16="http://schemas.microsoft.com/office/drawing/2014/main" id="{26880955-27DD-4B30-976E-37DEE5D60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1331" y="3187167"/>
              <a:ext cx="5672900" cy="892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trật</a:t>
              </a: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="" xmlns:a16="http://schemas.microsoft.com/office/drawing/2014/main" id="{D23B8E0B-D2C7-48FD-8808-0A3446604C2B}"/>
              </a:ext>
            </a:extLst>
          </p:cNvPr>
          <p:cNvGrpSpPr>
            <a:grpSpLocks/>
          </p:cNvGrpSpPr>
          <p:nvPr/>
        </p:nvGrpSpPr>
        <p:grpSpPr bwMode="auto">
          <a:xfrm>
            <a:off x="2149264" y="4194715"/>
            <a:ext cx="738465" cy="685800"/>
            <a:chOff x="2078" y="1680"/>
            <a:chExt cx="1615" cy="1615"/>
          </a:xfrm>
          <a:solidFill>
            <a:srgbClr val="002060"/>
          </a:solidFill>
        </p:grpSpPr>
        <p:sp>
          <p:nvSpPr>
            <p:cNvPr id="31" name="Oval 63">
              <a:extLst>
                <a:ext uri="{FF2B5EF4-FFF2-40B4-BE49-F238E27FC236}">
                  <a16:creationId xmlns="" xmlns:a16="http://schemas.microsoft.com/office/drawing/2014/main" id="{68EE6B25-01E5-423E-9ED7-74EF66FA1D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Oval 64">
              <a:extLst>
                <a:ext uri="{FF2B5EF4-FFF2-40B4-BE49-F238E27FC236}">
                  <a16:creationId xmlns="" xmlns:a16="http://schemas.microsoft.com/office/drawing/2014/main" id="{B930DAF1-AD44-41C9-9221-5E01D4BB64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1" y="1774"/>
              <a:ext cx="1428" cy="1427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Oval 65">
              <a:extLst>
                <a:ext uri="{FF2B5EF4-FFF2-40B4-BE49-F238E27FC236}">
                  <a16:creationId xmlns="" xmlns:a16="http://schemas.microsoft.com/office/drawing/2014/main" id="{6D930CB9-0D55-4890-8F3C-43EA817B97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58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66">
              <a:extLst>
                <a:ext uri="{FF2B5EF4-FFF2-40B4-BE49-F238E27FC236}">
                  <a16:creationId xmlns="" xmlns:a16="http://schemas.microsoft.com/office/drawing/2014/main" id="{372BE894-985E-478A-B359-1D2152EB06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6"/>
              <a:ext cx="1265" cy="1264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Oval 67">
              <a:extLst>
                <a:ext uri="{FF2B5EF4-FFF2-40B4-BE49-F238E27FC236}">
                  <a16:creationId xmlns="" xmlns:a16="http://schemas.microsoft.com/office/drawing/2014/main" id="{B4729A90-FA34-4F75-AB25-6E41F6B0C7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7"/>
              <a:ext cx="1097" cy="110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68">
              <a:extLst>
                <a:ext uri="{FF2B5EF4-FFF2-40B4-BE49-F238E27FC236}">
                  <a16:creationId xmlns="" xmlns:a16="http://schemas.microsoft.com/office/drawing/2014/main" id="{C90BDA66-5EFB-4F7D-8EAE-07AA212C80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7"/>
              <a:ext cx="1097" cy="1101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AutoShape 45">
            <a:extLst>
              <a:ext uri="{FF2B5EF4-FFF2-40B4-BE49-F238E27FC236}">
                <a16:creationId xmlns="" xmlns:a16="http://schemas.microsoft.com/office/drawing/2014/main" id="{79BC67CC-6492-40B0-89C4-A65A042FB7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4357" y="4051283"/>
            <a:ext cx="6169644" cy="95410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vi-V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Box 60">
            <a:extLst>
              <a:ext uri="{FF2B5EF4-FFF2-40B4-BE49-F238E27FC236}">
                <a16:creationId xmlns="" xmlns:a16="http://schemas.microsoft.com/office/drawing/2014/main" id="{5F091621-3D28-4439-B354-168B9C36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09" y="4027643"/>
            <a:ext cx="5861184" cy="8925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" name="Group 55">
            <a:extLst>
              <a:ext uri="{FF2B5EF4-FFF2-40B4-BE49-F238E27FC236}">
                <a16:creationId xmlns="" xmlns:a16="http://schemas.microsoft.com/office/drawing/2014/main" id="{BB4D301C-D5BF-46B5-A0E6-B06FBF7D002C}"/>
              </a:ext>
            </a:extLst>
          </p:cNvPr>
          <p:cNvGrpSpPr>
            <a:grpSpLocks/>
          </p:cNvGrpSpPr>
          <p:nvPr/>
        </p:nvGrpSpPr>
        <p:grpSpPr bwMode="auto">
          <a:xfrm>
            <a:off x="1568131" y="1932793"/>
            <a:ext cx="693667" cy="685800"/>
            <a:chOff x="2078" y="1680"/>
            <a:chExt cx="1615" cy="1615"/>
          </a:xfrm>
          <a:solidFill>
            <a:srgbClr val="C00000"/>
          </a:solidFill>
        </p:grpSpPr>
        <p:sp>
          <p:nvSpPr>
            <p:cNvPr id="41" name="Oval 56">
              <a:extLst>
                <a:ext uri="{FF2B5EF4-FFF2-40B4-BE49-F238E27FC236}">
                  <a16:creationId xmlns="" xmlns:a16="http://schemas.microsoft.com/office/drawing/2014/main" id="{EA4E2DB7-0D7D-4F09-AF13-D46E20E295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Oval 57">
              <a:extLst>
                <a:ext uri="{FF2B5EF4-FFF2-40B4-BE49-F238E27FC236}">
                  <a16:creationId xmlns="" xmlns:a16="http://schemas.microsoft.com/office/drawing/2014/main" id="{589619B4-0109-4808-BD4C-E68CFAD62C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3"/>
              <a:ext cx="1430" cy="142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Oval 58">
              <a:extLst>
                <a:ext uri="{FF2B5EF4-FFF2-40B4-BE49-F238E27FC236}">
                  <a16:creationId xmlns="" xmlns:a16="http://schemas.microsoft.com/office/drawing/2014/main" id="{62F7B2CE-E320-4940-B967-0B1E34CDE0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59">
              <a:extLst>
                <a:ext uri="{FF2B5EF4-FFF2-40B4-BE49-F238E27FC236}">
                  <a16:creationId xmlns="" xmlns:a16="http://schemas.microsoft.com/office/drawing/2014/main" id="{D8A0521D-7900-4775-88E9-DEF9E6F696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Oval 60">
              <a:extLst>
                <a:ext uri="{FF2B5EF4-FFF2-40B4-BE49-F238E27FC236}">
                  <a16:creationId xmlns="" xmlns:a16="http://schemas.microsoft.com/office/drawing/2014/main" id="{72DF31DC-22CE-490F-8D39-1BED81DB7E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61">
              <a:extLst>
                <a:ext uri="{FF2B5EF4-FFF2-40B4-BE49-F238E27FC236}">
                  <a16:creationId xmlns="" xmlns:a16="http://schemas.microsoft.com/office/drawing/2014/main" id="{C0CC9997-077E-431B-A1C5-32C441887C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Group 12">
            <a:extLst>
              <a:ext uri="{FF2B5EF4-FFF2-40B4-BE49-F238E27FC236}">
                <a16:creationId xmlns="" xmlns:a16="http://schemas.microsoft.com/office/drawing/2014/main" id="{61CD6CCB-5AC8-4886-972C-B8311FAC2F9A}"/>
              </a:ext>
            </a:extLst>
          </p:cNvPr>
          <p:cNvGrpSpPr>
            <a:grpSpLocks/>
          </p:cNvGrpSpPr>
          <p:nvPr/>
        </p:nvGrpSpPr>
        <p:grpSpPr bwMode="auto">
          <a:xfrm>
            <a:off x="2338081" y="1751036"/>
            <a:ext cx="6642100" cy="978288"/>
            <a:chOff x="2204588" y="1704912"/>
            <a:chExt cx="6642244" cy="977437"/>
          </a:xfrm>
        </p:grpSpPr>
        <p:sp>
          <p:nvSpPr>
            <p:cNvPr id="48" name="AutoShape 46">
              <a:extLst>
                <a:ext uri="{FF2B5EF4-FFF2-40B4-BE49-F238E27FC236}">
                  <a16:creationId xmlns="" xmlns:a16="http://schemas.microsoft.com/office/drawing/2014/main" id="{DE110287-71D6-4674-BC4F-7DAB629BE3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4588" y="1704912"/>
              <a:ext cx="6642244" cy="97301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Box 59">
              <a:extLst>
                <a:ext uri="{FF2B5EF4-FFF2-40B4-BE49-F238E27FC236}">
                  <a16:creationId xmlns="" xmlns:a16="http://schemas.microsoft.com/office/drawing/2014/main" id="{5ABED853-BD64-4B4A-AE1E-3073B1C12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696" y="1729072"/>
              <a:ext cx="6058213" cy="95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hoãn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dịu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0" name="Group 1">
            <a:extLst>
              <a:ext uri="{FF2B5EF4-FFF2-40B4-BE49-F238E27FC236}">
                <a16:creationId xmlns="" xmlns:a16="http://schemas.microsoft.com/office/drawing/2014/main" id="{1C2A3001-D1A4-4AFD-8E22-63BEBF87F54B}"/>
              </a:ext>
            </a:extLst>
          </p:cNvPr>
          <p:cNvGrpSpPr>
            <a:grpSpLocks/>
          </p:cNvGrpSpPr>
          <p:nvPr/>
        </p:nvGrpSpPr>
        <p:grpSpPr bwMode="auto">
          <a:xfrm>
            <a:off x="-2620179" y="1604509"/>
            <a:ext cx="4770438" cy="4824413"/>
            <a:chOff x="-2741613" y="1600200"/>
            <a:chExt cx="4770438" cy="4824413"/>
          </a:xfrm>
        </p:grpSpPr>
        <p:sp>
          <p:nvSpPr>
            <p:cNvPr id="51" name="AutoShape 41">
              <a:extLst>
                <a:ext uri="{FF2B5EF4-FFF2-40B4-BE49-F238E27FC236}">
                  <a16:creationId xmlns="" xmlns:a16="http://schemas.microsoft.com/office/drawing/2014/main" id="{C06C06A3-4A1D-44A4-807D-4E235E0CEE8D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768601" y="1627188"/>
              <a:ext cx="4824413" cy="4770438"/>
            </a:xfrm>
            <a:custGeom>
              <a:avLst/>
              <a:gdLst>
                <a:gd name="T0" fmla="*/ 538772352 w 21600"/>
                <a:gd name="T1" fmla="*/ 0 h 21600"/>
                <a:gd name="T2" fmla="*/ 8081562 w 21600"/>
                <a:gd name="T3" fmla="*/ 518882529 h 21600"/>
                <a:gd name="T4" fmla="*/ 538772352 w 21600"/>
                <a:gd name="T5" fmla="*/ 15706005 h 21600"/>
                <a:gd name="T6" fmla="*/ 1069462919 w 21600"/>
                <a:gd name="T7" fmla="*/ 5188825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 w 21600"/>
                <a:gd name="T13" fmla="*/ 0 h 21600"/>
                <a:gd name="T14" fmla="*/ 21199 w 21600"/>
                <a:gd name="T15" fmla="*/ 13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gradFill rotWithShape="1">
              <a:gsLst>
                <a:gs pos="0">
                  <a:srgbClr val="EBEEF0"/>
                </a:gs>
                <a:gs pos="50000">
                  <a:schemeClr val="bg2"/>
                </a:gs>
                <a:gs pos="100000">
                  <a:srgbClr val="EBEEF0"/>
                </a:gs>
              </a:gsLst>
              <a:lin ang="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AutoShape 42">
              <a:extLst>
                <a:ext uri="{FF2B5EF4-FFF2-40B4-BE49-F238E27FC236}">
                  <a16:creationId xmlns="" xmlns:a16="http://schemas.microsoft.com/office/drawing/2014/main" id="{F991F03D-955C-4409-AF0E-FF9C0DCBA442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2253062" y="2037951"/>
              <a:ext cx="4260060" cy="3929063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lnTo>
                    <a:pt x="10744" y="108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8AEC8720-DEBD-4536-A36C-928E604FA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8398" y="3384959"/>
              <a:ext cx="2009775" cy="1815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xu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</a:t>
              </a:r>
            </a:p>
          </p:txBody>
        </p:sp>
      </p:grpSp>
      <p:pic>
        <p:nvPicPr>
          <p:cNvPr id="54" name="Picture 4" descr="TOP 116 bài văn tả đồ vật lớp 4 - Tập làm văn lớp 4">
            <a:extLst>
              <a:ext uri="{FF2B5EF4-FFF2-40B4-BE49-F238E27FC236}">
                <a16:creationId xmlns="" xmlns:a16="http://schemas.microsoft.com/office/drawing/2014/main" id="{DAC79D55-1018-4D88-A8D9-125AE5BF4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3" y="2724897"/>
            <a:ext cx="1108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62">
            <a:extLst>
              <a:ext uri="{FF2B5EF4-FFF2-40B4-BE49-F238E27FC236}">
                <a16:creationId xmlns="" xmlns:a16="http://schemas.microsoft.com/office/drawing/2014/main" id="{B8FAB7AA-C0A4-4A0B-AB80-63D688E3FB42}"/>
              </a:ext>
            </a:extLst>
          </p:cNvPr>
          <p:cNvGrpSpPr>
            <a:grpSpLocks/>
          </p:cNvGrpSpPr>
          <p:nvPr/>
        </p:nvGrpSpPr>
        <p:grpSpPr bwMode="auto">
          <a:xfrm>
            <a:off x="1686867" y="5163186"/>
            <a:ext cx="738465" cy="685800"/>
            <a:chOff x="2078" y="1680"/>
            <a:chExt cx="1615" cy="1615"/>
          </a:xfrm>
          <a:solidFill>
            <a:srgbClr val="00B050"/>
          </a:solidFill>
        </p:grpSpPr>
        <p:sp>
          <p:nvSpPr>
            <p:cNvPr id="56" name="Oval 63">
              <a:extLst>
                <a:ext uri="{FF2B5EF4-FFF2-40B4-BE49-F238E27FC236}">
                  <a16:creationId xmlns="" xmlns:a16="http://schemas.microsoft.com/office/drawing/2014/main" id="{898D8CF4-4B80-4DE6-AECE-CC0EB9087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Oval 64">
              <a:extLst>
                <a:ext uri="{FF2B5EF4-FFF2-40B4-BE49-F238E27FC236}">
                  <a16:creationId xmlns="" xmlns:a16="http://schemas.microsoft.com/office/drawing/2014/main" id="{45D92534-E455-4970-AE67-57981549BD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1" y="1774"/>
              <a:ext cx="1428" cy="1427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Oval 65">
              <a:extLst>
                <a:ext uri="{FF2B5EF4-FFF2-40B4-BE49-F238E27FC236}">
                  <a16:creationId xmlns="" xmlns:a16="http://schemas.microsoft.com/office/drawing/2014/main" id="{EAB09731-6BB3-4FD2-A176-BAAFA9956E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58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66">
              <a:extLst>
                <a:ext uri="{FF2B5EF4-FFF2-40B4-BE49-F238E27FC236}">
                  <a16:creationId xmlns="" xmlns:a16="http://schemas.microsoft.com/office/drawing/2014/main" id="{1CCE2FED-F8D1-4314-907D-E2BD53E8B5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6"/>
              <a:ext cx="1265" cy="1264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Oval 67">
              <a:extLst>
                <a:ext uri="{FF2B5EF4-FFF2-40B4-BE49-F238E27FC236}">
                  <a16:creationId xmlns="" xmlns:a16="http://schemas.microsoft.com/office/drawing/2014/main" id="{58992398-917C-445E-AEA0-3638949E9A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7"/>
              <a:ext cx="1097" cy="110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68">
              <a:extLst>
                <a:ext uri="{FF2B5EF4-FFF2-40B4-BE49-F238E27FC236}">
                  <a16:creationId xmlns="" xmlns:a16="http://schemas.microsoft.com/office/drawing/2014/main" id="{19D8961C-352C-4457-BD8F-2F26980441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7"/>
              <a:ext cx="1097" cy="1101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AutoShape 45">
            <a:extLst>
              <a:ext uri="{FF2B5EF4-FFF2-40B4-BE49-F238E27FC236}">
                <a16:creationId xmlns="" xmlns:a16="http://schemas.microsoft.com/office/drawing/2014/main" id="{5B7F2394-8261-4596-85CD-9A0B5F0F64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3728" y="5107610"/>
            <a:ext cx="6169644" cy="95410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" name="TextBox 60">
            <a:extLst>
              <a:ext uri="{FF2B5EF4-FFF2-40B4-BE49-F238E27FC236}">
                <a16:creationId xmlns="" xmlns:a16="http://schemas.microsoft.com/office/drawing/2014/main" id="{927A6666-F78D-4BC8-BEE6-52482F3D3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633" y="5138387"/>
            <a:ext cx="5861184" cy="8925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độtquân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Box 60">
            <a:extLst>
              <a:ext uri="{FF2B5EF4-FFF2-40B4-BE49-F238E27FC236}">
                <a16:creationId xmlns="" xmlns:a16="http://schemas.microsoft.com/office/drawing/2014/main" id="{2F763789-2516-4D3D-BA33-B7CE16AF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72" y="6073475"/>
            <a:ext cx="8312317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Xu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51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2" grpId="0" animBg="1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3078214-ECC2-472A-8334-5EBDF234E247}"/>
              </a:ext>
            </a:extLst>
          </p:cNvPr>
          <p:cNvSpPr/>
          <p:nvPr/>
        </p:nvSpPr>
        <p:spPr>
          <a:xfrm>
            <a:off x="304800" y="844550"/>
            <a:ext cx="8610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XXI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ội nhập kinh tế quốc tế của Việt Nam: thành tựu và kinh nghiệm">
            <a:extLst>
              <a:ext uri="{FF2B5EF4-FFF2-40B4-BE49-F238E27FC236}">
                <a16:creationId xmlns="" xmlns:a16="http://schemas.microsoft.com/office/drawing/2014/main" id="{326D69CA-13D7-4D0C-BC97-E8E340E0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579986" cy="42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3078214-ECC2-472A-8334-5EBDF234E247}"/>
              </a:ext>
            </a:extLst>
          </p:cNvPr>
          <p:cNvSpPr/>
          <p:nvPr/>
        </p:nvSpPr>
        <p:spPr>
          <a:xfrm>
            <a:off x="304800" y="844550"/>
            <a:ext cx="8610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XXI: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4" name="Sound 3">
            <a:hlinkClick r:id="" action="ppaction://media"/>
            <a:extLst>
              <a:ext uri="{FF2B5EF4-FFF2-40B4-BE49-F238E27FC236}">
                <a16:creationId xmlns="" xmlns:a16="http://schemas.microsoft.com/office/drawing/2014/main" id="{71D9B3F2-AF89-448C-B993-24FDBF6CD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8928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96EB2B2-18F1-40C8-8417-939DF592C978}"/>
              </a:ext>
            </a:extLst>
          </p:cNvPr>
          <p:cNvSpPr/>
          <p:nvPr/>
        </p:nvSpPr>
        <p:spPr>
          <a:xfrm>
            <a:off x="304800" y="1991116"/>
            <a:ext cx="86106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 eaLnBrk="1" hangingPunct="1">
              <a:defRPr/>
            </a:pP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tan”…</a:t>
            </a:r>
          </a:p>
        </p:txBody>
      </p:sp>
    </p:spTree>
    <p:extLst>
      <p:ext uri="{BB962C8B-B14F-4D97-AF65-F5344CB8AC3E}">
        <p14:creationId xmlns:p14="http://schemas.microsoft.com/office/powerpoint/2010/main" val="272237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="" xmlns:a16="http://schemas.microsoft.com/office/drawing/2014/main" id="{29B399AD-3B28-4A0F-9232-A641B337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99" y="973068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="" xmlns:a16="http://schemas.microsoft.com/office/drawing/2014/main" id="{E7EEA6AD-E959-4E92-A82B-AFC8CBDD0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7" y="228600"/>
            <a:ext cx="219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9CDD52D-4F65-468D-B03C-F8169A6D70C0}"/>
              </a:ext>
            </a:extLst>
          </p:cNvPr>
          <p:cNvGrpSpPr/>
          <p:nvPr/>
        </p:nvGrpSpPr>
        <p:grpSpPr>
          <a:xfrm>
            <a:off x="272566" y="1024270"/>
            <a:ext cx="8293662" cy="892175"/>
            <a:chOff x="272566" y="1024270"/>
            <a:chExt cx="8293662" cy="892175"/>
          </a:xfrm>
          <a:solidFill>
            <a:srgbClr val="FF0000"/>
          </a:solidFill>
        </p:grpSpPr>
        <p:sp>
          <p:nvSpPr>
            <p:cNvPr id="15" name="AutoShape 84">
              <a:extLst>
                <a:ext uri="{FF2B5EF4-FFF2-40B4-BE49-F238E27FC236}">
                  <a16:creationId xmlns="" xmlns:a16="http://schemas.microsoft.com/office/drawing/2014/main" id="{029AFAD4-2DA7-4523-9915-380C36FBF2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AutoShape 85">
              <a:extLst>
                <a:ext uri="{FF2B5EF4-FFF2-40B4-BE49-F238E27FC236}">
                  <a16:creationId xmlns="" xmlns:a16="http://schemas.microsoft.com/office/drawing/2014/main" id="{A003791E-C5AF-48A3-87A6-3A6AFCCD30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86">
              <a:extLst>
                <a:ext uri="{FF2B5EF4-FFF2-40B4-BE49-F238E27FC236}">
                  <a16:creationId xmlns="" xmlns:a16="http://schemas.microsoft.com/office/drawing/2014/main" id="{FD1B47A4-6368-4EAA-ABEC-2DEDE6A5A6C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Text Box 87">
              <a:extLst>
                <a:ext uri="{FF2B5EF4-FFF2-40B4-BE49-F238E27FC236}">
                  <a16:creationId xmlns="" xmlns:a16="http://schemas.microsoft.com/office/drawing/2014/main" id="{940BB0BA-47EC-4791-98D7-A089A0EADC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4088" y="1247314"/>
              <a:ext cx="345569" cy="5844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0AEDEAC4-2BF5-459C-8F14-58447429CEBD}"/>
              </a:ext>
            </a:extLst>
          </p:cNvPr>
          <p:cNvSpPr txBox="1">
            <a:spLocks noChangeArrowheads="1"/>
          </p:cNvSpPr>
          <p:nvPr/>
        </p:nvSpPr>
        <p:spPr>
          <a:xfrm>
            <a:off x="1225550" y="1306513"/>
            <a:ext cx="7313613" cy="525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trật tự thế giới mới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50C0F73-E270-4F42-A9A7-C0F679DF4B7A}"/>
              </a:ext>
            </a:extLst>
          </p:cNvPr>
          <p:cNvGrpSpPr/>
          <p:nvPr/>
        </p:nvGrpSpPr>
        <p:grpSpPr>
          <a:xfrm>
            <a:off x="302383" y="1966751"/>
            <a:ext cx="8293662" cy="892175"/>
            <a:chOff x="272566" y="1024270"/>
            <a:chExt cx="8293662" cy="892175"/>
          </a:xfrm>
          <a:solidFill>
            <a:schemeClr val="accent1">
              <a:lumMod val="50000"/>
            </a:schemeClr>
          </a:solidFill>
        </p:grpSpPr>
        <p:sp>
          <p:nvSpPr>
            <p:cNvPr id="13" name="AutoShape 84">
              <a:extLst>
                <a:ext uri="{FF2B5EF4-FFF2-40B4-BE49-F238E27FC236}">
                  <a16:creationId xmlns="" xmlns:a16="http://schemas.microsoft.com/office/drawing/2014/main" id="{A7CE3BDD-1244-483D-B4BC-B02051D1D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AutoShape 85">
              <a:extLst>
                <a:ext uri="{FF2B5EF4-FFF2-40B4-BE49-F238E27FC236}">
                  <a16:creationId xmlns="" xmlns:a16="http://schemas.microsoft.com/office/drawing/2014/main" id="{ECF6FF6B-A58E-4418-9FEA-0B99D6C442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 Box 86">
              <a:extLst>
                <a:ext uri="{FF2B5EF4-FFF2-40B4-BE49-F238E27FC236}">
                  <a16:creationId xmlns="" xmlns:a16="http://schemas.microsoft.com/office/drawing/2014/main" id="{3E5EF2A2-651E-41F4-915F-E30D0C0EE0F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Text Box 87">
              <a:extLst>
                <a:ext uri="{FF2B5EF4-FFF2-40B4-BE49-F238E27FC236}">
                  <a16:creationId xmlns="" xmlns:a16="http://schemas.microsoft.com/office/drawing/2014/main" id="{3E3E8DC6-1C8E-4E33-855A-C80D26ADB40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24239" y="1247314"/>
              <a:ext cx="505268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42249A28-4BFD-4552-AFED-E55CAD7B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223202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="" xmlns:a16="http://schemas.microsoft.com/office/drawing/2014/main" id="{9A1E0E88-8784-4E7A-BDE8-3E25F1DD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787775"/>
            <a:ext cx="37814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D8803AC7-B542-4CFD-85F0-F99BDEA4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15" y="3641597"/>
            <a:ext cx="4064000" cy="269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E0D8E81B-58F6-4AA1-8443-39FCDA76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272213"/>
            <a:ext cx="3656012" cy="5254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en-US" sz="24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altLang="en-US" sz="2400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8B46A878-A214-4B00-867F-A5BF03214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6272213"/>
            <a:ext cx="4616450" cy="5254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en-US" sz="24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altLang="en-US" sz="2400" b="1" kern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4D8B3469-E64D-4144-9E43-583C812B0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3041650"/>
            <a:ext cx="5821363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SGK/45, 46</a:t>
            </a:r>
          </a:p>
        </p:txBody>
      </p:sp>
      <p:pic>
        <p:nvPicPr>
          <p:cNvPr id="31" name="Picture 4" descr="TOP 116 bài văn tả đồ vật lớp 4 - Tập làm văn lớp 4">
            <a:extLst>
              <a:ext uri="{FF2B5EF4-FFF2-40B4-BE49-F238E27FC236}">
                <a16:creationId xmlns="" xmlns:a16="http://schemas.microsoft.com/office/drawing/2014/main" id="{6A0790CD-FBF6-4E40-B39F-2FAABC9F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000375"/>
            <a:ext cx="11080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8" grpId="1"/>
      <p:bldP spid="29" grpId="0"/>
      <p:bldP spid="29" grpId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C5C52F6F-425F-4DB5-AFFA-2E348F3319CC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33" name="AutoShape 84">
              <a:extLst>
                <a:ext uri="{FF2B5EF4-FFF2-40B4-BE49-F238E27FC236}">
                  <a16:creationId xmlns="" xmlns:a16="http://schemas.microsoft.com/office/drawing/2014/main" id="{94AAA861-E716-4850-8294-E33E3851D2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AutoShape 85">
              <a:extLst>
                <a:ext uri="{FF2B5EF4-FFF2-40B4-BE49-F238E27FC236}">
                  <a16:creationId xmlns="" xmlns:a16="http://schemas.microsoft.com/office/drawing/2014/main" id="{F849AD18-4E3C-4C36-8B69-CAD668E7F8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Text Box 86">
              <a:extLst>
                <a:ext uri="{FF2B5EF4-FFF2-40B4-BE49-F238E27FC236}">
                  <a16:creationId xmlns="" xmlns:a16="http://schemas.microsoft.com/office/drawing/2014/main" id="{BA2C2562-58C8-4FE8-90A5-620A6C1773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 Box 87">
              <a:extLst>
                <a:ext uri="{FF2B5EF4-FFF2-40B4-BE49-F238E27FC236}">
                  <a16:creationId xmlns="" xmlns:a16="http://schemas.microsoft.com/office/drawing/2014/main" id="{6049D096-9B80-43B4-9478-D7DB27B8C02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="" xmlns:a16="http://schemas.microsoft.com/office/drawing/2014/main" id="{2CB7D5D1-DF19-4525-8E87-8030B51D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http://americanroofingok.com/wp-content/uploads/2011/12/question.jpg">
            <a:extLst>
              <a:ext uri="{FF2B5EF4-FFF2-40B4-BE49-F238E27FC236}">
                <a16:creationId xmlns="" xmlns:a16="http://schemas.microsoft.com/office/drawing/2014/main" id="{8E411083-F6B3-4CC1-8185-7747B8EDB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381250"/>
            <a:ext cx="22129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C5204DE-81C1-48F3-9706-C6E19D5EFBC4}"/>
              </a:ext>
            </a:extLst>
          </p:cNvPr>
          <p:cNvSpPr/>
          <p:nvPr/>
        </p:nvSpPr>
        <p:spPr>
          <a:xfrm>
            <a:off x="877626" y="3962400"/>
            <a:ext cx="730117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i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i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i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spc="300" dirty="0" err="1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400" b="1" i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4400" b="1" spc="300" dirty="0">
                <a:ln w="11430" cmpd="sng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15511B9-0693-4ECA-ADF8-D662029C3086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15" name="AutoShape 84">
              <a:extLst>
                <a:ext uri="{FF2B5EF4-FFF2-40B4-BE49-F238E27FC236}">
                  <a16:creationId xmlns="" xmlns:a16="http://schemas.microsoft.com/office/drawing/2014/main" id="{CA1E334F-3A1B-4A6F-BF71-288FFC3C00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AutoShape 85">
              <a:extLst>
                <a:ext uri="{FF2B5EF4-FFF2-40B4-BE49-F238E27FC236}">
                  <a16:creationId xmlns="" xmlns:a16="http://schemas.microsoft.com/office/drawing/2014/main" id="{28EB9F49-3C4B-47CC-9DC2-EAB282B225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86">
              <a:extLst>
                <a:ext uri="{FF2B5EF4-FFF2-40B4-BE49-F238E27FC236}">
                  <a16:creationId xmlns="" xmlns:a16="http://schemas.microsoft.com/office/drawing/2014/main" id="{71FE6531-E1D9-45F8-81F7-49B812D040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Text Box 87">
              <a:extLst>
                <a:ext uri="{FF2B5EF4-FFF2-40B4-BE49-F238E27FC236}">
                  <a16:creationId xmlns="" xmlns:a16="http://schemas.microsoft.com/office/drawing/2014/main" id="{A4AA2B93-5A50-4760-84FB-99AC3654590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78850" name="Rectangle 2">
            <a:extLst>
              <a:ext uri="{FF2B5EF4-FFF2-40B4-BE49-F238E27FC236}">
                <a16:creationId xmlns="" xmlns:a16="http://schemas.microsoft.com/office/drawing/2014/main" id="{8D8C50D6-FF41-4AE2-9FA1-BF239F522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1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3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Helve" pitchFamily="2" charset="0"/>
            </a:endParaRPr>
          </a:p>
        </p:txBody>
      </p:sp>
      <p:sp>
        <p:nvSpPr>
          <p:cNvPr id="78854" name="Rectangle 6">
            <a:extLst>
              <a:ext uri="{FF2B5EF4-FFF2-40B4-BE49-F238E27FC236}">
                <a16:creationId xmlns="" xmlns:a16="http://schemas.microsoft.com/office/drawing/2014/main" id="{1F62BEF9-193D-470D-A187-BB2620AED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71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3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78856" name="Rectangle 8">
            <a:extLst>
              <a:ext uri="{FF2B5EF4-FFF2-40B4-BE49-F238E27FC236}">
                <a16:creationId xmlns="" xmlns:a16="http://schemas.microsoft.com/office/drawing/2014/main" id="{4070D759-A1C5-4A2A-B5EE-90C83C22C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14600"/>
            <a:ext cx="678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3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8199" name="Rectangle 12">
            <a:extLst>
              <a:ext uri="{FF2B5EF4-FFF2-40B4-BE49-F238E27FC236}">
                <a16:creationId xmlns="" xmlns:a16="http://schemas.microsoft.com/office/drawing/2014/main" id="{37AA86D9-79BC-4E30-80CC-2D0E24A7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12938"/>
            <a:ext cx="84391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</a:rPr>
              <a:t>Sau CTTG 2,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mối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minh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Mĩ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Xô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3000" b="1" dirty="0">
                <a:latin typeface="Times New Roman" panose="02020603050405020304" pitchFamily="18" charset="0"/>
              </a:rPr>
              <a:t> sang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3000" b="1" dirty="0">
                <a:latin typeface="Times New Roman" panose="02020603050405020304" pitchFamily="18" charset="0"/>
              </a:rPr>
              <a:t> gay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gắt</a:t>
            </a:r>
            <a:r>
              <a:rPr lang="en-US" altLang="en-US" sz="3000" b="1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30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altLang="en-US" sz="30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lang="en-US" altLang="en-US" sz="30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30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lạnh</a:t>
            </a:r>
            <a:r>
              <a:rPr lang="en-US" altLang="en-US" sz="30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”</a:t>
            </a:r>
            <a:r>
              <a:rPr lang="en-US" altLang="en-US" sz="3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bùng</a:t>
            </a:r>
            <a:r>
              <a:rPr lang="en-US" altLang="en-US" sz="3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nổ</a:t>
            </a:r>
            <a:endParaRPr lang="en-US" altLang="en-US" sz="30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200" name="Rectangle 13">
            <a:extLst>
              <a:ext uri="{FF2B5EF4-FFF2-40B4-BE49-F238E27FC236}">
                <a16:creationId xmlns="" xmlns:a16="http://schemas.microsoft.com/office/drawing/2014/main" id="{FA73A10E-7393-407C-B452-CCD313A4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74320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VNI-Helve" pitchFamily="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1BF78BD0-0143-427A-A6E0-E7ADFD596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FA3B5E-25D5-4E10-94B4-EC5964620900}"/>
              </a:ext>
            </a:extLst>
          </p:cNvPr>
          <p:cNvSpPr txBox="1"/>
          <p:nvPr/>
        </p:nvSpPr>
        <p:spPr>
          <a:xfrm>
            <a:off x="192312" y="2688213"/>
            <a:ext cx="532298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16/04/1947,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Henry Truman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đã nhắc đến “Chiến tranh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ạnh” trong bài phát biểu trước Hạ viện bang Nam Carolina: </a:t>
            </a:r>
            <a:r>
              <a:rPr lang="vi-VN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“Đừng để chúng ta bị đánh lừa: chúng ta hiện đang ở giữa một cuộc Chiến tranh 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ạnh”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883A456-EDAE-44AC-8064-EBF3FE1EAAE9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5" name="AutoShape 84">
              <a:extLst>
                <a:ext uri="{FF2B5EF4-FFF2-40B4-BE49-F238E27FC236}">
                  <a16:creationId xmlns="" xmlns:a16="http://schemas.microsoft.com/office/drawing/2014/main" id="{1F93F13A-27BC-4200-85AC-C33C7015E5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AutoShape 85">
              <a:extLst>
                <a:ext uri="{FF2B5EF4-FFF2-40B4-BE49-F238E27FC236}">
                  <a16:creationId xmlns="" xmlns:a16="http://schemas.microsoft.com/office/drawing/2014/main" id="{5E17E65E-4199-4C1B-AB97-7050FA2BC9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xt Box 86">
              <a:extLst>
                <a:ext uri="{FF2B5EF4-FFF2-40B4-BE49-F238E27FC236}">
                  <a16:creationId xmlns="" xmlns:a16="http://schemas.microsoft.com/office/drawing/2014/main" id="{3655F077-964E-43E8-B8CD-890B2C87F86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87">
              <a:extLst>
                <a:ext uri="{FF2B5EF4-FFF2-40B4-BE49-F238E27FC236}">
                  <a16:creationId xmlns="" xmlns:a16="http://schemas.microsoft.com/office/drawing/2014/main" id="{DA300BC2-EF12-442B-9C19-847618E2D1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885440F-3B4C-4BDC-8A5C-1C3F976FE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FA98B1-C0B3-4930-855E-08520DEA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82419"/>
            <a:ext cx="3297648" cy="44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3CE646-645B-412C-8982-A02BBE3DA99E}"/>
              </a:ext>
            </a:extLst>
          </p:cNvPr>
          <p:cNvSpPr txBox="1"/>
          <p:nvPr/>
        </p:nvSpPr>
        <p:spPr>
          <a:xfrm>
            <a:off x="5747059" y="6334780"/>
            <a:ext cx="3081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Harry S. Truman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933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A957469-369F-48BF-8787-AE8732BAA9FF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11" name="AutoShape 84">
              <a:extLst>
                <a:ext uri="{FF2B5EF4-FFF2-40B4-BE49-F238E27FC236}">
                  <a16:creationId xmlns="" xmlns:a16="http://schemas.microsoft.com/office/drawing/2014/main" id="{6CD46537-AE54-4EDC-AAB6-3DBE04E9A1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AutoShape 85">
              <a:extLst>
                <a:ext uri="{FF2B5EF4-FFF2-40B4-BE49-F238E27FC236}">
                  <a16:creationId xmlns="" xmlns:a16="http://schemas.microsoft.com/office/drawing/2014/main" id="{F5C16D80-7810-4DD5-BE8A-C177F25DF4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86">
              <a:extLst>
                <a:ext uri="{FF2B5EF4-FFF2-40B4-BE49-F238E27FC236}">
                  <a16:creationId xmlns="" xmlns:a16="http://schemas.microsoft.com/office/drawing/2014/main" id="{037518A9-76CF-49DC-9F42-1BFB9A6E94B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87">
              <a:extLst>
                <a:ext uri="{FF2B5EF4-FFF2-40B4-BE49-F238E27FC236}">
                  <a16:creationId xmlns="" xmlns:a16="http://schemas.microsoft.com/office/drawing/2014/main" id="{54E0D89B-345F-4F5D-A6F2-3D52058326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DA951A1C-3641-4B26-8B4D-ED33895AC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Rectangle 12">
            <a:extLst>
              <a:ext uri="{FF2B5EF4-FFF2-40B4-BE49-F238E27FC236}">
                <a16:creationId xmlns="" xmlns:a16="http://schemas.microsoft.com/office/drawing/2014/main" id="{D80D8CB4-D956-44E9-A312-E31D4C330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2722563"/>
            <a:ext cx="8550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thù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mọi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đế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Xô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hội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4" descr="TOP 116 bài văn tả đồ vật lớp 4 - Tập làm văn lớp 4">
            <a:extLst>
              <a:ext uri="{FF2B5EF4-FFF2-40B4-BE49-F238E27FC236}">
                <a16:creationId xmlns="" xmlns:a16="http://schemas.microsoft.com/office/drawing/2014/main" id="{BF517514-F44E-417C-BA28-E8E08350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868488"/>
            <a:ext cx="1108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12">
            <a:extLst>
              <a:ext uri="{FF2B5EF4-FFF2-40B4-BE49-F238E27FC236}">
                <a16:creationId xmlns="" xmlns:a16="http://schemas.microsoft.com/office/drawing/2014/main" id="{DB677062-1CBB-42D3-A2DE-BF31FAB0A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08" y="4187862"/>
            <a:ext cx="458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>
            <a:extLst>
              <a:ext uri="{FF2B5EF4-FFF2-40B4-BE49-F238E27FC236}">
                <a16:creationId xmlns="" xmlns:a16="http://schemas.microsoft.com/office/drawing/2014/main" id="{64895E33-2F74-4845-AB41-E2024FE42FB7}"/>
              </a:ext>
            </a:extLst>
          </p:cNvPr>
          <p:cNvGrpSpPr>
            <a:grpSpLocks/>
          </p:cNvGrpSpPr>
          <p:nvPr/>
        </p:nvGrpSpPr>
        <p:grpSpPr bwMode="auto">
          <a:xfrm>
            <a:off x="-2741613" y="1600200"/>
            <a:ext cx="4770438" cy="4824413"/>
            <a:chOff x="-2741613" y="1600200"/>
            <a:chExt cx="4770438" cy="4824413"/>
          </a:xfrm>
        </p:grpSpPr>
        <p:sp>
          <p:nvSpPr>
            <p:cNvPr id="88105" name="AutoShape 41">
              <a:extLst>
                <a:ext uri="{FF2B5EF4-FFF2-40B4-BE49-F238E27FC236}">
                  <a16:creationId xmlns="" xmlns:a16="http://schemas.microsoft.com/office/drawing/2014/main" id="{6128A3A4-51EF-4DF0-B851-501D4C68084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768601" y="1627188"/>
              <a:ext cx="4824413" cy="4770438"/>
            </a:xfrm>
            <a:custGeom>
              <a:avLst/>
              <a:gdLst>
                <a:gd name="T0" fmla="*/ 538772352 w 21600"/>
                <a:gd name="T1" fmla="*/ 0 h 21600"/>
                <a:gd name="T2" fmla="*/ 8081562 w 21600"/>
                <a:gd name="T3" fmla="*/ 518882529 h 21600"/>
                <a:gd name="T4" fmla="*/ 538772352 w 21600"/>
                <a:gd name="T5" fmla="*/ 15706005 h 21600"/>
                <a:gd name="T6" fmla="*/ 1069462919 w 21600"/>
                <a:gd name="T7" fmla="*/ 5188825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1 w 21600"/>
                <a:gd name="T13" fmla="*/ 0 h 21600"/>
                <a:gd name="T14" fmla="*/ 21199 w 21600"/>
                <a:gd name="T15" fmla="*/ 13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gradFill rotWithShape="1">
              <a:gsLst>
                <a:gs pos="0">
                  <a:srgbClr val="EBEEF0"/>
                </a:gs>
                <a:gs pos="50000">
                  <a:schemeClr val="bg2"/>
                </a:gs>
                <a:gs pos="100000">
                  <a:srgbClr val="EBEEF0"/>
                </a:gs>
              </a:gsLst>
              <a:lin ang="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289" name="AutoShape 42">
              <a:extLst>
                <a:ext uri="{FF2B5EF4-FFF2-40B4-BE49-F238E27FC236}">
                  <a16:creationId xmlns="" xmlns:a16="http://schemas.microsoft.com/office/drawing/2014/main" id="{3C9AB109-F1D6-4F88-9A17-2F2D856A9E6C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2253062" y="2037951"/>
              <a:ext cx="4260060" cy="3929063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lnTo>
                    <a:pt x="10744" y="108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3F63E846-6BAB-4792-B04F-EA678E9BB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6375" y="3697288"/>
              <a:ext cx="2009775" cy="1385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Rectangle 167">
            <a:extLst>
              <a:ext uri="{FF2B5EF4-FFF2-40B4-BE49-F238E27FC236}">
                <a16:creationId xmlns="" xmlns:a16="http://schemas.microsoft.com/office/drawing/2014/main" id="{68AA6842-7AB0-4A26-96BA-A8D514228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-68263"/>
            <a:ext cx="8880475" cy="1417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</a:p>
          <a:p>
            <a:pPr algn="ctr" eaLnBrk="1" hangingPunct="1">
              <a:defRPr/>
            </a:pPr>
            <a:r>
              <a: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 THẾ KỈ XVIII - ĐẦU THẾ KỈ XX </a:t>
            </a:r>
          </a:p>
          <a:p>
            <a:pPr algn="ctr">
              <a:lnSpc>
                <a:spcPct val="115000"/>
              </a:lnSpc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E76F707-E1B6-4676-8B9A-DEF183FEC2F4}"/>
              </a:ext>
            </a:extLst>
          </p:cNvPr>
          <p:cNvGrpSpPr/>
          <p:nvPr/>
        </p:nvGrpSpPr>
        <p:grpSpPr>
          <a:xfrm>
            <a:off x="260802" y="767836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57" name="AutoShape 84">
              <a:extLst>
                <a:ext uri="{FF2B5EF4-FFF2-40B4-BE49-F238E27FC236}">
                  <a16:creationId xmlns="" xmlns:a16="http://schemas.microsoft.com/office/drawing/2014/main" id="{A326DA07-AE57-4295-98FE-B1113A3549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AutoShape 85">
              <a:extLst>
                <a:ext uri="{FF2B5EF4-FFF2-40B4-BE49-F238E27FC236}">
                  <a16:creationId xmlns="" xmlns:a16="http://schemas.microsoft.com/office/drawing/2014/main" id="{EBE638B6-4084-494A-83DE-FE99E61FAF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Text Box 86">
              <a:extLst>
                <a:ext uri="{FF2B5EF4-FFF2-40B4-BE49-F238E27FC236}">
                  <a16:creationId xmlns="" xmlns:a16="http://schemas.microsoft.com/office/drawing/2014/main" id="{2A479324-DBAF-4887-8BE3-C219A7DEEC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Text Box 87">
              <a:extLst>
                <a:ext uri="{FF2B5EF4-FFF2-40B4-BE49-F238E27FC236}">
                  <a16:creationId xmlns="" xmlns:a16="http://schemas.microsoft.com/office/drawing/2014/main" id="{00F6C113-E365-448D-B1A6-80D0F7140E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4A6A5DEE-AFC9-498A-809F-85810163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2552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Group 55">
            <a:extLst>
              <a:ext uri="{FF2B5EF4-FFF2-40B4-BE49-F238E27FC236}">
                <a16:creationId xmlns="" xmlns:a16="http://schemas.microsoft.com/office/drawing/2014/main" id="{674008B4-B07F-481C-A21B-6C0114ABDA0C}"/>
              </a:ext>
            </a:extLst>
          </p:cNvPr>
          <p:cNvGrpSpPr>
            <a:grpSpLocks/>
          </p:cNvGrpSpPr>
          <p:nvPr/>
        </p:nvGrpSpPr>
        <p:grpSpPr bwMode="auto">
          <a:xfrm>
            <a:off x="1560558" y="2178006"/>
            <a:ext cx="693667" cy="685800"/>
            <a:chOff x="2078" y="1680"/>
            <a:chExt cx="1615" cy="1615"/>
          </a:xfrm>
          <a:solidFill>
            <a:srgbClr val="C00000"/>
          </a:solidFill>
        </p:grpSpPr>
        <p:sp>
          <p:nvSpPr>
            <p:cNvPr id="70" name="Oval 56">
              <a:extLst>
                <a:ext uri="{FF2B5EF4-FFF2-40B4-BE49-F238E27FC236}">
                  <a16:creationId xmlns="" xmlns:a16="http://schemas.microsoft.com/office/drawing/2014/main" id="{C28CB650-2339-48C2-9E8E-2F14D402C2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Oval 57">
              <a:extLst>
                <a:ext uri="{FF2B5EF4-FFF2-40B4-BE49-F238E27FC236}">
                  <a16:creationId xmlns="" xmlns:a16="http://schemas.microsoft.com/office/drawing/2014/main" id="{B0497C3D-756A-4C54-9EB2-AA97C06532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3"/>
              <a:ext cx="1430" cy="1428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Oval 58">
              <a:extLst>
                <a:ext uri="{FF2B5EF4-FFF2-40B4-BE49-F238E27FC236}">
                  <a16:creationId xmlns="" xmlns:a16="http://schemas.microsoft.com/office/drawing/2014/main" id="{ED9C6D9F-C5D4-4B84-80F3-57F3A2A6AB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59">
              <a:extLst>
                <a:ext uri="{FF2B5EF4-FFF2-40B4-BE49-F238E27FC236}">
                  <a16:creationId xmlns="" xmlns:a16="http://schemas.microsoft.com/office/drawing/2014/main" id="{597769AF-5C68-4D96-B25A-25EB36BE7D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2" y="1856"/>
              <a:ext cx="1268" cy="1264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Oval 60">
              <a:extLst>
                <a:ext uri="{FF2B5EF4-FFF2-40B4-BE49-F238E27FC236}">
                  <a16:creationId xmlns="" xmlns:a16="http://schemas.microsoft.com/office/drawing/2014/main" id="{201DE494-3D9F-4D05-A0F5-6BDBFC9241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61">
              <a:extLst>
                <a:ext uri="{FF2B5EF4-FFF2-40B4-BE49-F238E27FC236}">
                  <a16:creationId xmlns="" xmlns:a16="http://schemas.microsoft.com/office/drawing/2014/main" id="{D7E4FF7A-88C0-4178-923D-30BCFE9FFB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3" y="1934"/>
              <a:ext cx="1098" cy="1107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76" name="Group 12">
            <a:extLst>
              <a:ext uri="{FF2B5EF4-FFF2-40B4-BE49-F238E27FC236}">
                <a16:creationId xmlns="" xmlns:a16="http://schemas.microsoft.com/office/drawing/2014/main" id="{F9D582DA-9144-4160-8EF9-6EC72CD2A115}"/>
              </a:ext>
            </a:extLst>
          </p:cNvPr>
          <p:cNvGrpSpPr>
            <a:grpSpLocks/>
          </p:cNvGrpSpPr>
          <p:nvPr/>
        </p:nvGrpSpPr>
        <p:grpSpPr bwMode="auto">
          <a:xfrm>
            <a:off x="2289175" y="1871663"/>
            <a:ext cx="6642100" cy="1001712"/>
            <a:chOff x="2155681" y="1825432"/>
            <a:chExt cx="6642244" cy="1000840"/>
          </a:xfrm>
        </p:grpSpPr>
        <p:sp>
          <p:nvSpPr>
            <p:cNvPr id="67" name="AutoShape 46">
              <a:extLst>
                <a:ext uri="{FF2B5EF4-FFF2-40B4-BE49-F238E27FC236}">
                  <a16:creationId xmlns="" xmlns:a16="http://schemas.microsoft.com/office/drawing/2014/main" id="{B12D70B0-9825-4502-A626-0C9AFA9CC2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55681" y="1853258"/>
              <a:ext cx="6642244" cy="97301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1" name="TextBox 59">
              <a:extLst>
                <a:ext uri="{FF2B5EF4-FFF2-40B4-BE49-F238E27FC236}">
                  <a16:creationId xmlns="" xmlns:a16="http://schemas.microsoft.com/office/drawing/2014/main" id="{9F0766BE-76D0-4941-86D8-837A94509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5545" y="1825432"/>
              <a:ext cx="605821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Chạy đua vũ trang, tăng cường ngân sách quân sự.</a:t>
              </a:r>
            </a:p>
          </p:txBody>
        </p:sp>
      </p:grpSp>
      <p:pic>
        <p:nvPicPr>
          <p:cNvPr id="81" name="Picture 4" descr="TOP 116 bài văn tả đồ vật lớp 4 - Tập làm văn lớp 4">
            <a:extLst>
              <a:ext uri="{FF2B5EF4-FFF2-40B4-BE49-F238E27FC236}">
                <a16:creationId xmlns="" xmlns:a16="http://schemas.microsoft.com/office/drawing/2014/main" id="{0A14F500-45B4-49BF-A1E4-2FBB82B50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19413"/>
            <a:ext cx="1108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883A456-EDAE-44AC-8064-EBF3FE1EAAE9}"/>
              </a:ext>
            </a:extLst>
          </p:cNvPr>
          <p:cNvGrpSpPr/>
          <p:nvPr/>
        </p:nvGrpSpPr>
        <p:grpSpPr>
          <a:xfrm>
            <a:off x="323564" y="838200"/>
            <a:ext cx="8293662" cy="892175"/>
            <a:chOff x="272566" y="1024270"/>
            <a:chExt cx="8293662" cy="892175"/>
          </a:xfrm>
          <a:solidFill>
            <a:srgbClr val="00B050"/>
          </a:solidFill>
        </p:grpSpPr>
        <p:sp>
          <p:nvSpPr>
            <p:cNvPr id="5" name="AutoShape 84">
              <a:extLst>
                <a:ext uri="{FF2B5EF4-FFF2-40B4-BE49-F238E27FC236}">
                  <a16:creationId xmlns="" xmlns:a16="http://schemas.microsoft.com/office/drawing/2014/main" id="{1F93F13A-27BC-4200-85AC-C33C7015E5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9419" y="1284488"/>
              <a:ext cx="7686809" cy="594783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AutoShape 85">
              <a:extLst>
                <a:ext uri="{FF2B5EF4-FFF2-40B4-BE49-F238E27FC236}">
                  <a16:creationId xmlns="" xmlns:a16="http://schemas.microsoft.com/office/drawing/2014/main" id="{5E17E65E-4199-4C1B-AB97-7050FA2BC9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566" y="1024270"/>
              <a:ext cx="972089" cy="89217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xt Box 86">
              <a:extLst>
                <a:ext uri="{FF2B5EF4-FFF2-40B4-BE49-F238E27FC236}">
                  <a16:creationId xmlns="" xmlns:a16="http://schemas.microsoft.com/office/drawing/2014/main" id="{3655F077-964E-43E8-B8CD-890B2C87F86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321" y="1400140"/>
              <a:ext cx="6068533" cy="4626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87">
              <a:extLst>
                <a:ext uri="{FF2B5EF4-FFF2-40B4-BE49-F238E27FC236}">
                  <a16:creationId xmlns="" xmlns:a16="http://schemas.microsoft.com/office/drawing/2014/main" id="{DA300BC2-EF12-442B-9C19-847618E2D1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4090" y="1247314"/>
              <a:ext cx="665567" cy="584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885440F-3B4C-4BDC-8A5C-1C3F976FE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133475"/>
            <a:ext cx="7315200" cy="525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6" name="Picture 2">
            <a:extLst>
              <a:ext uri="{FF2B5EF4-FFF2-40B4-BE49-F238E27FC236}">
                <a16:creationId xmlns="" xmlns:a16="http://schemas.microsoft.com/office/drawing/2014/main" id="{9EA22A04-6010-4989-8333-BA370D11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063"/>
            <a:ext cx="6248400" cy="49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C05D78E-53D3-49E4-88F6-C6DA304F9153}"/>
              </a:ext>
            </a:extLst>
          </p:cNvPr>
          <p:cNvSpPr txBox="1"/>
          <p:nvPr/>
        </p:nvSpPr>
        <p:spPr>
          <a:xfrm>
            <a:off x="6248400" y="3124200"/>
            <a:ext cx="29718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5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5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sz="2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5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Bezzavetny</a:t>
            </a:r>
            <a:r>
              <a:rPr lang="en-US" sz="25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5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5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5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5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500" b="1" u="none" strike="noStrike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USS Yorktown</a:t>
            </a:r>
            <a:r>
              <a:rPr lang="en-US" sz="25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5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1988</a:t>
            </a:r>
            <a:endParaRPr lang="en-US" sz="2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6774" y="-13218"/>
            <a:ext cx="9170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 QUAN HỆ QUỐC TẾ TỪ NĂM 1945 ĐẾN NAY VÀ CUỘC CÁCH MẠNG KHOA HỌC KĨ THUẬT TỪ NĂM 1945 ĐẾN NAY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0530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2.6|11.4|1.9|1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2.6|11.4|1.9|1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2.6|11.4|1.9|1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2.6|11.4|1.9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2.6|11.4|1.9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2.6|11.4|1.9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9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1504</Words>
  <Application>Microsoft Office PowerPoint</Application>
  <PresentationFormat>On-screen Show (4:3)</PresentationFormat>
  <Paragraphs>152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PHÒNG GIÁO DỤC VÀ ĐÀO TẠO QUẬN GÒ VẤP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sonking</dc:creator>
  <cp:lastModifiedBy>ha</cp:lastModifiedBy>
  <cp:revision>90</cp:revision>
  <dcterms:created xsi:type="dcterms:W3CDTF">2007-10-26T21:17:00Z</dcterms:created>
  <dcterms:modified xsi:type="dcterms:W3CDTF">2021-12-17T07:49:36Z</dcterms:modified>
</cp:coreProperties>
</file>