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484" r:id="rId2"/>
    <p:sldId id="587" r:id="rId3"/>
    <p:sldId id="593" r:id="rId4"/>
    <p:sldId id="594" r:id="rId5"/>
    <p:sldId id="595" r:id="rId6"/>
    <p:sldId id="592" r:id="rId7"/>
    <p:sldId id="597" r:id="rId8"/>
    <p:sldId id="598" r:id="rId9"/>
    <p:sldId id="599" r:id="rId10"/>
    <p:sldId id="625" r:id="rId11"/>
    <p:sldId id="603" r:id="rId12"/>
    <p:sldId id="628" r:id="rId13"/>
    <p:sldId id="604" r:id="rId14"/>
    <p:sldId id="608" r:id="rId15"/>
    <p:sldId id="609" r:id="rId16"/>
    <p:sldId id="610" r:id="rId17"/>
    <p:sldId id="611" r:id="rId18"/>
    <p:sldId id="613" r:id="rId19"/>
    <p:sldId id="621" r:id="rId20"/>
    <p:sldId id="614" r:id="rId21"/>
    <p:sldId id="615" r:id="rId22"/>
    <p:sldId id="617" r:id="rId23"/>
    <p:sldId id="622" r:id="rId24"/>
    <p:sldId id="623" r:id="rId25"/>
    <p:sldId id="624" r:id="rId26"/>
    <p:sldId id="618" r:id="rId27"/>
    <p:sldId id="626" r:id="rId28"/>
    <p:sldId id="627" r:id="rId29"/>
    <p:sldId id="43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3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EE2"/>
    <a:srgbClr val="FFFFCC"/>
    <a:srgbClr val="FECEF8"/>
    <a:srgbClr val="1D41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65" d="100"/>
          <a:sy n="65" d="100"/>
        </p:scale>
        <p:origin x="-72" y="-132"/>
      </p:cViewPr>
      <p:guideLst>
        <p:guide orient="horz" pos="2160"/>
        <p:guide pos="383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p:cNvSpPr>
            <a:spLocks noGrp="1"/>
          </p:cNvSpPr>
          <p:nvPr>
            <p:ph type="ctrTitle" hasCustomPrompt="1"/>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p:cNvSpPr>
            <a:spLocks noGrp="1"/>
          </p:cNvSpPr>
          <p:nvPr>
            <p:ph type="dt" sz="half" idx="10"/>
          </p:nvPr>
        </p:nvSpPr>
        <p:spPr/>
        <p:txBody>
          <a:bodyPr/>
          <a:lstStyle/>
          <a:p>
            <a:fld id="{B3B654E9-C423-4DA9-856A-A724F4853D2E}" type="datetimeFigureOut">
              <a:rPr lang="en-US" smtClean="0"/>
              <a:t>12/17/2021</a:t>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4D2E603D-0B70-4D8E-A36C-7884AAA0D967}"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en-US"/>
          </a:p>
        </p:txBody>
      </p:sp>
      <p:sp>
        <p:nvSpPr>
          <p:cNvPr id="3" name="Chỗ dành sẵn cho Văn bản Dọc 2"/>
          <p:cNvSpPr>
            <a:spLocks noGrp="1"/>
          </p:cNvSpPr>
          <p:nvPr>
            <p:ph type="body" orient="vert" idx="1" hasCustomPrompt="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p:cNvSpPr>
            <a:spLocks noGrp="1"/>
          </p:cNvSpPr>
          <p:nvPr>
            <p:ph type="dt" sz="half" idx="10"/>
          </p:nvPr>
        </p:nvSpPr>
        <p:spPr/>
        <p:txBody>
          <a:bodyPr/>
          <a:lstStyle/>
          <a:p>
            <a:fld id="{B3B654E9-C423-4DA9-856A-A724F4853D2E}" type="datetimeFigureOut">
              <a:rPr lang="en-US" smtClean="0"/>
              <a:t>12/17/2021</a:t>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4D2E603D-0B70-4D8E-A36C-7884AAA0D96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p:cNvSpPr>
            <a:spLocks noGrp="1"/>
          </p:cNvSpPr>
          <p:nvPr>
            <p:ph type="title" orient="vert" hasCustomPrompt="1"/>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p:cNvSpPr>
            <a:spLocks noGrp="1"/>
          </p:cNvSpPr>
          <p:nvPr>
            <p:ph type="body" orient="vert" idx="1" hasCustomPrompt="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p:cNvSpPr>
            <a:spLocks noGrp="1"/>
          </p:cNvSpPr>
          <p:nvPr>
            <p:ph type="dt" sz="half" idx="10"/>
          </p:nvPr>
        </p:nvSpPr>
        <p:spPr/>
        <p:txBody>
          <a:bodyPr/>
          <a:lstStyle/>
          <a:p>
            <a:fld id="{B3B654E9-C423-4DA9-856A-A724F4853D2E}" type="datetimeFigureOut">
              <a:rPr lang="en-US" smtClean="0"/>
              <a:t>12/17/2021</a:t>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4D2E603D-0B70-4D8E-A36C-7884AAA0D967}"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en-US"/>
          </a:p>
        </p:txBody>
      </p:sp>
      <p:sp>
        <p:nvSpPr>
          <p:cNvPr id="3" name="Chỗ dành sẵn cho Nội dung 2"/>
          <p:cNvSpPr>
            <a:spLocks noGrp="1"/>
          </p:cNvSpPr>
          <p:nvPr>
            <p:ph idx="1" hasCustomPrompt="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p:cNvSpPr>
            <a:spLocks noGrp="1"/>
          </p:cNvSpPr>
          <p:nvPr>
            <p:ph type="dt" sz="half" idx="10"/>
          </p:nvPr>
        </p:nvSpPr>
        <p:spPr/>
        <p:txBody>
          <a:bodyPr/>
          <a:lstStyle/>
          <a:p>
            <a:fld id="{B3B654E9-C423-4DA9-856A-A724F4853D2E}" type="datetimeFigureOut">
              <a:rPr lang="en-US" smtClean="0"/>
              <a:t>12/17/2021</a:t>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4D2E603D-0B70-4D8E-A36C-7884AAA0D967}"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p:cNvSpPr>
            <a:spLocks noGrp="1"/>
          </p:cNvSpPr>
          <p:nvPr>
            <p:ph type="dt" sz="half" idx="10"/>
          </p:nvPr>
        </p:nvSpPr>
        <p:spPr/>
        <p:txBody>
          <a:bodyPr/>
          <a:lstStyle/>
          <a:p>
            <a:fld id="{B3B654E9-C423-4DA9-856A-A724F4853D2E}" type="datetimeFigureOut">
              <a:rPr lang="en-US" smtClean="0"/>
              <a:t>12/17/2021</a:t>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4D2E603D-0B70-4D8E-A36C-7884AAA0D967}"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en-US"/>
          </a:p>
        </p:txBody>
      </p:sp>
      <p:sp>
        <p:nvSpPr>
          <p:cNvPr id="3" name="Chỗ dành sẵn cho Nội dung 2"/>
          <p:cNvSpPr>
            <a:spLocks noGrp="1"/>
          </p:cNvSpPr>
          <p:nvPr>
            <p:ph sz="half" idx="1" hasCustomPrompt="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p:cNvSpPr>
            <a:spLocks noGrp="1"/>
          </p:cNvSpPr>
          <p:nvPr>
            <p:ph sz="half" idx="2" hasCustomPrompt="1"/>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p:cNvSpPr>
            <a:spLocks noGrp="1"/>
          </p:cNvSpPr>
          <p:nvPr>
            <p:ph type="dt" sz="half" idx="10"/>
          </p:nvPr>
        </p:nvSpPr>
        <p:spPr/>
        <p:txBody>
          <a:bodyPr/>
          <a:lstStyle/>
          <a:p>
            <a:fld id="{B3B654E9-C423-4DA9-856A-A724F4853D2E}" type="datetimeFigureOut">
              <a:rPr lang="en-US" smtClean="0"/>
              <a:t>12/17/2021</a:t>
            </a:fld>
            <a:endParaRPr lang="en-US"/>
          </a:p>
        </p:txBody>
      </p:sp>
      <p:sp>
        <p:nvSpPr>
          <p:cNvPr id="6" name="Chỗ dành sẵn cho Chân trang 5"/>
          <p:cNvSpPr>
            <a:spLocks noGrp="1"/>
          </p:cNvSpPr>
          <p:nvPr>
            <p:ph type="ftr" sz="quarter" idx="11"/>
          </p:nvPr>
        </p:nvSpPr>
        <p:spPr/>
        <p:txBody>
          <a:bodyPr/>
          <a:lstStyle/>
          <a:p>
            <a:endParaRPr lang="en-US"/>
          </a:p>
        </p:txBody>
      </p:sp>
      <p:sp>
        <p:nvSpPr>
          <p:cNvPr id="7" name="Chỗ dành sẵn cho Số hiệu Bản chiếu 6"/>
          <p:cNvSpPr>
            <a:spLocks noGrp="1"/>
          </p:cNvSpPr>
          <p:nvPr>
            <p:ph type="sldNum" sz="quarter" idx="12"/>
          </p:nvPr>
        </p:nvSpPr>
        <p:spPr/>
        <p:txBody>
          <a:bodyPr/>
          <a:lstStyle/>
          <a:p>
            <a:fld id="{4D2E603D-0B70-4D8E-A36C-7884AAA0D967}"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365125"/>
            <a:ext cx="10515600" cy="1325563"/>
          </a:xfrm>
        </p:spPr>
        <p:txBody>
          <a:bodyPr/>
          <a:lstStyle/>
          <a:p>
            <a:r>
              <a:rPr lang="vi-VN"/>
              <a:t>Bấm để sửa kiểu tiêu đề Bản cái</a:t>
            </a:r>
            <a:endParaRPr lang="en-US"/>
          </a:p>
        </p:txBody>
      </p:sp>
      <p:sp>
        <p:nvSpPr>
          <p:cNvPr id="3" name="Chỗ dành sẵn cho Văn bản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p:cNvSpPr>
            <a:spLocks noGrp="1"/>
          </p:cNvSpPr>
          <p:nvPr>
            <p:ph sz="half" idx="2" hasCustomPrompt="1"/>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p:cNvSpPr>
            <a:spLocks noGrp="1"/>
          </p:cNvSpPr>
          <p:nvPr>
            <p:ph sz="quarter" idx="4" hasCustomPrompt="1"/>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p:cNvSpPr>
            <a:spLocks noGrp="1"/>
          </p:cNvSpPr>
          <p:nvPr>
            <p:ph type="dt" sz="half" idx="10"/>
          </p:nvPr>
        </p:nvSpPr>
        <p:spPr/>
        <p:txBody>
          <a:bodyPr/>
          <a:lstStyle/>
          <a:p>
            <a:fld id="{B3B654E9-C423-4DA9-856A-A724F4853D2E}" type="datetimeFigureOut">
              <a:rPr lang="en-US" smtClean="0"/>
              <a:t>12/17/2021</a:t>
            </a:fld>
            <a:endParaRPr lang="en-US"/>
          </a:p>
        </p:txBody>
      </p:sp>
      <p:sp>
        <p:nvSpPr>
          <p:cNvPr id="8" name="Chỗ dành sẵn cho Chân trang 7"/>
          <p:cNvSpPr>
            <a:spLocks noGrp="1"/>
          </p:cNvSpPr>
          <p:nvPr>
            <p:ph type="ftr" sz="quarter" idx="11"/>
          </p:nvPr>
        </p:nvSpPr>
        <p:spPr/>
        <p:txBody>
          <a:bodyPr/>
          <a:lstStyle/>
          <a:p>
            <a:endParaRPr lang="en-US"/>
          </a:p>
        </p:txBody>
      </p:sp>
      <p:sp>
        <p:nvSpPr>
          <p:cNvPr id="9" name="Chỗ dành sẵn cho Số hiệu Bản chiếu 8"/>
          <p:cNvSpPr>
            <a:spLocks noGrp="1"/>
          </p:cNvSpPr>
          <p:nvPr>
            <p:ph type="sldNum" sz="quarter" idx="12"/>
          </p:nvPr>
        </p:nvSpPr>
        <p:spPr/>
        <p:txBody>
          <a:bodyPr/>
          <a:lstStyle/>
          <a:p>
            <a:fld id="{4D2E603D-0B70-4D8E-A36C-7884AAA0D967}"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en-US"/>
          </a:p>
        </p:txBody>
      </p:sp>
      <p:sp>
        <p:nvSpPr>
          <p:cNvPr id="3" name="Chỗ dành sẵn cho Ngày tháng 2"/>
          <p:cNvSpPr>
            <a:spLocks noGrp="1"/>
          </p:cNvSpPr>
          <p:nvPr>
            <p:ph type="dt" sz="half" idx="10"/>
          </p:nvPr>
        </p:nvSpPr>
        <p:spPr/>
        <p:txBody>
          <a:bodyPr/>
          <a:lstStyle/>
          <a:p>
            <a:fld id="{B3B654E9-C423-4DA9-856A-A724F4853D2E}" type="datetimeFigureOut">
              <a:rPr lang="en-US" smtClean="0"/>
              <a:t>12/17/2021</a:t>
            </a:fld>
            <a:endParaRPr lang="en-US"/>
          </a:p>
        </p:txBody>
      </p:sp>
      <p:sp>
        <p:nvSpPr>
          <p:cNvPr id="4" name="Chỗ dành sẵn cho Chân trang 3"/>
          <p:cNvSpPr>
            <a:spLocks noGrp="1"/>
          </p:cNvSpPr>
          <p:nvPr>
            <p:ph type="ftr" sz="quarter" idx="11"/>
          </p:nvPr>
        </p:nvSpPr>
        <p:spPr/>
        <p:txBody>
          <a:bodyPr/>
          <a:lstStyle/>
          <a:p>
            <a:endParaRPr lang="en-US"/>
          </a:p>
        </p:txBody>
      </p:sp>
      <p:sp>
        <p:nvSpPr>
          <p:cNvPr id="5" name="Chỗ dành sẵn cho Số hiệu Bản chiếu 4"/>
          <p:cNvSpPr>
            <a:spLocks noGrp="1"/>
          </p:cNvSpPr>
          <p:nvPr>
            <p:ph type="sldNum" sz="quarter" idx="12"/>
          </p:nvPr>
        </p:nvSpPr>
        <p:spPr/>
        <p:txBody>
          <a:bodyPr/>
          <a:lstStyle/>
          <a:p>
            <a:fld id="{4D2E603D-0B70-4D8E-A36C-7884AAA0D967}"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p:cNvSpPr>
            <a:spLocks noGrp="1"/>
          </p:cNvSpPr>
          <p:nvPr>
            <p:ph type="dt" sz="half" idx="10"/>
          </p:nvPr>
        </p:nvSpPr>
        <p:spPr/>
        <p:txBody>
          <a:bodyPr/>
          <a:lstStyle/>
          <a:p>
            <a:fld id="{B3B654E9-C423-4DA9-856A-A724F4853D2E}" type="datetimeFigureOut">
              <a:rPr lang="en-US" smtClean="0"/>
              <a:t>12/17/2021</a:t>
            </a:fld>
            <a:endParaRPr lang="en-US"/>
          </a:p>
        </p:txBody>
      </p:sp>
      <p:sp>
        <p:nvSpPr>
          <p:cNvPr id="3" name="Chỗ dành sẵn cho Chân trang 2"/>
          <p:cNvSpPr>
            <a:spLocks noGrp="1"/>
          </p:cNvSpPr>
          <p:nvPr>
            <p:ph type="ftr" sz="quarter" idx="11"/>
          </p:nvPr>
        </p:nvSpPr>
        <p:spPr/>
        <p:txBody>
          <a:bodyPr/>
          <a:lstStyle/>
          <a:p>
            <a:endParaRPr lang="en-US"/>
          </a:p>
        </p:txBody>
      </p:sp>
      <p:sp>
        <p:nvSpPr>
          <p:cNvPr id="4" name="Chỗ dành sẵn cho Số hiệu Bản chiếu 3"/>
          <p:cNvSpPr>
            <a:spLocks noGrp="1"/>
          </p:cNvSpPr>
          <p:nvPr>
            <p:ph type="sldNum" sz="quarter" idx="12"/>
          </p:nvPr>
        </p:nvSpPr>
        <p:spPr/>
        <p:txBody>
          <a:bodyPr/>
          <a:lstStyle/>
          <a:p>
            <a:fld id="{4D2E603D-0B70-4D8E-A36C-7884AAA0D96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p:cNvSpPr>
            <a:spLocks noGrp="1"/>
          </p:cNvSpPr>
          <p:nvPr>
            <p:ph type="dt" sz="half" idx="10"/>
          </p:nvPr>
        </p:nvSpPr>
        <p:spPr/>
        <p:txBody>
          <a:bodyPr/>
          <a:lstStyle/>
          <a:p>
            <a:fld id="{B3B654E9-C423-4DA9-856A-A724F4853D2E}" type="datetimeFigureOut">
              <a:rPr lang="en-US" smtClean="0"/>
              <a:t>12/17/2021</a:t>
            </a:fld>
            <a:endParaRPr lang="en-US"/>
          </a:p>
        </p:txBody>
      </p:sp>
      <p:sp>
        <p:nvSpPr>
          <p:cNvPr id="6" name="Chỗ dành sẵn cho Chân trang 5"/>
          <p:cNvSpPr>
            <a:spLocks noGrp="1"/>
          </p:cNvSpPr>
          <p:nvPr>
            <p:ph type="ftr" sz="quarter" idx="11"/>
          </p:nvPr>
        </p:nvSpPr>
        <p:spPr/>
        <p:txBody>
          <a:bodyPr/>
          <a:lstStyle/>
          <a:p>
            <a:endParaRPr lang="en-US"/>
          </a:p>
        </p:txBody>
      </p:sp>
      <p:sp>
        <p:nvSpPr>
          <p:cNvPr id="7" name="Chỗ dành sẵn cho Số hiệu Bản chiếu 6"/>
          <p:cNvSpPr>
            <a:spLocks noGrp="1"/>
          </p:cNvSpPr>
          <p:nvPr>
            <p:ph type="sldNum" sz="quarter" idx="12"/>
          </p:nvPr>
        </p:nvSpPr>
        <p:spPr/>
        <p:txBody>
          <a:bodyPr/>
          <a:lstStyle/>
          <a:p>
            <a:fld id="{4D2E603D-0B70-4D8E-A36C-7884AAA0D967}"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p:cNvSpPr>
            <a:spLocks noGrp="1"/>
          </p:cNvSpPr>
          <p:nvPr>
            <p:ph type="dt" sz="half" idx="10"/>
          </p:nvPr>
        </p:nvSpPr>
        <p:spPr/>
        <p:txBody>
          <a:bodyPr/>
          <a:lstStyle/>
          <a:p>
            <a:fld id="{B3B654E9-C423-4DA9-856A-A724F4853D2E}" type="datetimeFigureOut">
              <a:rPr lang="en-US" smtClean="0"/>
              <a:t>12/17/2021</a:t>
            </a:fld>
            <a:endParaRPr lang="en-US"/>
          </a:p>
        </p:txBody>
      </p:sp>
      <p:sp>
        <p:nvSpPr>
          <p:cNvPr id="6" name="Chỗ dành sẵn cho Chân trang 5"/>
          <p:cNvSpPr>
            <a:spLocks noGrp="1"/>
          </p:cNvSpPr>
          <p:nvPr>
            <p:ph type="ftr" sz="quarter" idx="11"/>
          </p:nvPr>
        </p:nvSpPr>
        <p:spPr/>
        <p:txBody>
          <a:bodyPr/>
          <a:lstStyle/>
          <a:p>
            <a:endParaRPr lang="en-US"/>
          </a:p>
        </p:txBody>
      </p:sp>
      <p:sp>
        <p:nvSpPr>
          <p:cNvPr id="7" name="Chỗ dành sẵn cho Số hiệu Bản chiếu 6"/>
          <p:cNvSpPr>
            <a:spLocks noGrp="1"/>
          </p:cNvSpPr>
          <p:nvPr>
            <p:ph type="sldNum" sz="quarter" idx="12"/>
          </p:nvPr>
        </p:nvSpPr>
        <p:spPr/>
        <p:txBody>
          <a:bodyPr/>
          <a:lstStyle/>
          <a:p>
            <a:fld id="{4D2E603D-0B70-4D8E-A36C-7884AAA0D967}"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B654E9-C423-4DA9-856A-A724F4853D2E}" type="datetimeFigureOut">
              <a:rPr lang="en-US" smtClean="0"/>
              <a:t>12/17/2021</a:t>
            </a:fld>
            <a:endParaRPr lang="en-US"/>
          </a:p>
        </p:txBody>
      </p:sp>
      <p:sp>
        <p:nvSpPr>
          <p:cNvPr id="5" name="Chỗ dành sẵn cho Chân trang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2E603D-0B70-4D8E-A36C-7884AAA0D967}"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4.xml"/><Relationship Id="rId1" Type="http://schemas.openxmlformats.org/officeDocument/2006/relationships/tags" Target="../tags/tag8.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4.xml"/><Relationship Id="rId1" Type="http://schemas.openxmlformats.org/officeDocument/2006/relationships/tags" Target="../tags/tag9.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4.xml"/><Relationship Id="rId1" Type="http://schemas.openxmlformats.org/officeDocument/2006/relationships/tags" Target="../tags/tag10.xml"/><Relationship Id="rId5" Type="http://schemas.openxmlformats.org/officeDocument/2006/relationships/image" Target="../media/image26.pn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4.xml"/><Relationship Id="rId1" Type="http://schemas.openxmlformats.org/officeDocument/2006/relationships/tags" Target="../tags/tag11.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4.xml"/><Relationship Id="rId1" Type="http://schemas.openxmlformats.org/officeDocument/2006/relationships/tags" Target="../tags/tag12.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4.xml"/><Relationship Id="rId1" Type="http://schemas.openxmlformats.org/officeDocument/2006/relationships/tags" Target="../tags/tag13.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4.xml"/></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4.xml"/><Relationship Id="rId1" Type="http://schemas.openxmlformats.org/officeDocument/2006/relationships/tags" Target="../tags/tag16.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4.xml"/><Relationship Id="rId1" Type="http://schemas.openxmlformats.org/officeDocument/2006/relationships/tags" Target="../tags/tag17.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8.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9.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20.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4.xml"/><Relationship Id="rId1" Type="http://schemas.openxmlformats.org/officeDocument/2006/relationships/tags" Target="../tags/tag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4.xml"/><Relationship Id="rId1" Type="http://schemas.openxmlformats.org/officeDocument/2006/relationships/tags" Target="../tags/tag2.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4.xml"/><Relationship Id="rId1" Type="http://schemas.openxmlformats.org/officeDocument/2006/relationships/tags" Target="../tags/tag3.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4.xml"/><Relationship Id="rId1" Type="http://schemas.openxmlformats.org/officeDocument/2006/relationships/tags" Target="../tags/tag4.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4.xml"/><Relationship Id="rId1" Type="http://schemas.openxmlformats.org/officeDocument/2006/relationships/tags" Target="../tags/tag5.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4.xml"/><Relationship Id="rId1" Type="http://schemas.openxmlformats.org/officeDocument/2006/relationships/tags" Target="../tags/tag6.xml"/><Relationship Id="rId5" Type="http://schemas.openxmlformats.org/officeDocument/2006/relationships/image" Target="../media/image14.jpe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4.xml"/><Relationship Id="rId1" Type="http://schemas.openxmlformats.org/officeDocument/2006/relationships/tags" Target="../tags/tag7.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nvSpPr>
        <p:spPr>
          <a:xfrm>
            <a:off x="556591" y="100075"/>
            <a:ext cx="11485155" cy="1007508"/>
          </a:xfrm>
          <a:prstGeom prst="rect">
            <a:avLst/>
          </a:prstGeom>
        </p:spPr>
        <p:style>
          <a:lnRef idx="2">
            <a:schemeClr val="accent6"/>
          </a:lnRef>
          <a:fillRef idx="1">
            <a:schemeClr val="lt1"/>
          </a:fillRef>
          <a:effectRef idx="0">
            <a:schemeClr val="accent6"/>
          </a:effectRef>
          <a:fontRef idx="minor">
            <a:schemeClr val="dk1"/>
          </a:fontRef>
        </p:style>
        <p:txBody>
          <a:bodyPr anchor="ctr" anchorCtr="0">
            <a:noAutofit/>
          </a:bodyPr>
          <a:lstStyle>
            <a:lvl1pPr algn="l" rtl="0" fontAlgn="base">
              <a:spcBef>
                <a:spcPct val="0"/>
              </a:spcBef>
              <a:spcAft>
                <a:spcPct val="0"/>
              </a:spcAft>
              <a:defRPr sz="3600" kern="1200">
                <a:solidFill>
                  <a:schemeClr val="dk1"/>
                </a:solidFill>
                <a:latin typeface="+mj-lt"/>
                <a:ea typeface="+mj-ea"/>
                <a:cs typeface="+mj-cs"/>
              </a:defRPr>
            </a:lvl1pPr>
            <a:lvl2pPr algn="l" rtl="0" fontAlgn="base">
              <a:spcBef>
                <a:spcPct val="0"/>
              </a:spcBef>
              <a:spcAft>
                <a:spcPct val="0"/>
              </a:spcAft>
              <a:defRPr sz="3600">
                <a:solidFill>
                  <a:schemeClr val="dk1"/>
                </a:solidFill>
                <a:latin typeface="Arial" panose="020B0604020202020204" pitchFamily="34" charset="0"/>
                <a:ea typeface="SimSun" panose="02010600030101010101" pitchFamily="2" charset="-122"/>
              </a:defRPr>
            </a:lvl2pPr>
            <a:lvl3pPr algn="l" rtl="0" fontAlgn="base">
              <a:spcBef>
                <a:spcPct val="0"/>
              </a:spcBef>
              <a:spcAft>
                <a:spcPct val="0"/>
              </a:spcAft>
              <a:defRPr sz="3600">
                <a:solidFill>
                  <a:schemeClr val="dk1"/>
                </a:solidFill>
                <a:latin typeface="Arial" panose="020B0604020202020204" pitchFamily="34" charset="0"/>
                <a:ea typeface="SimSun" panose="02010600030101010101" pitchFamily="2" charset="-122"/>
              </a:defRPr>
            </a:lvl3pPr>
            <a:lvl4pPr algn="l" rtl="0" fontAlgn="base">
              <a:spcBef>
                <a:spcPct val="0"/>
              </a:spcBef>
              <a:spcAft>
                <a:spcPct val="0"/>
              </a:spcAft>
              <a:defRPr sz="3600">
                <a:solidFill>
                  <a:schemeClr val="dk1"/>
                </a:solidFill>
                <a:latin typeface="Arial" panose="020B0604020202020204" pitchFamily="34" charset="0"/>
                <a:ea typeface="SimSun" panose="02010600030101010101" pitchFamily="2" charset="-122"/>
              </a:defRPr>
            </a:lvl4pPr>
            <a:lvl5pPr algn="l" rtl="0" fontAlgn="base">
              <a:spcBef>
                <a:spcPct val="0"/>
              </a:spcBef>
              <a:spcAft>
                <a:spcPct val="0"/>
              </a:spcAft>
              <a:defRPr sz="3600">
                <a:solidFill>
                  <a:schemeClr val="dk1"/>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3600">
                <a:solidFill>
                  <a:schemeClr val="dk1"/>
                </a:solidFill>
                <a:latin typeface="Arial" panose="020B0604020202020204" pitchFamily="34" charset="0"/>
                <a:ea typeface="SimSun" panose="02010600030101010101" pitchFamily="2" charset="-122"/>
              </a:defRPr>
            </a:lvl6pPr>
            <a:lvl7pPr marL="914400" algn="l" rtl="0" fontAlgn="base">
              <a:spcBef>
                <a:spcPct val="0"/>
              </a:spcBef>
              <a:spcAft>
                <a:spcPct val="0"/>
              </a:spcAft>
              <a:defRPr sz="3600">
                <a:solidFill>
                  <a:schemeClr val="dk1"/>
                </a:solidFill>
                <a:latin typeface="Arial" panose="020B0604020202020204" pitchFamily="34" charset="0"/>
                <a:ea typeface="SimSun" panose="02010600030101010101" pitchFamily="2" charset="-122"/>
              </a:defRPr>
            </a:lvl7pPr>
            <a:lvl8pPr marL="1371600" algn="l" rtl="0" fontAlgn="base">
              <a:spcBef>
                <a:spcPct val="0"/>
              </a:spcBef>
              <a:spcAft>
                <a:spcPct val="0"/>
              </a:spcAft>
              <a:defRPr sz="3600">
                <a:solidFill>
                  <a:schemeClr val="dk1"/>
                </a:solidFill>
                <a:latin typeface="Arial" panose="020B0604020202020204" pitchFamily="34" charset="0"/>
                <a:ea typeface="SimSun" panose="02010600030101010101" pitchFamily="2" charset="-122"/>
              </a:defRPr>
            </a:lvl8pPr>
            <a:lvl9pPr marL="1828800" algn="l" rtl="0" fontAlgn="base">
              <a:spcBef>
                <a:spcPct val="0"/>
              </a:spcBef>
              <a:spcAft>
                <a:spcPct val="0"/>
              </a:spcAft>
              <a:defRPr sz="3600">
                <a:solidFill>
                  <a:schemeClr val="dk1"/>
                </a:solidFill>
                <a:latin typeface="Arial" panose="020B0604020202020204" pitchFamily="34" charset="0"/>
                <a:ea typeface="SimSun" panose="02010600030101010101" pitchFamily="2" charset="-122"/>
              </a:defRPr>
            </a:lvl9pPr>
          </a:lstStyle>
          <a:p>
            <a:pPr algn="ct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r>
              <a:rPr lang="en-US" sz="2800" b="1" dirty="0">
                <a:solidFill>
                  <a:srgbClr val="002060"/>
                </a:solidFill>
                <a:latin typeface="Times New Roman" panose="02020603050405020304" pitchFamily="18" charset="0"/>
                <a:cs typeface="Times New Roman" panose="02020603050405020304" pitchFamily="18" charset="0"/>
              </a:rPr>
              <a:t>PHÒNG GIÁO DỤC VÀ ĐÀO TẠO QUẬN GÒ VẤP</a:t>
            </a:r>
            <a:br>
              <a:rPr lang="en-US" sz="2800" b="1" dirty="0">
                <a:solidFill>
                  <a:srgbClr val="002060"/>
                </a:solidFill>
                <a:latin typeface="Times New Roman" panose="02020603050405020304" pitchFamily="18" charset="0"/>
                <a:cs typeface="Times New Roman" panose="02020603050405020304" pitchFamily="18" charset="0"/>
              </a:rPr>
            </a:br>
            <a:r>
              <a:rPr lang="en-US" sz="2800" b="1" dirty="0">
                <a:solidFill>
                  <a:srgbClr val="002060"/>
                </a:solidFill>
                <a:latin typeface="Times New Roman" panose="02020603050405020304" pitchFamily="18" charset="0"/>
                <a:cs typeface="Times New Roman" panose="02020603050405020304" pitchFamily="18" charset="0"/>
              </a:rPr>
              <a:t>VIDEO BÀI GIẢNG LỊCH SỬ </a:t>
            </a:r>
            <a:r>
              <a:rPr lang="en-US" sz="2800" b="1">
                <a:solidFill>
                  <a:srgbClr val="002060"/>
                </a:solidFill>
                <a:latin typeface="Times New Roman" panose="02020603050405020304" pitchFamily="18" charset="0"/>
                <a:cs typeface="Times New Roman" panose="02020603050405020304" pitchFamily="18" charset="0"/>
              </a:rPr>
              <a:t>LỚP </a:t>
            </a:r>
            <a:r>
              <a:rPr lang="en-US" sz="2800" b="1" smtClean="0">
                <a:solidFill>
                  <a:srgbClr val="002060"/>
                </a:solidFill>
                <a:latin typeface="Times New Roman" panose="02020603050405020304" pitchFamily="18" charset="0"/>
                <a:cs typeface="Times New Roman" panose="02020603050405020304" pitchFamily="18" charset="0"/>
              </a:rPr>
              <a:t>9</a:t>
            </a:r>
          </a:p>
          <a:p>
            <a:pPr algn="ct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7" name="Rectangle 9"/>
          <p:cNvSpPr>
            <a:spLocks noChangeArrowheads="1"/>
          </p:cNvSpPr>
          <p:nvPr/>
        </p:nvSpPr>
        <p:spPr bwMode="auto">
          <a:xfrm>
            <a:off x="0" y="1345095"/>
            <a:ext cx="1192398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lgn="ctr" eaLnBrk="1" hangingPunct="1">
              <a:spcBef>
                <a:spcPct val="0"/>
              </a:spcBef>
              <a:buNone/>
            </a:pPr>
            <a:r>
              <a:rPr lang="vi-VN" altLang="en-US" sz="2800" b="1">
                <a:solidFill>
                  <a:srgbClr val="FF3300"/>
                </a:solidFill>
                <a:latin typeface="Times New Roman" panose="02020603050405020304" pitchFamily="18" charset="0"/>
                <a:cs typeface="Arial" panose="020B0604020202020204" pitchFamily="34" charset="0"/>
              </a:rPr>
              <a:t>CHỦ </a:t>
            </a:r>
            <a:r>
              <a:rPr lang="vi-VN" altLang="en-US" sz="2800" b="1" smtClean="0">
                <a:solidFill>
                  <a:srgbClr val="FF3300"/>
                </a:solidFill>
                <a:latin typeface="Times New Roman" panose="02020603050405020304" pitchFamily="18" charset="0"/>
                <a:cs typeface="Arial" panose="020B0604020202020204" pitchFamily="34" charset="0"/>
              </a:rPr>
              <a:t>ĐỀ:</a:t>
            </a:r>
            <a:r>
              <a:rPr lang="en-US" altLang="en-US" sz="2800" b="1" smtClean="0">
                <a:solidFill>
                  <a:srgbClr val="FF3300"/>
                </a:solidFill>
                <a:latin typeface="Times New Roman" panose="02020603050405020304" pitchFamily="18" charset="0"/>
                <a:cs typeface="Arial" panose="020B0604020202020204" pitchFamily="34" charset="0"/>
              </a:rPr>
              <a:t> QUAN </a:t>
            </a:r>
            <a:r>
              <a:rPr lang="en-US" altLang="en-US" sz="2800" b="1">
                <a:solidFill>
                  <a:srgbClr val="FF3300"/>
                </a:solidFill>
                <a:latin typeface="Times New Roman" panose="02020603050405020304" pitchFamily="18" charset="0"/>
                <a:cs typeface="Arial" panose="020B0604020202020204" pitchFamily="34" charset="0"/>
              </a:rPr>
              <a:t>HỆ QUỐC TẾ TỪ NĂM 1945 ĐẾN NAY VÀ CUỘC CÁCH MẠNG KHOA HỌC - KĨ THUẬT TỪ NĂM 1945 ĐẾN NAY </a:t>
            </a:r>
          </a:p>
          <a:p>
            <a:pPr marL="0" indent="0" algn="ctr" eaLnBrk="1" hangingPunct="1">
              <a:spcBef>
                <a:spcPct val="0"/>
              </a:spcBef>
              <a:buNone/>
            </a:pPr>
            <a:r>
              <a:rPr lang="en-US" altLang="en-US" sz="2800" b="1">
                <a:solidFill>
                  <a:srgbClr val="FF3300"/>
                </a:solidFill>
                <a:latin typeface="Times New Roman" panose="02020603050405020304" pitchFamily="18" charset="0"/>
                <a:cs typeface="Arial" panose="020B0604020202020204" pitchFamily="34" charset="0"/>
              </a:rPr>
              <a:t>(TIẾP THEO)</a:t>
            </a:r>
            <a:endParaRPr lang="en-US" altLang="en-US" sz="2800" b="1">
              <a:solidFill>
                <a:srgbClr val="FF3300"/>
              </a:solidFill>
              <a:latin typeface="Times New Roman" panose="02020603050405020304" pitchFamily="18" charset="0"/>
            </a:endParaRPr>
          </a:p>
          <a:p>
            <a:pPr marL="0" indent="0" algn="ctr" eaLnBrk="1" hangingPunct="1">
              <a:spcBef>
                <a:spcPct val="0"/>
              </a:spcBef>
              <a:buNone/>
            </a:pPr>
            <a:endParaRPr lang="en-US" altLang="en-US" sz="2800" b="1" dirty="0">
              <a:solidFill>
                <a:srgbClr val="FF3300"/>
              </a:solidFill>
              <a:latin typeface="Times New Roman" panose="02020603050405020304" pitchFamily="18" charset="0"/>
            </a:endParaRPr>
          </a:p>
        </p:txBody>
      </p:sp>
      <p:sp>
        <p:nvSpPr>
          <p:cNvPr id="15" name="Text Box 9"/>
          <p:cNvSpPr txBox="1">
            <a:spLocks noChangeArrowheads="1"/>
          </p:cNvSpPr>
          <p:nvPr/>
        </p:nvSpPr>
        <p:spPr bwMode="auto">
          <a:xfrm>
            <a:off x="4115435" y="6309100"/>
            <a:ext cx="33794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smtClean="0">
                <a:latin typeface="Times New Roman" panose="02020603050405020304" pitchFamily="18" charset="0"/>
                <a:cs typeface="Times New Roman" panose="02020603050405020304" pitchFamily="18" charset="0"/>
              </a:rPr>
              <a:t>Năng lượng mới</a:t>
            </a:r>
            <a:endParaRPr lang="en-US" altLang="en-US" sz="2400">
              <a:latin typeface="Times New Roman" panose="02020603050405020304" pitchFamily="18" charset="0"/>
              <a:cs typeface="Times New Roman" panose="02020603050405020304" pitchFamily="18" charset="0"/>
            </a:endParaRPr>
          </a:p>
        </p:txBody>
      </p:sp>
      <p:sp>
        <p:nvSpPr>
          <p:cNvPr id="16" name="Text Box 9"/>
          <p:cNvSpPr txBox="1">
            <a:spLocks noChangeArrowheads="1"/>
          </p:cNvSpPr>
          <p:nvPr/>
        </p:nvSpPr>
        <p:spPr bwMode="auto">
          <a:xfrm>
            <a:off x="438210" y="6321800"/>
            <a:ext cx="275263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smtClean="0">
                <a:latin typeface="Times New Roman" panose="02020603050405020304" pitchFamily="18" charset="0"/>
                <a:cs typeface="Times New Roman" panose="02020603050405020304" pitchFamily="18" charset="0"/>
              </a:rPr>
              <a:t>Cừu Đô-li</a:t>
            </a:r>
            <a:endParaRPr lang="en-US" altLang="en-US" sz="2400">
              <a:latin typeface="Times New Roman" panose="02020603050405020304" pitchFamily="18" charset="0"/>
              <a:cs typeface="Times New Roman" panose="02020603050405020304" pitchFamily="18" charset="0"/>
            </a:endParaRPr>
          </a:p>
        </p:txBody>
      </p:sp>
      <p:pic>
        <p:nvPicPr>
          <p:cNvPr id="1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203" r="7300"/>
          <a:stretch/>
        </p:blipFill>
        <p:spPr bwMode="auto">
          <a:xfrm flipH="1">
            <a:off x="270454" y="3232455"/>
            <a:ext cx="3566004" cy="3076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9524" y="3232454"/>
            <a:ext cx="3845808" cy="3076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r="10539"/>
          <a:stretch/>
        </p:blipFill>
        <p:spPr bwMode="auto">
          <a:xfrm>
            <a:off x="8090803" y="3232453"/>
            <a:ext cx="3822155" cy="3076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 Box 9"/>
          <p:cNvSpPr txBox="1">
            <a:spLocks noChangeArrowheads="1"/>
          </p:cNvSpPr>
          <p:nvPr/>
        </p:nvSpPr>
        <p:spPr bwMode="auto">
          <a:xfrm>
            <a:off x="7586292" y="6321800"/>
            <a:ext cx="46063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smtClean="0">
                <a:latin typeface="Times New Roman" panose="02020603050405020304" pitchFamily="18" charset="0"/>
                <a:cs typeface="Times New Roman" panose="02020603050405020304" pitchFamily="18" charset="0"/>
              </a:rPr>
              <a:t>Con người đặt chân lên mặt trăng</a:t>
            </a:r>
            <a:endParaRPr lang="en-US" altLang="en-US" sz="240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
          <p:cNvSpPr txBox="1"/>
          <p:nvPr/>
        </p:nvSpPr>
        <p:spPr>
          <a:xfrm>
            <a:off x="0" y="538609"/>
            <a:ext cx="12409713" cy="892552"/>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spcBef>
                <a:spcPct val="0"/>
              </a:spcBef>
              <a:buNone/>
            </a:pPr>
            <a:r>
              <a:rPr lang="vi-VN" altLang="en-US" sz="2600" b="1" dirty="0">
                <a:solidFill>
                  <a:srgbClr val="1D41D5"/>
                </a:solidFill>
                <a:latin typeface="Times New Roman" panose="02020603050405020304" pitchFamily="18" charset="0"/>
                <a:cs typeface="Times New Roman" panose="02020603050405020304" pitchFamily="18" charset="0"/>
              </a:rPr>
              <a:t>I</a:t>
            </a:r>
            <a:r>
              <a:rPr lang="vi-VN" altLang="en-US" sz="2600" b="1">
                <a:solidFill>
                  <a:srgbClr val="1D41D5"/>
                </a:solidFill>
                <a:latin typeface="Times New Roman" panose="02020603050405020304" pitchFamily="18" charset="0"/>
                <a:cs typeface="Times New Roman" panose="02020603050405020304" pitchFamily="18" charset="0"/>
              </a:rPr>
              <a:t>. N</a:t>
            </a:r>
            <a:r>
              <a:rPr lang="en-US" altLang="en-US" sz="2600" b="1">
                <a:solidFill>
                  <a:srgbClr val="1D41D5"/>
                </a:solidFill>
                <a:latin typeface="Times New Roman" panose="02020603050405020304" pitchFamily="18" charset="0"/>
                <a:cs typeface="Times New Roman" panose="02020603050405020304" pitchFamily="18" charset="0"/>
              </a:rPr>
              <a:t>HỮNG THÀNH TỰU CHỦ YẾU CỦA CÁCH MẠNG KHOA  HỌC - KĨ THUẬT</a:t>
            </a:r>
            <a:endParaRPr lang="vi-VN" altLang="en-US" sz="2600" b="1">
              <a:solidFill>
                <a:srgbClr val="1D41D5"/>
              </a:solidFill>
              <a:latin typeface="Times New Roman" panose="02020603050405020304" pitchFamily="18" charset="0"/>
              <a:cs typeface="Times New Roman" panose="02020603050405020304" pitchFamily="18" charset="0"/>
            </a:endParaRPr>
          </a:p>
          <a:p>
            <a:pPr marL="0" indent="0">
              <a:spcBef>
                <a:spcPct val="0"/>
              </a:spcBef>
              <a:buNone/>
            </a:pPr>
            <a:endParaRPr lang="vi-VN" altLang="en-US" sz="2600" b="1" dirty="0">
              <a:solidFill>
                <a:srgbClr val="1D41D5"/>
              </a:solidFill>
              <a:latin typeface="Times New Roman" panose="02020603050405020304" pitchFamily="18" charset="0"/>
              <a:cs typeface="Times New Roman" panose="02020603050405020304" pitchFamily="18" charset="0"/>
            </a:endParaRPr>
          </a:p>
        </p:txBody>
      </p:sp>
      <p:sp>
        <p:nvSpPr>
          <p:cNvPr id="2" name="Rectangle 1"/>
          <p:cNvSpPr/>
          <p:nvPr/>
        </p:nvSpPr>
        <p:spPr>
          <a:xfrm>
            <a:off x="0" y="0"/>
            <a:ext cx="12192000" cy="538609"/>
          </a:xfrm>
          <a:prstGeom prst="rect">
            <a:avLst/>
          </a:prstGeom>
        </p:spPr>
        <p:txBody>
          <a:bodyPr wrap="square">
            <a:spAutoFit/>
          </a:bodyPr>
          <a:lstStyle/>
          <a:p>
            <a:pPr algn="ctr"/>
            <a:r>
              <a:rPr lang="en-US" altLang="en-US" sz="2900" b="1">
                <a:solidFill>
                  <a:srgbClr val="FF3300"/>
                </a:solidFill>
                <a:latin typeface="Times New Roman" panose="02020603050405020304" pitchFamily="18" charset="0"/>
                <a:ea typeface="+mj-ea"/>
                <a:cs typeface="Arial" panose="020B0604020202020204" pitchFamily="34" charset="0"/>
              </a:rPr>
              <a:t>CUỘC CÁCH MẠNG KHOA HỌC - KĨ THUẬT TỪ NĂM 1945 ĐẾN NAY</a:t>
            </a:r>
            <a:endParaRPr lang="en-US" sz="2900"/>
          </a:p>
        </p:txBody>
      </p:sp>
      <p:sp>
        <p:nvSpPr>
          <p:cNvPr id="8" name="Rectangle 7"/>
          <p:cNvSpPr/>
          <p:nvPr/>
        </p:nvSpPr>
        <p:spPr>
          <a:xfrm>
            <a:off x="91142" y="1205430"/>
            <a:ext cx="3794916" cy="44627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smtClean="0">
                <a:solidFill>
                  <a:srgbClr val="FF0000"/>
                </a:solidFill>
                <a:latin typeface="Times New Roman" panose="02020603050405020304" pitchFamily="18" charset="0"/>
                <a:cs typeface="Times New Roman" panose="02020603050405020304" pitchFamily="18" charset="0"/>
              </a:rPr>
              <a:t>Những nguồn năng lượng mới</a:t>
            </a:r>
            <a:endParaRPr lang="en-US" sz="2200" b="1">
              <a:solidFill>
                <a:srgbClr val="FF0000"/>
              </a:solidFill>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568" y="1783088"/>
            <a:ext cx="3760490" cy="2956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125568" y="4808010"/>
            <a:ext cx="3800821" cy="1631216"/>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smtClean="0">
                <a:ln>
                  <a:noFill/>
                </a:ln>
                <a:solidFill>
                  <a:prstClr val="black"/>
                </a:solidFill>
                <a:effectLst/>
                <a:uLnTx/>
                <a:uFillTx/>
                <a:latin typeface="Times New Roman"/>
              </a:rPr>
              <a:t>Ngôi nhà mặt trời của Viện Công nghệ Massachusetts</a:t>
            </a:r>
            <a:r>
              <a:rPr kumimoji="0" lang="en-US" sz="2000" b="1" i="0" u="none" strike="noStrike" kern="0" cap="none" spc="0" normalizeH="0" baseline="0" noProof="0" dirty="0" smtClean="0">
                <a:ln>
                  <a:noFill/>
                </a:ln>
                <a:solidFill>
                  <a:prstClr val="black"/>
                </a:solidFill>
                <a:effectLst/>
                <a:uLnTx/>
                <a:uFillTx/>
              </a:rPr>
              <a:t> </a:t>
            </a:r>
            <a:r>
              <a:rPr kumimoji="0" lang="vi-VN" sz="2000" b="1" i="0" u="none" strike="noStrike" kern="0" cap="none" spc="0" normalizeH="0" baseline="0" noProof="0" dirty="0" smtClean="0">
                <a:ln>
                  <a:noFill/>
                </a:ln>
                <a:solidFill>
                  <a:prstClr val="black"/>
                </a:solidFill>
                <a:effectLst/>
                <a:uLnTx/>
                <a:uFillTx/>
                <a:latin typeface="Times New Roman"/>
              </a:rPr>
              <a:t>tại Hoa Kỳ, được xây dựng vào năm 1939, sử dụng lưu trữ nhiệt theo mùa để sưởi ấm quanh năm.</a:t>
            </a:r>
            <a:endParaRPr kumimoji="0" lang="en-US" sz="2000" b="1" i="0" u="none" strike="noStrike" kern="0" cap="none" spc="0" normalizeH="0" baseline="0" noProof="0" dirty="0" smtClean="0">
              <a:ln>
                <a:noFill/>
              </a:ln>
              <a:solidFill>
                <a:prstClr val="black"/>
              </a:solidFill>
              <a:effectLst/>
              <a:uLnTx/>
              <a:uFillTx/>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9418" y="1205429"/>
            <a:ext cx="3939468" cy="35339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4121576" y="4915732"/>
            <a:ext cx="3948848" cy="707886"/>
          </a:xfrm>
          <a:prstGeom prst="rect">
            <a:avLst/>
          </a:prstGeom>
        </p:spPr>
        <p:txBody>
          <a:bodyPr wrap="square">
            <a:spAutoFit/>
          </a:bodyPr>
          <a:lstStyle/>
          <a:p>
            <a:r>
              <a:rPr lang="vi-VN" sz="2000" b="1">
                <a:solidFill>
                  <a:srgbClr val="3F4D5D"/>
                </a:solidFill>
                <a:latin typeface="+mj-lt"/>
              </a:rPr>
              <a:t>Một phần Nhà máy năng lượng mặt trời Ninh </a:t>
            </a:r>
            <a:r>
              <a:rPr lang="vi-VN" sz="2000" b="1" smtClean="0">
                <a:solidFill>
                  <a:srgbClr val="3F4D5D"/>
                </a:solidFill>
                <a:latin typeface="Times New Roman" panose="02020603050405020304" pitchFamily="18" charset="0"/>
                <a:cs typeface="Times New Roman" panose="02020603050405020304" pitchFamily="18" charset="0"/>
              </a:rPr>
              <a:t>Thuận</a:t>
            </a:r>
            <a:r>
              <a:rPr lang="en-US" sz="2000" b="1">
                <a:solidFill>
                  <a:srgbClr val="3F4D5D"/>
                </a:solidFill>
                <a:latin typeface="Times New Roman" panose="02020603050405020304" pitchFamily="18" charset="0"/>
                <a:cs typeface="Times New Roman" panose="02020603050405020304" pitchFamily="18" charset="0"/>
              </a:rPr>
              <a:t> </a:t>
            </a:r>
            <a:r>
              <a:rPr lang="en-US" sz="2000" b="1" smtClean="0">
                <a:solidFill>
                  <a:srgbClr val="3F4D5D"/>
                </a:solidFill>
                <a:latin typeface="Times New Roman" panose="02020603050405020304" pitchFamily="18" charset="0"/>
                <a:cs typeface="Times New Roman" panose="02020603050405020304" pitchFamily="18" charset="0"/>
              </a:rPr>
              <a:t>– Việt Nam.</a:t>
            </a:r>
            <a:endParaRPr lang="en-US" sz="2000" b="1">
              <a:latin typeface="Times New Roman" panose="02020603050405020304" pitchFamily="18" charset="0"/>
              <a:cs typeface="Times New Roman" panose="02020603050405020304" pitchFamily="18" charset="0"/>
            </a:endParaRPr>
          </a:p>
        </p:txBody>
      </p:sp>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78311" y="1205429"/>
            <a:ext cx="4113689" cy="3533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8078311" y="4788671"/>
            <a:ext cx="3867223" cy="1938992"/>
          </a:xfrm>
          <a:prstGeom prst="rect">
            <a:avLst/>
          </a:prstGeom>
        </p:spPr>
        <p:txBody>
          <a:bodyPr wrap="square">
            <a:spAutoFit/>
          </a:bodyPr>
          <a:lstStyle/>
          <a:p>
            <a:pPr algn="just" fontAlgn="ctr"/>
            <a:r>
              <a:rPr lang="en-US" sz="2000" b="1">
                <a:solidFill>
                  <a:srgbClr val="333333"/>
                </a:solidFill>
                <a:latin typeface="Times New Roman" panose="02020603050405020304" pitchFamily="18" charset="0"/>
                <a:cs typeface="Times New Roman" panose="02020603050405020304" pitchFamily="18" charset="0"/>
              </a:rPr>
              <a:t>Nhà máy </a:t>
            </a:r>
            <a:r>
              <a:rPr lang="en-US" sz="2000" b="1" smtClean="0">
                <a:solidFill>
                  <a:srgbClr val="333333"/>
                </a:solidFill>
                <a:latin typeface="Times New Roman" panose="02020603050405020304" pitchFamily="18" charset="0"/>
                <a:cs typeface="Times New Roman" panose="02020603050405020304" pitchFamily="18" charset="0"/>
              </a:rPr>
              <a:t>Kashiwazaki-Kariwa (Nhật Bản) </a:t>
            </a:r>
            <a:r>
              <a:rPr lang="en-US" sz="2000" b="1" smtClean="0">
                <a:latin typeface="Times New Roman" panose="02020603050405020304" pitchFamily="18" charset="0"/>
                <a:cs typeface="Times New Roman" panose="02020603050405020304" pitchFamily="18" charset="0"/>
              </a:rPr>
              <a:t>đ</a:t>
            </a:r>
            <a:r>
              <a:rPr lang="vi-VN" sz="2000" b="1" smtClean="0">
                <a:latin typeface="Times New Roman" panose="02020603050405020304" pitchFamily="18" charset="0"/>
                <a:cs typeface="Times New Roman" panose="02020603050405020304" pitchFamily="18" charset="0"/>
              </a:rPr>
              <a:t>ược xây </a:t>
            </a:r>
            <a:r>
              <a:rPr lang="vi-VN" sz="2000" b="1">
                <a:latin typeface="Times New Roman" panose="02020603050405020304" pitchFamily="18" charset="0"/>
                <a:cs typeface="Times New Roman" panose="02020603050405020304" pitchFamily="18" charset="0"/>
              </a:rPr>
              <a:t>dựng vào năm 1985 và đưa vào sử dụng năm 1997, </a:t>
            </a:r>
            <a:r>
              <a:rPr lang="vi-VN" sz="2000" b="1" smtClean="0">
                <a:latin typeface="Times New Roman" panose="02020603050405020304" pitchFamily="18" charset="0"/>
                <a:cs typeface="Times New Roman" panose="02020603050405020304" pitchFamily="18" charset="0"/>
              </a:rPr>
              <a:t>là </a:t>
            </a:r>
            <a:r>
              <a:rPr lang="vi-VN" sz="2000" b="1">
                <a:latin typeface="Times New Roman" panose="02020603050405020304" pitchFamily="18" charset="0"/>
                <a:cs typeface="Times New Roman" panose="02020603050405020304" pitchFamily="18" charset="0"/>
              </a:rPr>
              <a:t>nhà máy điện hạt nhân lớn nhất thế giới với 7 lò phản </a:t>
            </a:r>
            <a:r>
              <a:rPr lang="vi-VN" sz="2000" b="1" smtClean="0">
                <a:latin typeface="Times New Roman" panose="02020603050405020304" pitchFamily="18" charset="0"/>
                <a:cs typeface="Times New Roman" panose="02020603050405020304" pitchFamily="18" charset="0"/>
              </a:rPr>
              <a:t>ứng</a:t>
            </a:r>
            <a:r>
              <a:rPr lang="en-US" sz="2000" b="1" smtClean="0">
                <a:latin typeface="Times New Roman" panose="02020603050405020304" pitchFamily="18" charset="0"/>
                <a:cs typeface="Times New Roman" panose="02020603050405020304" pitchFamily="18" charset="0"/>
              </a:rPr>
              <a:t>.</a:t>
            </a:r>
            <a:endParaRPr lang="en-US" sz="2000" b="1" i="0">
              <a:solidFill>
                <a:srgbClr val="333333"/>
              </a:solidFill>
              <a:effectLst/>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997482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
          <p:cNvSpPr txBox="1"/>
          <p:nvPr/>
        </p:nvSpPr>
        <p:spPr>
          <a:xfrm>
            <a:off x="0" y="538609"/>
            <a:ext cx="12409713" cy="892552"/>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spcBef>
                <a:spcPct val="0"/>
              </a:spcBef>
              <a:buNone/>
            </a:pPr>
            <a:r>
              <a:rPr lang="vi-VN" altLang="en-US" sz="2600" b="1" dirty="0">
                <a:solidFill>
                  <a:srgbClr val="1D41D5"/>
                </a:solidFill>
                <a:latin typeface="Times New Roman" panose="02020603050405020304" pitchFamily="18" charset="0"/>
                <a:cs typeface="Times New Roman" panose="02020603050405020304" pitchFamily="18" charset="0"/>
              </a:rPr>
              <a:t>I</a:t>
            </a:r>
            <a:r>
              <a:rPr lang="vi-VN" altLang="en-US" sz="2600" b="1">
                <a:solidFill>
                  <a:srgbClr val="1D41D5"/>
                </a:solidFill>
                <a:latin typeface="Times New Roman" panose="02020603050405020304" pitchFamily="18" charset="0"/>
                <a:cs typeface="Times New Roman" panose="02020603050405020304" pitchFamily="18" charset="0"/>
              </a:rPr>
              <a:t>. N</a:t>
            </a:r>
            <a:r>
              <a:rPr lang="en-US" altLang="en-US" sz="2600" b="1">
                <a:solidFill>
                  <a:srgbClr val="1D41D5"/>
                </a:solidFill>
                <a:latin typeface="Times New Roman" panose="02020603050405020304" pitchFamily="18" charset="0"/>
                <a:cs typeface="Times New Roman" panose="02020603050405020304" pitchFamily="18" charset="0"/>
              </a:rPr>
              <a:t>HỮNG THÀNH TỰU CHỦ YẾU CỦA CÁCH MẠNG KHOA  HỌC - KĨ THUẬT</a:t>
            </a:r>
            <a:endParaRPr lang="vi-VN" altLang="en-US" sz="2600" b="1">
              <a:solidFill>
                <a:srgbClr val="1D41D5"/>
              </a:solidFill>
              <a:latin typeface="Times New Roman" panose="02020603050405020304" pitchFamily="18" charset="0"/>
              <a:cs typeface="Times New Roman" panose="02020603050405020304" pitchFamily="18" charset="0"/>
            </a:endParaRPr>
          </a:p>
          <a:p>
            <a:pPr marL="0" indent="0">
              <a:spcBef>
                <a:spcPct val="0"/>
              </a:spcBef>
              <a:buNone/>
            </a:pPr>
            <a:endParaRPr lang="vi-VN" altLang="en-US" sz="2600" b="1" dirty="0">
              <a:solidFill>
                <a:srgbClr val="1D41D5"/>
              </a:solidFill>
              <a:latin typeface="Times New Roman" panose="02020603050405020304" pitchFamily="18" charset="0"/>
              <a:cs typeface="Times New Roman" panose="02020603050405020304" pitchFamily="18" charset="0"/>
            </a:endParaRPr>
          </a:p>
        </p:txBody>
      </p:sp>
      <p:sp>
        <p:nvSpPr>
          <p:cNvPr id="2" name="Rectangle 1"/>
          <p:cNvSpPr/>
          <p:nvPr/>
        </p:nvSpPr>
        <p:spPr>
          <a:xfrm>
            <a:off x="0" y="0"/>
            <a:ext cx="12192000" cy="538609"/>
          </a:xfrm>
          <a:prstGeom prst="rect">
            <a:avLst/>
          </a:prstGeom>
        </p:spPr>
        <p:txBody>
          <a:bodyPr wrap="square">
            <a:spAutoFit/>
          </a:bodyPr>
          <a:lstStyle/>
          <a:p>
            <a:pPr algn="ctr"/>
            <a:r>
              <a:rPr lang="en-US" altLang="en-US" sz="2900" b="1">
                <a:solidFill>
                  <a:srgbClr val="FF3300"/>
                </a:solidFill>
                <a:latin typeface="Times New Roman" panose="02020603050405020304" pitchFamily="18" charset="0"/>
                <a:ea typeface="+mj-ea"/>
                <a:cs typeface="Arial" panose="020B0604020202020204" pitchFamily="34" charset="0"/>
              </a:rPr>
              <a:t>CUỘC CÁCH MẠNG KHOA HỌC - KĨ THUẬT TỪ NĂM 1945 ĐẾN NAY</a:t>
            </a:r>
            <a:endParaRPr lang="en-US" sz="2900"/>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50000" b="16535"/>
          <a:stretch/>
        </p:blipFill>
        <p:spPr bwMode="auto">
          <a:xfrm>
            <a:off x="102465" y="1701616"/>
            <a:ext cx="5834695" cy="4606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5714" t="4745" r="22064" b="15599"/>
          <a:stretch/>
        </p:blipFill>
        <p:spPr bwMode="auto">
          <a:xfrm>
            <a:off x="5937160" y="1701616"/>
            <a:ext cx="5954511" cy="4577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932821" y="1235589"/>
            <a:ext cx="1897458" cy="44627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smtClean="0">
                <a:solidFill>
                  <a:srgbClr val="FF0000"/>
                </a:solidFill>
                <a:latin typeface="Times New Roman" panose="02020603050405020304" pitchFamily="18" charset="0"/>
                <a:cs typeface="Times New Roman" panose="02020603050405020304" pitchFamily="18" charset="0"/>
              </a:rPr>
              <a:t>Vật liệu mới</a:t>
            </a:r>
            <a:endParaRPr lang="en-US" sz="2200" b="1">
              <a:solidFill>
                <a:srgbClr val="FF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6375005" y="1247563"/>
            <a:ext cx="4855373" cy="44627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smtClean="0">
                <a:solidFill>
                  <a:srgbClr val="FF0000"/>
                </a:solidFill>
                <a:latin typeface="Times New Roman" panose="02020603050405020304" pitchFamily="18" charset="0"/>
                <a:cs typeface="Times New Roman" panose="02020603050405020304" pitchFamily="18" charset="0"/>
              </a:rPr>
              <a:t>“Cách mạng xanh” trong nông nghiệp</a:t>
            </a:r>
            <a:endParaRPr lang="en-US" sz="2200" b="1">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2724093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0" y="538609"/>
            <a:ext cx="12409713" cy="892552"/>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spcBef>
                <a:spcPct val="0"/>
              </a:spcBef>
              <a:buNone/>
            </a:pPr>
            <a:r>
              <a:rPr lang="vi-VN" altLang="en-US" sz="2600" b="1" dirty="0">
                <a:solidFill>
                  <a:srgbClr val="1D41D5"/>
                </a:solidFill>
                <a:latin typeface="Times New Roman" panose="02020603050405020304" pitchFamily="18" charset="0"/>
                <a:cs typeface="Times New Roman" panose="02020603050405020304" pitchFamily="18" charset="0"/>
              </a:rPr>
              <a:t>I</a:t>
            </a:r>
            <a:r>
              <a:rPr lang="vi-VN" altLang="en-US" sz="2600" b="1">
                <a:solidFill>
                  <a:srgbClr val="1D41D5"/>
                </a:solidFill>
                <a:latin typeface="Times New Roman" panose="02020603050405020304" pitchFamily="18" charset="0"/>
                <a:cs typeface="Times New Roman" panose="02020603050405020304" pitchFamily="18" charset="0"/>
              </a:rPr>
              <a:t>. N</a:t>
            </a:r>
            <a:r>
              <a:rPr lang="en-US" altLang="en-US" sz="2600" b="1">
                <a:solidFill>
                  <a:srgbClr val="1D41D5"/>
                </a:solidFill>
                <a:latin typeface="Times New Roman" panose="02020603050405020304" pitchFamily="18" charset="0"/>
                <a:cs typeface="Times New Roman" panose="02020603050405020304" pitchFamily="18" charset="0"/>
              </a:rPr>
              <a:t>HỮNG THÀNH TỰU CHỦ YẾU CỦA CÁCH MẠNG KHOA  HỌC - KĨ THUẬT</a:t>
            </a:r>
            <a:endParaRPr lang="vi-VN" altLang="en-US" sz="2600" b="1">
              <a:solidFill>
                <a:srgbClr val="1D41D5"/>
              </a:solidFill>
              <a:latin typeface="Times New Roman" panose="02020603050405020304" pitchFamily="18" charset="0"/>
              <a:cs typeface="Times New Roman" panose="02020603050405020304" pitchFamily="18" charset="0"/>
            </a:endParaRPr>
          </a:p>
          <a:p>
            <a:pPr marL="0" indent="0">
              <a:spcBef>
                <a:spcPct val="0"/>
              </a:spcBef>
              <a:buNone/>
            </a:pPr>
            <a:endParaRPr lang="vi-VN" altLang="en-US" sz="2600" b="1" dirty="0">
              <a:solidFill>
                <a:srgbClr val="1D41D5"/>
              </a:solidFill>
              <a:latin typeface="Times New Roman" panose="02020603050405020304" pitchFamily="18" charset="0"/>
              <a:cs typeface="Times New Roman" panose="02020603050405020304" pitchFamily="18" charset="0"/>
            </a:endParaRPr>
          </a:p>
        </p:txBody>
      </p:sp>
      <p:sp>
        <p:nvSpPr>
          <p:cNvPr id="6" name="Rectangle 5"/>
          <p:cNvSpPr/>
          <p:nvPr/>
        </p:nvSpPr>
        <p:spPr>
          <a:xfrm>
            <a:off x="0" y="0"/>
            <a:ext cx="12192000" cy="538609"/>
          </a:xfrm>
          <a:prstGeom prst="rect">
            <a:avLst/>
          </a:prstGeom>
        </p:spPr>
        <p:txBody>
          <a:bodyPr wrap="square">
            <a:spAutoFit/>
          </a:bodyPr>
          <a:lstStyle/>
          <a:p>
            <a:pPr algn="ctr"/>
            <a:r>
              <a:rPr lang="en-US" altLang="en-US" sz="2900" b="1">
                <a:solidFill>
                  <a:srgbClr val="FF3300"/>
                </a:solidFill>
                <a:latin typeface="Times New Roman" panose="02020603050405020304" pitchFamily="18" charset="0"/>
                <a:ea typeface="+mj-ea"/>
                <a:cs typeface="Arial" panose="020B0604020202020204" pitchFamily="34" charset="0"/>
              </a:rPr>
              <a:t>CUỘC CÁCH MẠNG KHOA HỌC - KĨ THUẬT TỪ NĂM 1945 ĐẾN NAY</a:t>
            </a:r>
            <a:endParaRPr lang="en-US" sz="2900"/>
          </a:p>
        </p:txBody>
      </p:sp>
      <p:sp>
        <p:nvSpPr>
          <p:cNvPr id="7" name="Rectangle 6"/>
          <p:cNvSpPr/>
          <p:nvPr/>
        </p:nvSpPr>
        <p:spPr>
          <a:xfrm>
            <a:off x="0" y="1024424"/>
            <a:ext cx="4855373" cy="44627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smtClean="0">
                <a:solidFill>
                  <a:srgbClr val="FF0000"/>
                </a:solidFill>
                <a:latin typeface="Times New Roman" panose="02020603050405020304" pitchFamily="18" charset="0"/>
                <a:cs typeface="Times New Roman" panose="02020603050405020304" pitchFamily="18" charset="0"/>
              </a:rPr>
              <a:t>“Cách mạng xanh” trong nông nghiệp</a:t>
            </a:r>
            <a:endParaRPr lang="en-US" sz="2200" b="1">
              <a:solidFill>
                <a:srgbClr val="FF0000"/>
              </a:solidFill>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119" y="1545031"/>
            <a:ext cx="4886957" cy="3665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6588119" y="5339435"/>
            <a:ext cx="5391994" cy="1323439"/>
          </a:xfrm>
          <a:prstGeom prst="rect">
            <a:avLst/>
          </a:prstGeom>
        </p:spPr>
        <p:txBody>
          <a:bodyPr wrap="square">
            <a:spAutoFit/>
          </a:bodyPr>
          <a:lstStyle/>
          <a:p>
            <a:pPr algn="just"/>
            <a:r>
              <a:rPr lang="vi-VN" sz="2000">
                <a:latin typeface="+mj-lt"/>
              </a:rPr>
              <a:t>Vườn rau hữu cơ của HTX Thanh Xuân (Sóc Sơn - Hà Nội) xen canh nhiều loại rau tạo "bức tường sinh thái" ngăn sâu bệnh hại và trồng hoa dụ các loài thiên </a:t>
            </a:r>
            <a:r>
              <a:rPr lang="vi-VN" sz="2000" smtClean="0">
                <a:latin typeface="+mj-lt"/>
              </a:rPr>
              <a:t>địch</a:t>
            </a:r>
            <a:r>
              <a:rPr lang="en-US" sz="2000" smtClean="0">
                <a:latin typeface="+mj-lt"/>
              </a:rPr>
              <a:t>.</a:t>
            </a:r>
            <a:endParaRPr lang="en-US" sz="2000">
              <a:latin typeface="+mj-lt"/>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190" y="1563839"/>
            <a:ext cx="5892666" cy="3646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197218" y="5354599"/>
            <a:ext cx="6007638" cy="1015663"/>
          </a:xfrm>
          <a:prstGeom prst="rect">
            <a:avLst/>
          </a:prstGeom>
        </p:spPr>
        <p:txBody>
          <a:bodyPr wrap="square">
            <a:spAutoFit/>
          </a:bodyPr>
          <a:lstStyle/>
          <a:p>
            <a:pPr algn="just"/>
            <a:r>
              <a:rPr lang="vi-VN" sz="2000">
                <a:latin typeface="+mj-lt"/>
              </a:rPr>
              <a:t>Tối Ưu Hóa Sản Xuất Nông Nghiệp Với Cách Mạng Xanh Lần Thứ </a:t>
            </a:r>
            <a:r>
              <a:rPr lang="vi-VN" sz="2000" smtClean="0">
                <a:latin typeface="+mj-lt"/>
              </a:rPr>
              <a:t>2</a:t>
            </a:r>
            <a:r>
              <a:rPr lang="en-US" sz="2000" smtClean="0">
                <a:latin typeface="+mj-lt"/>
              </a:rPr>
              <a:t> - </a:t>
            </a:r>
            <a:r>
              <a:rPr lang="vi-VN" sz="2000" smtClean="0">
                <a:latin typeface="+mj-lt"/>
              </a:rPr>
              <a:t>Robot </a:t>
            </a:r>
            <a:r>
              <a:rPr lang="vi-VN" sz="2000">
                <a:latin typeface="+mj-lt"/>
              </a:rPr>
              <a:t>giúp nông dân trồng rau và làm cỏ với độ chính xác </a:t>
            </a:r>
            <a:r>
              <a:rPr lang="vi-VN" sz="2000" smtClean="0">
                <a:latin typeface="+mj-lt"/>
              </a:rPr>
              <a:t>ca</a:t>
            </a:r>
            <a:r>
              <a:rPr lang="en-US" sz="2000" smtClean="0">
                <a:latin typeface="+mj-lt"/>
              </a:rPr>
              <a:t>o.</a:t>
            </a:r>
            <a:endParaRPr lang="en-US" sz="2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515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
          <p:cNvSpPr txBox="1"/>
          <p:nvPr/>
        </p:nvSpPr>
        <p:spPr>
          <a:xfrm>
            <a:off x="0" y="538609"/>
            <a:ext cx="12409713" cy="892552"/>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spcBef>
                <a:spcPct val="0"/>
              </a:spcBef>
              <a:buNone/>
            </a:pPr>
            <a:r>
              <a:rPr lang="vi-VN" altLang="en-US" sz="2600" b="1" dirty="0">
                <a:solidFill>
                  <a:srgbClr val="1D41D5"/>
                </a:solidFill>
                <a:latin typeface="Times New Roman" panose="02020603050405020304" pitchFamily="18" charset="0"/>
                <a:cs typeface="Times New Roman" panose="02020603050405020304" pitchFamily="18" charset="0"/>
              </a:rPr>
              <a:t>I</a:t>
            </a:r>
            <a:r>
              <a:rPr lang="vi-VN" altLang="en-US" sz="2600" b="1">
                <a:solidFill>
                  <a:srgbClr val="1D41D5"/>
                </a:solidFill>
                <a:latin typeface="Times New Roman" panose="02020603050405020304" pitchFamily="18" charset="0"/>
                <a:cs typeface="Times New Roman" panose="02020603050405020304" pitchFamily="18" charset="0"/>
              </a:rPr>
              <a:t>. N</a:t>
            </a:r>
            <a:r>
              <a:rPr lang="en-US" altLang="en-US" sz="2600" b="1">
                <a:solidFill>
                  <a:srgbClr val="1D41D5"/>
                </a:solidFill>
                <a:latin typeface="Times New Roman" panose="02020603050405020304" pitchFamily="18" charset="0"/>
                <a:cs typeface="Times New Roman" panose="02020603050405020304" pitchFamily="18" charset="0"/>
              </a:rPr>
              <a:t>HỮNG THÀNH TỰU CHỦ YẾU CỦA CÁCH MẠNG KHOA  HỌC - KĨ THUẬT</a:t>
            </a:r>
            <a:endParaRPr lang="vi-VN" altLang="en-US" sz="2600" b="1">
              <a:solidFill>
                <a:srgbClr val="1D41D5"/>
              </a:solidFill>
              <a:latin typeface="Times New Roman" panose="02020603050405020304" pitchFamily="18" charset="0"/>
              <a:cs typeface="Times New Roman" panose="02020603050405020304" pitchFamily="18" charset="0"/>
            </a:endParaRPr>
          </a:p>
          <a:p>
            <a:pPr marL="0" indent="0">
              <a:spcBef>
                <a:spcPct val="0"/>
              </a:spcBef>
              <a:buNone/>
            </a:pPr>
            <a:endParaRPr lang="vi-VN" altLang="en-US" sz="2600" b="1" dirty="0">
              <a:solidFill>
                <a:srgbClr val="1D41D5"/>
              </a:solidFill>
              <a:latin typeface="Times New Roman" panose="02020603050405020304" pitchFamily="18" charset="0"/>
              <a:cs typeface="Times New Roman" panose="02020603050405020304" pitchFamily="18" charset="0"/>
            </a:endParaRPr>
          </a:p>
        </p:txBody>
      </p:sp>
      <p:sp>
        <p:nvSpPr>
          <p:cNvPr id="2" name="Rectangle 1"/>
          <p:cNvSpPr/>
          <p:nvPr/>
        </p:nvSpPr>
        <p:spPr>
          <a:xfrm>
            <a:off x="0" y="0"/>
            <a:ext cx="12192000" cy="538609"/>
          </a:xfrm>
          <a:prstGeom prst="rect">
            <a:avLst/>
          </a:prstGeom>
        </p:spPr>
        <p:txBody>
          <a:bodyPr wrap="square">
            <a:spAutoFit/>
          </a:bodyPr>
          <a:lstStyle/>
          <a:p>
            <a:pPr algn="ctr"/>
            <a:r>
              <a:rPr lang="en-US" altLang="en-US" sz="2900" b="1">
                <a:solidFill>
                  <a:srgbClr val="FF3300"/>
                </a:solidFill>
                <a:latin typeface="Times New Roman" panose="02020603050405020304" pitchFamily="18" charset="0"/>
                <a:ea typeface="+mj-ea"/>
                <a:cs typeface="Times New Roman" panose="02020603050405020304" pitchFamily="18" charset="0"/>
              </a:rPr>
              <a:t>CUỘC CÁCH MẠNG KHOA HỌC - KĨ THUẬT TỪ NĂM 1945 ĐẾN NAY</a:t>
            </a:r>
            <a:endParaRPr lang="en-US" sz="2900">
              <a:latin typeface="Times New Roman" panose="02020603050405020304" pitchFamily="18" charset="0"/>
              <a:cs typeface="Times New Roman" panose="02020603050405020304" pitchFamily="18" charset="0"/>
            </a:endParaRPr>
          </a:p>
        </p:txBody>
      </p:sp>
      <p:pic>
        <p:nvPicPr>
          <p:cNvPr id="6" name="Picture 2" descr="&#10;MÃ¡y bay trinh sÃ¡t Lockheed SR-71 Blackbird (3.529km/h): DÃ¹ ÄÃ£ ra Äá»i vÃ  phá»¥c vá»¥ tá»« nÄm 1964 nhÆ°ng cho Äáº¿n nay Blackbird váº«n lÃ  chiáº¿c mÃ¡y bay nhanh nháº¥t tháº¿ giá»i. NÄm 1974, nÃ³ chá» máº¥t 1 giá» 54 phÃºt Äá» bay tá»« New York Äáº¿n London, quÃ£ng ÄÆ°á»ng mÃ  má»t chiáº¿c Boeing 747 pháº£i máº¥t Äáº¿n 6 giá» 15 phÃºt má»i hoÃ n thÃ nh."/>
          <p:cNvPicPr>
            <a:picLocks noChangeAspect="1" noChangeArrowheads="1"/>
          </p:cNvPicPr>
          <p:nvPr/>
        </p:nvPicPr>
        <p:blipFill>
          <a:blip r:embed="rId3"/>
          <a:srcRect/>
          <a:stretch>
            <a:fillRect/>
          </a:stretch>
        </p:blipFill>
        <p:spPr bwMode="auto">
          <a:xfrm>
            <a:off x="200779" y="1471137"/>
            <a:ext cx="3720495" cy="2790371"/>
          </a:xfrm>
          <a:prstGeom prst="rect">
            <a:avLst/>
          </a:prstGeom>
          <a:noFill/>
        </p:spPr>
      </p:pic>
      <p:sp>
        <p:nvSpPr>
          <p:cNvPr id="7" name="Rectangle 6"/>
          <p:cNvSpPr/>
          <p:nvPr/>
        </p:nvSpPr>
        <p:spPr>
          <a:xfrm>
            <a:off x="200779" y="4261508"/>
            <a:ext cx="3730171" cy="2585323"/>
          </a:xfrm>
          <a:prstGeom prst="rect">
            <a:avLst/>
          </a:prstGeom>
        </p:spPr>
        <p:txBody>
          <a:bodyPr wrap="square">
            <a:spAutoFit/>
          </a:bodyPr>
          <a:lstStyle/>
          <a:p>
            <a:pPr algn="just"/>
            <a:r>
              <a:rPr lang="vi-VN" b="1" dirty="0" smtClean="0">
                <a:solidFill>
                  <a:srgbClr val="002060"/>
                </a:solidFill>
                <a:latin typeface="+mj-lt"/>
              </a:rPr>
              <a:t>Máy bay trinh sát Lockheed SR-71 Blackbird (3.529km/h):</a:t>
            </a:r>
            <a:r>
              <a:rPr lang="vi-VN" dirty="0" smtClean="0">
                <a:solidFill>
                  <a:srgbClr val="002060"/>
                </a:solidFill>
                <a:latin typeface="+mj-lt"/>
              </a:rPr>
              <a:t> Dù đã ra đời và phục vụ từ năm 1964 nhưng cho đến nay Blackbird vẫn là chiếc máy bay nhanh nhất thế giới. Năm 1974, nó chỉ mất 1 giờ 54 phút để bay từ New York đến London, quãng đường mà một chiếc Boeing 747 phải mất đến 6 giờ 15 phút mới hoàn thành.</a:t>
            </a:r>
            <a:endParaRPr lang="en-US" dirty="0">
              <a:solidFill>
                <a:srgbClr val="002060"/>
              </a:solidFill>
              <a:latin typeface="+mj-lt"/>
            </a:endParaRPr>
          </a:p>
        </p:txBody>
      </p:sp>
      <p:pic>
        <p:nvPicPr>
          <p:cNvPr id="8" name="Picture 2" descr="&#10;TÃ u Äá»m tá»« JR-Maglev (600km/h): ÄÆ°á»£c Nháº­t Báº£n sáº£n xuáº¥t vÃ  váº­n hÃ nh báº±ng cÃ¡ch dÃ¹ng nam chÃ¢m Äiá»n nÃ¢ng thÃ¢n tÃ u lÆ¡ lá»­ng trÃªn Äá»m khÃ´ng khÃ­ dá»c theo thÆ°á»ng ray, con tÃ u nÃ y cÃ³ thá» cháº¡y ÄÆ°á»£c 1,9km trong chÆ°a Äáº§y 11 giÃ¢y."/>
          <p:cNvPicPr>
            <a:picLocks noChangeAspect="1" noChangeArrowheads="1"/>
          </p:cNvPicPr>
          <p:nvPr/>
        </p:nvPicPr>
        <p:blipFill>
          <a:blip r:embed="rId4"/>
          <a:srcRect/>
          <a:stretch>
            <a:fillRect/>
          </a:stretch>
        </p:blipFill>
        <p:spPr bwMode="auto">
          <a:xfrm>
            <a:off x="8272673" y="1508783"/>
            <a:ext cx="3817256" cy="2752725"/>
          </a:xfrm>
          <a:prstGeom prst="rect">
            <a:avLst/>
          </a:prstGeom>
          <a:noFill/>
        </p:spPr>
      </p:pic>
      <p:sp>
        <p:nvSpPr>
          <p:cNvPr id="9" name="Rectangle 8"/>
          <p:cNvSpPr/>
          <p:nvPr/>
        </p:nvSpPr>
        <p:spPr>
          <a:xfrm>
            <a:off x="8272673" y="4402859"/>
            <a:ext cx="3817256" cy="2031325"/>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1800" b="1" i="0" u="none" strike="noStrike" kern="0" cap="none" spc="0" normalizeH="0" baseline="0" noProof="0" dirty="0" smtClean="0">
                <a:ln>
                  <a:noFill/>
                </a:ln>
                <a:solidFill>
                  <a:srgbClr val="002060"/>
                </a:solidFill>
                <a:effectLst/>
                <a:uLnTx/>
                <a:uFillTx/>
                <a:latin typeface="+mj-lt"/>
              </a:rPr>
              <a:t>Tàu đệm từ JR-Maglev (600km/h):</a:t>
            </a:r>
            <a:r>
              <a:rPr kumimoji="0" lang="vi-VN" sz="1800" b="0" i="0" u="none" strike="noStrike" kern="0" cap="none" spc="0" normalizeH="0" baseline="0" noProof="0" smtClean="0">
                <a:ln>
                  <a:noFill/>
                </a:ln>
                <a:solidFill>
                  <a:srgbClr val="002060"/>
                </a:solidFill>
                <a:effectLst/>
                <a:uLnTx/>
                <a:uFillTx/>
                <a:latin typeface="+mj-lt"/>
              </a:rPr>
              <a:t> </a:t>
            </a:r>
            <a:endParaRPr kumimoji="0" lang="en-US" sz="1800" b="0" i="0" u="none" strike="noStrike" kern="0" cap="none" spc="0" normalizeH="0" baseline="0" noProof="0" smtClean="0">
              <a:ln>
                <a:noFill/>
              </a:ln>
              <a:solidFill>
                <a:srgbClr val="002060"/>
              </a:solidFill>
              <a:effectLst/>
              <a:uLnTx/>
              <a:uFillTx/>
              <a:latin typeface="+mj-lt"/>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smtClean="0">
                <a:ln>
                  <a:noFill/>
                </a:ln>
                <a:solidFill>
                  <a:srgbClr val="002060"/>
                </a:solidFill>
                <a:effectLst/>
                <a:uLnTx/>
                <a:uFillTx/>
                <a:latin typeface="+mj-lt"/>
              </a:rPr>
              <a:t>Được </a:t>
            </a:r>
            <a:r>
              <a:rPr kumimoji="0" lang="vi-VN" sz="1800" b="0" i="0" u="none" strike="noStrike" kern="0" cap="none" spc="0" normalizeH="0" baseline="0" noProof="0" dirty="0" smtClean="0">
                <a:ln>
                  <a:noFill/>
                </a:ln>
                <a:solidFill>
                  <a:srgbClr val="002060"/>
                </a:solidFill>
                <a:effectLst/>
                <a:uLnTx/>
                <a:uFillTx/>
                <a:latin typeface="+mj-lt"/>
              </a:rPr>
              <a:t>Nhật Bản sản xuất và vận hành bằng cách dùng nam châm điện nâng thân tàu lơ lửng trên đệm không khí dọc theo thường ray, con tàu này có thể chạy được 1,9km trong chưa đầy 11 giây.</a:t>
            </a:r>
            <a:endParaRPr kumimoji="0" lang="en-US" sz="1800" b="0" i="0" u="none" strike="noStrike" kern="0" cap="none" spc="0" normalizeH="0" baseline="0" noProof="0" dirty="0" smtClean="0">
              <a:ln>
                <a:noFill/>
              </a:ln>
              <a:solidFill>
                <a:srgbClr val="002060"/>
              </a:solidFill>
              <a:effectLst/>
              <a:uLnTx/>
              <a:uFillTx/>
              <a:latin typeface="+mj-lt"/>
            </a:endParaRPr>
          </a:p>
        </p:txBody>
      </p:sp>
      <p:pic>
        <p:nvPicPr>
          <p:cNvPr id="51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53349" y="1508783"/>
            <a:ext cx="4085301" cy="275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4129517" y="4292874"/>
            <a:ext cx="3932963" cy="1015663"/>
          </a:xfrm>
          <a:prstGeom prst="rect">
            <a:avLst/>
          </a:prstGeom>
        </p:spPr>
        <p:txBody>
          <a:bodyPr wrap="square">
            <a:spAutoFit/>
          </a:bodyPr>
          <a:lstStyle/>
          <a:p>
            <a:pPr lvl="0">
              <a:defRPr/>
            </a:pPr>
            <a:r>
              <a:rPr kumimoji="0" lang="vi-VN" sz="2000" b="1" i="0" u="none" strike="noStrike" kern="0" cap="none" spc="0" normalizeH="0" baseline="0" noProof="0" smtClean="0">
                <a:ln>
                  <a:noFill/>
                </a:ln>
                <a:solidFill>
                  <a:prstClr val="black"/>
                </a:solidFill>
                <a:effectLst/>
                <a:uLnTx/>
                <a:uFillTx/>
                <a:latin typeface="+mj-lt"/>
              </a:rPr>
              <a:t> </a:t>
            </a:r>
            <a:r>
              <a:rPr lang="en-US" sz="2000" b="1" kern="0">
                <a:solidFill>
                  <a:prstClr val="black"/>
                </a:solidFill>
                <a:latin typeface="Times New Roman" panose="02020603050405020304" pitchFamily="18" charset="0"/>
                <a:cs typeface="Times New Roman" panose="02020603050405020304" pitchFamily="18" charset="0"/>
              </a:rPr>
              <a:t>M</a:t>
            </a:r>
            <a:r>
              <a:rPr kumimoji="0" lang="en-US" sz="2000" b="1" i="0" u="none" strike="noStrike" kern="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a:t>áy</a:t>
            </a:r>
            <a:r>
              <a:rPr kumimoji="0" lang="en-US" sz="2000" b="1" i="0" u="none" strike="noStrike" kern="0" cap="none" spc="0" normalizeH="0" noProof="0" smtClean="0">
                <a:ln>
                  <a:noFill/>
                </a:ln>
                <a:solidFill>
                  <a:prstClr val="black"/>
                </a:solidFill>
                <a:effectLst/>
                <a:uLnTx/>
                <a:uFillTx/>
                <a:latin typeface="Times New Roman" panose="02020603050405020304" pitchFamily="18" charset="0"/>
                <a:cs typeface="Times New Roman" panose="02020603050405020304" pitchFamily="18" charset="0"/>
              </a:rPr>
              <a:t> bay siêu thanh </a:t>
            </a:r>
            <a:r>
              <a:rPr lang="vi-VN" sz="2000" b="1" kern="0" smtClean="0">
                <a:solidFill>
                  <a:prstClr val="black"/>
                </a:solidFill>
                <a:latin typeface="+mj-lt"/>
              </a:rPr>
              <a:t>XB-1</a:t>
            </a:r>
            <a:r>
              <a:rPr lang="en-US" sz="2000" b="1" kern="0" smtClean="0">
                <a:solidFill>
                  <a:prstClr val="black"/>
                </a:solidFill>
                <a:latin typeface="+mj-lt"/>
              </a:rPr>
              <a:t> </a:t>
            </a:r>
            <a:r>
              <a:rPr kumimoji="0" lang="en-US" sz="2000" i="0" u="none" strike="noStrike" kern="0" cap="none" spc="0" normalizeH="0" noProof="0" smtClean="0">
                <a:ln>
                  <a:noFill/>
                </a:ln>
                <a:solidFill>
                  <a:prstClr val="black"/>
                </a:solidFill>
                <a:effectLst/>
                <a:uLnTx/>
                <a:uFillTx/>
                <a:latin typeface="Times New Roman" panose="02020603050405020304" pitchFamily="18" charset="0"/>
                <a:cs typeface="Times New Roman" panose="02020603050405020304" pitchFamily="18" charset="0"/>
              </a:rPr>
              <a:t>(máy bay dân dụng nhanh nhất) </a:t>
            </a:r>
            <a:r>
              <a:rPr kumimoji="0" lang="vi-VN" sz="2000" i="0" u="none" strike="noStrike" kern="0" cap="none" spc="0" normalizeH="0" baseline="0" noProof="0" smtClean="0">
                <a:ln>
                  <a:noFill/>
                </a:ln>
                <a:solidFill>
                  <a:prstClr val="black"/>
                </a:solidFill>
                <a:effectLst/>
                <a:uLnTx/>
                <a:uFillTx/>
                <a:latin typeface="+mj-lt"/>
              </a:rPr>
              <a:t>có </a:t>
            </a:r>
            <a:r>
              <a:rPr kumimoji="0" lang="vi-VN" sz="2000" i="0" u="none" strike="noStrike" kern="0" cap="none" spc="0" normalizeH="0" baseline="0" noProof="0" dirty="0" smtClean="0">
                <a:ln>
                  <a:noFill/>
                </a:ln>
                <a:solidFill>
                  <a:prstClr val="black"/>
                </a:solidFill>
                <a:effectLst/>
                <a:uLnTx/>
                <a:uFillTx/>
                <a:latin typeface="+mj-lt"/>
              </a:rPr>
              <a:t>thể </a:t>
            </a:r>
            <a:r>
              <a:rPr kumimoji="0" lang="vi-VN" sz="2000" i="0" u="none" strike="noStrike" kern="0" cap="none" spc="0" normalizeH="0" baseline="0" noProof="0" smtClean="0">
                <a:ln>
                  <a:noFill/>
                </a:ln>
                <a:solidFill>
                  <a:prstClr val="black"/>
                </a:solidFill>
                <a:effectLst/>
                <a:uLnTx/>
                <a:uFillTx/>
                <a:latin typeface="+mj-lt"/>
              </a:rPr>
              <a:t>đạt tốc </a:t>
            </a:r>
            <a:r>
              <a:rPr kumimoji="0" lang="vi-VN" sz="2000" i="0" u="none" strike="noStrike" kern="0" cap="none" spc="0" normalizeH="0" baseline="0" noProof="0" dirty="0" smtClean="0">
                <a:ln>
                  <a:noFill/>
                </a:ln>
                <a:solidFill>
                  <a:prstClr val="black"/>
                </a:solidFill>
                <a:effectLst/>
                <a:uLnTx/>
                <a:uFillTx/>
                <a:latin typeface="+mj-lt"/>
              </a:rPr>
              <a:t>độ </a:t>
            </a:r>
            <a:r>
              <a:rPr kumimoji="0" lang="vi-VN" sz="2000" i="0" u="none" strike="noStrike" kern="0" cap="none" spc="0" normalizeH="0" baseline="0" noProof="0" smtClean="0">
                <a:ln>
                  <a:noFill/>
                </a:ln>
                <a:solidFill>
                  <a:prstClr val="black"/>
                </a:solidFill>
                <a:effectLst/>
                <a:uLnTx/>
                <a:uFillTx/>
                <a:latin typeface="+mj-lt"/>
              </a:rPr>
              <a:t>2.335 km/h</a:t>
            </a:r>
            <a:r>
              <a:rPr kumimoji="0" lang="en-US" sz="2000" i="0" u="none" strike="noStrike" kern="0" cap="none" spc="0" normalizeH="0" baseline="0" noProof="0" smtClean="0">
                <a:ln>
                  <a:noFill/>
                </a:ln>
                <a:solidFill>
                  <a:prstClr val="black"/>
                </a:solidFill>
                <a:effectLst/>
                <a:uLnTx/>
                <a:uFillTx/>
                <a:latin typeface="+mj-lt"/>
              </a:rPr>
              <a:t>.</a:t>
            </a:r>
            <a:endParaRPr kumimoji="0" lang="en-US" sz="2000" i="0" u="none" strike="noStrike" kern="0" cap="none" spc="0" normalizeH="0" baseline="0" noProof="0" dirty="0" smtClean="0">
              <a:ln>
                <a:noFill/>
              </a:ln>
              <a:solidFill>
                <a:prstClr val="black"/>
              </a:solidFill>
              <a:effectLst/>
              <a:uLnTx/>
              <a:uFillTx/>
              <a:latin typeface="+mj-lt"/>
            </a:endParaRPr>
          </a:p>
        </p:txBody>
      </p:sp>
      <p:sp>
        <p:nvSpPr>
          <p:cNvPr id="10" name="Rectangle 9"/>
          <p:cNvSpPr/>
          <p:nvPr/>
        </p:nvSpPr>
        <p:spPr>
          <a:xfrm>
            <a:off x="200779" y="984884"/>
            <a:ext cx="2605922" cy="44627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smtClean="0">
                <a:solidFill>
                  <a:srgbClr val="FF0000"/>
                </a:solidFill>
                <a:latin typeface="Times New Roman" panose="02020603050405020304" pitchFamily="18" charset="0"/>
                <a:cs typeface="Times New Roman" panose="02020603050405020304" pitchFamily="18" charset="0"/>
              </a:rPr>
              <a:t>Giao thông vận tải</a:t>
            </a:r>
            <a:endParaRPr lang="en-US" sz="2200" b="1">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2724093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https://upload.wikimedia.org/wikipedia/commons/thumb/b/be/Sputnik_asm.jpg/200px-Sputnik_asm.jpg"/>
          <p:cNvPicPr>
            <a:picLocks noChangeAspect="1" noChangeArrowheads="1"/>
          </p:cNvPicPr>
          <p:nvPr/>
        </p:nvPicPr>
        <p:blipFill>
          <a:blip r:embed="rId2"/>
          <a:srcRect/>
          <a:stretch>
            <a:fillRect/>
          </a:stretch>
        </p:blipFill>
        <p:spPr bwMode="auto">
          <a:xfrm>
            <a:off x="310242" y="1992410"/>
            <a:ext cx="5080000" cy="3429000"/>
          </a:xfrm>
          <a:prstGeom prst="rect">
            <a:avLst/>
          </a:prstGeom>
          <a:noFill/>
        </p:spPr>
      </p:pic>
      <p:sp>
        <p:nvSpPr>
          <p:cNvPr id="6" name="Rectangle 5"/>
          <p:cNvSpPr/>
          <p:nvPr/>
        </p:nvSpPr>
        <p:spPr>
          <a:xfrm>
            <a:off x="912585" y="5550306"/>
            <a:ext cx="3490058" cy="830997"/>
          </a:xfrm>
          <a:prstGeom prst="rect">
            <a:avLst/>
          </a:prstGeom>
        </p:spPr>
        <p:txBody>
          <a:bodyPr wrap="none">
            <a:spAutoFit/>
          </a:bodyPr>
          <a:lstStyle/>
          <a:p>
            <a:r>
              <a:rPr lang="en-US" sz="2400" smtClean="0">
                <a:solidFill>
                  <a:prstClr val="black"/>
                </a:solidFill>
                <a:latin typeface="Times New Roman" pitchFamily="18" charset="0"/>
                <a:cs typeface="Times New Roman" pitchFamily="18" charset="0"/>
              </a:rPr>
              <a:t>Vệ tinh nhân tạo Sputnik </a:t>
            </a:r>
            <a:r>
              <a:rPr lang="en-US" sz="2400" dirty="0" smtClean="0">
                <a:solidFill>
                  <a:prstClr val="black"/>
                </a:solidFill>
                <a:latin typeface="Times New Roman" pitchFamily="18" charset="0"/>
                <a:cs typeface="Times New Roman" pitchFamily="18" charset="0"/>
              </a:rPr>
              <a:t>1</a:t>
            </a:r>
          </a:p>
          <a:p>
            <a:r>
              <a:rPr lang="en-US" sz="2400" dirty="0" err="1" smtClean="0">
                <a:solidFill>
                  <a:prstClr val="black"/>
                </a:solidFill>
                <a:latin typeface="Times New Roman" pitchFamily="18" charset="0"/>
                <a:cs typeface="Times New Roman" pitchFamily="18" charset="0"/>
              </a:rPr>
              <a:t>Liên</a:t>
            </a:r>
            <a:r>
              <a:rPr lang="en-US" sz="2400" dirty="0" smtClean="0">
                <a:solidFill>
                  <a:prstClr val="black"/>
                </a:solidFill>
                <a:latin typeface="Times New Roman" pitchFamily="18" charset="0"/>
                <a:cs typeface="Times New Roman" pitchFamily="18" charset="0"/>
              </a:rPr>
              <a:t> bang </a:t>
            </a:r>
            <a:r>
              <a:rPr lang="en-US" sz="2400" dirty="0" err="1" smtClean="0">
                <a:solidFill>
                  <a:prstClr val="black"/>
                </a:solidFill>
                <a:latin typeface="Times New Roman" pitchFamily="18" charset="0"/>
                <a:cs typeface="Times New Roman" pitchFamily="18" charset="0"/>
              </a:rPr>
              <a:t>Xô</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Viết</a:t>
            </a:r>
            <a:r>
              <a:rPr lang="en-US" sz="2400" dirty="0" smtClean="0">
                <a:solidFill>
                  <a:prstClr val="black"/>
                </a:solidFill>
                <a:latin typeface="Times New Roman" pitchFamily="18" charset="0"/>
                <a:cs typeface="Times New Roman" pitchFamily="18" charset="0"/>
              </a:rPr>
              <a:t> (1957)</a:t>
            </a:r>
            <a:endParaRPr lang="en-US" sz="2400" dirty="0">
              <a:solidFill>
                <a:prstClr val="black"/>
              </a:solidFill>
              <a:latin typeface="Times New Roman" pitchFamily="18" charset="0"/>
              <a:cs typeface="Times New Roman" pitchFamily="18" charset="0"/>
            </a:endParaRPr>
          </a:p>
        </p:txBody>
      </p:sp>
      <p:sp>
        <p:nvSpPr>
          <p:cNvPr id="8" name="Rectangle 7"/>
          <p:cNvSpPr/>
          <p:nvPr/>
        </p:nvSpPr>
        <p:spPr>
          <a:xfrm>
            <a:off x="6118549" y="5550306"/>
            <a:ext cx="4848956" cy="830997"/>
          </a:xfrm>
          <a:prstGeom prst="rect">
            <a:avLst/>
          </a:prstGeom>
        </p:spPr>
        <p:txBody>
          <a:bodyPr wrap="none">
            <a:spAutoFit/>
          </a:bodyPr>
          <a:lstStyle/>
          <a:p>
            <a:r>
              <a:rPr lang="en-US" sz="2400" smtClean="0">
                <a:solidFill>
                  <a:prstClr val="black"/>
                </a:solidFill>
                <a:latin typeface="Times New Roman" pitchFamily="18" charset="0"/>
                <a:cs typeface="Times New Roman" pitchFamily="18" charset="0"/>
              </a:rPr>
              <a:t>Tàu Vostok </a:t>
            </a:r>
            <a:r>
              <a:rPr lang="en-US" sz="2400" dirty="0" smtClean="0">
                <a:solidFill>
                  <a:prstClr val="black"/>
                </a:solidFill>
                <a:latin typeface="Times New Roman" pitchFamily="18" charset="0"/>
                <a:cs typeface="Times New Roman" pitchFamily="18" charset="0"/>
              </a:rPr>
              <a:t>1 - </a:t>
            </a:r>
            <a:r>
              <a:rPr lang="vi-VN" sz="2400" dirty="0" smtClean="0">
                <a:solidFill>
                  <a:prstClr val="black"/>
                </a:solidFill>
                <a:latin typeface="Times New Roman"/>
              </a:rPr>
              <a:t>Phương Đông 1</a:t>
            </a:r>
            <a:r>
              <a:rPr lang="en-US" sz="2400" dirty="0" smtClean="0">
                <a:solidFill>
                  <a:prstClr val="black"/>
                </a:solidFill>
              </a:rPr>
              <a:t> </a:t>
            </a:r>
            <a:r>
              <a:rPr lang="en-US" sz="2400" dirty="0" err="1" smtClean="0">
                <a:solidFill>
                  <a:prstClr val="black"/>
                </a:solidFill>
              </a:rPr>
              <a:t>đưa</a:t>
            </a:r>
            <a:endParaRPr lang="en-US" sz="2400" dirty="0" smtClean="0">
              <a:solidFill>
                <a:prstClr val="black"/>
              </a:solidFill>
            </a:endParaRPr>
          </a:p>
          <a:p>
            <a:r>
              <a:rPr lang="en-US" sz="2400" dirty="0" smtClean="0">
                <a:solidFill>
                  <a:prstClr val="black"/>
                </a:solidFill>
              </a:rPr>
              <a:t> </a:t>
            </a:r>
            <a:r>
              <a:rPr lang="en-US" sz="2400" dirty="0" smtClean="0">
                <a:solidFill>
                  <a:prstClr val="black"/>
                </a:solidFill>
                <a:latin typeface="Times New Roman" pitchFamily="18" charset="0"/>
                <a:cs typeface="Times New Roman" pitchFamily="18" charset="0"/>
              </a:rPr>
              <a:t>Yuri Gagarin bay </a:t>
            </a:r>
            <a:r>
              <a:rPr lang="en-US" sz="2400" dirty="0" err="1" smtClean="0">
                <a:solidFill>
                  <a:prstClr val="black"/>
                </a:solidFill>
                <a:latin typeface="Times New Roman" pitchFamily="18" charset="0"/>
                <a:cs typeface="Times New Roman" pitchFamily="18" charset="0"/>
              </a:rPr>
              <a:t>vòng</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quanh</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trái</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đấ</a:t>
            </a:r>
            <a:r>
              <a:rPr lang="en-US" sz="2400" u="sng" dirty="0" err="1" smtClean="0">
                <a:solidFill>
                  <a:prstClr val="black"/>
                </a:solidFill>
              </a:rPr>
              <a:t>t</a:t>
            </a:r>
            <a:endParaRPr lang="en-US" sz="2400" dirty="0">
              <a:solidFill>
                <a:prstClr val="black"/>
              </a:solidFill>
            </a:endParaRPr>
          </a:p>
        </p:txBody>
      </p:sp>
      <p:pic>
        <p:nvPicPr>
          <p:cNvPr id="53252" name="Picture 4" descr="Hình ảnh tàu vũ trụ Phương Đông 1 rời bệ phóng."/>
          <p:cNvPicPr>
            <a:picLocks noChangeAspect="1" noChangeArrowheads="1"/>
          </p:cNvPicPr>
          <p:nvPr/>
        </p:nvPicPr>
        <p:blipFill>
          <a:blip r:embed="rId3"/>
          <a:srcRect/>
          <a:stretch>
            <a:fillRect/>
          </a:stretch>
        </p:blipFill>
        <p:spPr bwMode="auto">
          <a:xfrm>
            <a:off x="5691888" y="1992410"/>
            <a:ext cx="6096000" cy="3429000"/>
          </a:xfrm>
          <a:prstGeom prst="rect">
            <a:avLst/>
          </a:prstGeom>
          <a:noFill/>
        </p:spPr>
      </p:pic>
      <p:sp>
        <p:nvSpPr>
          <p:cNvPr id="7" name="TextBox 1"/>
          <p:cNvSpPr txBox="1"/>
          <p:nvPr/>
        </p:nvSpPr>
        <p:spPr>
          <a:xfrm>
            <a:off x="0" y="538609"/>
            <a:ext cx="12409713" cy="492443"/>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spcBef>
                <a:spcPct val="0"/>
              </a:spcBef>
              <a:buNone/>
            </a:pPr>
            <a:r>
              <a:rPr lang="vi-VN" altLang="en-US" sz="2600" b="1" dirty="0">
                <a:solidFill>
                  <a:srgbClr val="1D41D5"/>
                </a:solidFill>
                <a:latin typeface="Times New Roman" panose="02020603050405020304" pitchFamily="18" charset="0"/>
                <a:cs typeface="Times New Roman" panose="02020603050405020304" pitchFamily="18" charset="0"/>
              </a:rPr>
              <a:t>I</a:t>
            </a:r>
            <a:r>
              <a:rPr lang="vi-VN" altLang="en-US" sz="2600" b="1">
                <a:solidFill>
                  <a:srgbClr val="1D41D5"/>
                </a:solidFill>
                <a:latin typeface="Times New Roman" panose="02020603050405020304" pitchFamily="18" charset="0"/>
                <a:cs typeface="Times New Roman" panose="02020603050405020304" pitchFamily="18" charset="0"/>
              </a:rPr>
              <a:t>. N</a:t>
            </a:r>
            <a:r>
              <a:rPr lang="en-US" altLang="en-US" sz="2600" b="1">
                <a:solidFill>
                  <a:srgbClr val="1D41D5"/>
                </a:solidFill>
                <a:latin typeface="Times New Roman" panose="02020603050405020304" pitchFamily="18" charset="0"/>
                <a:cs typeface="Times New Roman" panose="02020603050405020304" pitchFamily="18" charset="0"/>
              </a:rPr>
              <a:t>HỮNG THÀNH TỰU CHỦ YẾU CỦA CÁCH MẠNG KHOA  HỌC - KĨ </a:t>
            </a:r>
            <a:r>
              <a:rPr lang="en-US" altLang="en-US" sz="2600" b="1" smtClean="0">
                <a:solidFill>
                  <a:srgbClr val="1D41D5"/>
                </a:solidFill>
                <a:latin typeface="Times New Roman" panose="02020603050405020304" pitchFamily="18" charset="0"/>
                <a:cs typeface="Times New Roman" panose="02020603050405020304" pitchFamily="18" charset="0"/>
              </a:rPr>
              <a:t>THUẬT</a:t>
            </a:r>
            <a:endParaRPr lang="vi-VN" altLang="en-US" sz="2600" b="1">
              <a:solidFill>
                <a:srgbClr val="1D41D5"/>
              </a:solidFill>
              <a:latin typeface="Times New Roman" panose="02020603050405020304" pitchFamily="18" charset="0"/>
              <a:cs typeface="Times New Roman" panose="02020603050405020304" pitchFamily="18" charset="0"/>
            </a:endParaRPr>
          </a:p>
        </p:txBody>
      </p:sp>
      <p:sp>
        <p:nvSpPr>
          <p:cNvPr id="9" name="Rectangle 8"/>
          <p:cNvSpPr/>
          <p:nvPr/>
        </p:nvSpPr>
        <p:spPr>
          <a:xfrm>
            <a:off x="0" y="0"/>
            <a:ext cx="12192000" cy="538609"/>
          </a:xfrm>
          <a:prstGeom prst="rect">
            <a:avLst/>
          </a:prstGeom>
        </p:spPr>
        <p:txBody>
          <a:bodyPr wrap="square">
            <a:spAutoFit/>
          </a:bodyPr>
          <a:lstStyle/>
          <a:p>
            <a:pPr algn="ctr"/>
            <a:r>
              <a:rPr lang="en-US" altLang="en-US" sz="2900" b="1">
                <a:solidFill>
                  <a:srgbClr val="FF3300"/>
                </a:solidFill>
                <a:latin typeface="Times New Roman" panose="02020603050405020304" pitchFamily="18" charset="0"/>
                <a:ea typeface="+mj-ea"/>
                <a:cs typeface="Arial" panose="020B0604020202020204" pitchFamily="34" charset="0"/>
              </a:rPr>
              <a:t>CUỘC CÁCH MẠNG KHOA HỌC - KĨ THUẬT TỪ NĂM 1945 ĐẾN NAY</a:t>
            </a:r>
            <a:endParaRPr lang="en-US" sz="2900"/>
          </a:p>
        </p:txBody>
      </p:sp>
      <p:sp>
        <p:nvSpPr>
          <p:cNvPr id="10" name="Rectangle 9"/>
          <p:cNvSpPr/>
          <p:nvPr/>
        </p:nvSpPr>
        <p:spPr>
          <a:xfrm>
            <a:off x="310242" y="1431161"/>
            <a:ext cx="2605922" cy="44627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smtClean="0">
                <a:solidFill>
                  <a:srgbClr val="FF0000"/>
                </a:solidFill>
                <a:latin typeface="Times New Roman" panose="02020603050405020304" pitchFamily="18" charset="0"/>
                <a:cs typeface="Times New Roman" panose="02020603050405020304" pitchFamily="18" charset="0"/>
              </a:rPr>
              <a:t>Thông tin liên lạc</a:t>
            </a:r>
            <a:endParaRPr lang="en-US" sz="2200" b="1">
              <a:solidFill>
                <a:srgbClr val="FF000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5691888" y="1452622"/>
            <a:ext cx="2605922" cy="44627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smtClean="0">
                <a:solidFill>
                  <a:srgbClr val="FF0000"/>
                </a:solidFill>
                <a:latin typeface="Times New Roman" panose="02020603050405020304" pitchFamily="18" charset="0"/>
                <a:cs typeface="Times New Roman" panose="02020603050405020304" pitchFamily="18" charset="0"/>
              </a:rPr>
              <a:t>Chinh phục vũ trụ</a:t>
            </a:r>
            <a:endParaRPr lang="en-US" sz="22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22649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
          <p:cNvSpPr txBox="1"/>
          <p:nvPr/>
        </p:nvSpPr>
        <p:spPr>
          <a:xfrm>
            <a:off x="0" y="538609"/>
            <a:ext cx="12318999" cy="892552"/>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spcBef>
                <a:spcPct val="0"/>
              </a:spcBef>
              <a:buNone/>
            </a:pPr>
            <a:r>
              <a:rPr lang="vi-VN" altLang="en-US" sz="2600" b="1" dirty="0">
                <a:solidFill>
                  <a:srgbClr val="1D41D5"/>
                </a:solidFill>
                <a:latin typeface="Times New Roman" panose="02020603050405020304" pitchFamily="18" charset="0"/>
                <a:cs typeface="Times New Roman" panose="02020603050405020304" pitchFamily="18" charset="0"/>
              </a:rPr>
              <a:t>I</a:t>
            </a:r>
            <a:r>
              <a:rPr lang="vi-VN" altLang="en-US" sz="2600" b="1">
                <a:solidFill>
                  <a:srgbClr val="1D41D5"/>
                </a:solidFill>
                <a:latin typeface="Times New Roman" panose="02020603050405020304" pitchFamily="18" charset="0"/>
                <a:cs typeface="Times New Roman" panose="02020603050405020304" pitchFamily="18" charset="0"/>
              </a:rPr>
              <a:t>. N</a:t>
            </a:r>
            <a:r>
              <a:rPr lang="en-US" altLang="en-US" sz="2600" b="1">
                <a:solidFill>
                  <a:srgbClr val="1D41D5"/>
                </a:solidFill>
                <a:latin typeface="Times New Roman" panose="02020603050405020304" pitchFamily="18" charset="0"/>
                <a:cs typeface="Times New Roman" panose="02020603050405020304" pitchFamily="18" charset="0"/>
              </a:rPr>
              <a:t>HỮNG THÀNH TỰU CHỦ YẾU CỦA CÁCH MẠNG KHOA  HỌC - KĨ THUẬT</a:t>
            </a:r>
            <a:endParaRPr lang="vi-VN" altLang="en-US" sz="2600" b="1">
              <a:solidFill>
                <a:srgbClr val="1D41D5"/>
              </a:solidFill>
              <a:latin typeface="Times New Roman" panose="02020603050405020304" pitchFamily="18" charset="0"/>
              <a:cs typeface="Times New Roman" panose="02020603050405020304" pitchFamily="18" charset="0"/>
            </a:endParaRPr>
          </a:p>
          <a:p>
            <a:pPr marL="0" indent="0">
              <a:spcBef>
                <a:spcPct val="0"/>
              </a:spcBef>
              <a:buNone/>
            </a:pPr>
            <a:endParaRPr lang="vi-VN" altLang="en-US" sz="2600" b="1" dirty="0">
              <a:solidFill>
                <a:srgbClr val="1D41D5"/>
              </a:solidFill>
              <a:latin typeface="Times New Roman" panose="02020603050405020304" pitchFamily="18" charset="0"/>
              <a:cs typeface="Times New Roman" panose="02020603050405020304" pitchFamily="18" charset="0"/>
            </a:endParaRPr>
          </a:p>
        </p:txBody>
      </p:sp>
      <p:sp>
        <p:nvSpPr>
          <p:cNvPr id="2" name="Rectangle 1"/>
          <p:cNvSpPr/>
          <p:nvPr/>
        </p:nvSpPr>
        <p:spPr>
          <a:xfrm>
            <a:off x="0" y="0"/>
            <a:ext cx="12192000" cy="538609"/>
          </a:xfrm>
          <a:prstGeom prst="rect">
            <a:avLst/>
          </a:prstGeom>
        </p:spPr>
        <p:txBody>
          <a:bodyPr wrap="square">
            <a:spAutoFit/>
          </a:bodyPr>
          <a:lstStyle/>
          <a:p>
            <a:pPr algn="ctr"/>
            <a:r>
              <a:rPr lang="en-US" altLang="en-US" sz="2900" b="1">
                <a:solidFill>
                  <a:srgbClr val="FF3300"/>
                </a:solidFill>
                <a:latin typeface="Times New Roman" panose="02020603050405020304" pitchFamily="18" charset="0"/>
                <a:ea typeface="+mj-ea"/>
                <a:cs typeface="Arial" panose="020B0604020202020204" pitchFamily="34" charset="0"/>
              </a:rPr>
              <a:t>CUỘC CÁCH MẠNG KHOA HỌC - KĨ THUẬT TỪ NĂM 1945 ĐẾN NAY</a:t>
            </a:r>
            <a:endParaRPr lang="en-US" sz="2900"/>
          </a:p>
        </p:txBody>
      </p:sp>
      <p:pic>
        <p:nvPicPr>
          <p:cNvPr id="11"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5306" r="10714" b="-1112"/>
          <a:stretch/>
        </p:blipFill>
        <p:spPr bwMode="auto">
          <a:xfrm flipH="1">
            <a:off x="141667" y="3919790"/>
            <a:ext cx="1867436" cy="2938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loud Callout 7"/>
          <p:cNvSpPr/>
          <p:nvPr/>
        </p:nvSpPr>
        <p:spPr>
          <a:xfrm>
            <a:off x="1857828" y="1074058"/>
            <a:ext cx="6154057" cy="3614056"/>
          </a:xfrm>
          <a:prstGeom prst="cloudCallout">
            <a:avLst>
              <a:gd name="adj1" fmla="val -53468"/>
              <a:gd name="adj2" fmla="val 37734"/>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800" b="1" noProof="1">
                <a:solidFill>
                  <a:srgbClr val="7030A0"/>
                </a:solidFill>
                <a:latin typeface="Times New Roman" panose="02020603050405020304" pitchFamily="18" charset="0"/>
                <a:cs typeface="Times New Roman" panose="02020603050405020304" pitchFamily="18" charset="0"/>
              </a:rPr>
              <a:t>    </a:t>
            </a:r>
            <a:r>
              <a:rPr lang="en-US" altLang="en-US" sz="2800" b="1" noProof="1" smtClean="0">
                <a:solidFill>
                  <a:srgbClr val="C00000"/>
                </a:solidFill>
                <a:latin typeface="Times New Roman" panose="02020603050405020304" pitchFamily="18" charset="0"/>
                <a:cs typeface="Times New Roman" panose="02020603050405020304" pitchFamily="18" charset="0"/>
              </a:rPr>
              <a:t>Nhờ đâu mà con người đã đạt được những thành tựu phi thường trong lĩnh vực khoa học – kĩ thuật?</a:t>
            </a:r>
            <a:endParaRPr lang="vi-VN" altLang="en-US" sz="2800" b="1" noProof="1">
              <a:solidFill>
                <a:srgbClr val="C00000"/>
              </a:solidFill>
              <a:latin typeface="Times New Roman" panose="02020603050405020304" pitchFamily="18" charset="0"/>
              <a:cs typeface="Times New Roman" panose="02020603050405020304" pitchFamily="18" charset="0"/>
            </a:endParaRPr>
          </a:p>
        </p:txBody>
      </p:sp>
      <p:pic>
        <p:nvPicPr>
          <p:cNvPr id="7" name="Picture 2"/>
          <p:cNvPicPr>
            <a:picLocks noGrp="1" noChangeAspect="1"/>
          </p:cNvPicPr>
          <p:nvPr>
            <p:ph idx="1"/>
          </p:nvPr>
        </p:nvPicPr>
        <p:blipFill>
          <a:blip r:embed="rId4"/>
          <a:stretch>
            <a:fillRect/>
          </a:stretch>
        </p:blipFill>
        <p:spPr>
          <a:xfrm>
            <a:off x="200970" y="2632401"/>
            <a:ext cx="723265" cy="1163955"/>
          </a:xfrm>
          <a:prstGeom prst="rect">
            <a:avLst/>
          </a:prstGeom>
          <a:noFill/>
          <a:ln w="9525">
            <a:noFill/>
          </a:ln>
        </p:spPr>
      </p:pic>
    </p:spTree>
    <p:custDataLst>
      <p:tags r:id="rId1"/>
    </p:custDataLst>
    <p:extLst>
      <p:ext uri="{BB962C8B-B14F-4D97-AF65-F5344CB8AC3E}">
        <p14:creationId xmlns:p14="http://schemas.microsoft.com/office/powerpoint/2010/main" val="7331512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
          <p:cNvSpPr txBox="1"/>
          <p:nvPr/>
        </p:nvSpPr>
        <p:spPr>
          <a:xfrm>
            <a:off x="0" y="538609"/>
            <a:ext cx="12318999" cy="492443"/>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spcBef>
                <a:spcPct val="0"/>
              </a:spcBef>
              <a:buNone/>
            </a:pPr>
            <a:r>
              <a:rPr lang="vi-VN" altLang="en-US" sz="2600" b="1" dirty="0">
                <a:solidFill>
                  <a:srgbClr val="1D41D5"/>
                </a:solidFill>
                <a:latin typeface="Times New Roman" panose="02020603050405020304" pitchFamily="18" charset="0"/>
                <a:cs typeface="Times New Roman" panose="02020603050405020304" pitchFamily="18" charset="0"/>
              </a:rPr>
              <a:t>I</a:t>
            </a:r>
            <a:r>
              <a:rPr lang="vi-VN" altLang="en-US" sz="2600" b="1">
                <a:solidFill>
                  <a:srgbClr val="1D41D5"/>
                </a:solidFill>
                <a:latin typeface="Times New Roman" panose="02020603050405020304" pitchFamily="18" charset="0"/>
                <a:cs typeface="Times New Roman" panose="02020603050405020304" pitchFamily="18" charset="0"/>
              </a:rPr>
              <a:t>. N</a:t>
            </a:r>
            <a:r>
              <a:rPr lang="en-US" altLang="en-US" sz="2600" b="1">
                <a:solidFill>
                  <a:srgbClr val="1D41D5"/>
                </a:solidFill>
                <a:latin typeface="Times New Roman" panose="02020603050405020304" pitchFamily="18" charset="0"/>
                <a:cs typeface="Times New Roman" panose="02020603050405020304" pitchFamily="18" charset="0"/>
              </a:rPr>
              <a:t>HỮNG THÀNH TỰU CHỦ YẾU CỦA CÁCH MẠNG KHOA  HỌC - KĨ </a:t>
            </a:r>
            <a:r>
              <a:rPr lang="en-US" altLang="en-US" sz="2600" b="1" smtClean="0">
                <a:solidFill>
                  <a:srgbClr val="1D41D5"/>
                </a:solidFill>
                <a:latin typeface="Times New Roman" panose="02020603050405020304" pitchFamily="18" charset="0"/>
                <a:cs typeface="Times New Roman" panose="02020603050405020304" pitchFamily="18" charset="0"/>
              </a:rPr>
              <a:t>THUẬT</a:t>
            </a:r>
            <a:endParaRPr lang="vi-VN" altLang="en-US" sz="2600" b="1">
              <a:solidFill>
                <a:srgbClr val="1D41D5"/>
              </a:solidFill>
              <a:latin typeface="Times New Roman" panose="02020603050405020304" pitchFamily="18" charset="0"/>
              <a:cs typeface="Times New Roman" panose="02020603050405020304" pitchFamily="18" charset="0"/>
            </a:endParaRPr>
          </a:p>
        </p:txBody>
      </p:sp>
      <p:sp>
        <p:nvSpPr>
          <p:cNvPr id="2" name="Rectangle 1"/>
          <p:cNvSpPr/>
          <p:nvPr/>
        </p:nvSpPr>
        <p:spPr>
          <a:xfrm>
            <a:off x="0" y="0"/>
            <a:ext cx="12192000" cy="538609"/>
          </a:xfrm>
          <a:prstGeom prst="rect">
            <a:avLst/>
          </a:prstGeom>
        </p:spPr>
        <p:txBody>
          <a:bodyPr wrap="square">
            <a:spAutoFit/>
          </a:bodyPr>
          <a:lstStyle/>
          <a:p>
            <a:pPr algn="ctr"/>
            <a:r>
              <a:rPr lang="en-US" altLang="en-US" sz="2900" b="1">
                <a:solidFill>
                  <a:srgbClr val="FF3300"/>
                </a:solidFill>
                <a:latin typeface="Times New Roman" panose="02020603050405020304" pitchFamily="18" charset="0"/>
                <a:ea typeface="+mj-ea"/>
                <a:cs typeface="Arial" panose="020B0604020202020204" pitchFamily="34" charset="0"/>
              </a:rPr>
              <a:t>CUỘC CÁCH MẠNG KHOA HỌC - KĨ THUẬT TỪ NĂM 1945 ĐẾN NAY</a:t>
            </a:r>
            <a:endParaRPr lang="en-US" sz="2900"/>
          </a:p>
        </p:txBody>
      </p:sp>
      <p:pic>
        <p:nvPicPr>
          <p:cNvPr id="11"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5306" r="10714" b="-1112"/>
          <a:stretch/>
        </p:blipFill>
        <p:spPr bwMode="auto">
          <a:xfrm flipH="1">
            <a:off x="141667" y="3919790"/>
            <a:ext cx="1867436" cy="2938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loud Callout 7"/>
          <p:cNvSpPr/>
          <p:nvPr/>
        </p:nvSpPr>
        <p:spPr>
          <a:xfrm>
            <a:off x="1857829" y="1074058"/>
            <a:ext cx="4093028" cy="3614056"/>
          </a:xfrm>
          <a:prstGeom prst="cloudCallout">
            <a:avLst>
              <a:gd name="adj1" fmla="val -53468"/>
              <a:gd name="adj2" fmla="val 37734"/>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400" b="1" noProof="1">
                <a:solidFill>
                  <a:srgbClr val="7030A0"/>
                </a:solidFill>
                <a:latin typeface="Times New Roman" panose="02020603050405020304" pitchFamily="18" charset="0"/>
                <a:cs typeface="Times New Roman" panose="02020603050405020304" pitchFamily="18" charset="0"/>
              </a:rPr>
              <a:t>    </a:t>
            </a:r>
            <a:r>
              <a:rPr lang="en-US" altLang="en-US" sz="2400" b="1" noProof="1" smtClean="0">
                <a:solidFill>
                  <a:srgbClr val="C00000"/>
                </a:solidFill>
                <a:latin typeface="Times New Roman" panose="02020603050405020304" pitchFamily="18" charset="0"/>
                <a:cs typeface="Times New Roman" panose="02020603050405020304" pitchFamily="18" charset="0"/>
              </a:rPr>
              <a:t>Nhờ đâu mà con người đã đạt được những thành tựu phi thường trong lĩnh vực khoa học – kĩ thuật?</a:t>
            </a:r>
            <a:endParaRPr lang="vi-VN" altLang="en-US" sz="2400" b="1" noProof="1">
              <a:solidFill>
                <a:srgbClr val="C00000"/>
              </a:solidFill>
              <a:latin typeface="Times New Roman" panose="02020603050405020304" pitchFamily="18" charset="0"/>
              <a:cs typeface="Times New Roman" panose="02020603050405020304" pitchFamily="18" charset="0"/>
            </a:endParaRPr>
          </a:p>
        </p:txBody>
      </p:sp>
      <p:pic>
        <p:nvPicPr>
          <p:cNvPr id="7" name="Picture 2"/>
          <p:cNvPicPr>
            <a:picLocks noGrp="1" noChangeAspect="1"/>
          </p:cNvPicPr>
          <p:nvPr>
            <p:ph idx="1"/>
          </p:nvPr>
        </p:nvPicPr>
        <p:blipFill>
          <a:blip r:embed="rId4"/>
          <a:stretch>
            <a:fillRect/>
          </a:stretch>
        </p:blipFill>
        <p:spPr>
          <a:xfrm>
            <a:off x="200970" y="2632401"/>
            <a:ext cx="723265" cy="1163955"/>
          </a:xfrm>
          <a:prstGeom prst="rect">
            <a:avLst/>
          </a:prstGeom>
          <a:noFill/>
          <a:ln w="9525">
            <a:noFill/>
          </a:ln>
        </p:spPr>
      </p:pic>
      <p:sp>
        <p:nvSpPr>
          <p:cNvPr id="9" name="Rectangle 8"/>
          <p:cNvSpPr/>
          <p:nvPr/>
        </p:nvSpPr>
        <p:spPr>
          <a:xfrm>
            <a:off x="6096001" y="1542258"/>
            <a:ext cx="5762172" cy="2677656"/>
          </a:xfrm>
          <a:prstGeom prst="rect">
            <a:avLst/>
          </a:prstGeom>
        </p:spPr>
        <p:txBody>
          <a:bodyPr wrap="square">
            <a:spAutoFit/>
          </a:bodyPr>
          <a:lstStyle/>
          <a:p>
            <a:pPr algn="just"/>
            <a:r>
              <a:rPr lang="nl-NL" sz="2800" b="1" i="1" smtClean="0">
                <a:solidFill>
                  <a:srgbClr val="00B050"/>
                </a:solidFill>
                <a:latin typeface="Times New Roman"/>
                <a:ea typeface="Calibri"/>
              </a:rPr>
              <a:t>Thành tựu kì diệu của khoa học - kĩ thuật đã khẳng định:</a:t>
            </a:r>
          </a:p>
          <a:p>
            <a:pPr algn="just"/>
            <a:r>
              <a:rPr lang="nl-NL" sz="2800" b="1" i="1" smtClean="0">
                <a:solidFill>
                  <a:srgbClr val="00B050"/>
                </a:solidFill>
                <a:latin typeface="Times New Roman"/>
                <a:ea typeface="Calibri"/>
              </a:rPr>
              <a:t> - Ý </a:t>
            </a:r>
            <a:r>
              <a:rPr lang="nl-NL" sz="2800" b="1" i="1">
                <a:solidFill>
                  <a:srgbClr val="00B050"/>
                </a:solidFill>
                <a:latin typeface="Times New Roman"/>
                <a:ea typeface="Calibri"/>
              </a:rPr>
              <a:t>chí vươn lên không </a:t>
            </a:r>
            <a:r>
              <a:rPr lang="nl-NL" sz="2800" b="1" i="1" smtClean="0">
                <a:solidFill>
                  <a:srgbClr val="00B050"/>
                </a:solidFill>
                <a:latin typeface="Times New Roman"/>
                <a:ea typeface="Calibri"/>
              </a:rPr>
              <a:t>ngừng của nhân loại</a:t>
            </a:r>
          </a:p>
          <a:p>
            <a:pPr algn="just"/>
            <a:r>
              <a:rPr lang="nl-NL" sz="2800" b="1" i="1" smtClean="0">
                <a:solidFill>
                  <a:srgbClr val="00B050"/>
                </a:solidFill>
                <a:latin typeface="Times New Roman"/>
                <a:ea typeface="Calibri"/>
              </a:rPr>
              <a:t> - Sự </a:t>
            </a:r>
            <a:r>
              <a:rPr lang="nl-NL" sz="2800" b="1" i="1">
                <a:solidFill>
                  <a:srgbClr val="00B050"/>
                </a:solidFill>
                <a:latin typeface="Times New Roman"/>
                <a:ea typeface="Calibri"/>
              </a:rPr>
              <a:t>phát triển không có giới hạn của trí tuệ con </a:t>
            </a:r>
            <a:r>
              <a:rPr lang="nl-NL" sz="2800" b="1" i="1" smtClean="0">
                <a:solidFill>
                  <a:srgbClr val="00B050"/>
                </a:solidFill>
                <a:latin typeface="Times New Roman"/>
                <a:ea typeface="Calibri"/>
              </a:rPr>
              <a:t>người</a:t>
            </a:r>
            <a:endParaRPr lang="en-US" sz="2800" b="1" i="1">
              <a:solidFill>
                <a:srgbClr val="00B050"/>
              </a:solidFill>
            </a:endParaRPr>
          </a:p>
        </p:txBody>
      </p:sp>
    </p:spTree>
    <p:custDataLst>
      <p:tags r:id="rId1"/>
    </p:custDataLst>
    <p:extLst>
      <p:ext uri="{BB962C8B-B14F-4D97-AF65-F5344CB8AC3E}">
        <p14:creationId xmlns:p14="http://schemas.microsoft.com/office/powerpoint/2010/main" val="28905687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538609"/>
          </a:xfrm>
          <a:prstGeom prst="rect">
            <a:avLst/>
          </a:prstGeom>
        </p:spPr>
        <p:txBody>
          <a:bodyPr wrap="square">
            <a:spAutoFit/>
          </a:bodyPr>
          <a:lstStyle/>
          <a:p>
            <a:pPr algn="ctr"/>
            <a:r>
              <a:rPr lang="en-US" altLang="en-US" sz="2900" b="1">
                <a:solidFill>
                  <a:srgbClr val="FF3300"/>
                </a:solidFill>
                <a:latin typeface="Times New Roman" panose="02020603050405020304" pitchFamily="18" charset="0"/>
                <a:ea typeface="+mj-ea"/>
                <a:cs typeface="Arial" panose="020B0604020202020204" pitchFamily="34" charset="0"/>
              </a:rPr>
              <a:t>CUỘC CÁCH MẠNG KHOA HỌC - KĨ THUẬT TỪ NĂM 1945 ĐẾN NAY</a:t>
            </a:r>
            <a:endParaRPr lang="en-US" sz="2900"/>
          </a:p>
        </p:txBody>
      </p:sp>
      <p:pic>
        <p:nvPicPr>
          <p:cNvPr id="11"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5306" r="10714" b="-1112"/>
          <a:stretch/>
        </p:blipFill>
        <p:spPr bwMode="auto">
          <a:xfrm flipH="1">
            <a:off x="141667" y="3919790"/>
            <a:ext cx="1867436" cy="2938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loud Callout 7"/>
          <p:cNvSpPr/>
          <p:nvPr/>
        </p:nvSpPr>
        <p:spPr>
          <a:xfrm>
            <a:off x="1567544" y="1553030"/>
            <a:ext cx="5268686" cy="2844799"/>
          </a:xfrm>
          <a:prstGeom prst="cloudCallout">
            <a:avLst>
              <a:gd name="adj1" fmla="val -53468"/>
              <a:gd name="adj2" fmla="val 37734"/>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None/>
            </a:pPr>
            <a:endParaRPr lang="en-US" sz="2800" b="1" smtClean="0">
              <a:solidFill>
                <a:srgbClr val="C00000"/>
              </a:solidFill>
              <a:latin typeface="Times New Roman"/>
              <a:ea typeface="Calibri"/>
            </a:endParaRPr>
          </a:p>
          <a:p>
            <a:pPr algn="ctr" eaLnBrk="1" hangingPunct="1">
              <a:spcBef>
                <a:spcPct val="50000"/>
              </a:spcBef>
              <a:buNone/>
            </a:pPr>
            <a:r>
              <a:rPr lang="en-US" sz="2800" b="1" smtClean="0">
                <a:solidFill>
                  <a:srgbClr val="C00000"/>
                </a:solidFill>
                <a:latin typeface="Times New Roman"/>
                <a:ea typeface="Calibri"/>
              </a:rPr>
              <a:t>Cách </a:t>
            </a:r>
            <a:r>
              <a:rPr lang="en-US" sz="2800" b="1">
                <a:solidFill>
                  <a:srgbClr val="C00000"/>
                </a:solidFill>
                <a:latin typeface="Times New Roman"/>
                <a:ea typeface="Calibri"/>
              </a:rPr>
              <a:t>mạng khoa học - kĩ thuật có ý nghĩa như thế nào đối với nhân loại?</a:t>
            </a:r>
          </a:p>
          <a:p>
            <a:pPr algn="ctr" eaLnBrk="1" hangingPunct="1">
              <a:spcBef>
                <a:spcPct val="50000"/>
              </a:spcBef>
              <a:buFontTx/>
              <a:buNone/>
            </a:pPr>
            <a:endParaRPr lang="vi-VN" altLang="en-US" sz="2000" b="1" noProof="1">
              <a:solidFill>
                <a:srgbClr val="C00000"/>
              </a:solidFill>
              <a:latin typeface="Times New Roman" panose="02020603050405020304" pitchFamily="18" charset="0"/>
              <a:cs typeface="Times New Roman" panose="02020603050405020304" pitchFamily="18" charset="0"/>
            </a:endParaRPr>
          </a:p>
        </p:txBody>
      </p:sp>
      <p:pic>
        <p:nvPicPr>
          <p:cNvPr id="7" name="Picture 2"/>
          <p:cNvPicPr>
            <a:picLocks noGrp="1" noChangeAspect="1"/>
          </p:cNvPicPr>
          <p:nvPr>
            <p:ph idx="1"/>
          </p:nvPr>
        </p:nvPicPr>
        <p:blipFill>
          <a:blip r:embed="rId4"/>
          <a:stretch>
            <a:fillRect/>
          </a:stretch>
        </p:blipFill>
        <p:spPr>
          <a:xfrm>
            <a:off x="200970" y="2632401"/>
            <a:ext cx="723265" cy="1163955"/>
          </a:xfrm>
          <a:prstGeom prst="rect">
            <a:avLst/>
          </a:prstGeom>
          <a:noFill/>
          <a:ln w="9525">
            <a:noFill/>
          </a:ln>
        </p:spPr>
      </p:pic>
      <p:sp>
        <p:nvSpPr>
          <p:cNvPr id="3" name="Rectangle 2"/>
          <p:cNvSpPr/>
          <p:nvPr/>
        </p:nvSpPr>
        <p:spPr>
          <a:xfrm>
            <a:off x="1" y="538609"/>
            <a:ext cx="12192000" cy="523220"/>
          </a:xfrm>
          <a:prstGeom prst="rect">
            <a:avLst/>
          </a:prstGeom>
        </p:spPr>
        <p:txBody>
          <a:bodyPr wrap="square">
            <a:spAutoFit/>
          </a:bodyPr>
          <a:lstStyle/>
          <a:p>
            <a:pPr lvl="0"/>
            <a:r>
              <a:rPr lang="en-US" sz="2800" b="1">
                <a:solidFill>
                  <a:srgbClr val="0070C0"/>
                </a:solidFill>
                <a:latin typeface="Times New Roman" panose="02020603050405020304" pitchFamily="18" charset="0"/>
                <a:cs typeface="Times New Roman" panose="02020603050405020304" pitchFamily="18" charset="0"/>
              </a:rPr>
              <a:t>II. </a:t>
            </a:r>
            <a:r>
              <a:rPr lang="en-US" altLang="en-US" sz="2800" b="1">
                <a:solidFill>
                  <a:srgbClr val="0070C0"/>
                </a:solidFill>
                <a:latin typeface="Times New Roman" panose="02020603050405020304" pitchFamily="18" charset="0"/>
                <a:cs typeface="Times New Roman" panose="02020603050405020304" pitchFamily="18" charset="0"/>
                <a:sym typeface="+mn-ea"/>
              </a:rPr>
              <a:t>Ý NGHĨA VÀ TÁC ĐỘNG CỦA CÁCH MẠNG KHOA  HỌC - KĨ THUẬT</a:t>
            </a:r>
            <a:endParaRPr lang="en-US" sz="2800" b="1" dirty="0">
              <a:solidFill>
                <a:srgbClr val="0070C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9739308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538609"/>
          </a:xfrm>
          <a:prstGeom prst="rect">
            <a:avLst/>
          </a:prstGeom>
        </p:spPr>
        <p:txBody>
          <a:bodyPr wrap="square">
            <a:spAutoFit/>
          </a:bodyPr>
          <a:lstStyle/>
          <a:p>
            <a:pPr algn="ctr"/>
            <a:r>
              <a:rPr lang="en-US" altLang="en-US" sz="2900" b="1">
                <a:solidFill>
                  <a:srgbClr val="FF3300"/>
                </a:solidFill>
                <a:latin typeface="Times New Roman" panose="02020603050405020304" pitchFamily="18" charset="0"/>
                <a:ea typeface="+mj-ea"/>
                <a:cs typeface="Arial" panose="020B0604020202020204" pitchFamily="34" charset="0"/>
              </a:rPr>
              <a:t>CUỘC CÁCH MẠNG KHOA HỌC - KĨ THUẬT TỪ NĂM 1945 ĐẾN NAY</a:t>
            </a:r>
            <a:endParaRPr lang="en-US" sz="2900"/>
          </a:p>
        </p:txBody>
      </p:sp>
      <p:sp>
        <p:nvSpPr>
          <p:cNvPr id="3" name="Rectangle 2"/>
          <p:cNvSpPr/>
          <p:nvPr/>
        </p:nvSpPr>
        <p:spPr>
          <a:xfrm>
            <a:off x="1" y="538609"/>
            <a:ext cx="12192000" cy="523220"/>
          </a:xfrm>
          <a:prstGeom prst="rect">
            <a:avLst/>
          </a:prstGeom>
        </p:spPr>
        <p:txBody>
          <a:bodyPr wrap="square">
            <a:spAutoFit/>
          </a:bodyPr>
          <a:lstStyle/>
          <a:p>
            <a:pPr lvl="0"/>
            <a:r>
              <a:rPr lang="en-US" sz="2800" b="1">
                <a:solidFill>
                  <a:srgbClr val="0070C0"/>
                </a:solidFill>
                <a:latin typeface="Times New Roman" panose="02020603050405020304" pitchFamily="18" charset="0"/>
                <a:cs typeface="Times New Roman" panose="02020603050405020304" pitchFamily="18" charset="0"/>
              </a:rPr>
              <a:t>II. </a:t>
            </a:r>
            <a:r>
              <a:rPr lang="en-US" altLang="en-US" sz="2800" b="1">
                <a:solidFill>
                  <a:srgbClr val="0070C0"/>
                </a:solidFill>
                <a:latin typeface="Times New Roman" panose="02020603050405020304" pitchFamily="18" charset="0"/>
                <a:cs typeface="Times New Roman" panose="02020603050405020304" pitchFamily="18" charset="0"/>
                <a:sym typeface="+mn-ea"/>
              </a:rPr>
              <a:t>Ý NGHĨA VÀ TÁC ĐỘNG CỦA CÁCH MẠNG KHOA  HỌC - KĨ THUẬT</a:t>
            </a:r>
            <a:endParaRPr lang="en-US" sz="2800" b="1" dirty="0">
              <a:solidFill>
                <a:srgbClr val="0070C0"/>
              </a:solidFill>
              <a:latin typeface="Times New Roman" panose="02020603050405020304" pitchFamily="18" charset="0"/>
              <a:cs typeface="Times New Roman" panose="02020603050405020304" pitchFamily="18" charset="0"/>
            </a:endParaRPr>
          </a:p>
        </p:txBody>
      </p:sp>
      <p:sp>
        <p:nvSpPr>
          <p:cNvPr id="5" name="Rectangle 4"/>
          <p:cNvSpPr/>
          <p:nvPr/>
        </p:nvSpPr>
        <p:spPr>
          <a:xfrm>
            <a:off x="246744" y="1061828"/>
            <a:ext cx="11698514" cy="954107"/>
          </a:xfrm>
          <a:prstGeom prst="rect">
            <a:avLst/>
          </a:prstGeom>
        </p:spPr>
        <p:txBody>
          <a:bodyPr wrap="square">
            <a:spAutoFit/>
          </a:bodyPr>
          <a:lstStyle/>
          <a:p>
            <a:r>
              <a:rPr lang="vi-VN" sz="2800">
                <a:solidFill>
                  <a:srgbClr val="C00000"/>
                </a:solidFill>
                <a:latin typeface="+mj-lt"/>
              </a:rPr>
              <a:t>“Tôi hi vọng rằng nhân loại sẽ rút ra được từ những phát minh</a:t>
            </a:r>
          </a:p>
          <a:p>
            <a:r>
              <a:rPr lang="vi-VN" sz="2800">
                <a:solidFill>
                  <a:srgbClr val="C00000"/>
                </a:solidFill>
                <a:latin typeface="+mj-lt"/>
              </a:rPr>
              <a:t>khoa học nhiều điều tốt hơn là điều xấu</a:t>
            </a:r>
            <a:r>
              <a:rPr lang="vi-VN" sz="2800" smtClean="0">
                <a:solidFill>
                  <a:srgbClr val="C00000"/>
                </a:solidFill>
                <a:latin typeface="+mj-lt"/>
              </a:rPr>
              <a:t>”</a:t>
            </a:r>
            <a:r>
              <a:rPr lang="en-US" sz="2800" b="1">
                <a:solidFill>
                  <a:srgbClr val="C00000"/>
                </a:solidFill>
              </a:rPr>
              <a:t> </a:t>
            </a:r>
            <a:r>
              <a:rPr lang="en-US" sz="2800" i="1">
                <a:solidFill>
                  <a:srgbClr val="C00000"/>
                </a:solidFill>
                <a:latin typeface="Times New Roman" panose="02020603050405020304" pitchFamily="18" charset="0"/>
                <a:cs typeface="Times New Roman" panose="02020603050405020304" pitchFamily="18" charset="0"/>
              </a:rPr>
              <a:t>Alfred Bernhard Nobel</a:t>
            </a:r>
            <a:endParaRPr lang="vi-VN" sz="2800" i="1">
              <a:solidFill>
                <a:srgbClr val="C0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2258707" y="2132051"/>
            <a:ext cx="1694695" cy="523220"/>
          </a:xfrm>
          <a:prstGeom prst="rect">
            <a:avLst/>
          </a:prstGeom>
          <a:solidFill>
            <a:srgbClr val="FFFF00"/>
          </a:solidFill>
        </p:spPr>
        <p:txBody>
          <a:bodyPr wrap="none">
            <a:spAutoFit/>
          </a:bodyPr>
          <a:lstStyle/>
          <a:p>
            <a:pPr lvl="0" algn="just"/>
            <a:r>
              <a:rPr lang="nl-NL" sz="2800" b="1" i="1" smtClean="0">
                <a:solidFill>
                  <a:srgbClr val="00B050"/>
                </a:solidFill>
                <a:latin typeface="Times New Roman"/>
                <a:ea typeface="Calibri"/>
              </a:rPr>
              <a:t>Tích </a:t>
            </a:r>
            <a:r>
              <a:rPr lang="nl-NL" sz="2800" b="1" i="1">
                <a:solidFill>
                  <a:srgbClr val="00B050"/>
                </a:solidFill>
                <a:latin typeface="Times New Roman"/>
                <a:ea typeface="Calibri"/>
              </a:rPr>
              <a:t>cực: </a:t>
            </a:r>
          </a:p>
        </p:txBody>
      </p:sp>
      <p:sp>
        <p:nvSpPr>
          <p:cNvPr id="12" name="Rectangle 11"/>
          <p:cNvSpPr/>
          <p:nvPr/>
        </p:nvSpPr>
        <p:spPr>
          <a:xfrm>
            <a:off x="8708768" y="2132051"/>
            <a:ext cx="1451038" cy="523220"/>
          </a:xfrm>
          <a:prstGeom prst="rect">
            <a:avLst/>
          </a:prstGeom>
          <a:solidFill>
            <a:srgbClr val="FFFF00"/>
          </a:solidFill>
        </p:spPr>
        <p:txBody>
          <a:bodyPr wrap="none">
            <a:spAutoFit/>
          </a:bodyPr>
          <a:lstStyle/>
          <a:p>
            <a:r>
              <a:rPr lang="nl-NL" sz="2800" b="1" i="1">
                <a:solidFill>
                  <a:srgbClr val="00B050"/>
                </a:solidFill>
                <a:latin typeface="Times New Roman"/>
                <a:ea typeface="Calibri"/>
              </a:rPr>
              <a:t>Hạn chế</a:t>
            </a:r>
            <a:endParaRPr lang="en-US"/>
          </a:p>
        </p:txBody>
      </p:sp>
      <p:sp>
        <p:nvSpPr>
          <p:cNvPr id="14" name="TextBox 13"/>
          <p:cNvSpPr txBox="1"/>
          <p:nvPr/>
        </p:nvSpPr>
        <p:spPr>
          <a:xfrm>
            <a:off x="246744" y="2830286"/>
            <a:ext cx="5675085" cy="830997"/>
          </a:xfrm>
          <a:prstGeom prst="rect">
            <a:avLst/>
          </a:prstGeom>
          <a:solidFill>
            <a:srgbClr val="92D050"/>
          </a:solidFill>
        </p:spPr>
        <p:txBody>
          <a:bodyPr wrap="square" rtlCol="0">
            <a:spAutoFit/>
          </a:bodyPr>
          <a:lstStyle/>
          <a:p>
            <a:r>
              <a:rPr lang="en-US" sz="2400" smtClean="0">
                <a:solidFill>
                  <a:schemeClr val="bg1"/>
                </a:solidFill>
                <a:latin typeface="Times New Roman" panose="02020603050405020304" pitchFamily="18" charset="0"/>
                <a:cs typeface="Times New Roman" panose="02020603050405020304" pitchFamily="18" charset="0"/>
              </a:rPr>
              <a:t>1.Cho phép con người thực hiện những bước nhẩy vọt về sản xuất và năng suất lao động</a:t>
            </a:r>
          </a:p>
        </p:txBody>
      </p:sp>
      <p:sp>
        <p:nvSpPr>
          <p:cNvPr id="15" name="TextBox 14"/>
          <p:cNvSpPr txBox="1"/>
          <p:nvPr/>
        </p:nvSpPr>
        <p:spPr>
          <a:xfrm>
            <a:off x="246742" y="3831880"/>
            <a:ext cx="5675085" cy="830997"/>
          </a:xfrm>
          <a:prstGeom prst="rect">
            <a:avLst/>
          </a:prstGeom>
          <a:solidFill>
            <a:srgbClr val="92D050"/>
          </a:solidFill>
        </p:spPr>
        <p:txBody>
          <a:bodyPr wrap="square" rtlCol="0">
            <a:spAutoFit/>
          </a:bodyPr>
          <a:lstStyle/>
          <a:p>
            <a:r>
              <a:rPr lang="en-US" sz="2400" smtClean="0">
                <a:solidFill>
                  <a:schemeClr val="bg1"/>
                </a:solidFill>
                <a:latin typeface="Times New Roman" panose="02020603050405020304" pitchFamily="18" charset="0"/>
                <a:cs typeface="Times New Roman" panose="02020603050405020304" pitchFamily="18" charset="0"/>
              </a:rPr>
              <a:t>2. Nâng cao mức sống và chất lượng cuộc sống</a:t>
            </a:r>
          </a:p>
        </p:txBody>
      </p:sp>
      <p:sp>
        <p:nvSpPr>
          <p:cNvPr id="16" name="TextBox 15"/>
          <p:cNvSpPr txBox="1"/>
          <p:nvPr/>
        </p:nvSpPr>
        <p:spPr>
          <a:xfrm>
            <a:off x="246743" y="4882769"/>
            <a:ext cx="5675085" cy="1200329"/>
          </a:xfrm>
          <a:prstGeom prst="rect">
            <a:avLst/>
          </a:prstGeom>
          <a:solidFill>
            <a:srgbClr val="92D050"/>
          </a:solidFill>
        </p:spPr>
        <p:txBody>
          <a:bodyPr wrap="square" rtlCol="0">
            <a:spAutoFit/>
          </a:bodyPr>
          <a:lstStyle/>
          <a:p>
            <a:r>
              <a:rPr lang="en-US" sz="2400" smtClean="0">
                <a:solidFill>
                  <a:schemeClr val="bg1"/>
                </a:solidFill>
                <a:latin typeface="Times New Roman" panose="02020603050405020304" pitchFamily="18" charset="0"/>
                <a:cs typeface="Times New Roman" panose="02020603050405020304" pitchFamily="18" charset="0"/>
              </a:rPr>
              <a:t>3. Thay đổi cơ cấu dân cư lao động (giảm dần trong nông nghiệp và công nghiệp, tăng dần trong dịch vụ)</a:t>
            </a:r>
          </a:p>
        </p:txBody>
      </p:sp>
      <p:sp>
        <p:nvSpPr>
          <p:cNvPr id="17" name="TextBox 16"/>
          <p:cNvSpPr txBox="1"/>
          <p:nvPr/>
        </p:nvSpPr>
        <p:spPr>
          <a:xfrm>
            <a:off x="6284686" y="2830286"/>
            <a:ext cx="5675085" cy="830997"/>
          </a:xfrm>
          <a:prstGeom prst="rect">
            <a:avLst/>
          </a:prstGeom>
          <a:solidFill>
            <a:srgbClr val="FFC000"/>
          </a:solidFill>
        </p:spPr>
        <p:txBody>
          <a:bodyPr wrap="square" rtlCol="0">
            <a:spAutoFit/>
          </a:bodyPr>
          <a:lstStyle/>
          <a:p>
            <a:r>
              <a:rPr lang="en-US" sz="2400" smtClean="0">
                <a:solidFill>
                  <a:schemeClr val="bg1"/>
                </a:solidFill>
                <a:latin typeface="Times New Roman" panose="02020603050405020304" pitchFamily="18" charset="0"/>
                <a:cs typeface="Times New Roman" panose="02020603050405020304" pitchFamily="18" charset="0"/>
              </a:rPr>
              <a:t>1. Chế tạo các loại vũ khí và phương tiện quân sự có sức tàn phá, hủy diệt sự sống</a:t>
            </a:r>
          </a:p>
        </p:txBody>
      </p:sp>
      <p:sp>
        <p:nvSpPr>
          <p:cNvPr id="18" name="TextBox 17"/>
          <p:cNvSpPr txBox="1"/>
          <p:nvPr/>
        </p:nvSpPr>
        <p:spPr>
          <a:xfrm>
            <a:off x="6284686" y="3839246"/>
            <a:ext cx="5675085" cy="461665"/>
          </a:xfrm>
          <a:prstGeom prst="rect">
            <a:avLst/>
          </a:prstGeom>
          <a:solidFill>
            <a:srgbClr val="FFC000"/>
          </a:solidFill>
        </p:spPr>
        <p:txBody>
          <a:bodyPr wrap="square" rtlCol="0">
            <a:spAutoFit/>
          </a:bodyPr>
          <a:lstStyle/>
          <a:p>
            <a:r>
              <a:rPr lang="en-US" sz="2400" smtClean="0">
                <a:solidFill>
                  <a:schemeClr val="bg1"/>
                </a:solidFill>
                <a:latin typeface="Times New Roman" panose="02020603050405020304" pitchFamily="18" charset="0"/>
                <a:cs typeface="Times New Roman" panose="02020603050405020304" pitchFamily="18" charset="0"/>
              </a:rPr>
              <a:t>2. Ô nhiễm môi trường</a:t>
            </a:r>
          </a:p>
        </p:txBody>
      </p:sp>
      <p:sp>
        <p:nvSpPr>
          <p:cNvPr id="19" name="TextBox 18"/>
          <p:cNvSpPr txBox="1"/>
          <p:nvPr/>
        </p:nvSpPr>
        <p:spPr>
          <a:xfrm>
            <a:off x="6284686" y="4467270"/>
            <a:ext cx="5675085" cy="461665"/>
          </a:xfrm>
          <a:prstGeom prst="rect">
            <a:avLst/>
          </a:prstGeom>
          <a:solidFill>
            <a:srgbClr val="FFC000"/>
          </a:solidFill>
        </p:spPr>
        <p:txBody>
          <a:bodyPr wrap="square" rtlCol="0">
            <a:spAutoFit/>
          </a:bodyPr>
          <a:lstStyle/>
          <a:p>
            <a:r>
              <a:rPr lang="en-US" sz="2400" smtClean="0">
                <a:solidFill>
                  <a:schemeClr val="bg1"/>
                </a:solidFill>
                <a:latin typeface="Times New Roman" panose="02020603050405020304" pitchFamily="18" charset="0"/>
                <a:cs typeface="Times New Roman" panose="02020603050405020304" pitchFamily="18" charset="0"/>
              </a:rPr>
              <a:t>3. Tai nạn lao động, tai nạn giao thông</a:t>
            </a:r>
          </a:p>
        </p:txBody>
      </p:sp>
      <p:sp>
        <p:nvSpPr>
          <p:cNvPr id="20" name="TextBox 19"/>
          <p:cNvSpPr txBox="1"/>
          <p:nvPr/>
        </p:nvSpPr>
        <p:spPr>
          <a:xfrm>
            <a:off x="6284685" y="5230330"/>
            <a:ext cx="5675085" cy="461665"/>
          </a:xfrm>
          <a:prstGeom prst="rect">
            <a:avLst/>
          </a:prstGeom>
          <a:solidFill>
            <a:srgbClr val="FFC000"/>
          </a:solidFill>
        </p:spPr>
        <p:txBody>
          <a:bodyPr wrap="square" rtlCol="0">
            <a:spAutoFit/>
          </a:bodyPr>
          <a:lstStyle/>
          <a:p>
            <a:r>
              <a:rPr lang="en-US" sz="2400" smtClean="0">
                <a:solidFill>
                  <a:schemeClr val="bg1"/>
                </a:solidFill>
                <a:latin typeface="Times New Roman" panose="02020603050405020304" pitchFamily="18" charset="0"/>
                <a:cs typeface="Times New Roman" panose="02020603050405020304" pitchFamily="18" charset="0"/>
              </a:rPr>
              <a:t>4. Dịch bệnh</a:t>
            </a:r>
          </a:p>
        </p:txBody>
      </p:sp>
    </p:spTree>
    <p:custDataLst>
      <p:tags r:id="rId1"/>
    </p:custDataLst>
    <p:extLst>
      <p:ext uri="{BB962C8B-B14F-4D97-AF65-F5344CB8AC3E}">
        <p14:creationId xmlns:p14="http://schemas.microsoft.com/office/powerpoint/2010/main" val="3774149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538609"/>
          </a:xfrm>
          <a:prstGeom prst="rect">
            <a:avLst/>
          </a:prstGeom>
        </p:spPr>
        <p:txBody>
          <a:bodyPr wrap="square">
            <a:spAutoFit/>
          </a:bodyPr>
          <a:lstStyle/>
          <a:p>
            <a:pPr algn="ctr"/>
            <a:r>
              <a:rPr lang="en-US" altLang="en-US" sz="2900" b="1">
                <a:solidFill>
                  <a:srgbClr val="FF3300"/>
                </a:solidFill>
                <a:latin typeface="Times New Roman" panose="02020603050405020304" pitchFamily="18" charset="0"/>
                <a:ea typeface="+mj-ea"/>
                <a:cs typeface="Arial" panose="020B0604020202020204" pitchFamily="34" charset="0"/>
              </a:rPr>
              <a:t>CUỘC CÁCH MẠNG KHOA HỌC - KĨ THUẬT TỪ NĂM 1945 ĐẾN NAY</a:t>
            </a:r>
            <a:endParaRPr lang="en-US" sz="2900"/>
          </a:p>
        </p:txBody>
      </p:sp>
      <p:sp>
        <p:nvSpPr>
          <p:cNvPr id="6" name="Rectangle 5"/>
          <p:cNvSpPr/>
          <p:nvPr/>
        </p:nvSpPr>
        <p:spPr>
          <a:xfrm>
            <a:off x="1" y="538609"/>
            <a:ext cx="12192000" cy="523220"/>
          </a:xfrm>
          <a:prstGeom prst="rect">
            <a:avLst/>
          </a:prstGeom>
        </p:spPr>
        <p:txBody>
          <a:bodyPr wrap="square">
            <a:spAutoFit/>
          </a:bodyPr>
          <a:lstStyle/>
          <a:p>
            <a:pPr lvl="0"/>
            <a:r>
              <a:rPr lang="en-US" sz="2800" b="1">
                <a:solidFill>
                  <a:srgbClr val="0070C0"/>
                </a:solidFill>
                <a:latin typeface="Times New Roman" panose="02020603050405020304" pitchFamily="18" charset="0"/>
                <a:cs typeface="Times New Roman" panose="02020603050405020304" pitchFamily="18" charset="0"/>
              </a:rPr>
              <a:t>II. </a:t>
            </a:r>
            <a:r>
              <a:rPr lang="en-US" altLang="en-US" sz="2800" b="1">
                <a:solidFill>
                  <a:srgbClr val="0070C0"/>
                </a:solidFill>
                <a:latin typeface="Times New Roman" panose="02020603050405020304" pitchFamily="18" charset="0"/>
                <a:cs typeface="Times New Roman" panose="02020603050405020304" pitchFamily="18" charset="0"/>
                <a:sym typeface="+mn-ea"/>
              </a:rPr>
              <a:t>Ý NGHĨA VÀ TÁC ĐỘNG CỦA CÁCH MẠNG KHOA  HỌC - KĨ THUẬT</a:t>
            </a:r>
            <a:endParaRPr lang="en-US" sz="2800" b="1" dirty="0">
              <a:solidFill>
                <a:srgbClr val="0070C0"/>
              </a:solidFill>
              <a:latin typeface="Times New Roman" panose="02020603050405020304" pitchFamily="18" charset="0"/>
              <a:cs typeface="Times New Roman" panose="02020603050405020304" pitchFamily="18" charset="0"/>
            </a:endParaRPr>
          </a:p>
        </p:txBody>
      </p:sp>
      <p:pic>
        <p:nvPicPr>
          <p:cNvPr id="7" name="Picture 11" descr="cach-cam-but-viet-dung-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50221"/>
            <a:ext cx="789227" cy="480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510523" y="1624344"/>
            <a:ext cx="11389556" cy="2677656"/>
          </a:xfrm>
          <a:prstGeom prst="rect">
            <a:avLst/>
          </a:prstGeom>
        </p:spPr>
        <p:txBody>
          <a:bodyPr wrap="square">
            <a:spAutoFit/>
          </a:bodyPr>
          <a:lstStyle/>
          <a:p>
            <a:pPr marL="457200" indent="-457200" algn="just">
              <a:buFont typeface="Wingdings" panose="05000000000000000000" pitchFamily="2" charset="2"/>
              <a:buChar char="v"/>
            </a:pPr>
            <a:r>
              <a:rPr lang="en-US" sz="2800" smtClean="0">
                <a:latin typeface="Times New Roman" panose="02020603050405020304" pitchFamily="18" charset="0"/>
                <a:cs typeface="Times New Roman" panose="02020603050405020304" pitchFamily="18" charset="0"/>
              </a:rPr>
              <a:t>Mặt tích cực, cách mạng KH-KT đã:</a:t>
            </a:r>
          </a:p>
          <a:p>
            <a:pPr algn="just"/>
            <a:r>
              <a:rPr lang="vi-VN" sz="2800" smtClean="0">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Cho phép thực hiện những bước nhảy vọt về sản xuất và năng suất lao động, nâng cao mức sống và chất lượng cuộc sống của con người.</a:t>
            </a:r>
          </a:p>
          <a:p>
            <a:pPr algn="just"/>
            <a:r>
              <a:rPr lang="en-US" sz="2800" smtClean="0">
                <a:latin typeface="Times New Roman" panose="02020603050405020304" pitchFamily="18" charset="0"/>
                <a:cs typeface="Times New Roman" panose="02020603050405020304" pitchFamily="18" charset="0"/>
              </a:rPr>
              <a:t>- Đưa đến t</a:t>
            </a:r>
            <a:r>
              <a:rPr lang="vi-VN" sz="2800" smtClean="0">
                <a:latin typeface="Times New Roman" panose="02020603050405020304" pitchFamily="18" charset="0"/>
                <a:cs typeface="Times New Roman" panose="02020603050405020304" pitchFamily="18" charset="0"/>
              </a:rPr>
              <a:t>hay </a:t>
            </a:r>
            <a:r>
              <a:rPr lang="vi-VN" sz="2800">
                <a:latin typeface="Times New Roman" panose="02020603050405020304" pitchFamily="18" charset="0"/>
                <a:cs typeface="Times New Roman" panose="02020603050405020304" pitchFamily="18" charset="0"/>
              </a:rPr>
              <a:t>đổi lớn về cơ cấu dân cư lao </a:t>
            </a:r>
            <a:r>
              <a:rPr lang="vi-VN" sz="2800" smtClean="0">
                <a:latin typeface="Times New Roman" panose="02020603050405020304" pitchFamily="18" charset="0"/>
                <a:cs typeface="Times New Roman" panose="02020603050405020304" pitchFamily="18" charset="0"/>
              </a:rPr>
              <a:t>động</a:t>
            </a:r>
            <a:r>
              <a:rPr lang="en-US" sz="2800" smtClean="0">
                <a:latin typeface="Times New Roman" panose="02020603050405020304" pitchFamily="18" charset="0"/>
                <a:cs typeface="Times New Roman" panose="02020603050405020304" pitchFamily="18" charset="0"/>
              </a:rPr>
              <a:t>.</a:t>
            </a:r>
          </a:p>
          <a:p>
            <a:pPr marL="457200" indent="-457200" algn="just">
              <a:buFont typeface="Wingdings" panose="05000000000000000000" pitchFamily="2" charset="2"/>
              <a:buChar char="v"/>
            </a:pPr>
            <a:r>
              <a:rPr lang="en-US" sz="2800" smtClean="0">
                <a:latin typeface="Times New Roman" panose="02020603050405020304" pitchFamily="18" charset="0"/>
                <a:cs typeface="Times New Roman" panose="02020603050405020304" pitchFamily="18" charset="0"/>
              </a:rPr>
              <a:t>H</a:t>
            </a:r>
            <a:r>
              <a:rPr lang="vi-VN" sz="2800" smtClean="0">
                <a:latin typeface="Times New Roman" panose="02020603050405020304" pitchFamily="18" charset="0"/>
                <a:cs typeface="Times New Roman" panose="02020603050405020304" pitchFamily="18" charset="0"/>
              </a:rPr>
              <a:t>ậu </a:t>
            </a:r>
            <a:r>
              <a:rPr lang="vi-VN" sz="2800">
                <a:latin typeface="Times New Roman" panose="02020603050405020304" pitchFamily="18" charset="0"/>
                <a:cs typeface="Times New Roman" panose="02020603050405020304" pitchFamily="18" charset="0"/>
              </a:rPr>
              <a:t>quả tiêu </a:t>
            </a:r>
            <a:r>
              <a:rPr lang="vi-VN" sz="2800" smtClean="0">
                <a:latin typeface="Times New Roman" panose="02020603050405020304" pitchFamily="18" charset="0"/>
                <a:cs typeface="Times New Roman" panose="02020603050405020304" pitchFamily="18" charset="0"/>
              </a:rPr>
              <a:t>cực</a:t>
            </a:r>
            <a:r>
              <a:rPr lang="en-US" sz="2800" smtClean="0">
                <a:latin typeface="Times New Roman" panose="02020603050405020304" pitchFamily="18" charset="0"/>
                <a:cs typeface="Times New Roman" panose="02020603050405020304" pitchFamily="18" charset="0"/>
              </a:rPr>
              <a:t>: </a:t>
            </a:r>
            <a:r>
              <a:rPr lang="vi-VN" sz="2800" smtClean="0">
                <a:latin typeface="Times New Roman" panose="02020603050405020304" pitchFamily="18" charset="0"/>
                <a:cs typeface="Times New Roman" panose="02020603050405020304" pitchFamily="18" charset="0"/>
              </a:rPr>
              <a:t>chế </a:t>
            </a:r>
            <a:r>
              <a:rPr lang="vi-VN" sz="2800">
                <a:latin typeface="Times New Roman" panose="02020603050405020304" pitchFamily="18" charset="0"/>
                <a:cs typeface="Times New Roman" panose="02020603050405020304" pitchFamily="18" charset="0"/>
              </a:rPr>
              <a:t>tạo các loại vũ khí huỷ diệt, ô nhiễm môi </a:t>
            </a:r>
            <a:r>
              <a:rPr lang="en-US" sz="2800" smtClean="0">
                <a:latin typeface="Times New Roman" panose="02020603050405020304" pitchFamily="18" charset="0"/>
                <a:cs typeface="Times New Roman" panose="02020603050405020304" pitchFamily="18" charset="0"/>
              </a:rPr>
              <a:t>trường, </a:t>
            </a:r>
            <a:r>
              <a:rPr lang="fr-FR" sz="2800">
                <a:latin typeface="Times New Roman" panose="02020603050405020304" pitchFamily="18" charset="0"/>
                <a:cs typeface="Times New Roman" panose="02020603050405020304" pitchFamily="18" charset="0"/>
              </a:rPr>
              <a:t>những tai nạn lao động và giao thông, các loại dịch bệnh mới,...</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834968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1705" y="388979"/>
            <a:ext cx="11246924" cy="1048945"/>
          </a:xfrm>
          <a:solidFill>
            <a:srgbClr val="FFFFCC"/>
          </a:solidFill>
        </p:spPr>
        <p:txBody>
          <a:bodyPr>
            <a:noAutofit/>
          </a:bodyPr>
          <a:lstStyle/>
          <a:p>
            <a:pPr algn="ctr"/>
            <a:r>
              <a:rPr lang="en-US" altLang="en-US" sz="3600" b="1">
                <a:solidFill>
                  <a:srgbClr val="FF3300"/>
                </a:solidFill>
                <a:latin typeface="Times New Roman" panose="02020603050405020304" pitchFamily="18" charset="0"/>
                <a:cs typeface="Arial" panose="020B0604020202020204" pitchFamily="34" charset="0"/>
              </a:rPr>
              <a:t>CUỘC CÁCH MẠNG KHOA HỌC - KĨ </a:t>
            </a:r>
            <a:r>
              <a:rPr lang="en-US" altLang="en-US" sz="3600" b="1" smtClean="0">
                <a:solidFill>
                  <a:srgbClr val="FF3300"/>
                </a:solidFill>
                <a:latin typeface="Times New Roman" panose="02020603050405020304" pitchFamily="18" charset="0"/>
                <a:cs typeface="Arial" panose="020B0604020202020204" pitchFamily="34" charset="0"/>
              </a:rPr>
              <a:t>THUẬT</a:t>
            </a:r>
            <a:br>
              <a:rPr lang="en-US" altLang="en-US" sz="3600" b="1" smtClean="0">
                <a:solidFill>
                  <a:srgbClr val="FF3300"/>
                </a:solidFill>
                <a:latin typeface="Times New Roman" panose="02020603050405020304" pitchFamily="18" charset="0"/>
                <a:cs typeface="Arial" panose="020B0604020202020204" pitchFamily="34" charset="0"/>
              </a:rPr>
            </a:br>
            <a:r>
              <a:rPr lang="en-US" altLang="en-US" sz="3600" b="1" smtClean="0">
                <a:solidFill>
                  <a:srgbClr val="FF3300"/>
                </a:solidFill>
                <a:latin typeface="Times New Roman" panose="02020603050405020304" pitchFamily="18" charset="0"/>
                <a:cs typeface="Arial" panose="020B0604020202020204" pitchFamily="34" charset="0"/>
              </a:rPr>
              <a:t> </a:t>
            </a:r>
            <a:r>
              <a:rPr lang="en-US" altLang="en-US" sz="3600" b="1">
                <a:solidFill>
                  <a:srgbClr val="FF3300"/>
                </a:solidFill>
                <a:latin typeface="Times New Roman" panose="02020603050405020304" pitchFamily="18" charset="0"/>
                <a:cs typeface="Arial" panose="020B0604020202020204" pitchFamily="34" charset="0"/>
              </a:rPr>
              <a:t>TỪ NĂM 1945 ĐẾN NAY</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485106" y="1807043"/>
            <a:ext cx="11080122" cy="954107"/>
          </a:xfrm>
          <a:prstGeom prst="rect">
            <a:avLst/>
          </a:prstGeom>
          <a:noFill/>
          <a:ln w="6350">
            <a:solidFill>
              <a:schemeClr val="tx1"/>
            </a:solidFill>
          </a:ln>
        </p:spPr>
        <p:txBody>
          <a:bodyPr wrap="square">
            <a:spAutoFit/>
          </a:bodyPr>
          <a:lstStyle/>
          <a:p>
            <a:pPr lvl="0" algn="just"/>
            <a:r>
              <a:rPr lang="vi-VN" sz="2800" b="1">
                <a:solidFill>
                  <a:srgbClr val="1D41D5"/>
                </a:solidFill>
                <a:latin typeface="Times New Roman" panose="02020603050405020304" pitchFamily="18" charset="0"/>
                <a:cs typeface="Times New Roman" panose="02020603050405020304" pitchFamily="18" charset="0"/>
                <a:sym typeface="+mn-ea"/>
              </a:rPr>
              <a:t>I.</a:t>
            </a:r>
            <a:r>
              <a:rPr lang="en-US" altLang="en-US" sz="2800" b="1">
                <a:solidFill>
                  <a:srgbClr val="1D41D5"/>
                </a:solidFill>
                <a:latin typeface="Times New Roman" panose="02020603050405020304" pitchFamily="18" charset="0"/>
                <a:cs typeface="Times New Roman" panose="02020603050405020304" pitchFamily="18" charset="0"/>
              </a:rPr>
              <a:t> </a:t>
            </a:r>
            <a:r>
              <a:rPr lang="vi-VN" altLang="en-US" sz="2800" b="1">
                <a:solidFill>
                  <a:srgbClr val="1D41D5"/>
                </a:solidFill>
                <a:latin typeface="Times New Roman" panose="02020603050405020304" pitchFamily="18" charset="0"/>
                <a:cs typeface="Times New Roman" panose="02020603050405020304" pitchFamily="18" charset="0"/>
              </a:rPr>
              <a:t>N</a:t>
            </a:r>
            <a:r>
              <a:rPr lang="en-US" altLang="en-US" sz="2800" b="1">
                <a:solidFill>
                  <a:srgbClr val="1D41D5"/>
                </a:solidFill>
                <a:latin typeface="Times New Roman" panose="02020603050405020304" pitchFamily="18" charset="0"/>
                <a:cs typeface="Times New Roman" panose="02020603050405020304" pitchFamily="18" charset="0"/>
              </a:rPr>
              <a:t>HỮNG THÀNH TỰU CHỦ YẾU CỦA CÁCH MẠNG KHOA HỌC - KĨ THUẬT</a:t>
            </a:r>
            <a:endParaRPr lang="en-US" sz="2800" dirty="0">
              <a:latin typeface="Times New Roman" panose="02020603050405020304" pitchFamily="18" charset="0"/>
              <a:cs typeface="Times New Roman" panose="02020603050405020304" pitchFamily="18" charset="0"/>
            </a:endParaRPr>
          </a:p>
        </p:txBody>
      </p:sp>
      <p:sp>
        <p:nvSpPr>
          <p:cNvPr id="6" name="Rectangle 5"/>
          <p:cNvSpPr/>
          <p:nvPr/>
        </p:nvSpPr>
        <p:spPr>
          <a:xfrm>
            <a:off x="485106" y="3111182"/>
            <a:ext cx="11080122" cy="954107"/>
          </a:xfrm>
          <a:prstGeom prst="rect">
            <a:avLst/>
          </a:prstGeom>
          <a:noFill/>
          <a:ln w="6350">
            <a:solidFill>
              <a:schemeClr val="tx1"/>
            </a:solidFill>
          </a:ln>
        </p:spPr>
        <p:txBody>
          <a:bodyPr wrap="square">
            <a:spAutoFit/>
          </a:bodyPr>
          <a:lstStyle/>
          <a:p>
            <a:pPr lvl="0"/>
            <a:r>
              <a:rPr lang="vi-VN" sz="2800" b="1" smtClean="0">
                <a:solidFill>
                  <a:srgbClr val="0070C0"/>
                </a:solidFill>
                <a:latin typeface="Times New Roman" panose="02020603050405020304" pitchFamily="18" charset="0"/>
                <a:cs typeface="Times New Roman" panose="02020603050405020304" pitchFamily="18" charset="0"/>
                <a:sym typeface="+mn-ea"/>
              </a:rPr>
              <a:t>I</a:t>
            </a:r>
            <a:r>
              <a:rPr lang="en-US" sz="2800" b="1" smtClean="0">
                <a:solidFill>
                  <a:srgbClr val="0070C0"/>
                </a:solidFill>
                <a:latin typeface="Times New Roman" panose="02020603050405020304" pitchFamily="18" charset="0"/>
                <a:cs typeface="Times New Roman" panose="02020603050405020304" pitchFamily="18" charset="0"/>
                <a:sym typeface="+mn-ea"/>
              </a:rPr>
              <a:t>I</a:t>
            </a:r>
            <a:r>
              <a:rPr lang="en-US" sz="2800" b="1" smtClean="0">
                <a:solidFill>
                  <a:srgbClr val="0070C0"/>
                </a:solidFill>
                <a:latin typeface="Times New Roman" panose="02020603050405020304" pitchFamily="18" charset="0"/>
                <a:cs typeface="Times New Roman" panose="02020603050405020304" pitchFamily="18" charset="0"/>
              </a:rPr>
              <a:t>. </a:t>
            </a:r>
            <a:r>
              <a:rPr lang="en-US" altLang="en-US" sz="2800" b="1">
                <a:solidFill>
                  <a:srgbClr val="0070C0"/>
                </a:solidFill>
                <a:latin typeface="Times New Roman" panose="02020603050405020304" pitchFamily="18" charset="0"/>
                <a:cs typeface="Times New Roman" panose="02020603050405020304" pitchFamily="18" charset="0"/>
                <a:sym typeface="+mn-ea"/>
              </a:rPr>
              <a:t>Ý NGHĨA VÀ TÁC ĐỘNG CỦA CÁCH MẠNG KHOA  HỌC - KĨ </a:t>
            </a:r>
            <a:r>
              <a:rPr lang="en-US" altLang="en-US" sz="2800" b="1" smtClean="0">
                <a:solidFill>
                  <a:srgbClr val="0070C0"/>
                </a:solidFill>
                <a:latin typeface="Times New Roman" panose="02020603050405020304" pitchFamily="18" charset="0"/>
                <a:cs typeface="Times New Roman" panose="02020603050405020304" pitchFamily="18" charset="0"/>
                <a:sym typeface="+mn-ea"/>
              </a:rPr>
              <a:t>THUẬT</a:t>
            </a:r>
            <a:endParaRPr lang="en-US" sz="1600">
              <a:solidFill>
                <a:srgbClr val="0070C0"/>
              </a:solidFill>
            </a:endParaRPr>
          </a:p>
        </p:txBody>
      </p:sp>
      <p:sp>
        <p:nvSpPr>
          <p:cNvPr id="7" name="Rectangle 6"/>
          <p:cNvSpPr/>
          <p:nvPr/>
        </p:nvSpPr>
        <p:spPr>
          <a:xfrm>
            <a:off x="485106" y="4367177"/>
            <a:ext cx="11080122" cy="954107"/>
          </a:xfrm>
          <a:prstGeom prst="rect">
            <a:avLst/>
          </a:prstGeom>
          <a:noFill/>
          <a:ln w="6350">
            <a:solidFill>
              <a:schemeClr val="tx1"/>
            </a:solidFill>
          </a:ln>
        </p:spPr>
        <p:txBody>
          <a:bodyPr wrap="square">
            <a:spAutoFit/>
          </a:bodyPr>
          <a:lstStyle/>
          <a:p>
            <a:pPr lvl="0"/>
            <a:r>
              <a:rPr lang="vi-VN" sz="2800" b="1" smtClean="0">
                <a:solidFill>
                  <a:srgbClr val="0070C0"/>
                </a:solidFill>
                <a:latin typeface="Times New Roman" panose="02020603050405020304" pitchFamily="18" charset="0"/>
                <a:cs typeface="Times New Roman" panose="02020603050405020304" pitchFamily="18" charset="0"/>
                <a:sym typeface="+mn-ea"/>
              </a:rPr>
              <a:t>I</a:t>
            </a:r>
            <a:r>
              <a:rPr lang="en-US" sz="2800" b="1" smtClean="0">
                <a:solidFill>
                  <a:srgbClr val="0070C0"/>
                </a:solidFill>
                <a:latin typeface="Times New Roman" panose="02020603050405020304" pitchFamily="18" charset="0"/>
                <a:cs typeface="Times New Roman" panose="02020603050405020304" pitchFamily="18" charset="0"/>
                <a:sym typeface="+mn-ea"/>
              </a:rPr>
              <a:t>II</a:t>
            </a:r>
            <a:r>
              <a:rPr lang="en-US" sz="2800" b="1" smtClean="0">
                <a:solidFill>
                  <a:srgbClr val="0070C0"/>
                </a:solidFill>
                <a:latin typeface="Times New Roman" panose="02020603050405020304" pitchFamily="18" charset="0"/>
                <a:cs typeface="Times New Roman" panose="02020603050405020304" pitchFamily="18" charset="0"/>
              </a:rPr>
              <a:t>. </a:t>
            </a:r>
            <a:r>
              <a:rPr lang="en-US" sz="2800" b="1" smtClean="0">
                <a:solidFill>
                  <a:srgbClr val="0070C0"/>
                </a:solidFill>
                <a:latin typeface="Times New Roman" panose="02020603050405020304" pitchFamily="18" charset="0"/>
                <a:cs typeface="Times New Roman" panose="02020603050405020304" pitchFamily="18" charset="0"/>
                <a:sym typeface="+mn-ea"/>
              </a:rPr>
              <a:t>XU THẾ TOÀN CẦU HÓA VÀ ẢNH HƯỞNG CỦA NÓ</a:t>
            </a:r>
          </a:p>
          <a:p>
            <a:pPr lvl="0"/>
            <a:r>
              <a:rPr lang="en-US" sz="2800" b="1" smtClean="0">
                <a:solidFill>
                  <a:srgbClr val="0070C0"/>
                </a:solidFill>
                <a:latin typeface="Times New Roman" panose="02020603050405020304" pitchFamily="18" charset="0"/>
                <a:cs typeface="Times New Roman" panose="02020603050405020304" pitchFamily="18" charset="0"/>
                <a:sym typeface="+mn-ea"/>
              </a:rPr>
              <a:t>(SGK Lịch sử Lớp 12, trang 69, 70)</a:t>
            </a:r>
            <a:endParaRPr lang="en-US" sz="1600">
              <a:solidFill>
                <a:srgbClr val="0070C0"/>
              </a:solidFill>
            </a:endParaRP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538609"/>
          </a:xfrm>
          <a:prstGeom prst="rect">
            <a:avLst/>
          </a:prstGeom>
        </p:spPr>
        <p:txBody>
          <a:bodyPr wrap="square">
            <a:spAutoFit/>
          </a:bodyPr>
          <a:lstStyle/>
          <a:p>
            <a:pPr algn="ctr"/>
            <a:r>
              <a:rPr lang="en-US" altLang="en-US" sz="2900" b="1">
                <a:solidFill>
                  <a:srgbClr val="FF3300"/>
                </a:solidFill>
                <a:latin typeface="Times New Roman" panose="02020603050405020304" pitchFamily="18" charset="0"/>
                <a:ea typeface="+mj-ea"/>
                <a:cs typeface="Arial" panose="020B0604020202020204" pitchFamily="34" charset="0"/>
              </a:rPr>
              <a:t>CUỘC CÁCH MẠNG KHOA HỌC - KĨ THUẬT TỪ NĂM 1945 ĐẾN NAY</a:t>
            </a:r>
            <a:endParaRPr lang="en-US" sz="2900"/>
          </a:p>
        </p:txBody>
      </p:sp>
      <p:sp>
        <p:nvSpPr>
          <p:cNvPr id="3" name="Rectangle 2"/>
          <p:cNvSpPr/>
          <p:nvPr/>
        </p:nvSpPr>
        <p:spPr>
          <a:xfrm>
            <a:off x="1" y="538609"/>
            <a:ext cx="12192000" cy="523220"/>
          </a:xfrm>
          <a:prstGeom prst="rect">
            <a:avLst/>
          </a:prstGeom>
        </p:spPr>
        <p:txBody>
          <a:bodyPr wrap="square">
            <a:spAutoFit/>
          </a:bodyPr>
          <a:lstStyle/>
          <a:p>
            <a:pPr lvl="0"/>
            <a:r>
              <a:rPr lang="en-US" sz="2800" b="1">
                <a:solidFill>
                  <a:srgbClr val="0070C0"/>
                </a:solidFill>
                <a:latin typeface="Times New Roman" panose="02020603050405020304" pitchFamily="18" charset="0"/>
                <a:cs typeface="Times New Roman" panose="02020603050405020304" pitchFamily="18" charset="0"/>
              </a:rPr>
              <a:t>II. </a:t>
            </a:r>
            <a:r>
              <a:rPr lang="en-US" altLang="en-US" sz="2800" b="1">
                <a:solidFill>
                  <a:srgbClr val="0070C0"/>
                </a:solidFill>
                <a:latin typeface="Times New Roman" panose="02020603050405020304" pitchFamily="18" charset="0"/>
                <a:cs typeface="Times New Roman" panose="02020603050405020304" pitchFamily="18" charset="0"/>
                <a:sym typeface="+mn-ea"/>
              </a:rPr>
              <a:t>Ý NGHĨA VÀ TÁC ĐỘNG CỦA CÁCH MẠNG KHOA  HỌC - KĨ THUẬT</a:t>
            </a:r>
            <a:endParaRPr lang="en-US" sz="2800" b="1" dirty="0">
              <a:solidFill>
                <a:srgbClr val="0070C0"/>
              </a:solidFill>
              <a:latin typeface="Times New Roman" panose="02020603050405020304" pitchFamily="18" charset="0"/>
              <a:cs typeface="Times New Roman" panose="02020603050405020304" pitchFamily="18" charset="0"/>
            </a:endParaRPr>
          </a:p>
        </p:txBody>
      </p:sp>
      <p:pic>
        <p:nvPicPr>
          <p:cNvPr id="21" name="Picture 6" descr="Kết quả hình ảnh cho ô nhiễm môi trường"/>
          <p:cNvPicPr>
            <a:picLocks noChangeAspect="1" noChangeArrowheads="1"/>
          </p:cNvPicPr>
          <p:nvPr/>
        </p:nvPicPr>
        <p:blipFill>
          <a:blip r:embed="rId3"/>
          <a:srcRect/>
          <a:stretch>
            <a:fillRect/>
          </a:stretch>
        </p:blipFill>
        <p:spPr bwMode="auto">
          <a:xfrm>
            <a:off x="177799" y="1099448"/>
            <a:ext cx="3552371" cy="2754344"/>
          </a:xfrm>
          <a:prstGeom prst="rect">
            <a:avLst/>
          </a:prstGeom>
          <a:noFill/>
        </p:spPr>
      </p:pic>
      <p:pic>
        <p:nvPicPr>
          <p:cNvPr id="22" name="Picture 8" descr="Kết quả hình ảnh cho ô nhiễm môi trường"/>
          <p:cNvPicPr>
            <a:picLocks noChangeAspect="1" noChangeArrowheads="1"/>
          </p:cNvPicPr>
          <p:nvPr/>
        </p:nvPicPr>
        <p:blipFill>
          <a:blip r:embed="rId4"/>
          <a:srcRect/>
          <a:stretch>
            <a:fillRect/>
          </a:stretch>
        </p:blipFill>
        <p:spPr bwMode="auto">
          <a:xfrm>
            <a:off x="3840844" y="1061829"/>
            <a:ext cx="4132943" cy="2781300"/>
          </a:xfrm>
          <a:prstGeom prst="rect">
            <a:avLst/>
          </a:prstGeom>
          <a:noFill/>
        </p:spPr>
      </p:pic>
      <p:sp>
        <p:nvSpPr>
          <p:cNvPr id="23" name="Rectangle 22"/>
          <p:cNvSpPr/>
          <p:nvPr/>
        </p:nvSpPr>
        <p:spPr>
          <a:xfrm>
            <a:off x="177799" y="3941557"/>
            <a:ext cx="2928257" cy="923330"/>
          </a:xfrm>
          <a:prstGeom prst="rect">
            <a:avLst/>
          </a:prstGeom>
          <a:noFill/>
        </p:spPr>
        <p:txBody>
          <a:bodyPr wrap="square" lIns="91440" tIns="45720" rIns="91440" bIns="4572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Ô </a:t>
            </a:r>
            <a:r>
              <a:rPr kumimoji="0" lang="en-US" b="1" i="0" u="none" strike="noStrike" kern="0" cap="none" spc="0" normalizeH="0" baseline="0" noProof="0" dirty="0" err="1"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nhiễm</a:t>
            </a:r>
            <a:r>
              <a:rPr kumimoji="0" lang="en-US" b="1" i="0" u="none" strike="noStrike" kern="0" cap="none" spc="0" normalizeH="0" baseline="0" noProof="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 </a:t>
            </a:r>
            <a:r>
              <a:rPr kumimoji="0" lang="en-US" b="1" i="0" u="none" strike="noStrike" kern="0" cap="none" spc="0" normalizeH="0" baseline="0" noProof="0" err="1"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môi</a:t>
            </a:r>
            <a:r>
              <a:rPr kumimoji="0" lang="en-US" b="1" i="0" u="none" strike="noStrike" kern="0" cap="none" spc="0" normalizeH="0" baseline="0" noProof="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 trường: khói</a:t>
            </a:r>
            <a:r>
              <a:rPr kumimoji="0" lang="en-US" b="1" i="0" u="none" strike="noStrike" kern="0" cap="none" spc="0" normalizeH="0" noProof="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 bụi, rác thải </a:t>
            </a:r>
            <a:r>
              <a:rPr kumimoji="0" lang="en-US" b="1" i="0" u="none" strike="noStrike" kern="0" cap="none" spc="0" normalizeH="0" noProof="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sym typeface="Wingdings" panose="05000000000000000000" pitchFamily="2" charset="2"/>
              </a:rPr>
              <a:t> Hiện tượng nóng lên của trái đất…</a:t>
            </a:r>
            <a:endParaRPr kumimoji="0" lang="en-US" b="1" i="0" u="none" strike="noStrike" kern="0" cap="none" spc="0" normalizeH="0" baseline="0" noProof="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endParaRPr>
          </a:p>
        </p:txBody>
      </p:sp>
      <p:pic>
        <p:nvPicPr>
          <p:cNvPr id="24" name="Picture 8" descr="Kết quả hình ảnh cho hiện tượng trái đất nóng dần lên"/>
          <p:cNvPicPr>
            <a:picLocks noChangeAspect="1" noChangeArrowheads="1"/>
          </p:cNvPicPr>
          <p:nvPr/>
        </p:nvPicPr>
        <p:blipFill>
          <a:blip r:embed="rId5"/>
          <a:srcRect/>
          <a:stretch>
            <a:fillRect/>
          </a:stretch>
        </p:blipFill>
        <p:spPr bwMode="auto">
          <a:xfrm>
            <a:off x="8126225" y="3909786"/>
            <a:ext cx="3962399" cy="2819400"/>
          </a:xfrm>
          <a:prstGeom prst="rect">
            <a:avLst/>
          </a:prstGeom>
          <a:noFill/>
        </p:spPr>
      </p:pic>
      <p:pic>
        <p:nvPicPr>
          <p:cNvPr id="25" name="Picture 10" descr="Kết quả hình ảnh cho băng tan"/>
          <p:cNvPicPr>
            <a:picLocks noChangeAspect="1" noChangeArrowheads="1"/>
          </p:cNvPicPr>
          <p:nvPr/>
        </p:nvPicPr>
        <p:blipFill>
          <a:blip r:embed="rId6"/>
          <a:srcRect/>
          <a:stretch>
            <a:fillRect/>
          </a:stretch>
        </p:blipFill>
        <p:spPr bwMode="auto">
          <a:xfrm>
            <a:off x="8155214" y="1061829"/>
            <a:ext cx="3891064" cy="2743200"/>
          </a:xfrm>
          <a:prstGeom prst="rect">
            <a:avLst/>
          </a:prstGeom>
          <a:noFill/>
        </p:spPr>
      </p:pic>
      <p:pic>
        <p:nvPicPr>
          <p:cNvPr id="26" name="Picture 4" descr="Kết quả hình ảnh cho hiện tượng trái đất nóng dần lên"/>
          <p:cNvPicPr>
            <a:picLocks noChangeAspect="1" noChangeArrowheads="1"/>
          </p:cNvPicPr>
          <p:nvPr/>
        </p:nvPicPr>
        <p:blipFill>
          <a:blip r:embed="rId7"/>
          <a:srcRect/>
          <a:stretch>
            <a:fillRect/>
          </a:stretch>
        </p:blipFill>
        <p:spPr bwMode="auto">
          <a:xfrm>
            <a:off x="3840843" y="3929639"/>
            <a:ext cx="4132943" cy="2819400"/>
          </a:xfrm>
          <a:prstGeom prst="rect">
            <a:avLst/>
          </a:prstGeom>
          <a:noFill/>
        </p:spPr>
      </p:pic>
    </p:spTree>
    <p:custDataLst>
      <p:tags r:id="rId1"/>
    </p:custDataLst>
    <p:extLst>
      <p:ext uri="{BB962C8B-B14F-4D97-AF65-F5344CB8AC3E}">
        <p14:creationId xmlns:p14="http://schemas.microsoft.com/office/powerpoint/2010/main" val="38900784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538609"/>
          </a:xfrm>
          <a:prstGeom prst="rect">
            <a:avLst/>
          </a:prstGeom>
        </p:spPr>
        <p:txBody>
          <a:bodyPr wrap="square">
            <a:spAutoFit/>
          </a:bodyPr>
          <a:lstStyle/>
          <a:p>
            <a:pPr algn="ctr"/>
            <a:r>
              <a:rPr lang="en-US" altLang="en-US" sz="2900" b="1">
                <a:solidFill>
                  <a:srgbClr val="FF3300"/>
                </a:solidFill>
                <a:latin typeface="Times New Roman" panose="02020603050405020304" pitchFamily="18" charset="0"/>
                <a:ea typeface="+mj-ea"/>
                <a:cs typeface="Arial" panose="020B0604020202020204" pitchFamily="34" charset="0"/>
              </a:rPr>
              <a:t>CUỘC CÁCH MẠNG KHOA HỌC - KĨ THUẬT TỪ NĂM 1945 ĐẾN NAY</a:t>
            </a:r>
            <a:endParaRPr lang="en-US" sz="2900"/>
          </a:p>
        </p:txBody>
      </p:sp>
      <p:sp>
        <p:nvSpPr>
          <p:cNvPr id="3" name="Rectangle 2"/>
          <p:cNvSpPr/>
          <p:nvPr/>
        </p:nvSpPr>
        <p:spPr>
          <a:xfrm>
            <a:off x="1" y="538609"/>
            <a:ext cx="12192000" cy="523220"/>
          </a:xfrm>
          <a:prstGeom prst="rect">
            <a:avLst/>
          </a:prstGeom>
        </p:spPr>
        <p:txBody>
          <a:bodyPr wrap="square">
            <a:spAutoFit/>
          </a:bodyPr>
          <a:lstStyle/>
          <a:p>
            <a:pPr lvl="0"/>
            <a:r>
              <a:rPr lang="en-US" sz="2800" b="1">
                <a:solidFill>
                  <a:srgbClr val="0070C0"/>
                </a:solidFill>
                <a:latin typeface="Times New Roman" panose="02020603050405020304" pitchFamily="18" charset="0"/>
                <a:cs typeface="Times New Roman" panose="02020603050405020304" pitchFamily="18" charset="0"/>
              </a:rPr>
              <a:t>II. </a:t>
            </a:r>
            <a:r>
              <a:rPr lang="en-US" altLang="en-US" sz="2800" b="1">
                <a:solidFill>
                  <a:srgbClr val="0070C0"/>
                </a:solidFill>
                <a:latin typeface="Times New Roman" panose="02020603050405020304" pitchFamily="18" charset="0"/>
                <a:cs typeface="Times New Roman" panose="02020603050405020304" pitchFamily="18" charset="0"/>
                <a:sym typeface="+mn-ea"/>
              </a:rPr>
              <a:t>Ý NGHĨA VÀ TÁC ĐỘNG CỦA CÁCH MẠNG KHOA  HỌC - KĨ THUẬT</a:t>
            </a:r>
            <a:endParaRPr lang="en-US" sz="2800" b="1" dirty="0">
              <a:solidFill>
                <a:srgbClr val="0070C0"/>
              </a:solidFill>
              <a:latin typeface="Times New Roman" panose="02020603050405020304" pitchFamily="18" charset="0"/>
              <a:cs typeface="Times New Roman" panose="02020603050405020304" pitchFamily="18" charset="0"/>
            </a:endParaRPr>
          </a:p>
        </p:txBody>
      </p:sp>
      <p:pic>
        <p:nvPicPr>
          <p:cNvPr id="4" name="Picture 2" descr="Kết quả hình ảnh cho bom nguyên tử nổ ở nhật bản"/>
          <p:cNvPicPr>
            <a:picLocks noChangeAspect="1" noChangeArrowheads="1"/>
          </p:cNvPicPr>
          <p:nvPr/>
        </p:nvPicPr>
        <p:blipFill rotWithShape="1">
          <a:blip r:embed="rId3"/>
          <a:srcRect l="50000" r="2632" b="45921"/>
          <a:stretch/>
        </p:blipFill>
        <p:spPr bwMode="auto">
          <a:xfrm>
            <a:off x="7908490" y="1277955"/>
            <a:ext cx="3470276" cy="2326355"/>
          </a:xfrm>
          <a:prstGeom prst="rect">
            <a:avLst/>
          </a:prstGeom>
          <a:noFill/>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08490" y="3979682"/>
            <a:ext cx="3511550" cy="2408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https://znews-photo.zadn.vn/w1600/Uploaded/spcwvovd/2017_05_27/53234f2b4c42c82cc67b67808b62ae77.jpg"/>
          <p:cNvPicPr>
            <a:picLocks noChangeAspect="1" noChangeArrowheads="1"/>
          </p:cNvPicPr>
          <p:nvPr/>
        </p:nvPicPr>
        <p:blipFill>
          <a:blip r:embed="rId5"/>
          <a:srcRect/>
          <a:stretch>
            <a:fillRect/>
          </a:stretch>
        </p:blipFill>
        <p:spPr bwMode="auto">
          <a:xfrm>
            <a:off x="183354" y="3621268"/>
            <a:ext cx="3639273" cy="2426182"/>
          </a:xfrm>
          <a:prstGeom prst="rect">
            <a:avLst/>
          </a:prstGeom>
          <a:noFill/>
        </p:spPr>
      </p:pic>
      <p:pic>
        <p:nvPicPr>
          <p:cNvPr id="8" name="Picture 2" descr="Kết quả hình ảnh cho máy bán hàng tự động"/>
          <p:cNvPicPr>
            <a:picLocks noChangeAspect="1" noChangeArrowheads="1"/>
          </p:cNvPicPr>
          <p:nvPr/>
        </p:nvPicPr>
        <p:blipFill>
          <a:blip r:embed="rId6"/>
          <a:srcRect/>
          <a:stretch>
            <a:fillRect/>
          </a:stretch>
        </p:blipFill>
        <p:spPr bwMode="auto">
          <a:xfrm>
            <a:off x="183355" y="1213030"/>
            <a:ext cx="3639272" cy="2277145"/>
          </a:xfrm>
          <a:prstGeom prst="rect">
            <a:avLst/>
          </a:prstGeom>
          <a:noFill/>
        </p:spPr>
      </p:pic>
      <p:sp>
        <p:nvSpPr>
          <p:cNvPr id="5" name="Left Arrow 4"/>
          <p:cNvSpPr/>
          <p:nvPr/>
        </p:nvSpPr>
        <p:spPr>
          <a:xfrm>
            <a:off x="3822628" y="3490175"/>
            <a:ext cx="3170600" cy="2292439"/>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endParaRPr lang="en-US" sz="2000" b="1" kern="0" smtClean="0">
              <a:solidFill>
                <a:prstClr val="black"/>
              </a:solidFill>
              <a:latin typeface="+mj-lt"/>
            </a:endParaRPr>
          </a:p>
          <a:p>
            <a:pPr lvl="0" algn="just"/>
            <a:r>
              <a:rPr lang="vi-VN" sz="2000" b="1" kern="0" smtClean="0">
                <a:solidFill>
                  <a:prstClr val="black"/>
                </a:solidFill>
                <a:latin typeface="+mj-lt"/>
              </a:rPr>
              <a:t>Máy </a:t>
            </a:r>
            <a:r>
              <a:rPr lang="vi-VN" sz="2000" b="1" kern="0">
                <a:solidFill>
                  <a:prstClr val="black"/>
                </a:solidFill>
                <a:latin typeface="+mj-lt"/>
              </a:rPr>
              <a:t>móc thay thế lao động chân </a:t>
            </a:r>
            <a:r>
              <a:rPr lang="vi-VN" sz="2000" b="1" kern="0" smtClean="0">
                <a:solidFill>
                  <a:prstClr val="black"/>
                </a:solidFill>
                <a:latin typeface="+mj-lt"/>
              </a:rPr>
              <a:t>tay </a:t>
            </a:r>
            <a:r>
              <a:rPr lang="en-US" sz="2000" b="1" kern="0" smtClean="0">
                <a:solidFill>
                  <a:prstClr val="black"/>
                </a:solidFill>
                <a:latin typeface="+mj-lt"/>
              </a:rPr>
              <a:t>-&gt; </a:t>
            </a:r>
            <a:r>
              <a:rPr lang="vi-VN" sz="2000" b="1" kern="0" smtClean="0">
                <a:solidFill>
                  <a:prstClr val="black"/>
                </a:solidFill>
                <a:latin typeface="+mj-lt"/>
              </a:rPr>
              <a:t>tình trạng thất nghiệp</a:t>
            </a:r>
            <a:endParaRPr lang="en-US" sz="2000" b="1" kern="0" smtClean="0">
              <a:solidFill>
                <a:prstClr val="black"/>
              </a:solidFill>
              <a:latin typeface="+mj-lt"/>
            </a:endParaRPr>
          </a:p>
          <a:p>
            <a:pPr algn="ctr"/>
            <a:endParaRPr lang="en-US" b="1"/>
          </a:p>
        </p:txBody>
      </p:sp>
      <p:sp>
        <p:nvSpPr>
          <p:cNvPr id="11" name="Left Arrow 10"/>
          <p:cNvSpPr/>
          <p:nvPr/>
        </p:nvSpPr>
        <p:spPr>
          <a:xfrm flipH="1">
            <a:off x="5022761" y="800220"/>
            <a:ext cx="2728174" cy="2200558"/>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000" b="1" kern="0" smtClean="0">
                <a:solidFill>
                  <a:prstClr val="black"/>
                </a:solidFill>
                <a:latin typeface="Times New Roman" panose="02020603050405020304" pitchFamily="18" charset="0"/>
                <a:cs typeface="Times New Roman" panose="02020603050405020304" pitchFamily="18" charset="0"/>
              </a:rPr>
              <a:t>Bom nguyên tử</a:t>
            </a:r>
          </a:p>
          <a:p>
            <a:pPr lvl="0" algn="just"/>
            <a:r>
              <a:rPr lang="en-US" sz="2000" b="1" kern="0" smtClean="0">
                <a:solidFill>
                  <a:prstClr val="black"/>
                </a:solidFill>
                <a:latin typeface="Times New Roman" panose="02020603050405020304" pitchFamily="18" charset="0"/>
                <a:cs typeface="Times New Roman" panose="02020603050405020304" pitchFamily="18" charset="0"/>
              </a:rPr>
              <a:t>Vũ khí hủy diệt</a:t>
            </a:r>
            <a:endParaRPr lang="en-US" sz="2000" b="1" kern="0">
              <a:solidFill>
                <a:prstClr val="black"/>
              </a:solidFill>
              <a:latin typeface="Times New Roman" panose="02020603050405020304" pitchFamily="18" charset="0"/>
              <a:cs typeface="Times New Roman" panose="02020603050405020304" pitchFamily="18" charset="0"/>
            </a:endParaRPr>
          </a:p>
          <a:p>
            <a:pPr algn="ctr"/>
            <a:endParaRPr lang="en-US" b="1"/>
          </a:p>
        </p:txBody>
      </p:sp>
    </p:spTree>
    <p:custDataLst>
      <p:tags r:id="rId1"/>
    </p:custDataLst>
    <p:extLst>
      <p:ext uri="{BB962C8B-B14F-4D97-AF65-F5344CB8AC3E}">
        <p14:creationId xmlns:p14="http://schemas.microsoft.com/office/powerpoint/2010/main" val="7458308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538609"/>
          </a:xfrm>
          <a:prstGeom prst="rect">
            <a:avLst/>
          </a:prstGeom>
        </p:spPr>
        <p:txBody>
          <a:bodyPr wrap="square">
            <a:spAutoFit/>
          </a:bodyPr>
          <a:lstStyle/>
          <a:p>
            <a:pPr algn="ctr"/>
            <a:r>
              <a:rPr lang="en-US" altLang="en-US" sz="2900" b="1">
                <a:solidFill>
                  <a:srgbClr val="FF3300"/>
                </a:solidFill>
                <a:latin typeface="Times New Roman" panose="02020603050405020304" pitchFamily="18" charset="0"/>
                <a:ea typeface="+mj-ea"/>
                <a:cs typeface="Arial" panose="020B0604020202020204" pitchFamily="34" charset="0"/>
              </a:rPr>
              <a:t>CUỘC CÁCH MẠNG KHOA HỌC - KĨ THUẬT TỪ NĂM 1945 ĐẾN NAY</a:t>
            </a:r>
            <a:endParaRPr lang="en-US" sz="2900"/>
          </a:p>
        </p:txBody>
      </p:sp>
      <p:sp>
        <p:nvSpPr>
          <p:cNvPr id="3" name="Rectangle 2"/>
          <p:cNvSpPr/>
          <p:nvPr/>
        </p:nvSpPr>
        <p:spPr>
          <a:xfrm>
            <a:off x="1" y="538609"/>
            <a:ext cx="12192000" cy="523220"/>
          </a:xfrm>
          <a:prstGeom prst="rect">
            <a:avLst/>
          </a:prstGeom>
        </p:spPr>
        <p:txBody>
          <a:bodyPr wrap="square">
            <a:spAutoFit/>
          </a:bodyPr>
          <a:lstStyle/>
          <a:p>
            <a:pPr lvl="0"/>
            <a:r>
              <a:rPr lang="en-US" sz="2800" b="1">
                <a:solidFill>
                  <a:srgbClr val="0070C0"/>
                </a:solidFill>
                <a:latin typeface="Times New Roman" panose="02020603050405020304" pitchFamily="18" charset="0"/>
                <a:cs typeface="Times New Roman" panose="02020603050405020304" pitchFamily="18" charset="0"/>
              </a:rPr>
              <a:t>II. </a:t>
            </a:r>
            <a:r>
              <a:rPr lang="en-US" altLang="en-US" sz="2800" b="1">
                <a:solidFill>
                  <a:srgbClr val="0070C0"/>
                </a:solidFill>
                <a:latin typeface="Times New Roman" panose="02020603050405020304" pitchFamily="18" charset="0"/>
                <a:cs typeface="Times New Roman" panose="02020603050405020304" pitchFamily="18" charset="0"/>
                <a:sym typeface="+mn-ea"/>
              </a:rPr>
              <a:t>Ý NGHĨA VÀ TÁC ĐỘNG CỦA CÁCH MẠNG KHOA  HỌC - KĨ THUẬT</a:t>
            </a:r>
            <a:endParaRPr lang="en-US" sz="2800" b="1" dirty="0">
              <a:solidFill>
                <a:srgbClr val="0070C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2434107" y="2923900"/>
            <a:ext cx="8281116" cy="954107"/>
          </a:xfrm>
          <a:prstGeom prst="rect">
            <a:avLst/>
          </a:prstGeom>
          <a:solidFill>
            <a:schemeClr val="accent4">
              <a:lumMod val="20000"/>
              <a:lumOff val="80000"/>
            </a:schemeClr>
          </a:solidFill>
        </p:spPr>
        <p:txBody>
          <a:bodyPr wrap="square" lIns="91440" tIns="45720" rIns="91440" bIns="45720">
            <a:spAutoFit/>
          </a:bodyPr>
          <a:lstStyle/>
          <a:p>
            <a:r>
              <a:rPr lang="en-US" sz="2800" b="1" smtClean="0">
                <a:ln w="1905"/>
                <a:solidFill>
                  <a:srgbClr val="0070C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Nhân loại phải làm gì để hạn chế tác động tiêu cực của khoa học kĩ thuật?</a:t>
            </a:r>
            <a:endParaRPr lang="en-US" sz="2800" b="1" cap="none" spc="0">
              <a:ln w="1905"/>
              <a:solidFill>
                <a:srgbClr val="0070C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pic>
        <p:nvPicPr>
          <p:cNvPr id="11" name="Picture 2"/>
          <p:cNvPicPr>
            <a:picLocks noGrp="1" noChangeAspect="1"/>
          </p:cNvPicPr>
          <p:nvPr>
            <p:ph idx="1"/>
          </p:nvPr>
        </p:nvPicPr>
        <p:blipFill>
          <a:blip r:embed="rId3"/>
          <a:stretch>
            <a:fillRect/>
          </a:stretch>
        </p:blipFill>
        <p:spPr>
          <a:xfrm>
            <a:off x="1591888" y="2452097"/>
            <a:ext cx="723265" cy="1163955"/>
          </a:xfrm>
          <a:prstGeom prst="rect">
            <a:avLst/>
          </a:prstGeom>
          <a:noFill/>
          <a:ln w="9525">
            <a:noFill/>
          </a:ln>
        </p:spPr>
      </p:pic>
      <p:pic>
        <p:nvPicPr>
          <p:cNvPr id="12" name="Picture 2"/>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l="15306" r="10714" b="-1112"/>
          <a:stretch/>
        </p:blipFill>
        <p:spPr bwMode="auto">
          <a:xfrm flipH="1">
            <a:off x="141667" y="3919790"/>
            <a:ext cx="1867436" cy="2938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2434107" y="1409558"/>
            <a:ext cx="8281116" cy="954107"/>
          </a:xfrm>
          <a:prstGeom prst="rect">
            <a:avLst/>
          </a:prstGeom>
          <a:solidFill>
            <a:srgbClr val="FFFFCC"/>
          </a:solidFill>
        </p:spPr>
        <p:txBody>
          <a:bodyPr wrap="square" lIns="91440" tIns="45720" rIns="91440" bIns="45720">
            <a:spAutoFit/>
          </a:bodyPr>
          <a:lstStyle/>
          <a:p>
            <a:r>
              <a:rPr lang="en-US" sz="2800" b="1" smtClean="0">
                <a:ln w="1905"/>
                <a:solidFill>
                  <a:srgbClr val="0070C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Nêu những tác động tiêu cực của khoa học – kĩ thuật ở địa phương em.</a:t>
            </a:r>
            <a:endParaRPr lang="en-US" sz="2800" b="1" cap="none" spc="0">
              <a:ln w="1905"/>
              <a:solidFill>
                <a:srgbClr val="0070C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sp>
        <p:nvSpPr>
          <p:cNvPr id="8" name="Rectangle 7"/>
          <p:cNvSpPr/>
          <p:nvPr/>
        </p:nvSpPr>
        <p:spPr>
          <a:xfrm>
            <a:off x="2434107" y="4454340"/>
            <a:ext cx="8281116" cy="954107"/>
          </a:xfrm>
          <a:prstGeom prst="rect">
            <a:avLst/>
          </a:prstGeom>
          <a:solidFill>
            <a:srgbClr val="FAFEE2"/>
          </a:solidFill>
        </p:spPr>
        <p:txBody>
          <a:bodyPr wrap="square" lIns="91440" tIns="45720" rIns="91440" bIns="45720">
            <a:spAutoFit/>
          </a:bodyPr>
          <a:lstStyle/>
          <a:p>
            <a:r>
              <a:rPr lang="en-US" sz="2800" b="1">
                <a:ln w="1905"/>
                <a:solidFill>
                  <a:srgbClr val="0070C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Bản thân em sẽ làm gì </a:t>
            </a:r>
            <a:r>
              <a:rPr lang="en-US" sz="2800" b="1" smtClean="0">
                <a:ln w="1905"/>
                <a:solidFill>
                  <a:srgbClr val="0070C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để góp phần hạn </a:t>
            </a:r>
            <a:r>
              <a:rPr lang="en-US" sz="2800" b="1">
                <a:ln w="1905"/>
                <a:solidFill>
                  <a:srgbClr val="0070C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chế tác động tiêu cực của khoa học kĩ thuật?</a:t>
            </a:r>
            <a:endParaRPr lang="en-US" sz="2800" b="1" cap="none" spc="0">
              <a:ln w="1905"/>
              <a:solidFill>
                <a:srgbClr val="0070C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6323669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4"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ox(in)">
                                      <p:cBhvr>
                                        <p:cTn id="1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7374" y="553215"/>
            <a:ext cx="11891494" cy="954107"/>
          </a:xfrm>
          <a:prstGeom prst="rect">
            <a:avLst/>
          </a:prstGeom>
        </p:spPr>
        <p:txBody>
          <a:bodyPr wrap="square">
            <a:spAutoFit/>
          </a:bodyPr>
          <a:lstStyle/>
          <a:p>
            <a:pPr lvl="0"/>
            <a:r>
              <a:rPr lang="vi-VN" sz="2800" b="1">
                <a:solidFill>
                  <a:srgbClr val="C00000"/>
                </a:solidFill>
                <a:latin typeface="Times New Roman" panose="02020603050405020304" pitchFamily="18" charset="0"/>
                <a:cs typeface="Times New Roman" panose="02020603050405020304" pitchFamily="18" charset="0"/>
                <a:sym typeface="+mn-ea"/>
              </a:rPr>
              <a:t>I</a:t>
            </a:r>
            <a:r>
              <a:rPr lang="en-US" sz="2800" b="1" smtClean="0">
                <a:solidFill>
                  <a:srgbClr val="C00000"/>
                </a:solidFill>
                <a:latin typeface="Times New Roman" panose="02020603050405020304" pitchFamily="18" charset="0"/>
                <a:cs typeface="Times New Roman" panose="02020603050405020304" pitchFamily="18" charset="0"/>
                <a:sym typeface="+mn-ea"/>
              </a:rPr>
              <a:t>II</a:t>
            </a:r>
            <a:r>
              <a:rPr lang="en-US" altLang="en-US" sz="2800" b="1" smtClean="0">
                <a:solidFill>
                  <a:srgbClr val="C00000"/>
                </a:solidFill>
                <a:latin typeface="Times New Roman" panose="02020603050405020304" pitchFamily="18" charset="0"/>
                <a:cs typeface="Times New Roman" panose="02020603050405020304" pitchFamily="18" charset="0"/>
                <a:sym typeface="+mn-ea"/>
              </a:rPr>
              <a:t> </a:t>
            </a:r>
            <a:r>
              <a:rPr lang="en-US" sz="2800" b="1">
                <a:solidFill>
                  <a:srgbClr val="C00000"/>
                </a:solidFill>
                <a:latin typeface="Times New Roman" panose="02020603050405020304" pitchFamily="18" charset="0"/>
                <a:cs typeface="Times New Roman" panose="02020603050405020304" pitchFamily="18" charset="0"/>
              </a:rPr>
              <a:t>. </a:t>
            </a:r>
            <a:r>
              <a:rPr lang="en-US" sz="2800" b="1">
                <a:solidFill>
                  <a:srgbClr val="C00000"/>
                </a:solidFill>
                <a:latin typeface="Times New Roman" panose="02020603050405020304" pitchFamily="18" charset="0"/>
                <a:cs typeface="Times New Roman" panose="02020603050405020304" pitchFamily="18" charset="0"/>
                <a:sym typeface="+mn-ea"/>
              </a:rPr>
              <a:t>XU THẾ TOÀN CẦU HÓA VÀ ẢNH HƯỞNG CỦA NÓ</a:t>
            </a:r>
          </a:p>
          <a:p>
            <a:pPr lvl="0"/>
            <a:r>
              <a:rPr lang="en-US" sz="2800" b="1">
                <a:solidFill>
                  <a:srgbClr val="C00000"/>
                </a:solidFill>
                <a:latin typeface="Times New Roman" panose="02020603050405020304" pitchFamily="18" charset="0"/>
                <a:cs typeface="Times New Roman" panose="02020603050405020304" pitchFamily="18" charset="0"/>
                <a:sym typeface="+mn-ea"/>
              </a:rPr>
              <a:t>(SGK Lịch sử Lớp 12, trang 69, 70)</a:t>
            </a:r>
            <a:endParaRPr lang="en-US" sz="2800">
              <a:solidFill>
                <a:srgbClr val="C00000"/>
              </a:solidFill>
              <a:latin typeface="Times New Roman" panose="02020603050405020304" pitchFamily="18" charset="0"/>
              <a:cs typeface="Times New Roman" panose="02020603050405020304" pitchFamily="18" charset="0"/>
            </a:endParaRPr>
          </a:p>
        </p:txBody>
      </p:sp>
      <p:pic>
        <p:nvPicPr>
          <p:cNvPr id="7"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5306" r="10714" b="-1112"/>
          <a:stretch/>
        </p:blipFill>
        <p:spPr bwMode="auto">
          <a:xfrm flipH="1">
            <a:off x="141667" y="3919790"/>
            <a:ext cx="1867436" cy="2938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Left Arrow 9"/>
          <p:cNvSpPr/>
          <p:nvPr/>
        </p:nvSpPr>
        <p:spPr>
          <a:xfrm>
            <a:off x="7482627" y="1196512"/>
            <a:ext cx="4709373" cy="1791880"/>
          </a:xfrm>
          <a:prstGeom prst="leftArrow">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rgbClr val="0070C0"/>
                </a:solidFill>
                <a:latin typeface="Times New Roman" panose="02020603050405020304" pitchFamily="18" charset="0"/>
                <a:cs typeface="Times New Roman" panose="02020603050405020304" pitchFamily="18" charset="0"/>
              </a:rPr>
              <a:t>Một hệ quả quan trọng của cách mạng Khoa học – công nghệ</a:t>
            </a:r>
            <a:endParaRPr lang="en-US" sz="2000" b="1">
              <a:solidFill>
                <a:srgbClr val="0070C0"/>
              </a:solidFill>
              <a:latin typeface="Times New Roman" panose="02020603050405020304" pitchFamily="18" charset="0"/>
              <a:cs typeface="Times New Roman" panose="02020603050405020304" pitchFamily="18" charset="0"/>
            </a:endParaRPr>
          </a:p>
        </p:txBody>
      </p:sp>
      <p:sp>
        <p:nvSpPr>
          <p:cNvPr id="11" name="Cloud Callout 10"/>
          <p:cNvSpPr/>
          <p:nvPr/>
        </p:nvSpPr>
        <p:spPr>
          <a:xfrm>
            <a:off x="1249251" y="1507322"/>
            <a:ext cx="3460123" cy="2962141"/>
          </a:xfrm>
          <a:prstGeom prst="cloudCallout">
            <a:avLst>
              <a:gd name="adj1" fmla="val -32371"/>
              <a:gd name="adj2" fmla="val 48153"/>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smtClean="0">
                <a:solidFill>
                  <a:srgbClr val="FFFF00"/>
                </a:solidFill>
                <a:latin typeface="Times New Roman" panose="02020603050405020304" pitchFamily="18" charset="0"/>
                <a:cs typeface="Times New Roman" panose="02020603050405020304" pitchFamily="18" charset="0"/>
              </a:rPr>
              <a:t>Toàn cầu hóa là gì?</a:t>
            </a:r>
            <a:endParaRPr lang="en-US" sz="4400" b="1">
              <a:solidFill>
                <a:srgbClr val="FFFF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4696494" y="1507322"/>
            <a:ext cx="2773251" cy="1323439"/>
          </a:xfrm>
          <a:prstGeom prst="rect">
            <a:avLst/>
          </a:prstGeom>
          <a:solidFill>
            <a:schemeClr val="accent4">
              <a:lumMod val="20000"/>
              <a:lumOff val="80000"/>
            </a:schemeClr>
          </a:solidFill>
        </p:spPr>
        <p:txBody>
          <a:bodyPr wrap="square">
            <a:spAutoFit/>
          </a:bodyPr>
          <a:lstStyle/>
          <a:p>
            <a:pPr algn="just"/>
            <a:r>
              <a:rPr lang="en-US" altLang="en-US" sz="2000" b="1" smtClean="0">
                <a:solidFill>
                  <a:srgbClr val="0070C0"/>
                </a:solidFill>
                <a:latin typeface="Times New Roman" panose="02020603050405020304" pitchFamily="18" charset="0"/>
                <a:cs typeface="Times New Roman" panose="02020603050405020304" pitchFamily="18" charset="0"/>
              </a:rPr>
              <a:t>Từ đầu những năm 80 của thế kỉ XX, thế giới đã diễn ra </a:t>
            </a:r>
            <a:r>
              <a:rPr lang="en-US" altLang="en-US" sz="2000" b="1" i="1" smtClean="0">
                <a:solidFill>
                  <a:srgbClr val="0070C0"/>
                </a:solidFill>
                <a:latin typeface="Times New Roman" panose="02020603050405020304" pitchFamily="18" charset="0"/>
                <a:cs typeface="Times New Roman" panose="02020603050405020304" pitchFamily="18" charset="0"/>
              </a:rPr>
              <a:t>xu thế toàn cầu hóa</a:t>
            </a:r>
            <a:endParaRPr lang="en-US" altLang="en-US" sz="2000" b="1" i="1">
              <a:solidFill>
                <a:srgbClr val="0070C0"/>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0" y="0"/>
            <a:ext cx="12192000" cy="538609"/>
          </a:xfrm>
          <a:prstGeom prst="rect">
            <a:avLst/>
          </a:prstGeom>
        </p:spPr>
        <p:txBody>
          <a:bodyPr wrap="square">
            <a:spAutoFit/>
          </a:bodyPr>
          <a:lstStyle/>
          <a:p>
            <a:pPr algn="ctr"/>
            <a:r>
              <a:rPr lang="en-US" altLang="en-US" sz="2900" b="1">
                <a:solidFill>
                  <a:srgbClr val="FF3300"/>
                </a:solidFill>
                <a:latin typeface="Times New Roman" panose="02020603050405020304" pitchFamily="18" charset="0"/>
                <a:ea typeface="+mj-ea"/>
                <a:cs typeface="Arial" panose="020B0604020202020204" pitchFamily="34" charset="0"/>
              </a:rPr>
              <a:t>CUỘC CÁCH MẠNG KHOA HỌC - KĨ THUẬT TỪ NĂM 1945 ĐẾN NAY</a:t>
            </a:r>
            <a:endParaRPr lang="en-US" sz="2900"/>
          </a:p>
        </p:txBody>
      </p:sp>
      <p:sp>
        <p:nvSpPr>
          <p:cNvPr id="2" name="TextBox 1"/>
          <p:cNvSpPr txBox="1"/>
          <p:nvPr/>
        </p:nvSpPr>
        <p:spPr>
          <a:xfrm>
            <a:off x="4597400" y="3489235"/>
            <a:ext cx="7431468" cy="2246769"/>
          </a:xfrm>
          <a:prstGeom prst="rect">
            <a:avLst/>
          </a:prstGeom>
          <a:noFill/>
        </p:spPr>
        <p:txBody>
          <a:bodyPr wrap="square" rtlCol="0">
            <a:spAutoFit/>
          </a:bodyPr>
          <a:lstStyle/>
          <a:p>
            <a:pPr algn="just"/>
            <a:r>
              <a:rPr lang="en-US" sz="2800" b="1" smtClean="0">
                <a:solidFill>
                  <a:srgbClr val="0070C0"/>
                </a:solidFill>
                <a:latin typeface="Times New Roman" panose="02020603050405020304" pitchFamily="18" charset="0"/>
                <a:cs typeface="Times New Roman" panose="02020603050405020304" pitchFamily="18" charset="0"/>
              </a:rPr>
              <a:t>“Toàn cầu hóa là quá trình tăng lên mạnh mẽ những mối liên hệ, những ảnh hưởng tác động lẫn nhau, phụ thuộc lẫn nhau của tất cả các khu vực, các quốc gia, các dân tộc trên thế giới”.</a:t>
            </a:r>
            <a:endParaRPr lang="en-US" sz="2800" b="1">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2570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5306" r="10714" b="-1112"/>
          <a:stretch/>
        </p:blipFill>
        <p:spPr bwMode="auto">
          <a:xfrm flipH="1">
            <a:off x="141667" y="3919790"/>
            <a:ext cx="1867436" cy="2938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2292438" y="2195169"/>
            <a:ext cx="8899301" cy="1077218"/>
          </a:xfrm>
          <a:prstGeom prst="rect">
            <a:avLst/>
          </a:prstGeom>
          <a:solidFill>
            <a:schemeClr val="accent4">
              <a:lumMod val="20000"/>
              <a:lumOff val="80000"/>
            </a:schemeClr>
          </a:solidFill>
        </p:spPr>
        <p:txBody>
          <a:bodyPr wrap="square" lIns="91440" tIns="45720" rIns="91440" bIns="45720">
            <a:spAutoFit/>
          </a:bodyPr>
          <a:lstStyle/>
          <a:p>
            <a:r>
              <a:rPr lang="en-US" sz="3200" b="1" smtClean="0">
                <a:ln w="1905"/>
                <a:solidFill>
                  <a:srgbClr val="0070C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Em hãy nêu những biểu hiện chủ yếu của xu thế toàn cầu hóa.</a:t>
            </a:r>
            <a:endParaRPr lang="en-US" sz="3200" b="1" cap="none" spc="0">
              <a:ln w="1905"/>
              <a:solidFill>
                <a:srgbClr val="0070C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sp>
        <p:nvSpPr>
          <p:cNvPr id="10" name="Rectangle 9"/>
          <p:cNvSpPr/>
          <p:nvPr/>
        </p:nvSpPr>
        <p:spPr>
          <a:xfrm>
            <a:off x="2292438" y="3532425"/>
            <a:ext cx="8899301" cy="1077218"/>
          </a:xfrm>
          <a:prstGeom prst="rect">
            <a:avLst/>
          </a:prstGeom>
          <a:solidFill>
            <a:srgbClr val="FAFEE2"/>
          </a:solidFill>
        </p:spPr>
        <p:txBody>
          <a:bodyPr wrap="square" lIns="91440" tIns="45720" rIns="91440" bIns="45720">
            <a:spAutoFit/>
          </a:bodyPr>
          <a:lstStyle/>
          <a:p>
            <a:r>
              <a:rPr lang="en-US" sz="3200" b="1" smtClean="0">
                <a:ln w="1905"/>
                <a:solidFill>
                  <a:srgbClr val="0070C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Toàn cầu hóa có tác động như thế nào đối với các nước trong đó có Việt Nam?</a:t>
            </a:r>
            <a:endParaRPr lang="en-US" sz="3200" b="1" cap="none" spc="0">
              <a:ln w="1905"/>
              <a:solidFill>
                <a:srgbClr val="0070C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sp>
        <p:nvSpPr>
          <p:cNvPr id="11" name="Rectangle 10"/>
          <p:cNvSpPr/>
          <p:nvPr/>
        </p:nvSpPr>
        <p:spPr>
          <a:xfrm>
            <a:off x="137374" y="553215"/>
            <a:ext cx="11891494" cy="954107"/>
          </a:xfrm>
          <a:prstGeom prst="rect">
            <a:avLst/>
          </a:prstGeom>
        </p:spPr>
        <p:txBody>
          <a:bodyPr wrap="square">
            <a:spAutoFit/>
          </a:bodyPr>
          <a:lstStyle/>
          <a:p>
            <a:pPr lvl="0"/>
            <a:r>
              <a:rPr lang="vi-VN" sz="2800" b="1">
                <a:solidFill>
                  <a:srgbClr val="C00000"/>
                </a:solidFill>
                <a:latin typeface="Times New Roman" panose="02020603050405020304" pitchFamily="18" charset="0"/>
                <a:cs typeface="Times New Roman" panose="02020603050405020304" pitchFamily="18" charset="0"/>
                <a:sym typeface="+mn-ea"/>
              </a:rPr>
              <a:t>I</a:t>
            </a:r>
            <a:r>
              <a:rPr lang="en-US" sz="2800" b="1" smtClean="0">
                <a:solidFill>
                  <a:srgbClr val="C00000"/>
                </a:solidFill>
                <a:latin typeface="Times New Roman" panose="02020603050405020304" pitchFamily="18" charset="0"/>
                <a:cs typeface="Times New Roman" panose="02020603050405020304" pitchFamily="18" charset="0"/>
                <a:sym typeface="+mn-ea"/>
              </a:rPr>
              <a:t>I</a:t>
            </a:r>
            <a:r>
              <a:rPr lang="en-US" sz="2800" b="1">
                <a:solidFill>
                  <a:srgbClr val="C00000"/>
                </a:solidFill>
                <a:latin typeface="Times New Roman" panose="02020603050405020304" pitchFamily="18" charset="0"/>
                <a:cs typeface="Times New Roman" panose="02020603050405020304" pitchFamily="18" charset="0"/>
                <a:sym typeface="+mn-ea"/>
              </a:rPr>
              <a:t>I</a:t>
            </a:r>
            <a:r>
              <a:rPr lang="en-US" sz="2800" b="1" smtClean="0">
                <a:solidFill>
                  <a:srgbClr val="C00000"/>
                </a:solidFill>
                <a:latin typeface="Times New Roman" panose="02020603050405020304" pitchFamily="18" charset="0"/>
                <a:cs typeface="Times New Roman" panose="02020603050405020304" pitchFamily="18" charset="0"/>
              </a:rPr>
              <a:t>. </a:t>
            </a:r>
            <a:r>
              <a:rPr lang="en-US" sz="2800" b="1">
                <a:solidFill>
                  <a:srgbClr val="C00000"/>
                </a:solidFill>
                <a:latin typeface="Times New Roman" panose="02020603050405020304" pitchFamily="18" charset="0"/>
                <a:cs typeface="Times New Roman" panose="02020603050405020304" pitchFamily="18" charset="0"/>
                <a:sym typeface="+mn-ea"/>
              </a:rPr>
              <a:t>XU THẾ TOÀN CẦU HÓA VÀ ẢNH HƯỞNG CỦA NÓ</a:t>
            </a:r>
          </a:p>
          <a:p>
            <a:pPr lvl="0"/>
            <a:r>
              <a:rPr lang="en-US" sz="2800" b="1">
                <a:solidFill>
                  <a:srgbClr val="C00000"/>
                </a:solidFill>
                <a:latin typeface="Times New Roman" panose="02020603050405020304" pitchFamily="18" charset="0"/>
                <a:cs typeface="Times New Roman" panose="02020603050405020304" pitchFamily="18" charset="0"/>
                <a:sym typeface="+mn-ea"/>
              </a:rPr>
              <a:t>(SGK Lịch sử Lớp 12, trang 69, 70)</a:t>
            </a:r>
            <a:endParaRPr lang="en-US" sz="2800">
              <a:solidFill>
                <a:srgbClr val="C000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0" y="0"/>
            <a:ext cx="12192000" cy="538609"/>
          </a:xfrm>
          <a:prstGeom prst="rect">
            <a:avLst/>
          </a:prstGeom>
        </p:spPr>
        <p:txBody>
          <a:bodyPr wrap="square">
            <a:spAutoFit/>
          </a:bodyPr>
          <a:lstStyle/>
          <a:p>
            <a:pPr algn="ctr"/>
            <a:r>
              <a:rPr lang="en-US" altLang="en-US" sz="2900" b="1">
                <a:solidFill>
                  <a:srgbClr val="FF3300"/>
                </a:solidFill>
                <a:latin typeface="Times New Roman" panose="02020603050405020304" pitchFamily="18" charset="0"/>
                <a:ea typeface="+mj-ea"/>
                <a:cs typeface="Arial" panose="020B0604020202020204" pitchFamily="34" charset="0"/>
              </a:rPr>
              <a:t>CUỘC CÁCH MẠNG KHOA HỌC - KĨ THUẬT TỪ NĂM 1945 ĐẾN NAY</a:t>
            </a:r>
            <a:endParaRPr lang="en-US" sz="2900"/>
          </a:p>
        </p:txBody>
      </p:sp>
    </p:spTree>
    <p:extLst>
      <p:ext uri="{BB962C8B-B14F-4D97-AF65-F5344CB8AC3E}">
        <p14:creationId xmlns:p14="http://schemas.microsoft.com/office/powerpoint/2010/main" val="4109768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469" y="2340868"/>
            <a:ext cx="785813"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954982" y="1916557"/>
            <a:ext cx="10753524" cy="3539430"/>
          </a:xfrm>
          <a:prstGeom prst="rect">
            <a:avLst/>
          </a:prstGeom>
          <a:noFill/>
        </p:spPr>
        <p:txBody>
          <a:bodyPr wrap="square" rtlCol="0">
            <a:spAutoFit/>
          </a:bodyPr>
          <a:lstStyle/>
          <a:p>
            <a:endParaRPr lang="en-US" sz="2800" smtClean="0">
              <a:latin typeface="Times New Roman" panose="02020603050405020304" pitchFamily="18" charset="0"/>
              <a:cs typeface="Times New Roman" panose="02020603050405020304" pitchFamily="18" charset="0"/>
            </a:endParaRPr>
          </a:p>
          <a:p>
            <a:r>
              <a:rPr lang="en-US" sz="2800" smtClean="0">
                <a:latin typeface="Times New Roman" panose="02020603050405020304" pitchFamily="18" charset="0"/>
                <a:cs typeface="Times New Roman" panose="02020603050405020304" pitchFamily="18" charset="0"/>
              </a:rPr>
              <a:t>Biểu hiện chủ yếu của xu thế toàn cầu hóa:</a:t>
            </a:r>
          </a:p>
          <a:p>
            <a:r>
              <a:rPr lang="en-US" sz="2800" smtClean="0">
                <a:latin typeface="Times New Roman" panose="02020603050405020304" pitchFamily="18" charset="0"/>
                <a:cs typeface="Times New Roman" panose="02020603050405020304" pitchFamily="18" charset="0"/>
              </a:rPr>
              <a:t>-  Sự phát triển nhanh chóng của quan hệ thương mại quốc tế, của các công ti xuyên quốc gia.</a:t>
            </a:r>
          </a:p>
          <a:p>
            <a:pPr marL="285750" indent="-285750">
              <a:buFontTx/>
              <a:buChar char="-"/>
            </a:pPr>
            <a:r>
              <a:rPr lang="en-US" sz="2800" smtClean="0">
                <a:latin typeface="Times New Roman" panose="02020603050405020304" pitchFamily="18" charset="0"/>
                <a:cs typeface="Times New Roman" panose="02020603050405020304" pitchFamily="18" charset="0"/>
              </a:rPr>
              <a:t>Sự xuất hiện những tập đoàn lớn.</a:t>
            </a:r>
          </a:p>
          <a:p>
            <a:pPr marL="285750" indent="-285750">
              <a:buFontTx/>
              <a:buChar char="-"/>
            </a:pPr>
            <a:r>
              <a:rPr lang="en-US" sz="2800" smtClean="0">
                <a:latin typeface="Times New Roman" panose="02020603050405020304" pitchFamily="18" charset="0"/>
                <a:cs typeface="Times New Roman" panose="02020603050405020304" pitchFamily="18" charset="0"/>
              </a:rPr>
              <a:t>Sư ra đời của các tổ chức liên kết kinh tế, thương mại, tài chính quốc tế và khu vực.</a:t>
            </a:r>
          </a:p>
          <a:p>
            <a:r>
              <a:rPr lang="en-US" sz="2800" smtClean="0">
                <a:latin typeface="Times New Roman" panose="02020603050405020304" pitchFamily="18" charset="0"/>
                <a:cs typeface="Times New Roman" panose="02020603050405020304" pitchFamily="18" charset="0"/>
                <a:sym typeface="Wingdings" panose="05000000000000000000" pitchFamily="2" charset="2"/>
              </a:rPr>
              <a:t>Toàn cầu hóa vừa là thời cơ vừa là thách thức đối với các nước.</a:t>
            </a:r>
            <a:endParaRPr lang="en-US" sz="2800" smtClean="0">
              <a:latin typeface="Times New Roman" panose="02020603050405020304" pitchFamily="18" charset="0"/>
              <a:cs typeface="Times New Roman" panose="02020603050405020304" pitchFamily="18" charset="0"/>
            </a:endParaRPr>
          </a:p>
        </p:txBody>
      </p:sp>
      <p:sp>
        <p:nvSpPr>
          <p:cNvPr id="11" name="Rectangle 10"/>
          <p:cNvSpPr/>
          <p:nvPr/>
        </p:nvSpPr>
        <p:spPr>
          <a:xfrm>
            <a:off x="137374" y="553215"/>
            <a:ext cx="11891494" cy="954107"/>
          </a:xfrm>
          <a:prstGeom prst="rect">
            <a:avLst/>
          </a:prstGeom>
        </p:spPr>
        <p:txBody>
          <a:bodyPr wrap="square">
            <a:spAutoFit/>
          </a:bodyPr>
          <a:lstStyle/>
          <a:p>
            <a:pPr lvl="0"/>
            <a:r>
              <a:rPr lang="vi-VN" sz="2800" b="1">
                <a:solidFill>
                  <a:srgbClr val="C00000"/>
                </a:solidFill>
                <a:latin typeface="Times New Roman" panose="02020603050405020304" pitchFamily="18" charset="0"/>
                <a:cs typeface="Times New Roman" panose="02020603050405020304" pitchFamily="18" charset="0"/>
                <a:sym typeface="+mn-ea"/>
              </a:rPr>
              <a:t>I</a:t>
            </a:r>
            <a:r>
              <a:rPr lang="en-US" sz="2800" b="1" smtClean="0">
                <a:solidFill>
                  <a:srgbClr val="C00000"/>
                </a:solidFill>
                <a:latin typeface="Times New Roman" panose="02020603050405020304" pitchFamily="18" charset="0"/>
                <a:cs typeface="Times New Roman" panose="02020603050405020304" pitchFamily="18" charset="0"/>
                <a:sym typeface="+mn-ea"/>
              </a:rPr>
              <a:t>II</a:t>
            </a:r>
            <a:r>
              <a:rPr lang="en-US" altLang="en-US" sz="2800" b="1" smtClean="0">
                <a:solidFill>
                  <a:srgbClr val="C00000"/>
                </a:solidFill>
                <a:latin typeface="Times New Roman" panose="02020603050405020304" pitchFamily="18" charset="0"/>
                <a:cs typeface="Times New Roman" panose="02020603050405020304" pitchFamily="18" charset="0"/>
                <a:sym typeface="+mn-ea"/>
              </a:rPr>
              <a:t> </a:t>
            </a:r>
            <a:r>
              <a:rPr lang="en-US" sz="2800" b="1">
                <a:solidFill>
                  <a:srgbClr val="C00000"/>
                </a:solidFill>
                <a:latin typeface="Times New Roman" panose="02020603050405020304" pitchFamily="18" charset="0"/>
                <a:cs typeface="Times New Roman" panose="02020603050405020304" pitchFamily="18" charset="0"/>
              </a:rPr>
              <a:t>. </a:t>
            </a:r>
            <a:r>
              <a:rPr lang="en-US" sz="2800" b="1">
                <a:solidFill>
                  <a:srgbClr val="C00000"/>
                </a:solidFill>
                <a:latin typeface="Times New Roman" panose="02020603050405020304" pitchFamily="18" charset="0"/>
                <a:cs typeface="Times New Roman" panose="02020603050405020304" pitchFamily="18" charset="0"/>
                <a:sym typeface="+mn-ea"/>
              </a:rPr>
              <a:t>XU THẾ TOÀN CẦU HÓA VÀ ẢNH HƯỞNG CỦA NÓ</a:t>
            </a:r>
          </a:p>
          <a:p>
            <a:pPr lvl="0"/>
            <a:r>
              <a:rPr lang="en-US" sz="2800" b="1">
                <a:solidFill>
                  <a:srgbClr val="C00000"/>
                </a:solidFill>
                <a:latin typeface="Times New Roman" panose="02020603050405020304" pitchFamily="18" charset="0"/>
                <a:cs typeface="Times New Roman" panose="02020603050405020304" pitchFamily="18" charset="0"/>
                <a:sym typeface="+mn-ea"/>
              </a:rPr>
              <a:t>(SGK Lịch sử Lớp 12, trang 69, 70)</a:t>
            </a:r>
            <a:endParaRPr lang="en-US" sz="2800">
              <a:solidFill>
                <a:srgbClr val="C000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0" y="0"/>
            <a:ext cx="12192000" cy="538609"/>
          </a:xfrm>
          <a:prstGeom prst="rect">
            <a:avLst/>
          </a:prstGeom>
        </p:spPr>
        <p:txBody>
          <a:bodyPr wrap="square">
            <a:spAutoFit/>
          </a:bodyPr>
          <a:lstStyle/>
          <a:p>
            <a:pPr algn="ctr"/>
            <a:r>
              <a:rPr lang="en-US" altLang="en-US" sz="2900" b="1">
                <a:solidFill>
                  <a:srgbClr val="FF3300"/>
                </a:solidFill>
                <a:latin typeface="Times New Roman" panose="02020603050405020304" pitchFamily="18" charset="0"/>
                <a:ea typeface="+mj-ea"/>
                <a:cs typeface="Arial" panose="020B0604020202020204" pitchFamily="34" charset="0"/>
              </a:rPr>
              <a:t>CUỘC CÁCH MẠNG KHOA HỌC - KĨ THUẬT TỪ NĂM 1945 ĐẾN NAY</a:t>
            </a:r>
            <a:endParaRPr lang="en-US" sz="2900"/>
          </a:p>
        </p:txBody>
      </p:sp>
    </p:spTree>
    <p:extLst>
      <p:ext uri="{BB962C8B-B14F-4D97-AF65-F5344CB8AC3E}">
        <p14:creationId xmlns:p14="http://schemas.microsoft.com/office/powerpoint/2010/main" val="24232023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730321" y="63284"/>
            <a:ext cx="6323527" cy="646331"/>
          </a:xfrm>
          <a:prstGeom prst="rect">
            <a:avLst/>
          </a:prstGeom>
          <a:solidFill>
            <a:srgbClr val="FFFF00"/>
          </a:solidFill>
        </p:spPr>
        <p:txBody>
          <a:bodyPr wrap="square" lIns="91440" tIns="45720" rIns="91440" bIns="45720">
            <a:spAutoFit/>
          </a:bodyPr>
          <a:lstStyle/>
          <a:p>
            <a:pPr algn="ctr"/>
            <a:r>
              <a:rPr lang="en-US" sz="3600" b="1" smtClean="0">
                <a:ln w="1905"/>
                <a:solidFill>
                  <a:srgbClr val="0070C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HOẠT ĐỘNG LUYỆN TẬP</a:t>
            </a:r>
            <a:endParaRPr lang="en-US" sz="3600" b="1" cap="none" spc="0">
              <a:ln w="1905"/>
              <a:solidFill>
                <a:srgbClr val="0070C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sp>
        <p:nvSpPr>
          <p:cNvPr id="7" name="Rectangle 6"/>
          <p:cNvSpPr/>
          <p:nvPr/>
        </p:nvSpPr>
        <p:spPr>
          <a:xfrm>
            <a:off x="236112" y="877619"/>
            <a:ext cx="11719773" cy="2492990"/>
          </a:xfrm>
          <a:prstGeom prst="rect">
            <a:avLst/>
          </a:prstGeom>
          <a:solidFill>
            <a:srgbClr val="FAFEE2"/>
          </a:solidFill>
          <a:ln>
            <a:solidFill>
              <a:srgbClr val="1D41D5"/>
            </a:solidFill>
          </a:ln>
        </p:spPr>
        <p:txBody>
          <a:bodyPr wrap="square">
            <a:spAutoFit/>
          </a:bodyPr>
          <a:lstStyle/>
          <a:p>
            <a:pPr lvl="0" algn="just"/>
            <a:r>
              <a:rPr lang="en-US" sz="2600" smtClean="0">
                <a:solidFill>
                  <a:srgbClr val="FF0000"/>
                </a:solidFill>
                <a:latin typeface="Times New Roman"/>
                <a:ea typeface="Calibri"/>
              </a:rPr>
              <a:t>1. Nguyên nhân dẫn đến cuộc </a:t>
            </a:r>
            <a:r>
              <a:rPr lang="en-US" sz="2600">
                <a:solidFill>
                  <a:srgbClr val="FF0000"/>
                </a:solidFill>
                <a:latin typeface="Times New Roman"/>
                <a:ea typeface="Calibri"/>
              </a:rPr>
              <a:t>các mạng khoa học - kĩ thuật hiện đại là</a:t>
            </a:r>
            <a:r>
              <a:rPr lang="en-US" sz="2600" smtClean="0">
                <a:solidFill>
                  <a:srgbClr val="FF0000"/>
                </a:solidFill>
                <a:latin typeface="Times New Roman"/>
                <a:ea typeface="Calibri"/>
              </a:rPr>
              <a:t>:</a:t>
            </a:r>
          </a:p>
          <a:p>
            <a:pPr algn="just">
              <a:spcAft>
                <a:spcPts val="0"/>
              </a:spcAft>
            </a:pPr>
            <a:r>
              <a:rPr lang="en-US" sz="2600">
                <a:latin typeface="Times New Roman"/>
                <a:ea typeface="Calibri"/>
              </a:rPr>
              <a:t>A. Do tình trạng bùng nổ của dân số thế giới</a:t>
            </a:r>
          </a:p>
          <a:p>
            <a:pPr algn="just">
              <a:spcAft>
                <a:spcPts val="0"/>
              </a:spcAft>
            </a:pPr>
            <a:r>
              <a:rPr lang="en-US" sz="2600">
                <a:latin typeface="Times New Roman"/>
                <a:ea typeface="Calibri"/>
              </a:rPr>
              <a:t>B. Do nhu cầu về vật chất và tinh thần ngày càng cao của con người</a:t>
            </a:r>
          </a:p>
          <a:p>
            <a:pPr algn="just">
              <a:spcAft>
                <a:spcPts val="0"/>
              </a:spcAft>
            </a:pPr>
            <a:r>
              <a:rPr lang="en-US" sz="2600">
                <a:latin typeface="Times New Roman"/>
                <a:ea typeface="Calibri"/>
              </a:rPr>
              <a:t>C. Do các nguồn tài nguyên thiên nhiên ngày càng vơi cạn nghiêm trọng</a:t>
            </a:r>
          </a:p>
          <a:p>
            <a:pPr algn="just">
              <a:spcAft>
                <a:spcPts val="0"/>
              </a:spcAft>
            </a:pPr>
            <a:r>
              <a:rPr lang="en-US" sz="2600">
                <a:latin typeface="Times New Roman"/>
                <a:ea typeface="Calibri"/>
              </a:rPr>
              <a:t>D. Cả 3 đáp án trên đều đúng</a:t>
            </a:r>
          </a:p>
          <a:p>
            <a:pPr lvl="0"/>
            <a:r>
              <a:rPr lang="en-US" sz="2600" i="1">
                <a:solidFill>
                  <a:prstClr val="black"/>
                </a:solidFill>
                <a:latin typeface="Times New Roman" panose="02020603050405020304" pitchFamily="18" charset="0"/>
                <a:cs typeface="Times New Roman" panose="02020603050405020304" pitchFamily="18" charset="0"/>
              </a:rPr>
              <a:t>Đáp án: </a:t>
            </a:r>
            <a:r>
              <a:rPr lang="en-US" sz="2600" i="1" smtClean="0">
                <a:solidFill>
                  <a:prstClr val="black"/>
                </a:solidFill>
                <a:latin typeface="Times New Roman" panose="02020603050405020304" pitchFamily="18" charset="0"/>
                <a:cs typeface="Times New Roman" panose="02020603050405020304" pitchFamily="18" charset="0"/>
              </a:rPr>
              <a:t>D</a:t>
            </a:r>
            <a:endParaRPr lang="en-US" sz="2600" i="1">
              <a:solidFill>
                <a:prstClr val="black"/>
              </a:solidFill>
              <a:latin typeface="Times New Roman" panose="02020603050405020304" pitchFamily="18" charset="0"/>
              <a:cs typeface="Times New Roman" panose="02020603050405020304" pitchFamily="18" charset="0"/>
            </a:endParaRPr>
          </a:p>
        </p:txBody>
      </p:sp>
      <p:sp>
        <p:nvSpPr>
          <p:cNvPr id="4" name="Rectangle 3"/>
          <p:cNvSpPr/>
          <p:nvPr/>
        </p:nvSpPr>
        <p:spPr>
          <a:xfrm>
            <a:off x="236111" y="3798468"/>
            <a:ext cx="11719773" cy="2492990"/>
          </a:xfrm>
          <a:prstGeom prst="rect">
            <a:avLst/>
          </a:prstGeom>
          <a:solidFill>
            <a:schemeClr val="accent3">
              <a:lumMod val="20000"/>
              <a:lumOff val="80000"/>
            </a:schemeClr>
          </a:solidFill>
          <a:ln w="12700">
            <a:solidFill>
              <a:schemeClr val="tx1"/>
            </a:solidFill>
          </a:ln>
        </p:spPr>
        <p:txBody>
          <a:bodyPr wrap="square">
            <a:spAutoFit/>
          </a:bodyPr>
          <a:lstStyle/>
          <a:p>
            <a:pPr>
              <a:spcAft>
                <a:spcPts val="0"/>
              </a:spcAft>
            </a:pPr>
            <a:r>
              <a:rPr lang="en-US" sz="2600" smtClean="0">
                <a:solidFill>
                  <a:srgbClr val="FF0000"/>
                </a:solidFill>
                <a:latin typeface="Times New Roman"/>
                <a:ea typeface="Calibri"/>
              </a:rPr>
              <a:t>2. Cuộc </a:t>
            </a:r>
            <a:r>
              <a:rPr lang="en-US" sz="2600">
                <a:solidFill>
                  <a:srgbClr val="FF0000"/>
                </a:solidFill>
                <a:latin typeface="Times New Roman"/>
                <a:ea typeface="Calibri"/>
              </a:rPr>
              <a:t>cách mạng khoa học – kĩ thuật hiện đại đã tìm ra vật liệu mới nào dưới đây?</a:t>
            </a:r>
          </a:p>
          <a:p>
            <a:pPr>
              <a:spcAft>
                <a:spcPts val="0"/>
              </a:spcAft>
            </a:pPr>
            <a:r>
              <a:rPr lang="en-US" sz="2600">
                <a:solidFill>
                  <a:srgbClr val="000000"/>
                </a:solidFill>
                <a:latin typeface="Times New Roman"/>
                <a:ea typeface="Calibri"/>
              </a:rPr>
              <a:t>A. Bê tông</a:t>
            </a:r>
          </a:p>
          <a:p>
            <a:pPr>
              <a:spcAft>
                <a:spcPts val="0"/>
              </a:spcAft>
            </a:pPr>
            <a:r>
              <a:rPr lang="en-US" sz="2600">
                <a:solidFill>
                  <a:srgbClr val="000000"/>
                </a:solidFill>
                <a:latin typeface="Times New Roman"/>
                <a:ea typeface="Calibri"/>
              </a:rPr>
              <a:t>B. Sắt, thép</a:t>
            </a:r>
          </a:p>
          <a:p>
            <a:pPr>
              <a:spcAft>
                <a:spcPts val="0"/>
              </a:spcAft>
            </a:pPr>
            <a:r>
              <a:rPr lang="en-US" sz="2600">
                <a:solidFill>
                  <a:srgbClr val="000000"/>
                </a:solidFill>
                <a:latin typeface="Times New Roman"/>
                <a:ea typeface="Calibri"/>
              </a:rPr>
              <a:t>C. Chất pô-li-me</a:t>
            </a:r>
          </a:p>
          <a:p>
            <a:pPr>
              <a:spcAft>
                <a:spcPts val="0"/>
              </a:spcAft>
            </a:pPr>
            <a:r>
              <a:rPr lang="en-US" sz="2600">
                <a:solidFill>
                  <a:srgbClr val="000000"/>
                </a:solidFill>
                <a:latin typeface="Times New Roman"/>
                <a:ea typeface="Calibri"/>
              </a:rPr>
              <a:t>D. Hợp kim</a:t>
            </a:r>
          </a:p>
          <a:p>
            <a:pPr algn="just">
              <a:spcAft>
                <a:spcPts val="0"/>
              </a:spcAft>
            </a:pPr>
            <a:r>
              <a:rPr lang="en-US" sz="2600" i="1">
                <a:solidFill>
                  <a:srgbClr val="000000"/>
                </a:solidFill>
                <a:latin typeface="Times New Roman"/>
                <a:ea typeface="Calibri"/>
              </a:rPr>
              <a:t>Đáp án: C</a:t>
            </a:r>
            <a:endParaRPr lang="en-US" sz="2600">
              <a:solidFill>
                <a:srgbClr val="000000"/>
              </a:solidFill>
              <a:effectLst/>
              <a:latin typeface="Times New Roman"/>
              <a:ea typeface="Calibri"/>
            </a:endParaRPr>
          </a:p>
        </p:txBody>
      </p:sp>
    </p:spTree>
    <p:custDataLst>
      <p:tags r:id="rId1"/>
    </p:custDataLst>
    <p:extLst>
      <p:ext uri="{BB962C8B-B14F-4D97-AF65-F5344CB8AC3E}">
        <p14:creationId xmlns:p14="http://schemas.microsoft.com/office/powerpoint/2010/main" val="29244597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36111" y="705666"/>
            <a:ext cx="11719773" cy="2893100"/>
          </a:xfrm>
          <a:prstGeom prst="rect">
            <a:avLst/>
          </a:prstGeom>
          <a:solidFill>
            <a:srgbClr val="FAFEE2"/>
          </a:solidFill>
          <a:ln>
            <a:solidFill>
              <a:srgbClr val="1D41D5"/>
            </a:solidFill>
          </a:ln>
        </p:spPr>
        <p:txBody>
          <a:bodyPr wrap="square">
            <a:spAutoFit/>
          </a:bodyPr>
          <a:lstStyle/>
          <a:p>
            <a:r>
              <a:rPr lang="en-US" sz="2500" smtClean="0">
                <a:solidFill>
                  <a:srgbClr val="FF0000"/>
                </a:solidFill>
                <a:latin typeface="Times New Roman" panose="02020603050405020304" pitchFamily="18" charset="0"/>
                <a:cs typeface="Times New Roman" panose="02020603050405020304" pitchFamily="18" charset="0"/>
              </a:rPr>
              <a:t>3. Thành </a:t>
            </a:r>
            <a:r>
              <a:rPr lang="en-US" sz="2500">
                <a:solidFill>
                  <a:srgbClr val="FF0000"/>
                </a:solidFill>
                <a:latin typeface="Times New Roman" panose="02020603050405020304" pitchFamily="18" charset="0"/>
                <a:cs typeface="Times New Roman" panose="02020603050405020304" pitchFamily="18" charset="0"/>
              </a:rPr>
              <a:t>tựu quan trọng nào của cách mạng khoa học - kĩ thuật đã tham gia tích cực vào việc giải quyết vấn đề lương thực cho loài người?</a:t>
            </a:r>
          </a:p>
          <a:p>
            <a:r>
              <a:rPr lang="en-US" sz="2500" b="1">
                <a:latin typeface="Times New Roman" panose="02020603050405020304" pitchFamily="18" charset="0"/>
                <a:cs typeface="Times New Roman" panose="02020603050405020304" pitchFamily="18" charset="0"/>
              </a:rPr>
              <a:t>A. </a:t>
            </a:r>
            <a:r>
              <a:rPr lang="en-US" sz="2500">
                <a:latin typeface="Times New Roman" panose="02020603050405020304" pitchFamily="18" charset="0"/>
                <a:cs typeface="Times New Roman" panose="02020603050405020304" pitchFamily="18" charset="0"/>
              </a:rPr>
              <a:t>Những phát minh về công cụ sản xuất mới</a:t>
            </a:r>
          </a:p>
          <a:p>
            <a:r>
              <a:rPr lang="en-US" sz="2500" b="1">
                <a:latin typeface="Times New Roman" panose="02020603050405020304" pitchFamily="18" charset="0"/>
                <a:cs typeface="Times New Roman" panose="02020603050405020304" pitchFamily="18" charset="0"/>
              </a:rPr>
              <a:t>B.</a:t>
            </a:r>
            <a:r>
              <a:rPr lang="en-US" sz="2500">
                <a:latin typeface="Times New Roman" panose="02020603050405020304" pitchFamily="18" charset="0"/>
                <a:cs typeface="Times New Roman" panose="02020603050405020304" pitchFamily="18" charset="0"/>
              </a:rPr>
              <a:t> Cuộc “cách mạng xanh” trong nông nghiệp</a:t>
            </a:r>
          </a:p>
          <a:p>
            <a:r>
              <a:rPr lang="en-US" sz="2500" b="1">
                <a:latin typeface="Times New Roman" panose="02020603050405020304" pitchFamily="18" charset="0"/>
                <a:cs typeface="Times New Roman" panose="02020603050405020304" pitchFamily="18" charset="0"/>
              </a:rPr>
              <a:t>C.</a:t>
            </a:r>
            <a:r>
              <a:rPr lang="en-US" sz="2500">
                <a:latin typeface="Times New Roman" panose="02020603050405020304" pitchFamily="18" charset="0"/>
                <a:cs typeface="Times New Roman" panose="02020603050405020304" pitchFamily="18" charset="0"/>
              </a:rPr>
              <a:t> Những phát minh trong lĩnh vực Sinh học</a:t>
            </a:r>
          </a:p>
          <a:p>
            <a:r>
              <a:rPr lang="en-US" sz="2500" b="1">
                <a:latin typeface="Times New Roman" panose="02020603050405020304" pitchFamily="18" charset="0"/>
                <a:cs typeface="Times New Roman" panose="02020603050405020304" pitchFamily="18" charset="0"/>
              </a:rPr>
              <a:t>D. </a:t>
            </a:r>
            <a:r>
              <a:rPr lang="en-US" sz="2500">
                <a:latin typeface="Times New Roman" panose="02020603050405020304" pitchFamily="18" charset="0"/>
                <a:cs typeface="Times New Roman" panose="02020603050405020304" pitchFamily="18" charset="0"/>
              </a:rPr>
              <a:t>Những phát minh trong lĩnh vực Hóa học</a:t>
            </a:r>
          </a:p>
          <a:p>
            <a:r>
              <a:rPr lang="en-US" sz="2500" i="1">
                <a:latin typeface="Times New Roman" panose="02020603050405020304" pitchFamily="18" charset="0"/>
                <a:cs typeface="Times New Roman" panose="02020603050405020304" pitchFamily="18" charset="0"/>
              </a:rPr>
              <a:t>Đáp án: </a:t>
            </a:r>
            <a:r>
              <a:rPr lang="en-US" sz="2500" i="1" smtClean="0">
                <a:latin typeface="Times New Roman" panose="02020603050405020304" pitchFamily="18" charset="0"/>
                <a:cs typeface="Times New Roman" panose="02020603050405020304" pitchFamily="18" charset="0"/>
              </a:rPr>
              <a:t>B</a:t>
            </a:r>
            <a:endParaRPr lang="en-US" sz="2500">
              <a:latin typeface="Times New Roman" panose="02020603050405020304" pitchFamily="18" charset="0"/>
              <a:cs typeface="Times New Roman" panose="02020603050405020304" pitchFamily="18" charset="0"/>
            </a:endParaRPr>
          </a:p>
        </p:txBody>
      </p:sp>
      <p:sp>
        <p:nvSpPr>
          <p:cNvPr id="4" name="Rectangle 3"/>
          <p:cNvSpPr/>
          <p:nvPr/>
        </p:nvSpPr>
        <p:spPr>
          <a:xfrm>
            <a:off x="236110" y="3604535"/>
            <a:ext cx="11719773" cy="3170099"/>
          </a:xfrm>
          <a:prstGeom prst="rect">
            <a:avLst/>
          </a:prstGeom>
          <a:solidFill>
            <a:schemeClr val="accent5">
              <a:lumMod val="20000"/>
              <a:lumOff val="80000"/>
            </a:schemeClr>
          </a:solidFill>
          <a:ln>
            <a:solidFill>
              <a:schemeClr val="accent1"/>
            </a:solidFill>
          </a:ln>
        </p:spPr>
        <p:txBody>
          <a:bodyPr wrap="square">
            <a:spAutoFit/>
          </a:bodyPr>
          <a:lstStyle/>
          <a:p>
            <a:r>
              <a:rPr lang="en-US" sz="2500">
                <a:solidFill>
                  <a:srgbClr val="FF0000"/>
                </a:solidFill>
                <a:latin typeface="Times New Roman" panose="02020603050405020304" pitchFamily="18" charset="0"/>
                <a:ea typeface="Calibri"/>
                <a:cs typeface="Times New Roman" panose="02020603050405020304" pitchFamily="18" charset="0"/>
              </a:rPr>
              <a:t>4</a:t>
            </a:r>
            <a:r>
              <a:rPr lang="en-US" sz="2500" smtClean="0">
                <a:solidFill>
                  <a:srgbClr val="FF0000"/>
                </a:solidFill>
                <a:latin typeface="Times New Roman" panose="02020603050405020304" pitchFamily="18" charset="0"/>
                <a:ea typeface="Calibri"/>
                <a:cs typeface="Times New Roman" panose="02020603050405020304" pitchFamily="18" charset="0"/>
              </a:rPr>
              <a:t>. </a:t>
            </a:r>
            <a:r>
              <a:rPr lang="en-US" sz="2500">
                <a:solidFill>
                  <a:srgbClr val="FF0000"/>
                </a:solidFill>
                <a:latin typeface="Times New Roman" panose="02020603050405020304" pitchFamily="18" charset="0"/>
                <a:cs typeface="Times New Roman" panose="02020603050405020304" pitchFamily="18" charset="0"/>
              </a:rPr>
              <a:t>Cuộc cách mạng khoa học – kĩ thuật đưa đến sự thay đổi như thế nào trong cơ cấu dân cư lao động?</a:t>
            </a:r>
          </a:p>
          <a:p>
            <a:r>
              <a:rPr lang="en-US" sz="2500" b="1">
                <a:latin typeface="Times New Roman" panose="02020603050405020304" pitchFamily="18" charset="0"/>
                <a:cs typeface="Times New Roman" panose="02020603050405020304" pitchFamily="18" charset="0"/>
              </a:rPr>
              <a:t>A.</a:t>
            </a:r>
            <a:r>
              <a:rPr lang="en-US" sz="2500">
                <a:latin typeface="Times New Roman" panose="02020603050405020304" pitchFamily="18" charset="0"/>
                <a:cs typeface="Times New Roman" panose="02020603050405020304" pitchFamily="18" charset="0"/>
              </a:rPr>
              <a:t> Cân bằng tỉ dân cư lao động trong các ngành nông nghiệp, công nghiệp và dịch vụ</a:t>
            </a:r>
          </a:p>
          <a:p>
            <a:r>
              <a:rPr lang="en-US" sz="2500" b="1">
                <a:latin typeface="Times New Roman" panose="02020603050405020304" pitchFamily="18" charset="0"/>
                <a:cs typeface="Times New Roman" panose="02020603050405020304" pitchFamily="18" charset="0"/>
              </a:rPr>
              <a:t>B.</a:t>
            </a:r>
            <a:r>
              <a:rPr lang="en-US" sz="2500">
                <a:latin typeface="Times New Roman" panose="02020603050405020304" pitchFamily="18" charset="0"/>
                <a:cs typeface="Times New Roman" panose="02020603050405020304" pitchFamily="18" charset="0"/>
              </a:rPr>
              <a:t> Tỉ lệ dân cư lao động trong nông nghiệp tăng lên</a:t>
            </a:r>
          </a:p>
          <a:p>
            <a:r>
              <a:rPr lang="en-US" sz="2500" b="1">
                <a:latin typeface="Times New Roman" panose="02020603050405020304" pitchFamily="18" charset="0"/>
                <a:cs typeface="Times New Roman" panose="02020603050405020304" pitchFamily="18" charset="0"/>
              </a:rPr>
              <a:t>C.</a:t>
            </a:r>
            <a:r>
              <a:rPr lang="en-US" sz="2500">
                <a:latin typeface="Times New Roman" panose="02020603050405020304" pitchFamily="18" charset="0"/>
                <a:cs typeface="Times New Roman" panose="02020603050405020304" pitchFamily="18" charset="0"/>
              </a:rPr>
              <a:t> Tỉ lệ dân cư lao động trong công nghiệp tăng lên</a:t>
            </a:r>
          </a:p>
          <a:p>
            <a:r>
              <a:rPr lang="en-US" sz="2500" b="1">
                <a:latin typeface="Times New Roman" panose="02020603050405020304" pitchFamily="18" charset="0"/>
                <a:cs typeface="Times New Roman" panose="02020603050405020304" pitchFamily="18" charset="0"/>
              </a:rPr>
              <a:t>D.</a:t>
            </a:r>
            <a:r>
              <a:rPr lang="en-US" sz="2500">
                <a:latin typeface="Times New Roman" panose="02020603050405020304" pitchFamily="18" charset="0"/>
                <a:cs typeface="Times New Roman" panose="02020603050405020304" pitchFamily="18" charset="0"/>
              </a:rPr>
              <a:t> Tỉ lệ dân cư lao động trong nông nghiệp giảm dần, trong các ngành công nghiệp và dịch vụ tăng lên</a:t>
            </a:r>
          </a:p>
          <a:p>
            <a:r>
              <a:rPr lang="en-US" sz="2500" i="1">
                <a:latin typeface="Times New Roman" panose="02020603050405020304" pitchFamily="18" charset="0"/>
                <a:cs typeface="Times New Roman" panose="02020603050405020304" pitchFamily="18" charset="0"/>
              </a:rPr>
              <a:t>Đáp án: </a:t>
            </a:r>
            <a:r>
              <a:rPr lang="en-US" sz="2500" i="1" smtClean="0">
                <a:latin typeface="Times New Roman" panose="02020603050405020304" pitchFamily="18" charset="0"/>
                <a:cs typeface="Times New Roman" panose="02020603050405020304" pitchFamily="18" charset="0"/>
              </a:rPr>
              <a:t>D</a:t>
            </a:r>
            <a:endParaRPr lang="en-US" sz="2500">
              <a:latin typeface="Times New Roman" panose="02020603050405020304" pitchFamily="18" charset="0"/>
              <a:cs typeface="Times New Roman" panose="02020603050405020304" pitchFamily="18" charset="0"/>
            </a:endParaRPr>
          </a:p>
        </p:txBody>
      </p:sp>
      <p:sp>
        <p:nvSpPr>
          <p:cNvPr id="8" name="Rectangle 7"/>
          <p:cNvSpPr/>
          <p:nvPr/>
        </p:nvSpPr>
        <p:spPr>
          <a:xfrm>
            <a:off x="2833352" y="63284"/>
            <a:ext cx="6323527" cy="646331"/>
          </a:xfrm>
          <a:prstGeom prst="rect">
            <a:avLst/>
          </a:prstGeom>
          <a:solidFill>
            <a:srgbClr val="FFFF00"/>
          </a:solidFill>
        </p:spPr>
        <p:txBody>
          <a:bodyPr wrap="square" lIns="91440" tIns="45720" rIns="91440" bIns="45720">
            <a:spAutoFit/>
          </a:bodyPr>
          <a:lstStyle/>
          <a:p>
            <a:pPr algn="ctr"/>
            <a:r>
              <a:rPr lang="en-US" sz="3600" b="1" smtClean="0">
                <a:ln w="1905"/>
                <a:solidFill>
                  <a:srgbClr val="0070C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HOẠT ĐỘNG LUYỆN TẬP</a:t>
            </a:r>
            <a:endParaRPr lang="en-US" sz="3600" b="1" cap="none" spc="0">
              <a:ln w="1905"/>
              <a:solidFill>
                <a:srgbClr val="0070C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6058321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36111" y="705666"/>
            <a:ext cx="11719773" cy="2893100"/>
          </a:xfrm>
          <a:prstGeom prst="rect">
            <a:avLst/>
          </a:prstGeom>
          <a:solidFill>
            <a:srgbClr val="FAFEE2"/>
          </a:solidFill>
          <a:ln>
            <a:solidFill>
              <a:srgbClr val="1D41D5"/>
            </a:solidFill>
          </a:ln>
        </p:spPr>
        <p:txBody>
          <a:bodyPr wrap="square">
            <a:spAutoFit/>
          </a:bodyPr>
          <a:lstStyle/>
          <a:p>
            <a:r>
              <a:rPr lang="en-US" sz="2600" smtClean="0">
                <a:solidFill>
                  <a:srgbClr val="FF0000"/>
                </a:solidFill>
                <a:latin typeface="Times New Roman" panose="02020603050405020304" pitchFamily="18" charset="0"/>
                <a:cs typeface="Times New Roman" panose="02020603050405020304" pitchFamily="18" charset="0"/>
              </a:rPr>
              <a:t>5.</a:t>
            </a:r>
            <a:r>
              <a:rPr lang="en-US" sz="2600" b="1">
                <a:solidFill>
                  <a:srgbClr val="FF0000"/>
                </a:solidFill>
                <a:latin typeface="Times New Roman" panose="02020603050405020304" pitchFamily="18" charset="0"/>
                <a:ea typeface="Calibri"/>
                <a:cs typeface="Times New Roman" panose="02020603050405020304" pitchFamily="18" charset="0"/>
              </a:rPr>
              <a:t> </a:t>
            </a:r>
            <a:r>
              <a:rPr lang="en-US" sz="2600">
                <a:solidFill>
                  <a:srgbClr val="FF0000"/>
                </a:solidFill>
                <a:latin typeface="Times New Roman" panose="02020603050405020304" pitchFamily="18" charset="0"/>
                <a:cs typeface="Times New Roman" panose="02020603050405020304" pitchFamily="18" charset="0"/>
              </a:rPr>
              <a:t>Nội dung nào sau đây thể hiện những hậu quả tiêu cực của cách mạng khoa </a:t>
            </a:r>
            <a:r>
              <a:rPr lang="en-US" sz="2600" smtClean="0">
                <a:solidFill>
                  <a:srgbClr val="FF0000"/>
                </a:solidFill>
                <a:latin typeface="Times New Roman" panose="02020603050405020304" pitchFamily="18" charset="0"/>
                <a:cs typeface="Times New Roman" panose="02020603050405020304" pitchFamily="18" charset="0"/>
              </a:rPr>
              <a:t>học - kĩ </a:t>
            </a:r>
            <a:r>
              <a:rPr lang="en-US" sz="2600">
                <a:solidFill>
                  <a:srgbClr val="FF0000"/>
                </a:solidFill>
                <a:latin typeface="Times New Roman" panose="02020603050405020304" pitchFamily="18" charset="0"/>
                <a:cs typeface="Times New Roman" panose="02020603050405020304" pitchFamily="18" charset="0"/>
              </a:rPr>
              <a:t>thuật:</a:t>
            </a:r>
          </a:p>
          <a:p>
            <a:r>
              <a:rPr lang="en-US" sz="2600">
                <a:latin typeface="Times New Roman" panose="02020603050405020304" pitchFamily="18" charset="0"/>
                <a:cs typeface="Times New Roman" panose="02020603050405020304" pitchFamily="18" charset="0"/>
              </a:rPr>
              <a:t>A. Ô nhiễm môi trường, nhiễm phóng xã nguyên tử</a:t>
            </a:r>
          </a:p>
          <a:p>
            <a:r>
              <a:rPr lang="en-US" sz="2600">
                <a:latin typeface="Times New Roman" panose="02020603050405020304" pitchFamily="18" charset="0"/>
                <a:cs typeface="Times New Roman" panose="02020603050405020304" pitchFamily="18" charset="0"/>
              </a:rPr>
              <a:t>B. Tai nạn lao động, tai nạn giao thông</a:t>
            </a:r>
          </a:p>
          <a:p>
            <a:r>
              <a:rPr lang="en-US" sz="2600">
                <a:latin typeface="Times New Roman" panose="02020603050405020304" pitchFamily="18" charset="0"/>
                <a:cs typeface="Times New Roman" panose="02020603050405020304" pitchFamily="18" charset="0"/>
              </a:rPr>
              <a:t>C. Dịch bệnh mới</a:t>
            </a:r>
          </a:p>
          <a:p>
            <a:r>
              <a:rPr lang="en-US" sz="2600">
                <a:latin typeface="Times New Roman" panose="02020603050405020304" pitchFamily="18" charset="0"/>
                <a:cs typeface="Times New Roman" panose="02020603050405020304" pitchFamily="18" charset="0"/>
              </a:rPr>
              <a:t>D. Cả 3 đáp án trên đều đúng</a:t>
            </a:r>
          </a:p>
          <a:p>
            <a:pPr>
              <a:spcAft>
                <a:spcPts val="0"/>
              </a:spcAft>
            </a:pPr>
            <a:r>
              <a:rPr lang="en-US" sz="2600" i="1" smtClean="0">
                <a:solidFill>
                  <a:srgbClr val="000000"/>
                </a:solidFill>
                <a:latin typeface="Times New Roman" panose="02020603050405020304" pitchFamily="18" charset="0"/>
                <a:ea typeface="Calibri"/>
                <a:cs typeface="Times New Roman" panose="02020603050405020304" pitchFamily="18" charset="0"/>
              </a:rPr>
              <a:t>Đáp án: D</a:t>
            </a:r>
            <a:endParaRPr lang="en-US" sz="2600" i="1">
              <a:solidFill>
                <a:srgbClr val="000000"/>
              </a:solidFill>
              <a:latin typeface="Times New Roman" panose="02020603050405020304" pitchFamily="18" charset="0"/>
              <a:ea typeface="Calibri"/>
              <a:cs typeface="Times New Roman" panose="02020603050405020304" pitchFamily="18" charset="0"/>
            </a:endParaRPr>
          </a:p>
        </p:txBody>
      </p:sp>
      <p:sp>
        <p:nvSpPr>
          <p:cNvPr id="4" name="Rectangle 3"/>
          <p:cNvSpPr/>
          <p:nvPr/>
        </p:nvSpPr>
        <p:spPr>
          <a:xfrm>
            <a:off x="236111" y="3718922"/>
            <a:ext cx="11719773" cy="2893100"/>
          </a:xfrm>
          <a:prstGeom prst="rect">
            <a:avLst/>
          </a:prstGeom>
          <a:ln>
            <a:solidFill>
              <a:schemeClr val="accent1"/>
            </a:solidFill>
          </a:ln>
        </p:spPr>
        <p:txBody>
          <a:bodyPr wrap="square">
            <a:spAutoFit/>
          </a:bodyPr>
          <a:lstStyle/>
          <a:p>
            <a:r>
              <a:rPr lang="en-US" sz="2600" smtClean="0">
                <a:solidFill>
                  <a:srgbClr val="FF0000"/>
                </a:solidFill>
                <a:latin typeface="Times New Roman" panose="02020603050405020304" pitchFamily="18" charset="0"/>
                <a:cs typeface="Times New Roman" panose="02020603050405020304" pitchFamily="18" charset="0"/>
              </a:rPr>
              <a:t>6. Toàn cầu hóa là quá trình tăng lên mạnh mẽ của những mối liên hệ, những ảnh hưởng tác động lẫn nhau phụ thuộc lẫn nhau của:</a:t>
            </a:r>
          </a:p>
          <a:p>
            <a:r>
              <a:rPr lang="en-US" sz="2600" smtClean="0">
                <a:latin typeface="Times New Roman" panose="02020603050405020304" pitchFamily="18" charset="0"/>
                <a:cs typeface="Times New Roman" panose="02020603050405020304" pitchFamily="18" charset="0"/>
              </a:rPr>
              <a:t>A. tất cả các khu vực trên thế giới</a:t>
            </a:r>
          </a:p>
          <a:p>
            <a:r>
              <a:rPr lang="en-US" sz="2600" smtClean="0">
                <a:latin typeface="Times New Roman" panose="02020603050405020304" pitchFamily="18" charset="0"/>
                <a:cs typeface="Times New Roman" panose="02020603050405020304" pitchFamily="18" charset="0"/>
              </a:rPr>
              <a:t>B. các quốc gia phát triển trên thế giới</a:t>
            </a:r>
          </a:p>
          <a:p>
            <a:r>
              <a:rPr lang="en-US" sz="2600" smtClean="0">
                <a:latin typeface="Times New Roman" panose="02020603050405020304" pitchFamily="18" charset="0"/>
                <a:cs typeface="Times New Roman" panose="02020603050405020304" pitchFamily="18" charset="0"/>
              </a:rPr>
              <a:t>C. tất cả các quốc gia, các dân tộc trên thế giới</a:t>
            </a:r>
          </a:p>
          <a:p>
            <a:r>
              <a:rPr lang="en-US" sz="2600" smtClean="0">
                <a:latin typeface="Times New Roman" panose="02020603050405020304" pitchFamily="18" charset="0"/>
                <a:cs typeface="Times New Roman" panose="02020603050405020304" pitchFamily="18" charset="0"/>
              </a:rPr>
              <a:t>D.</a:t>
            </a:r>
            <a:r>
              <a:rPr lang="en-US" sz="2600">
                <a:latin typeface="Times New Roman" panose="02020603050405020304" pitchFamily="18" charset="0"/>
                <a:cs typeface="Times New Roman" panose="02020603050405020304" pitchFamily="18" charset="0"/>
              </a:rPr>
              <a:t> </a:t>
            </a:r>
            <a:r>
              <a:rPr lang="en-US" sz="2600" smtClean="0">
                <a:latin typeface="Times New Roman" panose="02020603050405020304" pitchFamily="18" charset="0"/>
                <a:cs typeface="Times New Roman" panose="02020603050405020304" pitchFamily="18" charset="0"/>
              </a:rPr>
              <a:t>Cả A và C đều đúng</a:t>
            </a:r>
          </a:p>
          <a:p>
            <a:r>
              <a:rPr lang="en-US" sz="2600" smtClean="0">
                <a:latin typeface="Times New Roman" panose="02020603050405020304" pitchFamily="18" charset="0"/>
                <a:cs typeface="Times New Roman" panose="02020603050405020304" pitchFamily="18" charset="0"/>
              </a:rPr>
              <a:t>Đáp án: D</a:t>
            </a:r>
            <a:endParaRPr lang="en-US" sz="2600">
              <a:effectLst/>
              <a:latin typeface="Times New Roman" panose="02020603050405020304" pitchFamily="18" charset="0"/>
              <a:ea typeface="Calibri"/>
              <a:cs typeface="Times New Roman" panose="02020603050405020304" pitchFamily="18" charset="0"/>
            </a:endParaRPr>
          </a:p>
        </p:txBody>
      </p:sp>
      <p:sp>
        <p:nvSpPr>
          <p:cNvPr id="5" name="Rectangle 4"/>
          <p:cNvSpPr/>
          <p:nvPr/>
        </p:nvSpPr>
        <p:spPr>
          <a:xfrm>
            <a:off x="2807594" y="49212"/>
            <a:ext cx="6323527" cy="646331"/>
          </a:xfrm>
          <a:prstGeom prst="rect">
            <a:avLst/>
          </a:prstGeom>
          <a:solidFill>
            <a:srgbClr val="FFFF00"/>
          </a:solidFill>
        </p:spPr>
        <p:txBody>
          <a:bodyPr wrap="square" lIns="91440" tIns="45720" rIns="91440" bIns="45720">
            <a:spAutoFit/>
          </a:bodyPr>
          <a:lstStyle/>
          <a:p>
            <a:pPr algn="ctr"/>
            <a:r>
              <a:rPr lang="en-US" sz="3600" b="1" smtClean="0">
                <a:ln w="1905"/>
                <a:solidFill>
                  <a:srgbClr val="0070C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HOẠT ĐỘNG LUYỆN TẬP</a:t>
            </a:r>
            <a:endParaRPr lang="en-US" sz="3600" b="1" cap="none" spc="0">
              <a:ln w="1905"/>
              <a:solidFill>
                <a:srgbClr val="0070C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0064583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1138" b="33744"/>
          <a:stretch/>
        </p:blipFill>
        <p:spPr bwMode="auto">
          <a:xfrm>
            <a:off x="1696706" y="2949262"/>
            <a:ext cx="8205787" cy="2331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948119" y="584713"/>
            <a:ext cx="6295390" cy="607695"/>
          </a:xfrm>
          <a:prstGeom prst="rect">
            <a:avLst/>
          </a:prstGeom>
          <a:solidFill>
            <a:srgbClr val="FFFF00"/>
          </a:solidFill>
        </p:spPr>
        <p:style>
          <a:lnRef idx="2">
            <a:schemeClr val="accent2"/>
          </a:lnRef>
          <a:fillRef idx="1">
            <a:schemeClr val="lt1"/>
          </a:fillRef>
          <a:effectRef idx="0">
            <a:schemeClr val="accent2"/>
          </a:effectRef>
          <a:fontRef idx="minor">
            <a:schemeClr val="dk1"/>
          </a:fontRef>
        </p:style>
        <p:txBody>
          <a:bodyPr wrap="none">
            <a:spAutoFit/>
          </a:bodyPr>
          <a:lstStyle/>
          <a:p>
            <a:r>
              <a:rPr lang="en-US" altLang="en-US" sz="3355" b="1" dirty="0">
                <a:solidFill>
                  <a:srgbClr val="FF0000"/>
                </a:solidFill>
                <a:latin typeface="Times New Roman" panose="02020603050405020304" pitchFamily="18" charset="0"/>
                <a:cs typeface="Times New Roman" panose="02020603050405020304" pitchFamily="18" charset="0"/>
              </a:rPr>
              <a:t>HƯỚNG DẪN HỌC BÀI Ở NHÀ</a:t>
            </a:r>
            <a:endParaRPr lang="en-US" altLang="en-US" sz="3355" dirty="0">
              <a:latin typeface="Arial" panose="020B0604020202020204" pitchFamily="34" charset="0"/>
            </a:endParaRPr>
          </a:p>
        </p:txBody>
      </p:sp>
      <p:sp>
        <p:nvSpPr>
          <p:cNvPr id="5" name="Rectangle 2"/>
          <p:cNvSpPr/>
          <p:nvPr/>
        </p:nvSpPr>
        <p:spPr>
          <a:xfrm>
            <a:off x="914214" y="1469139"/>
            <a:ext cx="10363200" cy="1255728"/>
          </a:xfrm>
          <a:prstGeom prst="rect">
            <a:avLst/>
          </a:prstGeom>
          <a:solidFill>
            <a:schemeClr val="bg1"/>
          </a:solidFill>
          <a:ln w="9525" cap="flat" cmpd="sng">
            <a:solidFill>
              <a:srgbClr val="FFFFCC"/>
            </a:solidFill>
            <a:prstDash val="solid"/>
            <a:miter/>
            <a:headEnd type="none" w="med" len="med"/>
            <a:tailEnd type="none" w="med" len="med"/>
          </a:ln>
        </p:spPr>
        <p:txBody>
          <a:bodyPr wrap="square">
            <a:spAutoFit/>
          </a:bodyPr>
          <a:lstStyle/>
          <a:p>
            <a:pPr algn="just">
              <a:lnSpc>
                <a:spcPct val="90000"/>
              </a:lnSpc>
            </a:pPr>
            <a:r>
              <a:rPr lang="vi-VN" sz="2800" b="1" dirty="0">
                <a:latin typeface="Times New Roman" panose="02020603050405020304" pitchFamily="18" charset="0"/>
                <a:cs typeface="Times New Roman" panose="02020603050405020304" pitchFamily="18" charset="0"/>
              </a:rPr>
              <a:t>- HS ghi chép b</a:t>
            </a:r>
            <a:r>
              <a:rPr lang="vi-VN" sz="2800" b="1" dirty="0">
                <a:latin typeface="Times New Roman" panose="02020603050405020304" pitchFamily="18" charset="0"/>
                <a:ea typeface="Times New Roman" panose="02020603050405020304" pitchFamily="18" charset="0"/>
                <a:cs typeface="Times New Roman" panose="02020603050405020304" pitchFamily="18" charset="0"/>
              </a:rPr>
              <a:t>à</a:t>
            </a:r>
            <a:r>
              <a:rPr lang="vi-VN" sz="2800" b="1" dirty="0">
                <a:latin typeface="Times New Roman" panose="02020603050405020304" pitchFamily="18" charset="0"/>
                <a:cs typeface="Times New Roman" panose="02020603050405020304" pitchFamily="18" charset="0"/>
              </a:rPr>
              <a:t>i đầy đủ các nội dung b</a:t>
            </a:r>
            <a:r>
              <a:rPr lang="vi-VN" sz="2800" b="1" dirty="0">
                <a:latin typeface="Times New Roman" panose="02020603050405020304" pitchFamily="18" charset="0"/>
                <a:ea typeface="Times New Roman" panose="02020603050405020304" pitchFamily="18" charset="0"/>
                <a:cs typeface="Times New Roman" panose="02020603050405020304" pitchFamily="18" charset="0"/>
              </a:rPr>
              <a:t>à</a:t>
            </a:r>
            <a:r>
              <a:rPr lang="vi-VN" sz="2800" b="1" dirty="0">
                <a:latin typeface="Times New Roman" panose="02020603050405020304" pitchFamily="18" charset="0"/>
                <a:cs typeface="Times New Roman" panose="02020603050405020304" pitchFamily="18" charset="0"/>
              </a:rPr>
              <a:t>i học.</a:t>
            </a:r>
          </a:p>
          <a:p>
            <a:pPr algn="just">
              <a:lnSpc>
                <a:spcPct val="90000"/>
              </a:lnSpc>
            </a:pPr>
            <a:r>
              <a:rPr lang="en-US" sz="2800" b="1" smtClean="0">
                <a:latin typeface="Times New Roman" panose="02020603050405020304" pitchFamily="18" charset="0"/>
                <a:cs typeface="Times New Roman" panose="02020603050405020304" pitchFamily="18" charset="0"/>
              </a:rPr>
              <a:t>- </a:t>
            </a:r>
            <a:r>
              <a:rPr lang="vi-VN" sz="2800" b="1" smtClean="0">
                <a:latin typeface="Times New Roman" panose="02020603050405020304" pitchFamily="18" charset="0"/>
                <a:cs typeface="Times New Roman" panose="02020603050405020304" pitchFamily="18" charset="0"/>
              </a:rPr>
              <a:t>Trả </a:t>
            </a:r>
            <a:r>
              <a:rPr lang="vi-VN" sz="2800" b="1">
                <a:latin typeface="Times New Roman" panose="02020603050405020304" pitchFamily="18" charset="0"/>
                <a:cs typeface="Times New Roman" panose="02020603050405020304" pitchFamily="18" charset="0"/>
              </a:rPr>
              <a:t>lời </a:t>
            </a:r>
            <a:r>
              <a:rPr lang="en-US" sz="2800" b="1" smtClean="0">
                <a:latin typeface="Times New Roman" panose="02020603050405020304" pitchFamily="18" charset="0"/>
                <a:cs typeface="Times New Roman" panose="02020603050405020304" pitchFamily="18" charset="0"/>
              </a:rPr>
              <a:t>C</a:t>
            </a:r>
            <a:r>
              <a:rPr lang="vi-VN" sz="2800" b="1" smtClean="0">
                <a:latin typeface="Times New Roman" panose="02020603050405020304" pitchFamily="18" charset="0"/>
                <a:cs typeface="Times New Roman" panose="02020603050405020304" pitchFamily="18" charset="0"/>
              </a:rPr>
              <a:t>âu hỏi</a:t>
            </a:r>
            <a:r>
              <a:rPr lang="en-US" sz="2800" b="1" smtClean="0">
                <a:latin typeface="Times New Roman" panose="02020603050405020304" pitchFamily="18" charset="0"/>
                <a:cs typeface="Times New Roman" panose="02020603050405020304" pitchFamily="18" charset="0"/>
              </a:rPr>
              <a:t> và bài tập</a:t>
            </a:r>
            <a:r>
              <a:rPr lang="vi-VN" sz="2800" b="1" smtClean="0">
                <a:latin typeface="Times New Roman" panose="02020603050405020304" pitchFamily="18" charset="0"/>
                <a:cs typeface="Times New Roman" panose="02020603050405020304" pitchFamily="18" charset="0"/>
              </a:rPr>
              <a:t>: </a:t>
            </a:r>
            <a:r>
              <a:rPr lang="en-US" sz="2800" b="1" smtClean="0">
                <a:latin typeface="Times New Roman" panose="02020603050405020304" pitchFamily="18" charset="0"/>
                <a:cs typeface="Times New Roman" panose="02020603050405020304" pitchFamily="18" charset="0"/>
              </a:rPr>
              <a:t>SGK/52</a:t>
            </a:r>
            <a:endParaRPr lang="en-US" sz="2800" b="1" dirty="0">
              <a:latin typeface="Times New Roman" panose="02020603050405020304" pitchFamily="18" charset="0"/>
              <a:cs typeface="Times New Roman" panose="02020603050405020304" pitchFamily="18" charset="0"/>
            </a:endParaRPr>
          </a:p>
          <a:p>
            <a:pPr algn="just">
              <a:lnSpc>
                <a:spcPct val="90000"/>
              </a:lnSpc>
            </a:pPr>
            <a:r>
              <a:rPr lang="en-US" sz="2800" b="1" smtClean="0">
                <a:latin typeface="Times New Roman" panose="02020603050405020304" pitchFamily="18" charset="0"/>
                <a:cs typeface="Times New Roman" panose="02020603050405020304" pitchFamily="18" charset="0"/>
                <a:sym typeface="+mn-ea"/>
              </a:rPr>
              <a:t>Ôn tập các chủ đề đã học</a:t>
            </a:r>
            <a:endParaRPr lang="vi-VN" sz="2800" b="1" dirty="0">
              <a:solidFill>
                <a:schemeClr val="tx1"/>
              </a:solidFill>
              <a:latin typeface="Times New Roman" panose="02020603050405020304" pitchFamily="18" charset="0"/>
              <a:cs typeface="Times New Roman" panose="02020603050405020304" pitchFamily="18" charset="0"/>
              <a:sym typeface="+mn-ea"/>
            </a:endParaRPr>
          </a:p>
        </p:txBody>
      </p:sp>
      <p:sp>
        <p:nvSpPr>
          <p:cNvPr id="6" name="Rectangle 5"/>
          <p:cNvSpPr/>
          <p:nvPr/>
        </p:nvSpPr>
        <p:spPr>
          <a:xfrm>
            <a:off x="450339" y="5381768"/>
            <a:ext cx="11054565" cy="707886"/>
          </a:xfrm>
          <a:prstGeom prst="rect">
            <a:avLst/>
          </a:prstGeom>
          <a:noFill/>
        </p:spPr>
        <p:txBody>
          <a:bodyPr wrap="none" lIns="91440" tIns="45720" rIns="91440" bIns="45720">
            <a:spAutoFit/>
          </a:bodyPr>
          <a:lstStyle/>
          <a:p>
            <a:pPr algn="ctr"/>
            <a:r>
              <a:rPr lang="en-US" sz="4000" b="1" cap="all" spc="0" dirty="0" err="1">
                <a:ln w="9000" cmpd="sng">
                  <a:solidFill>
                    <a:schemeClr val="accent4">
                      <a:shade val="50000"/>
                      <a:satMod val="120000"/>
                    </a:schemeClr>
                  </a:solidFill>
                  <a:prstDash val="solid"/>
                </a:ln>
                <a:solidFill>
                  <a:schemeClr val="accent4">
                    <a:lumMod val="20000"/>
                    <a:lumOff val="80000"/>
                  </a:schemeClr>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Hẹn</a:t>
            </a:r>
            <a:r>
              <a:rPr lang="en-US" sz="4000" b="1" cap="all" spc="0" dirty="0">
                <a:ln w="9000" cmpd="sng">
                  <a:solidFill>
                    <a:schemeClr val="accent4">
                      <a:shade val="50000"/>
                      <a:satMod val="120000"/>
                    </a:schemeClr>
                  </a:solidFill>
                  <a:prstDash val="solid"/>
                </a:ln>
                <a:solidFill>
                  <a:schemeClr val="accent4">
                    <a:lumMod val="20000"/>
                    <a:lumOff val="80000"/>
                  </a:schemeClr>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 </a:t>
            </a:r>
            <a:r>
              <a:rPr lang="en-US" sz="4000" b="1" cap="all" spc="0" dirty="0" err="1">
                <a:ln w="9000" cmpd="sng">
                  <a:solidFill>
                    <a:schemeClr val="accent4">
                      <a:shade val="50000"/>
                      <a:satMod val="120000"/>
                    </a:schemeClr>
                  </a:solidFill>
                  <a:prstDash val="solid"/>
                </a:ln>
                <a:solidFill>
                  <a:schemeClr val="accent4">
                    <a:lumMod val="20000"/>
                    <a:lumOff val="80000"/>
                  </a:schemeClr>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gặp</a:t>
            </a:r>
            <a:r>
              <a:rPr lang="en-US" sz="4000" b="1" cap="all" spc="0" dirty="0">
                <a:ln w="9000" cmpd="sng">
                  <a:solidFill>
                    <a:schemeClr val="accent4">
                      <a:shade val="50000"/>
                      <a:satMod val="120000"/>
                    </a:schemeClr>
                  </a:solidFill>
                  <a:prstDash val="solid"/>
                </a:ln>
                <a:solidFill>
                  <a:schemeClr val="accent4">
                    <a:lumMod val="20000"/>
                    <a:lumOff val="80000"/>
                  </a:schemeClr>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 </a:t>
            </a:r>
            <a:r>
              <a:rPr lang="en-US" sz="4000" b="1" cap="all" spc="0" dirty="0" err="1">
                <a:ln w="9000" cmpd="sng">
                  <a:solidFill>
                    <a:schemeClr val="accent4">
                      <a:shade val="50000"/>
                      <a:satMod val="120000"/>
                    </a:schemeClr>
                  </a:solidFill>
                  <a:prstDash val="solid"/>
                </a:ln>
                <a:solidFill>
                  <a:schemeClr val="accent4">
                    <a:lumMod val="20000"/>
                    <a:lumOff val="80000"/>
                  </a:schemeClr>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lại</a:t>
            </a:r>
            <a:r>
              <a:rPr lang="en-US" sz="4000" b="1" cap="all" spc="0" dirty="0">
                <a:ln w="9000" cmpd="sng">
                  <a:solidFill>
                    <a:schemeClr val="accent4">
                      <a:shade val="50000"/>
                      <a:satMod val="120000"/>
                    </a:schemeClr>
                  </a:solidFill>
                  <a:prstDash val="solid"/>
                </a:ln>
                <a:solidFill>
                  <a:schemeClr val="accent4">
                    <a:lumMod val="20000"/>
                    <a:lumOff val="80000"/>
                  </a:schemeClr>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 </a:t>
            </a:r>
            <a:r>
              <a:rPr lang="en-US" sz="4000" b="1" cap="all" spc="0" dirty="0" err="1">
                <a:ln w="9000" cmpd="sng">
                  <a:solidFill>
                    <a:schemeClr val="accent4">
                      <a:shade val="50000"/>
                      <a:satMod val="120000"/>
                    </a:schemeClr>
                  </a:solidFill>
                  <a:prstDash val="solid"/>
                </a:ln>
                <a:solidFill>
                  <a:schemeClr val="accent4">
                    <a:lumMod val="20000"/>
                    <a:lumOff val="80000"/>
                  </a:schemeClr>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các</a:t>
            </a:r>
            <a:r>
              <a:rPr lang="en-US" sz="4000" b="1" cap="all" spc="0" dirty="0">
                <a:ln w="9000" cmpd="sng">
                  <a:solidFill>
                    <a:schemeClr val="accent4">
                      <a:shade val="50000"/>
                      <a:satMod val="120000"/>
                    </a:schemeClr>
                  </a:solidFill>
                  <a:prstDash val="solid"/>
                </a:ln>
                <a:solidFill>
                  <a:schemeClr val="accent4">
                    <a:lumMod val="20000"/>
                    <a:lumOff val="80000"/>
                  </a:schemeClr>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 </a:t>
            </a:r>
            <a:r>
              <a:rPr lang="en-US" sz="4000" b="1" cap="all" spc="0" dirty="0" err="1">
                <a:ln w="9000" cmpd="sng">
                  <a:solidFill>
                    <a:schemeClr val="accent4">
                      <a:shade val="50000"/>
                      <a:satMod val="120000"/>
                    </a:schemeClr>
                  </a:solidFill>
                  <a:prstDash val="solid"/>
                </a:ln>
                <a:solidFill>
                  <a:schemeClr val="accent4">
                    <a:lumMod val="20000"/>
                    <a:lumOff val="80000"/>
                  </a:schemeClr>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em</a:t>
            </a:r>
            <a:r>
              <a:rPr lang="en-US" sz="4000" b="1" cap="all" spc="0" dirty="0">
                <a:ln w="9000" cmpd="sng">
                  <a:solidFill>
                    <a:schemeClr val="accent4">
                      <a:shade val="50000"/>
                      <a:satMod val="120000"/>
                    </a:schemeClr>
                  </a:solidFill>
                  <a:prstDash val="solid"/>
                </a:ln>
                <a:solidFill>
                  <a:schemeClr val="accent4">
                    <a:lumMod val="20000"/>
                    <a:lumOff val="80000"/>
                  </a:schemeClr>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 </a:t>
            </a:r>
            <a:r>
              <a:rPr lang="en-US" sz="4000" b="1" cap="all" spc="0" dirty="0" err="1">
                <a:ln w="9000" cmpd="sng">
                  <a:solidFill>
                    <a:schemeClr val="accent4">
                      <a:shade val="50000"/>
                      <a:satMod val="120000"/>
                    </a:schemeClr>
                  </a:solidFill>
                  <a:prstDash val="solid"/>
                </a:ln>
                <a:solidFill>
                  <a:schemeClr val="accent4">
                    <a:lumMod val="20000"/>
                    <a:lumOff val="80000"/>
                  </a:schemeClr>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vào</a:t>
            </a:r>
            <a:r>
              <a:rPr lang="en-US" sz="4000" b="1" cap="all" spc="0" dirty="0">
                <a:ln w="9000" cmpd="sng">
                  <a:solidFill>
                    <a:schemeClr val="accent4">
                      <a:shade val="50000"/>
                      <a:satMod val="120000"/>
                    </a:schemeClr>
                  </a:solidFill>
                  <a:prstDash val="solid"/>
                </a:ln>
                <a:solidFill>
                  <a:schemeClr val="accent4">
                    <a:lumMod val="20000"/>
                    <a:lumOff val="80000"/>
                  </a:schemeClr>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 </a:t>
            </a:r>
            <a:r>
              <a:rPr lang="en-US" sz="4000" b="1" cap="all" spc="0" dirty="0" err="1">
                <a:ln w="9000" cmpd="sng">
                  <a:solidFill>
                    <a:schemeClr val="accent4">
                      <a:shade val="50000"/>
                      <a:satMod val="120000"/>
                    </a:schemeClr>
                  </a:solidFill>
                  <a:prstDash val="solid"/>
                </a:ln>
                <a:solidFill>
                  <a:schemeClr val="accent4">
                    <a:lumMod val="20000"/>
                    <a:lumOff val="80000"/>
                  </a:schemeClr>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tiết</a:t>
            </a:r>
            <a:r>
              <a:rPr lang="en-US" sz="4000" b="1" cap="all" spc="0" dirty="0">
                <a:ln w="9000" cmpd="sng">
                  <a:solidFill>
                    <a:schemeClr val="accent4">
                      <a:shade val="50000"/>
                      <a:satMod val="120000"/>
                    </a:schemeClr>
                  </a:solidFill>
                  <a:prstDash val="solid"/>
                </a:ln>
                <a:solidFill>
                  <a:schemeClr val="accent4">
                    <a:lumMod val="20000"/>
                    <a:lumOff val="80000"/>
                  </a:schemeClr>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 </a:t>
            </a:r>
            <a:r>
              <a:rPr lang="en-US" sz="4000" b="1" cap="all" spc="0" dirty="0" err="1">
                <a:ln w="9000" cmpd="sng">
                  <a:solidFill>
                    <a:schemeClr val="accent4">
                      <a:shade val="50000"/>
                      <a:satMod val="120000"/>
                    </a:schemeClr>
                  </a:solidFill>
                  <a:prstDash val="solid"/>
                </a:ln>
                <a:solidFill>
                  <a:schemeClr val="accent4">
                    <a:lumMod val="20000"/>
                    <a:lumOff val="80000"/>
                  </a:schemeClr>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học</a:t>
            </a:r>
            <a:r>
              <a:rPr lang="en-US" sz="4000" b="1" cap="all" spc="0" dirty="0">
                <a:ln w="9000" cmpd="sng">
                  <a:solidFill>
                    <a:schemeClr val="accent4">
                      <a:shade val="50000"/>
                      <a:satMod val="120000"/>
                    </a:schemeClr>
                  </a:solidFill>
                  <a:prstDash val="solid"/>
                </a:ln>
                <a:solidFill>
                  <a:schemeClr val="accent4">
                    <a:lumMod val="20000"/>
                    <a:lumOff val="80000"/>
                  </a:schemeClr>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 </a:t>
            </a:r>
            <a:r>
              <a:rPr lang="en-US" sz="4000" b="1" cap="all" spc="0" dirty="0" err="1">
                <a:ln w="9000" cmpd="sng">
                  <a:solidFill>
                    <a:schemeClr val="accent4">
                      <a:shade val="50000"/>
                      <a:satMod val="120000"/>
                    </a:schemeClr>
                  </a:solidFill>
                  <a:prstDash val="solid"/>
                </a:ln>
                <a:solidFill>
                  <a:schemeClr val="accent4">
                    <a:lumMod val="20000"/>
                    <a:lumOff val="80000"/>
                  </a:schemeClr>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sau</a:t>
            </a:r>
            <a:r>
              <a:rPr lang="en-US" sz="4000" b="1" cap="all" spc="0" dirty="0">
                <a:ln w="9000" cmpd="sng">
                  <a:solidFill>
                    <a:schemeClr val="accent4">
                      <a:shade val="50000"/>
                      <a:satMod val="120000"/>
                    </a:schemeClr>
                  </a:solidFill>
                  <a:prstDash val="solid"/>
                </a:ln>
                <a:solidFill>
                  <a:schemeClr val="accent4">
                    <a:lumMod val="20000"/>
                    <a:lumOff val="80000"/>
                  </a:schemeClr>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 !</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bldLst>
      <p:bldP spid="5"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
          <p:cNvSpPr txBox="1"/>
          <p:nvPr/>
        </p:nvSpPr>
        <p:spPr>
          <a:xfrm>
            <a:off x="0" y="538609"/>
            <a:ext cx="12484099" cy="492443"/>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spcBef>
                <a:spcPct val="0"/>
              </a:spcBef>
              <a:buNone/>
            </a:pPr>
            <a:r>
              <a:rPr lang="vi-VN" altLang="en-US" sz="2600" b="1" dirty="0">
                <a:solidFill>
                  <a:srgbClr val="1D41D5"/>
                </a:solidFill>
                <a:latin typeface="Times New Roman" panose="02020603050405020304" pitchFamily="18" charset="0"/>
                <a:cs typeface="Times New Roman" panose="02020603050405020304" pitchFamily="18" charset="0"/>
              </a:rPr>
              <a:t>I</a:t>
            </a:r>
            <a:r>
              <a:rPr lang="vi-VN" altLang="en-US" sz="2600" b="1">
                <a:solidFill>
                  <a:srgbClr val="1D41D5"/>
                </a:solidFill>
                <a:latin typeface="Times New Roman" panose="02020603050405020304" pitchFamily="18" charset="0"/>
                <a:cs typeface="Times New Roman" panose="02020603050405020304" pitchFamily="18" charset="0"/>
              </a:rPr>
              <a:t>. N</a:t>
            </a:r>
            <a:r>
              <a:rPr lang="en-US" altLang="en-US" sz="2600" b="1">
                <a:solidFill>
                  <a:srgbClr val="1D41D5"/>
                </a:solidFill>
                <a:latin typeface="Times New Roman" panose="02020603050405020304" pitchFamily="18" charset="0"/>
                <a:cs typeface="Times New Roman" panose="02020603050405020304" pitchFamily="18" charset="0"/>
              </a:rPr>
              <a:t>HỮNG THÀNH TỰU CHỦ YẾU CỦA CÁCH MẠNG KHOA  HỌC - KĨ </a:t>
            </a:r>
            <a:r>
              <a:rPr lang="en-US" altLang="en-US" sz="2600" b="1" smtClean="0">
                <a:solidFill>
                  <a:srgbClr val="1D41D5"/>
                </a:solidFill>
                <a:latin typeface="Times New Roman" panose="02020603050405020304" pitchFamily="18" charset="0"/>
                <a:cs typeface="Times New Roman" panose="02020603050405020304" pitchFamily="18" charset="0"/>
              </a:rPr>
              <a:t>THUẬT</a:t>
            </a:r>
            <a:endParaRPr lang="vi-VN" altLang="en-US" sz="2600" b="1">
              <a:solidFill>
                <a:srgbClr val="1D41D5"/>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2076975" y="2801603"/>
            <a:ext cx="4122056" cy="3046988"/>
          </a:xfrm>
          <a:prstGeom prst="rect">
            <a:avLst/>
          </a:prstGeom>
          <a:solidFill>
            <a:srgbClr val="FAFEE2"/>
          </a:solidFill>
        </p:spPr>
        <p:txBody>
          <a:bodyPr wrap="square">
            <a:spAutoFit/>
          </a:bodyPr>
          <a:lstStyle/>
          <a:p>
            <a:pPr algn="just"/>
            <a:endParaRPr lang="en-US" altLang="en-US" sz="2400" b="1" smtClean="0">
              <a:solidFill>
                <a:srgbClr val="C00000"/>
              </a:solidFill>
              <a:latin typeface="Times New Roman" panose="02020603050405020304" pitchFamily="18" charset="0"/>
              <a:cs typeface="Times New Roman" panose="02020603050405020304" pitchFamily="18" charset="0"/>
            </a:endParaRPr>
          </a:p>
          <a:p>
            <a:pPr algn="just"/>
            <a:r>
              <a:rPr lang="en-US" altLang="en-US" sz="2400" b="1" smtClean="0">
                <a:solidFill>
                  <a:srgbClr val="C00000"/>
                </a:solidFill>
                <a:latin typeface="Times New Roman" panose="02020603050405020304" pitchFamily="18" charset="0"/>
                <a:cs typeface="Times New Roman" panose="02020603050405020304" pitchFamily="18" charset="0"/>
              </a:rPr>
              <a:t>Từ </a:t>
            </a:r>
            <a:r>
              <a:rPr lang="en-US" altLang="en-US" sz="2400" b="1">
                <a:solidFill>
                  <a:srgbClr val="C00000"/>
                </a:solidFill>
                <a:latin typeface="Times New Roman" panose="02020603050405020304" pitchFamily="18" charset="0"/>
                <a:cs typeface="Times New Roman" panose="02020603050405020304" pitchFamily="18" charset="0"/>
              </a:rPr>
              <a:t>giữa những năm 40 của thế kỉ XX, </a:t>
            </a:r>
            <a:r>
              <a:rPr lang="en-US" altLang="en-US" sz="2400" b="1" smtClean="0">
                <a:solidFill>
                  <a:srgbClr val="C00000"/>
                </a:solidFill>
                <a:latin typeface="Times New Roman" panose="02020603050405020304" pitchFamily="18" charset="0"/>
                <a:cs typeface="Times New Roman" panose="02020603050405020304" pitchFamily="18" charset="0"/>
              </a:rPr>
              <a:t>loài người bước vào cuộc Cách </a:t>
            </a:r>
            <a:r>
              <a:rPr lang="en-US" altLang="en-US" sz="2400" b="1">
                <a:solidFill>
                  <a:srgbClr val="C00000"/>
                </a:solidFill>
                <a:latin typeface="Times New Roman" panose="02020603050405020304" pitchFamily="18" charset="0"/>
                <a:cs typeface="Times New Roman" panose="02020603050405020304" pitchFamily="18" charset="0"/>
              </a:rPr>
              <a:t>mạng khoa học - kĩ thuật hiện </a:t>
            </a:r>
            <a:r>
              <a:rPr lang="en-US" altLang="en-US" sz="2400" b="1" smtClean="0">
                <a:solidFill>
                  <a:srgbClr val="C00000"/>
                </a:solidFill>
                <a:latin typeface="Times New Roman" panose="02020603050405020304" pitchFamily="18" charset="0"/>
                <a:cs typeface="Times New Roman" panose="02020603050405020304" pitchFamily="18" charset="0"/>
              </a:rPr>
              <a:t>đại.</a:t>
            </a:r>
          </a:p>
          <a:p>
            <a:pPr algn="just"/>
            <a:r>
              <a:rPr lang="en-US" altLang="en-US" sz="2400" b="1" smtClean="0">
                <a:solidFill>
                  <a:srgbClr val="C00000"/>
                </a:solidFill>
                <a:latin typeface="Times New Roman" panose="02020603050405020304" pitchFamily="18" charset="0"/>
                <a:cs typeface="Times New Roman" panose="02020603050405020304" pitchFamily="18" charset="0"/>
              </a:rPr>
              <a:t>Mĩ là nước đi đầu về KH-KT và công nghệ trên thế giới.</a:t>
            </a:r>
          </a:p>
          <a:p>
            <a:pPr algn="just"/>
            <a:endParaRPr lang="en-US" altLang="en-US" sz="2400" b="1">
              <a:solidFill>
                <a:srgbClr val="C0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0" y="0"/>
            <a:ext cx="12192000" cy="538609"/>
          </a:xfrm>
          <a:prstGeom prst="rect">
            <a:avLst/>
          </a:prstGeom>
        </p:spPr>
        <p:txBody>
          <a:bodyPr wrap="square">
            <a:spAutoFit/>
          </a:bodyPr>
          <a:lstStyle/>
          <a:p>
            <a:pPr algn="ctr"/>
            <a:r>
              <a:rPr lang="en-US" altLang="en-US" sz="2900" b="1">
                <a:solidFill>
                  <a:srgbClr val="FF3300"/>
                </a:solidFill>
                <a:latin typeface="Times New Roman" panose="02020603050405020304" pitchFamily="18" charset="0"/>
                <a:ea typeface="+mj-ea"/>
                <a:cs typeface="Arial" panose="020B0604020202020204" pitchFamily="34" charset="0"/>
              </a:rPr>
              <a:t>CUỘC CÁCH MẠNG KHOA HỌC - KĨ THUẬT TỪ NĂM 1945 ĐẾN NAY</a:t>
            </a:r>
            <a:endParaRPr lang="en-US" sz="2900"/>
          </a:p>
        </p:txBody>
      </p:sp>
      <p:pic>
        <p:nvPicPr>
          <p:cNvPr id="11"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5306" r="10714" b="-1112"/>
          <a:stretch/>
        </p:blipFill>
        <p:spPr bwMode="auto">
          <a:xfrm flipH="1">
            <a:off x="141667" y="3919790"/>
            <a:ext cx="1867436" cy="2938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4408460" y="1144923"/>
            <a:ext cx="3375080" cy="1446550"/>
          </a:xfrm>
          <a:prstGeom prst="rect">
            <a:avLst/>
          </a:prstGeom>
          <a:solidFill>
            <a:srgbClr val="FAFEE2"/>
          </a:solidFill>
        </p:spPr>
        <p:txBody>
          <a:bodyPr wrap="square">
            <a:spAutoFit/>
          </a:bodyPr>
          <a:lstStyle/>
          <a:p>
            <a:pPr algn="just"/>
            <a:r>
              <a:rPr lang="en-US" altLang="en-US" sz="2400" b="1" i="1" smtClean="0">
                <a:latin typeface="Times New Roman" panose="02020603050405020304" pitchFamily="18" charset="0"/>
                <a:cs typeface="Times New Roman" panose="02020603050405020304" pitchFamily="18" charset="0"/>
              </a:rPr>
              <a:t>Cách mạng KH-KT lần thứ nhất – Cách mạng công nghiệp thế kỉ XVIII</a:t>
            </a:r>
          </a:p>
          <a:p>
            <a:pPr algn="just"/>
            <a:endParaRPr lang="en-US" altLang="en-US" sz="1600" b="1" i="1" dirty="0">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13689" y="1144924"/>
            <a:ext cx="2859112" cy="2117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5152" y="3506528"/>
            <a:ext cx="2310813" cy="22908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18575" y="3506528"/>
            <a:ext cx="3057525" cy="22908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41238151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538609"/>
          </a:xfrm>
          <a:prstGeom prst="rect">
            <a:avLst/>
          </a:prstGeom>
        </p:spPr>
        <p:txBody>
          <a:bodyPr wrap="square">
            <a:spAutoFit/>
          </a:bodyPr>
          <a:lstStyle/>
          <a:p>
            <a:pPr algn="ctr"/>
            <a:r>
              <a:rPr lang="en-US" altLang="en-US" sz="2900" b="1">
                <a:solidFill>
                  <a:srgbClr val="FF3300"/>
                </a:solidFill>
                <a:latin typeface="Times New Roman" panose="02020603050405020304" pitchFamily="18" charset="0"/>
                <a:ea typeface="+mj-ea"/>
                <a:cs typeface="Arial" panose="020B0604020202020204" pitchFamily="34" charset="0"/>
              </a:rPr>
              <a:t>CUỘC CÁCH MẠNG KHOA HỌC - KĨ THUẬT TỪ NĂM 1945 ĐẾN NAY</a:t>
            </a:r>
            <a:endParaRPr lang="en-US" sz="2900"/>
          </a:p>
        </p:txBody>
      </p:sp>
      <p:pic>
        <p:nvPicPr>
          <p:cNvPr id="11"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5306" r="10714" b="-1112"/>
          <a:stretch/>
        </p:blipFill>
        <p:spPr bwMode="auto">
          <a:xfrm flipH="1">
            <a:off x="141667" y="3919790"/>
            <a:ext cx="1867436" cy="2938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1028" y="1231107"/>
            <a:ext cx="3845808" cy="3076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r="10539"/>
          <a:stretch/>
        </p:blipFill>
        <p:spPr bwMode="auto">
          <a:xfrm>
            <a:off x="6442307" y="1231106"/>
            <a:ext cx="3822155" cy="3076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loud Callout 7"/>
          <p:cNvSpPr/>
          <p:nvPr/>
        </p:nvSpPr>
        <p:spPr>
          <a:xfrm>
            <a:off x="4187357" y="4307751"/>
            <a:ext cx="7594600" cy="2346280"/>
          </a:xfrm>
          <a:prstGeom prst="cloudCallout">
            <a:avLst>
              <a:gd name="adj1" fmla="val -64534"/>
              <a:gd name="adj2" fmla="val 8118"/>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b="1" noProof="1">
                <a:solidFill>
                  <a:srgbClr val="7030A0"/>
                </a:solidFill>
                <a:latin typeface="Times New Roman" panose="02020603050405020304" pitchFamily="18" charset="0"/>
                <a:cs typeface="Times New Roman" panose="02020603050405020304" pitchFamily="18" charset="0"/>
              </a:rPr>
              <a:t>    </a:t>
            </a:r>
            <a:r>
              <a:rPr lang="en-US" altLang="en-US" b="1" noProof="1" smtClean="0">
                <a:solidFill>
                  <a:srgbClr val="C00000"/>
                </a:solidFill>
                <a:latin typeface="Times New Roman" panose="02020603050405020304" pitchFamily="18" charset="0"/>
                <a:cs typeface="Times New Roman" panose="02020603050405020304" pitchFamily="18" charset="0"/>
              </a:rPr>
              <a:t>Nguyên nhân đưa đến cách mạng khoa học – kĩ thuật lần thứ 2?</a:t>
            </a:r>
            <a:endParaRPr lang="vi-VN" altLang="en-US" b="1" noProof="1">
              <a:solidFill>
                <a:srgbClr val="C00000"/>
              </a:solidFill>
              <a:latin typeface="Times New Roman" panose="02020603050405020304" pitchFamily="18" charset="0"/>
              <a:cs typeface="Times New Roman" panose="02020603050405020304" pitchFamily="18" charset="0"/>
            </a:endParaRPr>
          </a:p>
        </p:txBody>
      </p:sp>
      <p:pic>
        <p:nvPicPr>
          <p:cNvPr id="9" name="Picture 2"/>
          <p:cNvPicPr>
            <a:picLocks noGrp="1" noChangeAspect="1"/>
          </p:cNvPicPr>
          <p:nvPr>
            <p:ph idx="1"/>
          </p:nvPr>
        </p:nvPicPr>
        <p:blipFill>
          <a:blip r:embed="rId6"/>
          <a:stretch>
            <a:fillRect/>
          </a:stretch>
        </p:blipFill>
        <p:spPr>
          <a:xfrm>
            <a:off x="2276513" y="4902804"/>
            <a:ext cx="723265" cy="1163955"/>
          </a:xfrm>
          <a:prstGeom prst="rect">
            <a:avLst/>
          </a:prstGeom>
          <a:noFill/>
          <a:ln w="9525">
            <a:noFill/>
          </a:ln>
        </p:spPr>
      </p:pic>
      <p:sp>
        <p:nvSpPr>
          <p:cNvPr id="10" name="TextBox 1"/>
          <p:cNvSpPr txBox="1"/>
          <p:nvPr/>
        </p:nvSpPr>
        <p:spPr>
          <a:xfrm>
            <a:off x="0" y="538609"/>
            <a:ext cx="12484099" cy="492443"/>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spcBef>
                <a:spcPct val="0"/>
              </a:spcBef>
              <a:buNone/>
            </a:pPr>
            <a:r>
              <a:rPr lang="vi-VN" altLang="en-US" sz="2600" b="1" dirty="0">
                <a:solidFill>
                  <a:srgbClr val="1D41D5"/>
                </a:solidFill>
                <a:latin typeface="Times New Roman" panose="02020603050405020304" pitchFamily="18" charset="0"/>
                <a:cs typeface="Times New Roman" panose="02020603050405020304" pitchFamily="18" charset="0"/>
              </a:rPr>
              <a:t>I</a:t>
            </a:r>
            <a:r>
              <a:rPr lang="vi-VN" altLang="en-US" sz="2600" b="1">
                <a:solidFill>
                  <a:srgbClr val="1D41D5"/>
                </a:solidFill>
                <a:latin typeface="Times New Roman" panose="02020603050405020304" pitchFamily="18" charset="0"/>
                <a:cs typeface="Times New Roman" panose="02020603050405020304" pitchFamily="18" charset="0"/>
              </a:rPr>
              <a:t>. N</a:t>
            </a:r>
            <a:r>
              <a:rPr lang="en-US" altLang="en-US" sz="2600" b="1">
                <a:solidFill>
                  <a:srgbClr val="1D41D5"/>
                </a:solidFill>
                <a:latin typeface="Times New Roman" panose="02020603050405020304" pitchFamily="18" charset="0"/>
                <a:cs typeface="Times New Roman" panose="02020603050405020304" pitchFamily="18" charset="0"/>
              </a:rPr>
              <a:t>HỮNG THÀNH TỰU CHỦ YẾU CỦA CÁCH MẠNG KHOA  HỌC - KĨ </a:t>
            </a:r>
            <a:r>
              <a:rPr lang="en-US" altLang="en-US" sz="2600" b="1" smtClean="0">
                <a:solidFill>
                  <a:srgbClr val="1D41D5"/>
                </a:solidFill>
                <a:latin typeface="Times New Roman" panose="02020603050405020304" pitchFamily="18" charset="0"/>
                <a:cs typeface="Times New Roman" panose="02020603050405020304" pitchFamily="18" charset="0"/>
              </a:rPr>
              <a:t>THUẬT</a:t>
            </a:r>
            <a:endParaRPr lang="vi-VN" altLang="en-US" sz="2600" b="1">
              <a:solidFill>
                <a:srgbClr val="1D41D5"/>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40277254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538609"/>
          </a:xfrm>
          <a:prstGeom prst="rect">
            <a:avLst/>
          </a:prstGeom>
        </p:spPr>
        <p:txBody>
          <a:bodyPr wrap="square">
            <a:spAutoFit/>
          </a:bodyPr>
          <a:lstStyle/>
          <a:p>
            <a:pPr algn="ctr"/>
            <a:r>
              <a:rPr lang="en-US" altLang="en-US" sz="2900" b="1">
                <a:solidFill>
                  <a:srgbClr val="FF3300"/>
                </a:solidFill>
                <a:latin typeface="Times New Roman" panose="02020603050405020304" pitchFamily="18" charset="0"/>
                <a:ea typeface="+mj-ea"/>
                <a:cs typeface="Arial" panose="020B0604020202020204" pitchFamily="34" charset="0"/>
              </a:rPr>
              <a:t>CUỘC CÁCH MẠNG KHOA HỌC - KĨ THUẬT TỪ NĂM 1945 ĐẾN NAY</a:t>
            </a:r>
            <a:endParaRPr lang="en-US" sz="2900"/>
          </a:p>
        </p:txBody>
      </p:sp>
      <p:pic>
        <p:nvPicPr>
          <p:cNvPr id="11"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5306" r="10714" b="-1112"/>
          <a:stretch/>
        </p:blipFill>
        <p:spPr bwMode="auto">
          <a:xfrm flipH="1">
            <a:off x="141667" y="3919790"/>
            <a:ext cx="1867436" cy="2938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loud Callout 7"/>
          <p:cNvSpPr/>
          <p:nvPr/>
        </p:nvSpPr>
        <p:spPr>
          <a:xfrm>
            <a:off x="2" y="1416675"/>
            <a:ext cx="4481846" cy="2614411"/>
          </a:xfrm>
          <a:prstGeom prst="cloudCallout">
            <a:avLst>
              <a:gd name="adj1" fmla="val -41641"/>
              <a:gd name="adj2" fmla="val 39955"/>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400" b="1" noProof="1">
                <a:solidFill>
                  <a:srgbClr val="7030A0"/>
                </a:solidFill>
                <a:latin typeface="Times New Roman" panose="02020603050405020304" pitchFamily="18" charset="0"/>
                <a:cs typeface="Times New Roman" panose="02020603050405020304" pitchFamily="18" charset="0"/>
              </a:rPr>
              <a:t>    </a:t>
            </a:r>
            <a:r>
              <a:rPr lang="en-US" altLang="en-US" sz="2400" b="1" noProof="1" smtClean="0">
                <a:solidFill>
                  <a:srgbClr val="C00000"/>
                </a:solidFill>
                <a:latin typeface="Times New Roman" panose="02020603050405020304" pitchFamily="18" charset="0"/>
                <a:cs typeface="Times New Roman" panose="02020603050405020304" pitchFamily="18" charset="0"/>
              </a:rPr>
              <a:t>Lập bảng niên biểu những thành tựu của cách mạng KH-KT</a:t>
            </a:r>
            <a:r>
              <a:rPr lang="en-US" altLang="en-US" sz="2400" b="1" noProof="1">
                <a:solidFill>
                  <a:srgbClr val="C00000"/>
                </a:solidFill>
                <a:latin typeface="Times New Roman" panose="02020603050405020304" pitchFamily="18" charset="0"/>
                <a:cs typeface="Times New Roman" panose="02020603050405020304" pitchFamily="18" charset="0"/>
              </a:rPr>
              <a:t> </a:t>
            </a:r>
            <a:r>
              <a:rPr lang="en-US" altLang="en-US" sz="2400" b="1" noProof="1" smtClean="0">
                <a:solidFill>
                  <a:srgbClr val="C00000"/>
                </a:solidFill>
                <a:latin typeface="Times New Roman" panose="02020603050405020304" pitchFamily="18" charset="0"/>
                <a:cs typeface="Times New Roman" panose="02020603050405020304" pitchFamily="18" charset="0"/>
              </a:rPr>
              <a:t>theo mẫu:</a:t>
            </a:r>
            <a:endParaRPr lang="vi-VN" altLang="en-US" sz="2400" b="1" noProof="1">
              <a:solidFill>
                <a:srgbClr val="C00000"/>
              </a:solidFill>
              <a:latin typeface="Times New Roman" panose="02020603050405020304" pitchFamily="18" charset="0"/>
              <a:cs typeface="Times New Roman" panose="02020603050405020304" pitchFamily="18"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3234315848"/>
              </p:ext>
            </p:extLst>
          </p:nvPr>
        </p:nvGraphicFramePr>
        <p:xfrm>
          <a:off x="4685049" y="1416675"/>
          <a:ext cx="7291051" cy="4826514"/>
        </p:xfrm>
        <a:graphic>
          <a:graphicData uri="http://schemas.openxmlformats.org/drawingml/2006/table">
            <a:tbl>
              <a:tblPr firstRow="1" firstCol="1" bandRow="1">
                <a:effectLst>
                  <a:outerShdw blurRad="50800" dist="38100" dir="18900000" algn="bl" rotWithShape="0">
                    <a:prstClr val="black">
                      <a:alpha val="40000"/>
                    </a:prstClr>
                  </a:outerShdw>
                </a:effectLst>
                <a:tableStyleId>{2D5ABB26-0587-4C30-8999-92F81FD0307C}</a:tableStyleId>
              </a:tblPr>
              <a:tblGrid>
                <a:gridCol w="2586609"/>
                <a:gridCol w="4704442"/>
              </a:tblGrid>
              <a:tr h="555720">
                <a:tc>
                  <a:txBody>
                    <a:bodyPr/>
                    <a:lstStyle/>
                    <a:p>
                      <a:pPr algn="ctr">
                        <a:spcAft>
                          <a:spcPts val="0"/>
                        </a:spcAft>
                      </a:pPr>
                      <a:endParaRPr lang="en-US" sz="500" b="1" smtClean="0">
                        <a:solidFill>
                          <a:srgbClr val="C00000"/>
                        </a:solidFill>
                        <a:effectLst/>
                        <a:latin typeface="Times New Roman" panose="02020603050405020304" pitchFamily="18" charset="0"/>
                        <a:cs typeface="Times New Roman" panose="02020603050405020304" pitchFamily="18" charset="0"/>
                      </a:endParaRPr>
                    </a:p>
                    <a:p>
                      <a:pPr algn="ctr">
                        <a:spcAft>
                          <a:spcPts val="0"/>
                        </a:spcAft>
                      </a:pPr>
                      <a:r>
                        <a:rPr lang="en-US" sz="2400" b="1">
                          <a:solidFill>
                            <a:srgbClr val="C00000"/>
                          </a:solidFill>
                          <a:effectLst/>
                          <a:latin typeface="Times New Roman" panose="02020603050405020304" pitchFamily="18" charset="0"/>
                          <a:cs typeface="Times New Roman" panose="02020603050405020304" pitchFamily="18" charset="0"/>
                        </a:rPr>
                        <a:t> </a:t>
                      </a:r>
                      <a:r>
                        <a:rPr lang="en-US" sz="2400" b="1" smtClean="0">
                          <a:solidFill>
                            <a:srgbClr val="C00000"/>
                          </a:solidFill>
                          <a:effectLst/>
                          <a:latin typeface="Times New Roman" panose="02020603050405020304" pitchFamily="18" charset="0"/>
                          <a:cs typeface="Times New Roman" panose="02020603050405020304" pitchFamily="18" charset="0"/>
                        </a:rPr>
                        <a:t>Lĩnh</a:t>
                      </a:r>
                      <a:r>
                        <a:rPr lang="en-US" sz="2400" b="1" baseline="0" smtClean="0">
                          <a:solidFill>
                            <a:srgbClr val="C00000"/>
                          </a:solidFill>
                          <a:effectLst/>
                          <a:latin typeface="Times New Roman" panose="02020603050405020304" pitchFamily="18" charset="0"/>
                          <a:cs typeface="Times New Roman" panose="02020603050405020304" pitchFamily="18" charset="0"/>
                        </a:rPr>
                        <a:t> vực</a:t>
                      </a:r>
                      <a:endParaRPr lang="en-US" sz="2400" b="1">
                        <a:solidFill>
                          <a:srgbClr val="C00000"/>
                        </a:solidFill>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endParaRPr lang="en-US" sz="600" b="1" smtClean="0">
                        <a:solidFill>
                          <a:srgbClr val="C00000"/>
                        </a:solidFill>
                        <a:effectLst/>
                        <a:latin typeface="Times New Roman" panose="02020603050405020304" pitchFamily="18" charset="0"/>
                        <a:cs typeface="Times New Roman" panose="02020603050405020304" pitchFamily="18" charset="0"/>
                      </a:endParaRPr>
                    </a:p>
                    <a:p>
                      <a:pPr algn="ctr">
                        <a:spcAft>
                          <a:spcPts val="0"/>
                        </a:spcAft>
                      </a:pPr>
                      <a:r>
                        <a:rPr lang="en-US" sz="2400" b="1" smtClean="0">
                          <a:solidFill>
                            <a:srgbClr val="C00000"/>
                          </a:solidFill>
                          <a:effectLst/>
                          <a:latin typeface="Times New Roman" panose="02020603050405020304" pitchFamily="18" charset="0"/>
                          <a:cs typeface="Times New Roman" panose="02020603050405020304" pitchFamily="18" charset="0"/>
                        </a:rPr>
                        <a:t>Thành</a:t>
                      </a:r>
                      <a:r>
                        <a:rPr lang="en-US" sz="2400" b="1" baseline="0" smtClean="0">
                          <a:solidFill>
                            <a:srgbClr val="C00000"/>
                          </a:solidFill>
                          <a:effectLst/>
                          <a:latin typeface="Times New Roman" panose="02020603050405020304" pitchFamily="18" charset="0"/>
                          <a:cs typeface="Times New Roman" panose="02020603050405020304" pitchFamily="18" charset="0"/>
                        </a:rPr>
                        <a:t> tựu tiêu biểu</a:t>
                      </a:r>
                      <a:endParaRPr lang="en-US" sz="2400" b="1">
                        <a:solidFill>
                          <a:srgbClr val="C00000"/>
                        </a:solidFill>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33932">
                <a:tc>
                  <a:txBody>
                    <a:bodyPr/>
                    <a:lstStyle/>
                    <a:p>
                      <a:pPr algn="l">
                        <a:spcAft>
                          <a:spcPts val="0"/>
                        </a:spcAft>
                      </a:pPr>
                      <a:r>
                        <a:rPr lang="en-US" sz="2000" b="1" smtClean="0">
                          <a:solidFill>
                            <a:srgbClr val="002060"/>
                          </a:solidFill>
                          <a:effectLst/>
                          <a:latin typeface="Times New Roman" panose="02020603050405020304" pitchFamily="18" charset="0"/>
                          <a:cs typeface="Times New Roman" panose="02020603050405020304" pitchFamily="18" charset="0"/>
                        </a:rPr>
                        <a:t>Khoa học</a:t>
                      </a:r>
                      <a:r>
                        <a:rPr lang="en-US" sz="2000" b="1" baseline="0" smtClean="0">
                          <a:solidFill>
                            <a:srgbClr val="002060"/>
                          </a:solidFill>
                          <a:effectLst/>
                          <a:latin typeface="Times New Roman" panose="02020603050405020304" pitchFamily="18" charset="0"/>
                          <a:cs typeface="Times New Roman" panose="02020603050405020304" pitchFamily="18" charset="0"/>
                        </a:rPr>
                        <a:t> cơ bản</a:t>
                      </a:r>
                      <a:endParaRPr lang="en-US" sz="2000" b="1">
                        <a:solidFill>
                          <a:srgbClr val="002060"/>
                        </a:solidFill>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2000">
                          <a:effectLst/>
                          <a:latin typeface="Times New Roman" panose="02020603050405020304" pitchFamily="18" charset="0"/>
                          <a:cs typeface="Times New Roman" panose="02020603050405020304" pitchFamily="18" charset="0"/>
                        </a:rPr>
                        <a:t> </a:t>
                      </a:r>
                      <a:endParaRPr lang="en-US" sz="2000" smtClean="0">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88682">
                <a:tc>
                  <a:txBody>
                    <a:bodyPr/>
                    <a:lstStyle/>
                    <a:p>
                      <a:pPr algn="l">
                        <a:spcAft>
                          <a:spcPts val="0"/>
                        </a:spcAft>
                      </a:pPr>
                      <a:r>
                        <a:rPr lang="en-US" sz="2000" b="1" smtClean="0">
                          <a:solidFill>
                            <a:srgbClr val="002060"/>
                          </a:solidFill>
                          <a:effectLst/>
                          <a:latin typeface="Times New Roman" panose="02020603050405020304" pitchFamily="18" charset="0"/>
                          <a:ea typeface="Calibri"/>
                          <a:cs typeface="Times New Roman" panose="02020603050405020304" pitchFamily="18" charset="0"/>
                        </a:rPr>
                        <a:t>Công</a:t>
                      </a:r>
                      <a:r>
                        <a:rPr lang="en-US" sz="2000" b="1" baseline="0" smtClean="0">
                          <a:solidFill>
                            <a:srgbClr val="002060"/>
                          </a:solidFill>
                          <a:effectLst/>
                          <a:latin typeface="Times New Roman" panose="02020603050405020304" pitchFamily="18" charset="0"/>
                          <a:ea typeface="Calibri"/>
                          <a:cs typeface="Times New Roman" panose="02020603050405020304" pitchFamily="18" charset="0"/>
                        </a:rPr>
                        <a:t> cụ sản xuất mới</a:t>
                      </a:r>
                      <a:endParaRPr lang="en-US" sz="2000" b="1">
                        <a:solidFill>
                          <a:srgbClr val="002060"/>
                        </a:solidFill>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endParaRPr lang="en-US" sz="2000" smtClean="0">
                        <a:effectLst/>
                        <a:latin typeface="Times New Roman" panose="02020603050405020304" pitchFamily="18" charset="0"/>
                        <a:ea typeface="Calibri"/>
                        <a:cs typeface="Times New Roman" panose="02020603050405020304" pitchFamily="18" charset="0"/>
                      </a:endParaRPr>
                    </a:p>
                    <a:p>
                      <a:pPr algn="just">
                        <a:spcAft>
                          <a:spcPts val="0"/>
                        </a:spcAft>
                      </a:pPr>
                      <a:endParaRPr lang="en-US" sz="2000" smtClean="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43152">
                <a:tc>
                  <a:txBody>
                    <a:bodyPr/>
                    <a:lstStyle/>
                    <a:p>
                      <a:pPr algn="l">
                        <a:spcAft>
                          <a:spcPts val="0"/>
                        </a:spcAft>
                      </a:pPr>
                      <a:r>
                        <a:rPr lang="en-US" sz="2000" b="1" smtClean="0">
                          <a:solidFill>
                            <a:srgbClr val="002060"/>
                          </a:solidFill>
                          <a:effectLst/>
                          <a:latin typeface="Times New Roman" panose="02020603050405020304" pitchFamily="18" charset="0"/>
                          <a:ea typeface="Calibri"/>
                          <a:cs typeface="Times New Roman" panose="02020603050405020304" pitchFamily="18" charset="0"/>
                        </a:rPr>
                        <a:t>Năng</a:t>
                      </a:r>
                      <a:r>
                        <a:rPr lang="en-US" sz="2000" b="1" baseline="0" smtClean="0">
                          <a:solidFill>
                            <a:srgbClr val="002060"/>
                          </a:solidFill>
                          <a:effectLst/>
                          <a:latin typeface="Times New Roman" panose="02020603050405020304" pitchFamily="18" charset="0"/>
                          <a:ea typeface="Calibri"/>
                          <a:cs typeface="Times New Roman" panose="02020603050405020304" pitchFamily="18" charset="0"/>
                        </a:rPr>
                        <a:t> lượng mới</a:t>
                      </a:r>
                      <a:endParaRPr lang="en-US" sz="2000" b="1">
                        <a:solidFill>
                          <a:srgbClr val="002060"/>
                        </a:solidFill>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endParaRPr lang="en-US" sz="200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15917">
                <a:tc>
                  <a:txBody>
                    <a:bodyPr/>
                    <a:lstStyle/>
                    <a:p>
                      <a:pPr algn="l">
                        <a:spcAft>
                          <a:spcPts val="0"/>
                        </a:spcAft>
                      </a:pPr>
                      <a:r>
                        <a:rPr lang="en-US" sz="2000" b="1" smtClean="0">
                          <a:solidFill>
                            <a:srgbClr val="002060"/>
                          </a:solidFill>
                          <a:effectLst/>
                          <a:latin typeface="Times New Roman" panose="02020603050405020304" pitchFamily="18" charset="0"/>
                          <a:ea typeface="Calibri"/>
                          <a:cs typeface="Times New Roman" panose="02020603050405020304" pitchFamily="18" charset="0"/>
                        </a:rPr>
                        <a:t>Vật liệu</a:t>
                      </a:r>
                      <a:r>
                        <a:rPr lang="en-US" sz="2000" b="1" baseline="0" smtClean="0">
                          <a:solidFill>
                            <a:srgbClr val="002060"/>
                          </a:solidFill>
                          <a:effectLst/>
                          <a:latin typeface="Times New Roman" panose="02020603050405020304" pitchFamily="18" charset="0"/>
                          <a:ea typeface="Calibri"/>
                          <a:cs typeface="Times New Roman" panose="02020603050405020304" pitchFamily="18" charset="0"/>
                        </a:rPr>
                        <a:t> mới</a:t>
                      </a:r>
                      <a:endParaRPr lang="en-US" sz="2000" b="1">
                        <a:solidFill>
                          <a:srgbClr val="002060"/>
                        </a:solidFill>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endParaRPr lang="en-US" sz="200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88682">
                <a:tc>
                  <a:txBody>
                    <a:bodyPr/>
                    <a:lstStyle/>
                    <a:p>
                      <a:pPr algn="l">
                        <a:spcAft>
                          <a:spcPts val="0"/>
                        </a:spcAft>
                      </a:pPr>
                      <a:r>
                        <a:rPr lang="en-US" sz="2000" b="1" smtClean="0">
                          <a:solidFill>
                            <a:srgbClr val="002060"/>
                          </a:solidFill>
                          <a:effectLst/>
                          <a:latin typeface="Times New Roman" panose="02020603050405020304" pitchFamily="18" charset="0"/>
                          <a:ea typeface="Calibri"/>
                          <a:cs typeface="Times New Roman" panose="02020603050405020304" pitchFamily="18" charset="0"/>
                        </a:rPr>
                        <a:t>Cách</a:t>
                      </a:r>
                      <a:r>
                        <a:rPr lang="en-US" sz="2000" b="1" baseline="0" smtClean="0">
                          <a:solidFill>
                            <a:srgbClr val="002060"/>
                          </a:solidFill>
                          <a:effectLst/>
                          <a:latin typeface="Times New Roman" panose="02020603050405020304" pitchFamily="18" charset="0"/>
                          <a:ea typeface="Calibri"/>
                          <a:cs typeface="Times New Roman" panose="02020603050405020304" pitchFamily="18" charset="0"/>
                        </a:rPr>
                        <a:t> mạng xanh trong nông nghiệp</a:t>
                      </a:r>
                      <a:endParaRPr lang="en-US" sz="2000" b="1">
                        <a:solidFill>
                          <a:srgbClr val="002060"/>
                        </a:solidFill>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endParaRPr lang="en-US" sz="200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38598">
                <a:tc>
                  <a:txBody>
                    <a:bodyPr/>
                    <a:lstStyle/>
                    <a:p>
                      <a:pPr algn="l">
                        <a:spcAft>
                          <a:spcPts val="0"/>
                        </a:spcAft>
                      </a:pPr>
                      <a:r>
                        <a:rPr lang="en-US" sz="2000" b="1" smtClean="0">
                          <a:solidFill>
                            <a:srgbClr val="002060"/>
                          </a:solidFill>
                          <a:effectLst/>
                          <a:latin typeface="Times New Roman" panose="02020603050405020304" pitchFamily="18" charset="0"/>
                          <a:ea typeface="Calibri"/>
                          <a:cs typeface="Times New Roman" panose="02020603050405020304" pitchFamily="18" charset="0"/>
                        </a:rPr>
                        <a:t>Giao thông</a:t>
                      </a:r>
                      <a:r>
                        <a:rPr lang="en-US" sz="2000" b="1" baseline="0" smtClean="0">
                          <a:solidFill>
                            <a:srgbClr val="002060"/>
                          </a:solidFill>
                          <a:effectLst/>
                          <a:latin typeface="Times New Roman" panose="02020603050405020304" pitchFamily="18" charset="0"/>
                          <a:ea typeface="Calibri"/>
                          <a:cs typeface="Times New Roman" panose="02020603050405020304" pitchFamily="18" charset="0"/>
                        </a:rPr>
                        <a:t> vận tải và thông tin liên lạc</a:t>
                      </a:r>
                      <a:endParaRPr lang="en-US" sz="2000" b="1">
                        <a:solidFill>
                          <a:srgbClr val="002060"/>
                        </a:solidFill>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endParaRPr lang="en-US" sz="200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6183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smtClean="0">
                          <a:solidFill>
                            <a:srgbClr val="002060"/>
                          </a:solidFill>
                          <a:effectLst/>
                          <a:latin typeface="Times New Roman" panose="02020603050405020304" pitchFamily="18" charset="0"/>
                          <a:ea typeface="Calibri"/>
                          <a:cs typeface="Times New Roman" panose="02020603050405020304" pitchFamily="18" charset="0"/>
                        </a:rPr>
                        <a:t>Chinh phục</a:t>
                      </a:r>
                      <a:r>
                        <a:rPr lang="en-US" sz="2000" b="1" baseline="0" smtClean="0">
                          <a:solidFill>
                            <a:srgbClr val="002060"/>
                          </a:solidFill>
                          <a:effectLst/>
                          <a:latin typeface="Times New Roman" panose="02020603050405020304" pitchFamily="18" charset="0"/>
                          <a:ea typeface="Calibri"/>
                          <a:cs typeface="Times New Roman" panose="02020603050405020304" pitchFamily="18" charset="0"/>
                        </a:rPr>
                        <a:t> vũ trụ</a:t>
                      </a:r>
                      <a:endParaRPr lang="en-US" sz="2000" b="1" smtClean="0">
                        <a:solidFill>
                          <a:srgbClr val="002060"/>
                        </a:solidFill>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endParaRPr lang="en-US" sz="200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7" name="TextBox 1"/>
          <p:cNvSpPr txBox="1"/>
          <p:nvPr/>
        </p:nvSpPr>
        <p:spPr>
          <a:xfrm>
            <a:off x="0" y="538609"/>
            <a:ext cx="12484099" cy="492443"/>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spcBef>
                <a:spcPct val="0"/>
              </a:spcBef>
              <a:buNone/>
            </a:pPr>
            <a:r>
              <a:rPr lang="vi-VN" altLang="en-US" sz="2600" b="1" dirty="0">
                <a:solidFill>
                  <a:srgbClr val="1D41D5"/>
                </a:solidFill>
                <a:latin typeface="Times New Roman" panose="02020603050405020304" pitchFamily="18" charset="0"/>
                <a:cs typeface="Times New Roman" panose="02020603050405020304" pitchFamily="18" charset="0"/>
              </a:rPr>
              <a:t>I</a:t>
            </a:r>
            <a:r>
              <a:rPr lang="vi-VN" altLang="en-US" sz="2600" b="1">
                <a:solidFill>
                  <a:srgbClr val="1D41D5"/>
                </a:solidFill>
                <a:latin typeface="Times New Roman" panose="02020603050405020304" pitchFamily="18" charset="0"/>
                <a:cs typeface="Times New Roman" panose="02020603050405020304" pitchFamily="18" charset="0"/>
              </a:rPr>
              <a:t>. N</a:t>
            </a:r>
            <a:r>
              <a:rPr lang="en-US" altLang="en-US" sz="2600" b="1">
                <a:solidFill>
                  <a:srgbClr val="1D41D5"/>
                </a:solidFill>
                <a:latin typeface="Times New Roman" panose="02020603050405020304" pitchFamily="18" charset="0"/>
                <a:cs typeface="Times New Roman" panose="02020603050405020304" pitchFamily="18" charset="0"/>
              </a:rPr>
              <a:t>HỮNG THÀNH TỰU CHỦ YẾU CỦA CÁCH MẠNG KHOA  HỌC - KĨ </a:t>
            </a:r>
            <a:r>
              <a:rPr lang="en-US" altLang="en-US" sz="2600" b="1" smtClean="0">
                <a:solidFill>
                  <a:srgbClr val="1D41D5"/>
                </a:solidFill>
                <a:latin typeface="Times New Roman" panose="02020603050405020304" pitchFamily="18" charset="0"/>
                <a:cs typeface="Times New Roman" panose="02020603050405020304" pitchFamily="18" charset="0"/>
              </a:rPr>
              <a:t>THUẬT</a:t>
            </a:r>
            <a:endParaRPr lang="vi-VN" altLang="en-US" sz="2600" b="1">
              <a:solidFill>
                <a:srgbClr val="1D41D5"/>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3209353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
          <p:cNvSpPr txBox="1"/>
          <p:nvPr/>
        </p:nvSpPr>
        <p:spPr>
          <a:xfrm>
            <a:off x="0" y="538609"/>
            <a:ext cx="12409713" cy="492443"/>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spcBef>
                <a:spcPct val="0"/>
              </a:spcBef>
              <a:buNone/>
            </a:pPr>
            <a:r>
              <a:rPr lang="vi-VN" altLang="en-US" sz="2600" b="1" dirty="0">
                <a:solidFill>
                  <a:srgbClr val="1D41D5"/>
                </a:solidFill>
                <a:latin typeface="Times New Roman" panose="02020603050405020304" pitchFamily="18" charset="0"/>
                <a:cs typeface="Times New Roman" panose="02020603050405020304" pitchFamily="18" charset="0"/>
              </a:rPr>
              <a:t>I</a:t>
            </a:r>
            <a:r>
              <a:rPr lang="vi-VN" altLang="en-US" sz="2600" b="1">
                <a:solidFill>
                  <a:srgbClr val="1D41D5"/>
                </a:solidFill>
                <a:latin typeface="Times New Roman" panose="02020603050405020304" pitchFamily="18" charset="0"/>
                <a:cs typeface="Times New Roman" panose="02020603050405020304" pitchFamily="18" charset="0"/>
              </a:rPr>
              <a:t>. N</a:t>
            </a:r>
            <a:r>
              <a:rPr lang="en-US" altLang="en-US" sz="2600" b="1">
                <a:solidFill>
                  <a:srgbClr val="1D41D5"/>
                </a:solidFill>
                <a:latin typeface="Times New Roman" panose="02020603050405020304" pitchFamily="18" charset="0"/>
                <a:cs typeface="Times New Roman" panose="02020603050405020304" pitchFamily="18" charset="0"/>
              </a:rPr>
              <a:t>HỮNG THÀNH TỰU CHỦ YẾU CỦA CÁCH MẠNG KHOA  HỌC - KĨ </a:t>
            </a:r>
            <a:r>
              <a:rPr lang="en-US" altLang="en-US" sz="2600" b="1" smtClean="0">
                <a:solidFill>
                  <a:srgbClr val="1D41D5"/>
                </a:solidFill>
                <a:latin typeface="Times New Roman" panose="02020603050405020304" pitchFamily="18" charset="0"/>
                <a:cs typeface="Times New Roman" panose="02020603050405020304" pitchFamily="18" charset="0"/>
              </a:rPr>
              <a:t>THUẬT</a:t>
            </a:r>
            <a:endParaRPr lang="vi-VN" altLang="en-US" sz="2600" b="1">
              <a:solidFill>
                <a:srgbClr val="1D41D5"/>
              </a:solidFill>
              <a:latin typeface="Times New Roman" panose="02020603050405020304" pitchFamily="18" charset="0"/>
              <a:cs typeface="Times New Roman" panose="02020603050405020304" pitchFamily="18" charset="0"/>
            </a:endParaRPr>
          </a:p>
        </p:txBody>
      </p:sp>
      <p:sp>
        <p:nvSpPr>
          <p:cNvPr id="2" name="Rectangle 1"/>
          <p:cNvSpPr/>
          <p:nvPr/>
        </p:nvSpPr>
        <p:spPr>
          <a:xfrm>
            <a:off x="0" y="0"/>
            <a:ext cx="12192000" cy="538609"/>
          </a:xfrm>
          <a:prstGeom prst="rect">
            <a:avLst/>
          </a:prstGeom>
        </p:spPr>
        <p:txBody>
          <a:bodyPr wrap="square">
            <a:spAutoFit/>
          </a:bodyPr>
          <a:lstStyle/>
          <a:p>
            <a:pPr algn="ctr"/>
            <a:r>
              <a:rPr lang="en-US" altLang="en-US" sz="2900" b="1">
                <a:solidFill>
                  <a:srgbClr val="FF3300"/>
                </a:solidFill>
                <a:latin typeface="Times New Roman" panose="02020603050405020304" pitchFamily="18" charset="0"/>
                <a:ea typeface="+mj-ea"/>
                <a:cs typeface="Arial" panose="020B0604020202020204" pitchFamily="34" charset="0"/>
              </a:rPr>
              <a:t>CUỘC CÁCH MẠNG KHOA HỌC - KĨ THUẬT TỪ NĂM 1945 ĐẾN NAY</a:t>
            </a:r>
            <a:endParaRPr lang="en-US" sz="2900"/>
          </a:p>
        </p:txBody>
      </p:sp>
      <p:pic>
        <p:nvPicPr>
          <p:cNvPr id="10" name="Picture 11" descr="cach-cam-but-viet-dung-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950221"/>
            <a:ext cx="789227" cy="480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Table 11"/>
          <p:cNvGraphicFramePr>
            <a:graphicFrameLocks noGrp="1"/>
          </p:cNvGraphicFramePr>
          <p:nvPr>
            <p:extLst>
              <p:ext uri="{D42A27DB-BD31-4B8C-83A1-F6EECF244321}">
                <p14:modId xmlns:p14="http://schemas.microsoft.com/office/powerpoint/2010/main" val="4034553064"/>
              </p:ext>
            </p:extLst>
          </p:nvPr>
        </p:nvGraphicFramePr>
        <p:xfrm>
          <a:off x="224969" y="1753704"/>
          <a:ext cx="11742061" cy="4757235"/>
        </p:xfrm>
        <a:graphic>
          <a:graphicData uri="http://schemas.openxmlformats.org/drawingml/2006/table">
            <a:tbl>
              <a:tblPr firstRow="1" firstCol="1" bandRow="1">
                <a:tableStyleId>{2D5ABB26-0587-4C30-8999-92F81FD0307C}</a:tableStyleId>
              </a:tblPr>
              <a:tblGrid>
                <a:gridCol w="3017162"/>
                <a:gridCol w="8724899"/>
              </a:tblGrid>
              <a:tr h="374818">
                <a:tc>
                  <a:txBody>
                    <a:bodyPr/>
                    <a:lstStyle/>
                    <a:p>
                      <a:pPr algn="ctr">
                        <a:spcAft>
                          <a:spcPts val="0"/>
                        </a:spcAft>
                      </a:pPr>
                      <a:r>
                        <a:rPr lang="en-US" sz="2400" b="1">
                          <a:solidFill>
                            <a:srgbClr val="C00000"/>
                          </a:solidFill>
                          <a:effectLst/>
                          <a:latin typeface="Times New Roman" panose="02020603050405020304" pitchFamily="18" charset="0"/>
                          <a:cs typeface="Times New Roman" panose="02020603050405020304" pitchFamily="18" charset="0"/>
                        </a:rPr>
                        <a:t> </a:t>
                      </a:r>
                      <a:r>
                        <a:rPr lang="en-US" sz="2400" b="1" smtClean="0">
                          <a:solidFill>
                            <a:srgbClr val="C00000"/>
                          </a:solidFill>
                          <a:effectLst/>
                          <a:latin typeface="Times New Roman" panose="02020603050405020304" pitchFamily="18" charset="0"/>
                          <a:cs typeface="Times New Roman" panose="02020603050405020304" pitchFamily="18" charset="0"/>
                        </a:rPr>
                        <a:t>Lĩnh</a:t>
                      </a:r>
                      <a:r>
                        <a:rPr lang="en-US" sz="2400" b="1" baseline="0" smtClean="0">
                          <a:solidFill>
                            <a:srgbClr val="C00000"/>
                          </a:solidFill>
                          <a:effectLst/>
                          <a:latin typeface="Times New Roman" panose="02020603050405020304" pitchFamily="18" charset="0"/>
                          <a:cs typeface="Times New Roman" panose="02020603050405020304" pitchFamily="18" charset="0"/>
                        </a:rPr>
                        <a:t> vực</a:t>
                      </a:r>
                      <a:endParaRPr lang="en-US" sz="2400" b="1">
                        <a:solidFill>
                          <a:srgbClr val="C00000"/>
                        </a:solidFill>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b="1" smtClean="0">
                          <a:solidFill>
                            <a:srgbClr val="C00000"/>
                          </a:solidFill>
                          <a:effectLst/>
                          <a:latin typeface="Times New Roman" panose="02020603050405020304" pitchFamily="18" charset="0"/>
                          <a:cs typeface="Times New Roman" panose="02020603050405020304" pitchFamily="18" charset="0"/>
                        </a:rPr>
                        <a:t>Thành</a:t>
                      </a:r>
                      <a:r>
                        <a:rPr lang="en-US" sz="2400" b="1" baseline="0" smtClean="0">
                          <a:solidFill>
                            <a:srgbClr val="C00000"/>
                          </a:solidFill>
                          <a:effectLst/>
                          <a:latin typeface="Times New Roman" panose="02020603050405020304" pitchFamily="18" charset="0"/>
                          <a:cs typeface="Times New Roman" panose="02020603050405020304" pitchFamily="18" charset="0"/>
                        </a:rPr>
                        <a:t> tựu tiêu biểu</a:t>
                      </a:r>
                      <a:endParaRPr lang="en-US" sz="2400" b="1">
                        <a:solidFill>
                          <a:srgbClr val="C00000"/>
                        </a:solidFill>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01799">
                <a:tc>
                  <a:txBody>
                    <a:bodyPr/>
                    <a:lstStyle/>
                    <a:p>
                      <a:pPr algn="l">
                        <a:spcAft>
                          <a:spcPts val="0"/>
                        </a:spcAft>
                      </a:pPr>
                      <a:r>
                        <a:rPr lang="en-US" sz="2400" b="1" smtClean="0">
                          <a:solidFill>
                            <a:srgbClr val="002060"/>
                          </a:solidFill>
                          <a:effectLst/>
                          <a:latin typeface="Times New Roman" panose="02020603050405020304" pitchFamily="18" charset="0"/>
                          <a:cs typeface="Times New Roman" panose="02020603050405020304" pitchFamily="18" charset="0"/>
                        </a:rPr>
                        <a:t>Khoa học</a:t>
                      </a:r>
                      <a:r>
                        <a:rPr lang="en-US" sz="2400" b="1" baseline="0" smtClean="0">
                          <a:solidFill>
                            <a:srgbClr val="002060"/>
                          </a:solidFill>
                          <a:effectLst/>
                          <a:latin typeface="Times New Roman" panose="02020603050405020304" pitchFamily="18" charset="0"/>
                          <a:cs typeface="Times New Roman" panose="02020603050405020304" pitchFamily="18" charset="0"/>
                        </a:rPr>
                        <a:t> cơ bản</a:t>
                      </a:r>
                      <a:endParaRPr lang="en-US" sz="2400" b="1">
                        <a:solidFill>
                          <a:srgbClr val="002060"/>
                        </a:solidFill>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Aft>
                          <a:spcPts val="0"/>
                        </a:spcAft>
                      </a:pPr>
                      <a:r>
                        <a:rPr lang="en-US" sz="2400" b="0" smtClean="0">
                          <a:solidFill>
                            <a:srgbClr val="002060"/>
                          </a:solidFill>
                          <a:effectLst/>
                          <a:latin typeface="Times New Roman" panose="02020603050405020304" pitchFamily="18" charset="0"/>
                          <a:ea typeface="Calibri"/>
                          <a:cs typeface="Times New Roman" panose="02020603050405020304" pitchFamily="18" charset="0"/>
                        </a:rPr>
                        <a:t>Đạt</a:t>
                      </a:r>
                      <a:r>
                        <a:rPr lang="en-US" sz="2400" b="0" baseline="0" smtClean="0">
                          <a:solidFill>
                            <a:srgbClr val="002060"/>
                          </a:solidFill>
                          <a:effectLst/>
                          <a:latin typeface="Times New Roman" panose="02020603050405020304" pitchFamily="18" charset="0"/>
                          <a:ea typeface="Calibri"/>
                          <a:cs typeface="Times New Roman" panose="02020603050405020304" pitchFamily="18" charset="0"/>
                        </a:rPr>
                        <a:t> được những phát minh to lớn trong các lĩnh vực: Toán học, Vật lí, Hóa học, Sinh học...</a:t>
                      </a:r>
                      <a:endParaRPr lang="en-US" sz="2400" smtClean="0">
                        <a:solidFill>
                          <a:srgbClr val="00206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57794">
                <a:tc>
                  <a:txBody>
                    <a:bodyPr/>
                    <a:lstStyle/>
                    <a:p>
                      <a:pPr algn="l">
                        <a:spcAft>
                          <a:spcPts val="0"/>
                        </a:spcAft>
                      </a:pPr>
                      <a:r>
                        <a:rPr lang="en-US" sz="2400" b="1" smtClean="0">
                          <a:solidFill>
                            <a:srgbClr val="002060"/>
                          </a:solidFill>
                          <a:effectLst/>
                          <a:latin typeface="Times New Roman" panose="02020603050405020304" pitchFamily="18" charset="0"/>
                          <a:ea typeface="Calibri"/>
                          <a:cs typeface="Times New Roman" panose="02020603050405020304" pitchFamily="18" charset="0"/>
                        </a:rPr>
                        <a:t>Công</a:t>
                      </a:r>
                      <a:r>
                        <a:rPr lang="en-US" sz="2400" b="1" baseline="0" smtClean="0">
                          <a:solidFill>
                            <a:srgbClr val="002060"/>
                          </a:solidFill>
                          <a:effectLst/>
                          <a:latin typeface="Times New Roman" panose="02020603050405020304" pitchFamily="18" charset="0"/>
                          <a:ea typeface="Calibri"/>
                          <a:cs typeface="Times New Roman" panose="02020603050405020304" pitchFamily="18" charset="0"/>
                        </a:rPr>
                        <a:t> cụ sản xuất mới</a:t>
                      </a:r>
                      <a:endParaRPr lang="en-US" sz="2400" b="1">
                        <a:solidFill>
                          <a:srgbClr val="002060"/>
                        </a:solidFill>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fr-FR" sz="2400" kern="1200" smtClean="0">
                          <a:solidFill>
                            <a:schemeClr val="tx1"/>
                          </a:solidFill>
                          <a:effectLst/>
                          <a:latin typeface="Times New Roman" pitchFamily="18" charset="0"/>
                          <a:ea typeface="+mn-ea"/>
                          <a:cs typeface="Times New Roman" pitchFamily="18" charset="0"/>
                        </a:rPr>
                        <a:t>Máy tính điện tử, máy tự động và hệ thống máy tự động,...</a:t>
                      </a:r>
                      <a:endParaRPr lang="en-US" sz="2400" smtClean="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5779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smtClean="0">
                          <a:solidFill>
                            <a:srgbClr val="002060"/>
                          </a:solidFill>
                          <a:effectLst/>
                          <a:latin typeface="Times New Roman" panose="02020603050405020304" pitchFamily="18" charset="0"/>
                          <a:ea typeface="Calibri"/>
                          <a:cs typeface="Times New Roman" panose="02020603050405020304" pitchFamily="18" charset="0"/>
                        </a:rPr>
                        <a:t>Năng</a:t>
                      </a:r>
                      <a:r>
                        <a:rPr lang="en-US" sz="2400" b="1" baseline="0" smtClean="0">
                          <a:solidFill>
                            <a:srgbClr val="002060"/>
                          </a:solidFill>
                          <a:effectLst/>
                          <a:latin typeface="Times New Roman" panose="02020603050405020304" pitchFamily="18" charset="0"/>
                          <a:ea typeface="Calibri"/>
                          <a:cs typeface="Times New Roman" panose="02020603050405020304" pitchFamily="18" charset="0"/>
                        </a:rPr>
                        <a:t> lượng mới</a:t>
                      </a:r>
                      <a:endParaRPr lang="en-US" sz="2400" b="1" smtClean="0">
                        <a:solidFill>
                          <a:srgbClr val="002060"/>
                        </a:solidFill>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2400" smtClean="0">
                          <a:effectLst/>
                          <a:latin typeface="Times New Roman" panose="02020603050405020304" pitchFamily="18" charset="0"/>
                          <a:ea typeface="Calibri"/>
                          <a:cs typeface="Times New Roman" panose="02020603050405020304" pitchFamily="18" charset="0"/>
                        </a:rPr>
                        <a:t>Năng</a:t>
                      </a:r>
                      <a:r>
                        <a:rPr lang="en-US" sz="2400" baseline="0" smtClean="0">
                          <a:effectLst/>
                          <a:latin typeface="Times New Roman" panose="02020603050405020304" pitchFamily="18" charset="0"/>
                          <a:ea typeface="Calibri"/>
                          <a:cs typeface="Times New Roman" panose="02020603050405020304" pitchFamily="18" charset="0"/>
                        </a:rPr>
                        <a:t> lượng nguyên tử, năng lượng mặt trời, năng lượng gió, năng lượng thủy triều.</a:t>
                      </a:r>
                      <a:endParaRPr lang="en-US" sz="2400" smtClean="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5284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smtClean="0">
                          <a:solidFill>
                            <a:srgbClr val="002060"/>
                          </a:solidFill>
                          <a:effectLst/>
                          <a:latin typeface="Times New Roman" panose="02020603050405020304" pitchFamily="18" charset="0"/>
                          <a:ea typeface="Calibri"/>
                          <a:cs typeface="Times New Roman" panose="02020603050405020304" pitchFamily="18" charset="0"/>
                        </a:rPr>
                        <a:t>Vật liệu</a:t>
                      </a:r>
                      <a:r>
                        <a:rPr lang="en-US" sz="2400" b="1" baseline="0" smtClean="0">
                          <a:solidFill>
                            <a:srgbClr val="002060"/>
                          </a:solidFill>
                          <a:effectLst/>
                          <a:latin typeface="Times New Roman" panose="02020603050405020304" pitchFamily="18" charset="0"/>
                          <a:ea typeface="Calibri"/>
                          <a:cs typeface="Times New Roman" panose="02020603050405020304" pitchFamily="18" charset="0"/>
                        </a:rPr>
                        <a:t> mới</a:t>
                      </a:r>
                      <a:endParaRPr lang="en-US" sz="2400" b="1" smtClean="0">
                        <a:solidFill>
                          <a:srgbClr val="002060"/>
                        </a:solidFill>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Aft>
                          <a:spcPts val="0"/>
                        </a:spcAft>
                      </a:pPr>
                      <a:r>
                        <a:rPr lang="en-US" sz="2400" b="0" smtClean="0">
                          <a:solidFill>
                            <a:srgbClr val="002060"/>
                          </a:solidFill>
                          <a:effectLst/>
                          <a:latin typeface="Times New Roman" panose="02020603050405020304" pitchFamily="18" charset="0"/>
                          <a:ea typeface="Calibri"/>
                          <a:cs typeface="Times New Roman" panose="02020603050405020304" pitchFamily="18" charset="0"/>
                        </a:rPr>
                        <a:t>Chất</a:t>
                      </a:r>
                      <a:r>
                        <a:rPr lang="en-US" sz="2400" b="0" baseline="0" smtClean="0">
                          <a:solidFill>
                            <a:srgbClr val="002060"/>
                          </a:solidFill>
                          <a:effectLst/>
                          <a:latin typeface="Times New Roman" panose="02020603050405020304" pitchFamily="18" charset="0"/>
                          <a:ea typeface="Calibri"/>
                          <a:cs typeface="Times New Roman" panose="02020603050405020304" pitchFamily="18" charset="0"/>
                        </a:rPr>
                        <a:t> pô-li-me (chất dẻo), </a:t>
                      </a:r>
                      <a:r>
                        <a:rPr lang="fr-FR" sz="2400" kern="1200" smtClean="0">
                          <a:solidFill>
                            <a:schemeClr val="tx1"/>
                          </a:solidFill>
                          <a:effectLst/>
                          <a:latin typeface="Times New Roman" pitchFamily="18" charset="0"/>
                          <a:ea typeface="+mn-ea"/>
                          <a:cs typeface="Times New Roman" pitchFamily="18" charset="0"/>
                        </a:rPr>
                        <a:t>những vật liệu siêu bền, siêu nhẹ, siêu dẫn, siêu cứng,...</a:t>
                      </a:r>
                      <a:endParaRPr lang="en-US" sz="2400" b="0">
                        <a:solidFill>
                          <a:srgbClr val="002060"/>
                        </a:solidFill>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2091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smtClean="0">
                          <a:solidFill>
                            <a:srgbClr val="002060"/>
                          </a:solidFill>
                          <a:effectLst/>
                          <a:latin typeface="Times New Roman" panose="02020603050405020304" pitchFamily="18" charset="0"/>
                          <a:ea typeface="Calibri"/>
                          <a:cs typeface="Times New Roman" panose="02020603050405020304" pitchFamily="18" charset="0"/>
                        </a:rPr>
                        <a:t>Nông</a:t>
                      </a:r>
                      <a:r>
                        <a:rPr lang="en-US" sz="2400" b="1" baseline="0" smtClean="0">
                          <a:solidFill>
                            <a:srgbClr val="002060"/>
                          </a:solidFill>
                          <a:effectLst/>
                          <a:latin typeface="Times New Roman" panose="02020603050405020304" pitchFamily="18" charset="0"/>
                          <a:ea typeface="Calibri"/>
                          <a:cs typeface="Times New Roman" panose="02020603050405020304" pitchFamily="18" charset="0"/>
                        </a:rPr>
                        <a:t> nghiệp</a:t>
                      </a:r>
                      <a:endParaRPr lang="en-US" sz="2400" b="1" smtClean="0">
                        <a:solidFill>
                          <a:srgbClr val="002060"/>
                        </a:solidFill>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2400" kern="1200" smtClean="0">
                          <a:solidFill>
                            <a:schemeClr val="tx1"/>
                          </a:solidFill>
                          <a:effectLst/>
                          <a:latin typeface="Times New Roman" pitchFamily="18" charset="0"/>
                          <a:ea typeface="+mn-ea"/>
                          <a:cs typeface="Times New Roman" pitchFamily="18" charset="0"/>
                        </a:rPr>
                        <a:t>Tiến hành cuộc "cách mạng xanh" trong nông nghiệp.</a:t>
                      </a:r>
                      <a:endParaRPr lang="en-US" sz="2400" kern="1200">
                        <a:solidFill>
                          <a:schemeClr val="tx1"/>
                        </a:solidFill>
                        <a:effectLst/>
                        <a:latin typeface="Times New Roman" pitchFamily="18" charset="0"/>
                        <a:ea typeface="+mn-ea"/>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7762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smtClean="0">
                          <a:solidFill>
                            <a:srgbClr val="002060"/>
                          </a:solidFill>
                          <a:effectLst/>
                          <a:latin typeface="Times New Roman" panose="02020603050405020304" pitchFamily="18" charset="0"/>
                          <a:ea typeface="Calibri"/>
                          <a:cs typeface="Times New Roman" panose="02020603050405020304" pitchFamily="18" charset="0"/>
                        </a:rPr>
                        <a:t>Giao thông</a:t>
                      </a:r>
                      <a:r>
                        <a:rPr lang="en-US" sz="2400" b="1" baseline="0" smtClean="0">
                          <a:solidFill>
                            <a:srgbClr val="002060"/>
                          </a:solidFill>
                          <a:effectLst/>
                          <a:latin typeface="Times New Roman" panose="02020603050405020304" pitchFamily="18" charset="0"/>
                          <a:ea typeface="Calibri"/>
                          <a:cs typeface="Times New Roman" panose="02020603050405020304" pitchFamily="18" charset="0"/>
                        </a:rPr>
                        <a:t> vận tải và thông tin liên lạc</a:t>
                      </a:r>
                      <a:endParaRPr lang="en-US" sz="2400" b="1" smtClean="0">
                        <a:solidFill>
                          <a:srgbClr val="002060"/>
                        </a:solidFill>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2400" smtClean="0">
                          <a:effectLst/>
                          <a:latin typeface="Times New Roman" panose="02020603050405020304" pitchFamily="18" charset="0"/>
                          <a:ea typeface="Calibri"/>
                          <a:cs typeface="Times New Roman" panose="02020603050405020304" pitchFamily="18" charset="0"/>
                        </a:rPr>
                        <a:t>Máy</a:t>
                      </a:r>
                      <a:r>
                        <a:rPr lang="en-US" sz="2400" baseline="0" smtClean="0">
                          <a:effectLst/>
                          <a:latin typeface="Times New Roman" panose="02020603050405020304" pitchFamily="18" charset="0"/>
                          <a:ea typeface="Calibri"/>
                          <a:cs typeface="Times New Roman" panose="02020603050405020304" pitchFamily="18" charset="0"/>
                        </a:rPr>
                        <a:t> bay siêu âm khổng lồ, tàu hỏa tốc độ cao, vệ tinh nhân tạo,...</a:t>
                      </a:r>
                      <a:endParaRPr lang="en-US" sz="240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7762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smtClean="0">
                          <a:solidFill>
                            <a:srgbClr val="002060"/>
                          </a:solidFill>
                          <a:effectLst/>
                          <a:latin typeface="Times New Roman" panose="02020603050405020304" pitchFamily="18" charset="0"/>
                          <a:ea typeface="Calibri"/>
                          <a:cs typeface="Times New Roman" panose="02020603050405020304" pitchFamily="18" charset="0"/>
                        </a:rPr>
                        <a:t>Chinh phục</a:t>
                      </a:r>
                      <a:r>
                        <a:rPr lang="en-US" sz="2400" b="1" baseline="0" smtClean="0">
                          <a:solidFill>
                            <a:srgbClr val="002060"/>
                          </a:solidFill>
                          <a:effectLst/>
                          <a:latin typeface="Times New Roman" panose="02020603050405020304" pitchFamily="18" charset="0"/>
                          <a:ea typeface="Calibri"/>
                          <a:cs typeface="Times New Roman" panose="02020603050405020304" pitchFamily="18" charset="0"/>
                        </a:rPr>
                        <a:t> vũ trụ</a:t>
                      </a:r>
                      <a:endParaRPr lang="en-US" sz="2400" b="1" smtClean="0">
                        <a:solidFill>
                          <a:srgbClr val="002060"/>
                        </a:solidFill>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2400" smtClean="0">
                          <a:effectLst/>
                          <a:latin typeface="Times New Roman" panose="02020603050405020304" pitchFamily="18" charset="0"/>
                          <a:ea typeface="Calibri"/>
                          <a:cs typeface="Times New Roman" panose="02020603050405020304" pitchFamily="18" charset="0"/>
                        </a:rPr>
                        <a:t>Con người</a:t>
                      </a:r>
                      <a:r>
                        <a:rPr lang="en-US" sz="2400" baseline="0" smtClean="0">
                          <a:effectLst/>
                          <a:latin typeface="Times New Roman" panose="02020603050405020304" pitchFamily="18" charset="0"/>
                          <a:ea typeface="Calibri"/>
                          <a:cs typeface="Times New Roman" panose="02020603050405020304" pitchFamily="18" charset="0"/>
                        </a:rPr>
                        <a:t> bay vào vũ trụ, đặt chân lên mặt trăng,...</a:t>
                      </a:r>
                      <a:endParaRPr lang="en-US" sz="240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ustDataLst>
      <p:tags r:id="rId1"/>
    </p:custDataLst>
    <p:extLst>
      <p:ext uri="{BB962C8B-B14F-4D97-AF65-F5344CB8AC3E}">
        <p14:creationId xmlns:p14="http://schemas.microsoft.com/office/powerpoint/2010/main" val="10037310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
          <p:cNvSpPr txBox="1"/>
          <p:nvPr/>
        </p:nvSpPr>
        <p:spPr>
          <a:xfrm>
            <a:off x="0" y="538609"/>
            <a:ext cx="12409713" cy="892552"/>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spcBef>
                <a:spcPct val="0"/>
              </a:spcBef>
              <a:buNone/>
            </a:pPr>
            <a:r>
              <a:rPr lang="vi-VN" altLang="en-US" sz="2600" b="1" dirty="0">
                <a:solidFill>
                  <a:srgbClr val="1D41D5"/>
                </a:solidFill>
                <a:latin typeface="Times New Roman" panose="02020603050405020304" pitchFamily="18" charset="0"/>
                <a:cs typeface="Times New Roman" panose="02020603050405020304" pitchFamily="18" charset="0"/>
              </a:rPr>
              <a:t>I</a:t>
            </a:r>
            <a:r>
              <a:rPr lang="vi-VN" altLang="en-US" sz="2600" b="1">
                <a:solidFill>
                  <a:srgbClr val="1D41D5"/>
                </a:solidFill>
                <a:latin typeface="Times New Roman" panose="02020603050405020304" pitchFamily="18" charset="0"/>
                <a:cs typeface="Times New Roman" panose="02020603050405020304" pitchFamily="18" charset="0"/>
              </a:rPr>
              <a:t>. N</a:t>
            </a:r>
            <a:r>
              <a:rPr lang="en-US" altLang="en-US" sz="2600" b="1">
                <a:solidFill>
                  <a:srgbClr val="1D41D5"/>
                </a:solidFill>
                <a:latin typeface="Times New Roman" panose="02020603050405020304" pitchFamily="18" charset="0"/>
                <a:cs typeface="Times New Roman" panose="02020603050405020304" pitchFamily="18" charset="0"/>
              </a:rPr>
              <a:t>HỮNG THÀNH TỰU CHỦ YẾU CỦA CÁCH MẠNG KHOA  HỌC - KĨ THUẬT</a:t>
            </a:r>
            <a:endParaRPr lang="vi-VN" altLang="en-US" sz="2600" b="1">
              <a:solidFill>
                <a:srgbClr val="1D41D5"/>
              </a:solidFill>
              <a:latin typeface="Times New Roman" panose="02020603050405020304" pitchFamily="18" charset="0"/>
              <a:cs typeface="Times New Roman" panose="02020603050405020304" pitchFamily="18" charset="0"/>
            </a:endParaRPr>
          </a:p>
          <a:p>
            <a:pPr marL="0" indent="0">
              <a:spcBef>
                <a:spcPct val="0"/>
              </a:spcBef>
              <a:buNone/>
            </a:pPr>
            <a:endParaRPr lang="vi-VN" altLang="en-US" sz="2600" b="1" dirty="0">
              <a:solidFill>
                <a:srgbClr val="1D41D5"/>
              </a:solidFill>
              <a:latin typeface="Times New Roman" panose="02020603050405020304" pitchFamily="18" charset="0"/>
              <a:cs typeface="Times New Roman" panose="02020603050405020304" pitchFamily="18" charset="0"/>
            </a:endParaRPr>
          </a:p>
        </p:txBody>
      </p:sp>
      <p:sp>
        <p:nvSpPr>
          <p:cNvPr id="2" name="Rectangle 1"/>
          <p:cNvSpPr/>
          <p:nvPr/>
        </p:nvSpPr>
        <p:spPr>
          <a:xfrm>
            <a:off x="0" y="0"/>
            <a:ext cx="12192000" cy="538609"/>
          </a:xfrm>
          <a:prstGeom prst="rect">
            <a:avLst/>
          </a:prstGeom>
        </p:spPr>
        <p:txBody>
          <a:bodyPr wrap="square">
            <a:spAutoFit/>
          </a:bodyPr>
          <a:lstStyle/>
          <a:p>
            <a:pPr algn="ctr"/>
            <a:r>
              <a:rPr lang="en-US" altLang="en-US" sz="2900" b="1">
                <a:solidFill>
                  <a:srgbClr val="FF3300"/>
                </a:solidFill>
                <a:latin typeface="Times New Roman" panose="02020603050405020304" pitchFamily="18" charset="0"/>
                <a:ea typeface="+mj-ea"/>
                <a:cs typeface="Arial" panose="020B0604020202020204" pitchFamily="34" charset="0"/>
              </a:rPr>
              <a:t>CUỘC CÁCH MẠNG KHOA HỌC - KĨ THUẬT TỪ NĂM 1945 ĐẾN NAY</a:t>
            </a:r>
            <a:endParaRPr lang="en-US" sz="2900"/>
          </a:p>
        </p:txBody>
      </p:sp>
      <p:pic>
        <p:nvPicPr>
          <p:cNvPr id="7" name="Picture 2" descr="https://media.baotintuc.vn/2016/07/10/22/02/Dolly1.jpg"/>
          <p:cNvPicPr>
            <a:picLocks noChangeAspect="1" noChangeArrowheads="1"/>
          </p:cNvPicPr>
          <p:nvPr/>
        </p:nvPicPr>
        <p:blipFill>
          <a:blip r:embed="rId3"/>
          <a:srcRect/>
          <a:stretch>
            <a:fillRect/>
          </a:stretch>
        </p:blipFill>
        <p:spPr bwMode="auto">
          <a:xfrm>
            <a:off x="228600" y="1295400"/>
            <a:ext cx="5238750" cy="3943350"/>
          </a:xfrm>
          <a:prstGeom prst="rect">
            <a:avLst/>
          </a:prstGeom>
          <a:noFill/>
        </p:spPr>
      </p:pic>
      <p:sp>
        <p:nvSpPr>
          <p:cNvPr id="8" name="Rectangle 7"/>
          <p:cNvSpPr/>
          <p:nvPr/>
        </p:nvSpPr>
        <p:spPr>
          <a:xfrm>
            <a:off x="1180916" y="5377934"/>
            <a:ext cx="3365408" cy="400110"/>
          </a:xfrm>
          <a:prstGeom prst="rect">
            <a:avLst/>
          </a:prstGeom>
        </p:spPr>
        <p:txBody>
          <a:bodyPr wrap="none">
            <a:spAutoFit/>
          </a:bodyPr>
          <a:lstStyle/>
          <a:p>
            <a:r>
              <a:rPr lang="vi-VN" sz="2000" b="1" dirty="0">
                <a:solidFill>
                  <a:srgbClr val="C00000"/>
                </a:solidFill>
                <a:latin typeface="+mj-lt"/>
              </a:rPr>
              <a:t>Cừu Dolly và giáo sư Wilmut</a:t>
            </a:r>
            <a:endParaRPr lang="en-US" sz="2000" b="1" dirty="0">
              <a:solidFill>
                <a:srgbClr val="C00000"/>
              </a:solidFill>
              <a:latin typeface="+mj-lt"/>
            </a:endParaRPr>
          </a:p>
        </p:txBody>
      </p:sp>
      <p:sp>
        <p:nvSpPr>
          <p:cNvPr id="9" name="Rectangle 8"/>
          <p:cNvSpPr/>
          <p:nvPr/>
        </p:nvSpPr>
        <p:spPr>
          <a:xfrm>
            <a:off x="228600" y="5820201"/>
            <a:ext cx="5238750" cy="1015663"/>
          </a:xfrm>
          <a:prstGeom prst="rect">
            <a:avLst/>
          </a:prstGeom>
        </p:spPr>
        <p:txBody>
          <a:bodyPr wrap="square">
            <a:spAutoFit/>
          </a:bodyPr>
          <a:lstStyle/>
          <a:p>
            <a:pPr algn="just"/>
            <a:r>
              <a:rPr lang="en-US" sz="2000" b="1" dirty="0" smtClean="0">
                <a:solidFill>
                  <a:srgbClr val="0070C0"/>
                </a:solidFill>
                <a:latin typeface="+mj-lt"/>
              </a:rPr>
              <a:t>“</a:t>
            </a:r>
            <a:r>
              <a:rPr lang="vi-VN" sz="2000" b="1" dirty="0" smtClean="0">
                <a:solidFill>
                  <a:srgbClr val="0070C0"/>
                </a:solidFill>
                <a:latin typeface="+mj-lt"/>
              </a:rPr>
              <a:t>từ </a:t>
            </a:r>
            <a:r>
              <a:rPr lang="vi-VN" sz="2000" b="1" dirty="0">
                <a:solidFill>
                  <a:srgbClr val="0070C0"/>
                </a:solidFill>
                <a:latin typeface="+mj-lt"/>
              </a:rPr>
              <a:t>277 quả trứng thì chỉ có 29 phôi được tạo thành, trong đó chỉ có 3 con cừu được sinh ra và có duy nhất Dolly sống </a:t>
            </a:r>
            <a:r>
              <a:rPr lang="vi-VN" sz="2000" b="1" dirty="0" smtClean="0">
                <a:solidFill>
                  <a:srgbClr val="0070C0"/>
                </a:solidFill>
                <a:latin typeface="+mj-lt"/>
              </a:rPr>
              <a:t>sót</a:t>
            </a:r>
            <a:r>
              <a:rPr lang="vi-VN" sz="2000" b="1" dirty="0">
                <a:solidFill>
                  <a:srgbClr val="0070C0"/>
                </a:solidFill>
                <a:latin typeface="+mj-lt"/>
              </a:rPr>
              <a:t> </a:t>
            </a:r>
            <a:r>
              <a:rPr lang="en-US" sz="2000" b="1" dirty="0" smtClean="0">
                <a:solidFill>
                  <a:srgbClr val="0070C0"/>
                </a:solidFill>
                <a:latin typeface="+mj-lt"/>
              </a:rPr>
              <a:t>”</a:t>
            </a:r>
            <a:endParaRPr lang="en-US" sz="2000" b="1" dirty="0">
              <a:solidFill>
                <a:srgbClr val="0070C0"/>
              </a:solidFill>
              <a:latin typeface="+mj-lt"/>
            </a:endParaRPr>
          </a:p>
        </p:txBody>
      </p:sp>
      <p:pic>
        <p:nvPicPr>
          <p:cNvPr id="11" name="Picture 2" descr="http://img.khoahoc.tv/photos/image/022011/06/gen1.jpg"/>
          <p:cNvPicPr>
            <a:picLocks noChangeAspect="1" noChangeArrowheads="1"/>
          </p:cNvPicPr>
          <p:nvPr/>
        </p:nvPicPr>
        <p:blipFill>
          <a:blip r:embed="rId4"/>
          <a:srcRect/>
          <a:stretch>
            <a:fillRect/>
          </a:stretch>
        </p:blipFill>
        <p:spPr bwMode="auto">
          <a:xfrm>
            <a:off x="6096000" y="1288595"/>
            <a:ext cx="5266872" cy="3950155"/>
          </a:xfrm>
          <a:prstGeom prst="rect">
            <a:avLst/>
          </a:prstGeom>
          <a:noFill/>
        </p:spPr>
      </p:pic>
      <p:sp>
        <p:nvSpPr>
          <p:cNvPr id="13" name="Rectangle 12"/>
          <p:cNvSpPr/>
          <p:nvPr/>
        </p:nvSpPr>
        <p:spPr>
          <a:xfrm>
            <a:off x="6204856" y="5349910"/>
            <a:ext cx="4932761" cy="400110"/>
          </a:xfrm>
          <a:prstGeom prst="rect">
            <a:avLst/>
          </a:prstGeom>
        </p:spPr>
        <p:txBody>
          <a:bodyPr wrap="none">
            <a:spAutoFit/>
          </a:bodyPr>
          <a:lstStyle/>
          <a:p>
            <a:r>
              <a:rPr lang="vi-VN" sz="2000" b="1" dirty="0">
                <a:solidFill>
                  <a:srgbClr val="C00000"/>
                </a:solidFill>
                <a:latin typeface="Times New Roman" pitchFamily="18" charset="0"/>
                <a:cs typeface="Times New Roman" pitchFamily="18" charset="0"/>
              </a:rPr>
              <a:t>Dự án Bản đồ gene </a:t>
            </a:r>
            <a:r>
              <a:rPr lang="vi-VN" sz="2000" b="1" dirty="0" smtClean="0">
                <a:solidFill>
                  <a:srgbClr val="C00000"/>
                </a:solidFill>
                <a:latin typeface="Times New Roman" pitchFamily="18" charset="0"/>
                <a:cs typeface="Times New Roman" pitchFamily="18" charset="0"/>
              </a:rPr>
              <a:t>Người</a:t>
            </a:r>
            <a:r>
              <a:rPr lang="en-US" sz="2000" b="1" dirty="0" smtClean="0">
                <a:solidFill>
                  <a:srgbClr val="C00000"/>
                </a:solidFill>
                <a:latin typeface="Times New Roman" pitchFamily="18" charset="0"/>
                <a:cs typeface="Times New Roman" pitchFamily="18" charset="0"/>
              </a:rPr>
              <a:t>, </a:t>
            </a:r>
            <a:r>
              <a:rPr lang="en-US" sz="2000" b="1" dirty="0" err="1" smtClean="0">
                <a:solidFill>
                  <a:srgbClr val="C00000"/>
                </a:solidFill>
                <a:latin typeface="Times New Roman" pitchFamily="18" charset="0"/>
                <a:cs typeface="Times New Roman" pitchFamily="18" charset="0"/>
              </a:rPr>
              <a:t>hoàn</a:t>
            </a:r>
            <a:r>
              <a:rPr lang="en-US" sz="2000" b="1" dirty="0" smtClean="0">
                <a:solidFill>
                  <a:srgbClr val="C00000"/>
                </a:solidFill>
                <a:latin typeface="Times New Roman" pitchFamily="18" charset="0"/>
                <a:cs typeface="Times New Roman" pitchFamily="18" charset="0"/>
              </a:rPr>
              <a:t> </a:t>
            </a:r>
            <a:r>
              <a:rPr lang="en-US" sz="2000" b="1" dirty="0" err="1" smtClean="0">
                <a:solidFill>
                  <a:srgbClr val="C00000"/>
                </a:solidFill>
                <a:latin typeface="Times New Roman" pitchFamily="18" charset="0"/>
                <a:cs typeface="Times New Roman" pitchFamily="18" charset="0"/>
              </a:rPr>
              <a:t>thiện</a:t>
            </a:r>
            <a:r>
              <a:rPr lang="en-US" sz="2000" b="1" dirty="0" smtClean="0">
                <a:solidFill>
                  <a:srgbClr val="C00000"/>
                </a:solidFill>
                <a:latin typeface="Times New Roman" pitchFamily="18" charset="0"/>
                <a:cs typeface="Times New Roman" pitchFamily="18" charset="0"/>
              </a:rPr>
              <a:t> </a:t>
            </a:r>
            <a:r>
              <a:rPr lang="vi-VN" sz="2000" b="1" dirty="0" smtClean="0">
                <a:solidFill>
                  <a:srgbClr val="002060"/>
                </a:solidFill>
              </a:rPr>
              <a:t>2003</a:t>
            </a:r>
            <a:endParaRPr lang="en-US" sz="2000" b="1" dirty="0">
              <a:solidFill>
                <a:srgbClr val="C00000"/>
              </a:solidFill>
              <a:latin typeface="Times New Roman" pitchFamily="18" charset="0"/>
              <a:cs typeface="Times New Roman" pitchFamily="18" charset="0"/>
            </a:endParaRPr>
          </a:p>
        </p:txBody>
      </p:sp>
      <p:sp>
        <p:nvSpPr>
          <p:cNvPr id="15" name="Rectangle 14"/>
          <p:cNvSpPr/>
          <p:nvPr/>
        </p:nvSpPr>
        <p:spPr>
          <a:xfrm>
            <a:off x="6083300" y="5774035"/>
            <a:ext cx="6108700" cy="1015663"/>
          </a:xfrm>
          <a:prstGeom prst="rect">
            <a:avLst/>
          </a:prstGeom>
        </p:spPr>
        <p:txBody>
          <a:bodyPr wrap="square">
            <a:spAutoFit/>
          </a:bodyPr>
          <a:lstStyle/>
          <a:p>
            <a:pPr algn="just"/>
            <a:r>
              <a:rPr lang="vi-VN" sz="2000" b="1" dirty="0" smtClean="0">
                <a:solidFill>
                  <a:srgbClr val="0070C0"/>
                </a:solidFill>
                <a:latin typeface="Times New Roman" panose="02020603050405020304" pitchFamily="18" charset="0"/>
                <a:cs typeface="Times New Roman" panose="02020603050405020304" pitchFamily="18" charset="0"/>
              </a:rPr>
              <a:t>Việc xác định toàn bộ bộ gen Người là một bước tiến quan trọng trong việc phát triển thuốc và các khía cạnh chăm sóc sức khỏe khác.</a:t>
            </a:r>
            <a:endParaRPr lang="vi-VN" sz="2000" b="1" dirty="0">
              <a:solidFill>
                <a:srgbClr val="0070C0"/>
              </a:solidFill>
              <a:latin typeface="Times New Roman" panose="02020603050405020304" pitchFamily="18" charset="0"/>
              <a:cs typeface="Times New Roman" panose="02020603050405020304" pitchFamily="18" charset="0"/>
            </a:endParaRPr>
          </a:p>
        </p:txBody>
      </p:sp>
      <p:sp>
        <p:nvSpPr>
          <p:cNvPr id="3" name="Rectangle 2"/>
          <p:cNvSpPr/>
          <p:nvPr/>
        </p:nvSpPr>
        <p:spPr>
          <a:xfrm>
            <a:off x="228600" y="998472"/>
            <a:ext cx="2889161" cy="44627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rgbClr val="FF0000"/>
                </a:solidFill>
                <a:latin typeface="Times New Roman" panose="02020603050405020304" pitchFamily="18" charset="0"/>
                <a:cs typeface="Times New Roman" panose="02020603050405020304" pitchFamily="18" charset="0"/>
              </a:rPr>
              <a:t>Lĩnh vực sinh học</a:t>
            </a:r>
            <a:endParaRPr lang="en-US" sz="2400" b="1">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4458014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
          <p:cNvSpPr txBox="1"/>
          <p:nvPr/>
        </p:nvSpPr>
        <p:spPr>
          <a:xfrm>
            <a:off x="0" y="538609"/>
            <a:ext cx="12409713" cy="892552"/>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spcBef>
                <a:spcPct val="0"/>
              </a:spcBef>
              <a:buNone/>
            </a:pPr>
            <a:r>
              <a:rPr lang="vi-VN" altLang="en-US" sz="2600" b="1" dirty="0">
                <a:solidFill>
                  <a:srgbClr val="1D41D5"/>
                </a:solidFill>
                <a:latin typeface="Times New Roman" panose="02020603050405020304" pitchFamily="18" charset="0"/>
                <a:cs typeface="Times New Roman" panose="02020603050405020304" pitchFamily="18" charset="0"/>
              </a:rPr>
              <a:t>I</a:t>
            </a:r>
            <a:r>
              <a:rPr lang="vi-VN" altLang="en-US" sz="2600" b="1">
                <a:solidFill>
                  <a:srgbClr val="1D41D5"/>
                </a:solidFill>
                <a:latin typeface="Times New Roman" panose="02020603050405020304" pitchFamily="18" charset="0"/>
                <a:cs typeface="Times New Roman" panose="02020603050405020304" pitchFamily="18" charset="0"/>
              </a:rPr>
              <a:t>. N</a:t>
            </a:r>
            <a:r>
              <a:rPr lang="en-US" altLang="en-US" sz="2600" b="1">
                <a:solidFill>
                  <a:srgbClr val="1D41D5"/>
                </a:solidFill>
                <a:latin typeface="Times New Roman" panose="02020603050405020304" pitchFamily="18" charset="0"/>
                <a:cs typeface="Times New Roman" panose="02020603050405020304" pitchFamily="18" charset="0"/>
              </a:rPr>
              <a:t>HỮNG THÀNH TỰU CHỦ YẾU CỦA CÁCH MẠNG KHOA  HỌC - KĨ THUẬT</a:t>
            </a:r>
            <a:endParaRPr lang="vi-VN" altLang="en-US" sz="2600" b="1">
              <a:solidFill>
                <a:srgbClr val="1D41D5"/>
              </a:solidFill>
              <a:latin typeface="Times New Roman" panose="02020603050405020304" pitchFamily="18" charset="0"/>
              <a:cs typeface="Times New Roman" panose="02020603050405020304" pitchFamily="18" charset="0"/>
            </a:endParaRPr>
          </a:p>
          <a:p>
            <a:pPr marL="0" indent="0">
              <a:spcBef>
                <a:spcPct val="0"/>
              </a:spcBef>
              <a:buNone/>
            </a:pPr>
            <a:endParaRPr lang="vi-VN" altLang="en-US" sz="2600" b="1" dirty="0">
              <a:solidFill>
                <a:srgbClr val="1D41D5"/>
              </a:solidFill>
              <a:latin typeface="Times New Roman" panose="02020603050405020304" pitchFamily="18" charset="0"/>
              <a:cs typeface="Times New Roman" panose="02020603050405020304" pitchFamily="18" charset="0"/>
            </a:endParaRPr>
          </a:p>
        </p:txBody>
      </p:sp>
      <p:sp>
        <p:nvSpPr>
          <p:cNvPr id="2" name="Rectangle 1"/>
          <p:cNvSpPr/>
          <p:nvPr/>
        </p:nvSpPr>
        <p:spPr>
          <a:xfrm>
            <a:off x="0" y="0"/>
            <a:ext cx="12192000" cy="538609"/>
          </a:xfrm>
          <a:prstGeom prst="rect">
            <a:avLst/>
          </a:prstGeom>
        </p:spPr>
        <p:txBody>
          <a:bodyPr wrap="square">
            <a:spAutoFit/>
          </a:bodyPr>
          <a:lstStyle/>
          <a:p>
            <a:pPr algn="ctr"/>
            <a:r>
              <a:rPr lang="en-US" altLang="en-US" sz="2900" b="1">
                <a:solidFill>
                  <a:srgbClr val="FF3300"/>
                </a:solidFill>
                <a:latin typeface="Times New Roman" panose="02020603050405020304" pitchFamily="18" charset="0"/>
                <a:ea typeface="+mj-ea"/>
                <a:cs typeface="Arial" panose="020B0604020202020204" pitchFamily="34" charset="0"/>
              </a:rPr>
              <a:t>CUỘC CÁCH MẠNG KHOA HỌC - KĨ THUẬT TỪ NĂM 1945 ĐẾN NAY</a:t>
            </a:r>
            <a:endParaRPr lang="en-US" sz="2900"/>
          </a:p>
        </p:txBody>
      </p:sp>
      <p:pic>
        <p:nvPicPr>
          <p:cNvPr id="12" name="Picture 4" descr="Kết quả hình ảnh cho ENIAC – Electronic Numerical Integrator And Computer)"/>
          <p:cNvPicPr>
            <a:picLocks noChangeAspect="1" noChangeArrowheads="1"/>
          </p:cNvPicPr>
          <p:nvPr/>
        </p:nvPicPr>
        <p:blipFill>
          <a:blip r:embed="rId3" cstate="print"/>
          <a:srcRect/>
          <a:stretch>
            <a:fillRect/>
          </a:stretch>
        </p:blipFill>
        <p:spPr bwMode="auto">
          <a:xfrm>
            <a:off x="449913" y="1550927"/>
            <a:ext cx="4250876" cy="2701744"/>
          </a:xfrm>
          <a:prstGeom prst="rect">
            <a:avLst/>
          </a:prstGeom>
          <a:noFill/>
        </p:spPr>
      </p:pic>
      <p:sp>
        <p:nvSpPr>
          <p:cNvPr id="3" name="Rectangle 2"/>
          <p:cNvSpPr/>
          <p:nvPr/>
        </p:nvSpPr>
        <p:spPr>
          <a:xfrm>
            <a:off x="449910" y="3879594"/>
            <a:ext cx="4250879" cy="369332"/>
          </a:xfrm>
          <a:prstGeom prst="rect">
            <a:avLst/>
          </a:prstGeom>
          <a:solidFill>
            <a:schemeClr val="bg1"/>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a:t>Máy</a:t>
            </a:r>
            <a:r>
              <a:rPr kumimoji="0" lang="en-US" b="1" i="0" u="none" strike="noStrike" kern="0" cap="none" spc="0" normalizeH="0" noProof="0" smtClean="0">
                <a:ln>
                  <a:noFill/>
                </a:ln>
                <a:solidFill>
                  <a:prstClr val="black"/>
                </a:solidFill>
                <a:effectLst/>
                <a:uLnTx/>
                <a:uFillTx/>
                <a:latin typeface="Times New Roman" panose="02020603050405020304" pitchFamily="18" charset="0"/>
                <a:cs typeface="Times New Roman" panose="02020603050405020304" pitchFamily="18" charset="0"/>
              </a:rPr>
              <a:t> tính đầu tiên ra đời tháng 2/ </a:t>
            </a:r>
            <a:r>
              <a:rPr kumimoji="0" lang="en-US" b="1" i="0" u="none" strike="noStrike" kern="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a:t>1946</a:t>
            </a:r>
            <a:endParaRPr kumimoji="0" lang="en-US" sz="1400" b="0" i="0" u="none" strike="noStrike" kern="0" cap="none" spc="0" normalizeH="0" baseline="0" noProof="0" smtClean="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427" y="4252671"/>
            <a:ext cx="4199362" cy="1704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descr="Kết quả hình ảnh cho hệ thống máy tự động"/>
          <p:cNvPicPr>
            <a:picLocks noChangeAspect="1" noChangeArrowheads="1"/>
          </p:cNvPicPr>
          <p:nvPr/>
        </p:nvPicPr>
        <p:blipFill>
          <a:blip r:embed="rId5"/>
          <a:srcRect/>
          <a:stretch>
            <a:fillRect/>
          </a:stretch>
        </p:blipFill>
        <p:spPr bwMode="auto">
          <a:xfrm>
            <a:off x="5243820" y="1550927"/>
            <a:ext cx="6496531" cy="3799258"/>
          </a:xfrm>
          <a:prstGeom prst="rect">
            <a:avLst/>
          </a:prstGeom>
          <a:noFill/>
        </p:spPr>
      </p:pic>
      <p:sp>
        <p:nvSpPr>
          <p:cNvPr id="11" name="Rectangle 10"/>
          <p:cNvSpPr/>
          <p:nvPr/>
        </p:nvSpPr>
        <p:spPr>
          <a:xfrm>
            <a:off x="449913" y="984885"/>
            <a:ext cx="3349355" cy="44627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rgbClr val="FF0000"/>
                </a:solidFill>
                <a:latin typeface="Times New Roman" panose="02020603050405020304" pitchFamily="18" charset="0"/>
                <a:cs typeface="Times New Roman" panose="02020603050405020304" pitchFamily="18" charset="0"/>
              </a:rPr>
              <a:t>Công cụ sản xuất mới</a:t>
            </a:r>
            <a:endParaRPr lang="en-US" sz="2400" b="1">
              <a:solidFill>
                <a:srgbClr val="FF0000"/>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449908" y="6209177"/>
            <a:ext cx="4250879" cy="646331"/>
          </a:xfrm>
          <a:prstGeom prst="rect">
            <a:avLst/>
          </a:prstGeom>
          <a:solidFill>
            <a:schemeClr val="bg1"/>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a:t>Thế</a:t>
            </a:r>
            <a:r>
              <a:rPr kumimoji="0" lang="en-US" b="1" i="0" u="none" strike="noStrike" kern="0" cap="none" spc="0" normalizeH="0" noProof="0" smtClean="0">
                <a:ln>
                  <a:noFill/>
                </a:ln>
                <a:solidFill>
                  <a:prstClr val="black"/>
                </a:solidFill>
                <a:effectLst/>
                <a:uLnTx/>
                <a:uFillTx/>
                <a:latin typeface="Times New Roman" panose="02020603050405020304" pitchFamily="18" charset="0"/>
                <a:cs typeface="Times New Roman" panose="02020603050405020304" pitchFamily="18" charset="0"/>
              </a:rPr>
              <a:t> hệ máy tính mới nhất siêu nhẹ, siêu mỏng hiện nay</a:t>
            </a:r>
            <a:endParaRPr kumimoji="0" lang="en-US" sz="1400" b="0" i="0" u="none" strike="noStrike" kern="0" cap="none" spc="0" normalizeH="0" baseline="0" noProof="0" smtClean="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15" name="Rectangle 14"/>
          <p:cNvSpPr/>
          <p:nvPr/>
        </p:nvSpPr>
        <p:spPr>
          <a:xfrm>
            <a:off x="6096000" y="5683154"/>
            <a:ext cx="4792173" cy="923330"/>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T</a:t>
            </a:r>
            <a:r>
              <a:rPr kumimoji="0" lang="vi-VN"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rung tâm sản xuất xe hơi của BMW tại các nhà máy ở Đức, Anh và </a:t>
            </a:r>
            <a:r>
              <a:rPr kumimoji="0" lang="vi-VN" b="1" i="0" u="none" strike="noStrike" kern="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a:t>Hà Lan</a:t>
            </a:r>
            <a:r>
              <a:rPr kumimoji="0" lang="en-US" b="1" i="0" u="none" strike="noStrike" kern="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a:t> vận</a:t>
            </a:r>
            <a:r>
              <a:rPr kumimoji="0" lang="en-US" b="1" i="0" u="none" strike="noStrike" kern="0" cap="none" spc="0" normalizeH="0" noProof="0" smtClean="0">
                <a:ln>
                  <a:noFill/>
                </a:ln>
                <a:solidFill>
                  <a:prstClr val="black"/>
                </a:solidFill>
                <a:effectLst/>
                <a:uLnTx/>
                <a:uFillTx/>
                <a:latin typeface="Times New Roman" panose="02020603050405020304" pitchFamily="18" charset="0"/>
                <a:cs typeface="Times New Roman" panose="02020603050405020304" pitchFamily="18" charset="0"/>
              </a:rPr>
              <a:t> hành bằng hệ thống máy móc tự động</a:t>
            </a:r>
            <a:endParaRPr kumimoji="0" lang="en-US"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7860975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
          <p:cNvSpPr txBox="1"/>
          <p:nvPr/>
        </p:nvSpPr>
        <p:spPr>
          <a:xfrm>
            <a:off x="0" y="538609"/>
            <a:ext cx="12409713" cy="892552"/>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spcBef>
                <a:spcPct val="0"/>
              </a:spcBef>
              <a:buNone/>
            </a:pPr>
            <a:r>
              <a:rPr lang="vi-VN" altLang="en-US" sz="2600" b="1" dirty="0">
                <a:solidFill>
                  <a:srgbClr val="1D41D5"/>
                </a:solidFill>
                <a:latin typeface="Times New Roman" panose="02020603050405020304" pitchFamily="18" charset="0"/>
                <a:cs typeface="Times New Roman" panose="02020603050405020304" pitchFamily="18" charset="0"/>
              </a:rPr>
              <a:t>I</a:t>
            </a:r>
            <a:r>
              <a:rPr lang="vi-VN" altLang="en-US" sz="2600" b="1">
                <a:solidFill>
                  <a:srgbClr val="1D41D5"/>
                </a:solidFill>
                <a:latin typeface="Times New Roman" panose="02020603050405020304" pitchFamily="18" charset="0"/>
                <a:cs typeface="Times New Roman" panose="02020603050405020304" pitchFamily="18" charset="0"/>
              </a:rPr>
              <a:t>. N</a:t>
            </a:r>
            <a:r>
              <a:rPr lang="en-US" altLang="en-US" sz="2600" b="1">
                <a:solidFill>
                  <a:srgbClr val="1D41D5"/>
                </a:solidFill>
                <a:latin typeface="Times New Roman" panose="02020603050405020304" pitchFamily="18" charset="0"/>
                <a:cs typeface="Times New Roman" panose="02020603050405020304" pitchFamily="18" charset="0"/>
              </a:rPr>
              <a:t>HỮNG THÀNH TỰU CHỦ YẾU CỦA CÁCH MẠNG KHOA  HỌC - KĨ THUẬT</a:t>
            </a:r>
            <a:endParaRPr lang="vi-VN" altLang="en-US" sz="2600" b="1">
              <a:solidFill>
                <a:srgbClr val="1D41D5"/>
              </a:solidFill>
              <a:latin typeface="Times New Roman" panose="02020603050405020304" pitchFamily="18" charset="0"/>
              <a:cs typeface="Times New Roman" panose="02020603050405020304" pitchFamily="18" charset="0"/>
            </a:endParaRPr>
          </a:p>
          <a:p>
            <a:pPr marL="0" indent="0">
              <a:spcBef>
                <a:spcPct val="0"/>
              </a:spcBef>
              <a:buNone/>
            </a:pPr>
            <a:endParaRPr lang="vi-VN" altLang="en-US" sz="2600" b="1" dirty="0">
              <a:solidFill>
                <a:srgbClr val="1D41D5"/>
              </a:solidFill>
              <a:latin typeface="Times New Roman" panose="02020603050405020304" pitchFamily="18" charset="0"/>
              <a:cs typeface="Times New Roman" panose="02020603050405020304" pitchFamily="18" charset="0"/>
            </a:endParaRPr>
          </a:p>
        </p:txBody>
      </p:sp>
      <p:sp>
        <p:nvSpPr>
          <p:cNvPr id="2" name="Rectangle 1"/>
          <p:cNvSpPr/>
          <p:nvPr/>
        </p:nvSpPr>
        <p:spPr>
          <a:xfrm>
            <a:off x="0" y="0"/>
            <a:ext cx="12192000" cy="538609"/>
          </a:xfrm>
          <a:prstGeom prst="rect">
            <a:avLst/>
          </a:prstGeom>
        </p:spPr>
        <p:txBody>
          <a:bodyPr wrap="square">
            <a:spAutoFit/>
          </a:bodyPr>
          <a:lstStyle/>
          <a:p>
            <a:pPr algn="ctr"/>
            <a:r>
              <a:rPr lang="en-US" altLang="en-US" sz="2900" b="1">
                <a:solidFill>
                  <a:srgbClr val="FF3300"/>
                </a:solidFill>
                <a:latin typeface="Times New Roman" panose="02020603050405020304" pitchFamily="18" charset="0"/>
                <a:ea typeface="+mj-ea"/>
                <a:cs typeface="Arial" panose="020B0604020202020204" pitchFamily="34" charset="0"/>
              </a:rPr>
              <a:t>CUỘC CÁCH MẠNG KHOA HỌC - KĨ THUẬT TỪ NĂM 1945 ĐẾN NAY</a:t>
            </a:r>
            <a:endParaRPr lang="en-US" sz="2900"/>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805" b="5418"/>
          <a:stretch/>
        </p:blipFill>
        <p:spPr bwMode="auto">
          <a:xfrm>
            <a:off x="5624285" y="1996225"/>
            <a:ext cx="6567715" cy="4533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descr="http://media.vneec.gov.vn/Images/Upload/User/leyen/2015/9/12/121131704.jpg"/>
          <p:cNvPicPr>
            <a:picLocks noChangeAspect="1" noChangeArrowheads="1"/>
          </p:cNvPicPr>
          <p:nvPr/>
        </p:nvPicPr>
        <p:blipFill>
          <a:blip r:embed="rId4"/>
          <a:srcRect/>
          <a:stretch>
            <a:fillRect/>
          </a:stretch>
        </p:blipFill>
        <p:spPr bwMode="auto">
          <a:xfrm>
            <a:off x="234501" y="1996226"/>
            <a:ext cx="5266783" cy="3288814"/>
          </a:xfrm>
          <a:prstGeom prst="rect">
            <a:avLst/>
          </a:prstGeom>
          <a:noFill/>
        </p:spPr>
      </p:pic>
      <p:sp>
        <p:nvSpPr>
          <p:cNvPr id="10" name="Rectangle 9"/>
          <p:cNvSpPr/>
          <p:nvPr/>
        </p:nvSpPr>
        <p:spPr>
          <a:xfrm>
            <a:off x="234502" y="5541740"/>
            <a:ext cx="4820356" cy="646331"/>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N</a:t>
            </a:r>
            <a:r>
              <a:rPr kumimoji="0" lang="vi-VN"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ăng lượng gió ngoài khơi tại Ấn Độ với hệ thống cối xay gió trải dài 200 hải lý từ đất liền</a:t>
            </a:r>
            <a:endParaRPr kumimoji="0" lang="en-US"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 name="Rectangle 10"/>
          <p:cNvSpPr/>
          <p:nvPr/>
        </p:nvSpPr>
        <p:spPr>
          <a:xfrm>
            <a:off x="234502" y="1208022"/>
            <a:ext cx="4453408" cy="44627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smtClean="0">
                <a:solidFill>
                  <a:srgbClr val="FF0000"/>
                </a:solidFill>
                <a:latin typeface="Times New Roman" panose="02020603050405020304" pitchFamily="18" charset="0"/>
                <a:cs typeface="Times New Roman" panose="02020603050405020304" pitchFamily="18" charset="0"/>
              </a:rPr>
              <a:t>Những nguồn năng lượng mới</a:t>
            </a:r>
            <a:endParaRPr lang="en-US" sz="2400" b="1">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0823902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3.7|3|10.5|1.5"/>
</p:tagLst>
</file>

<file path=ppt/tags/tag10.xml><?xml version="1.0" encoding="utf-8"?>
<p:tagLst xmlns:a="http://schemas.openxmlformats.org/drawingml/2006/main" xmlns:r="http://schemas.openxmlformats.org/officeDocument/2006/relationships" xmlns:p="http://schemas.openxmlformats.org/presentationml/2006/main">
  <p:tag name="TIMING" val="|33.7|3|10.5|1.5"/>
</p:tagLst>
</file>

<file path=ppt/tags/tag11.xml><?xml version="1.0" encoding="utf-8"?>
<p:tagLst xmlns:a="http://schemas.openxmlformats.org/drawingml/2006/main" xmlns:r="http://schemas.openxmlformats.org/officeDocument/2006/relationships" xmlns:p="http://schemas.openxmlformats.org/presentationml/2006/main">
  <p:tag name="TIMING" val="|33.7|3|10.5|1.5"/>
</p:tagLst>
</file>

<file path=ppt/tags/tag12.xml><?xml version="1.0" encoding="utf-8"?>
<p:tagLst xmlns:a="http://schemas.openxmlformats.org/drawingml/2006/main" xmlns:r="http://schemas.openxmlformats.org/officeDocument/2006/relationships" xmlns:p="http://schemas.openxmlformats.org/presentationml/2006/main">
  <p:tag name="TIMING" val="|33.7|3|10.5|1.5"/>
</p:tagLst>
</file>

<file path=ppt/tags/tag13.xml><?xml version="1.0" encoding="utf-8"?>
<p:tagLst xmlns:a="http://schemas.openxmlformats.org/drawingml/2006/main" xmlns:r="http://schemas.openxmlformats.org/officeDocument/2006/relationships" xmlns:p="http://schemas.openxmlformats.org/presentationml/2006/main">
  <p:tag name="TIMING" val="|33.7|3|10.5|1.5"/>
</p:tagLst>
</file>

<file path=ppt/tags/tag14.xml><?xml version="1.0" encoding="utf-8"?>
<p:tagLst xmlns:a="http://schemas.openxmlformats.org/drawingml/2006/main" xmlns:r="http://schemas.openxmlformats.org/officeDocument/2006/relationships" xmlns:p="http://schemas.openxmlformats.org/presentationml/2006/main">
  <p:tag name="TIMING" val="|33.7|3|10.5|1.5"/>
</p:tagLst>
</file>

<file path=ppt/tags/tag15.xml><?xml version="1.0" encoding="utf-8"?>
<p:tagLst xmlns:a="http://schemas.openxmlformats.org/drawingml/2006/main" xmlns:r="http://schemas.openxmlformats.org/officeDocument/2006/relationships" xmlns:p="http://schemas.openxmlformats.org/presentationml/2006/main">
  <p:tag name="TIMING" val="|33.7|3|10.5|1.5"/>
</p:tagLst>
</file>

<file path=ppt/tags/tag16.xml><?xml version="1.0" encoding="utf-8"?>
<p:tagLst xmlns:a="http://schemas.openxmlformats.org/drawingml/2006/main" xmlns:r="http://schemas.openxmlformats.org/officeDocument/2006/relationships" xmlns:p="http://schemas.openxmlformats.org/presentationml/2006/main">
  <p:tag name="TIMING" val="|33.7|3|10.5|1.5"/>
</p:tagLst>
</file>

<file path=ppt/tags/tag17.xml><?xml version="1.0" encoding="utf-8"?>
<p:tagLst xmlns:a="http://schemas.openxmlformats.org/drawingml/2006/main" xmlns:r="http://schemas.openxmlformats.org/officeDocument/2006/relationships" xmlns:p="http://schemas.openxmlformats.org/presentationml/2006/main">
  <p:tag name="TIMING" val="|33.7|3|10.5|1.5"/>
</p:tagLst>
</file>

<file path=ppt/tags/tag18.xml><?xml version="1.0" encoding="utf-8"?>
<p:tagLst xmlns:a="http://schemas.openxmlformats.org/drawingml/2006/main" xmlns:r="http://schemas.openxmlformats.org/officeDocument/2006/relationships" xmlns:p="http://schemas.openxmlformats.org/presentationml/2006/main">
  <p:tag name="TIMING" val="|33.7|3|10.5|1.5"/>
</p:tagLst>
</file>

<file path=ppt/tags/tag19.xml><?xml version="1.0" encoding="utf-8"?>
<p:tagLst xmlns:a="http://schemas.openxmlformats.org/drawingml/2006/main" xmlns:r="http://schemas.openxmlformats.org/officeDocument/2006/relationships" xmlns:p="http://schemas.openxmlformats.org/presentationml/2006/main">
  <p:tag name="TIMING" val="|33.7|3|10.5|1.5"/>
</p:tagLst>
</file>

<file path=ppt/tags/tag2.xml><?xml version="1.0" encoding="utf-8"?>
<p:tagLst xmlns:a="http://schemas.openxmlformats.org/drawingml/2006/main" xmlns:r="http://schemas.openxmlformats.org/officeDocument/2006/relationships" xmlns:p="http://schemas.openxmlformats.org/presentationml/2006/main">
  <p:tag name="TIMING" val="|33.7|3|10.5|1.5"/>
</p:tagLst>
</file>

<file path=ppt/tags/tag20.xml><?xml version="1.0" encoding="utf-8"?>
<p:tagLst xmlns:a="http://schemas.openxmlformats.org/drawingml/2006/main" xmlns:r="http://schemas.openxmlformats.org/officeDocument/2006/relationships" xmlns:p="http://schemas.openxmlformats.org/presentationml/2006/main">
  <p:tag name="TIMING" val="|33.7|3|10.5|1.5"/>
</p:tagLst>
</file>

<file path=ppt/tags/tag21.xml><?xml version="1.0" encoding="utf-8"?>
<p:tagLst xmlns:a="http://schemas.openxmlformats.org/drawingml/2006/main" xmlns:r="http://schemas.openxmlformats.org/officeDocument/2006/relationships" xmlns:p="http://schemas.openxmlformats.org/presentationml/2006/main">
  <p:tag name="TIMING" val="|5.2"/>
</p:tagLst>
</file>

<file path=ppt/tags/tag3.xml><?xml version="1.0" encoding="utf-8"?>
<p:tagLst xmlns:a="http://schemas.openxmlformats.org/drawingml/2006/main" xmlns:r="http://schemas.openxmlformats.org/officeDocument/2006/relationships" xmlns:p="http://schemas.openxmlformats.org/presentationml/2006/main">
  <p:tag name="TIMING" val="|33.7|3|10.5|1.5"/>
</p:tagLst>
</file>

<file path=ppt/tags/tag4.xml><?xml version="1.0" encoding="utf-8"?>
<p:tagLst xmlns:a="http://schemas.openxmlformats.org/drawingml/2006/main" xmlns:r="http://schemas.openxmlformats.org/officeDocument/2006/relationships" xmlns:p="http://schemas.openxmlformats.org/presentationml/2006/main">
  <p:tag name="TIMING" val="|33.7|3|10.5|1.5"/>
</p:tagLst>
</file>

<file path=ppt/tags/tag5.xml><?xml version="1.0" encoding="utf-8"?>
<p:tagLst xmlns:a="http://schemas.openxmlformats.org/drawingml/2006/main" xmlns:r="http://schemas.openxmlformats.org/officeDocument/2006/relationships" xmlns:p="http://schemas.openxmlformats.org/presentationml/2006/main">
  <p:tag name="TIMING" val="|33.7|3|10.5|1.5"/>
</p:tagLst>
</file>

<file path=ppt/tags/tag6.xml><?xml version="1.0" encoding="utf-8"?>
<p:tagLst xmlns:a="http://schemas.openxmlformats.org/drawingml/2006/main" xmlns:r="http://schemas.openxmlformats.org/officeDocument/2006/relationships" xmlns:p="http://schemas.openxmlformats.org/presentationml/2006/main">
  <p:tag name="TIMING" val="|33.7|3|10.5|1.5"/>
</p:tagLst>
</file>

<file path=ppt/tags/tag7.xml><?xml version="1.0" encoding="utf-8"?>
<p:tagLst xmlns:a="http://schemas.openxmlformats.org/drawingml/2006/main" xmlns:r="http://schemas.openxmlformats.org/officeDocument/2006/relationships" xmlns:p="http://schemas.openxmlformats.org/presentationml/2006/main">
  <p:tag name="TIMING" val="|33.7|3|10.5|1.5"/>
</p:tagLst>
</file>

<file path=ppt/tags/tag8.xml><?xml version="1.0" encoding="utf-8"?>
<p:tagLst xmlns:a="http://schemas.openxmlformats.org/drawingml/2006/main" xmlns:r="http://schemas.openxmlformats.org/officeDocument/2006/relationships" xmlns:p="http://schemas.openxmlformats.org/presentationml/2006/main">
  <p:tag name="TIMING" val="|33.7|3|10.5|1.5"/>
</p:tagLst>
</file>

<file path=ppt/tags/tag9.xml><?xml version="1.0" encoding="utf-8"?>
<p:tagLst xmlns:a="http://schemas.openxmlformats.org/drawingml/2006/main" xmlns:r="http://schemas.openxmlformats.org/officeDocument/2006/relationships" xmlns:p="http://schemas.openxmlformats.org/presentationml/2006/main">
  <p:tag name="TIMING" val="|33.7|3|10.5|1.5"/>
</p:tagLst>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592</TotalTime>
  <Words>2544</Words>
  <Application>Microsoft Office PowerPoint</Application>
  <PresentationFormat>Custom</PresentationFormat>
  <Paragraphs>211</Paragraphs>
  <Slides>29</Slides>
  <Notes>0</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Chủ đề Office</vt:lpstr>
      <vt:lpstr>PowerPoint Presentation</vt:lpstr>
      <vt:lpstr>CUỘC CÁCH MẠNG KHOA HỌC - KĨ THUẬT  TỪ NĂM 1945 ĐẾN NAY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Tran Dang</dc:creator>
  <cp:lastModifiedBy>ha</cp:lastModifiedBy>
  <cp:revision>149</cp:revision>
  <dcterms:created xsi:type="dcterms:W3CDTF">2021-09-17T13:17:00Z</dcterms:created>
  <dcterms:modified xsi:type="dcterms:W3CDTF">2021-12-17T08:20:29Z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6B558CC00F164197BFE530563236AD7A</vt:lpwstr>
  </property>
  <property fmtid="{D5CDD505-2E9C-101B-9397-08002B2CF9AE}" pid="3" name="KSOProductBuildVer">
    <vt:lpwstr>1033-11.2.0.10323</vt:lpwstr>
  </property>
</Properties>
</file>