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4"/>
  </p:notesMasterIdLst>
  <p:sldIdLst>
    <p:sldId id="388" r:id="rId2"/>
    <p:sldId id="404" r:id="rId3"/>
    <p:sldId id="389" r:id="rId4"/>
    <p:sldId id="331" r:id="rId5"/>
    <p:sldId id="362" r:id="rId6"/>
    <p:sldId id="392" r:id="rId7"/>
    <p:sldId id="405" r:id="rId8"/>
    <p:sldId id="393" r:id="rId9"/>
    <p:sldId id="394" r:id="rId10"/>
    <p:sldId id="406" r:id="rId11"/>
    <p:sldId id="397" r:id="rId12"/>
    <p:sldId id="398" r:id="rId13"/>
    <p:sldId id="395" r:id="rId14"/>
    <p:sldId id="409" r:id="rId15"/>
    <p:sldId id="410" r:id="rId16"/>
    <p:sldId id="400" r:id="rId17"/>
    <p:sldId id="408" r:id="rId18"/>
    <p:sldId id="402" r:id="rId19"/>
    <p:sldId id="403" r:id="rId20"/>
    <p:sldId id="401" r:id="rId21"/>
    <p:sldId id="261" r:id="rId22"/>
    <p:sldId id="264" r:id="rId2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00"/>
    <a:srgbClr val="0066FF"/>
    <a:srgbClr val="FF0000"/>
    <a:srgbClr val="FF3399"/>
    <a:srgbClr val="FF99FF"/>
    <a:srgbClr val="66FF99"/>
    <a:srgbClr val="FF9900"/>
    <a:srgbClr val="FFCC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291" autoAdjust="0"/>
  </p:normalViewPr>
  <p:slideViewPr>
    <p:cSldViewPr showGuides="1">
      <p:cViewPr varScale="1">
        <p:scale>
          <a:sx n="69" d="100"/>
          <a:sy n="69" d="100"/>
        </p:scale>
        <p:origin x="750" y="72"/>
      </p:cViewPr>
      <p:guideLst>
        <p:guide orient="horz" pos="2183"/>
        <p:guide pos="383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Header Placeholder 645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64515" name="Date Placeholder 6451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64516" name="Slide Image Placeholder 6451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7" name="Text Placeholder 6451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4518" name="Footer Placeholder 6451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64519" name="Slide Number Placeholder 6451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060E-0F5E-4AE7-BEA7-F3B5B4F12F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036783-95F5-456D-A0B1-3445F40C186A}"/>
              </a:ext>
            </a:extLst>
          </p:cNvPr>
          <p:cNvSpPr/>
          <p:nvPr/>
        </p:nvSpPr>
        <p:spPr>
          <a:xfrm>
            <a:off x="685800" y="1828800"/>
            <a:ext cx="10668000" cy="1273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0646E-A632-4978-885B-B570733BFA63}"/>
              </a:ext>
            </a:extLst>
          </p:cNvPr>
          <p:cNvSpPr txBox="1"/>
          <p:nvPr/>
        </p:nvSpPr>
        <p:spPr>
          <a:xfrm>
            <a:off x="1562100" y="3810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PHÒNG GIÁO DỤC VÀ ĐÀO TẠO QUẬN GÒ VẤP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61A09-D9F4-4B65-9F1B-F1697389273D}"/>
              </a:ext>
            </a:extLst>
          </p:cNvPr>
          <p:cNvSpPr txBox="1"/>
          <p:nvPr/>
        </p:nvSpPr>
        <p:spPr>
          <a:xfrm>
            <a:off x="1549205" y="90422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BÀI GIẢNG LỊCH SỬ LỚP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1F96A-7091-4611-9B4C-A9BA6A07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823532"/>
            <a:ext cx="4029075" cy="2668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503A1-D913-4416-8576-EF755526A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31" y="3823532"/>
            <a:ext cx="2734469" cy="260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AB2F8-6CCB-40B0-BDA9-54A2BD64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711" y="3823531"/>
            <a:ext cx="3620089" cy="260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594957" y="1950660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927" y="2286000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1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36F87-99FA-4E40-9D43-8C918DBAE714}"/>
              </a:ext>
            </a:extLst>
          </p:cNvPr>
          <p:cNvSpPr txBox="1"/>
          <p:nvPr/>
        </p:nvSpPr>
        <p:spPr>
          <a:xfrm>
            <a:off x="485180" y="769583"/>
            <a:ext cx="10820400" cy="400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TỔ CHỨC NHÀ NƯỚC THÀNH BANG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</a:t>
            </a:r>
            <a:r>
              <a:rPr lang="en-US" b="1" dirty="0" smtClean="0">
                <a:solidFill>
                  <a:srgbClr val="0070C0"/>
                </a:solidFill>
              </a:rPr>
              <a:t>BIỂU CỦA HY LẠP CỔ ĐẠI</a:t>
            </a:r>
            <a:endParaRPr lang="en-US" b="1" dirty="0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3200" b="1" i="1" dirty="0">
                <a:solidFill>
                  <a:srgbClr val="00B050"/>
                </a:solidFill>
              </a:rPr>
              <a:t> 	      -  </a:t>
            </a:r>
            <a:r>
              <a:rPr lang="en-US" sz="3200" b="1" i="1" dirty="0" err="1">
                <a:solidFill>
                  <a:srgbClr val="00B050"/>
                </a:solidFill>
              </a:rPr>
              <a:t>Em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hãy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kể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tên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một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số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thành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tựu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văn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hóa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của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người</a:t>
            </a:r>
            <a:r>
              <a:rPr lang="en-US" sz="3200" b="1" i="1" dirty="0">
                <a:solidFill>
                  <a:srgbClr val="00B050"/>
                </a:solidFill>
              </a:rPr>
              <a:t>                            	Hy </a:t>
            </a:r>
            <a:r>
              <a:rPr lang="en-US" sz="3200" b="1" i="1" dirty="0" err="1">
                <a:solidFill>
                  <a:srgbClr val="00B050"/>
                </a:solidFill>
              </a:rPr>
              <a:t>Lạp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cổ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đại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còn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được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bảo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tồn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đến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ngày</a:t>
            </a:r>
            <a:r>
              <a:rPr lang="en-US" sz="3200" b="1" i="1" dirty="0">
                <a:solidFill>
                  <a:srgbClr val="00B050"/>
                </a:solidFill>
              </a:rPr>
              <a:t> nay.</a:t>
            </a:r>
            <a:endParaRPr lang="vi-VN" sz="3200" b="1" i="1" dirty="0">
              <a:solidFill>
                <a:srgbClr val="00B05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3200" b="1" i="1" dirty="0">
                <a:solidFill>
                  <a:srgbClr val="00B050"/>
                </a:solidFill>
              </a:rPr>
              <a:t>	      - Em hãy hoàn thành bảng tổng hợp các thành tựu 	văn hóa tiêu biểu theo mẫu sau: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DAFAAC27-FBEE-43ED-BA6C-F78826DA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7" y="2283527"/>
            <a:ext cx="965092" cy="1059798"/>
          </a:xfrm>
          <a:prstGeom prst="rect">
            <a:avLst/>
          </a:prstGeom>
          <a:noFill/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2058D27-EF7A-4A4C-A810-956135B88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17522"/>
              </p:ext>
            </p:extLst>
          </p:nvPr>
        </p:nvGraphicFramePr>
        <p:xfrm>
          <a:off x="1477235" y="4206637"/>
          <a:ext cx="9855308" cy="2590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26528">
                  <a:extLst>
                    <a:ext uri="{9D8B030D-6E8A-4147-A177-3AD203B41FA5}">
                      <a16:colId xmlns:a16="http://schemas.microsoft.com/office/drawing/2014/main" val="2793117550"/>
                    </a:ext>
                  </a:extLst>
                </a:gridCol>
                <a:gridCol w="6428780">
                  <a:extLst>
                    <a:ext uri="{9D8B030D-6E8A-4147-A177-3AD203B41FA5}">
                      <a16:colId xmlns:a16="http://schemas.microsoft.com/office/drawing/2014/main" val="1329696366"/>
                    </a:ext>
                  </a:extLst>
                </a:gridCol>
              </a:tblGrid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33090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viết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99973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78910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học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62408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trúc, điêu khắc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723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58962" y="142132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8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36F87-99FA-4E40-9D43-8C918DBAE714}"/>
              </a:ext>
            </a:extLst>
          </p:cNvPr>
          <p:cNvSpPr txBox="1"/>
          <p:nvPr/>
        </p:nvSpPr>
        <p:spPr>
          <a:xfrm>
            <a:off x="485180" y="583783"/>
            <a:ext cx="1082040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TỔ CHỨC NHÀ NƯỚC THÀNH BANG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</a:t>
            </a:r>
            <a:r>
              <a:rPr lang="en-US" b="1" dirty="0" smtClean="0">
                <a:solidFill>
                  <a:srgbClr val="0070C0"/>
                </a:solidFill>
              </a:rPr>
              <a:t>BIỂU CỦA HY LẠP CỔ ĐẠI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34E3-B034-4399-B439-8B15C56D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1691778"/>
            <a:ext cx="5770960" cy="4488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51202">
            <a:extLst>
              <a:ext uri="{FF2B5EF4-FFF2-40B4-BE49-F238E27FC236}">
                <a16:creationId xmlns:a16="http://schemas.microsoft.com/office/drawing/2014/main" id="{48314A3A-9EA2-4CAC-929D-7D6B2ADD7D04}"/>
              </a:ext>
            </a:extLst>
          </p:cNvPr>
          <p:cNvSpPr txBox="1"/>
          <p:nvPr/>
        </p:nvSpPr>
        <p:spPr>
          <a:xfrm>
            <a:off x="11430" y="6258580"/>
            <a:ext cx="121805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Hy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Lạp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bia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mộ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ở Ai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kỉ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I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18226" y="0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8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36F87-99FA-4E40-9D43-8C918DBAE714}"/>
              </a:ext>
            </a:extLst>
          </p:cNvPr>
          <p:cNvSpPr txBox="1"/>
          <p:nvPr/>
        </p:nvSpPr>
        <p:spPr>
          <a:xfrm>
            <a:off x="485180" y="649630"/>
            <a:ext cx="1082040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TỔ CHỨC NHÀ NƯỚC THÀNH BANG</a:t>
            </a:r>
            <a:endParaRPr lang="en-US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</a:t>
            </a:r>
            <a:r>
              <a:rPr lang="en-US" b="1" dirty="0" smtClean="0">
                <a:solidFill>
                  <a:srgbClr val="0070C0"/>
                </a:solidFill>
              </a:rPr>
              <a:t>BIỂU CỦA HY LẠP CỔ ĐẠI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164614">
            <a:extLst>
              <a:ext uri="{FF2B5EF4-FFF2-40B4-BE49-F238E27FC236}">
                <a16:creationId xmlns:a16="http://schemas.microsoft.com/office/drawing/2014/main" id="{3CDF9646-6311-4D2B-90F6-C3455AC5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757" y="1730952"/>
            <a:ext cx="6216484" cy="459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3023D-09B5-43EE-B56D-8498FCD33BD2}"/>
              </a:ext>
            </a:extLst>
          </p:cNvPr>
          <p:cNvSpPr txBox="1"/>
          <p:nvPr/>
        </p:nvSpPr>
        <p:spPr>
          <a:xfrm>
            <a:off x="2778056" y="6334780"/>
            <a:ext cx="663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Sử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thi</a:t>
            </a:r>
            <a:r>
              <a:rPr lang="en-US" b="1" dirty="0">
                <a:solidFill>
                  <a:srgbClr val="0070C0"/>
                </a:solidFill>
              </a:rPr>
              <a:t> I-li-</a:t>
            </a:r>
            <a:r>
              <a:rPr lang="en-US" b="1" dirty="0" err="1">
                <a:solidFill>
                  <a:srgbClr val="0070C0"/>
                </a:solidFill>
              </a:rPr>
              <a:t>át</a:t>
            </a:r>
            <a:r>
              <a:rPr lang="en-US" b="1" dirty="0">
                <a:solidFill>
                  <a:srgbClr val="0070C0"/>
                </a:solidFill>
              </a:rPr>
              <a:t> (Iliad)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Ô-</a:t>
            </a:r>
            <a:r>
              <a:rPr lang="en-US" b="1" dirty="0" err="1">
                <a:solidFill>
                  <a:srgbClr val="0070C0"/>
                </a:solidFill>
              </a:rPr>
              <a:t>đi</a:t>
            </a: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xê</a:t>
            </a:r>
            <a:r>
              <a:rPr lang="en-US" b="1" dirty="0">
                <a:solidFill>
                  <a:srgbClr val="0070C0"/>
                </a:solidFill>
              </a:rPr>
              <a:t> (Odyssey)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58962" y="142132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5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9DD57E-F226-4267-A1D0-96803E24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03" y="10551"/>
            <a:ext cx="7532193" cy="68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88B89-712A-4FFD-B00A-07F69006C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5706"/>
            <a:ext cx="7386145" cy="53216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82D55-75E4-448D-AF98-42EF0464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990" y="519915"/>
            <a:ext cx="2202080" cy="532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51202">
            <a:extLst>
              <a:ext uri="{FF2B5EF4-FFF2-40B4-BE49-F238E27FC236}">
                <a16:creationId xmlns:a16="http://schemas.microsoft.com/office/drawing/2014/main" id="{1896ADBA-C192-41BE-BDB4-E42031D71107}"/>
              </a:ext>
            </a:extLst>
          </p:cNvPr>
          <p:cNvSpPr txBox="1"/>
          <p:nvPr/>
        </p:nvSpPr>
        <p:spPr>
          <a:xfrm>
            <a:off x="1336587" y="6101862"/>
            <a:ext cx="53987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</a:rPr>
              <a:t>Đền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Pác-tê-nông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1202">
            <a:extLst>
              <a:ext uri="{FF2B5EF4-FFF2-40B4-BE49-F238E27FC236}">
                <a16:creationId xmlns:a16="http://schemas.microsoft.com/office/drawing/2014/main" id="{D3BC798F-8FF9-40D4-BFA7-5F59DE133246}"/>
              </a:ext>
            </a:extLst>
          </p:cNvPr>
          <p:cNvSpPr txBox="1"/>
          <p:nvPr/>
        </p:nvSpPr>
        <p:spPr>
          <a:xfrm>
            <a:off x="7843345" y="6101862"/>
            <a:ext cx="41033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Tượng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Mi-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lô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622D6-8924-4890-93EE-7B550CEF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2694"/>
            <a:ext cx="7563604" cy="510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122FC-E297-42C5-909E-23762DDE7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72694"/>
            <a:ext cx="3524669" cy="510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51202">
            <a:extLst>
              <a:ext uri="{FF2B5EF4-FFF2-40B4-BE49-F238E27FC236}">
                <a16:creationId xmlns:a16="http://schemas.microsoft.com/office/drawing/2014/main" id="{4DB1F1E4-1B0C-41A6-860A-7B91B1D3ACD7}"/>
              </a:ext>
            </a:extLst>
          </p:cNvPr>
          <p:cNvSpPr txBox="1"/>
          <p:nvPr/>
        </p:nvSpPr>
        <p:spPr>
          <a:xfrm>
            <a:off x="1539617" y="5885136"/>
            <a:ext cx="53987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</a:rPr>
              <a:t>Nhà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hát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ngoài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trời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Đi</a:t>
            </a:r>
            <a:r>
              <a:rPr lang="en-US" b="1" dirty="0">
                <a:solidFill>
                  <a:srgbClr val="0066FF"/>
                </a:solidFill>
              </a:rPr>
              <a:t>-ô-</a:t>
            </a:r>
            <a:r>
              <a:rPr lang="en-US" b="1" dirty="0" err="1">
                <a:solidFill>
                  <a:srgbClr val="0066FF"/>
                </a:solidFill>
              </a:rPr>
              <a:t>ni</a:t>
            </a:r>
            <a:r>
              <a:rPr lang="en-US" b="1" dirty="0">
                <a:solidFill>
                  <a:srgbClr val="0066FF"/>
                </a:solidFill>
              </a:rPr>
              <a:t>-</a:t>
            </a:r>
            <a:r>
              <a:rPr lang="en-US" b="1" dirty="0" err="1">
                <a:solidFill>
                  <a:srgbClr val="0066FF"/>
                </a:solidFill>
              </a:rPr>
              <a:t>xốt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1202">
            <a:extLst>
              <a:ext uri="{FF2B5EF4-FFF2-40B4-BE49-F238E27FC236}">
                <a16:creationId xmlns:a16="http://schemas.microsoft.com/office/drawing/2014/main" id="{F81B1BCA-FEC8-431C-8847-3C382901FAB3}"/>
              </a:ext>
            </a:extLst>
          </p:cNvPr>
          <p:cNvSpPr txBox="1"/>
          <p:nvPr/>
        </p:nvSpPr>
        <p:spPr>
          <a:xfrm>
            <a:off x="8341534" y="5885136"/>
            <a:ext cx="360559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rgbClr val="0066FF"/>
                </a:solidFill>
              </a:rPr>
              <a:t>Thi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chạy</a:t>
            </a:r>
            <a:r>
              <a:rPr lang="en-US" b="1" dirty="0">
                <a:solidFill>
                  <a:srgbClr val="0066FF"/>
                </a:solidFill>
              </a:rPr>
              <a:t> Ma-ra-</a:t>
            </a:r>
            <a:r>
              <a:rPr lang="en-US" b="1" dirty="0" err="1">
                <a:solidFill>
                  <a:srgbClr val="0066FF"/>
                </a:solidFill>
              </a:rPr>
              <a:t>tông</a:t>
            </a:r>
            <a:r>
              <a:rPr lang="en-US" b="1" dirty="0">
                <a:solidFill>
                  <a:srgbClr val="0066FF"/>
                </a:solidFill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rgbClr val="0066FF"/>
                </a:solidFill>
              </a:rPr>
              <a:t>hình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vẽ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trên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bình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gốm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29220330-43CD-43FB-86AB-65E004C6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419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8764AF7E-F74C-4EAE-AC40-47AC60C9D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04867"/>
              </p:ext>
            </p:extLst>
          </p:nvPr>
        </p:nvGraphicFramePr>
        <p:xfrm>
          <a:off x="457200" y="914400"/>
          <a:ext cx="11277600" cy="5659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793117550"/>
                    </a:ext>
                  </a:extLst>
                </a:gridCol>
                <a:gridCol w="9372600">
                  <a:extLst>
                    <a:ext uri="{9D8B030D-6E8A-4147-A177-3AD203B41FA5}">
                      <a16:colId xmlns:a16="http://schemas.microsoft.com/office/drawing/2014/main" val="1329696366"/>
                    </a:ext>
                  </a:extLst>
                </a:gridCol>
              </a:tblGrid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33090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viết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iếp thu chữ cái của người Phê-ni-xi (Phoenicia), sáng tạo hệ thống chữ viết gồm 24 chữ cái.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99973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bộ sử thi I-li-át (Iliad) và Ô-đi-xê (Odyssey).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78910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học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vi-VN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Toán: 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Ta-lét (Thales), Pi-ta-go (Pythagore), Ơ-clít (Euclid), Ác-si-mét (Archimedes).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vi-VN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Sử học: 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Hê-rô-đốt, Tuy-xi-dít (Thucydides).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vi-VN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Triết học: 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Xô-crát (Sokrates), Pla-tông (Platon), A-ri-xtốt (Aristotes)…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62408"/>
                  </a:ext>
                </a:extLst>
              </a:tr>
              <a:tr h="451796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trúc, điêu khắc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vi-VN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Pác-tê-nông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(Parthenon),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A-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(Athena)…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vi-VN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Dớt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(Zeus),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Mi-</a:t>
                      </a:r>
                      <a:r>
                        <a:rPr lang="en-US" sz="28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</a:t>
                      </a:r>
                      <a:r>
                        <a:rPr 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(Milo)…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723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7044AF-24B7-4FF8-9E50-D4BEBB1DD23B}"/>
              </a:ext>
            </a:extLst>
          </p:cNvPr>
          <p:cNvSpPr txBox="1"/>
          <p:nvPr/>
        </p:nvSpPr>
        <p:spPr>
          <a:xfrm>
            <a:off x="457200" y="179921"/>
            <a:ext cx="8763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BIỂU</a:t>
            </a:r>
          </a:p>
        </p:txBody>
      </p:sp>
    </p:spTree>
    <p:extLst>
      <p:ext uri="{BB962C8B-B14F-4D97-AF65-F5344CB8AC3E}">
        <p14:creationId xmlns:p14="http://schemas.microsoft.com/office/powerpoint/2010/main" val="42271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906878-8AE5-47A1-BF09-D7B9163A554B}"/>
              </a:ext>
            </a:extLst>
          </p:cNvPr>
          <p:cNvSpPr/>
          <p:nvPr/>
        </p:nvSpPr>
        <p:spPr>
          <a:xfrm>
            <a:off x="3302682" y="1194578"/>
            <a:ext cx="2868054" cy="196420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accent5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E256A3-5165-45DD-BD1E-8FA2ACFC3E65}"/>
              </a:ext>
            </a:extLst>
          </p:cNvPr>
          <p:cNvSpPr/>
          <p:nvPr/>
        </p:nvSpPr>
        <p:spPr>
          <a:xfrm>
            <a:off x="6549388" y="1364861"/>
            <a:ext cx="2362200" cy="990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NHIÊN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B56F89-6005-4536-A5FF-B5B0C57B7185}"/>
              </a:ext>
            </a:extLst>
          </p:cNvPr>
          <p:cNvSpPr/>
          <p:nvPr/>
        </p:nvSpPr>
        <p:spPr>
          <a:xfrm>
            <a:off x="7383780" y="106099"/>
            <a:ext cx="2273103" cy="990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977D15-50F5-4CA7-9B9A-579DC6B75665}"/>
              </a:ext>
            </a:extLst>
          </p:cNvPr>
          <p:cNvSpPr/>
          <p:nvPr/>
        </p:nvSpPr>
        <p:spPr>
          <a:xfrm>
            <a:off x="9916549" y="203978"/>
            <a:ext cx="2105465" cy="990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79F65E-27CA-4986-BA0B-371E78FAA0B9}"/>
              </a:ext>
            </a:extLst>
          </p:cNvPr>
          <p:cNvSpPr/>
          <p:nvPr/>
        </p:nvSpPr>
        <p:spPr>
          <a:xfrm>
            <a:off x="10017367" y="1383324"/>
            <a:ext cx="1953065" cy="990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653C67-242E-4593-B388-1923DB538204}"/>
              </a:ext>
            </a:extLst>
          </p:cNvPr>
          <p:cNvSpPr/>
          <p:nvPr/>
        </p:nvSpPr>
        <p:spPr>
          <a:xfrm>
            <a:off x="9696450" y="2636517"/>
            <a:ext cx="2362200" cy="990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CB26C0-CEC9-4D36-92AE-26E7CBC690FA}"/>
              </a:ext>
            </a:extLst>
          </p:cNvPr>
          <p:cNvSpPr/>
          <p:nvPr/>
        </p:nvSpPr>
        <p:spPr>
          <a:xfrm>
            <a:off x="6968490" y="2697483"/>
            <a:ext cx="2362200" cy="990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E78E1F-E7ED-47DD-9EDD-7A81406A9FD8}"/>
              </a:ext>
            </a:extLst>
          </p:cNvPr>
          <p:cNvCxnSpPr>
            <a:cxnSpLocks/>
          </p:cNvCxnSpPr>
          <p:nvPr/>
        </p:nvCxnSpPr>
        <p:spPr>
          <a:xfrm flipV="1">
            <a:off x="9067800" y="2820573"/>
            <a:ext cx="0" cy="6858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34C6E9-F6F8-4C00-9F02-3599FA43F0BE}"/>
              </a:ext>
            </a:extLst>
          </p:cNvPr>
          <p:cNvSpPr/>
          <p:nvPr/>
        </p:nvSpPr>
        <p:spPr>
          <a:xfrm>
            <a:off x="4940690" y="4822291"/>
            <a:ext cx="2362200" cy="990600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THÀNH BANG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3753B1-BB46-4073-975A-F7F1F3BD992B}"/>
              </a:ext>
            </a:extLst>
          </p:cNvPr>
          <p:cNvSpPr/>
          <p:nvPr/>
        </p:nvSpPr>
        <p:spPr>
          <a:xfrm>
            <a:off x="7156351" y="3979400"/>
            <a:ext cx="2362200" cy="531640"/>
          </a:xfrm>
          <a:prstGeom prst="roundRect">
            <a:avLst/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A-ten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BD6FC3-3BF8-40F5-9F35-DBB366E191F0}"/>
              </a:ext>
            </a:extLst>
          </p:cNvPr>
          <p:cNvSpPr/>
          <p:nvPr/>
        </p:nvSpPr>
        <p:spPr>
          <a:xfrm>
            <a:off x="9083040" y="4703297"/>
            <a:ext cx="2705100" cy="531640"/>
          </a:xfrm>
          <a:prstGeom prst="roundRect">
            <a:avLst/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AF17C0-F0AB-41A4-B4FA-EDF860065EF8}"/>
              </a:ext>
            </a:extLst>
          </p:cNvPr>
          <p:cNvSpPr/>
          <p:nvPr/>
        </p:nvSpPr>
        <p:spPr>
          <a:xfrm>
            <a:off x="8006276" y="5587808"/>
            <a:ext cx="1591993" cy="531640"/>
          </a:xfrm>
          <a:prstGeom prst="roundRect">
            <a:avLst/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13665C-35A2-4B80-B39D-AA1A703A8918}"/>
              </a:ext>
            </a:extLst>
          </p:cNvPr>
          <p:cNvSpPr/>
          <p:nvPr/>
        </p:nvSpPr>
        <p:spPr>
          <a:xfrm>
            <a:off x="9791700" y="5389684"/>
            <a:ext cx="2171700" cy="531640"/>
          </a:xfrm>
          <a:prstGeom prst="roundRect">
            <a:avLst/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19A8EB-611F-4A28-AB61-4392BD05FF27}"/>
              </a:ext>
            </a:extLst>
          </p:cNvPr>
          <p:cNvSpPr/>
          <p:nvPr/>
        </p:nvSpPr>
        <p:spPr>
          <a:xfrm>
            <a:off x="9819835" y="6059656"/>
            <a:ext cx="2171700" cy="531640"/>
          </a:xfrm>
          <a:prstGeom prst="roundRect">
            <a:avLst/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55D312-A819-4CB1-8128-D0808150703F}"/>
              </a:ext>
            </a:extLst>
          </p:cNvPr>
          <p:cNvSpPr/>
          <p:nvPr/>
        </p:nvSpPr>
        <p:spPr>
          <a:xfrm>
            <a:off x="4521591" y="6159308"/>
            <a:ext cx="3200399" cy="531640"/>
          </a:xfrm>
          <a:prstGeom prst="roundRect">
            <a:avLst/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6000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89F3CD5-B25A-4476-9F84-896E313C214D}"/>
              </a:ext>
            </a:extLst>
          </p:cNvPr>
          <p:cNvSpPr/>
          <p:nvPr/>
        </p:nvSpPr>
        <p:spPr>
          <a:xfrm>
            <a:off x="4940690" y="4817897"/>
            <a:ext cx="2362200" cy="990600"/>
          </a:xfrm>
          <a:prstGeom prst="roundRect">
            <a:avLst/>
          </a:prstGeom>
          <a:solidFill>
            <a:srgbClr val="66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THÀNH BANG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710475-42C7-4654-A3AA-F85F569554F3}"/>
              </a:ext>
            </a:extLst>
          </p:cNvPr>
          <p:cNvSpPr/>
          <p:nvPr/>
        </p:nvSpPr>
        <p:spPr>
          <a:xfrm>
            <a:off x="2248777" y="3314113"/>
            <a:ext cx="2107809" cy="990600"/>
          </a:xfrm>
          <a:prstGeom prst="round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TỰU VĂN HÓA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CB8E728-B4D9-4ABA-9664-7E4BCCD38DD9}"/>
              </a:ext>
            </a:extLst>
          </p:cNvPr>
          <p:cNvSpPr/>
          <p:nvPr/>
        </p:nvSpPr>
        <p:spPr>
          <a:xfrm>
            <a:off x="2587576" y="4726447"/>
            <a:ext cx="2010214" cy="878943"/>
          </a:xfrm>
          <a:prstGeom prst="round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412B895-F9E9-4AB6-814E-3A3B183EC331}"/>
              </a:ext>
            </a:extLst>
          </p:cNvPr>
          <p:cNvSpPr/>
          <p:nvPr/>
        </p:nvSpPr>
        <p:spPr>
          <a:xfrm>
            <a:off x="326191" y="4817897"/>
            <a:ext cx="1549790" cy="750278"/>
          </a:xfrm>
          <a:prstGeom prst="round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74D101-A9AD-46DC-B883-4E65DC7FE0AA}"/>
              </a:ext>
            </a:extLst>
          </p:cNvPr>
          <p:cNvSpPr/>
          <p:nvPr/>
        </p:nvSpPr>
        <p:spPr>
          <a:xfrm>
            <a:off x="13037" y="3026972"/>
            <a:ext cx="1728743" cy="750278"/>
          </a:xfrm>
          <a:prstGeom prst="round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FF6B68A-8FC5-4753-BFD2-B6B416DD3B1E}"/>
              </a:ext>
            </a:extLst>
          </p:cNvPr>
          <p:cNvSpPr/>
          <p:nvPr/>
        </p:nvSpPr>
        <p:spPr>
          <a:xfrm>
            <a:off x="140709" y="1917956"/>
            <a:ext cx="1601071" cy="750278"/>
          </a:xfrm>
          <a:prstGeom prst="round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C643BE-8581-4AC4-B277-0C8913F641ED}"/>
              </a:ext>
            </a:extLst>
          </p:cNvPr>
          <p:cNvSpPr/>
          <p:nvPr/>
        </p:nvSpPr>
        <p:spPr>
          <a:xfrm>
            <a:off x="3687287" y="1388013"/>
            <a:ext cx="2187587" cy="1505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 LẠP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 ĐẠI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843EFD4-3A6F-4895-ADB4-9A4BAD627431}"/>
              </a:ext>
            </a:extLst>
          </p:cNvPr>
          <p:cNvCxnSpPr>
            <a:stCxn id="2" idx="6"/>
            <a:endCxn id="5" idx="1"/>
          </p:cNvCxnSpPr>
          <p:nvPr/>
        </p:nvCxnSpPr>
        <p:spPr>
          <a:xfrm flipV="1">
            <a:off x="6170736" y="1860161"/>
            <a:ext cx="378652" cy="316518"/>
          </a:xfrm>
          <a:prstGeom prst="curvedConnector3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FC7EEEB-E387-495E-B058-5AB614A2FFD6}"/>
              </a:ext>
            </a:extLst>
          </p:cNvPr>
          <p:cNvCxnSpPr>
            <a:cxnSpLocks/>
            <a:stCxn id="5" idx="3"/>
            <a:endCxn id="6" idx="2"/>
          </p:cNvCxnSpPr>
          <p:nvPr/>
        </p:nvCxnSpPr>
        <p:spPr>
          <a:xfrm flipH="1" flipV="1">
            <a:off x="8520332" y="1096699"/>
            <a:ext cx="391256" cy="763462"/>
          </a:xfrm>
          <a:prstGeom prst="curvedConnector4">
            <a:avLst>
              <a:gd name="adj1" fmla="val -58427"/>
              <a:gd name="adj2" fmla="val 82438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7DAAA972-190F-43FD-8F4A-352B0AFBF3CE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8911588" y="699278"/>
            <a:ext cx="1004961" cy="1160883"/>
          </a:xfrm>
          <a:prstGeom prst="curvedConnector3">
            <a:avLst>
              <a:gd name="adj1" fmla="val 86395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5E62FA1D-21D0-429D-B6BB-79FF2A2A0929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8911588" y="1860161"/>
            <a:ext cx="1105779" cy="18463"/>
          </a:xfrm>
          <a:prstGeom prst="curvedConnector3">
            <a:avLst>
              <a:gd name="adj1" fmla="val 51273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9DAFCE6F-05F2-4616-90A7-38ADC559C21E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8911588" y="1860161"/>
            <a:ext cx="784862" cy="1271656"/>
          </a:xfrm>
          <a:prstGeom prst="curvedConnector3">
            <a:avLst>
              <a:gd name="adj1" fmla="val 8047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A2A9544E-7F54-4AAB-B36D-A6A0BA2EB43F}"/>
              </a:ext>
            </a:extLst>
          </p:cNvPr>
          <p:cNvCxnSpPr>
            <a:cxnSpLocks/>
            <a:stCxn id="5" idx="3"/>
            <a:endCxn id="10" idx="0"/>
          </p:cNvCxnSpPr>
          <p:nvPr/>
        </p:nvCxnSpPr>
        <p:spPr>
          <a:xfrm flipH="1">
            <a:off x="8149590" y="1860161"/>
            <a:ext cx="761998" cy="837322"/>
          </a:xfrm>
          <a:prstGeom prst="curvedConnector4">
            <a:avLst>
              <a:gd name="adj1" fmla="val -30000"/>
              <a:gd name="adj2" fmla="val 79576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57893AD1-A189-4AE1-B32C-93C6E92532EE}"/>
              </a:ext>
            </a:extLst>
          </p:cNvPr>
          <p:cNvCxnSpPr>
            <a:cxnSpLocks/>
            <a:stCxn id="2" idx="4"/>
            <a:endCxn id="24" idx="0"/>
          </p:cNvCxnSpPr>
          <p:nvPr/>
        </p:nvCxnSpPr>
        <p:spPr>
          <a:xfrm rot="16200000" flipH="1">
            <a:off x="4599690" y="3295797"/>
            <a:ext cx="1659118" cy="138508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C1D23099-2086-4772-B449-04A9D6554BF4}"/>
              </a:ext>
            </a:extLst>
          </p:cNvPr>
          <p:cNvCxnSpPr>
            <a:cxnSpLocks/>
            <a:stCxn id="24" idx="3"/>
            <a:endCxn id="17" idx="2"/>
          </p:cNvCxnSpPr>
          <p:nvPr/>
        </p:nvCxnSpPr>
        <p:spPr>
          <a:xfrm flipV="1">
            <a:off x="7302890" y="4511040"/>
            <a:ext cx="1034561" cy="802157"/>
          </a:xfrm>
          <a:prstGeom prst="curved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061D0463-C620-49C6-A51B-DABB4854AC63}"/>
              </a:ext>
            </a:extLst>
          </p:cNvPr>
          <p:cNvCxnSpPr>
            <a:cxnSpLocks/>
            <a:stCxn id="24" idx="3"/>
            <a:endCxn id="19" idx="1"/>
          </p:cNvCxnSpPr>
          <p:nvPr/>
        </p:nvCxnSpPr>
        <p:spPr>
          <a:xfrm flipV="1">
            <a:off x="7302890" y="4969117"/>
            <a:ext cx="1780150" cy="34408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C95C4060-21D1-4E9C-9E7E-C674F9856308}"/>
              </a:ext>
            </a:extLst>
          </p:cNvPr>
          <p:cNvCxnSpPr>
            <a:cxnSpLocks/>
            <a:stCxn id="24" idx="3"/>
            <a:endCxn id="20" idx="1"/>
          </p:cNvCxnSpPr>
          <p:nvPr/>
        </p:nvCxnSpPr>
        <p:spPr>
          <a:xfrm>
            <a:off x="7302890" y="5313197"/>
            <a:ext cx="703386" cy="54043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00CC858C-8C96-4826-AE5D-177E4ED59383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9598269" y="5655504"/>
            <a:ext cx="193431" cy="198124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F79D6D8C-84CF-4C89-BC01-B6CECD6892E3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9598269" y="5853628"/>
            <a:ext cx="221566" cy="47184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28E8718A-8B78-4023-8CD8-60BCA2CB93AF}"/>
              </a:ext>
            </a:extLst>
          </p:cNvPr>
          <p:cNvCxnSpPr>
            <a:cxnSpLocks/>
            <a:stCxn id="24" idx="3"/>
            <a:endCxn id="23" idx="0"/>
          </p:cNvCxnSpPr>
          <p:nvPr/>
        </p:nvCxnSpPr>
        <p:spPr>
          <a:xfrm flipH="1">
            <a:off x="6121791" y="5313197"/>
            <a:ext cx="1181099" cy="846111"/>
          </a:xfrm>
          <a:prstGeom prst="curvedConnector4">
            <a:avLst>
              <a:gd name="adj1" fmla="val -19355"/>
              <a:gd name="adj2" fmla="val 79269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id="{13CADC00-E8C3-4E75-B780-E4275A53D6B5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rot="10800000" flipV="1">
            <a:off x="3302682" y="2176679"/>
            <a:ext cx="12700" cy="1137434"/>
          </a:xfrm>
          <a:prstGeom prst="curvedConnector4">
            <a:avLst>
              <a:gd name="adj1" fmla="val 2076921"/>
              <a:gd name="adj2" fmla="val 93172"/>
            </a:avLst>
          </a:prstGeom>
          <a:ln w="38100">
            <a:solidFill>
              <a:srgbClr val="FF33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3AEFDD51-6A63-4737-97A1-61BBC8F797D3}"/>
              </a:ext>
            </a:extLst>
          </p:cNvPr>
          <p:cNvCxnSpPr>
            <a:cxnSpLocks/>
            <a:stCxn id="25" idx="1"/>
            <a:endCxn id="26" idx="1"/>
          </p:cNvCxnSpPr>
          <p:nvPr/>
        </p:nvCxnSpPr>
        <p:spPr>
          <a:xfrm rot="10800000" flipH="1" flipV="1">
            <a:off x="2248776" y="3809413"/>
            <a:ext cx="338799" cy="1356506"/>
          </a:xfrm>
          <a:prstGeom prst="curvedConnector3">
            <a:avLst>
              <a:gd name="adj1" fmla="val -67474"/>
            </a:avLst>
          </a:prstGeom>
          <a:ln w="38100">
            <a:solidFill>
              <a:srgbClr val="FF33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DE000322-FBBC-47C5-908B-A94FCC311AB6}"/>
              </a:ext>
            </a:extLst>
          </p:cNvPr>
          <p:cNvCxnSpPr>
            <a:cxnSpLocks/>
            <a:stCxn id="25" idx="1"/>
            <a:endCxn id="27" idx="0"/>
          </p:cNvCxnSpPr>
          <p:nvPr/>
        </p:nvCxnSpPr>
        <p:spPr>
          <a:xfrm rot="10800000" flipV="1">
            <a:off x="1101087" y="3809413"/>
            <a:ext cx="1147691" cy="1008484"/>
          </a:xfrm>
          <a:prstGeom prst="curvedConnector2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2" name="Connector: Curved 111">
            <a:extLst>
              <a:ext uri="{FF2B5EF4-FFF2-40B4-BE49-F238E27FC236}">
                <a16:creationId xmlns:a16="http://schemas.microsoft.com/office/drawing/2014/main" id="{3EEF0BEF-5E90-44A4-B627-56D5C07F2B9B}"/>
              </a:ext>
            </a:extLst>
          </p:cNvPr>
          <p:cNvCxnSpPr>
            <a:cxnSpLocks/>
            <a:stCxn id="25" idx="1"/>
            <a:endCxn id="28" idx="3"/>
          </p:cNvCxnSpPr>
          <p:nvPr/>
        </p:nvCxnSpPr>
        <p:spPr>
          <a:xfrm rot="10800000">
            <a:off x="1741781" y="3402111"/>
            <a:ext cx="506997" cy="407302"/>
          </a:xfrm>
          <a:prstGeom prst="curvedConnector3">
            <a:avLst>
              <a:gd name="adj1" fmla="val 50000"/>
            </a:avLst>
          </a:prstGeom>
          <a:ln w="38100">
            <a:solidFill>
              <a:srgbClr val="FF33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Connector: Curved 114">
            <a:extLst>
              <a:ext uri="{FF2B5EF4-FFF2-40B4-BE49-F238E27FC236}">
                <a16:creationId xmlns:a16="http://schemas.microsoft.com/office/drawing/2014/main" id="{50547B14-4C32-4DD0-9508-A1AC78C59319}"/>
              </a:ext>
            </a:extLst>
          </p:cNvPr>
          <p:cNvCxnSpPr>
            <a:cxnSpLocks/>
            <a:stCxn id="25" idx="1"/>
            <a:endCxn id="29" idx="3"/>
          </p:cNvCxnSpPr>
          <p:nvPr/>
        </p:nvCxnSpPr>
        <p:spPr>
          <a:xfrm rot="10800000">
            <a:off x="1741781" y="2293095"/>
            <a:ext cx="506997" cy="1516318"/>
          </a:xfrm>
          <a:prstGeom prst="curvedConnector3">
            <a:avLst>
              <a:gd name="adj1" fmla="val 50000"/>
            </a:avLst>
          </a:prstGeom>
          <a:ln w="38100">
            <a:solidFill>
              <a:srgbClr val="FF33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D041F6A-D44F-4C9C-9F4A-E6A009438C59}"/>
              </a:ext>
            </a:extLst>
          </p:cNvPr>
          <p:cNvSpPr/>
          <p:nvPr/>
        </p:nvSpPr>
        <p:spPr>
          <a:xfrm>
            <a:off x="110807" y="115669"/>
            <a:ext cx="3775393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Củng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cố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bài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học</a:t>
            </a:r>
            <a:endParaRPr lang="en-US" sz="3600" b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</a:t>
            </a:r>
            <a:r>
              <a:rPr lang="nl-NL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Dựa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thông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tin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phần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I,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em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hãy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biết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những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ngành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thể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triển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mạnh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ở Hy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Lạp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cổ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đại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Tại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sao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9A491-8FA3-4604-9BFD-40D15A1D473C}"/>
              </a:ext>
            </a:extLst>
          </p:cNvPr>
          <p:cNvSpPr txBox="1"/>
          <p:nvPr/>
        </p:nvSpPr>
        <p:spPr>
          <a:xfrm>
            <a:off x="8571847" y="144194"/>
            <a:ext cx="3239153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cap="none" spc="0" dirty="0" err="1">
                <a:ln w="0"/>
                <a:solidFill>
                  <a:srgbClr val="FF0000"/>
                </a:solidFill>
              </a:rPr>
              <a:t>Bài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 10: </a:t>
            </a:r>
          </a:p>
          <a:p>
            <a:pPr algn="ctr">
              <a:spcBef>
                <a:spcPts val="0"/>
              </a:spcBef>
            </a:pPr>
            <a:r>
              <a:rPr lang="en-US" sz="3200" b="1" cap="none" spc="0" dirty="0">
                <a:ln w="0"/>
                <a:solidFill>
                  <a:srgbClr val="FF0000"/>
                </a:solidFill>
              </a:rPr>
              <a:t>HY LẠP CỔ ĐẠI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30C17D-3034-4C42-82A1-887E9B232F8D}"/>
              </a:ext>
            </a:extLst>
          </p:cNvPr>
          <p:cNvSpPr/>
          <p:nvPr/>
        </p:nvSpPr>
        <p:spPr>
          <a:xfrm>
            <a:off x="581662" y="2514601"/>
            <a:ext cx="11229338" cy="4343399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</a:t>
            </a: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* Ngành kinh tế: </a:t>
            </a:r>
            <a:r>
              <a:rPr lang="nl-NL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Thủ công nghiệp và thương nghiệp.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* </a:t>
            </a:r>
            <a:r>
              <a:rPr lang="nl-NL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Tại vì: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kim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gốm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ấm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áp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vũng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vịnh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kín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gió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cảng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(Pi-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buôn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1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1F27E740-0DDE-45B8-9A6B-74572FDDB7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590878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1871674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</a:t>
            </a:r>
            <a:r>
              <a:rPr lang="nl-NL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2. 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Theo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ước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kỉ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V TCN, ở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thành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bang A-ten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khoảng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400.000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đó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đàn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ông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tự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do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quyền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công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chỉ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khoảng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30.000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người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Em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hãy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xem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bao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nhiêu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%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số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quyền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công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nhà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nước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chủ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A-ten?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30C17D-3034-4C42-82A1-887E9B232F8D}"/>
              </a:ext>
            </a:extLst>
          </p:cNvPr>
          <p:cNvSpPr/>
          <p:nvPr/>
        </p:nvSpPr>
        <p:spPr>
          <a:xfrm>
            <a:off x="581662" y="3545059"/>
            <a:ext cx="11229338" cy="3048000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</a:t>
            </a:r>
            <a:r>
              <a:rPr lang="nl-NL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</a:t>
            </a:r>
            <a:r>
              <a:rPr lang="nl-NL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Thực hiện phép tính tỉ lệ thuận: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	- 400.000 dân = 100%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	- 30.000 dân   =  ? %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	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quyền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A-ten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kỉ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V TCN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Wingdings" panose="05000000000000000000" pitchFamily="2" charset="2"/>
              </a:rPr>
              <a:t>	30000 X 100 :  400000 = 7,5 (%)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30528-D63B-46F4-89CB-D480177E1763}"/>
              </a:ext>
            </a:extLst>
          </p:cNvPr>
          <p:cNvSpPr txBox="1"/>
          <p:nvPr/>
        </p:nvSpPr>
        <p:spPr>
          <a:xfrm>
            <a:off x="8571847" y="144194"/>
            <a:ext cx="3239153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cap="none" spc="0" dirty="0" err="1">
                <a:ln w="0"/>
                <a:solidFill>
                  <a:srgbClr val="FF0000"/>
                </a:solidFill>
              </a:rPr>
              <a:t>Bài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 10: </a:t>
            </a:r>
          </a:p>
          <a:p>
            <a:pPr algn="ctr">
              <a:spcBef>
                <a:spcPts val="0"/>
              </a:spcBef>
            </a:pPr>
            <a:r>
              <a:rPr lang="en-US" sz="3200" b="1" cap="none" spc="0" dirty="0">
                <a:ln w="0"/>
                <a:solidFill>
                  <a:srgbClr val="FF0000"/>
                </a:solidFill>
              </a:rPr>
              <a:t>HY LẠP CỔ ĐẠI</a:t>
            </a:r>
          </a:p>
        </p:txBody>
      </p:sp>
      <p:pic>
        <p:nvPicPr>
          <p:cNvPr id="11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112C61AE-65EA-4A5D-9AC8-C0F4764EF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45059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3EBF6925-6D67-42FC-8BEE-CFD0127690C4}"/>
              </a:ext>
            </a:extLst>
          </p:cNvPr>
          <p:cNvSpPr/>
          <p:nvPr/>
        </p:nvSpPr>
        <p:spPr>
          <a:xfrm>
            <a:off x="152400" y="1447798"/>
            <a:ext cx="1066800" cy="1066800"/>
          </a:xfrm>
          <a:prstGeom prst="diamond">
            <a:avLst/>
          </a:prstGeom>
          <a:solidFill>
            <a:srgbClr val="FFCC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441B507-793E-4742-A96F-F5B6E4120D6F}"/>
              </a:ext>
            </a:extLst>
          </p:cNvPr>
          <p:cNvSpPr/>
          <p:nvPr/>
        </p:nvSpPr>
        <p:spPr>
          <a:xfrm>
            <a:off x="1241474" y="1447798"/>
            <a:ext cx="8686800" cy="1066800"/>
          </a:xfrm>
          <a:prstGeom prst="hexagon">
            <a:avLst/>
          </a:prstGeom>
          <a:solidFill>
            <a:srgbClr val="FFCC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</a:t>
            </a:r>
            <a:r>
              <a:rPr lang="en-US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HY LẠP CỔ ĐẠI</a:t>
            </a:r>
            <a:endParaRPr lang="en-US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7FAD2221-A3BD-4B07-8414-B9CAB5A51E2F}"/>
              </a:ext>
            </a:extLst>
          </p:cNvPr>
          <p:cNvSpPr/>
          <p:nvPr/>
        </p:nvSpPr>
        <p:spPr>
          <a:xfrm>
            <a:off x="663526" y="2971799"/>
            <a:ext cx="1066800" cy="1066800"/>
          </a:xfrm>
          <a:prstGeom prst="diamond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662FF9D-EB6C-4493-9F07-2AAF2A037EC2}"/>
              </a:ext>
            </a:extLst>
          </p:cNvPr>
          <p:cNvSpPr/>
          <p:nvPr/>
        </p:nvSpPr>
        <p:spPr>
          <a:xfrm>
            <a:off x="1752600" y="2971799"/>
            <a:ext cx="8686800" cy="1066800"/>
          </a:xfrm>
          <a:prstGeom prst="hexagon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NHÀ NƯỚC THÀNH BANG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893731F4-70AD-4DBF-BF7F-71C1EE3FAA65}"/>
              </a:ext>
            </a:extLst>
          </p:cNvPr>
          <p:cNvSpPr/>
          <p:nvPr/>
        </p:nvSpPr>
        <p:spPr>
          <a:xfrm>
            <a:off x="1295400" y="4495800"/>
            <a:ext cx="1066800" cy="1066800"/>
          </a:xfrm>
          <a:prstGeom prst="diamond">
            <a:avLst/>
          </a:prstGeom>
          <a:solidFill>
            <a:srgbClr val="FF3399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85740F1-251C-4333-AA75-6F4C38BE75DD}"/>
              </a:ext>
            </a:extLst>
          </p:cNvPr>
          <p:cNvSpPr/>
          <p:nvPr/>
        </p:nvSpPr>
        <p:spPr>
          <a:xfrm>
            <a:off x="2362200" y="4495800"/>
            <a:ext cx="9220200" cy="1066800"/>
          </a:xfrm>
          <a:prstGeom prst="hexagon">
            <a:avLst/>
          </a:prstGeom>
          <a:solidFill>
            <a:srgbClr val="FF3399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TỰU VĂN HÓA TIÊU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HY LẠP CỔ ĐẠI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1313DC2-B37D-45CE-8F02-02B37906895B}"/>
              </a:ext>
            </a:extLst>
          </p:cNvPr>
          <p:cNvSpPr/>
          <p:nvPr/>
        </p:nvSpPr>
        <p:spPr>
          <a:xfrm>
            <a:off x="1666059" y="5791200"/>
            <a:ext cx="10525940" cy="1066800"/>
          </a:xfrm>
          <a:prstGeom prst="hexag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GHI BÀI VÀO TẬP KHI THẤY BIỂU TƯỢNG NÀY</a:t>
            </a:r>
          </a:p>
        </p:txBody>
      </p:sp>
      <p:pic>
        <p:nvPicPr>
          <p:cNvPr id="17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9966BEEB-F0F2-4C76-8CF8-14056F98D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9" y="5957669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566932" y="420722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082996" y="5791200"/>
            <a:ext cx="3858260" cy="64516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Đền Pác-tơ-nông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C88A4-065C-492D-8165-13612752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865120"/>
            <a:ext cx="3717452" cy="26212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480536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VẬN DỤNG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2014954"/>
            <a:ext cx="7114538" cy="347144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</a:t>
            </a:r>
            <a:r>
              <a:rPr 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3. Quan sát </a:t>
            </a:r>
            <a:r>
              <a:rPr lang="en-US" alt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logo</a:t>
            </a:r>
            <a:r>
              <a:rPr 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của Tổ chức Văn hoá, Khoa học và Giáo dục của Liên hợp quốc</a:t>
            </a:r>
            <a:r>
              <a:rPr lang="en-US" alt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(UNESCO), em hãy cho biết: </a:t>
            </a:r>
            <a:r>
              <a:rPr lang="en-US" alt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Logo</a:t>
            </a:r>
            <a:r>
              <a:rPr 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đó lấy ý tưởng từ công trình kiến trúc nổi tiếng nào của Hy Lạp cổ đại? </a:t>
            </a:r>
            <a:endParaRPr lang="en-US" sz="3200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468868"/>
            <a:ext cx="1045630" cy="953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51A88F-841B-4568-B626-0B1F26397726}"/>
              </a:ext>
            </a:extLst>
          </p:cNvPr>
          <p:cNvSpPr txBox="1"/>
          <p:nvPr/>
        </p:nvSpPr>
        <p:spPr>
          <a:xfrm>
            <a:off x="8571847" y="144194"/>
            <a:ext cx="3239153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cap="none" spc="0" dirty="0" err="1">
                <a:ln w="0"/>
                <a:solidFill>
                  <a:srgbClr val="FF0000"/>
                </a:solidFill>
              </a:rPr>
              <a:t>Bài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 10: </a:t>
            </a:r>
          </a:p>
          <a:p>
            <a:pPr algn="ctr">
              <a:spcBef>
                <a:spcPts val="0"/>
              </a:spcBef>
            </a:pPr>
            <a:r>
              <a:rPr lang="en-US" sz="3200" b="1" cap="none" spc="0" dirty="0">
                <a:ln w="0"/>
                <a:solidFill>
                  <a:srgbClr val="FF0000"/>
                </a:solidFill>
              </a:rPr>
              <a:t>HY LẠP CỔ ĐẠI</a:t>
            </a:r>
          </a:p>
        </p:txBody>
      </p:sp>
    </p:spTree>
    <p:extLst>
      <p:ext uri="{BB962C8B-B14F-4D97-AF65-F5344CB8AC3E}">
        <p14:creationId xmlns:p14="http://schemas.microsoft.com/office/powerpoint/2010/main" val="8736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27"/>
          <p:cNvSpPr/>
          <p:nvPr/>
        </p:nvSpPr>
        <p:spPr>
          <a:xfrm>
            <a:off x="899702" y="4748774"/>
            <a:ext cx="1140892" cy="132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6" y="0"/>
                </a:moveTo>
                <a:lnTo>
                  <a:pt x="3243" y="0"/>
                </a:lnTo>
                <a:cubicBezTo>
                  <a:pt x="1453" y="4"/>
                  <a:pt x="4" y="1161"/>
                  <a:pt x="0" y="2589"/>
                </a:cubicBezTo>
                <a:lnTo>
                  <a:pt x="0" y="19012"/>
                </a:lnTo>
                <a:cubicBezTo>
                  <a:pt x="5" y="20440"/>
                  <a:pt x="1454" y="21596"/>
                  <a:pt x="3243" y="21600"/>
                </a:cubicBezTo>
                <a:lnTo>
                  <a:pt x="18356" y="21600"/>
                </a:lnTo>
                <a:cubicBezTo>
                  <a:pt x="20145" y="21597"/>
                  <a:pt x="21595" y="20440"/>
                  <a:pt x="21600" y="19012"/>
                </a:cubicBezTo>
                <a:lnTo>
                  <a:pt x="21600" y="2589"/>
                </a:lnTo>
                <a:cubicBezTo>
                  <a:pt x="21596" y="1160"/>
                  <a:pt x="20146" y="3"/>
                  <a:pt x="18356" y="0"/>
                </a:cubicBezTo>
                <a:close/>
                <a:moveTo>
                  <a:pt x="19487" y="19012"/>
                </a:moveTo>
                <a:cubicBezTo>
                  <a:pt x="19477" y="19507"/>
                  <a:pt x="18976" y="19907"/>
                  <a:pt x="18356" y="19915"/>
                </a:cubicBezTo>
                <a:lnTo>
                  <a:pt x="3243" y="19915"/>
                </a:lnTo>
                <a:cubicBezTo>
                  <a:pt x="2623" y="19906"/>
                  <a:pt x="2122" y="19507"/>
                  <a:pt x="2112" y="19012"/>
                </a:cubicBezTo>
                <a:lnTo>
                  <a:pt x="2112" y="2589"/>
                </a:lnTo>
                <a:cubicBezTo>
                  <a:pt x="2122" y="2094"/>
                  <a:pt x="2623" y="1695"/>
                  <a:pt x="3243" y="1687"/>
                </a:cubicBezTo>
                <a:lnTo>
                  <a:pt x="18356" y="1687"/>
                </a:lnTo>
                <a:cubicBezTo>
                  <a:pt x="18976" y="1695"/>
                  <a:pt x="19476" y="2094"/>
                  <a:pt x="19487" y="2589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4" name="Freeform 333"/>
          <p:cNvSpPr/>
          <p:nvPr/>
        </p:nvSpPr>
        <p:spPr>
          <a:xfrm>
            <a:off x="899381" y="1546278"/>
            <a:ext cx="1141265" cy="1327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8" y="0"/>
                </a:moveTo>
                <a:lnTo>
                  <a:pt x="3250" y="0"/>
                </a:lnTo>
                <a:cubicBezTo>
                  <a:pt x="1455" y="0"/>
                  <a:pt x="0" y="1162"/>
                  <a:pt x="0" y="2595"/>
                </a:cubicBezTo>
                <a:lnTo>
                  <a:pt x="0" y="19011"/>
                </a:lnTo>
                <a:cubicBezTo>
                  <a:pt x="4" y="20442"/>
                  <a:pt x="1458" y="21600"/>
                  <a:pt x="3250" y="21600"/>
                </a:cubicBezTo>
                <a:lnTo>
                  <a:pt x="18358" y="21600"/>
                </a:lnTo>
                <a:cubicBezTo>
                  <a:pt x="20147" y="21596"/>
                  <a:pt x="21596" y="20439"/>
                  <a:pt x="21600" y="19011"/>
                </a:cubicBezTo>
                <a:lnTo>
                  <a:pt x="21600" y="2589"/>
                </a:lnTo>
                <a:cubicBezTo>
                  <a:pt x="21596" y="1161"/>
                  <a:pt x="20147" y="4"/>
                  <a:pt x="18358" y="0"/>
                </a:cubicBezTo>
                <a:close/>
                <a:moveTo>
                  <a:pt x="19489" y="19011"/>
                </a:moveTo>
                <a:cubicBezTo>
                  <a:pt x="19478" y="19506"/>
                  <a:pt x="18978" y="19905"/>
                  <a:pt x="18358" y="19914"/>
                </a:cubicBezTo>
                <a:lnTo>
                  <a:pt x="3250" y="19914"/>
                </a:lnTo>
                <a:cubicBezTo>
                  <a:pt x="2630" y="19906"/>
                  <a:pt x="2129" y="19506"/>
                  <a:pt x="2120" y="19011"/>
                </a:cubicBezTo>
                <a:lnTo>
                  <a:pt x="2120" y="2589"/>
                </a:lnTo>
                <a:cubicBezTo>
                  <a:pt x="2129" y="2094"/>
                  <a:pt x="2630" y="1694"/>
                  <a:pt x="3250" y="1686"/>
                </a:cubicBezTo>
                <a:lnTo>
                  <a:pt x="18358" y="1686"/>
                </a:lnTo>
                <a:cubicBezTo>
                  <a:pt x="18979" y="1694"/>
                  <a:pt x="19479" y="2094"/>
                  <a:pt x="19489" y="2589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5" name="Freeform 334"/>
          <p:cNvSpPr/>
          <p:nvPr/>
        </p:nvSpPr>
        <p:spPr>
          <a:xfrm>
            <a:off x="902015" y="3204602"/>
            <a:ext cx="1140668" cy="132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7" y="0"/>
                </a:moveTo>
                <a:lnTo>
                  <a:pt x="3240" y="0"/>
                </a:lnTo>
                <a:cubicBezTo>
                  <a:pt x="1452" y="5"/>
                  <a:pt x="5" y="1161"/>
                  <a:pt x="0" y="2588"/>
                </a:cubicBezTo>
                <a:lnTo>
                  <a:pt x="0" y="19012"/>
                </a:lnTo>
                <a:cubicBezTo>
                  <a:pt x="5" y="20440"/>
                  <a:pt x="1455" y="21597"/>
                  <a:pt x="3245" y="21600"/>
                </a:cubicBezTo>
                <a:lnTo>
                  <a:pt x="18357" y="21600"/>
                </a:lnTo>
                <a:cubicBezTo>
                  <a:pt x="20146" y="21596"/>
                  <a:pt x="21595" y="20440"/>
                  <a:pt x="21600" y="19012"/>
                </a:cubicBezTo>
                <a:lnTo>
                  <a:pt x="21600" y="2588"/>
                </a:lnTo>
                <a:cubicBezTo>
                  <a:pt x="21595" y="1160"/>
                  <a:pt x="20146" y="4"/>
                  <a:pt x="18357" y="0"/>
                </a:cubicBezTo>
                <a:close/>
                <a:moveTo>
                  <a:pt x="19488" y="19012"/>
                </a:moveTo>
                <a:cubicBezTo>
                  <a:pt x="19477" y="19507"/>
                  <a:pt x="18977" y="19906"/>
                  <a:pt x="18357" y="19915"/>
                </a:cubicBezTo>
                <a:lnTo>
                  <a:pt x="3240" y="19915"/>
                </a:lnTo>
                <a:cubicBezTo>
                  <a:pt x="2620" y="19907"/>
                  <a:pt x="2119" y="19507"/>
                  <a:pt x="2109" y="19012"/>
                </a:cubicBezTo>
                <a:lnTo>
                  <a:pt x="2109" y="2588"/>
                </a:lnTo>
                <a:cubicBezTo>
                  <a:pt x="2119" y="2093"/>
                  <a:pt x="2620" y="1693"/>
                  <a:pt x="3240" y="1685"/>
                </a:cubicBezTo>
                <a:lnTo>
                  <a:pt x="18357" y="1685"/>
                </a:lnTo>
                <a:cubicBezTo>
                  <a:pt x="18977" y="1694"/>
                  <a:pt x="19477" y="2093"/>
                  <a:pt x="19488" y="2588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grpSp>
        <p:nvGrpSpPr>
          <p:cNvPr id="6" name="Group"/>
          <p:cNvGrpSpPr/>
          <p:nvPr/>
        </p:nvGrpSpPr>
        <p:grpSpPr>
          <a:xfrm>
            <a:off x="1257640" y="914982"/>
            <a:ext cx="10018762" cy="5764137"/>
            <a:chOff x="0" y="0"/>
            <a:chExt cx="4103117" cy="6209060"/>
          </a:xfrm>
        </p:grpSpPr>
        <p:sp>
          <p:nvSpPr>
            <p:cNvPr id="7" name="Freeform 336"/>
            <p:cNvSpPr/>
            <p:nvPr/>
          </p:nvSpPr>
          <p:spPr>
            <a:xfrm>
              <a:off x="0" y="74874"/>
              <a:ext cx="4103118" cy="613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92" y="0"/>
                  </a:moveTo>
                  <a:cubicBezTo>
                    <a:pt x="20653" y="0"/>
                    <a:pt x="20980" y="0"/>
                    <a:pt x="21217" y="0"/>
                  </a:cubicBezTo>
                  <a:cubicBezTo>
                    <a:pt x="21454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454" y="21600"/>
                    <a:pt x="21217" y="21600"/>
                  </a:cubicBezTo>
                  <a:cubicBezTo>
                    <a:pt x="20980" y="21600"/>
                    <a:pt x="20653" y="21600"/>
                    <a:pt x="20292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292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rgbClr val="606867"/>
                </a:gs>
                <a:gs pos="79000">
                  <a:srgbClr val="222625"/>
                </a:gs>
              </a:gsLst>
              <a:lin ang="3514153" scaled="0"/>
            </a:gradFill>
            <a:ln w="6350" cap="flat">
              <a:solidFill>
                <a:srgbClr val="707473"/>
              </a:solidFill>
              <a:prstDash val="solid"/>
              <a:miter lim="800000"/>
            </a:ln>
            <a:effectLst>
              <a:outerShdw blurRad="241300" dist="1016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8" name="Freeform 337"/>
            <p:cNvSpPr/>
            <p:nvPr/>
          </p:nvSpPr>
          <p:spPr>
            <a:xfrm>
              <a:off x="59283" y="233325"/>
              <a:ext cx="3896607" cy="565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0" y="0"/>
                  </a:moveTo>
                  <a:cubicBezTo>
                    <a:pt x="21345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345" y="21600"/>
                    <a:pt x="21030" y="21600"/>
                  </a:cubicBezTo>
                  <a:lnTo>
                    <a:pt x="570" y="21600"/>
                  </a:lnTo>
                  <a:lnTo>
                    <a:pt x="570" y="0"/>
                  </a:lnTo>
                  <a:cubicBezTo>
                    <a:pt x="255" y="0"/>
                    <a:pt x="0" y="0"/>
                    <a:pt x="0" y="0"/>
                  </a:cubicBezTo>
                  <a:cubicBezTo>
                    <a:pt x="0" y="0"/>
                    <a:pt x="255" y="0"/>
                    <a:pt x="570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9" name="Freeform 511"/>
            <p:cNvSpPr/>
            <p:nvPr/>
          </p:nvSpPr>
          <p:spPr>
            <a:xfrm>
              <a:off x="121499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0" name="Freeform 512"/>
            <p:cNvSpPr/>
            <p:nvPr/>
          </p:nvSpPr>
          <p:spPr>
            <a:xfrm>
              <a:off x="131805" y="297182"/>
              <a:ext cx="170738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1" name="Freeform 513"/>
            <p:cNvSpPr/>
            <p:nvPr/>
          </p:nvSpPr>
          <p:spPr>
            <a:xfrm>
              <a:off x="14293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2" name="Freeform 514"/>
            <p:cNvSpPr/>
            <p:nvPr/>
          </p:nvSpPr>
          <p:spPr>
            <a:xfrm>
              <a:off x="23009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3" name="Freeform 515"/>
            <p:cNvSpPr/>
            <p:nvPr/>
          </p:nvSpPr>
          <p:spPr>
            <a:xfrm>
              <a:off x="397246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4" name="Freeform 516"/>
            <p:cNvSpPr/>
            <p:nvPr/>
          </p:nvSpPr>
          <p:spPr>
            <a:xfrm>
              <a:off x="407553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5" name="Freeform 517"/>
            <p:cNvSpPr/>
            <p:nvPr/>
          </p:nvSpPr>
          <p:spPr>
            <a:xfrm>
              <a:off x="418681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6" name="Freeform 518"/>
            <p:cNvSpPr/>
            <p:nvPr/>
          </p:nvSpPr>
          <p:spPr>
            <a:xfrm>
              <a:off x="505841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7" name="Freeform 519"/>
            <p:cNvSpPr/>
            <p:nvPr/>
          </p:nvSpPr>
          <p:spPr>
            <a:xfrm>
              <a:off x="67358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8" name="Freeform 520"/>
            <p:cNvSpPr/>
            <p:nvPr/>
          </p:nvSpPr>
          <p:spPr>
            <a:xfrm>
              <a:off x="683897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9" name="Freeform 521"/>
            <p:cNvSpPr/>
            <p:nvPr/>
          </p:nvSpPr>
          <p:spPr>
            <a:xfrm>
              <a:off x="69502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0" name="Freeform 522"/>
            <p:cNvSpPr/>
            <p:nvPr/>
          </p:nvSpPr>
          <p:spPr>
            <a:xfrm>
              <a:off x="78218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1" name="Freeform 523"/>
            <p:cNvSpPr/>
            <p:nvPr/>
          </p:nvSpPr>
          <p:spPr>
            <a:xfrm>
              <a:off x="947843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2" name="Freeform 524"/>
            <p:cNvSpPr/>
            <p:nvPr/>
          </p:nvSpPr>
          <p:spPr>
            <a:xfrm>
              <a:off x="958121" y="297120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3" name="Freeform 525"/>
            <p:cNvSpPr/>
            <p:nvPr/>
          </p:nvSpPr>
          <p:spPr>
            <a:xfrm>
              <a:off x="96920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4" name="Freeform 526"/>
            <p:cNvSpPr/>
            <p:nvPr/>
          </p:nvSpPr>
          <p:spPr>
            <a:xfrm>
              <a:off x="105636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5" name="Freeform 527"/>
            <p:cNvSpPr/>
            <p:nvPr/>
          </p:nvSpPr>
          <p:spPr>
            <a:xfrm>
              <a:off x="1224860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6" name="Freeform 528"/>
            <p:cNvSpPr/>
            <p:nvPr/>
          </p:nvSpPr>
          <p:spPr>
            <a:xfrm>
              <a:off x="1223423" y="292371"/>
              <a:ext cx="170623" cy="170624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7" name="Freeform 529"/>
            <p:cNvSpPr/>
            <p:nvPr/>
          </p:nvSpPr>
          <p:spPr>
            <a:xfrm>
              <a:off x="1246220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8" name="Freeform 530"/>
            <p:cNvSpPr/>
            <p:nvPr/>
          </p:nvSpPr>
          <p:spPr>
            <a:xfrm>
              <a:off x="13334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9" name="Freeform 531"/>
            <p:cNvSpPr/>
            <p:nvPr/>
          </p:nvSpPr>
          <p:spPr>
            <a:xfrm>
              <a:off x="1498888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0" name="Freeform 532"/>
            <p:cNvSpPr/>
            <p:nvPr/>
          </p:nvSpPr>
          <p:spPr>
            <a:xfrm>
              <a:off x="1509419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1" name="Freeform 533"/>
            <p:cNvSpPr/>
            <p:nvPr/>
          </p:nvSpPr>
          <p:spPr>
            <a:xfrm>
              <a:off x="152039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2" name="Freeform 534"/>
            <p:cNvSpPr/>
            <p:nvPr/>
          </p:nvSpPr>
          <p:spPr>
            <a:xfrm>
              <a:off x="160763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3" name="Freeform 535"/>
            <p:cNvSpPr/>
            <p:nvPr/>
          </p:nvSpPr>
          <p:spPr>
            <a:xfrm>
              <a:off x="1781805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4" name="Freeform 536"/>
            <p:cNvSpPr/>
            <p:nvPr/>
          </p:nvSpPr>
          <p:spPr>
            <a:xfrm>
              <a:off x="1792187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5" name="Freeform 537"/>
            <p:cNvSpPr/>
            <p:nvPr/>
          </p:nvSpPr>
          <p:spPr>
            <a:xfrm>
              <a:off x="180316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6" name="Freeform 538"/>
            <p:cNvSpPr/>
            <p:nvPr/>
          </p:nvSpPr>
          <p:spPr>
            <a:xfrm>
              <a:off x="189032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7" name="Freeform 539"/>
            <p:cNvSpPr/>
            <p:nvPr/>
          </p:nvSpPr>
          <p:spPr>
            <a:xfrm>
              <a:off x="2053146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8" name="Freeform 540"/>
            <p:cNvSpPr/>
            <p:nvPr/>
          </p:nvSpPr>
          <p:spPr>
            <a:xfrm>
              <a:off x="2063378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9" name="Freeform 541"/>
            <p:cNvSpPr/>
            <p:nvPr/>
          </p:nvSpPr>
          <p:spPr>
            <a:xfrm>
              <a:off x="207450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0" name="Freeform 542"/>
            <p:cNvSpPr/>
            <p:nvPr/>
          </p:nvSpPr>
          <p:spPr>
            <a:xfrm>
              <a:off x="2161667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1" name="Freeform 543"/>
            <p:cNvSpPr/>
            <p:nvPr/>
          </p:nvSpPr>
          <p:spPr>
            <a:xfrm>
              <a:off x="2331581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2" name="Freeform 544"/>
            <p:cNvSpPr/>
            <p:nvPr/>
          </p:nvSpPr>
          <p:spPr>
            <a:xfrm>
              <a:off x="2341813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3" name="Freeform 545"/>
            <p:cNvSpPr/>
            <p:nvPr/>
          </p:nvSpPr>
          <p:spPr>
            <a:xfrm>
              <a:off x="235294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4" name="Freeform 546"/>
            <p:cNvSpPr/>
            <p:nvPr/>
          </p:nvSpPr>
          <p:spPr>
            <a:xfrm>
              <a:off x="244010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5" name="Freeform 547"/>
            <p:cNvSpPr/>
            <p:nvPr/>
          </p:nvSpPr>
          <p:spPr>
            <a:xfrm>
              <a:off x="2604266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6" name="Freeform 548"/>
            <p:cNvSpPr/>
            <p:nvPr/>
          </p:nvSpPr>
          <p:spPr>
            <a:xfrm>
              <a:off x="2614722" y="297182"/>
              <a:ext cx="170587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7" name="Freeform 549"/>
            <p:cNvSpPr/>
            <p:nvPr/>
          </p:nvSpPr>
          <p:spPr>
            <a:xfrm>
              <a:off x="262577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8" name="Freeform 550"/>
            <p:cNvSpPr/>
            <p:nvPr/>
          </p:nvSpPr>
          <p:spPr>
            <a:xfrm>
              <a:off x="271293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9" name="Freeform 551"/>
            <p:cNvSpPr/>
            <p:nvPr/>
          </p:nvSpPr>
          <p:spPr>
            <a:xfrm>
              <a:off x="287851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0" name="Freeform 552"/>
            <p:cNvSpPr/>
            <p:nvPr/>
          </p:nvSpPr>
          <p:spPr>
            <a:xfrm>
              <a:off x="2888945" y="297246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1" name="Freeform 553"/>
            <p:cNvSpPr/>
            <p:nvPr/>
          </p:nvSpPr>
          <p:spPr>
            <a:xfrm>
              <a:off x="290017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2" name="Freeform 554"/>
            <p:cNvSpPr/>
            <p:nvPr/>
          </p:nvSpPr>
          <p:spPr>
            <a:xfrm>
              <a:off x="29871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3" name="Freeform 555"/>
            <p:cNvSpPr/>
            <p:nvPr/>
          </p:nvSpPr>
          <p:spPr>
            <a:xfrm>
              <a:off x="3156133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4" name="Freeform 556"/>
            <p:cNvSpPr/>
            <p:nvPr/>
          </p:nvSpPr>
          <p:spPr>
            <a:xfrm>
              <a:off x="3166527" y="297331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5" name="Freeform 557"/>
            <p:cNvSpPr/>
            <p:nvPr/>
          </p:nvSpPr>
          <p:spPr>
            <a:xfrm>
              <a:off x="317756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6" name="Freeform 558"/>
            <p:cNvSpPr/>
            <p:nvPr/>
          </p:nvSpPr>
          <p:spPr>
            <a:xfrm>
              <a:off x="3264729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7" name="Freeform 559"/>
            <p:cNvSpPr/>
            <p:nvPr/>
          </p:nvSpPr>
          <p:spPr>
            <a:xfrm>
              <a:off x="3434494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8" name="Freeform 560"/>
            <p:cNvSpPr/>
            <p:nvPr/>
          </p:nvSpPr>
          <p:spPr>
            <a:xfrm>
              <a:off x="3444842" y="297176"/>
              <a:ext cx="170589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9" name="Freeform 561"/>
            <p:cNvSpPr/>
            <p:nvPr/>
          </p:nvSpPr>
          <p:spPr>
            <a:xfrm>
              <a:off x="34558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0" name="Freeform 562"/>
            <p:cNvSpPr/>
            <p:nvPr/>
          </p:nvSpPr>
          <p:spPr>
            <a:xfrm>
              <a:off x="35430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1" name="Freeform 563"/>
            <p:cNvSpPr/>
            <p:nvPr/>
          </p:nvSpPr>
          <p:spPr>
            <a:xfrm>
              <a:off x="3709643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2" name="Freeform 564"/>
            <p:cNvSpPr/>
            <p:nvPr/>
          </p:nvSpPr>
          <p:spPr>
            <a:xfrm>
              <a:off x="3720044" y="297110"/>
              <a:ext cx="170590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3" name="Freeform 565"/>
            <p:cNvSpPr/>
            <p:nvPr/>
          </p:nvSpPr>
          <p:spPr>
            <a:xfrm>
              <a:off x="373107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4" name="Freeform 566"/>
            <p:cNvSpPr/>
            <p:nvPr/>
          </p:nvSpPr>
          <p:spPr>
            <a:xfrm>
              <a:off x="381823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</p:grpSp>
      <p:grpSp>
        <p:nvGrpSpPr>
          <p:cNvPr id="65" name="Group"/>
          <p:cNvGrpSpPr/>
          <p:nvPr/>
        </p:nvGrpSpPr>
        <p:grpSpPr>
          <a:xfrm>
            <a:off x="2036372" y="1534292"/>
            <a:ext cx="9086178" cy="1636745"/>
            <a:chOff x="0" y="-5713"/>
            <a:chExt cx="3827630" cy="1097029"/>
          </a:xfrm>
        </p:grpSpPr>
        <p:pic>
          <p:nvPicPr>
            <p:cNvPr id="66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Freeform 366"/>
            <p:cNvSpPr/>
            <p:nvPr/>
          </p:nvSpPr>
          <p:spPr>
            <a:xfrm>
              <a:off x="327218" y="-5713"/>
              <a:ext cx="3161014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pPr algn="just"/>
              <a:r>
                <a:rPr lang="en-US" sz="2999" dirty="0">
                  <a:cs typeface="Times New Roman" pitchFamily="18" charset="0"/>
                </a:rPr>
                <a:t>   </a:t>
              </a:r>
              <a:r>
                <a:rPr lang="en-US" sz="2999" dirty="0">
                  <a:solidFill>
                    <a:srgbClr val="FF0000"/>
                  </a:solidFill>
                  <a:cs typeface="Times New Roman" pitchFamily="18" charset="0"/>
                </a:rPr>
                <a:t>-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Chép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đầy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đủ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.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Trả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lời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các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câu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hỏi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LUYỆN TẬP - VẬN DỤNG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theo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h</a:t>
              </a:r>
              <a:r>
                <a:rPr lang="vi-VN" sz="2999" b="1" dirty="0">
                  <a:solidFill>
                    <a:srgbClr val="FF0000"/>
                  </a:solidFill>
                  <a:cs typeface="Times New Roman" pitchFamily="18" charset="0"/>
                </a:rPr>
                <a:t>ư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ớng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dẫn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. </a:t>
              </a:r>
              <a:endParaRPr sz="2999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8" name="Group"/>
          <p:cNvGrpSpPr/>
          <p:nvPr/>
        </p:nvGrpSpPr>
        <p:grpSpPr>
          <a:xfrm>
            <a:off x="2027311" y="3057813"/>
            <a:ext cx="9086178" cy="1568984"/>
            <a:chOff x="0" y="0"/>
            <a:chExt cx="3827630" cy="1091316"/>
          </a:xfrm>
        </p:grpSpPr>
        <p:pic>
          <p:nvPicPr>
            <p:cNvPr id="69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Freeform 366"/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r>
                <a:rPr lang="en-US" sz="2999" dirty="0">
                  <a:cs typeface="Times New Roman" pitchFamily="18" charset="0"/>
                </a:rPr>
                <a:t>  </a:t>
              </a:r>
              <a:r>
                <a:rPr lang="en-US" sz="2999" dirty="0">
                  <a:solidFill>
                    <a:srgbClr val="00B0F0"/>
                  </a:solidFill>
                  <a:cs typeface="Times New Roman" pitchFamily="18" charset="0"/>
                </a:rPr>
                <a:t>- 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Học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thuộc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nội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dung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ghi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trong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vở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.</a:t>
              </a:r>
              <a:endParaRPr sz="2999" b="1" dirty="0">
                <a:solidFill>
                  <a:srgbClr val="00B0F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1" name="Group"/>
          <p:cNvGrpSpPr/>
          <p:nvPr/>
        </p:nvGrpSpPr>
        <p:grpSpPr>
          <a:xfrm>
            <a:off x="2062745" y="4651689"/>
            <a:ext cx="9086178" cy="1579556"/>
            <a:chOff x="0" y="-1551"/>
            <a:chExt cx="3827630" cy="1092867"/>
          </a:xfrm>
        </p:grpSpPr>
        <p:pic>
          <p:nvPicPr>
            <p:cNvPr id="72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Freeform 366"/>
            <p:cNvSpPr/>
            <p:nvPr/>
          </p:nvSpPr>
          <p:spPr>
            <a:xfrm>
              <a:off x="304415" y="-1551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r>
                <a:rPr lang="en-US" sz="2999" dirty="0">
                  <a:cs typeface="Times New Roman" pitchFamily="18" charset="0"/>
                </a:rPr>
                <a:t>   </a:t>
              </a:r>
              <a:r>
                <a:rPr lang="en-US" sz="2999" dirty="0">
                  <a:solidFill>
                    <a:srgbClr val="92D050"/>
                  </a:solidFill>
                  <a:cs typeface="Times New Roman" pitchFamily="18" charset="0"/>
                </a:rPr>
                <a:t>-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Đọc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tr</a:t>
              </a:r>
              <a:r>
                <a:rPr lang="vi-VN" sz="2999" b="1" dirty="0">
                  <a:solidFill>
                    <a:srgbClr val="92D050"/>
                  </a:solidFill>
                  <a:cs typeface="Times New Roman" pitchFamily="18" charset="0"/>
                </a:rPr>
                <a:t>ư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ớc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11: LA MÃ CỔ ĐẠI.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Trả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lời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các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câu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hỏi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trong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.</a:t>
              </a:r>
              <a:endParaRPr sz="2999" b="1" dirty="0">
                <a:solidFill>
                  <a:srgbClr val="92D050"/>
                </a:solidFill>
                <a:cs typeface="Times New Roman" pitchFamily="18" charset="0"/>
              </a:endParaRPr>
            </a:p>
          </p:txBody>
        </p:sp>
      </p:grpSp>
      <p:sp>
        <p:nvSpPr>
          <p:cNvPr id="74" name="Freeform 425"/>
          <p:cNvSpPr/>
          <p:nvPr/>
        </p:nvSpPr>
        <p:spPr>
          <a:xfrm>
            <a:off x="959208" y="3403848"/>
            <a:ext cx="1688631" cy="911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6" y="19956"/>
                </a:moveTo>
                <a:cubicBezTo>
                  <a:pt x="16524" y="20864"/>
                  <a:pt x="15533" y="21600"/>
                  <a:pt x="14815" y="21600"/>
                </a:cubicBezTo>
                <a:lnTo>
                  <a:pt x="1307" y="21600"/>
                </a:lnTo>
                <a:cubicBezTo>
                  <a:pt x="586" y="21596"/>
                  <a:pt x="2" y="20585"/>
                  <a:pt x="0" y="19337"/>
                </a:cubicBezTo>
                <a:lnTo>
                  <a:pt x="0" y="2262"/>
                </a:lnTo>
                <a:cubicBezTo>
                  <a:pt x="2" y="1013"/>
                  <a:pt x="586" y="3"/>
                  <a:pt x="1307" y="0"/>
                </a:cubicBezTo>
                <a:lnTo>
                  <a:pt x="14815" y="0"/>
                </a:lnTo>
                <a:cubicBezTo>
                  <a:pt x="15533" y="0"/>
                  <a:pt x="16524" y="738"/>
                  <a:pt x="17021" y="1644"/>
                </a:cubicBezTo>
                <a:lnTo>
                  <a:pt x="21104" y="9091"/>
                </a:lnTo>
                <a:cubicBezTo>
                  <a:pt x="21597" y="10019"/>
                  <a:pt x="21600" y="11444"/>
                  <a:pt x="21111" y="12378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75" name="Freeform 428"/>
          <p:cNvSpPr/>
          <p:nvPr/>
        </p:nvSpPr>
        <p:spPr>
          <a:xfrm>
            <a:off x="957041" y="4948018"/>
            <a:ext cx="1688733" cy="911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4" y="19956"/>
                </a:moveTo>
                <a:cubicBezTo>
                  <a:pt x="16524" y="20865"/>
                  <a:pt x="15533" y="21600"/>
                  <a:pt x="14814" y="21600"/>
                </a:cubicBezTo>
                <a:lnTo>
                  <a:pt x="1307" y="21600"/>
                </a:lnTo>
                <a:cubicBezTo>
                  <a:pt x="586" y="21595"/>
                  <a:pt x="3" y="20585"/>
                  <a:pt x="0" y="19337"/>
                </a:cubicBezTo>
                <a:lnTo>
                  <a:pt x="0" y="2262"/>
                </a:lnTo>
                <a:cubicBezTo>
                  <a:pt x="3" y="1014"/>
                  <a:pt x="587" y="4"/>
                  <a:pt x="1307" y="0"/>
                </a:cubicBezTo>
                <a:lnTo>
                  <a:pt x="14814" y="0"/>
                </a:lnTo>
                <a:cubicBezTo>
                  <a:pt x="15533" y="0"/>
                  <a:pt x="16524" y="738"/>
                  <a:pt x="17021" y="1644"/>
                </a:cubicBezTo>
                <a:lnTo>
                  <a:pt x="21104" y="9091"/>
                </a:lnTo>
                <a:cubicBezTo>
                  <a:pt x="21597" y="10018"/>
                  <a:pt x="21600" y="11444"/>
                  <a:pt x="21110" y="12378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76" name="Freeform 423"/>
          <p:cNvSpPr/>
          <p:nvPr/>
        </p:nvSpPr>
        <p:spPr>
          <a:xfrm>
            <a:off x="957170" y="1745542"/>
            <a:ext cx="1688604" cy="91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5" y="19949"/>
                </a:moveTo>
                <a:cubicBezTo>
                  <a:pt x="16524" y="20857"/>
                  <a:pt x="15534" y="21600"/>
                  <a:pt x="14815" y="21600"/>
                </a:cubicBezTo>
                <a:lnTo>
                  <a:pt x="1308" y="21600"/>
                </a:lnTo>
                <a:cubicBezTo>
                  <a:pt x="586" y="21597"/>
                  <a:pt x="2" y="20586"/>
                  <a:pt x="0" y="19338"/>
                </a:cubicBezTo>
                <a:lnTo>
                  <a:pt x="0" y="2262"/>
                </a:lnTo>
                <a:cubicBezTo>
                  <a:pt x="2" y="1014"/>
                  <a:pt x="586" y="3"/>
                  <a:pt x="1308" y="0"/>
                </a:cubicBezTo>
                <a:lnTo>
                  <a:pt x="14815" y="0"/>
                </a:lnTo>
                <a:cubicBezTo>
                  <a:pt x="15534" y="0"/>
                  <a:pt x="16524" y="738"/>
                  <a:pt x="17022" y="1643"/>
                </a:cubicBezTo>
                <a:lnTo>
                  <a:pt x="21105" y="9086"/>
                </a:lnTo>
                <a:cubicBezTo>
                  <a:pt x="21597" y="10013"/>
                  <a:pt x="21600" y="11438"/>
                  <a:pt x="21111" y="12371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pic>
        <p:nvPicPr>
          <p:cNvPr id="77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51605" y="1775289"/>
            <a:ext cx="70612" cy="1498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56155" y="3427216"/>
            <a:ext cx="70611" cy="1498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77991" y="4970739"/>
            <a:ext cx="70611" cy="149817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Box 52"/>
          <p:cNvSpPr txBox="1"/>
          <p:nvPr/>
        </p:nvSpPr>
        <p:spPr>
          <a:xfrm>
            <a:off x="2906716" y="1573003"/>
            <a:ext cx="7312648" cy="399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78" tIns="45679" rIns="45678" bIns="4567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just"/>
            <a:endParaRPr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96B1482-CBD8-48C4-9706-82762F82F65E}"/>
              </a:ext>
            </a:extLst>
          </p:cNvPr>
          <p:cNvSpPr/>
          <p:nvPr/>
        </p:nvSpPr>
        <p:spPr>
          <a:xfrm>
            <a:off x="3512126" y="56379"/>
            <a:ext cx="5498963" cy="70773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/>
            <a:r>
              <a:rPr lang="en-US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H</a:t>
            </a:r>
            <a:r>
              <a:rPr lang="vi-VN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Ư</a:t>
            </a:r>
            <a:r>
              <a:rPr lang="en-US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ỚNG DẪN VỀ NHÀ</a:t>
            </a:r>
          </a:p>
        </p:txBody>
      </p:sp>
      <p:pic>
        <p:nvPicPr>
          <p:cNvPr id="81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B9BDE647-23EF-45A6-B9D3-11187E9CE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30" y="71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9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4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1BA8B3-DFC6-4D17-BAAA-CF65C2468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38" y="1241"/>
            <a:ext cx="8125061" cy="278281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CCA0A3-4149-4941-9E93-EB8C7FA87CCB}"/>
              </a:ext>
            </a:extLst>
          </p:cNvPr>
          <p:cNvSpPr/>
          <p:nvPr/>
        </p:nvSpPr>
        <p:spPr>
          <a:xfrm>
            <a:off x="217340" y="2667177"/>
            <a:ext cx="11757333" cy="1938211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/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CẢM </a:t>
            </a:r>
            <a:r>
              <a:rPr lang="vi-VN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Ơ</a:t>
            </a:r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N CÁC EM ĐÃ CHÚ Ý THEO DÕI</a:t>
            </a:r>
          </a:p>
          <a:p>
            <a:pPr algn="ctr"/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CHÚC CÁC EM VUI KHỎE!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FEFE28-1BD4-4A48-B634-0C15BF081874}"/>
              </a:ext>
            </a:extLst>
          </p:cNvPr>
          <p:cNvCxnSpPr/>
          <p:nvPr/>
        </p:nvCxnSpPr>
        <p:spPr>
          <a:xfrm>
            <a:off x="2204" y="54229"/>
            <a:ext cx="12187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13BAF-7329-4AB1-851D-FFA5BB664646}"/>
              </a:ext>
            </a:extLst>
          </p:cNvPr>
          <p:cNvCxnSpPr/>
          <p:nvPr/>
        </p:nvCxnSpPr>
        <p:spPr>
          <a:xfrm>
            <a:off x="2204" y="6790524"/>
            <a:ext cx="12187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C48F7D-4528-4AE3-A98F-1AB28EA02B78}"/>
              </a:ext>
            </a:extLst>
          </p:cNvPr>
          <p:cNvCxnSpPr/>
          <p:nvPr/>
        </p:nvCxnSpPr>
        <p:spPr>
          <a:xfrm>
            <a:off x="12150053" y="27734"/>
            <a:ext cx="0" cy="67495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80C308-BBF0-4B13-8E55-0F2F43FB2597}"/>
              </a:ext>
            </a:extLst>
          </p:cNvPr>
          <p:cNvCxnSpPr/>
          <p:nvPr/>
        </p:nvCxnSpPr>
        <p:spPr>
          <a:xfrm>
            <a:off x="41947" y="37009"/>
            <a:ext cx="0" cy="67495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D04AE94-6DC1-41CE-8546-2FED5D7FE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300" l="8600" r="94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" y="4073947"/>
            <a:ext cx="2855831" cy="2855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0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152400" y="726455"/>
            <a:ext cx="545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I. ĐIỀU KIỆN TỰ </a:t>
            </a:r>
            <a:r>
              <a:rPr lang="en-US" b="1" dirty="0" smtClean="0">
                <a:solidFill>
                  <a:srgbClr val="0070C0"/>
                </a:solidFill>
              </a:rPr>
              <a:t>NHIÊN HY LẠP CỔ ĐẠI</a:t>
            </a:r>
            <a:endParaRPr lang="en-US" b="1" dirty="0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 err="1">
                <a:solidFill>
                  <a:srgbClr val="00B050"/>
                </a:solidFill>
              </a:rPr>
              <a:t>Đọc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tin </a:t>
            </a:r>
            <a:r>
              <a:rPr lang="en-US" b="1" i="1" dirty="0" err="1">
                <a:solidFill>
                  <a:srgbClr val="00B050"/>
                </a:solidFill>
              </a:rPr>
              <a:t>và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quan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lược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đồ</a:t>
            </a:r>
            <a:r>
              <a:rPr lang="en-US" b="1" i="1" dirty="0">
                <a:solidFill>
                  <a:srgbClr val="00B050"/>
                </a:solidFill>
              </a:rPr>
              <a:t> 10.2,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biết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>
                <a:solidFill>
                  <a:srgbClr val="00B050"/>
                </a:solidFill>
              </a:rPr>
              <a:t>     - </a:t>
            </a:r>
            <a:r>
              <a:rPr lang="en-US" b="1" i="1" dirty="0" err="1">
                <a:solidFill>
                  <a:srgbClr val="00B050"/>
                </a:solidFill>
              </a:rPr>
              <a:t>Điều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kiện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tự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nhiên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tác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động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nào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đến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sự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phát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triển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Hy </a:t>
            </a:r>
            <a:r>
              <a:rPr lang="en-US" b="1" i="1" dirty="0" err="1">
                <a:solidFill>
                  <a:srgbClr val="00B050"/>
                </a:solidFill>
              </a:rPr>
              <a:t>Lạp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cổ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đại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>
                <a:solidFill>
                  <a:srgbClr val="00B050"/>
                </a:solidFill>
              </a:rPr>
              <a:t>     - </a:t>
            </a:r>
            <a:r>
              <a:rPr lang="en-US" b="1" i="1" dirty="0" err="1">
                <a:solidFill>
                  <a:srgbClr val="00B050"/>
                </a:solidFill>
              </a:rPr>
              <a:t>Vai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trò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cảng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biển</a:t>
            </a:r>
            <a:r>
              <a:rPr lang="en-US" b="1" i="1" dirty="0">
                <a:solidFill>
                  <a:srgbClr val="00B050"/>
                </a:solidFill>
              </a:rPr>
              <a:t> Pi-</a:t>
            </a:r>
            <a:r>
              <a:rPr lang="en-US" b="1" i="1" dirty="0" err="1">
                <a:solidFill>
                  <a:srgbClr val="00B050"/>
                </a:solidFill>
              </a:rPr>
              <a:t>rê</a:t>
            </a:r>
            <a:r>
              <a:rPr lang="en-US" b="1" i="1" dirty="0">
                <a:solidFill>
                  <a:srgbClr val="00B050"/>
                </a:solidFill>
              </a:rPr>
              <a:t> (Piraeus) </a:t>
            </a:r>
            <a:r>
              <a:rPr lang="en-US" b="1" i="1" dirty="0" err="1">
                <a:solidFill>
                  <a:srgbClr val="00B050"/>
                </a:solidFill>
              </a:rPr>
              <a:t>đối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với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sự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phát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triển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kinh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kinh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tế</a:t>
            </a:r>
            <a:r>
              <a:rPr lang="en-US" b="1" i="1" dirty="0">
                <a:solidFill>
                  <a:srgbClr val="00B050"/>
                </a:solidFill>
              </a:rPr>
              <a:t> Hy </a:t>
            </a:r>
            <a:r>
              <a:rPr lang="en-US" b="1" i="1" dirty="0" err="1">
                <a:solidFill>
                  <a:srgbClr val="00B050"/>
                </a:solidFill>
              </a:rPr>
              <a:t>Lạp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cổ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đại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94E88-0A58-4BC3-9240-45D396D9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910" y="877727"/>
            <a:ext cx="6091606" cy="5751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 Box 51202">
            <a:extLst>
              <a:ext uri="{FF2B5EF4-FFF2-40B4-BE49-F238E27FC236}">
                <a16:creationId xmlns:a16="http://schemas.microsoft.com/office/drawing/2014/main" id="{32BD2525-78A7-4D62-AE86-74725E2426D9}"/>
              </a:ext>
            </a:extLst>
          </p:cNvPr>
          <p:cNvSpPr txBox="1"/>
          <p:nvPr/>
        </p:nvSpPr>
        <p:spPr>
          <a:xfrm>
            <a:off x="1871000" y="6258580"/>
            <a:ext cx="3733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Lược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Hy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Lạp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AF3BCD02-6FC5-496C-A6B8-ED431D1D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34270" cy="586699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58962" y="142132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3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CADEA-BE9A-4532-B1A7-B03E9F2DEB81}"/>
              </a:ext>
            </a:extLst>
          </p:cNvPr>
          <p:cNvSpPr txBox="1"/>
          <p:nvPr/>
        </p:nvSpPr>
        <p:spPr>
          <a:xfrm>
            <a:off x="533400" y="1066800"/>
            <a:ext cx="10820400" cy="5185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I. ĐIỀU KIỆN TỰ NHIÊN HY LẠP CỔ ĐẠI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kim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gốm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hậu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ấm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áp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bờ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biển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vũng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vịnh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kín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gió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cảng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(Pi-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rê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),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thươn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buôn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bán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b="1" dirty="0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b="1" dirty="0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b="1" dirty="0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b="1" dirty="0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b="1" dirty="0">
                <a:solidFill>
                  <a:srgbClr val="00B05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b="1" dirty="0">
              <a:solidFill>
                <a:srgbClr val="00B05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E1CF3382-3FF0-475E-9D58-64F844561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032164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58962" y="142132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51202"/>
          <p:cNvSpPr txBox="1"/>
          <p:nvPr/>
        </p:nvSpPr>
        <p:spPr>
          <a:xfrm>
            <a:off x="0" y="5966068"/>
            <a:ext cx="121805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Thuyền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buôn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Hy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Lạp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đĩa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gốm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kỉ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VI TCN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A05B9-0282-4F30-A9C0-7BC471E5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547" y="457200"/>
            <a:ext cx="7991475" cy="529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06E58-A4B9-4C66-94CC-1B7A9D921795}"/>
              </a:ext>
            </a:extLst>
          </p:cNvPr>
          <p:cNvSpPr txBox="1"/>
          <p:nvPr/>
        </p:nvSpPr>
        <p:spPr>
          <a:xfrm>
            <a:off x="1077351" y="1600200"/>
            <a:ext cx="10067778" cy="32465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i="1" dirty="0">
                <a:solidFill>
                  <a:srgbClr val="0070C0"/>
                </a:solidFill>
              </a:rPr>
              <a:t>Pi-</a:t>
            </a:r>
            <a:r>
              <a:rPr lang="en-US" i="1" dirty="0" err="1">
                <a:solidFill>
                  <a:srgbClr val="0070C0"/>
                </a:solidFill>
              </a:rPr>
              <a:t>rê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là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một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cảng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biển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buôn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bán</a:t>
            </a:r>
            <a:r>
              <a:rPr lang="en-US" i="1" dirty="0">
                <a:solidFill>
                  <a:srgbClr val="0070C0"/>
                </a:solidFill>
              </a:rPr>
              <a:t> hang </a:t>
            </a:r>
            <a:r>
              <a:rPr lang="en-US" i="1" dirty="0" err="1">
                <a:solidFill>
                  <a:srgbClr val="0070C0"/>
                </a:solidFill>
              </a:rPr>
              <a:t>hóa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và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nô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lệ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lớn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nhất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vùng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Địa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Trung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Hải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thời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cổ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đại</a:t>
            </a:r>
            <a:r>
              <a:rPr lang="en-US" i="1" dirty="0">
                <a:solidFill>
                  <a:srgbClr val="0070C0"/>
                </a:solidFill>
              </a:rPr>
              <a:t>. </a:t>
            </a:r>
            <a:r>
              <a:rPr lang="en-US" i="1" dirty="0" err="1">
                <a:solidFill>
                  <a:srgbClr val="0070C0"/>
                </a:solidFill>
              </a:rPr>
              <a:t>Ngày</a:t>
            </a:r>
            <a:r>
              <a:rPr lang="en-US" i="1" dirty="0">
                <a:solidFill>
                  <a:srgbClr val="0070C0"/>
                </a:solidFill>
              </a:rPr>
              <a:t> nay, Pi-</a:t>
            </a:r>
            <a:r>
              <a:rPr lang="en-US" i="1" dirty="0" err="1">
                <a:solidFill>
                  <a:srgbClr val="0070C0"/>
                </a:solidFill>
              </a:rPr>
              <a:t>rê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vẫn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là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cảng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biển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quan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trọng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nhất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của</a:t>
            </a:r>
            <a:r>
              <a:rPr lang="en-US" i="1" dirty="0">
                <a:solidFill>
                  <a:srgbClr val="0070C0"/>
                </a:solidFill>
              </a:rPr>
              <a:t> Hy </a:t>
            </a:r>
            <a:r>
              <a:rPr lang="en-US" i="1" dirty="0" err="1">
                <a:solidFill>
                  <a:srgbClr val="0070C0"/>
                </a:solidFill>
              </a:rPr>
              <a:t>Lạp</a:t>
            </a:r>
            <a:r>
              <a:rPr lang="en-US" i="1" dirty="0">
                <a:solidFill>
                  <a:srgbClr val="0070C0"/>
                </a:solidFill>
              </a:rPr>
              <a:t>. </a:t>
            </a:r>
            <a:r>
              <a:rPr lang="en-US" i="1" dirty="0" err="1">
                <a:solidFill>
                  <a:srgbClr val="0070C0"/>
                </a:solidFill>
              </a:rPr>
              <a:t>Nó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nằm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cách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thủ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đô</a:t>
            </a:r>
            <a:r>
              <a:rPr lang="en-US" i="1" dirty="0">
                <a:solidFill>
                  <a:srgbClr val="0070C0"/>
                </a:solidFill>
              </a:rPr>
              <a:t> A-ten (Athens) </a:t>
            </a:r>
            <a:r>
              <a:rPr lang="en-US" i="1" dirty="0" err="1">
                <a:solidFill>
                  <a:srgbClr val="0070C0"/>
                </a:solidFill>
              </a:rPr>
              <a:t>khoảng</a:t>
            </a:r>
            <a:r>
              <a:rPr lang="en-US" i="1" dirty="0">
                <a:solidFill>
                  <a:srgbClr val="0070C0"/>
                </a:solidFill>
              </a:rPr>
              <a:t> 11 km, </a:t>
            </a:r>
            <a:r>
              <a:rPr lang="en-US" i="1" dirty="0" err="1">
                <a:solidFill>
                  <a:srgbClr val="0070C0"/>
                </a:solidFill>
              </a:rPr>
              <a:t>là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cảng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hành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khách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lớn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nhất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châu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Âu</a:t>
            </a:r>
            <a:r>
              <a:rPr lang="en-US" i="1" dirty="0">
                <a:solidFill>
                  <a:srgbClr val="0070C0"/>
                </a:solidFill>
              </a:rPr>
              <a:t>, </a:t>
            </a:r>
            <a:r>
              <a:rPr lang="en-US" i="1" dirty="0" err="1">
                <a:solidFill>
                  <a:srgbClr val="0070C0"/>
                </a:solidFill>
              </a:rPr>
              <a:t>lớn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thứ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thế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giới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và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là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một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trong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mười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cảng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hàng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hóa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lớn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nhất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thế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giới</a:t>
            </a:r>
            <a:r>
              <a:rPr lang="en-US" i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2BA85-7996-4D0E-B221-141F4BBC5700}"/>
              </a:ext>
            </a:extLst>
          </p:cNvPr>
          <p:cNvSpPr/>
          <p:nvPr/>
        </p:nvSpPr>
        <p:spPr>
          <a:xfrm>
            <a:off x="1057422" y="372070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26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152400" y="838200"/>
            <a:ext cx="4389566" cy="521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I. ĐIỀU KIỆN TỰ NHIÊN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TỔ CHỨC NHÀ NƯỚC THÀNH BANG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>
                <a:solidFill>
                  <a:srgbClr val="00B050"/>
                </a:solidFill>
              </a:rPr>
              <a:t>        -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bày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cấu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tổ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chức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nhà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nước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thành</a:t>
            </a:r>
            <a:r>
              <a:rPr lang="en-US" b="1" i="1" dirty="0">
                <a:solidFill>
                  <a:srgbClr val="00B050"/>
                </a:solidFill>
              </a:rPr>
              <a:t> bang A-ten.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>
                <a:solidFill>
                  <a:srgbClr val="00B050"/>
                </a:solidFill>
              </a:rPr>
              <a:t>        - Quan </a:t>
            </a:r>
            <a:r>
              <a:rPr lang="en-US" b="1" i="1" dirty="0" err="1">
                <a:solidFill>
                  <a:srgbClr val="00B050"/>
                </a:solidFill>
              </a:rPr>
              <a:t>sát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hình</a:t>
            </a:r>
            <a:r>
              <a:rPr lang="en-US" b="1" i="1" dirty="0">
                <a:solidFill>
                  <a:srgbClr val="00B050"/>
                </a:solidFill>
              </a:rPr>
              <a:t> 10.3, </a:t>
            </a:r>
            <a:r>
              <a:rPr lang="en-US" b="1" i="1" dirty="0" err="1">
                <a:solidFill>
                  <a:srgbClr val="00B050"/>
                </a:solidFill>
              </a:rPr>
              <a:t>theo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nền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dân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chủ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nhà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nước</a:t>
            </a:r>
            <a:r>
              <a:rPr lang="en-US" b="1" i="1" dirty="0">
                <a:solidFill>
                  <a:srgbClr val="00B050"/>
                </a:solidFill>
              </a:rPr>
              <a:t> A-ten </a:t>
            </a:r>
            <a:r>
              <a:rPr lang="en-US" b="1" i="1" dirty="0" err="1">
                <a:solidFill>
                  <a:srgbClr val="00B050"/>
                </a:solidFill>
              </a:rPr>
              <a:t>được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thể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hiện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như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nào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8" name="Text Box 51202">
            <a:extLst>
              <a:ext uri="{FF2B5EF4-FFF2-40B4-BE49-F238E27FC236}">
                <a16:creationId xmlns:a16="http://schemas.microsoft.com/office/drawing/2014/main" id="{32BD2525-78A7-4D62-AE86-74725E2426D9}"/>
              </a:ext>
            </a:extLst>
          </p:cNvPr>
          <p:cNvSpPr txBox="1"/>
          <p:nvPr/>
        </p:nvSpPr>
        <p:spPr>
          <a:xfrm>
            <a:off x="4644320" y="5903893"/>
            <a:ext cx="73152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họp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” </a:t>
            </a:r>
          </a:p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Pê-ri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clét</a:t>
            </a: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(</a:t>
            </a:r>
            <a:r>
              <a:rPr 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Tranh</a:t>
            </a:r>
            <a:r>
              <a:rPr 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minh</a:t>
            </a:r>
            <a:r>
              <a:rPr 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họa</a:t>
            </a:r>
            <a:r>
              <a:rPr 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)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33FE7-5F10-4634-A555-79C77F87F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90600"/>
            <a:ext cx="7360354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17B8AB6D-51D9-4EBE-A511-DB137708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603661" cy="66289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58962" y="142132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36F87-99FA-4E40-9D43-8C918DBAE714}"/>
              </a:ext>
            </a:extLst>
          </p:cNvPr>
          <p:cNvSpPr txBox="1"/>
          <p:nvPr/>
        </p:nvSpPr>
        <p:spPr>
          <a:xfrm>
            <a:off x="685800" y="883549"/>
            <a:ext cx="10820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II</a:t>
            </a:r>
            <a:r>
              <a:rPr lang="en-US" b="1" dirty="0">
                <a:solidFill>
                  <a:srgbClr val="0070C0"/>
                </a:solidFill>
              </a:rPr>
              <a:t>. TỔ CHỨC NHÀ NƯỚC THÀNH BANG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hái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bang”: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lấy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xung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quanh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vùng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trọt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 TCN, </a:t>
            </a:r>
            <a:r>
              <a:rPr lang="en-US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A-ten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tướng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lĩnh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500.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Tòa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 6000 </a:t>
            </a:r>
            <a:r>
              <a:rPr lang="en-US" dirty="0" err="1"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C9970B56-FCF8-4A05-BC86-54FB7E725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658962" y="142132"/>
            <a:ext cx="1096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 ĐỀ: XÃ HỘI CỔ ĐẠI PHƯƠNG TÂY (T1)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1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06E58-A4B9-4C66-94CC-1B7A9D921795}"/>
              </a:ext>
            </a:extLst>
          </p:cNvPr>
          <p:cNvSpPr txBox="1"/>
          <p:nvPr/>
        </p:nvSpPr>
        <p:spPr>
          <a:xfrm>
            <a:off x="1057422" y="1874728"/>
            <a:ext cx="10134600" cy="38928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Pê-ri-clét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(Pericles), A-ten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2BA85-7996-4D0E-B221-141F4BBC5700}"/>
              </a:ext>
            </a:extLst>
          </p:cNvPr>
          <p:cNvSpPr/>
          <p:nvPr/>
        </p:nvSpPr>
        <p:spPr>
          <a:xfrm>
            <a:off x="914400" y="381000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65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0.001|1.208|3.573|16.967|20.566"/>
  <p:tag name="ISPRING_SLIDE_ID_2" val="{C3C7C346-B45F-45F4-86E8-7F85DEF8D76F}"/>
  <p:tag name="GENSWF_ADVANCE_TIME" val="96.8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1243</Words>
  <Application>Microsoft Office PowerPoint</Application>
  <PresentationFormat>Widescreen</PresentationFormat>
  <Paragraphs>141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SimSun</vt:lpstr>
      <vt:lpstr>Arial</vt:lpstr>
      <vt:lpstr>Calibri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Hua Nho</cp:lastModifiedBy>
  <cp:revision>50</cp:revision>
  <dcterms:created xsi:type="dcterms:W3CDTF">2009-04-24T07:43:00Z</dcterms:created>
  <dcterms:modified xsi:type="dcterms:W3CDTF">2022-03-20T03:14:23Z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