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1"/>
    <p:sldMasterId id="2147483874" r:id="rId2"/>
  </p:sldMasterIdLst>
  <p:notesMasterIdLst>
    <p:notesMasterId r:id="rId28"/>
  </p:notesMasterIdLst>
  <p:sldIdLst>
    <p:sldId id="361" r:id="rId3"/>
    <p:sldId id="364" r:id="rId4"/>
    <p:sldId id="392" r:id="rId5"/>
    <p:sldId id="397" r:id="rId6"/>
    <p:sldId id="393" r:id="rId7"/>
    <p:sldId id="396" r:id="rId8"/>
    <p:sldId id="398" r:id="rId9"/>
    <p:sldId id="400" r:id="rId10"/>
    <p:sldId id="401" r:id="rId11"/>
    <p:sldId id="403" r:id="rId12"/>
    <p:sldId id="402" r:id="rId13"/>
    <p:sldId id="405" r:id="rId14"/>
    <p:sldId id="406" r:id="rId15"/>
    <p:sldId id="417" r:id="rId16"/>
    <p:sldId id="399" r:id="rId17"/>
    <p:sldId id="407" r:id="rId18"/>
    <p:sldId id="408" r:id="rId19"/>
    <p:sldId id="410" r:id="rId20"/>
    <p:sldId id="411" r:id="rId21"/>
    <p:sldId id="418" r:id="rId22"/>
    <p:sldId id="414" r:id="rId23"/>
    <p:sldId id="415" r:id="rId24"/>
    <p:sldId id="416" r:id="rId25"/>
    <p:sldId id="413" r:id="rId26"/>
    <p:sldId id="279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  <a:srgbClr val="FF0000"/>
    <a:srgbClr val="FF99FF"/>
    <a:srgbClr val="005024"/>
    <a:srgbClr val="000000"/>
    <a:srgbClr val="000066"/>
    <a:srgbClr val="FF505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56" autoAdjust="0"/>
    <p:restoredTop sz="95000" autoAdjust="0"/>
  </p:normalViewPr>
  <p:slideViewPr>
    <p:cSldViewPr>
      <p:cViewPr varScale="1">
        <p:scale>
          <a:sx n="69" d="100"/>
          <a:sy n="69" d="100"/>
        </p:scale>
        <p:origin x="139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309758-4B61-49B0-A3E1-099B0FC63DB6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2BE5D2-33BF-434D-954F-7014A04D1710}">
      <dgm:prSet phldrT="[Text]" custT="1"/>
      <dgm:spPr>
        <a:solidFill>
          <a:srgbClr val="002060"/>
        </a:solidFill>
      </dgm:spPr>
      <dgm:t>
        <a:bodyPr/>
        <a:lstStyle/>
        <a:p>
          <a:pPr algn="just">
            <a:lnSpc>
              <a:spcPct val="100000"/>
            </a:lnSpc>
            <a:spcAft>
              <a:spcPts val="0"/>
            </a:spcAft>
            <a:buFontTx/>
            <a:buNone/>
          </a:pPr>
          <a:r>
            <a:rPr lang="en-US" altLang="en-US" sz="40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en-US" altLang="en-US" sz="4000" b="1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Vị</a:t>
          </a:r>
          <a:r>
            <a:rPr lang="en-US" altLang="en-US" sz="40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4000" b="1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trí</a:t>
          </a:r>
          <a:r>
            <a:rPr lang="en-US" altLang="en-US" sz="40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4000" b="1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địa</a:t>
          </a:r>
          <a:r>
            <a:rPr lang="en-US" altLang="en-US" sz="40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4000" b="1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lý</a:t>
          </a:r>
          <a:r>
            <a:rPr lang="en-US" altLang="en-US" sz="40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4000" b="1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altLang="en-US" sz="40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4000" b="1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Đông</a:t>
          </a:r>
          <a:r>
            <a:rPr lang="en-US" altLang="en-US" sz="40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Nam Á:</a:t>
          </a:r>
          <a:endParaRPr lang="en-US" altLang="en-US" sz="4000" b="1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E5F839-F437-4713-94A4-7BBDC31223DC}" type="parTrans" cxnId="{DE2894BF-F4A0-4A6D-91B3-0757D72FC9A6}">
      <dgm:prSet/>
      <dgm:spPr/>
      <dgm:t>
        <a:bodyPr/>
        <a:lstStyle/>
        <a:p>
          <a:endParaRPr lang="en-US" sz="2200" b="1"/>
        </a:p>
      </dgm:t>
    </dgm:pt>
    <dgm:pt modelId="{917DCD9E-07BC-41CB-B04D-280B55F8A3FA}" type="sibTrans" cxnId="{DE2894BF-F4A0-4A6D-91B3-0757D72FC9A6}">
      <dgm:prSet/>
      <dgm:spPr/>
      <dgm:t>
        <a:bodyPr/>
        <a:lstStyle/>
        <a:p>
          <a:endParaRPr lang="en-US" sz="2200" b="1"/>
        </a:p>
      </dgm:t>
    </dgm:pt>
    <dgm:pt modelId="{F8FE234F-280E-49F3-B7BC-0B5A7EA6D99D}">
      <dgm:prSet phldrT="[Text]" custT="1"/>
      <dgm:spPr>
        <a:solidFill>
          <a:srgbClr val="00B050"/>
        </a:solidFill>
      </dgm:spPr>
      <dgm:t>
        <a:bodyPr/>
        <a:lstStyle/>
        <a:p>
          <a:pPr algn="just">
            <a:lnSpc>
              <a:spcPct val="100000"/>
            </a:lnSpc>
            <a:spcAft>
              <a:spcPts val="0"/>
            </a:spcAft>
          </a:pPr>
          <a:r>
            <a:rPr lang="en-US" altLang="en-US" sz="36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en-US" altLang="en-US" sz="3600" b="1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Sự</a:t>
          </a:r>
          <a:r>
            <a:rPr lang="en-US" altLang="en-US" sz="36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3600" b="1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xuất</a:t>
          </a:r>
          <a:r>
            <a:rPr lang="en-US" altLang="en-US" sz="36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3600" b="1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hiện</a:t>
          </a:r>
          <a:r>
            <a:rPr lang="en-US" altLang="en-US" sz="36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3600" b="1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altLang="en-US" sz="36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3600" b="1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altLang="en-US" sz="36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3600" b="1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vương</a:t>
          </a:r>
          <a:r>
            <a:rPr lang="en-US" altLang="en-US" sz="36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3600" b="1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quốc</a:t>
          </a:r>
          <a:r>
            <a:rPr lang="en-US" altLang="en-US" sz="36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3600" b="1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cổ</a:t>
          </a:r>
          <a:r>
            <a:rPr lang="en-US" altLang="en-US" sz="36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3600" b="1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altLang="en-US" sz="36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3600" b="1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đầu</a:t>
          </a:r>
          <a:r>
            <a:rPr lang="en-US" altLang="en-US" sz="36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3600" b="1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công</a:t>
          </a:r>
          <a:r>
            <a:rPr lang="en-US" altLang="en-US" sz="36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3600" b="1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nguyên</a:t>
          </a:r>
          <a:r>
            <a:rPr lang="en-US" altLang="en-US" sz="36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3600" b="1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đến</a:t>
          </a:r>
          <a:r>
            <a:rPr lang="en-US" altLang="en-US" sz="36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3600" b="1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thế</a:t>
          </a:r>
          <a:r>
            <a:rPr lang="en-US" altLang="en-US" sz="36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3600" b="1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kỉ</a:t>
          </a:r>
          <a:r>
            <a:rPr lang="en-US" altLang="en-US" sz="36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3600" b="1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thứ</a:t>
          </a:r>
          <a:r>
            <a:rPr lang="en-US" altLang="en-US" sz="36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VII</a:t>
          </a:r>
        </a:p>
      </dgm:t>
    </dgm:pt>
    <dgm:pt modelId="{415A2426-39D4-441C-9504-C064CA4DF452}" type="parTrans" cxnId="{FA56F6E6-9838-42BD-8680-9EA855843A98}">
      <dgm:prSet/>
      <dgm:spPr/>
      <dgm:t>
        <a:bodyPr/>
        <a:lstStyle/>
        <a:p>
          <a:endParaRPr lang="en-US" sz="2200" b="1"/>
        </a:p>
      </dgm:t>
    </dgm:pt>
    <dgm:pt modelId="{29C96DC5-5FA0-417F-93F4-684E5D72628B}" type="sibTrans" cxnId="{FA56F6E6-9838-42BD-8680-9EA855843A98}">
      <dgm:prSet/>
      <dgm:spPr/>
      <dgm:t>
        <a:bodyPr/>
        <a:lstStyle/>
        <a:p>
          <a:endParaRPr lang="en-US" sz="2200" b="1"/>
        </a:p>
      </dgm:t>
    </dgm:pt>
    <dgm:pt modelId="{62D02287-E4A9-4574-9C05-6DB5FEAAAFCB}">
      <dgm:prSet phldrT="[Text]" custT="1"/>
      <dgm:spPr>
        <a:solidFill>
          <a:srgbClr val="C00000"/>
        </a:solidFill>
      </dgm:spPr>
      <dgm:t>
        <a:bodyPr/>
        <a:lstStyle/>
        <a:p>
          <a:pPr algn="just">
            <a:lnSpc>
              <a:spcPct val="100000"/>
            </a:lnSpc>
            <a:spcAft>
              <a:spcPts val="0"/>
            </a:spcAft>
          </a:pPr>
          <a:r>
            <a:rPr lang="en-US" sz="40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 </a:t>
          </a:r>
          <a:r>
            <a:rPr lang="en-US" sz="4000" b="1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Sự</a:t>
          </a:r>
          <a:r>
            <a:rPr lang="en-US" sz="40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b="1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hình</a:t>
          </a:r>
          <a:r>
            <a:rPr lang="en-US" sz="40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b="1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thành</a:t>
          </a:r>
          <a:r>
            <a:rPr lang="en-US" sz="40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b="1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40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b="1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phát</a:t>
          </a:r>
          <a:r>
            <a:rPr lang="en-US" sz="40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b="1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triển</a:t>
          </a:r>
          <a:r>
            <a:rPr lang="en-US" sz="40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b="1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40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b="1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40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b="1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vương</a:t>
          </a:r>
          <a:r>
            <a:rPr lang="en-US" sz="40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b="1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quốc</a:t>
          </a:r>
          <a:r>
            <a:rPr lang="en-US" sz="40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b="1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phong</a:t>
          </a:r>
          <a:r>
            <a:rPr lang="en-US" sz="40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b="1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kiến</a:t>
          </a:r>
          <a:r>
            <a:rPr lang="en-US" sz="40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b="1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sz="40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b="1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đầu</a:t>
          </a:r>
          <a:r>
            <a:rPr lang="en-US" sz="40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b="1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thế</a:t>
          </a:r>
          <a:r>
            <a:rPr lang="en-US" sz="40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b="1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kỉ</a:t>
          </a:r>
          <a:r>
            <a:rPr lang="en-US" sz="40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VII </a:t>
          </a:r>
          <a:r>
            <a:rPr lang="en-US" sz="4000" b="1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đến</a:t>
          </a:r>
          <a:r>
            <a:rPr lang="en-US" sz="40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b="1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thế</a:t>
          </a:r>
          <a:r>
            <a:rPr lang="en-US" sz="40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b="1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kỉ</a:t>
          </a:r>
          <a:r>
            <a:rPr lang="en-US" sz="40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X:</a:t>
          </a:r>
          <a:endParaRPr lang="en-US" sz="4000" b="1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1D17BE-03FB-4CA3-AEFE-13385D50372C}" type="parTrans" cxnId="{D1235C32-AF3F-45A1-A241-9A7EF79400D1}">
      <dgm:prSet/>
      <dgm:spPr/>
      <dgm:t>
        <a:bodyPr/>
        <a:lstStyle/>
        <a:p>
          <a:endParaRPr lang="en-US" sz="2200" b="1"/>
        </a:p>
      </dgm:t>
    </dgm:pt>
    <dgm:pt modelId="{7B673780-2917-4A34-AB0B-E4F4ED5B5F55}" type="sibTrans" cxnId="{D1235C32-AF3F-45A1-A241-9A7EF79400D1}">
      <dgm:prSet/>
      <dgm:spPr/>
      <dgm:t>
        <a:bodyPr/>
        <a:lstStyle/>
        <a:p>
          <a:endParaRPr lang="en-US" sz="2200" b="1"/>
        </a:p>
      </dgm:t>
    </dgm:pt>
    <dgm:pt modelId="{36497B4C-5913-4FB0-AE3A-598221CBF218}" type="pres">
      <dgm:prSet presAssocID="{C9309758-4B61-49B0-A3E1-099B0FC63DB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8D1A54C-97D5-4C50-9E21-4AC9EE745840}" type="pres">
      <dgm:prSet presAssocID="{402BE5D2-33BF-434D-954F-7014A04D1710}" presName="comp" presStyleCnt="0"/>
      <dgm:spPr/>
    </dgm:pt>
    <dgm:pt modelId="{9E37022F-DB5F-45D3-9747-083024D72197}" type="pres">
      <dgm:prSet presAssocID="{402BE5D2-33BF-434D-954F-7014A04D1710}" presName="box" presStyleLbl="node1" presStyleIdx="0" presStyleCnt="3" custScaleY="84651" custLinFactNeighborX="280" custLinFactNeighborY="1665"/>
      <dgm:spPr/>
      <dgm:t>
        <a:bodyPr/>
        <a:lstStyle/>
        <a:p>
          <a:endParaRPr lang="en-US"/>
        </a:p>
      </dgm:t>
    </dgm:pt>
    <dgm:pt modelId="{97544672-459A-485A-B3FD-4D517EBD9DE7}" type="pres">
      <dgm:prSet presAssocID="{402BE5D2-33BF-434D-954F-7014A04D1710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432DE9A-61F8-4582-9628-ED0F4B47C8B2}" type="pres">
      <dgm:prSet presAssocID="{402BE5D2-33BF-434D-954F-7014A04D1710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340E36-CEED-459B-B232-91AEEF6CA504}" type="pres">
      <dgm:prSet presAssocID="{917DCD9E-07BC-41CB-B04D-280B55F8A3FA}" presName="spacer" presStyleCnt="0"/>
      <dgm:spPr/>
    </dgm:pt>
    <dgm:pt modelId="{E3E1A0DD-7C9D-4170-8DCA-5B6328DEA153}" type="pres">
      <dgm:prSet presAssocID="{F8FE234F-280E-49F3-B7BC-0B5A7EA6D99D}" presName="comp" presStyleCnt="0"/>
      <dgm:spPr/>
    </dgm:pt>
    <dgm:pt modelId="{FC5555C8-E4EA-49BD-8D04-A569904CA905}" type="pres">
      <dgm:prSet presAssocID="{F8FE234F-280E-49F3-B7BC-0B5A7EA6D99D}" presName="box" presStyleLbl="node1" presStyleIdx="1" presStyleCnt="3" custScaleY="100891"/>
      <dgm:spPr/>
      <dgm:t>
        <a:bodyPr/>
        <a:lstStyle/>
        <a:p>
          <a:endParaRPr lang="en-US"/>
        </a:p>
      </dgm:t>
    </dgm:pt>
    <dgm:pt modelId="{1A7BEDB1-CC97-429B-8D33-9672C976F631}" type="pres">
      <dgm:prSet presAssocID="{F8FE234F-280E-49F3-B7BC-0B5A7EA6D99D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63D5F46-BB20-4F15-B492-6E3791235A94}" type="pres">
      <dgm:prSet presAssocID="{F8FE234F-280E-49F3-B7BC-0B5A7EA6D99D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FDD876-8163-426F-8F72-F87054F41EE7}" type="pres">
      <dgm:prSet presAssocID="{29C96DC5-5FA0-417F-93F4-684E5D72628B}" presName="spacer" presStyleCnt="0"/>
      <dgm:spPr/>
    </dgm:pt>
    <dgm:pt modelId="{3164B918-9246-495F-BACC-2B08B2BC1F15}" type="pres">
      <dgm:prSet presAssocID="{62D02287-E4A9-4574-9C05-6DB5FEAAAFCB}" presName="comp" presStyleCnt="0"/>
      <dgm:spPr/>
    </dgm:pt>
    <dgm:pt modelId="{2512D707-29E3-4A5B-BF17-A07F313404FE}" type="pres">
      <dgm:prSet presAssocID="{62D02287-E4A9-4574-9C05-6DB5FEAAAFCB}" presName="box" presStyleLbl="node1" presStyleIdx="2" presStyleCnt="3"/>
      <dgm:spPr/>
      <dgm:t>
        <a:bodyPr/>
        <a:lstStyle/>
        <a:p>
          <a:endParaRPr lang="en-US"/>
        </a:p>
      </dgm:t>
    </dgm:pt>
    <dgm:pt modelId="{DCB4FB29-A54C-4C9B-8F7D-535FD54F5CA0}" type="pres">
      <dgm:prSet presAssocID="{62D02287-E4A9-4574-9C05-6DB5FEAAAFCB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BD35FED-759C-4FD4-A029-3307A319BEF3}" type="pres">
      <dgm:prSet presAssocID="{62D02287-E4A9-4574-9C05-6DB5FEAAAFCB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D1B979D-2FF7-4A0C-852F-9414FB22E7C4}" type="presOf" srcId="{402BE5D2-33BF-434D-954F-7014A04D1710}" destId="{9E37022F-DB5F-45D3-9747-083024D72197}" srcOrd="0" destOrd="0" presId="urn:microsoft.com/office/officeart/2005/8/layout/vList4"/>
    <dgm:cxn modelId="{D1235C32-AF3F-45A1-A241-9A7EF79400D1}" srcId="{C9309758-4B61-49B0-A3E1-099B0FC63DB6}" destId="{62D02287-E4A9-4574-9C05-6DB5FEAAAFCB}" srcOrd="2" destOrd="0" parTransId="{EC1D17BE-03FB-4CA3-AEFE-13385D50372C}" sibTransId="{7B673780-2917-4A34-AB0B-E4F4ED5B5F55}"/>
    <dgm:cxn modelId="{7E23283D-00E9-4342-8589-CD8766419455}" type="presOf" srcId="{62D02287-E4A9-4574-9C05-6DB5FEAAAFCB}" destId="{CBD35FED-759C-4FD4-A029-3307A319BEF3}" srcOrd="1" destOrd="0" presId="urn:microsoft.com/office/officeart/2005/8/layout/vList4"/>
    <dgm:cxn modelId="{FA56F6E6-9838-42BD-8680-9EA855843A98}" srcId="{C9309758-4B61-49B0-A3E1-099B0FC63DB6}" destId="{F8FE234F-280E-49F3-B7BC-0B5A7EA6D99D}" srcOrd="1" destOrd="0" parTransId="{415A2426-39D4-441C-9504-C064CA4DF452}" sibTransId="{29C96DC5-5FA0-417F-93F4-684E5D72628B}"/>
    <dgm:cxn modelId="{00184D4C-9745-413E-9E81-C139E3DD46D4}" type="presOf" srcId="{C9309758-4B61-49B0-A3E1-099B0FC63DB6}" destId="{36497B4C-5913-4FB0-AE3A-598221CBF218}" srcOrd="0" destOrd="0" presId="urn:microsoft.com/office/officeart/2005/8/layout/vList4"/>
    <dgm:cxn modelId="{2D33AA08-9B66-469E-8ED8-238CEDEAB747}" type="presOf" srcId="{F8FE234F-280E-49F3-B7BC-0B5A7EA6D99D}" destId="{FC5555C8-E4EA-49BD-8D04-A569904CA905}" srcOrd="0" destOrd="0" presId="urn:microsoft.com/office/officeart/2005/8/layout/vList4"/>
    <dgm:cxn modelId="{1F4E9BC1-77E7-47AD-A093-8E96BDE75AA4}" type="presOf" srcId="{402BE5D2-33BF-434D-954F-7014A04D1710}" destId="{0432DE9A-61F8-4582-9628-ED0F4B47C8B2}" srcOrd="1" destOrd="0" presId="urn:microsoft.com/office/officeart/2005/8/layout/vList4"/>
    <dgm:cxn modelId="{7FA7D881-0767-4AC5-A1E2-A8BD5E10D734}" type="presOf" srcId="{62D02287-E4A9-4574-9C05-6DB5FEAAAFCB}" destId="{2512D707-29E3-4A5B-BF17-A07F313404FE}" srcOrd="0" destOrd="0" presId="urn:microsoft.com/office/officeart/2005/8/layout/vList4"/>
    <dgm:cxn modelId="{2637B7E7-5A20-43BC-BAF1-B881806D3632}" type="presOf" srcId="{F8FE234F-280E-49F3-B7BC-0B5A7EA6D99D}" destId="{F63D5F46-BB20-4F15-B492-6E3791235A94}" srcOrd="1" destOrd="0" presId="urn:microsoft.com/office/officeart/2005/8/layout/vList4"/>
    <dgm:cxn modelId="{DE2894BF-F4A0-4A6D-91B3-0757D72FC9A6}" srcId="{C9309758-4B61-49B0-A3E1-099B0FC63DB6}" destId="{402BE5D2-33BF-434D-954F-7014A04D1710}" srcOrd="0" destOrd="0" parTransId="{98E5F839-F437-4713-94A4-7BBDC31223DC}" sibTransId="{917DCD9E-07BC-41CB-B04D-280B55F8A3FA}"/>
    <dgm:cxn modelId="{CAC6DAEA-5C5E-4159-A8F5-C36AF3B7B050}" type="presParOf" srcId="{36497B4C-5913-4FB0-AE3A-598221CBF218}" destId="{08D1A54C-97D5-4C50-9E21-4AC9EE745840}" srcOrd="0" destOrd="0" presId="urn:microsoft.com/office/officeart/2005/8/layout/vList4"/>
    <dgm:cxn modelId="{D4EF6612-FFFA-42DB-BB7D-7817B36A9D83}" type="presParOf" srcId="{08D1A54C-97D5-4C50-9E21-4AC9EE745840}" destId="{9E37022F-DB5F-45D3-9747-083024D72197}" srcOrd="0" destOrd="0" presId="urn:microsoft.com/office/officeart/2005/8/layout/vList4"/>
    <dgm:cxn modelId="{FCE7E668-25D7-426A-A10A-42C51337778A}" type="presParOf" srcId="{08D1A54C-97D5-4C50-9E21-4AC9EE745840}" destId="{97544672-459A-485A-B3FD-4D517EBD9DE7}" srcOrd="1" destOrd="0" presId="urn:microsoft.com/office/officeart/2005/8/layout/vList4"/>
    <dgm:cxn modelId="{4D4313F0-C8D6-4A46-AF14-8FFA2E5001B8}" type="presParOf" srcId="{08D1A54C-97D5-4C50-9E21-4AC9EE745840}" destId="{0432DE9A-61F8-4582-9628-ED0F4B47C8B2}" srcOrd="2" destOrd="0" presId="urn:microsoft.com/office/officeart/2005/8/layout/vList4"/>
    <dgm:cxn modelId="{E9D8F226-280D-4544-BB2D-5A692AD2D13A}" type="presParOf" srcId="{36497B4C-5913-4FB0-AE3A-598221CBF218}" destId="{63340E36-CEED-459B-B232-91AEEF6CA504}" srcOrd="1" destOrd="0" presId="urn:microsoft.com/office/officeart/2005/8/layout/vList4"/>
    <dgm:cxn modelId="{630E3B44-FC7C-4DF9-B836-8255941193D4}" type="presParOf" srcId="{36497B4C-5913-4FB0-AE3A-598221CBF218}" destId="{E3E1A0DD-7C9D-4170-8DCA-5B6328DEA153}" srcOrd="2" destOrd="0" presId="urn:microsoft.com/office/officeart/2005/8/layout/vList4"/>
    <dgm:cxn modelId="{B15F4570-A750-4E78-BA20-250A45123394}" type="presParOf" srcId="{E3E1A0DD-7C9D-4170-8DCA-5B6328DEA153}" destId="{FC5555C8-E4EA-49BD-8D04-A569904CA905}" srcOrd="0" destOrd="0" presId="urn:microsoft.com/office/officeart/2005/8/layout/vList4"/>
    <dgm:cxn modelId="{2A5325D7-DB34-460A-AFD3-B04AC29E2952}" type="presParOf" srcId="{E3E1A0DD-7C9D-4170-8DCA-5B6328DEA153}" destId="{1A7BEDB1-CC97-429B-8D33-9672C976F631}" srcOrd="1" destOrd="0" presId="urn:microsoft.com/office/officeart/2005/8/layout/vList4"/>
    <dgm:cxn modelId="{2EF5248D-9954-4039-B213-AC5805196A10}" type="presParOf" srcId="{E3E1A0DD-7C9D-4170-8DCA-5B6328DEA153}" destId="{F63D5F46-BB20-4F15-B492-6E3791235A94}" srcOrd="2" destOrd="0" presId="urn:microsoft.com/office/officeart/2005/8/layout/vList4"/>
    <dgm:cxn modelId="{A2739237-CA78-487F-9742-C6061D5133F3}" type="presParOf" srcId="{36497B4C-5913-4FB0-AE3A-598221CBF218}" destId="{60FDD876-8163-426F-8F72-F87054F41EE7}" srcOrd="3" destOrd="0" presId="urn:microsoft.com/office/officeart/2005/8/layout/vList4"/>
    <dgm:cxn modelId="{929DC8B2-57E9-4B79-BBDD-E31A74641CF9}" type="presParOf" srcId="{36497B4C-5913-4FB0-AE3A-598221CBF218}" destId="{3164B918-9246-495F-BACC-2B08B2BC1F15}" srcOrd="4" destOrd="0" presId="urn:microsoft.com/office/officeart/2005/8/layout/vList4"/>
    <dgm:cxn modelId="{B482DDED-96CB-4D13-A9F8-3F577F06AD75}" type="presParOf" srcId="{3164B918-9246-495F-BACC-2B08B2BC1F15}" destId="{2512D707-29E3-4A5B-BF17-A07F313404FE}" srcOrd="0" destOrd="0" presId="urn:microsoft.com/office/officeart/2005/8/layout/vList4"/>
    <dgm:cxn modelId="{A829B76F-A611-4BBB-AEFB-0A572CB62778}" type="presParOf" srcId="{3164B918-9246-495F-BACC-2B08B2BC1F15}" destId="{DCB4FB29-A54C-4C9B-8F7D-535FD54F5CA0}" srcOrd="1" destOrd="0" presId="urn:microsoft.com/office/officeart/2005/8/layout/vList4"/>
    <dgm:cxn modelId="{F2CA7A91-F630-4721-AC8D-907941466016}" type="presParOf" srcId="{3164B918-9246-495F-BACC-2B08B2BC1F15}" destId="{CBD35FED-759C-4FD4-A029-3307A319BEF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37022F-DB5F-45D3-9747-083024D72197}">
      <dsp:nvSpPr>
        <dsp:cNvPr id="0" name=""/>
        <dsp:cNvSpPr/>
      </dsp:nvSpPr>
      <dsp:spPr>
        <a:xfrm>
          <a:off x="0" y="32374"/>
          <a:ext cx="9296400" cy="1645987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just" defTabSz="1778000">
            <a:lnSpc>
              <a:spcPct val="100000"/>
            </a:lnSpc>
            <a:spcBef>
              <a:spcPct val="0"/>
            </a:spcBef>
            <a:spcAft>
              <a:spcPts val="0"/>
            </a:spcAft>
            <a:buFontTx/>
            <a:buNone/>
          </a:pPr>
          <a:r>
            <a:rPr lang="en-US" altLang="en-US" sz="40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en-US" altLang="en-US" sz="4000" b="1" kern="1200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Vị</a:t>
          </a:r>
          <a:r>
            <a:rPr lang="en-US" altLang="en-US" sz="40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4000" b="1" kern="1200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trí</a:t>
          </a:r>
          <a:r>
            <a:rPr lang="en-US" altLang="en-US" sz="40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4000" b="1" kern="1200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địa</a:t>
          </a:r>
          <a:r>
            <a:rPr lang="en-US" altLang="en-US" sz="40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4000" b="1" kern="1200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lý</a:t>
          </a:r>
          <a:r>
            <a:rPr lang="en-US" altLang="en-US" sz="40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4000" b="1" kern="1200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altLang="en-US" sz="40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4000" b="1" kern="1200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Đông</a:t>
          </a:r>
          <a:r>
            <a:rPr lang="en-US" altLang="en-US" sz="40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Nam Á:</a:t>
          </a:r>
          <a:endParaRPr lang="en-US" altLang="en-US" sz="4000" b="1" kern="1200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53723" y="32374"/>
        <a:ext cx="7242676" cy="1645987"/>
      </dsp:txXfrm>
    </dsp:sp>
    <dsp:sp modelId="{97544672-459A-485A-B3FD-4D517EBD9DE7}">
      <dsp:nvSpPr>
        <dsp:cNvPr id="0" name=""/>
        <dsp:cNvSpPr/>
      </dsp:nvSpPr>
      <dsp:spPr>
        <a:xfrm>
          <a:off x="194443" y="45217"/>
          <a:ext cx="1859280" cy="155555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5555C8-E4EA-49BD-8D04-A569904CA905}">
      <dsp:nvSpPr>
        <dsp:cNvPr id="0" name=""/>
        <dsp:cNvSpPr/>
      </dsp:nvSpPr>
      <dsp:spPr>
        <a:xfrm>
          <a:off x="0" y="1840431"/>
          <a:ext cx="9296400" cy="1961764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just" defTabSz="1600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altLang="en-US" sz="36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en-US" altLang="en-US" sz="3600" b="1" kern="1200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Sự</a:t>
          </a:r>
          <a:r>
            <a:rPr lang="en-US" altLang="en-US" sz="36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3600" b="1" kern="1200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xuất</a:t>
          </a:r>
          <a:r>
            <a:rPr lang="en-US" altLang="en-US" sz="36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3600" b="1" kern="1200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hiện</a:t>
          </a:r>
          <a:r>
            <a:rPr lang="en-US" altLang="en-US" sz="36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3600" b="1" kern="1200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altLang="en-US" sz="36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3600" b="1" kern="1200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altLang="en-US" sz="36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3600" b="1" kern="1200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vương</a:t>
          </a:r>
          <a:r>
            <a:rPr lang="en-US" altLang="en-US" sz="36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3600" b="1" kern="1200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quốc</a:t>
          </a:r>
          <a:r>
            <a:rPr lang="en-US" altLang="en-US" sz="36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3600" b="1" kern="1200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cổ</a:t>
          </a:r>
          <a:r>
            <a:rPr lang="en-US" altLang="en-US" sz="36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3600" b="1" kern="1200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altLang="en-US" sz="36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3600" b="1" kern="1200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đầu</a:t>
          </a:r>
          <a:r>
            <a:rPr lang="en-US" altLang="en-US" sz="36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3600" b="1" kern="1200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công</a:t>
          </a:r>
          <a:r>
            <a:rPr lang="en-US" altLang="en-US" sz="36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3600" b="1" kern="1200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nguyên</a:t>
          </a:r>
          <a:r>
            <a:rPr lang="en-US" altLang="en-US" sz="36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3600" b="1" kern="1200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đến</a:t>
          </a:r>
          <a:r>
            <a:rPr lang="en-US" altLang="en-US" sz="36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3600" b="1" kern="1200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thế</a:t>
          </a:r>
          <a:r>
            <a:rPr lang="en-US" altLang="en-US" sz="36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3600" b="1" kern="1200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kỉ</a:t>
          </a:r>
          <a:r>
            <a:rPr lang="en-US" altLang="en-US" sz="36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3600" b="1" kern="1200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thứ</a:t>
          </a:r>
          <a:r>
            <a:rPr lang="en-US" altLang="en-US" sz="36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VII</a:t>
          </a:r>
        </a:p>
      </dsp:txBody>
      <dsp:txXfrm>
        <a:off x="2053723" y="1840431"/>
        <a:ext cx="7242676" cy="1961764"/>
      </dsp:txXfrm>
    </dsp:sp>
    <dsp:sp modelId="{1A7BEDB1-CC97-429B-8D33-9672C976F631}">
      <dsp:nvSpPr>
        <dsp:cNvPr id="0" name=""/>
        <dsp:cNvSpPr/>
      </dsp:nvSpPr>
      <dsp:spPr>
        <a:xfrm>
          <a:off x="194443" y="2043537"/>
          <a:ext cx="1859280" cy="155555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12D707-29E3-4A5B-BF17-A07F313404FE}">
      <dsp:nvSpPr>
        <dsp:cNvPr id="0" name=""/>
        <dsp:cNvSpPr/>
      </dsp:nvSpPr>
      <dsp:spPr>
        <a:xfrm>
          <a:off x="0" y="3996639"/>
          <a:ext cx="9296400" cy="1944439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just" defTabSz="1778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40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 </a:t>
          </a:r>
          <a:r>
            <a:rPr lang="en-US" sz="4000" b="1" kern="1200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Sự</a:t>
          </a:r>
          <a:r>
            <a:rPr lang="en-US" sz="40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b="1" kern="1200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hình</a:t>
          </a:r>
          <a:r>
            <a:rPr lang="en-US" sz="40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b="1" kern="1200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thành</a:t>
          </a:r>
          <a:r>
            <a:rPr lang="en-US" sz="40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b="1" kern="1200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40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b="1" kern="1200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phát</a:t>
          </a:r>
          <a:r>
            <a:rPr lang="en-US" sz="40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b="1" kern="1200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triển</a:t>
          </a:r>
          <a:r>
            <a:rPr lang="en-US" sz="40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b="1" kern="1200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40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b="1" kern="1200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40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b="1" kern="1200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vương</a:t>
          </a:r>
          <a:r>
            <a:rPr lang="en-US" sz="40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b="1" kern="1200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quốc</a:t>
          </a:r>
          <a:r>
            <a:rPr lang="en-US" sz="40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b="1" kern="1200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phong</a:t>
          </a:r>
          <a:r>
            <a:rPr lang="en-US" sz="40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b="1" kern="1200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kiến</a:t>
          </a:r>
          <a:r>
            <a:rPr lang="en-US" sz="40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b="1" kern="1200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sz="40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b="1" kern="1200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đầu</a:t>
          </a:r>
          <a:r>
            <a:rPr lang="en-US" sz="40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b="1" kern="1200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thế</a:t>
          </a:r>
          <a:r>
            <a:rPr lang="en-US" sz="40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b="1" kern="1200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kỉ</a:t>
          </a:r>
          <a:r>
            <a:rPr lang="en-US" sz="40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VII </a:t>
          </a:r>
          <a:r>
            <a:rPr lang="en-US" sz="4000" b="1" kern="1200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đến</a:t>
          </a:r>
          <a:r>
            <a:rPr lang="en-US" sz="40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b="1" kern="1200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thế</a:t>
          </a:r>
          <a:r>
            <a:rPr lang="en-US" sz="40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b="1" kern="1200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kỉ</a:t>
          </a:r>
          <a:r>
            <a:rPr lang="en-US" sz="40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X:</a:t>
          </a:r>
          <a:endParaRPr lang="en-US" sz="4000" b="1" kern="1200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53723" y="3996639"/>
        <a:ext cx="7242676" cy="1944439"/>
      </dsp:txXfrm>
    </dsp:sp>
    <dsp:sp modelId="{DCB4FB29-A54C-4C9B-8F7D-535FD54F5CA0}">
      <dsp:nvSpPr>
        <dsp:cNvPr id="0" name=""/>
        <dsp:cNvSpPr/>
      </dsp:nvSpPr>
      <dsp:spPr>
        <a:xfrm>
          <a:off x="194443" y="4191083"/>
          <a:ext cx="1859280" cy="155555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579E18A-5D81-4AC4-9091-EBB7C0F92F9D}" type="datetimeFigureOut">
              <a:rPr lang="en-US"/>
              <a:pPr>
                <a:defRPr/>
              </a:pPr>
              <a:t>3/20/2022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80B0EFB-8B8E-477B-B6E0-7F0BF632D9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318AB-830A-41C0-9EA0-C82CC8D5EE84}" type="datetimeFigureOut">
              <a:rPr lang="en-US"/>
              <a:pPr>
                <a:defRPr/>
              </a:pPr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E633E-4624-4950-B4BA-BAD3021326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064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C2082-7F5E-4DA1-A9CE-4C5004644678}" type="datetimeFigureOut">
              <a:rPr lang="en-US"/>
              <a:pPr>
                <a:defRPr/>
              </a:pPr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75D3B-BF3F-42DD-A8AF-86311A8E99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8323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28FBB-C688-454C-86D5-B4C435B48D1D}" type="datetimeFigureOut">
              <a:rPr lang="en-US"/>
              <a:pPr>
                <a:defRPr/>
              </a:pPr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66E59-486F-400E-B81B-6CB1E08276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9061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ECB2A-5156-4BCC-A690-E068077B2000}" type="datetimeFigureOut">
              <a:rPr lang="en-US"/>
              <a:pPr>
                <a:defRPr/>
              </a:pPr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D4FDC-371F-4F53-BF8B-726AD62C19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3555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292D6-40C6-4393-9BED-0EF002572376}" type="datetimeFigureOut">
              <a:rPr lang="en-US"/>
              <a:pPr>
                <a:defRPr/>
              </a:pPr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8AD57-CC28-4E85-904B-342C49B37C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67633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16C81-A3E1-4C21-A881-1A08287D3523}" type="datetimeFigureOut">
              <a:rPr lang="en-US"/>
              <a:pPr>
                <a:defRPr/>
              </a:pPr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3C372-05A9-4B21-99E6-B791225FAE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20499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303A3-D2FB-4662-B3ED-67B3CE707CDF}" type="datetimeFigureOut">
              <a:rPr lang="en-US"/>
              <a:pPr>
                <a:defRPr/>
              </a:pPr>
              <a:t>3/20/2022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74FAC-6352-45B3-8E49-C31D393C63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99565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2E2EE-A3AC-41EE-A72C-F74DA85CB7E3}" type="datetimeFigureOut">
              <a:rPr lang="en-US"/>
              <a:pPr>
                <a:defRPr/>
              </a:pPr>
              <a:t>3/20/2022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6A349-DD0E-42C0-9A12-DD228523DF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32282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96D25-8025-4C8C-BB1B-2A3EB5050391}" type="datetimeFigureOut">
              <a:rPr lang="en-US"/>
              <a:pPr>
                <a:defRPr/>
              </a:pPr>
              <a:t>3/20/2022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158AD-6333-421E-B756-D6D1C34AAE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25131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81860-EFE2-4843-9904-CAAC87EE02D9}" type="datetimeFigureOut">
              <a:rPr lang="en-US"/>
              <a:pPr>
                <a:defRPr/>
              </a:pPr>
              <a:t>3/20/2022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DB15B-0DD7-4286-9CDE-F93490CB53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28004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2D402-89DC-4866-9369-842CCCCDF713}" type="datetimeFigureOut">
              <a:rPr lang="en-US"/>
              <a:pPr>
                <a:defRPr/>
              </a:pPr>
              <a:t>3/20/2022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152FF-9CC4-425D-9672-8F7AB0CD48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396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123B3-5EEB-46F3-96BA-D308D89188B3}" type="datetimeFigureOut">
              <a:rPr lang="en-US"/>
              <a:pPr>
                <a:defRPr/>
              </a:pPr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91713-9115-4C16-925E-15B2197DE2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57795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D5D49-8588-4952-B356-E77CFD135B49}" type="datetimeFigureOut">
              <a:rPr lang="en-US"/>
              <a:pPr>
                <a:defRPr/>
              </a:pPr>
              <a:t>3/20/2022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D3A87-8E11-498B-B3CF-2CCB2773DC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19144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E6158-A5E5-4A95-8181-A3D161FC4F2F}" type="datetimeFigureOut">
              <a:rPr lang="en-US"/>
              <a:pPr>
                <a:defRPr/>
              </a:pPr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4AD48-446C-4CB7-8312-D827C7EC32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41496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3BE75-1CDF-4B26-813E-D179DA699646}" type="datetimeFigureOut">
              <a:rPr lang="en-US"/>
              <a:pPr>
                <a:defRPr/>
              </a:pPr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65022-3A2D-4FB0-B0AB-1B73EE8669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1607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4E522-CB00-4DB3-A970-036BBB75A4B1}" type="datetimeFigureOut">
              <a:rPr lang="en-US"/>
              <a:pPr>
                <a:defRPr/>
              </a:pPr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5A0E0-729E-4711-92AC-DAE30311B5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2406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1A49D-5CDC-45F4-9384-8FDA9CFD3A2F}" type="datetimeFigureOut">
              <a:rPr lang="en-US"/>
              <a:pPr>
                <a:defRPr/>
              </a:pPr>
              <a:t>3/20/2022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64790-B775-45C3-9C44-958C0718F0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7656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6D594-B6A4-465A-92BC-4C4352F4B6C8}" type="datetimeFigureOut">
              <a:rPr lang="en-US"/>
              <a:pPr>
                <a:defRPr/>
              </a:pPr>
              <a:t>3/20/2022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88767-DAF9-45F7-8C1F-DBF9C67CF0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1423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C6B59-CC6A-4A88-881C-A2C7B5CA86C6}" type="datetimeFigureOut">
              <a:rPr lang="en-US"/>
              <a:pPr>
                <a:defRPr/>
              </a:pPr>
              <a:t>3/20/2022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5A064-017D-47B4-A75B-FD9C3B2F93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057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C1A32-1576-4BC7-9543-53C57F6136CF}" type="datetimeFigureOut">
              <a:rPr lang="en-US"/>
              <a:pPr>
                <a:defRPr/>
              </a:pPr>
              <a:t>3/20/2022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DF8C8-0DD1-4A4A-899E-8B5EA2333D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3712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00754-24FB-420C-AD2B-7F8FF7612CB0}" type="datetimeFigureOut">
              <a:rPr lang="en-US"/>
              <a:pPr>
                <a:defRPr/>
              </a:pPr>
              <a:t>3/20/2022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E9A0F-28B0-4359-895D-9147D5E040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8577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2334E-DB66-445F-84C1-FCE3D5143022}" type="datetimeFigureOut">
              <a:rPr lang="en-US"/>
              <a:pPr>
                <a:defRPr/>
              </a:pPr>
              <a:t>3/20/2022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3D9B5-6ED2-45FD-A21A-53308D3239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1857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0800632-367B-4817-AA0C-26BD1FE73C13}" type="datetimeFigureOut">
              <a:rPr lang="en-US"/>
              <a:pPr>
                <a:defRPr/>
              </a:pPr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5E0E305-4173-43E0-A459-ED6976D8AC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5ED8AFC-1E3A-4730-98E5-2BDA3A8F410D}" type="datetimeFigureOut">
              <a:rPr lang="en-US"/>
              <a:pPr>
                <a:defRPr/>
              </a:pPr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31A860E-8EC7-498D-9DA6-16304F511E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7"/>
          <p:cNvSpPr>
            <a:spLocks noChangeArrowheads="1"/>
          </p:cNvSpPr>
          <p:nvPr/>
        </p:nvSpPr>
        <p:spPr bwMode="auto">
          <a:xfrm>
            <a:off x="20638" y="852488"/>
            <a:ext cx="91440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IV: </a:t>
            </a:r>
          </a:p>
          <a:p>
            <a:pPr algn="ctr" eaLnBrk="1" hangingPunct="1"/>
            <a:r>
              <a:rPr lang="en-US" altLang="en-US" sz="3600" b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 NAM Á TỪ NHỮNG THẾ KỈ TIẾP GIÁP CÔNG NGUYÊN ĐẾN THẾ KỈ X</a:t>
            </a:r>
          </a:p>
        </p:txBody>
      </p:sp>
      <p:sp>
        <p:nvSpPr>
          <p:cNvPr id="4099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GÒ VẤP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VIDEO BÀI GIẢNG LỊCH SỬ LỚP 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4" name="Rectangle 7"/>
          <p:cNvSpPr>
            <a:spLocks noChangeArrowheads="1"/>
          </p:cNvSpPr>
          <p:nvPr/>
        </p:nvSpPr>
        <p:spPr bwMode="auto">
          <a:xfrm>
            <a:off x="76200" y="2855913"/>
            <a:ext cx="3810000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ĐỀ: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VƯƠNG QUỐC ĐÔNG NAM Á TRƯỚC THẾ KỈ X</a:t>
            </a:r>
          </a:p>
        </p:txBody>
      </p:sp>
      <p:pic>
        <p:nvPicPr>
          <p:cNvPr id="4101" name="Picture 8" descr="viett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763" y="365125"/>
            <a:ext cx="630237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0" descr="C:\Users\HP\OneDrive\Desktop\Screenshot_2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855913"/>
            <a:ext cx="5181600" cy="400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308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0" y="33338"/>
            <a:ext cx="9134475" cy="1446212"/>
          </a:xfrm>
          <a:prstGeom prst="rect">
            <a:avLst/>
          </a:prstGeom>
          <a:solidFill>
            <a:srgbClr val="66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nl-NL" alt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kiện tự nhiên </a:t>
            </a:r>
            <a:r>
              <a:rPr lang="nl-NL" alt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 thuận </a:t>
            </a:r>
            <a:r>
              <a:rPr lang="nl-NL" alt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 </a:t>
            </a:r>
            <a:r>
              <a:rPr lang="nl-NL" alt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nl-NL" alt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ra đời của các vương quốc cổ?</a:t>
            </a:r>
            <a:endParaRPr lang="en-US" altLang="en-US" sz="4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1676400"/>
            <a:ext cx="91440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nl-NL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những dòng sông lớn đổ ra biển, thuận lợi cho phát triển nông nghiệp và giao lưu với thế giới bên ngoài</a:t>
            </a:r>
            <a:endParaRPr lang="en-US" alt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75" y="1479550"/>
            <a:ext cx="6477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8077200" cy="641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0" y="641508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H12.1 BẢN ĐỒ CÁC NƯỚC ĐÔNG NAM Á NGÀY NAY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4288" y="0"/>
            <a:ext cx="9142412" cy="4619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nl-NL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vương quốc đó thuộc quốc gia Đông Nam Á nào ngày nay?</a:t>
            </a:r>
            <a:endParaRPr lang="en-US" altLang="en-US" sz="48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ChangeArrowheads="1"/>
          </p:cNvSpPr>
          <p:nvPr/>
        </p:nvSpPr>
        <p:spPr bwMode="auto">
          <a:xfrm>
            <a:off x="-152400" y="0"/>
            <a:ext cx="92964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ĐỀ: CÁC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 QUỐC ĐÔNG NAM Á TRƯỚC THẾ KỈ X</a:t>
            </a:r>
          </a:p>
        </p:txBody>
      </p:sp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0" y="1066800"/>
            <a:ext cx="9144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Tx/>
              <a:buAutoNum type="romanUcPeriod"/>
            </a:pPr>
            <a:r>
              <a:rPr lang="en-US" altLang="en-US" sz="2800" b="1" u="sng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 trí địa lí của Đông Nam Á:</a:t>
            </a:r>
          </a:p>
          <a:p>
            <a:pPr>
              <a:buFontTx/>
              <a:buAutoNum type="romanUcPeriod"/>
            </a:pPr>
            <a:r>
              <a:rPr lang="nl-NL" altLang="en-US" sz="2800" b="1" u="sng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xuất hiện của các vương quốc cổ từ đầu Công nguyên đến thế kỉ VII</a:t>
            </a:r>
          </a:p>
        </p:txBody>
      </p:sp>
      <p:pic>
        <p:nvPicPr>
          <p:cNvPr id="18436" name="Picture 8" descr="viett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713" y="457200"/>
            <a:ext cx="630237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2362200"/>
            <a:ext cx="912495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Tx/>
              <a:buChar char="-"/>
            </a:pP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nl-NL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những dòng sông lớn đổ ra biển, thuận lợi phát triển nông nghiệp và giao lưu.</a:t>
            </a:r>
          </a:p>
          <a:p>
            <a:pPr>
              <a:buFontTx/>
              <a:buChar char="-"/>
            </a:pPr>
            <a:r>
              <a:rPr lang="nl-NL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Nghề nông trồng lúa nước, kĩ thuật luyện kim, sự giao lưu kinh tế, văn hoá dẫn đến sự ra đời các quốc gia sơ kì Đông Nam Á</a:t>
            </a:r>
          </a:p>
          <a:p>
            <a:pPr>
              <a:buFontTx/>
              <a:buChar char="-"/>
            </a:pPr>
            <a:r>
              <a:rPr lang="nl-NL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số vương quốc đầu tiên xuất hiện ở Đông Nam Á là: Chăm-pa, Phù Nam, Pê-gu, Thaton, </a:t>
            </a:r>
            <a:r>
              <a:rPr lang="nl-NL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Melayu</a:t>
            </a:r>
            <a:r>
              <a:rPr lang="nl-NL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Taruma...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0488"/>
            <a:ext cx="9144000" cy="7038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060" y="3124200"/>
            <a:ext cx="2524904" cy="2667000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4900613" cy="517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045 0.00208 L 0.45712 0.0115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3" y="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ChangeArrowheads="1"/>
          </p:cNvSpPr>
          <p:nvPr/>
        </p:nvSpPr>
        <p:spPr bwMode="auto">
          <a:xfrm>
            <a:off x="-152400" y="0"/>
            <a:ext cx="92964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ĐỀ: CÁC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 QUỐC ĐÔNG NAM Á TRƯỚC THẾ KỈ X</a:t>
            </a:r>
          </a:p>
        </p:txBody>
      </p:sp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0" y="1066800"/>
            <a:ext cx="91440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Tx/>
              <a:buAutoNum type="romanUcPeriod"/>
            </a:pPr>
            <a:r>
              <a:rPr lang="en-US" altLang="en-US" sz="2800" b="1" u="sng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800" b="1" u="sng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2800" b="1" u="sng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en-US" sz="2800" b="1" u="sng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2800" b="1" u="sng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u="sng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en-US" sz="2800" b="1" u="sng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Á:</a:t>
            </a:r>
          </a:p>
          <a:p>
            <a:pPr>
              <a:buFontTx/>
              <a:buAutoNum type="romanUcPeriod"/>
            </a:pPr>
            <a:r>
              <a:rPr lang="nl-NL" altLang="en-US" sz="2800" b="1" u="sng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xuất hiện của các vương quốc cổ từ đầu Công nguyên đến thế kỉ </a:t>
            </a:r>
            <a:r>
              <a:rPr lang="nl-NL" altLang="en-US" sz="2800" b="1" u="sng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VII</a:t>
            </a:r>
          </a:p>
          <a:p>
            <a:pPr>
              <a:buFontTx/>
              <a:buAutoNum type="romanUcPeriod"/>
            </a:pPr>
            <a:r>
              <a:rPr lang="nl-NL" altLang="en-US" sz="2800" b="1" u="sng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hình thành và phát triển của các vương quốc phong kiến từ thế kỉ VII đến thế kỉ X:</a:t>
            </a:r>
            <a:endParaRPr lang="nl-NL" altLang="en-US" sz="2800" b="1" u="sng" dirty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6" name="Picture 8" descr="viett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713" y="457200"/>
            <a:ext cx="630237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620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21" t="53545" r="22272"/>
          <a:stretch>
            <a:fillRect/>
          </a:stretch>
        </p:blipFill>
        <p:spPr bwMode="auto">
          <a:xfrm>
            <a:off x="0" y="-282575"/>
            <a:ext cx="4114800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3859213" y="17463"/>
            <a:ext cx="52578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lược đồ 12.3 và bản đồ 12.1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525" y="3733800"/>
            <a:ext cx="9142413" cy="193833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nl-NL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biết vị trí của các vương quốc đó thuộc các quốc gia Đông Nam Á nào ngày nay?</a:t>
            </a:r>
            <a:endParaRPr lang="en-US" alt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525" y="1463675"/>
            <a:ext cx="9134475" cy="1938338"/>
          </a:xfrm>
          <a:prstGeom prst="rect">
            <a:avLst/>
          </a:prstGeom>
          <a:solidFill>
            <a:srgbClr val="66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nl-NL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xác định những vương quốc phong kiến ở Đông Nam Á từ thế kỉ VII đến thế kỉ X</a:t>
            </a:r>
            <a:endParaRPr lang="en-US" altLang="en-US" sz="8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0"/>
            <a:ext cx="9144001" cy="703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324600" y="65088"/>
            <a:ext cx="2819400" cy="2678112"/>
          </a:xfrm>
          <a:prstGeom prst="rect">
            <a:avLst/>
          </a:prstGeom>
          <a:solidFill>
            <a:srgbClr val="66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nl-NL" alt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xác định những vương quốc phong kiến ở Đông Nam Á từ thế kỉ VII đến thế kỉ X</a:t>
            </a:r>
            <a:endParaRPr lang="en-US" altLang="en-US" sz="60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8077200" cy="641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0" y="641508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H12.1 BẢN ĐỒ CÁC NƯỚC ĐÔNG NAM Á NGÀY NAY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4288" y="0"/>
            <a:ext cx="9142412" cy="4619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nl-NL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vương quốc đó thuộc quốc gia Đông Nam Á nào ngày nay?</a:t>
            </a:r>
            <a:endParaRPr lang="en-US" altLang="en-US" sz="48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0"/>
          <a:ext cx="9144000" cy="67643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1392513981"/>
                    </a:ext>
                  </a:extLst>
                </a:gridCol>
                <a:gridCol w="5715000">
                  <a:extLst>
                    <a:ext uri="{9D8B030D-6E8A-4147-A177-3AD203B41FA5}">
                      <a16:colId xmlns:a16="http://schemas.microsoft.com/office/drawing/2014/main" val="1114149123"/>
                    </a:ext>
                  </a:extLst>
                </a:gridCol>
              </a:tblGrid>
              <a:tr h="944957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800" baseline="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CÁC VƯƠNG QUỐC CỔ</a:t>
                      </a:r>
                      <a:endParaRPr lang="en-US" sz="2800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THUỘC</a:t>
                      </a:r>
                      <a:r>
                        <a:rPr lang="en-US" sz="2800" baseline="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LÃNH THỔ QUỐC GIA NGÀY NAY</a:t>
                      </a:r>
                      <a:endParaRPr lang="en-US" sz="2800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3590366590"/>
                  </a:ext>
                </a:extLst>
              </a:tr>
              <a:tr h="581938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PAGAN</a:t>
                      </a:r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550367090"/>
                  </a:ext>
                </a:extLst>
              </a:tr>
              <a:tr h="581938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PÊ-RU</a:t>
                      </a:r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50470214"/>
                  </a:ext>
                </a:extLst>
              </a:tr>
              <a:tr h="581938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THA-TON</a:t>
                      </a:r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2942993829"/>
                  </a:ext>
                </a:extLst>
              </a:tr>
              <a:tr h="581938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HARIPUNJAYA</a:t>
                      </a:r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3319228193"/>
                  </a:ext>
                </a:extLst>
              </a:tr>
              <a:tr h="581938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DVARAVATI</a:t>
                      </a:r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4227058776"/>
                  </a:ext>
                </a:extLst>
              </a:tr>
              <a:tr h="581938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ĐẠI</a:t>
                      </a:r>
                      <a:r>
                        <a:rPr lang="en-US" sz="3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CỒ VIỆT</a:t>
                      </a:r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213123948"/>
                  </a:ext>
                </a:extLst>
              </a:tr>
              <a:tr h="581938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CHĂM-PA</a:t>
                      </a:r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2995666132"/>
                  </a:ext>
                </a:extLst>
              </a:tr>
              <a:tr h="581938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TUMASIK</a:t>
                      </a:r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372150350"/>
                  </a:ext>
                </a:extLst>
              </a:tr>
              <a:tr h="581938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SRI VIJAYA</a:t>
                      </a:r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379071552"/>
                  </a:ext>
                </a:extLst>
              </a:tr>
              <a:tr h="581938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 LINGA</a:t>
                      </a:r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340536136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0"/>
          <a:ext cx="9144000" cy="67643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1392513981"/>
                    </a:ext>
                  </a:extLst>
                </a:gridCol>
                <a:gridCol w="5715000">
                  <a:extLst>
                    <a:ext uri="{9D8B030D-6E8A-4147-A177-3AD203B41FA5}">
                      <a16:colId xmlns:a16="http://schemas.microsoft.com/office/drawing/2014/main" val="1114149123"/>
                    </a:ext>
                  </a:extLst>
                </a:gridCol>
              </a:tblGrid>
              <a:tr h="944957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800" baseline="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CÁC VƯƠNG QUỐC CỔ</a:t>
                      </a:r>
                      <a:endParaRPr lang="en-US" sz="2800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THUỘC</a:t>
                      </a:r>
                      <a:r>
                        <a:rPr lang="en-US" sz="2800" baseline="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LÃNH THỔ QUỐC GIA NGÀY NAY</a:t>
                      </a:r>
                      <a:endParaRPr lang="en-US" sz="2800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3590366590"/>
                  </a:ext>
                </a:extLst>
              </a:tr>
              <a:tr h="581938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PAGAN</a:t>
                      </a:r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550367090"/>
                  </a:ext>
                </a:extLst>
              </a:tr>
              <a:tr h="581938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PÊ-RU</a:t>
                      </a:r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50470214"/>
                  </a:ext>
                </a:extLst>
              </a:tr>
              <a:tr h="581938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THA-TON</a:t>
                      </a:r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2942993829"/>
                  </a:ext>
                </a:extLst>
              </a:tr>
              <a:tr h="581938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HARIPUNJAYA</a:t>
                      </a:r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3319228193"/>
                  </a:ext>
                </a:extLst>
              </a:tr>
              <a:tr h="581938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DVARAVATI</a:t>
                      </a:r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4227058776"/>
                  </a:ext>
                </a:extLst>
              </a:tr>
              <a:tr h="581938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ĐẠI</a:t>
                      </a:r>
                      <a:r>
                        <a:rPr lang="en-US" sz="3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CỒ VIỆT</a:t>
                      </a:r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213123948"/>
                  </a:ext>
                </a:extLst>
              </a:tr>
              <a:tr h="581938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CHĂM-PA</a:t>
                      </a:r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2995666132"/>
                  </a:ext>
                </a:extLst>
              </a:tr>
              <a:tr h="581938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TUMASIK</a:t>
                      </a:r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372150350"/>
                  </a:ext>
                </a:extLst>
              </a:tr>
              <a:tr h="581938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SRI VIJAYA</a:t>
                      </a:r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379071552"/>
                  </a:ext>
                </a:extLst>
              </a:tr>
              <a:tr h="581938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 LINGA</a:t>
                      </a:r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340536136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810000" y="914400"/>
            <a:ext cx="5105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40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MI-AN-MA</a:t>
            </a:r>
            <a:endParaRPr lang="en-US" altLang="en-US" sz="4000" b="1" dirty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810000" y="1981200"/>
            <a:ext cx="5105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40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MI-AN-MA</a:t>
            </a:r>
            <a:endParaRPr lang="en-US" altLang="en-US" sz="4000" b="1" dirty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810000" y="1447800"/>
            <a:ext cx="5105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40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MI-AN-MA</a:t>
            </a:r>
            <a:endParaRPr lang="en-US" altLang="en-US" sz="4000" b="1" dirty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810000" y="2673350"/>
            <a:ext cx="5105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4000" b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 LAN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810000" y="3206750"/>
            <a:ext cx="5105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4000" b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 LAN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810000" y="3790950"/>
            <a:ext cx="5105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4000" b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 NAM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810000" y="4433888"/>
            <a:ext cx="5105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4000" b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 NAM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810000" y="5016500"/>
            <a:ext cx="5105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40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XIN-GA-PO</a:t>
            </a:r>
            <a:endParaRPr lang="en-US" altLang="en-US" sz="4000" b="1" dirty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767138" y="5553075"/>
            <a:ext cx="5105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40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IN-ĐÔ-NE-SI-A</a:t>
            </a:r>
            <a:endParaRPr lang="en-US" altLang="en-US" sz="4000" b="1" dirty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767138" y="6098880"/>
            <a:ext cx="5105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40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IN-ĐÔ-NE-SI-A</a:t>
            </a:r>
            <a:endParaRPr lang="en-US" altLang="en-US" sz="4000" b="1" dirty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/>
          <p:cNvGraphicFramePr/>
          <p:nvPr/>
        </p:nvGraphicFramePr>
        <p:xfrm>
          <a:off x="-152400" y="914400"/>
          <a:ext cx="92964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147" name="Rectangle 7"/>
          <p:cNvSpPr>
            <a:spLocks noChangeArrowheads="1"/>
          </p:cNvSpPr>
          <p:nvPr/>
        </p:nvSpPr>
        <p:spPr bwMode="auto">
          <a:xfrm>
            <a:off x="76200" y="0"/>
            <a:ext cx="90678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12: CÁC VƯƠNG QUỐC ĐÔNG NAM Á TRƯỚC THẾ KỈ X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ChangeArrowheads="1"/>
          </p:cNvSpPr>
          <p:nvPr/>
        </p:nvSpPr>
        <p:spPr bwMode="auto">
          <a:xfrm>
            <a:off x="-152400" y="0"/>
            <a:ext cx="92964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ĐỀ: CÁC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 QUỐC ĐÔNG NAM Á TRƯỚC THẾ KỈ X</a:t>
            </a:r>
          </a:p>
        </p:txBody>
      </p:sp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0" y="1066800"/>
            <a:ext cx="91440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Tx/>
              <a:buAutoNum type="romanUcPeriod"/>
            </a:pPr>
            <a:r>
              <a:rPr lang="en-US" altLang="en-US" sz="2800" b="1" u="sng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800" b="1" u="sng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2800" b="1" u="sng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en-US" sz="2800" b="1" u="sng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2800" b="1" u="sng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u="sng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en-US" sz="2800" b="1" u="sng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Á:</a:t>
            </a:r>
          </a:p>
          <a:p>
            <a:pPr>
              <a:buFontTx/>
              <a:buAutoNum type="romanUcPeriod"/>
            </a:pPr>
            <a:r>
              <a:rPr lang="nl-NL" altLang="en-US" sz="2800" b="1" u="sng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xuất hiện của các vương quốc cổ từ đầu Công nguyên đến thế kỉ </a:t>
            </a:r>
            <a:r>
              <a:rPr lang="nl-NL" altLang="en-US" sz="2800" b="1" u="sng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VII</a:t>
            </a:r>
          </a:p>
          <a:p>
            <a:pPr>
              <a:buFontTx/>
              <a:buAutoNum type="romanUcPeriod"/>
            </a:pPr>
            <a:r>
              <a:rPr lang="nl-NL" altLang="en-US" sz="2800" b="1" u="sng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hình thành và phát triển của các vương quốc phong kiến từ thế kỉ VII đến thế kỉ X:</a:t>
            </a:r>
            <a:endParaRPr lang="nl-NL" altLang="en-US" sz="2800" b="1" u="sng" dirty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6" name="Picture 8" descr="viett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713" y="457200"/>
            <a:ext cx="630237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" y="3276600"/>
            <a:ext cx="9067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VII,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sụp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óc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Á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- XV)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" y="5867400"/>
            <a:ext cx="90487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Á?</a:t>
            </a:r>
            <a:endParaRPr lang="en-US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73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3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69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762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TẬP: 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8" y="1403367"/>
            <a:ext cx="6829941" cy="542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72471" y="353943"/>
            <a:ext cx="229456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phức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4214" y="457200"/>
            <a:ext cx="68299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32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32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2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2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2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Á: </a:t>
            </a:r>
            <a:endParaRPr lang="en-US" sz="3200" b="1" dirty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57586" y="478918"/>
            <a:ext cx="68299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2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32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2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Á: </a:t>
            </a:r>
            <a:endParaRPr lang="en-US" sz="3200" b="1" dirty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8" y="1403367"/>
            <a:ext cx="6818291" cy="5454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784005" y="1537748"/>
            <a:ext cx="229456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651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7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4472345"/>
              </p:ext>
            </p:extLst>
          </p:nvPr>
        </p:nvGraphicFramePr>
        <p:xfrm>
          <a:off x="0" y="304800"/>
          <a:ext cx="9144000" cy="615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17100439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185332965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CÁC VƯƠNG </a:t>
                      </a:r>
                    </a:p>
                    <a:p>
                      <a:pPr algn="ctr"/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QUỐC CỔ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THUỘC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LÃNH THỔ QUỐC GIA HIỆN NAY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2022218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3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NAM</a:t>
                      </a:r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6558651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CHĂM-PA</a:t>
                      </a:r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0784785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ĐẠI</a:t>
                      </a:r>
                      <a:r>
                        <a:rPr lang="en-US" sz="3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CỒ VIỆT</a:t>
                      </a:r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8389910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PA-GAN</a:t>
                      </a:r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5793656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en-US" sz="3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LẠP</a:t>
                      </a:r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4174690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TU-MA-SIC</a:t>
                      </a:r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4234938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SRI</a:t>
                      </a:r>
                      <a:r>
                        <a:rPr lang="en-US" sz="3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VI-GIAY-A</a:t>
                      </a:r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4059403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KA-LIN-GA</a:t>
                      </a:r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6364595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BU-TU-AN</a:t>
                      </a:r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388176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486400" y="12192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 NAM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86400" y="1803975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 NAM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86400" y="2425987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 NAM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77540" y="30480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MI-AN-MA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4628" y="3572901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THÁI LAN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95260" y="4187477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XIN-GA-PO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0200" y="4710042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IN-ĐÔ-NÊ-XI-A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9060" y="5294817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IN-ĐÔ-NÊ-XI-A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10200" y="5926602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PHI-LIP-PIN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13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76200" y="1052877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6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6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sz="36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(Mekong) </a:t>
            </a:r>
            <a:r>
              <a:rPr lang="en-US" sz="36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36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sz="36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6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36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6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6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6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Á? </a:t>
            </a:r>
            <a:r>
              <a:rPr lang="en-US" sz="36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36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6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6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6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nay? </a:t>
            </a:r>
            <a:endParaRPr lang="en-US" sz="3600" b="1" dirty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422187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(Mekong)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Lạp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Nam.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Lạp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Cam-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-chia.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thổ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Lào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-an-ma,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Lan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nay.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213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4"/>
          <p:cNvSpPr txBox="1">
            <a:spLocks noChangeArrowheads="1"/>
          </p:cNvSpPr>
          <p:nvPr/>
        </p:nvSpPr>
        <p:spPr bwMode="auto">
          <a:xfrm>
            <a:off x="0" y="914400"/>
            <a:ext cx="9093200" cy="452431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indent="4492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514350" indent="-514350" algn="just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</a:t>
            </a:r>
          </a:p>
          <a:p>
            <a:pPr marL="514350" indent="-514350" algn="just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13,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ọc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just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13.4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Á. Con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mại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Á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nay?</a:t>
            </a:r>
          </a:p>
          <a:p>
            <a:pPr marL="457200" indent="-457200" algn="just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Á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3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3" name="TextBox 1"/>
          <p:cNvSpPr txBox="1">
            <a:spLocks noChangeArrowheads="1"/>
          </p:cNvSpPr>
          <p:nvPr/>
        </p:nvSpPr>
        <p:spPr bwMode="auto">
          <a:xfrm>
            <a:off x="1676400" y="152400"/>
            <a:ext cx="6400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VỀ NHÀ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AA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956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0" y="1366838"/>
            <a:ext cx="2667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BRUNEI</a:t>
            </a:r>
          </a:p>
        </p:txBody>
      </p:sp>
      <p:pic>
        <p:nvPicPr>
          <p:cNvPr id="717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0"/>
            <a:ext cx="27432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5"/>
          <p:cNvSpPr txBox="1">
            <a:spLocks noChangeArrowheads="1"/>
          </p:cNvSpPr>
          <p:nvPr/>
        </p:nvSpPr>
        <p:spPr bwMode="auto">
          <a:xfrm>
            <a:off x="3505200" y="1366838"/>
            <a:ext cx="2667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CAMPUCHIA</a:t>
            </a:r>
          </a:p>
        </p:txBody>
      </p:sp>
      <p:pic>
        <p:nvPicPr>
          <p:cNvPr id="7174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975" y="0"/>
            <a:ext cx="26130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TextBox 7"/>
          <p:cNvSpPr txBox="1">
            <a:spLocks noChangeArrowheads="1"/>
          </p:cNvSpPr>
          <p:nvPr/>
        </p:nvSpPr>
        <p:spPr bwMode="auto">
          <a:xfrm>
            <a:off x="6477000" y="1371600"/>
            <a:ext cx="2667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ĐÔNG TIMOR</a:t>
            </a:r>
          </a:p>
        </p:txBody>
      </p:sp>
      <p:pic>
        <p:nvPicPr>
          <p:cNvPr id="7176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752600"/>
            <a:ext cx="2894012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TextBox 9"/>
          <p:cNvSpPr txBox="1">
            <a:spLocks noChangeArrowheads="1"/>
          </p:cNvSpPr>
          <p:nvPr/>
        </p:nvSpPr>
        <p:spPr bwMode="auto">
          <a:xfrm>
            <a:off x="76200" y="3124200"/>
            <a:ext cx="2667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INDONESIA</a:t>
            </a:r>
          </a:p>
        </p:txBody>
      </p:sp>
      <p:pic>
        <p:nvPicPr>
          <p:cNvPr id="7178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752600"/>
            <a:ext cx="2743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9" name="TextBox 11"/>
          <p:cNvSpPr txBox="1">
            <a:spLocks noChangeArrowheads="1"/>
          </p:cNvSpPr>
          <p:nvPr/>
        </p:nvSpPr>
        <p:spPr bwMode="auto">
          <a:xfrm>
            <a:off x="3352800" y="3124200"/>
            <a:ext cx="2667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LÀO</a:t>
            </a:r>
          </a:p>
        </p:txBody>
      </p:sp>
      <p:pic>
        <p:nvPicPr>
          <p:cNvPr id="7180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975" y="1752600"/>
            <a:ext cx="26130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1" name="TextBox 13"/>
          <p:cNvSpPr txBox="1">
            <a:spLocks noChangeArrowheads="1"/>
          </p:cNvSpPr>
          <p:nvPr/>
        </p:nvSpPr>
        <p:spPr bwMode="auto">
          <a:xfrm>
            <a:off x="6477000" y="3124200"/>
            <a:ext cx="2667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MALAYSIA</a:t>
            </a:r>
          </a:p>
        </p:txBody>
      </p:sp>
      <p:pic>
        <p:nvPicPr>
          <p:cNvPr id="7182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28956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5448300"/>
            <a:ext cx="28575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4" name="TextBox 16"/>
          <p:cNvSpPr txBox="1">
            <a:spLocks noChangeArrowheads="1"/>
          </p:cNvSpPr>
          <p:nvPr/>
        </p:nvSpPr>
        <p:spPr bwMode="auto">
          <a:xfrm>
            <a:off x="533400" y="5014913"/>
            <a:ext cx="1600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MIANMA</a:t>
            </a:r>
          </a:p>
        </p:txBody>
      </p:sp>
      <p:sp>
        <p:nvSpPr>
          <p:cNvPr id="7185" name="TextBox 17"/>
          <p:cNvSpPr txBox="1">
            <a:spLocks noChangeArrowheads="1"/>
          </p:cNvSpPr>
          <p:nvPr/>
        </p:nvSpPr>
        <p:spPr bwMode="auto">
          <a:xfrm>
            <a:off x="2743200" y="5856288"/>
            <a:ext cx="1828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PHILIPPIN</a:t>
            </a:r>
          </a:p>
        </p:txBody>
      </p:sp>
      <p:pic>
        <p:nvPicPr>
          <p:cNvPr id="7186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505200"/>
            <a:ext cx="274320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7" name="TextBox 19"/>
          <p:cNvSpPr txBox="1">
            <a:spLocks noChangeArrowheads="1"/>
          </p:cNvSpPr>
          <p:nvPr/>
        </p:nvSpPr>
        <p:spPr bwMode="auto">
          <a:xfrm>
            <a:off x="3295650" y="5029200"/>
            <a:ext cx="2667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SINGAPO</a:t>
            </a:r>
          </a:p>
        </p:txBody>
      </p:sp>
      <p:pic>
        <p:nvPicPr>
          <p:cNvPr id="7188" name="Picture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975" y="3505200"/>
            <a:ext cx="2613025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9" name="TextBox 21"/>
          <p:cNvSpPr txBox="1">
            <a:spLocks noChangeArrowheads="1"/>
          </p:cNvSpPr>
          <p:nvPr/>
        </p:nvSpPr>
        <p:spPr bwMode="auto">
          <a:xfrm>
            <a:off x="6553200" y="5029200"/>
            <a:ext cx="2667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THÁI LAN</a:t>
            </a:r>
          </a:p>
        </p:txBody>
      </p:sp>
      <p:pic>
        <p:nvPicPr>
          <p:cNvPr id="7190" name="Picture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975" y="5397500"/>
            <a:ext cx="2613025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91" name="TextBox 23"/>
          <p:cNvSpPr txBox="1">
            <a:spLocks noChangeArrowheads="1"/>
          </p:cNvSpPr>
          <p:nvPr/>
        </p:nvSpPr>
        <p:spPr bwMode="auto">
          <a:xfrm>
            <a:off x="4419600" y="5867400"/>
            <a:ext cx="2667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VIỆT NAM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C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956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0" y="1366838"/>
            <a:ext cx="2667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BRUNEI</a:t>
            </a:r>
          </a:p>
        </p:txBody>
      </p:sp>
      <p:pic>
        <p:nvPicPr>
          <p:cNvPr id="819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0"/>
            <a:ext cx="27432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Box 5"/>
          <p:cNvSpPr txBox="1">
            <a:spLocks noChangeArrowheads="1"/>
          </p:cNvSpPr>
          <p:nvPr/>
        </p:nvSpPr>
        <p:spPr bwMode="auto">
          <a:xfrm>
            <a:off x="3505200" y="1366838"/>
            <a:ext cx="2667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CAMPUCHIA</a:t>
            </a:r>
          </a:p>
        </p:txBody>
      </p:sp>
      <p:pic>
        <p:nvPicPr>
          <p:cNvPr id="8198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975" y="0"/>
            <a:ext cx="26130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Box 7"/>
          <p:cNvSpPr txBox="1">
            <a:spLocks noChangeArrowheads="1"/>
          </p:cNvSpPr>
          <p:nvPr/>
        </p:nvSpPr>
        <p:spPr bwMode="auto">
          <a:xfrm>
            <a:off x="6477000" y="1371600"/>
            <a:ext cx="2667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ĐÔNG TIMOR</a:t>
            </a:r>
          </a:p>
        </p:txBody>
      </p:sp>
      <p:pic>
        <p:nvPicPr>
          <p:cNvPr id="8200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752600"/>
            <a:ext cx="2894012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TextBox 9"/>
          <p:cNvSpPr txBox="1">
            <a:spLocks noChangeArrowheads="1"/>
          </p:cNvSpPr>
          <p:nvPr/>
        </p:nvSpPr>
        <p:spPr bwMode="auto">
          <a:xfrm>
            <a:off x="76200" y="3124200"/>
            <a:ext cx="2667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INDONESIA</a:t>
            </a:r>
          </a:p>
        </p:txBody>
      </p:sp>
      <p:pic>
        <p:nvPicPr>
          <p:cNvPr id="8202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752600"/>
            <a:ext cx="2743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5" name="TextBox 11"/>
          <p:cNvSpPr txBox="1">
            <a:spLocks noChangeArrowheads="1"/>
          </p:cNvSpPr>
          <p:nvPr/>
        </p:nvSpPr>
        <p:spPr bwMode="auto">
          <a:xfrm>
            <a:off x="3352800" y="3124200"/>
            <a:ext cx="2667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LÀO</a:t>
            </a:r>
          </a:p>
        </p:txBody>
      </p:sp>
      <p:pic>
        <p:nvPicPr>
          <p:cNvPr id="8204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975" y="1752600"/>
            <a:ext cx="26130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7" name="TextBox 13"/>
          <p:cNvSpPr txBox="1">
            <a:spLocks noChangeArrowheads="1"/>
          </p:cNvSpPr>
          <p:nvPr/>
        </p:nvSpPr>
        <p:spPr bwMode="auto">
          <a:xfrm>
            <a:off x="6477000" y="3124200"/>
            <a:ext cx="2667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MALAYSIA</a:t>
            </a:r>
          </a:p>
        </p:txBody>
      </p:sp>
      <p:pic>
        <p:nvPicPr>
          <p:cNvPr id="8206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28956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5448300"/>
            <a:ext cx="28575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0" name="TextBox 16"/>
          <p:cNvSpPr txBox="1">
            <a:spLocks noChangeArrowheads="1"/>
          </p:cNvSpPr>
          <p:nvPr/>
        </p:nvSpPr>
        <p:spPr bwMode="auto">
          <a:xfrm>
            <a:off x="533400" y="5014913"/>
            <a:ext cx="1600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MIANMA</a:t>
            </a:r>
          </a:p>
        </p:txBody>
      </p:sp>
      <p:sp>
        <p:nvSpPr>
          <p:cNvPr id="11281" name="TextBox 17"/>
          <p:cNvSpPr txBox="1">
            <a:spLocks noChangeArrowheads="1"/>
          </p:cNvSpPr>
          <p:nvPr/>
        </p:nvSpPr>
        <p:spPr bwMode="auto">
          <a:xfrm>
            <a:off x="2743200" y="5856288"/>
            <a:ext cx="1828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PHILIPPIN</a:t>
            </a:r>
          </a:p>
        </p:txBody>
      </p:sp>
      <p:pic>
        <p:nvPicPr>
          <p:cNvPr id="8210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505200"/>
            <a:ext cx="274320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3" name="TextBox 19"/>
          <p:cNvSpPr txBox="1">
            <a:spLocks noChangeArrowheads="1"/>
          </p:cNvSpPr>
          <p:nvPr/>
        </p:nvSpPr>
        <p:spPr bwMode="auto">
          <a:xfrm>
            <a:off x="3295650" y="5029200"/>
            <a:ext cx="2667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SINGAPO</a:t>
            </a:r>
          </a:p>
        </p:txBody>
      </p:sp>
      <p:pic>
        <p:nvPicPr>
          <p:cNvPr id="8212" name="Picture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975" y="3505200"/>
            <a:ext cx="2613025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5" name="TextBox 21"/>
          <p:cNvSpPr txBox="1">
            <a:spLocks noChangeArrowheads="1"/>
          </p:cNvSpPr>
          <p:nvPr/>
        </p:nvSpPr>
        <p:spPr bwMode="auto">
          <a:xfrm>
            <a:off x="6553200" y="5029200"/>
            <a:ext cx="2667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THÁI LAN</a:t>
            </a:r>
          </a:p>
        </p:txBody>
      </p:sp>
      <p:pic>
        <p:nvPicPr>
          <p:cNvPr id="8214" name="Picture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975" y="5397500"/>
            <a:ext cx="2613025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7" name="TextBox 23"/>
          <p:cNvSpPr txBox="1">
            <a:spLocks noChangeArrowheads="1"/>
          </p:cNvSpPr>
          <p:nvPr/>
        </p:nvSpPr>
        <p:spPr bwMode="auto">
          <a:xfrm>
            <a:off x="4419600" y="5867400"/>
            <a:ext cx="2667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VIỆT NAM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  <p:bldP spid="11269" grpId="0"/>
      <p:bldP spid="11271" grpId="0"/>
      <p:bldP spid="11273" grpId="0"/>
      <p:bldP spid="11275" grpId="0"/>
      <p:bldP spid="11277" grpId="0"/>
      <p:bldP spid="11280" grpId="0"/>
      <p:bldP spid="11281" grpId="0"/>
      <p:bldP spid="11283" grpId="0"/>
      <p:bldP spid="11285" grpId="0"/>
      <p:bldP spid="1128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-152400" y="0"/>
            <a:ext cx="92964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ĐỀ: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VƯƠNG QUỐC ĐÔNG NAM Á TRƯỚC THẾ KỈ X</a:t>
            </a:r>
          </a:p>
        </p:txBody>
      </p:sp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0" y="106680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800" b="1" u="sng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Vị trí địa lí của Đông Nam Á: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21" t="53545" r="22272"/>
          <a:stretch>
            <a:fillRect/>
          </a:stretch>
        </p:blipFill>
        <p:spPr bwMode="auto">
          <a:xfrm>
            <a:off x="0" y="-282575"/>
            <a:ext cx="5562600" cy="236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5715000" y="304800"/>
            <a:ext cx="3352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 VỤ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-6350" y="1905000"/>
            <a:ext cx="9220200" cy="132238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4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 vào lược đồ, cho biết Đông Nam Á gồm những quốc gia nào?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-6350" y="3262313"/>
            <a:ext cx="9150350" cy="1323975"/>
          </a:xfrm>
          <a:prstGeom prst="rect">
            <a:avLst/>
          </a:prstGeom>
          <a:solidFill>
            <a:srgbClr val="66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4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 Trí địa lí của Đông Nam Á có gì đặc biệt?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-6350" y="4656138"/>
            <a:ext cx="9150350" cy="193992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nl-NL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điều kiện tự nhiên đó đã mang lại những thuận lợi gì cho sự phát triển của các quốc gia Đông Nam Á?</a:t>
            </a:r>
            <a:endParaRPr lang="en-US" altLang="en-US" sz="72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6" grpId="0" animBg="1"/>
      <p:bldP spid="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-152400" y="0"/>
            <a:ext cx="92964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ĐỀ: CÁC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 QUỐC ĐÔNG NAM Á TRƯỚC THẾ KỈ X</a:t>
            </a:r>
          </a:p>
        </p:txBody>
      </p:sp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0" y="1066800"/>
            <a:ext cx="9144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Tx/>
              <a:buAutoNum type="romanUcPeriod"/>
            </a:pPr>
            <a:r>
              <a:rPr lang="en-US" altLang="en-US" sz="2800" b="1" u="sng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800" b="1" u="sng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2800" b="1" u="sng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en-US" sz="2800" b="1" u="sng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2800" b="1" u="sng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u="sng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en-US" sz="2800" b="1" u="sng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Á</a:t>
            </a:r>
            <a:r>
              <a:rPr lang="en-US" altLang="en-US" sz="2800" b="1" u="sng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AutoNum type="romanUcPeriod"/>
            </a:pPr>
            <a:r>
              <a:rPr lang="nl-NL" altLang="en-US" sz="2800" b="1" u="sng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xuất hiện của các vương quốc cổ từ đầu Công nguyên đến thế kỉ VII</a:t>
            </a:r>
          </a:p>
        </p:txBody>
      </p:sp>
      <p:pic>
        <p:nvPicPr>
          <p:cNvPr id="13316" name="Picture 8" descr="viett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713" y="457200"/>
            <a:ext cx="630237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21" t="53545" r="22272"/>
          <a:stretch>
            <a:fillRect/>
          </a:stretch>
        </p:blipFill>
        <p:spPr bwMode="auto">
          <a:xfrm>
            <a:off x="0" y="-282575"/>
            <a:ext cx="4114800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3581400" y="0"/>
            <a:ext cx="5181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đọc SGK phần II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87" y="1371600"/>
            <a:ext cx="9142413" cy="255454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nl-NL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 vào Bản đồ 12.1 và Lược đồ 12.2, em hãy xác định vị trí các vương quốc cổ Đông Nam Á từ đầu Công nguyên đến thế kỉ VII. </a:t>
            </a:r>
            <a:endParaRPr lang="en-US" altLang="en-US" sz="72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3933824"/>
            <a:ext cx="9134475" cy="1446213"/>
          </a:xfrm>
          <a:prstGeom prst="rect">
            <a:avLst/>
          </a:prstGeom>
          <a:solidFill>
            <a:srgbClr val="66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nl-NL" altLang="en-US" sz="4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kiện tự nhiên thuận lợi nào cho sự ra đời của các vương quốc cổ?</a:t>
            </a:r>
            <a:endParaRPr lang="en-US" altLang="en-US" sz="44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410200"/>
            <a:ext cx="9144000" cy="1323439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r>
              <a:rPr lang="nl-NL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vương quốc đó thuộc quốc gia Đông Nam Á nào ngày nay</a:t>
            </a:r>
            <a:r>
              <a:rPr lang="nl-NL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8524875" cy="6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588" y="0"/>
            <a:ext cx="9142412" cy="8302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nl-NL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vị trí các vương quốc cổ Đông Nam Á từ đầu Công nguyên đến thế kỉ VII.</a:t>
            </a:r>
          </a:p>
        </p:txBody>
      </p:sp>
      <p:sp>
        <p:nvSpPr>
          <p:cNvPr id="2" name="Oval 1"/>
          <p:cNvSpPr/>
          <p:nvPr/>
        </p:nvSpPr>
        <p:spPr>
          <a:xfrm>
            <a:off x="2296587" y="2677288"/>
            <a:ext cx="762000" cy="304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 rot="4118069">
            <a:off x="2667000" y="2190750"/>
            <a:ext cx="762000" cy="304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rot="17356806">
            <a:off x="1260254" y="2485647"/>
            <a:ext cx="762000" cy="304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676400" y="3581400"/>
            <a:ext cx="762000" cy="304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891763" y="2209800"/>
            <a:ext cx="762000" cy="304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62000" y="1584363"/>
            <a:ext cx="762000" cy="304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79254" y="1169194"/>
            <a:ext cx="762000" cy="304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752600" y="4808058"/>
            <a:ext cx="762000" cy="304800"/>
          </a:xfrm>
          <a:prstGeom prst="ellipse">
            <a:avLst/>
          </a:prstGeom>
          <a:noFill/>
          <a:ln w="28575">
            <a:solidFill>
              <a:srgbClr val="66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508252" y="5547279"/>
            <a:ext cx="762000" cy="304800"/>
          </a:xfrm>
          <a:prstGeom prst="ellipse">
            <a:avLst/>
          </a:prstGeom>
          <a:noFill/>
          <a:ln w="28575">
            <a:solidFill>
              <a:srgbClr val="66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3485</TotalTime>
  <Words>1224</Words>
  <Application>Microsoft Office PowerPoint</Application>
  <PresentationFormat>On-screen Show (4:3)</PresentationFormat>
  <Paragraphs>140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Wingdings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Viet Tin 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KHAÙI QUAÙT LÒCH SÖÛ THEÁ GIÔÙI TRUNG ÑAÏI</dc:title>
  <dc:creator>Viet Ngu</dc:creator>
  <cp:lastModifiedBy>Hua Nho</cp:lastModifiedBy>
  <cp:revision>278</cp:revision>
  <dcterms:created xsi:type="dcterms:W3CDTF">2005-04-02T02:32:00Z</dcterms:created>
  <dcterms:modified xsi:type="dcterms:W3CDTF">2022-03-20T03:16:39Z</dcterms:modified>
</cp:coreProperties>
</file>