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58" r:id="rId5"/>
    <p:sldId id="259" r:id="rId6"/>
    <p:sldId id="297" r:id="rId7"/>
    <p:sldId id="263" r:id="rId8"/>
    <p:sldId id="264" r:id="rId9"/>
    <p:sldId id="265" r:id="rId10"/>
    <p:sldId id="266" r:id="rId11"/>
    <p:sldId id="267" r:id="rId12"/>
    <p:sldId id="268" r:id="rId13"/>
    <p:sldId id="269" r:id="rId14"/>
    <p:sldId id="271" r:id="rId15"/>
    <p:sldId id="272" r:id="rId16"/>
    <p:sldId id="270" r:id="rId17"/>
    <p:sldId id="299" r:id="rId18"/>
    <p:sldId id="273" r:id="rId19"/>
    <p:sldId id="274" r:id="rId20"/>
    <p:sldId id="275" r:id="rId21"/>
    <p:sldId id="277" r:id="rId22"/>
    <p:sldId id="276" r:id="rId23"/>
    <p:sldId id="260" r:id="rId24"/>
    <p:sldId id="293"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5" r:id="rId40"/>
    <p:sldId id="294"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EE1FB-5EC6-4C65-8E14-8485A7810E9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238202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EE1FB-5EC6-4C65-8E14-8485A7810E9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01651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EE1FB-5EC6-4C65-8E14-8485A7810E9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03200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EE1FB-5EC6-4C65-8E14-8485A7810E9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24651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EE1FB-5EC6-4C65-8E14-8485A7810E9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3205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EE1FB-5EC6-4C65-8E14-8485A7810E9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405236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EE1FB-5EC6-4C65-8E14-8485A7810E9F}"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351607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EE1FB-5EC6-4C65-8E14-8485A7810E9F}"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254632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EE1FB-5EC6-4C65-8E14-8485A7810E9F}"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65638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EE1FB-5EC6-4C65-8E14-8485A7810E9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344195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EE1FB-5EC6-4C65-8E14-8485A7810E9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3059-CDA7-4B40-BFD4-84F862FA5B63}" type="slidenum">
              <a:rPr lang="en-US" smtClean="0"/>
              <a:t>‹#›</a:t>
            </a:fld>
            <a:endParaRPr lang="en-US"/>
          </a:p>
        </p:txBody>
      </p:sp>
    </p:spTree>
    <p:extLst>
      <p:ext uri="{BB962C8B-B14F-4D97-AF65-F5344CB8AC3E}">
        <p14:creationId xmlns:p14="http://schemas.microsoft.com/office/powerpoint/2010/main" val="370471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EE1FB-5EC6-4C65-8E14-8485A7810E9F}" type="datetimeFigureOut">
              <a:rPr lang="en-US" smtClean="0"/>
              <a:t>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03059-CDA7-4B40-BFD4-84F862FA5B63}" type="slidenum">
              <a:rPr lang="en-US" smtClean="0"/>
              <a:t>‹#›</a:t>
            </a:fld>
            <a:endParaRPr lang="en-US"/>
          </a:p>
        </p:txBody>
      </p:sp>
    </p:spTree>
    <p:extLst>
      <p:ext uri="{BB962C8B-B14F-4D97-AF65-F5344CB8AC3E}">
        <p14:creationId xmlns:p14="http://schemas.microsoft.com/office/powerpoint/2010/main" val="388259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1524000"/>
          </a:xfrm>
        </p:spPr>
        <p:txBody>
          <a:bodyPr>
            <a:noAutofit/>
          </a:bodyPr>
          <a:lstStyle/>
          <a:p>
            <a:r>
              <a:rPr lang="en-US" sz="3200" b="1" dirty="0" smtClean="0">
                <a:solidFill>
                  <a:srgbClr val="002060"/>
                </a:solidFill>
                <a:latin typeface="Times New Roman" pitchFamily="18" charset="0"/>
                <a:cs typeface="Times New Roman" pitchFamily="18" charset="0"/>
              </a:rPr>
              <a:t>CHỦ ĐỀ 6:</a:t>
            </a:r>
            <a:br>
              <a:rPr lang="en-US" sz="3200" b="1" dirty="0" smtClean="0">
                <a:solidFill>
                  <a:srgbClr val="002060"/>
                </a:solidFill>
                <a:latin typeface="Times New Roman" pitchFamily="18" charset="0"/>
                <a:cs typeface="Times New Roman" pitchFamily="18" charset="0"/>
              </a:rPr>
            </a:br>
            <a:r>
              <a:rPr lang="en-US" sz="3200" b="1" dirty="0" smtClean="0">
                <a:solidFill>
                  <a:srgbClr val="002060"/>
                </a:solidFill>
                <a:latin typeface="Times New Roman" pitchFamily="18" charset="0"/>
                <a:cs typeface="Times New Roman" pitchFamily="18" charset="0"/>
              </a:rPr>
              <a:t>VIỆT NAM TRONG NHỮNG NĂM 1930-1939 </a:t>
            </a:r>
            <a:r>
              <a:rPr lang="en-US" sz="4000" b="1" dirty="0">
                <a:solidFill>
                  <a:srgbClr val="002060"/>
                </a:solidFill>
                <a:latin typeface="Times New Roman" pitchFamily="18" charset="0"/>
                <a:cs typeface="Times New Roman" pitchFamily="18" charset="0"/>
              </a:rPr>
              <a:t/>
            </a:r>
            <a:br>
              <a:rPr lang="en-US" sz="4000" b="1" dirty="0">
                <a:solidFill>
                  <a:srgbClr val="002060"/>
                </a:solidFill>
                <a:latin typeface="Times New Roman" pitchFamily="18" charset="0"/>
                <a:cs typeface="Times New Roman" pitchFamily="18" charset="0"/>
              </a:rPr>
            </a:br>
            <a:endParaRPr lang="en-US" sz="4000" b="1" dirty="0">
              <a:solidFill>
                <a:srgbClr val="002060"/>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 y="1447800"/>
            <a:ext cx="46910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0130" y="4038600"/>
            <a:ext cx="5518380" cy="280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448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362200" y="15240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a:solidFill>
                  <a:schemeClr val="hlink"/>
                </a:solidFill>
                <a:latin typeface="Times New Roman" pitchFamily="18" charset="0"/>
                <a:cs typeface="Times New Roman" pitchFamily="18" charset="0"/>
              </a:rPr>
              <a:t>HAI ĐẠI BIỂU HẢI NGOẠI</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430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066800"/>
            <a:ext cx="4143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671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4" descr="NAQ o TQ"/>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946816" y="1371600"/>
            <a:ext cx="3124200" cy="5105400"/>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79" descr="NGUYEN DUC C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62200"/>
            <a:ext cx="1371600" cy="1889125"/>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78" descr="TRINH DINH CU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1295400" cy="1884363"/>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80" descr="CHAU VAN LI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62200"/>
            <a:ext cx="1371600" cy="1905000"/>
          </a:xfrm>
          <a:prstGeom prst="rect">
            <a:avLst/>
          </a:prstGeom>
          <a:noFill/>
          <a:ln w="508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81" descr="NGUYEN THIE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362200"/>
            <a:ext cx="1447800" cy="19050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343400"/>
            <a:ext cx="1768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419600"/>
            <a:ext cx="16954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4956"/>
            <a:ext cx="8839200" cy="954107"/>
          </a:xfrm>
          <a:prstGeom prst="rect">
            <a:avLst/>
          </a:prstGeom>
          <a:noFill/>
        </p:spPr>
        <p:txBody>
          <a:bodyPr wrap="square" rtlCol="0">
            <a:spAutoFit/>
          </a:bodyPr>
          <a:lstStyle/>
          <a:p>
            <a:pPr algn="ctr"/>
            <a:r>
              <a:rPr lang="en-US" sz="2800" b="1" dirty="0" err="1" smtClean="0">
                <a:solidFill>
                  <a:srgbClr val="002060"/>
                </a:solidFill>
                <a:latin typeface="Times New Roman" pitchFamily="18" charset="0"/>
                <a:cs typeface="Times New Roman" pitchFamily="18" charset="0"/>
              </a:rPr>
              <a:t>Nguyễn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Quốc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biểu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tham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dự</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hội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nghị</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lập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Cửu</a:t>
            </a:r>
            <a:r>
              <a:rPr lang="en-US" sz="2800" b="1" dirty="0" smtClean="0">
                <a:solidFill>
                  <a:srgbClr val="002060"/>
                </a:solidFill>
                <a:latin typeface="Times New Roman" pitchFamily="18" charset="0"/>
                <a:cs typeface="Times New Roman" pitchFamily="18" charset="0"/>
              </a:rPr>
              <a:t> Long, </a:t>
            </a:r>
            <a:r>
              <a:rPr lang="en-US" sz="2800" b="1" dirty="0" err="1" smtClean="0">
                <a:solidFill>
                  <a:srgbClr val="002060"/>
                </a:solidFill>
                <a:latin typeface="Times New Roman" pitchFamily="18" charset="0"/>
                <a:cs typeface="Times New Roman" pitchFamily="18" charset="0"/>
              </a:rPr>
              <a:t>Hương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Trung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Quốc</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28652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1827" y="16764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smtClean="0">
                <a:solidFill>
                  <a:srgbClr val="660066"/>
                </a:solidFill>
                <a:latin typeface="Times New Roman" pitchFamily="18" charset="0"/>
              </a:rPr>
              <a:t>*</a:t>
            </a:r>
            <a:r>
              <a:rPr lang="en-US" sz="3200" b="1" dirty="0" err="1" smtClean="0">
                <a:solidFill>
                  <a:srgbClr val="660066"/>
                </a:solidFill>
                <a:latin typeface="Times New Roman" pitchFamily="18" charset="0"/>
              </a:rPr>
              <a:t>Nội</a:t>
            </a:r>
            <a:r>
              <a:rPr lang="en-US" sz="3200" b="1" dirty="0" smtClean="0">
                <a:solidFill>
                  <a:srgbClr val="660066"/>
                </a:solidFill>
                <a:latin typeface="Times New Roman" pitchFamily="18" charset="0"/>
              </a:rPr>
              <a:t> dung:</a:t>
            </a:r>
          </a:p>
          <a:p>
            <a:pPr algn="just">
              <a:spcBef>
                <a:spcPct val="50000"/>
              </a:spcBef>
            </a:pPr>
            <a:r>
              <a:rPr lang="en-US" sz="3200" dirty="0" smtClean="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đại</a:t>
            </a:r>
            <a:r>
              <a:rPr lang="en-US" sz="3200" dirty="0">
                <a:latin typeface="Times New Roman" pitchFamily="18" charset="0"/>
              </a:rPr>
              <a:t> </a:t>
            </a:r>
            <a:r>
              <a:rPr lang="en-US" sz="3200" dirty="0" err="1">
                <a:latin typeface="Times New Roman" pitchFamily="18" charset="0"/>
              </a:rPr>
              <a:t>biểu</a:t>
            </a:r>
            <a:r>
              <a:rPr lang="en-US" sz="3200" dirty="0">
                <a:latin typeface="Times New Roman" pitchFamily="18" charset="0"/>
              </a:rPr>
              <a:t> </a:t>
            </a:r>
            <a:r>
              <a:rPr lang="en-US" sz="3200" dirty="0" err="1">
                <a:latin typeface="Times New Roman" pitchFamily="18" charset="0"/>
              </a:rPr>
              <a:t>nhất</a:t>
            </a:r>
            <a:r>
              <a:rPr lang="en-US" sz="3200" dirty="0">
                <a:latin typeface="Times New Roman" pitchFamily="18" charset="0"/>
              </a:rPr>
              <a:t> </a:t>
            </a:r>
            <a:r>
              <a:rPr lang="en-US" sz="3200" dirty="0" err="1">
                <a:latin typeface="Times New Roman" pitchFamily="18" charset="0"/>
              </a:rPr>
              <a:t>trí</a:t>
            </a:r>
            <a:r>
              <a:rPr lang="en-US" sz="3200" dirty="0">
                <a:latin typeface="Times New Roman" pitchFamily="18" charset="0"/>
              </a:rPr>
              <a:t> </a:t>
            </a:r>
            <a:r>
              <a:rPr lang="en-US" sz="3200" dirty="0" err="1">
                <a:latin typeface="Times New Roman" pitchFamily="18" charset="0"/>
              </a:rPr>
              <a:t>thống</a:t>
            </a:r>
            <a:r>
              <a:rPr lang="en-US" sz="3200" dirty="0">
                <a:latin typeface="Times New Roman" pitchFamily="18" charset="0"/>
              </a:rPr>
              <a:t> </a:t>
            </a:r>
            <a:r>
              <a:rPr lang="en-US" sz="3200" dirty="0" err="1">
                <a:latin typeface="Times New Roman" pitchFamily="18" charset="0"/>
              </a:rPr>
              <a:t>nhất</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tổ</a:t>
            </a:r>
            <a:r>
              <a:rPr lang="en-US" sz="3200" dirty="0">
                <a:latin typeface="Times New Roman" pitchFamily="18" charset="0"/>
              </a:rPr>
              <a:t> </a:t>
            </a:r>
            <a:r>
              <a:rPr lang="en-US" sz="3200" dirty="0" err="1">
                <a:latin typeface="Times New Roman" pitchFamily="18" charset="0"/>
              </a:rPr>
              <a:t>chức</a:t>
            </a:r>
            <a:r>
              <a:rPr lang="en-US" sz="3200" dirty="0">
                <a:latin typeface="Times New Roman" pitchFamily="18" charset="0"/>
              </a:rPr>
              <a:t> </a:t>
            </a:r>
            <a:r>
              <a:rPr lang="en-US" sz="3200" dirty="0" err="1">
                <a:latin typeface="Times New Roman" pitchFamily="18" charset="0"/>
              </a:rPr>
              <a:t>cộng</a:t>
            </a:r>
            <a:r>
              <a:rPr lang="en-US" sz="3200" dirty="0">
                <a:latin typeface="Times New Roman" pitchFamily="18" charset="0"/>
              </a:rPr>
              <a:t> </a:t>
            </a:r>
            <a:r>
              <a:rPr lang="en-US" sz="3200" dirty="0" err="1">
                <a:latin typeface="Times New Roman" pitchFamily="18" charset="0"/>
              </a:rPr>
              <a:t>sản</a:t>
            </a:r>
            <a:r>
              <a:rPr lang="en-US" sz="3200" dirty="0">
                <a:latin typeface="Times New Roman" pitchFamily="18" charset="0"/>
              </a:rPr>
              <a:t> </a:t>
            </a:r>
            <a:r>
              <a:rPr lang="en-US" sz="3200" dirty="0" err="1">
                <a:latin typeface="Times New Roman" pitchFamily="18" charset="0"/>
              </a:rPr>
              <a:t>thành</a:t>
            </a:r>
            <a:r>
              <a:rPr lang="en-US" sz="3200" dirty="0">
                <a:latin typeface="Times New Roman" pitchFamily="18" charset="0"/>
              </a:rPr>
              <a:t> </a:t>
            </a:r>
            <a:r>
              <a:rPr lang="en-US" sz="3200" dirty="0" err="1">
                <a:latin typeface="Times New Roman" pitchFamily="18" charset="0"/>
              </a:rPr>
              <a:t>một</a:t>
            </a:r>
            <a:r>
              <a:rPr lang="en-US" sz="3200" dirty="0">
                <a:latin typeface="Times New Roman" pitchFamily="18" charset="0"/>
              </a:rPr>
              <a:t> </a:t>
            </a:r>
            <a:r>
              <a:rPr lang="en-US" sz="3200" dirty="0" err="1">
                <a:latin typeface="Times New Roman" pitchFamily="18" charset="0"/>
              </a:rPr>
              <a:t>Đảng</a:t>
            </a:r>
            <a:r>
              <a:rPr lang="en-US" sz="3200" dirty="0">
                <a:latin typeface="Times New Roman" pitchFamily="18" charset="0"/>
              </a:rPr>
              <a:t> </a:t>
            </a:r>
            <a:r>
              <a:rPr lang="en-US" sz="3200" dirty="0" err="1">
                <a:latin typeface="Times New Roman" pitchFamily="18" charset="0"/>
              </a:rPr>
              <a:t>duy</a:t>
            </a:r>
            <a:r>
              <a:rPr lang="en-US" sz="3200" dirty="0">
                <a:latin typeface="Times New Roman" pitchFamily="18" charset="0"/>
              </a:rPr>
              <a:t> </a:t>
            </a:r>
            <a:r>
              <a:rPr lang="en-US" sz="3200" dirty="0" err="1">
                <a:latin typeface="Times New Roman" pitchFamily="18" charset="0"/>
              </a:rPr>
              <a:t>nhất</a:t>
            </a:r>
            <a:r>
              <a:rPr lang="en-US" sz="3200" dirty="0">
                <a:latin typeface="Times New Roman" pitchFamily="18" charset="0"/>
              </a:rPr>
              <a:t> </a:t>
            </a:r>
            <a:r>
              <a:rPr lang="en-US" sz="3200" dirty="0" err="1">
                <a:latin typeface="Times New Roman" pitchFamily="18" charset="0"/>
              </a:rPr>
              <a:t>lấy</a:t>
            </a:r>
            <a:r>
              <a:rPr lang="en-US" sz="3200" dirty="0">
                <a:latin typeface="Times New Roman" pitchFamily="18" charset="0"/>
              </a:rPr>
              <a:t> </a:t>
            </a:r>
            <a:r>
              <a:rPr lang="en-US" sz="3200" dirty="0" err="1">
                <a:latin typeface="Times New Roman" pitchFamily="18" charset="0"/>
              </a:rPr>
              <a:t>tên</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b="1" dirty="0" err="1">
                <a:latin typeface="Times New Roman" pitchFamily="18" charset="0"/>
              </a:rPr>
              <a:t>Đảng</a:t>
            </a:r>
            <a:r>
              <a:rPr lang="en-US" sz="3200" b="1" dirty="0">
                <a:latin typeface="Times New Roman" pitchFamily="18" charset="0"/>
              </a:rPr>
              <a:t> </a:t>
            </a:r>
            <a:r>
              <a:rPr lang="en-US" sz="3200" b="1" dirty="0" err="1">
                <a:latin typeface="Times New Roman" pitchFamily="18" charset="0"/>
              </a:rPr>
              <a:t>Cộng</a:t>
            </a:r>
            <a:r>
              <a:rPr lang="en-US" sz="3200" b="1" dirty="0">
                <a:latin typeface="Times New Roman" pitchFamily="18" charset="0"/>
              </a:rPr>
              <a:t> </a:t>
            </a:r>
            <a:r>
              <a:rPr lang="en-US" sz="3200" b="1" dirty="0" err="1">
                <a:latin typeface="Times New Roman" pitchFamily="18" charset="0"/>
              </a:rPr>
              <a:t>sản</a:t>
            </a:r>
            <a:r>
              <a:rPr lang="en-US" sz="3200" b="1" dirty="0">
                <a:latin typeface="Times New Roman" pitchFamily="18" charset="0"/>
              </a:rPr>
              <a:t> </a:t>
            </a:r>
            <a:r>
              <a:rPr lang="en-US" sz="3200" b="1" dirty="0" err="1">
                <a:latin typeface="Times New Roman" pitchFamily="18" charset="0"/>
              </a:rPr>
              <a:t>Việt</a:t>
            </a:r>
            <a:r>
              <a:rPr lang="en-US" sz="3200" b="1" dirty="0">
                <a:latin typeface="Times New Roman" pitchFamily="18" charset="0"/>
              </a:rPr>
              <a:t> Nam</a:t>
            </a:r>
          </a:p>
        </p:txBody>
      </p:sp>
      <p:sp>
        <p:nvSpPr>
          <p:cNvPr id="6" name="Rectangle 5"/>
          <p:cNvSpPr>
            <a:spLocks noChangeArrowheads="1"/>
          </p:cNvSpPr>
          <p:nvPr/>
        </p:nvSpPr>
        <p:spPr bwMode="auto">
          <a:xfrm>
            <a:off x="269822" y="3984724"/>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dirty="0">
                <a:latin typeface="Times New Roman" pitchFamily="18" charset="0"/>
              </a:rPr>
              <a:t>+ </a:t>
            </a:r>
            <a:r>
              <a:rPr lang="en-US" sz="3200" dirty="0" err="1">
                <a:latin typeface="Times New Roman" pitchFamily="18" charset="0"/>
              </a:rPr>
              <a:t>Thông</a:t>
            </a:r>
            <a:r>
              <a:rPr lang="en-US" sz="3200" dirty="0">
                <a:latin typeface="Times New Roman" pitchFamily="18" charset="0"/>
              </a:rPr>
              <a:t> qua </a:t>
            </a:r>
            <a:r>
              <a:rPr lang="en-US" sz="3200" dirty="0" err="1">
                <a:latin typeface="Times New Roman" pitchFamily="18" charset="0"/>
              </a:rPr>
              <a:t>Cương</a:t>
            </a:r>
            <a:r>
              <a:rPr lang="en-US" sz="3200" dirty="0">
                <a:latin typeface="Times New Roman" pitchFamily="18" charset="0"/>
              </a:rPr>
              <a:t> </a:t>
            </a:r>
            <a:r>
              <a:rPr lang="en-US" sz="3200" dirty="0" err="1">
                <a:latin typeface="Times New Roman" pitchFamily="18" charset="0"/>
              </a:rPr>
              <a:t>lĩnh</a:t>
            </a:r>
            <a:r>
              <a:rPr lang="en-US" sz="3200" dirty="0">
                <a:latin typeface="Times New Roman" pitchFamily="18" charset="0"/>
              </a:rPr>
              <a:t> </a:t>
            </a:r>
            <a:r>
              <a:rPr lang="en-US" sz="3200" dirty="0" err="1">
                <a:latin typeface="Times New Roman" pitchFamily="18" charset="0"/>
              </a:rPr>
              <a:t>chính</a:t>
            </a:r>
            <a:r>
              <a:rPr lang="en-US" sz="3200" dirty="0">
                <a:latin typeface="Times New Roman" pitchFamily="18" charset="0"/>
              </a:rPr>
              <a:t> </a:t>
            </a:r>
            <a:r>
              <a:rPr lang="en-US" sz="3200" dirty="0" err="1">
                <a:latin typeface="Times New Roman" pitchFamily="18" charset="0"/>
              </a:rPr>
              <a:t>trị</a:t>
            </a:r>
            <a:r>
              <a:rPr lang="en-US" sz="3200" dirty="0">
                <a:latin typeface="Times New Roman" pitchFamily="18" charset="0"/>
              </a:rPr>
              <a:t> </a:t>
            </a:r>
            <a:r>
              <a:rPr lang="en-US" sz="3200" dirty="0" err="1">
                <a:latin typeface="Times New Roman" pitchFamily="18" charset="0"/>
              </a:rPr>
              <a:t>đầu</a:t>
            </a:r>
            <a:r>
              <a:rPr lang="en-US" sz="3200" dirty="0">
                <a:latin typeface="Times New Roman" pitchFamily="18" charset="0"/>
              </a:rPr>
              <a:t> </a:t>
            </a:r>
            <a:r>
              <a:rPr lang="en-US" sz="3200" dirty="0" err="1">
                <a:latin typeface="Times New Roman" pitchFamily="18" charset="0"/>
              </a:rPr>
              <a:t>tiên</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Đảng</a:t>
            </a:r>
            <a:r>
              <a:rPr lang="en-US" sz="3200" dirty="0">
                <a:latin typeface="Times New Roman" pitchFamily="18" charset="0"/>
              </a:rPr>
              <a:t> do </a:t>
            </a:r>
            <a:r>
              <a:rPr lang="en-US" sz="3200" dirty="0" err="1">
                <a:latin typeface="Times New Roman" pitchFamily="18" charset="0"/>
              </a:rPr>
              <a:t>Nguyễn</a:t>
            </a:r>
            <a:r>
              <a:rPr lang="en-US" sz="3200" dirty="0">
                <a:latin typeface="Times New Roman" pitchFamily="18" charset="0"/>
              </a:rPr>
              <a:t> </a:t>
            </a:r>
            <a:r>
              <a:rPr lang="en-US" sz="3200" dirty="0" err="1">
                <a:latin typeface="Times New Roman" pitchFamily="18" charset="0"/>
              </a:rPr>
              <a:t>Ái</a:t>
            </a:r>
            <a:r>
              <a:rPr lang="en-US" sz="3200" dirty="0">
                <a:latin typeface="Times New Roman" pitchFamily="18" charset="0"/>
              </a:rPr>
              <a:t> </a:t>
            </a:r>
            <a:r>
              <a:rPr lang="en-US" sz="3200" dirty="0" err="1">
                <a:latin typeface="Times New Roman" pitchFamily="18" charset="0"/>
              </a:rPr>
              <a:t>Quốc</a:t>
            </a:r>
            <a:r>
              <a:rPr lang="en-US" sz="3200" dirty="0">
                <a:latin typeface="Times New Roman" pitchFamily="18" charset="0"/>
              </a:rPr>
              <a:t> </a:t>
            </a:r>
            <a:r>
              <a:rPr lang="en-US" sz="3200" dirty="0" err="1">
                <a:latin typeface="Times New Roman" pitchFamily="18" charset="0"/>
              </a:rPr>
              <a:t>soạn</a:t>
            </a:r>
            <a:r>
              <a:rPr lang="en-US" sz="3200" dirty="0">
                <a:latin typeface="Times New Roman" pitchFamily="18" charset="0"/>
              </a:rPr>
              <a:t> </a:t>
            </a:r>
            <a:r>
              <a:rPr lang="en-US" sz="3200" dirty="0" err="1">
                <a:latin typeface="Times New Roman" pitchFamily="18" charset="0"/>
              </a:rPr>
              <a:t>thảo</a:t>
            </a:r>
            <a:r>
              <a:rPr lang="en-US" sz="3200" dirty="0" smtClean="0">
                <a:latin typeface="Times New Roman" pitchFamily="18" charset="0"/>
              </a:rPr>
              <a:t>.</a:t>
            </a:r>
          </a:p>
          <a:p>
            <a:pPr algn="just">
              <a:spcBef>
                <a:spcPct val="50000"/>
              </a:spcBef>
            </a:pPr>
            <a:r>
              <a:rPr lang="en-US" sz="3200" dirty="0" smtClean="0">
                <a:latin typeface="Times New Roman" pitchFamily="18" charset="0"/>
              </a:rPr>
              <a:t>+ </a:t>
            </a:r>
            <a:r>
              <a:rPr lang="en-US" sz="3200" dirty="0" err="1" smtClean="0">
                <a:latin typeface="Times New Roman" pitchFamily="18" charset="0"/>
              </a:rPr>
              <a:t>Từ</a:t>
            </a:r>
            <a:r>
              <a:rPr lang="en-US" sz="3200" dirty="0" smtClean="0">
                <a:latin typeface="Times New Roman" pitchFamily="18" charset="0"/>
              </a:rPr>
              <a:t> </a:t>
            </a:r>
            <a:r>
              <a:rPr lang="en-US" sz="3200" dirty="0" err="1" smtClean="0">
                <a:latin typeface="Times New Roman" pitchFamily="18" charset="0"/>
              </a:rPr>
              <a:t>năm</a:t>
            </a:r>
            <a:r>
              <a:rPr lang="en-US" sz="3200" dirty="0" smtClean="0">
                <a:latin typeface="Times New Roman" pitchFamily="18" charset="0"/>
              </a:rPr>
              <a:t> 1960 </a:t>
            </a:r>
            <a:r>
              <a:rPr lang="en-US" sz="3200" dirty="0" err="1" smtClean="0">
                <a:latin typeface="Times New Roman" pitchFamily="18" charset="0"/>
              </a:rPr>
              <a:t>Đảng</a:t>
            </a:r>
            <a:r>
              <a:rPr lang="en-US" sz="3200" dirty="0" smtClean="0">
                <a:latin typeface="Times New Roman" pitchFamily="18" charset="0"/>
              </a:rPr>
              <a:t> </a:t>
            </a:r>
            <a:r>
              <a:rPr lang="en-US" sz="3200" dirty="0" err="1" smtClean="0">
                <a:latin typeface="Times New Roman" pitchFamily="18" charset="0"/>
              </a:rPr>
              <a:t>quyết</a:t>
            </a:r>
            <a:r>
              <a:rPr lang="en-US" sz="3200" dirty="0" smtClean="0">
                <a:latin typeface="Times New Roman" pitchFamily="18" charset="0"/>
              </a:rPr>
              <a:t> </a:t>
            </a:r>
            <a:r>
              <a:rPr lang="en-US" sz="3200" dirty="0" err="1" smtClean="0">
                <a:latin typeface="Times New Roman" pitchFamily="18" charset="0"/>
              </a:rPr>
              <a:t>định</a:t>
            </a:r>
            <a:r>
              <a:rPr lang="en-US" sz="3200" dirty="0" smtClean="0">
                <a:latin typeface="Times New Roman" pitchFamily="18" charset="0"/>
              </a:rPr>
              <a:t> </a:t>
            </a:r>
            <a:r>
              <a:rPr lang="en-US" sz="3200" dirty="0" err="1" smtClean="0">
                <a:latin typeface="Times New Roman" pitchFamily="18" charset="0"/>
              </a:rPr>
              <a:t>lấy</a:t>
            </a:r>
            <a:r>
              <a:rPr lang="en-US" sz="3200" dirty="0" smtClean="0">
                <a:latin typeface="Times New Roman" pitchFamily="18" charset="0"/>
              </a:rPr>
              <a:t> </a:t>
            </a:r>
            <a:r>
              <a:rPr lang="en-US" sz="3200" dirty="0" err="1" smtClean="0">
                <a:latin typeface="Times New Roman" pitchFamily="18" charset="0"/>
              </a:rPr>
              <a:t>ngày</a:t>
            </a:r>
            <a:r>
              <a:rPr lang="en-US" sz="3200" dirty="0" smtClean="0">
                <a:latin typeface="Times New Roman" pitchFamily="18" charset="0"/>
              </a:rPr>
              <a:t> 3-2 </a:t>
            </a:r>
            <a:r>
              <a:rPr lang="en-US" sz="3200" dirty="0" err="1" smtClean="0">
                <a:latin typeface="Times New Roman" pitchFamily="18" charset="0"/>
              </a:rPr>
              <a:t>hằng</a:t>
            </a:r>
            <a:r>
              <a:rPr lang="en-US" sz="3200" dirty="0" smtClean="0">
                <a:latin typeface="Times New Roman" pitchFamily="18" charset="0"/>
              </a:rPr>
              <a:t> </a:t>
            </a:r>
            <a:r>
              <a:rPr lang="en-US" sz="3200" dirty="0" err="1" smtClean="0">
                <a:latin typeface="Times New Roman" pitchFamily="18" charset="0"/>
              </a:rPr>
              <a:t>năm</a:t>
            </a:r>
            <a:r>
              <a:rPr lang="en-US" sz="3200" dirty="0" smtClean="0">
                <a:latin typeface="Times New Roman" pitchFamily="18" charset="0"/>
              </a:rPr>
              <a:t> </a:t>
            </a:r>
            <a:r>
              <a:rPr lang="en-US" sz="3200" dirty="0" err="1" smtClean="0">
                <a:latin typeface="Times New Roman" pitchFamily="18" charset="0"/>
              </a:rPr>
              <a:t>làm</a:t>
            </a:r>
            <a:r>
              <a:rPr lang="en-US" sz="3200" dirty="0" smtClean="0">
                <a:latin typeface="Times New Roman" pitchFamily="18" charset="0"/>
              </a:rPr>
              <a:t> </a:t>
            </a:r>
            <a:r>
              <a:rPr lang="en-US" sz="3200" dirty="0" err="1" smtClean="0">
                <a:latin typeface="Times New Roman" pitchFamily="18" charset="0"/>
              </a:rPr>
              <a:t>ngày</a:t>
            </a:r>
            <a:r>
              <a:rPr lang="en-US" sz="3200" dirty="0" smtClean="0">
                <a:latin typeface="Times New Roman" pitchFamily="18" charset="0"/>
              </a:rPr>
              <a:t> </a:t>
            </a:r>
            <a:r>
              <a:rPr lang="en-US" sz="3200" dirty="0" err="1" smtClean="0">
                <a:latin typeface="Times New Roman" pitchFamily="18" charset="0"/>
              </a:rPr>
              <a:t>kỉ</a:t>
            </a:r>
            <a:r>
              <a:rPr lang="en-US" sz="3200" dirty="0" smtClean="0">
                <a:latin typeface="Times New Roman" pitchFamily="18" charset="0"/>
              </a:rPr>
              <a:t> </a:t>
            </a:r>
            <a:r>
              <a:rPr lang="en-US" sz="3200" dirty="0" err="1" smtClean="0">
                <a:latin typeface="Times New Roman" pitchFamily="18" charset="0"/>
              </a:rPr>
              <a:t>niệm</a:t>
            </a:r>
            <a:r>
              <a:rPr lang="en-US" sz="3200" dirty="0" smtClean="0">
                <a:latin typeface="Times New Roman" pitchFamily="18" charset="0"/>
              </a:rPr>
              <a:t> </a:t>
            </a:r>
            <a:r>
              <a:rPr lang="en-US" sz="3200" dirty="0" err="1" smtClean="0">
                <a:latin typeface="Times New Roman" pitchFamily="18" charset="0"/>
              </a:rPr>
              <a:t>thành</a:t>
            </a:r>
            <a:r>
              <a:rPr lang="en-US" sz="3200" dirty="0" smtClean="0">
                <a:latin typeface="Times New Roman" pitchFamily="18" charset="0"/>
              </a:rPr>
              <a:t> </a:t>
            </a:r>
            <a:r>
              <a:rPr lang="en-US" sz="3200" dirty="0" err="1" smtClean="0">
                <a:latin typeface="Times New Roman" pitchFamily="18" charset="0"/>
              </a:rPr>
              <a:t>lập</a:t>
            </a:r>
            <a:r>
              <a:rPr lang="en-US" sz="3200" dirty="0" smtClean="0">
                <a:latin typeface="Times New Roman" pitchFamily="18" charset="0"/>
              </a:rPr>
              <a:t> </a:t>
            </a:r>
            <a:r>
              <a:rPr lang="en-US" sz="3200" dirty="0" err="1" smtClean="0">
                <a:latin typeface="Times New Roman" pitchFamily="18" charset="0"/>
              </a:rPr>
              <a:t>Đảng</a:t>
            </a:r>
            <a:r>
              <a:rPr lang="en-US" sz="3200" dirty="0" smtClean="0">
                <a:latin typeface="Times New Roman" pitchFamily="18" charset="0"/>
              </a:rPr>
              <a:t>.</a:t>
            </a:r>
            <a:endParaRPr lang="en-US" sz="3200" dirty="0">
              <a:latin typeface="Times New Roman" pitchFamily="18" charset="0"/>
            </a:endParaRPr>
          </a:p>
        </p:txBody>
      </p:sp>
      <p:sp>
        <p:nvSpPr>
          <p:cNvPr id="7" name="Title 1"/>
          <p:cNvSpPr txBox="1">
            <a:spLocks/>
          </p:cNvSpPr>
          <p:nvPr/>
        </p:nvSpPr>
        <p:spPr>
          <a:xfrm>
            <a:off x="269822" y="144904"/>
            <a:ext cx="8215859"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Cộng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sản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đời</a:t>
            </a:r>
            <a:r>
              <a:rPr lang="en-US" sz="3600" b="1" dirty="0" smtClean="0">
                <a:solidFill>
                  <a:srgbClr val="C00000"/>
                </a:solidFill>
                <a:latin typeface="Times New Roman" pitchFamily="18" charset="0"/>
                <a:cs typeface="Times New Roman" pitchFamily="18" charset="0"/>
              </a:rPr>
              <a:t>.</a:t>
            </a:r>
            <a:br>
              <a:rPr lang="en-US" sz="3600" b="1" dirty="0" smtClean="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2</a:t>
            </a:r>
            <a:r>
              <a:rPr lang="en-US" sz="3600" b="1" dirty="0" smtClean="0">
                <a:solidFill>
                  <a:srgbClr val="00B050"/>
                </a:solidFill>
                <a:latin typeface="Times New Roman" pitchFamily="18" charset="0"/>
                <a:cs typeface="Times New Roman" pitchFamily="18" charset="0"/>
              </a:rPr>
              <a:t>/</a:t>
            </a:r>
            <a:r>
              <a:rPr lang="en-US" sz="3600" b="1" dirty="0" err="1" smtClean="0">
                <a:solidFill>
                  <a:srgbClr val="00B050"/>
                </a:solidFill>
                <a:latin typeface="Times New Roman" pitchFamily="18" charset="0"/>
                <a:cs typeface="Times New Roman" pitchFamily="18" charset="0"/>
              </a:rPr>
              <a:t>Hội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nghị</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thành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lập</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Đảng</a:t>
            </a:r>
            <a:r>
              <a:rPr lang="en-US" sz="3600" b="1" dirty="0" smtClean="0">
                <a:solidFill>
                  <a:srgbClr val="00B05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6848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CVT"/>
          <p:cNvPicPr>
            <a:picLocks noChangeAspect="1" noChangeArrowheads="1"/>
          </p:cNvPicPr>
          <p:nvPr/>
        </p:nvPicPr>
        <p:blipFill>
          <a:blip r:embed="rId2"/>
          <a:srcRect/>
          <a:stretch>
            <a:fillRect/>
          </a:stretch>
        </p:blipFill>
        <p:spPr bwMode="auto">
          <a:xfrm>
            <a:off x="381000" y="1295400"/>
            <a:ext cx="4038600" cy="4800600"/>
          </a:xfrm>
          <a:prstGeom prst="rect">
            <a:avLst/>
          </a:prstGeom>
          <a:ln>
            <a:noFill/>
          </a:ln>
          <a:effectLst>
            <a:outerShdw blurRad="292100" dist="139700" dir="2700000" algn="tl" rotWithShape="0">
              <a:srgbClr val="333333">
                <a:alpha val="65000"/>
              </a:srgbClr>
            </a:outerShdw>
          </a:effectLst>
        </p:spPr>
      </p:pic>
      <p:pic>
        <p:nvPicPr>
          <p:cNvPr id="3" name="Picture 9" descr="SLVT"/>
          <p:cNvPicPr>
            <a:picLocks noChangeAspect="1" noChangeArrowheads="1"/>
          </p:cNvPicPr>
          <p:nvPr/>
        </p:nvPicPr>
        <p:blipFill>
          <a:blip r:embed="rId3"/>
          <a:srcRect/>
          <a:stretch>
            <a:fillRect/>
          </a:stretch>
        </p:blipFill>
        <p:spPr bwMode="auto">
          <a:xfrm>
            <a:off x="4800600" y="1295400"/>
            <a:ext cx="3962400" cy="4800600"/>
          </a:xfrm>
          <a:prstGeom prst="rect">
            <a:avLst/>
          </a:prstGeom>
          <a:ln>
            <a:noFill/>
          </a:ln>
          <a:effectLst>
            <a:outerShdw blurRad="292100" dist="139700" dir="2700000" algn="tl" rotWithShape="0">
              <a:srgbClr val="333333">
                <a:alpha val="65000"/>
              </a:srgbClr>
            </a:outerShdw>
          </a:effectLst>
        </p:spPr>
      </p:pic>
      <p:sp>
        <p:nvSpPr>
          <p:cNvPr id="5" name="Rectangle 4"/>
          <p:cNvSpPr>
            <a:spLocks noChangeArrowheads="1"/>
          </p:cNvSpPr>
          <p:nvPr/>
        </p:nvSpPr>
        <p:spPr bwMode="auto">
          <a:xfrm>
            <a:off x="533400" y="238125"/>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rgbClr val="003300"/>
                </a:solidFill>
                <a:latin typeface="Times New Roman" pitchFamily="18" charset="0"/>
                <a:cs typeface="Times New Roman" pitchFamily="18" charset="0"/>
              </a:rPr>
              <a:t>Cương lĩnh chính trị đầu tiên của Đảng</a:t>
            </a:r>
            <a:endParaRPr lang="en-US" sz="2800">
              <a:solidFill>
                <a:srgbClr val="003300"/>
              </a:solidFill>
              <a:latin typeface="Times New Roman" pitchFamily="18" charset="0"/>
              <a:cs typeface="Times New Roman" pitchFamily="18" charset="0"/>
            </a:endParaRPr>
          </a:p>
        </p:txBody>
      </p:sp>
    </p:spTree>
    <p:extLst>
      <p:ext uri="{BB962C8B-B14F-4D97-AF65-F5344CB8AC3E}">
        <p14:creationId xmlns:p14="http://schemas.microsoft.com/office/powerpoint/2010/main" val="1277738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nghị</a:t>
            </a:r>
            <a:r>
              <a:rPr lang="en-US" dirty="0" smtClean="0">
                <a:latin typeface="Times New Roman" pitchFamily="18" charset="0"/>
                <a:cs typeface="Times New Roman" pitchFamily="18" charset="0"/>
              </a:rPr>
              <a:t> ban </a:t>
            </a:r>
            <a:r>
              <a:rPr lang="en-US" dirty="0" err="1" smtClean="0">
                <a:latin typeface="Times New Roman" pitchFamily="18" charset="0"/>
                <a:cs typeface="Times New Roman" pitchFamily="18" charset="0"/>
              </a:rPr>
              <a:t>chấp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(10/1930)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Đảng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cộng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sản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Đông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Dương</a:t>
            </a:r>
            <a:r>
              <a:rPr lang="en-US" dirty="0" smtClean="0">
                <a:latin typeface="Times New Roman" pitchFamily="18" charset="0"/>
                <a:cs typeface="Times New Roman" pitchFamily="18" charset="0"/>
                <a:sym typeface="Wingdings" pitchFamily="2" charset="2"/>
              </a:rPr>
              <a:t>.</a:t>
            </a:r>
          </a:p>
          <a:p>
            <a:pPr marL="0" indent="0">
              <a:buNone/>
            </a:pPr>
            <a:r>
              <a:rPr lang="en-US" dirty="0" smtClean="0">
                <a:latin typeface="Times New Roman" pitchFamily="18" charset="0"/>
                <a:cs typeface="Times New Roman" pitchFamily="18" charset="0"/>
                <a:sym typeface="Wingdings" pitchFamily="2" charset="2"/>
              </a:rPr>
              <a:t>+</a:t>
            </a:r>
            <a:r>
              <a:rPr lang="en-US" dirty="0" err="1" smtClean="0">
                <a:latin typeface="Times New Roman" pitchFamily="18" charset="0"/>
                <a:cs typeface="Times New Roman" pitchFamily="18" charset="0"/>
                <a:sym typeface="Wingdings" pitchFamily="2" charset="2"/>
              </a:rPr>
              <a:t>Trần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Phú</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làm</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tổng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bí</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thư</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thông</a:t>
            </a:r>
            <a:r>
              <a:rPr lang="en-US" dirty="0" smtClean="0">
                <a:latin typeface="Times New Roman" pitchFamily="18" charset="0"/>
                <a:cs typeface="Times New Roman" pitchFamily="18" charset="0"/>
                <a:sym typeface="Wingdings" pitchFamily="2" charset="2"/>
              </a:rPr>
              <a:t> qua </a:t>
            </a:r>
            <a:r>
              <a:rPr lang="en-US" dirty="0" err="1" smtClean="0">
                <a:latin typeface="Times New Roman" pitchFamily="18" charset="0"/>
                <a:cs typeface="Times New Roman" pitchFamily="18" charset="0"/>
                <a:sym typeface="Wingdings" pitchFamily="2" charset="2"/>
              </a:rPr>
              <a:t>Luận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cương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chính</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trị</a:t>
            </a:r>
            <a:r>
              <a:rPr lang="en-US" dirty="0" smtClean="0">
                <a:latin typeface="Times New Roman" pitchFamily="18" charset="0"/>
                <a:cs typeface="Times New Roman" pitchFamily="18" charset="0"/>
                <a:sym typeface="Wingdings" pitchFamily="2" charset="2"/>
              </a:rPr>
              <a:t>.</a:t>
            </a:r>
          </a:p>
          <a:p>
            <a:pPr marL="0" indent="0">
              <a:buNone/>
            </a:pPr>
            <a:endParaRPr lang="en-US" dirty="0"/>
          </a:p>
        </p:txBody>
      </p:sp>
      <p:sp>
        <p:nvSpPr>
          <p:cNvPr id="4" name="Title 1"/>
          <p:cNvSpPr txBox="1">
            <a:spLocks/>
          </p:cNvSpPr>
          <p:nvPr/>
        </p:nvSpPr>
        <p:spPr>
          <a:xfrm>
            <a:off x="269822" y="144904"/>
            <a:ext cx="8215859"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Cộng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sản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đời</a:t>
            </a:r>
            <a:r>
              <a:rPr lang="en-US" sz="3600" b="1" dirty="0" smtClean="0">
                <a:solidFill>
                  <a:srgbClr val="C00000"/>
                </a:solidFill>
                <a:latin typeface="Times New Roman" pitchFamily="18" charset="0"/>
                <a:cs typeface="Times New Roman" pitchFamily="18" charset="0"/>
              </a:rPr>
              <a:t>.</a:t>
            </a:r>
            <a:br>
              <a:rPr lang="en-US" sz="3600" b="1" dirty="0" smtClean="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3</a:t>
            </a:r>
            <a:r>
              <a:rPr lang="en-US" sz="3600" b="1" dirty="0" smtClean="0">
                <a:solidFill>
                  <a:srgbClr val="00B050"/>
                </a:solidFill>
                <a:latin typeface="Times New Roman" pitchFamily="18" charset="0"/>
                <a:cs typeface="Times New Roman" pitchFamily="18" charset="0"/>
              </a:rPr>
              <a:t>/</a:t>
            </a:r>
            <a:r>
              <a:rPr lang="en-US" sz="3600" b="1" dirty="0" err="1" smtClean="0">
                <a:solidFill>
                  <a:srgbClr val="00B050"/>
                </a:solidFill>
                <a:latin typeface="Times New Roman" pitchFamily="18" charset="0"/>
                <a:cs typeface="Times New Roman" pitchFamily="18" charset="0"/>
              </a:rPr>
              <a:t>Luận</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cương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chính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trị</a:t>
            </a:r>
            <a:r>
              <a:rPr lang="en-US" sz="3600" b="1" dirty="0" smtClean="0">
                <a:solidFill>
                  <a:srgbClr val="00B050"/>
                </a:solidFill>
                <a:latin typeface="Times New Roman" pitchFamily="18" charset="0"/>
                <a:cs typeface="Times New Roman" pitchFamily="18" charset="0"/>
              </a:rPr>
              <a:t> (10/1930)</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9235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2" y="1410142"/>
            <a:ext cx="8645578" cy="5219258"/>
          </a:xfrm>
        </p:spPr>
        <p:txBody>
          <a:bodyPr>
            <a:normAutofit fontScale="92500" lnSpcReduction="20000"/>
          </a:bodyPr>
          <a:lstStyle/>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Nội </a:t>
            </a:r>
            <a:r>
              <a:rPr lang="vi-VN" dirty="0">
                <a:latin typeface="Times New Roman" pitchFamily="18" charset="0"/>
                <a:cs typeface="Times New Roman" pitchFamily="18" charset="0"/>
              </a:rPr>
              <a:t>dung luận cương </a:t>
            </a: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SGK</a:t>
            </a: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Tiến hành cách mạng tư sản dân quyền, sau đó tiến thẳng lên Chủ nghĩa xã </a:t>
            </a:r>
            <a:r>
              <a:rPr lang="vi-VN" dirty="0"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a:t>
            </a: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Nhiệm vụ chiến lược : Đánh đổ chủ nghĩa đế quốc Pháp và chế độ phong kiến</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Phương pháp cách mạng : Khi tình thế cách mạng xuất hiện, lãnh đạo quân chúng vũ trang bạo động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Lãnh đạo cách mạng là Đảng Cộng sản .</a:t>
            </a: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Lực lượng cách mạng là công nông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Xây dựng chính quyền công nông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Cách mạng Việt Nam gắn liền khắng khít với cách mạng thế giới.</a:t>
            </a:r>
          </a:p>
          <a:p>
            <a:pPr marL="0" indent="0">
              <a:buNone/>
            </a:pPr>
            <a:endParaRPr lang="en-US" dirty="0"/>
          </a:p>
        </p:txBody>
      </p:sp>
      <p:sp>
        <p:nvSpPr>
          <p:cNvPr id="4" name="Title 1"/>
          <p:cNvSpPr txBox="1">
            <a:spLocks/>
          </p:cNvSpPr>
          <p:nvPr/>
        </p:nvSpPr>
        <p:spPr>
          <a:xfrm>
            <a:off x="269822" y="144904"/>
            <a:ext cx="8215859"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Cộng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sản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đời</a:t>
            </a:r>
            <a:r>
              <a:rPr lang="en-US" sz="3600" b="1" dirty="0" smtClean="0">
                <a:solidFill>
                  <a:srgbClr val="C00000"/>
                </a:solidFill>
                <a:latin typeface="Times New Roman" pitchFamily="18" charset="0"/>
                <a:cs typeface="Times New Roman" pitchFamily="18" charset="0"/>
              </a:rPr>
              <a:t>.</a:t>
            </a:r>
            <a:br>
              <a:rPr lang="en-US" sz="3600" b="1" dirty="0" smtClean="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3</a:t>
            </a:r>
            <a:r>
              <a:rPr lang="en-US" sz="3600" b="1" dirty="0" smtClean="0">
                <a:solidFill>
                  <a:srgbClr val="00B050"/>
                </a:solidFill>
                <a:latin typeface="Times New Roman" pitchFamily="18" charset="0"/>
                <a:cs typeface="Times New Roman" pitchFamily="18" charset="0"/>
              </a:rPr>
              <a:t>/</a:t>
            </a:r>
            <a:r>
              <a:rPr lang="en-US" sz="3600" b="1" dirty="0" err="1" smtClean="0">
                <a:solidFill>
                  <a:srgbClr val="00B050"/>
                </a:solidFill>
                <a:latin typeface="Times New Roman" pitchFamily="18" charset="0"/>
                <a:cs typeface="Times New Roman" pitchFamily="18" charset="0"/>
              </a:rPr>
              <a:t>Luận</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cương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chính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trị</a:t>
            </a:r>
            <a:r>
              <a:rPr lang="en-US" sz="3600" b="1" dirty="0" smtClean="0">
                <a:solidFill>
                  <a:srgbClr val="00B050"/>
                </a:solidFill>
                <a:latin typeface="Times New Roman" pitchFamily="18" charset="0"/>
                <a:cs typeface="Times New Roman" pitchFamily="18" charset="0"/>
              </a:rPr>
              <a:t> (10/1930)</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70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143000" y="2561483"/>
            <a:ext cx="701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2060"/>
                </a:solidFill>
                <a:latin typeface="Times New Roman" pitchFamily="18" charset="0"/>
                <a:cs typeface="Times New Roman" pitchFamily="18" charset="0"/>
              </a:rPr>
              <a:t>“</a:t>
            </a:r>
            <a:r>
              <a:rPr lang="vi-VN" sz="2800" b="1" dirty="0">
                <a:solidFill>
                  <a:srgbClr val="002060"/>
                </a:solidFill>
                <a:latin typeface="Times New Roman" pitchFamily="18" charset="0"/>
                <a:cs typeface="Times New Roman" pitchFamily="18" charset="0"/>
              </a:rPr>
              <a:t>Đảng ta, con c</a:t>
            </a:r>
            <a:r>
              <a:rPr lang="en-US" sz="2800" b="1" dirty="0" err="1">
                <a:solidFill>
                  <a:srgbClr val="002060"/>
                </a:solidFill>
                <a:latin typeface="Times New Roman" pitchFamily="18" charset="0"/>
                <a:cs typeface="Times New Roman" pitchFamily="18" charset="0"/>
              </a:rPr>
              <a:t>ủa</a:t>
            </a:r>
            <a:r>
              <a:rPr lang="vi-VN" sz="2800" b="1" dirty="0">
                <a:solidFill>
                  <a:srgbClr val="002060"/>
                </a:solidFill>
                <a:latin typeface="Times New Roman" pitchFamily="18" charset="0"/>
                <a:cs typeface="Times New Roman" pitchFamily="18" charset="0"/>
              </a:rPr>
              <a:t> phong trào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Mẹ nghèo mang nặng khổ đau khôn cầm.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Như đứa trẻ sinh nằm trong cỏ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Không quê hương, sương gió tơi bời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Đảng ta sinh ở trên đời </a:t>
            </a:r>
            <a:br>
              <a:rPr lang="vi-VN" sz="2800" b="1" dirty="0">
                <a:solidFill>
                  <a:srgbClr val="002060"/>
                </a:solidFill>
                <a:latin typeface="Times New Roman" pitchFamily="18" charset="0"/>
                <a:cs typeface="Times New Roman" pitchFamily="18" charset="0"/>
              </a:rPr>
            </a:br>
            <a:r>
              <a:rPr lang="vi-VN" sz="2800" b="1" dirty="0">
                <a:solidFill>
                  <a:srgbClr val="002060"/>
                </a:solidFill>
                <a:latin typeface="Times New Roman" pitchFamily="18" charset="0"/>
                <a:cs typeface="Times New Roman" pitchFamily="18" charset="0"/>
              </a:rPr>
              <a:t>Một hòn máu đỏ nên Người hôm nay.</a:t>
            </a:r>
            <a:r>
              <a:rPr lang="en-US" sz="2800" b="1" dirty="0">
                <a:solidFill>
                  <a:srgbClr val="002060"/>
                </a:solidFill>
                <a:latin typeface="Times New Roman" pitchFamily="18" charset="0"/>
                <a:cs typeface="Times New Roman" pitchFamily="18" charset="0"/>
              </a:rPr>
              <a:t>”</a:t>
            </a:r>
          </a:p>
        </p:txBody>
      </p:sp>
      <p:sp>
        <p:nvSpPr>
          <p:cNvPr id="24579" name="Rectangle 4"/>
          <p:cNvSpPr>
            <a:spLocks noChangeArrowheads="1"/>
          </p:cNvSpPr>
          <p:nvPr/>
        </p:nvSpPr>
        <p:spPr bwMode="auto">
          <a:xfrm>
            <a:off x="3429000" y="5486400"/>
            <a:ext cx="524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dirty="0">
                <a:solidFill>
                  <a:srgbClr val="C00000"/>
                </a:solidFill>
                <a:latin typeface="Times New Roman" pitchFamily="18" charset="0"/>
                <a:cs typeface="Times New Roman" pitchFamily="18" charset="0"/>
              </a:rPr>
              <a:t>30 </a:t>
            </a:r>
            <a:r>
              <a:rPr lang="en-US" sz="2800" b="1" i="1" dirty="0" err="1">
                <a:solidFill>
                  <a:srgbClr val="C00000"/>
                </a:solidFill>
                <a:latin typeface="Times New Roman" pitchFamily="18" charset="0"/>
                <a:cs typeface="Times New Roman" pitchFamily="18" charset="0"/>
              </a:rPr>
              <a:t>năm</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đời</a:t>
            </a:r>
            <a:r>
              <a:rPr lang="en-US" sz="2800" b="1" i="1" dirty="0">
                <a:solidFill>
                  <a:srgbClr val="C00000"/>
                </a:solidFill>
                <a:latin typeface="Times New Roman" pitchFamily="18" charset="0"/>
                <a:cs typeface="Times New Roman" pitchFamily="18" charset="0"/>
              </a:rPr>
              <a:t> ta </a:t>
            </a:r>
            <a:r>
              <a:rPr lang="en-US" sz="2800" b="1" i="1" dirty="0" err="1">
                <a:solidFill>
                  <a:srgbClr val="C00000"/>
                </a:solidFill>
                <a:latin typeface="Times New Roman" pitchFamily="18" charset="0"/>
                <a:cs typeface="Times New Roman" pitchFamily="18" charset="0"/>
              </a:rPr>
              <a:t>có</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Đảng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Tố</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Hữu</a:t>
            </a:r>
            <a:r>
              <a:rPr lang="en-US" sz="2800" b="1" i="1" dirty="0">
                <a:solidFill>
                  <a:srgbClr val="C00000"/>
                </a:solidFill>
                <a:latin typeface="Times New Roman" pitchFamily="18" charset="0"/>
                <a:cs typeface="Times New Roman" pitchFamily="18" charset="0"/>
              </a:rPr>
              <a:t>)</a:t>
            </a:r>
            <a:r>
              <a:rPr lang="vi-VN" sz="2800" b="1" i="1" dirty="0">
                <a:solidFill>
                  <a:srgbClr val="C00000"/>
                </a:solidFill>
                <a:latin typeface="Times New Roman" pitchFamily="18" charset="0"/>
                <a:cs typeface="Times New Roman" pitchFamily="18" charset="0"/>
              </a:rPr>
              <a:t> </a:t>
            </a:r>
            <a:endParaRPr lang="en-US" sz="2800" i="1" dirty="0">
              <a:solidFill>
                <a:srgbClr val="C00000"/>
              </a:solidFill>
              <a:latin typeface="Times New Roman" pitchFamily="18" charset="0"/>
              <a:cs typeface="Times New Roman" pitchFamily="18" charset="0"/>
            </a:endParaRPr>
          </a:p>
        </p:txBody>
      </p:sp>
      <p:pic>
        <p:nvPicPr>
          <p:cNvPr id="2458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3400" y="4800600"/>
            <a:ext cx="152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24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620000" y="4267200"/>
            <a:ext cx="152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86600" y="-533400"/>
            <a:ext cx="152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053059" y="570706"/>
            <a:ext cx="7625804"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Times New Roman" pitchFamily="18" charset="0"/>
                <a:cs typeface="Times New Roman" pitchFamily="18" charset="0"/>
              </a:rPr>
              <a:t>I-</a:t>
            </a:r>
            <a:r>
              <a:rPr lang="en-US" sz="3200" b="1" dirty="0" err="1" smtClean="0">
                <a:solidFill>
                  <a:srgbClr val="C00000"/>
                </a:solidFill>
                <a:latin typeface="Times New Roman" pitchFamily="18" charset="0"/>
                <a:cs typeface="Times New Roman" pitchFamily="18" charset="0"/>
              </a:rPr>
              <a:t>Đảng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Cộng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sản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Việt</a:t>
            </a:r>
            <a:r>
              <a:rPr lang="en-US" sz="3200" b="1" dirty="0" smtClean="0">
                <a:solidFill>
                  <a:srgbClr val="C00000"/>
                </a:solidFill>
                <a:latin typeface="Times New Roman" pitchFamily="18" charset="0"/>
                <a:cs typeface="Times New Roman" pitchFamily="18" charset="0"/>
              </a:rPr>
              <a:t> Nam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đời</a:t>
            </a:r>
            <a:r>
              <a:rPr lang="en-US" sz="3200" b="1" dirty="0" smtClean="0">
                <a:solidFill>
                  <a:srgbClr val="C00000"/>
                </a:solidFill>
                <a:latin typeface="Times New Roman" pitchFamily="18" charset="0"/>
                <a:cs typeface="Times New Roman" pitchFamily="18" charset="0"/>
              </a:rPr>
              <a:t>.</a:t>
            </a:r>
            <a:br>
              <a:rPr lang="en-US" sz="3200" b="1" dirty="0" smtClean="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4</a:t>
            </a:r>
            <a:r>
              <a:rPr lang="en-US" sz="3200" b="1" dirty="0" smtClean="0">
                <a:solidFill>
                  <a:srgbClr val="00B050"/>
                </a:solidFill>
                <a:latin typeface="Times New Roman" pitchFamily="18" charset="0"/>
                <a:cs typeface="Times New Roman" pitchFamily="18" charset="0"/>
              </a:rPr>
              <a:t>/Ý </a:t>
            </a:r>
            <a:r>
              <a:rPr lang="en-US" sz="3200" b="1" dirty="0" err="1" smtClean="0">
                <a:solidFill>
                  <a:srgbClr val="00B050"/>
                </a:solidFill>
                <a:latin typeface="Times New Roman" pitchFamily="18" charset="0"/>
                <a:cs typeface="Times New Roman" pitchFamily="18" charset="0"/>
              </a:rPr>
              <a:t>nghĩa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lịch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sử</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của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việc</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thành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lập</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Đảng</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897923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93492" y="608165"/>
            <a:ext cx="8305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endParaRPr lang="en-US" sz="2800" dirty="0" smtClean="0">
              <a:latin typeface="Times New Roman" pitchFamily="18" charset="0"/>
            </a:endParaRPr>
          </a:p>
          <a:p>
            <a:pPr algn="just">
              <a:spcBef>
                <a:spcPct val="50000"/>
              </a:spcBef>
            </a:pPr>
            <a:endParaRPr lang="en-US" sz="2800" dirty="0">
              <a:latin typeface="Times New Roman" pitchFamily="18" charset="0"/>
            </a:endParaRPr>
          </a:p>
        </p:txBody>
      </p:sp>
      <p:sp>
        <p:nvSpPr>
          <p:cNvPr id="4" name="Content Placeholder 7"/>
          <p:cNvSpPr>
            <a:spLocks noGrp="1"/>
          </p:cNvSpPr>
          <p:nvPr>
            <p:ph idx="1"/>
          </p:nvPr>
        </p:nvSpPr>
        <p:spPr>
          <a:xfrm>
            <a:off x="304800" y="1777716"/>
            <a:ext cx="7629871" cy="3861084"/>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marL="0" indent="0" algn="ctr">
              <a:buNone/>
            </a:pPr>
            <a:endParaRPr lang="en-US" b="1" dirty="0" smtClean="0">
              <a:latin typeface="Times New Roman" pitchFamily="18" charset="0"/>
              <a:cs typeface="Times New Roman" pitchFamily="18" charset="0"/>
            </a:endParaRPr>
          </a:p>
          <a:p>
            <a:pPr marL="0" indent="0" algn="ctr">
              <a:buNone/>
            </a:pPr>
            <a:r>
              <a:rPr lang="en-US" b="1" dirty="0" err="1" smtClean="0">
                <a:latin typeface="Times New Roman" pitchFamily="18" charset="0"/>
                <a:cs typeface="Times New Roman" pitchFamily="18" charset="0"/>
              </a:rPr>
              <a:t>Hãy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bày</a:t>
            </a:r>
            <a:r>
              <a:rPr lang="en-US" b="1" dirty="0" smtClean="0">
                <a:latin typeface="Times New Roman" pitchFamily="18" charset="0"/>
                <a:cs typeface="Times New Roman" pitchFamily="18" charset="0"/>
              </a:rPr>
              <a:t> ý </a:t>
            </a:r>
            <a:r>
              <a:rPr lang="en-US" b="1" dirty="0" err="1" smtClean="0">
                <a:latin typeface="Times New Roman" pitchFamily="18" charset="0"/>
                <a:cs typeface="Times New Roman" pitchFamily="18" charset="0"/>
              </a:rPr>
              <a:t>nghĩa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việc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Đảng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Việt</a:t>
            </a:r>
            <a:r>
              <a:rPr lang="en-US" b="1" dirty="0" smtClean="0">
                <a:latin typeface="Times New Roman" pitchFamily="18" charset="0"/>
                <a:cs typeface="Times New Roman" pitchFamily="18" charset="0"/>
              </a:rPr>
              <a:t> Nam.</a:t>
            </a:r>
            <a:endParaRPr lang="en-US" sz="3200" b="1" dirty="0">
              <a:latin typeface="Times New Roman" pitchFamily="18" charset="0"/>
              <a:cs typeface="Times New Roman" pitchFamily="18" charset="0"/>
            </a:endParaRPr>
          </a:p>
        </p:txBody>
      </p:sp>
      <p:sp>
        <p:nvSpPr>
          <p:cNvPr id="5" name="Title 1"/>
          <p:cNvSpPr txBox="1">
            <a:spLocks/>
          </p:cNvSpPr>
          <p:nvPr/>
        </p:nvSpPr>
        <p:spPr>
          <a:xfrm>
            <a:off x="152400" y="304800"/>
            <a:ext cx="8763000" cy="12652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Times New Roman" pitchFamily="18" charset="0"/>
                <a:cs typeface="Times New Roman" pitchFamily="18" charset="0"/>
              </a:rPr>
              <a:t>I-</a:t>
            </a:r>
            <a:r>
              <a:rPr lang="en-US" sz="3200" b="1" dirty="0" err="1" smtClean="0">
                <a:solidFill>
                  <a:srgbClr val="C00000"/>
                </a:solidFill>
                <a:latin typeface="Times New Roman" pitchFamily="18" charset="0"/>
                <a:cs typeface="Times New Roman" pitchFamily="18" charset="0"/>
              </a:rPr>
              <a:t>Đảng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Cộng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sản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Việt</a:t>
            </a:r>
            <a:r>
              <a:rPr lang="en-US" sz="3200" b="1" dirty="0" smtClean="0">
                <a:solidFill>
                  <a:srgbClr val="C00000"/>
                </a:solidFill>
                <a:latin typeface="Times New Roman" pitchFamily="18" charset="0"/>
                <a:cs typeface="Times New Roman" pitchFamily="18" charset="0"/>
              </a:rPr>
              <a:t> Nam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đời</a:t>
            </a:r>
            <a:r>
              <a:rPr lang="en-US" sz="3200" b="1" dirty="0" smtClean="0">
                <a:solidFill>
                  <a:srgbClr val="C00000"/>
                </a:solidFill>
                <a:latin typeface="Times New Roman" pitchFamily="18" charset="0"/>
                <a:cs typeface="Times New Roman" pitchFamily="18" charset="0"/>
              </a:rPr>
              <a:t>.</a:t>
            </a:r>
            <a:br>
              <a:rPr lang="en-US" sz="3200" b="1" dirty="0" smtClean="0">
                <a:solidFill>
                  <a:srgbClr val="C0000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4</a:t>
            </a:r>
            <a:r>
              <a:rPr lang="en-US" sz="3200" b="1" dirty="0" smtClean="0">
                <a:solidFill>
                  <a:srgbClr val="00B050"/>
                </a:solidFill>
                <a:latin typeface="Times New Roman" pitchFamily="18" charset="0"/>
                <a:cs typeface="Times New Roman" pitchFamily="18" charset="0"/>
              </a:rPr>
              <a:t>/Ý </a:t>
            </a:r>
            <a:r>
              <a:rPr lang="en-US" sz="3200" b="1" dirty="0" err="1" smtClean="0">
                <a:solidFill>
                  <a:srgbClr val="00B050"/>
                </a:solidFill>
                <a:latin typeface="Times New Roman" pitchFamily="18" charset="0"/>
                <a:cs typeface="Times New Roman" pitchFamily="18" charset="0"/>
              </a:rPr>
              <a:t>nghĩa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lịch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sử</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của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việc</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thành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lập</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Đảng</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4320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93492" y="608165"/>
            <a:ext cx="8305800" cy="72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lịch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a:t>
            </a:r>
          </a:p>
          <a:p>
            <a:pPr algn="just">
              <a:spcBef>
                <a:spcPct val="50000"/>
              </a:spcBef>
            </a:pP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a:t>
            </a:r>
            <a:r>
              <a:rPr lang="en-US" sz="2800" dirty="0" err="1" smtClean="0">
                <a:latin typeface="Times New Roman" pitchFamily="18" charset="0"/>
                <a:cs typeface="Times New Roman" pitchFamily="18" charset="0"/>
              </a:rPr>
              <a:t>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a:t>
            </a:r>
          </a:p>
          <a:p>
            <a:pPr algn="just">
              <a:spcBef>
                <a:spcPct val="50000"/>
              </a:spcBef>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Mác-Lênin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a:t>
            </a:r>
          </a:p>
          <a:p>
            <a:pPr algn="just">
              <a:spcBef>
                <a:spcPct val="50000"/>
              </a:spcBef>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khủng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a:t>
            </a:r>
          </a:p>
          <a:p>
            <a:pPr algn="just">
              <a:spcBef>
                <a:spcPct val="50000"/>
              </a:spcBef>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VN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a:t>
            </a:r>
          </a:p>
          <a:p>
            <a:pPr algn="just">
              <a:spcBef>
                <a:spcPct val="50000"/>
              </a:spcBef>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vọt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CM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a:t>
            </a:r>
          </a:p>
          <a:p>
            <a:pPr algn="just">
              <a:spcBef>
                <a:spcPct val="50000"/>
              </a:spcBef>
            </a:pPr>
            <a:endParaRPr lang="en-US" sz="2800" dirty="0" smtClean="0">
              <a:latin typeface="Times New Roman" pitchFamily="18" charset="0"/>
            </a:endParaRPr>
          </a:p>
          <a:p>
            <a:pPr algn="just">
              <a:spcBef>
                <a:spcPct val="50000"/>
              </a:spcBef>
            </a:pPr>
            <a:endParaRPr lang="en-US" sz="2800" dirty="0">
              <a:latin typeface="Times New Roman" pitchFamily="18" charset="0"/>
            </a:endParaRPr>
          </a:p>
        </p:txBody>
      </p:sp>
      <p:sp>
        <p:nvSpPr>
          <p:cNvPr id="2" name="Rectangle 1"/>
          <p:cNvSpPr/>
          <p:nvPr/>
        </p:nvSpPr>
        <p:spPr>
          <a:xfrm>
            <a:off x="381000" y="67351"/>
            <a:ext cx="7553671" cy="584775"/>
          </a:xfrm>
          <a:prstGeom prst="rect">
            <a:avLst/>
          </a:prstGeom>
        </p:spPr>
        <p:txBody>
          <a:bodyPr wrap="none">
            <a:spAutoFit/>
          </a:bodyPr>
          <a:lstStyle/>
          <a:p>
            <a:r>
              <a:rPr lang="en-US" sz="3200" b="1" dirty="0" smtClean="0">
                <a:solidFill>
                  <a:srgbClr val="00B050"/>
                </a:solidFill>
                <a:latin typeface="Times New Roman" pitchFamily="18" charset="0"/>
                <a:cs typeface="Times New Roman" pitchFamily="18" charset="0"/>
              </a:rPr>
              <a:t>4/Ý </a:t>
            </a:r>
            <a:r>
              <a:rPr lang="en-US" sz="3200" b="1" dirty="0" err="1" smtClean="0">
                <a:solidFill>
                  <a:srgbClr val="00B050"/>
                </a:solidFill>
                <a:latin typeface="Times New Roman" pitchFamily="18" charset="0"/>
                <a:cs typeface="Times New Roman" pitchFamily="18" charset="0"/>
              </a:rPr>
              <a:t>nghĩa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lịch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sử</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của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việc</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thành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lập</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Đảng</a:t>
            </a:r>
            <a:r>
              <a:rPr lang="en-US" sz="3200" b="1" dirty="0" smtClean="0">
                <a:solidFill>
                  <a:srgbClr val="00B050"/>
                </a:solidFill>
                <a:latin typeface="Times New Roman" pitchFamily="18" charset="0"/>
                <a:cs typeface="Times New Roman" pitchFamily="18" charset="0"/>
              </a:rPr>
              <a:t>.</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17067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07" y="1600200"/>
            <a:ext cx="44958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1676400" y="3276600"/>
            <a:ext cx="7924800" cy="2863214"/>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err="1" smtClean="0">
                <a:latin typeface="Times New Roman" pitchFamily="18" charset="0"/>
                <a:cs typeface="Times New Roman" pitchFamily="18" charset="0"/>
              </a:rPr>
              <a:t>Cuộc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khủng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tế</a:t>
            </a:r>
            <a:r>
              <a:rPr lang="en-US" sz="3200" b="1" dirty="0" smtClean="0">
                <a:latin typeface="Times New Roman" pitchFamily="18" charset="0"/>
                <a:cs typeface="Times New Roman" pitchFamily="18" charset="0"/>
              </a:rPr>
              <a:t> 1929-1933 </a:t>
            </a:r>
            <a:r>
              <a:rPr lang="en-US" sz="3200" b="1" dirty="0" err="1" smtClean="0">
                <a:latin typeface="Times New Roman" pitchFamily="18" charset="0"/>
                <a:cs typeface="Times New Roman" pitchFamily="18" charset="0"/>
              </a:rPr>
              <a:t>đã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xã</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Việt</a:t>
            </a:r>
            <a:r>
              <a:rPr lang="en-US" sz="3200" b="1" dirty="0" smtClean="0">
                <a:latin typeface="Times New Roman" pitchFamily="18" charset="0"/>
                <a:cs typeface="Times New Roman" pitchFamily="18" charset="0"/>
              </a:rPr>
              <a:t> Nam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sao</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6" name="Title 4"/>
          <p:cNvSpPr>
            <a:spLocks noGrp="1"/>
          </p:cNvSpPr>
          <p:nvPr>
            <p:ph type="title"/>
          </p:nvPr>
        </p:nvSpPr>
        <p:spPr>
          <a:xfrm>
            <a:off x="228600" y="152400"/>
            <a:ext cx="8763000" cy="1371600"/>
          </a:xfrm>
        </p:spPr>
        <p:txBody>
          <a:bodyPr>
            <a:noAutofit/>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II-</a:t>
            </a:r>
            <a:r>
              <a:rPr lang="en-US" sz="3200" b="1" dirty="0" err="1" smtClean="0">
                <a:solidFill>
                  <a:srgbClr val="C00000"/>
                </a:solidFill>
                <a:latin typeface="Times New Roman" pitchFamily="18" charset="0"/>
                <a:cs typeface="Times New Roman" pitchFamily="18" charset="0"/>
              </a:rPr>
              <a:t>Phong</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a:t>
            </a:r>
            <a:r>
              <a:rPr lang="en-US" sz="3200" b="1" dirty="0" smtClean="0">
                <a:solidFill>
                  <a:srgbClr val="C00000"/>
                </a:solidFill>
                <a:latin typeface="Times New Roman" pitchFamily="18" charset="0"/>
                <a:cs typeface="Times New Roman" pitchFamily="18" charset="0"/>
              </a:rPr>
              <a:t>1930-1935.</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1. </a:t>
            </a:r>
            <a:r>
              <a:rPr lang="en-US" sz="3200" b="1" dirty="0" err="1" smtClean="0">
                <a:solidFill>
                  <a:srgbClr val="00B050"/>
                </a:solidFill>
                <a:latin typeface="Times New Roman" pitchFamily="18" charset="0"/>
                <a:cs typeface="Times New Roman" pitchFamily="18" charset="0"/>
              </a:rPr>
              <a:t>Việt</a:t>
            </a:r>
            <a:r>
              <a:rPr lang="en-US" sz="3200" b="1" dirty="0" smtClean="0">
                <a:solidFill>
                  <a:srgbClr val="00B050"/>
                </a:solidFill>
                <a:latin typeface="Times New Roman" pitchFamily="18" charset="0"/>
                <a:cs typeface="Times New Roman" pitchFamily="18" charset="0"/>
              </a:rPr>
              <a:t> Nam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thời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kì</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khủng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hoảng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kinh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giới</a:t>
            </a:r>
            <a:r>
              <a:rPr lang="en-US" sz="3200" b="1" dirty="0" smtClean="0">
                <a:solidFill>
                  <a:srgbClr val="00B050"/>
                </a:solidFill>
                <a:latin typeface="Times New Roman" pitchFamily="18" charset="0"/>
                <a:cs typeface="Times New Roman" pitchFamily="18" charset="0"/>
              </a:rPr>
              <a:t> 1929-1933.</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61762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381000"/>
            <a:ext cx="8763000" cy="838200"/>
          </a:xfrm>
        </p:spPr>
        <p:txBody>
          <a:bodyPr>
            <a:noAutofit/>
          </a:body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đời</a:t>
            </a:r>
            <a:r>
              <a:rPr lang="en-US" sz="3600" b="1" dirty="0" smtClean="0">
                <a:solidFill>
                  <a:srgbClr val="C00000"/>
                </a:solidFill>
                <a:latin typeface="Times New Roman" pitchFamily="18" charset="0"/>
                <a:cs typeface="Times New Roman" pitchFamily="18" charset="0"/>
              </a:rPr>
              <a:t>.</a:t>
            </a:r>
            <a:r>
              <a:rPr lang="en-US" sz="3600" b="1" dirty="0">
                <a:solidFill>
                  <a:srgbClr val="C00000"/>
                </a:solidFill>
                <a:latin typeface="Times New Roman" pitchFamily="18" charset="0"/>
                <a:cs typeface="Times New Roman" pitchFamily="18" charset="0"/>
              </a:rPr>
              <a:t/>
            </a:r>
            <a:br>
              <a:rPr lang="en-US" sz="3600" b="1" dirty="0">
                <a:solidFill>
                  <a:srgbClr val="C00000"/>
                </a:solidFill>
                <a:latin typeface="Times New Roman" pitchFamily="18" charset="0"/>
                <a:cs typeface="Times New Roman" pitchFamily="18" charset="0"/>
              </a:rPr>
            </a:br>
            <a:endParaRPr lang="en-US" sz="3600" b="1" dirty="0">
              <a:solidFill>
                <a:srgbClr val="C00000"/>
              </a:solidFill>
              <a:latin typeface="Times New Roman" pitchFamily="18" charset="0"/>
              <a:cs typeface="Times New Roman" pitchFamily="18" charset="0"/>
            </a:endParaRPr>
          </a:p>
        </p:txBody>
      </p:sp>
      <p:sp>
        <p:nvSpPr>
          <p:cNvPr id="8" name="Rectangle 7"/>
          <p:cNvSpPr/>
          <p:nvPr/>
        </p:nvSpPr>
        <p:spPr>
          <a:xfrm>
            <a:off x="228600" y="1447800"/>
            <a:ext cx="8763000" cy="4031873"/>
          </a:xfrm>
          <a:prstGeom prst="rect">
            <a:avLst/>
          </a:prstGeom>
        </p:spPr>
        <p:txBody>
          <a:bodyPr wrap="square">
            <a:spAutoFit/>
          </a:bodyPr>
          <a:lstStyle/>
          <a:p>
            <a:pPr marL="285750" indent="-285750">
              <a:buFont typeface="Arial" pitchFamily="34" charset="0"/>
              <a:buChar char="•"/>
            </a:pPr>
            <a:r>
              <a:rPr lang="en-US" sz="3200" b="1" dirty="0" smtClean="0">
                <a:solidFill>
                  <a:srgbClr val="002060"/>
                </a:solidFill>
                <a:latin typeface="Times New Roman" pitchFamily="18" charset="0"/>
                <a:cs typeface="Times New Roman" pitchFamily="18" charset="0"/>
              </a:rPr>
              <a:t>HS </a:t>
            </a:r>
            <a:r>
              <a:rPr lang="en-US" sz="3200" b="1" dirty="0" err="1" smtClean="0">
                <a:solidFill>
                  <a:srgbClr val="002060"/>
                </a:solidFill>
                <a:latin typeface="Times New Roman" pitchFamily="18" charset="0"/>
                <a:cs typeface="Times New Roman" pitchFamily="18" charset="0"/>
              </a:rPr>
              <a:t>trả</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lời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câu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hỏi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sau</a:t>
            </a:r>
            <a:r>
              <a:rPr lang="en-US" sz="3200" b="1" dirty="0" smtClean="0">
                <a:solidFill>
                  <a:srgbClr val="002060"/>
                </a:solidFill>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 </a:t>
            </a:r>
            <a:r>
              <a:rPr lang="vi-VN" sz="3200" dirty="0" smtClean="0">
                <a:latin typeface="Times New Roman" pitchFamily="18" charset="0"/>
                <a:cs typeface="Times New Roman" pitchFamily="18" charset="0"/>
              </a:rPr>
              <a:t>Đảng </a:t>
            </a:r>
            <a:r>
              <a:rPr lang="vi-VN" sz="3200" dirty="0">
                <a:latin typeface="Times New Roman" pitchFamily="18" charset="0"/>
                <a:cs typeface="Times New Roman" pitchFamily="18" charset="0"/>
              </a:rPr>
              <a:t>Cộng sản Việt Nam ra đời trong hoàn cảnh nào, do ai sáng lập. </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2: </a:t>
            </a:r>
            <a:r>
              <a:rPr lang="vi-VN" sz="3200" dirty="0" smtClean="0">
                <a:latin typeface="Times New Roman" pitchFamily="18" charset="0"/>
                <a:cs typeface="Times New Roman" pitchFamily="18" charset="0"/>
              </a:rPr>
              <a:t>Cho </a:t>
            </a:r>
            <a:r>
              <a:rPr lang="vi-VN" sz="3200" dirty="0">
                <a:latin typeface="Times New Roman" pitchFamily="18" charset="0"/>
                <a:cs typeface="Times New Roman" pitchFamily="18" charset="0"/>
              </a:rPr>
              <a:t>biết thời gian, địa điểm, người chủ trì Hội nghị?</a:t>
            </a: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3: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nghị</a:t>
            </a:r>
            <a:r>
              <a:rPr lang="en-US" sz="3200" dirty="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4: </a:t>
            </a:r>
            <a:r>
              <a:rPr lang="vi-VN" sz="3200" dirty="0" smtClean="0">
                <a:latin typeface="Times New Roman" pitchFamily="18" charset="0"/>
                <a:cs typeface="Times New Roman" pitchFamily="18" charset="0"/>
              </a:rPr>
              <a:t>Sự </a:t>
            </a:r>
            <a:r>
              <a:rPr lang="vi-VN" sz="3200" dirty="0">
                <a:latin typeface="Times New Roman" pitchFamily="18" charset="0"/>
                <a:cs typeface="Times New Roman" pitchFamily="18" charset="0"/>
              </a:rPr>
              <a:t>kiện Đảng ra đời có ý nghĩa như thế nào đối với cách mạng Việt Nam lúc bấy </a:t>
            </a:r>
            <a:r>
              <a:rPr lang="vi-VN" sz="3200" dirty="0" smtClean="0">
                <a:latin typeface="Times New Roman" pitchFamily="18" charset="0"/>
                <a:cs typeface="Times New Roman" pitchFamily="18" charset="0"/>
              </a:rPr>
              <a:t>giờ</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9601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2600"/>
            <a:ext cx="8610600" cy="3416320"/>
          </a:xfrm>
          <a:prstGeom prst="rect">
            <a:avLst/>
          </a:prstGeom>
        </p:spPr>
        <p:txBody>
          <a:bodyPr wrap="square">
            <a:spAutoFit/>
          </a:bodyPr>
          <a:lstStyle/>
          <a:p>
            <a:pPr algn="just"/>
            <a:r>
              <a:rPr lang="vi-VN" b="1" dirty="0" smtClean="0"/>
              <a:t> </a:t>
            </a:r>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Kinh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chịu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hậu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nề</a:t>
            </a:r>
            <a:r>
              <a:rPr lang="en-US" sz="3600" dirty="0" smtClean="0">
                <a:latin typeface="Times New Roman" pitchFamily="18" charset="0"/>
                <a:cs typeface="Times New Roman" pitchFamily="18" charset="0"/>
              </a:rPr>
              <a:t>.</a:t>
            </a:r>
          </a:p>
          <a:p>
            <a:pPr algn="just"/>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Nông </a:t>
            </a:r>
            <a:r>
              <a:rPr lang="vi-VN" sz="3600" dirty="0" smtClean="0">
                <a:latin typeface="Times New Roman" pitchFamily="18" charset="0"/>
                <a:cs typeface="Times New Roman" pitchFamily="18" charset="0"/>
              </a:rPr>
              <a:t>nghiệp</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sụp</a:t>
            </a:r>
            <a:r>
              <a:rPr lang="en-US" sz="3600" dirty="0" smtClean="0">
                <a:latin typeface="Times New Roman" pitchFamily="18" charset="0"/>
                <a:cs typeface="Times New Roman" pitchFamily="18" charset="0"/>
              </a:rPr>
              <a:t>.</a:t>
            </a:r>
          </a:p>
          <a:p>
            <a:pPr algn="just"/>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Thương nghiệp: Xuất nhập khẩu đình đốn, hàng hoá khan hiếm, giá cả đắt đỏ</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sym typeface="Wingdings" pitchFamily="2" charset="2"/>
              </a:rPr>
              <a:t> KT </a:t>
            </a:r>
            <a:r>
              <a:rPr lang="en-US" sz="3600" dirty="0" err="1" smtClean="0">
                <a:latin typeface="Times New Roman" pitchFamily="18" charset="0"/>
                <a:cs typeface="Times New Roman" pitchFamily="18" charset="0"/>
                <a:sym typeface="Wingdings" pitchFamily="2" charset="2"/>
              </a:rPr>
              <a:t>Việt</a:t>
            </a:r>
            <a:r>
              <a:rPr lang="en-US" sz="3600" dirty="0" smtClean="0">
                <a:latin typeface="Times New Roman" pitchFamily="18" charset="0"/>
                <a:cs typeface="Times New Roman" pitchFamily="18" charset="0"/>
                <a:sym typeface="Wingdings" pitchFamily="2" charset="2"/>
              </a:rPr>
              <a:t> Nam </a:t>
            </a:r>
            <a:r>
              <a:rPr lang="en-US" sz="3600" dirty="0" err="1" smtClean="0">
                <a:latin typeface="Times New Roman" pitchFamily="18" charset="0"/>
                <a:cs typeface="Times New Roman" pitchFamily="18" charset="0"/>
                <a:sym typeface="Wingdings" pitchFamily="2" charset="2"/>
              </a:rPr>
              <a:t>khủng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hoảng</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trầm</a:t>
            </a: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trọng</a:t>
            </a:r>
            <a:endParaRPr lang="en-US" sz="3600" dirty="0" smtClean="0">
              <a:latin typeface="Times New Roman" pitchFamily="18" charset="0"/>
              <a:cs typeface="Times New Roman" pitchFamily="18" charset="0"/>
            </a:endParaRPr>
          </a:p>
        </p:txBody>
      </p:sp>
      <p:sp>
        <p:nvSpPr>
          <p:cNvPr id="5" name="Title 4"/>
          <p:cNvSpPr>
            <a:spLocks noGrp="1"/>
          </p:cNvSpPr>
          <p:nvPr>
            <p:ph type="title"/>
          </p:nvPr>
        </p:nvSpPr>
        <p:spPr>
          <a:xfrm>
            <a:off x="228600" y="152400"/>
            <a:ext cx="8763000" cy="1371600"/>
          </a:xfrm>
        </p:spPr>
        <p:txBody>
          <a:bodyPr>
            <a:noAutofit/>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II-</a:t>
            </a:r>
            <a:r>
              <a:rPr lang="en-US" sz="3200" b="1" dirty="0" err="1" smtClean="0">
                <a:solidFill>
                  <a:srgbClr val="C00000"/>
                </a:solidFill>
                <a:latin typeface="Times New Roman" pitchFamily="18" charset="0"/>
                <a:cs typeface="Times New Roman" pitchFamily="18" charset="0"/>
              </a:rPr>
              <a:t>Phong</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a:t>
            </a:r>
            <a:r>
              <a:rPr lang="en-US" sz="3200" b="1" dirty="0" smtClean="0">
                <a:solidFill>
                  <a:srgbClr val="C00000"/>
                </a:solidFill>
                <a:latin typeface="Times New Roman" pitchFamily="18" charset="0"/>
                <a:cs typeface="Times New Roman" pitchFamily="18" charset="0"/>
              </a:rPr>
              <a:t>1930-1935.</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1. </a:t>
            </a:r>
            <a:r>
              <a:rPr lang="en-US" sz="3200" b="1" dirty="0" err="1" smtClean="0">
                <a:solidFill>
                  <a:srgbClr val="00B050"/>
                </a:solidFill>
                <a:latin typeface="Times New Roman" pitchFamily="18" charset="0"/>
                <a:cs typeface="Times New Roman" pitchFamily="18" charset="0"/>
              </a:rPr>
              <a:t>Việt</a:t>
            </a:r>
            <a:r>
              <a:rPr lang="en-US" sz="3200" b="1" dirty="0" smtClean="0">
                <a:solidFill>
                  <a:srgbClr val="00B050"/>
                </a:solidFill>
                <a:latin typeface="Times New Roman" pitchFamily="18" charset="0"/>
                <a:cs typeface="Times New Roman" pitchFamily="18" charset="0"/>
              </a:rPr>
              <a:t> Nam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thời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kì</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khủng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hoảng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kinh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giới</a:t>
            </a:r>
            <a:r>
              <a:rPr lang="en-US" sz="3200" b="1" dirty="0" smtClean="0">
                <a:solidFill>
                  <a:srgbClr val="00B050"/>
                </a:solidFill>
                <a:latin typeface="Times New Roman" pitchFamily="18" charset="0"/>
                <a:cs typeface="Times New Roman" pitchFamily="18" charset="0"/>
              </a:rPr>
              <a:t> 1929-1933.</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94302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59055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356" y="3124200"/>
            <a:ext cx="589547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24600" y="762000"/>
            <a:ext cx="2514600" cy="1938992"/>
          </a:xfrm>
          <a:prstGeom prst="rect">
            <a:avLst/>
          </a:prstGeom>
          <a:noFill/>
        </p:spPr>
        <p:txBody>
          <a:bodyPr wrap="square" rtlCol="0">
            <a:spAutoFit/>
          </a:bodyPr>
          <a:lstStyle/>
          <a:p>
            <a:pPr algn="just"/>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chịu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khủng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hoảng</a:t>
            </a:r>
            <a:r>
              <a:rPr lang="en-US" sz="2400" dirty="0" smtClean="0">
                <a:latin typeface="Times New Roman" pitchFamily="18" charset="0"/>
                <a:cs typeface="Times New Roman" pitchFamily="18" charset="0"/>
              </a:rPr>
              <a:t> KT 1929-1933</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25469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23752"/>
            <a:ext cx="8458200" cy="5211763"/>
          </a:xfrm>
        </p:spPr>
        <p:txBody>
          <a:bodyPr>
            <a:normAutofit/>
          </a:bodyPr>
          <a:lstStyle/>
          <a:p>
            <a:pPr marL="0" indent="0">
              <a:buNone/>
            </a:pPr>
            <a:r>
              <a:rPr lang="en-US" sz="3500" b="1" dirty="0">
                <a:solidFill>
                  <a:srgbClr val="002060"/>
                </a:solidFill>
                <a:latin typeface="Times New Roman" pitchFamily="18" charset="0"/>
                <a:cs typeface="Times New Roman" pitchFamily="18" charset="0"/>
              </a:rPr>
              <a:t>b</a:t>
            </a:r>
            <a:r>
              <a:rPr lang="vi-VN" sz="3500" b="1" dirty="0" smtClean="0">
                <a:solidFill>
                  <a:srgbClr val="002060"/>
                </a:solidFill>
                <a:latin typeface="Times New Roman" pitchFamily="18" charset="0"/>
                <a:cs typeface="Times New Roman" pitchFamily="18" charset="0"/>
              </a:rPr>
              <a:t>. </a:t>
            </a:r>
            <a:r>
              <a:rPr lang="vi-VN" sz="3500" b="1" dirty="0">
                <a:solidFill>
                  <a:srgbClr val="002060"/>
                </a:solidFill>
                <a:latin typeface="Times New Roman" pitchFamily="18" charset="0"/>
                <a:cs typeface="Times New Roman" pitchFamily="18" charset="0"/>
              </a:rPr>
              <a:t>Tình hình xã </a:t>
            </a:r>
            <a:r>
              <a:rPr lang="vi-VN" sz="3500" b="1" dirty="0" smtClean="0">
                <a:solidFill>
                  <a:srgbClr val="002060"/>
                </a:solidFill>
                <a:latin typeface="Times New Roman" pitchFamily="18" charset="0"/>
                <a:cs typeface="Times New Roman" pitchFamily="18" charset="0"/>
              </a:rPr>
              <a:t>hội</a:t>
            </a:r>
            <a:r>
              <a:rPr lang="en-US" sz="3500" b="1" dirty="0" smtClean="0">
                <a:solidFill>
                  <a:srgbClr val="002060"/>
                </a:solidFill>
                <a:latin typeface="Times New Roman" pitchFamily="18" charset="0"/>
                <a:cs typeface="Times New Roman" pitchFamily="18" charset="0"/>
              </a:rPr>
              <a:t>.</a:t>
            </a:r>
            <a:endParaRPr lang="vi-VN" sz="3500" b="1" dirty="0">
              <a:solidFill>
                <a:srgbClr val="002060"/>
              </a:solidFill>
              <a:latin typeface="Times New Roman" pitchFamily="18" charset="0"/>
              <a:cs typeface="Times New Roman" pitchFamily="18" charset="0"/>
            </a:endParaRPr>
          </a:p>
          <a:p>
            <a:pPr>
              <a:buFontTx/>
              <a:buChar char="-"/>
            </a:pPr>
            <a:r>
              <a:rPr lang="vi-VN" sz="3500" dirty="0" smtClean="0">
                <a:latin typeface="Times New Roman" pitchFamily="18" charset="0"/>
                <a:cs typeface="Times New Roman" pitchFamily="18" charset="0"/>
              </a:rPr>
              <a:t>Đời </a:t>
            </a:r>
            <a:r>
              <a:rPr lang="vi-VN" sz="3500" dirty="0">
                <a:latin typeface="Times New Roman" pitchFamily="18" charset="0"/>
                <a:cs typeface="Times New Roman" pitchFamily="18" charset="0"/>
              </a:rPr>
              <a:t>sống các tầng lớp nhân dân gặp nhiều khó </a:t>
            </a:r>
            <a:r>
              <a:rPr lang="vi-VN" sz="3500" dirty="0" smtClean="0">
                <a:latin typeface="Times New Roman" pitchFamily="18" charset="0"/>
                <a:cs typeface="Times New Roman" pitchFamily="18" charset="0"/>
              </a:rPr>
              <a:t>khăn</a:t>
            </a:r>
            <a:r>
              <a:rPr lang="en-US" sz="3500" dirty="0" smtClean="0">
                <a:latin typeface="Times New Roman" pitchFamily="18" charset="0"/>
                <a:cs typeface="Times New Roman" pitchFamily="18" charset="0"/>
              </a:rPr>
              <a:t>.</a:t>
            </a:r>
            <a:endParaRPr lang="vi-VN" sz="3500" dirty="0">
              <a:latin typeface="Times New Roman" pitchFamily="18" charset="0"/>
              <a:cs typeface="Times New Roman" pitchFamily="18" charset="0"/>
            </a:endParaRPr>
          </a:p>
          <a:p>
            <a:pPr marL="0" indent="0">
              <a:buNone/>
            </a:pPr>
            <a:r>
              <a:rPr lang="vi-VN" sz="3500" dirty="0" smtClean="0">
                <a:latin typeface="Times New Roman" pitchFamily="18" charset="0"/>
                <a:cs typeface="Times New Roman" pitchFamily="18" charset="0"/>
              </a:rPr>
              <a:t>- </a:t>
            </a:r>
            <a:r>
              <a:rPr lang="vi-VN" sz="3500" dirty="0">
                <a:latin typeface="Times New Roman" pitchFamily="18" charset="0"/>
                <a:cs typeface="Times New Roman" pitchFamily="18" charset="0"/>
              </a:rPr>
              <a:t>Pháp tiến hành khủng bố dã man những người yêu </a:t>
            </a:r>
            <a:r>
              <a:rPr lang="vi-VN" sz="3500" dirty="0" smtClean="0">
                <a:latin typeface="Times New Roman" pitchFamily="18" charset="0"/>
                <a:cs typeface="Times New Roman" pitchFamily="18" charset="0"/>
              </a:rPr>
              <a:t>nước</a:t>
            </a:r>
            <a:r>
              <a:rPr lang="en-US" sz="3500" dirty="0">
                <a:latin typeface="Times New Roman" pitchFamily="18" charset="0"/>
                <a:cs typeface="Times New Roman" pitchFamily="18" charset="0"/>
              </a:rPr>
              <a:t>.</a:t>
            </a:r>
            <a:endParaRPr lang="vi-VN" sz="3500" dirty="0">
              <a:latin typeface="Times New Roman" pitchFamily="18" charset="0"/>
              <a:cs typeface="Times New Roman" pitchFamily="18" charset="0"/>
            </a:endParaRPr>
          </a:p>
          <a:p>
            <a:pPr marL="0" indent="0">
              <a:buNone/>
            </a:pP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Tinh</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thần</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cách</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mạng</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của</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nhân</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dân</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lên</a:t>
            </a:r>
            <a:r>
              <a:rPr lang="en-US" sz="3500" dirty="0" smtClean="0">
                <a:latin typeface="Times New Roman" pitchFamily="18" charset="0"/>
                <a:cs typeface="Times New Roman" pitchFamily="18" charset="0"/>
                <a:sym typeface="Wingdings" pitchFamily="2" charset="2"/>
              </a:rPr>
              <a:t> </a:t>
            </a:r>
            <a:r>
              <a:rPr lang="en-US" sz="3500" dirty="0" err="1" smtClean="0">
                <a:latin typeface="Times New Roman" pitchFamily="18" charset="0"/>
                <a:cs typeface="Times New Roman" pitchFamily="18" charset="0"/>
                <a:sym typeface="Wingdings" pitchFamily="2" charset="2"/>
              </a:rPr>
              <a:t>cao</a:t>
            </a:r>
            <a:r>
              <a:rPr lang="en-US" sz="3500" dirty="0" smtClean="0">
                <a:latin typeface="Times New Roman" pitchFamily="18" charset="0"/>
                <a:cs typeface="Times New Roman" pitchFamily="18" charset="0"/>
                <a:sym typeface="Wingdings" pitchFamily="2" charset="2"/>
              </a:rPr>
              <a:t>.</a:t>
            </a:r>
            <a:endParaRPr lang="vi-VN" dirty="0"/>
          </a:p>
          <a:p>
            <a:pPr marL="0" indent="0">
              <a:buNone/>
            </a:pPr>
            <a:endParaRPr lang="vi-VN"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5" name="Title 4"/>
          <p:cNvSpPr>
            <a:spLocks noGrp="1"/>
          </p:cNvSpPr>
          <p:nvPr>
            <p:ph type="title"/>
          </p:nvPr>
        </p:nvSpPr>
        <p:spPr>
          <a:xfrm>
            <a:off x="228600" y="152400"/>
            <a:ext cx="8763000" cy="1371600"/>
          </a:xfrm>
        </p:spPr>
        <p:txBody>
          <a:bodyPr>
            <a:noAutofit/>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II-</a:t>
            </a:r>
            <a:r>
              <a:rPr lang="en-US" sz="3200" b="1" dirty="0" err="1" smtClean="0">
                <a:solidFill>
                  <a:srgbClr val="C00000"/>
                </a:solidFill>
                <a:latin typeface="Times New Roman" pitchFamily="18" charset="0"/>
                <a:cs typeface="Times New Roman" pitchFamily="18" charset="0"/>
              </a:rPr>
              <a:t>Phong</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a:t>
            </a:r>
            <a:r>
              <a:rPr lang="en-US" sz="3200" b="1" dirty="0" smtClean="0">
                <a:solidFill>
                  <a:srgbClr val="C00000"/>
                </a:solidFill>
                <a:latin typeface="Times New Roman" pitchFamily="18" charset="0"/>
                <a:cs typeface="Times New Roman" pitchFamily="18" charset="0"/>
              </a:rPr>
              <a:t>1930-1935.</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1. </a:t>
            </a:r>
            <a:r>
              <a:rPr lang="en-US" sz="3200" b="1" dirty="0" err="1" smtClean="0">
                <a:solidFill>
                  <a:srgbClr val="00B050"/>
                </a:solidFill>
                <a:latin typeface="Times New Roman" pitchFamily="18" charset="0"/>
                <a:cs typeface="Times New Roman" pitchFamily="18" charset="0"/>
              </a:rPr>
              <a:t>Việt</a:t>
            </a:r>
            <a:r>
              <a:rPr lang="en-US" sz="3200" b="1" dirty="0" smtClean="0">
                <a:solidFill>
                  <a:srgbClr val="00B050"/>
                </a:solidFill>
                <a:latin typeface="Times New Roman" pitchFamily="18" charset="0"/>
                <a:cs typeface="Times New Roman" pitchFamily="18" charset="0"/>
              </a:rPr>
              <a:t> Nam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thời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kì</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khủng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hoảng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kinh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giới</a:t>
            </a:r>
            <a:r>
              <a:rPr lang="en-US" sz="3200" b="1" dirty="0" smtClean="0">
                <a:solidFill>
                  <a:srgbClr val="00B050"/>
                </a:solidFill>
                <a:latin typeface="Times New Roman" pitchFamily="18" charset="0"/>
                <a:cs typeface="Times New Roman" pitchFamily="18" charset="0"/>
              </a:rPr>
              <a:t> 1929-1933.</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2825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28600" y="152400"/>
            <a:ext cx="8763000" cy="1371600"/>
          </a:xfrm>
        </p:spPr>
        <p:txBody>
          <a:bodyPr>
            <a:noAutofit/>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II-</a:t>
            </a:r>
            <a:r>
              <a:rPr lang="en-US" sz="3200" b="1" dirty="0" err="1" smtClean="0">
                <a:solidFill>
                  <a:srgbClr val="C00000"/>
                </a:solidFill>
                <a:latin typeface="Times New Roman" pitchFamily="18" charset="0"/>
                <a:cs typeface="Times New Roman" pitchFamily="18" charset="0"/>
              </a:rPr>
              <a:t>Phong</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a:t>
            </a:r>
            <a:r>
              <a:rPr lang="en-US" sz="3200" b="1" dirty="0" smtClean="0">
                <a:solidFill>
                  <a:srgbClr val="C00000"/>
                </a:solidFill>
                <a:latin typeface="Times New Roman" pitchFamily="18" charset="0"/>
                <a:cs typeface="Times New Roman" pitchFamily="18" charset="0"/>
              </a:rPr>
              <a:t>1930-1935.</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2.Phong </a:t>
            </a:r>
            <a:r>
              <a:rPr lang="en-US" sz="3200" b="1" dirty="0" err="1" smtClean="0">
                <a:solidFill>
                  <a:srgbClr val="00B050"/>
                </a:solidFill>
                <a:latin typeface="Times New Roman" pitchFamily="18" charset="0"/>
                <a:cs typeface="Times New Roman" pitchFamily="18" charset="0"/>
              </a:rPr>
              <a:t>trào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cách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mạng</a:t>
            </a:r>
            <a:r>
              <a:rPr lang="en-US" sz="3200" b="1" dirty="0" smtClean="0">
                <a:solidFill>
                  <a:srgbClr val="00B050"/>
                </a:solidFill>
                <a:latin typeface="Times New Roman" pitchFamily="18" charset="0"/>
                <a:cs typeface="Times New Roman" pitchFamily="18" charset="0"/>
              </a:rPr>
              <a:t> 1930-1931 </a:t>
            </a:r>
            <a:r>
              <a:rPr lang="en-US" sz="3200" b="1" dirty="0" err="1" smtClean="0">
                <a:solidFill>
                  <a:srgbClr val="00B050"/>
                </a:solidFill>
                <a:latin typeface="Times New Roman" pitchFamily="18" charset="0"/>
                <a:cs typeface="Times New Roman" pitchFamily="18" charset="0"/>
              </a:rPr>
              <a:t>với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đỉnh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cao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Xô</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viết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Nghệ</a:t>
            </a:r>
            <a:r>
              <a:rPr lang="en-US" sz="3200" b="1" dirty="0" smtClean="0">
                <a:solidFill>
                  <a:srgbClr val="00B050"/>
                </a:solidFill>
                <a:latin typeface="Times New Roman" pitchFamily="18" charset="0"/>
                <a:cs typeface="Times New Roman" pitchFamily="18" charset="0"/>
              </a:rPr>
              <a:t> - </a:t>
            </a:r>
            <a:r>
              <a:rPr lang="en-US" sz="3200" b="1" dirty="0" err="1" smtClean="0">
                <a:solidFill>
                  <a:srgbClr val="00B050"/>
                </a:solidFill>
                <a:latin typeface="Times New Roman" pitchFamily="18" charset="0"/>
                <a:cs typeface="Times New Roman" pitchFamily="18" charset="0"/>
              </a:rPr>
              <a:t>Tĩnh</a:t>
            </a:r>
            <a:r>
              <a:rPr lang="en-US" sz="3200" b="1" dirty="0" smtClean="0">
                <a:solidFill>
                  <a:srgbClr val="00B050"/>
                </a:solidFill>
                <a:latin typeface="Times New Roman" pitchFamily="18" charset="0"/>
                <a:cs typeface="Times New Roman" pitchFamily="18" charset="0"/>
              </a:rPr>
              <a:t>.</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8" name="Content Placeholder 7"/>
          <p:cNvSpPr>
            <a:spLocks noGrp="1"/>
          </p:cNvSpPr>
          <p:nvPr>
            <p:ph idx="1"/>
          </p:nvPr>
        </p:nvSpPr>
        <p:spPr>
          <a:xfrm>
            <a:off x="304800" y="1828800"/>
            <a:ext cx="8839200" cy="38100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10000"/>
          </a:bodyPr>
          <a:lstStyle/>
          <a:p>
            <a:pPr marL="0" indent="0" algn="ctr">
              <a:buNone/>
            </a:pPr>
            <a:endParaRPr lang="en-US" b="1" dirty="0" smtClean="0">
              <a:latin typeface="Times New Roman" pitchFamily="18" charset="0"/>
              <a:cs typeface="Times New Roman" pitchFamily="18" charset="0"/>
            </a:endParaRPr>
          </a:p>
          <a:p>
            <a:pPr marL="0" indent="0" algn="ctr">
              <a:buNone/>
            </a:pPr>
            <a:r>
              <a:rPr lang="en-US" sz="3900" b="1" dirty="0" err="1" smtClean="0">
                <a:latin typeface="Times New Roman" pitchFamily="18" charset="0"/>
                <a:cs typeface="Times New Roman" pitchFamily="18" charset="0"/>
              </a:rPr>
              <a:t>Lập</a:t>
            </a:r>
            <a:r>
              <a:rPr lang="en-US" sz="3900" b="1" dirty="0" smtClean="0">
                <a:latin typeface="Times New Roman" pitchFamily="18" charset="0"/>
                <a:cs typeface="Times New Roman" pitchFamily="18" charset="0"/>
              </a:rPr>
              <a:t> </a:t>
            </a:r>
            <a:r>
              <a:rPr lang="en-US" sz="3900" b="1" dirty="0" err="1">
                <a:latin typeface="Times New Roman" pitchFamily="18" charset="0"/>
                <a:cs typeface="Times New Roman" pitchFamily="18" charset="0"/>
              </a:rPr>
              <a:t>bảng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niên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biểu</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các</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sự</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kiện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chính</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thời</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gian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địa</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điểm</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của</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phong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trào</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cách</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mạng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trong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những</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năm</a:t>
            </a:r>
            <a:r>
              <a:rPr lang="en-US" sz="3900" b="1" dirty="0">
                <a:latin typeface="Times New Roman" pitchFamily="18" charset="0"/>
                <a:cs typeface="Times New Roman" pitchFamily="18" charset="0"/>
              </a:rPr>
              <a:t> 1930 – 1931</a:t>
            </a:r>
          </a:p>
          <a:p>
            <a:pPr algn="ct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17135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2545519"/>
              </p:ext>
            </p:extLst>
          </p:nvPr>
        </p:nvGraphicFramePr>
        <p:xfrm>
          <a:off x="34976" y="33728"/>
          <a:ext cx="8956623" cy="6851281"/>
        </p:xfrm>
        <a:graphic>
          <a:graphicData uri="http://schemas.openxmlformats.org/drawingml/2006/table">
            <a:tbl>
              <a:tblPr firstRow="1" firstCol="1" bandRow="1">
                <a:tableStyleId>{5940675A-B579-460E-94D1-54222C63F5DA}</a:tableStyleId>
              </a:tblPr>
              <a:tblGrid>
                <a:gridCol w="1426719"/>
                <a:gridCol w="7529904"/>
              </a:tblGrid>
              <a:tr h="780109">
                <a:tc>
                  <a:txBody>
                    <a:bodyPr/>
                    <a:lstStyle/>
                    <a:p>
                      <a:pPr marL="9017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effectLst/>
                          <a:latin typeface="Times New Roman" pitchFamily="18" charset="0"/>
                          <a:cs typeface="Times New Roman" pitchFamily="18" charset="0"/>
                        </a:rPr>
                        <a:t>Thời</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gian</a:t>
                      </a:r>
                      <a:endParaRPr lang="en-US" sz="2400" b="1" dirty="0">
                        <a:effectLst/>
                        <a:latin typeface="Times New Roman" pitchFamily="18" charset="0"/>
                        <a:ea typeface="Times New Roman"/>
                        <a:cs typeface="Times New Roman" pitchFamily="18" charset="0"/>
                      </a:endParaRPr>
                    </a:p>
                  </a:txBody>
                  <a:tcPr marL="50601" marR="50601" marT="0" marB="0"/>
                </a:tc>
                <a:tc>
                  <a:txBody>
                    <a:bodyPr/>
                    <a:lstStyle/>
                    <a:p>
                      <a:pPr marL="9017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effectLst/>
                          <a:latin typeface="Times New Roman" pitchFamily="18" charset="0"/>
                          <a:cs typeface="Times New Roman" pitchFamily="18" charset="0"/>
                        </a:rPr>
                        <a:t>Sự</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kiện</a:t>
                      </a:r>
                      <a:endParaRPr lang="en-US" sz="2400" b="1" dirty="0">
                        <a:effectLst/>
                        <a:latin typeface="Times New Roman" pitchFamily="18" charset="0"/>
                        <a:ea typeface="Times New Roman"/>
                        <a:cs typeface="Times New Roman" pitchFamily="18" charset="0"/>
                      </a:endParaRPr>
                    </a:p>
                  </a:txBody>
                  <a:tcPr marL="50601" marR="50601" marT="0" marB="0"/>
                </a:tc>
              </a:tr>
              <a:tr h="435786">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2/1930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latin typeface="Times New Roman" pitchFamily="18" charset="0"/>
                          <a:cs typeface="Times New Roman" pitchFamily="18" charset="0"/>
                        </a:rPr>
                        <a:t>Cuộc bãi công của 3000 công nhân đồn điền phú riềng</a:t>
                      </a:r>
                      <a:endParaRPr lang="en-US" sz="2400">
                        <a:effectLst/>
                        <a:latin typeface="Times New Roman" pitchFamily="18" charset="0"/>
                        <a:ea typeface="Times New Roman"/>
                        <a:cs typeface="Times New Roman" pitchFamily="18" charset="0"/>
                      </a:endParaRPr>
                    </a:p>
                  </a:txBody>
                  <a:tcPr marL="50601" marR="50601" marT="0" marB="0"/>
                </a:tc>
              </a:tr>
              <a:tr h="871572">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a:effectLst/>
                          <a:latin typeface="Times New Roman" pitchFamily="18" charset="0"/>
                          <a:cs typeface="Times New Roman" pitchFamily="18" charset="0"/>
                        </a:rPr>
                        <a:t>4/1930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effectLst/>
                          <a:latin typeface="Times New Roman" pitchFamily="18" charset="0"/>
                          <a:cs typeface="Times New Roman" pitchFamily="18" charset="0"/>
                        </a:rPr>
                        <a:t>Cuộc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của</a:t>
                      </a:r>
                      <a:r>
                        <a:rPr lang="en-US" sz="2400" dirty="0">
                          <a:effectLst/>
                          <a:latin typeface="Times New Roman" pitchFamily="18" charset="0"/>
                          <a:cs typeface="Times New Roman" pitchFamily="18" charset="0"/>
                        </a:rPr>
                        <a:t> 4000 </a:t>
                      </a:r>
                      <a:r>
                        <a:rPr lang="en-US" sz="2400" dirty="0" err="1">
                          <a:effectLst/>
                          <a:latin typeface="Times New Roman" pitchFamily="18" charset="0"/>
                          <a:cs typeface="Times New Roman" pitchFamily="18" charset="0"/>
                        </a:rPr>
                        <a:t>công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máy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sợi</a:t>
                      </a:r>
                      <a:r>
                        <a:rPr lang="en-US" sz="2400" dirty="0">
                          <a:effectLst/>
                          <a:latin typeface="Times New Roman" pitchFamily="18" charset="0"/>
                          <a:cs typeface="Times New Roman" pitchFamily="18" charset="0"/>
                        </a:rPr>
                        <a:t> Nam </a:t>
                      </a:r>
                      <a:r>
                        <a:rPr lang="en-US" sz="2400" dirty="0" err="1">
                          <a:effectLst/>
                          <a:latin typeface="Times New Roman" pitchFamily="18" charset="0"/>
                          <a:cs typeface="Times New Roman" pitchFamily="18" charset="0"/>
                        </a:rPr>
                        <a:t>Định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Diêm-cưa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Bến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thủy</a:t>
                      </a:r>
                      <a:r>
                        <a:rPr lang="en-US" sz="2400" dirty="0">
                          <a:effectLst/>
                          <a:latin typeface="Times New Roman" pitchFamily="18" charset="0"/>
                          <a:cs typeface="Times New Roman" pitchFamily="18" charset="0"/>
                        </a:rPr>
                        <a:t>, xi </a:t>
                      </a:r>
                      <a:r>
                        <a:rPr lang="en-US" sz="2400" dirty="0" err="1">
                          <a:effectLst/>
                          <a:latin typeface="Times New Roman" pitchFamily="18" charset="0"/>
                          <a:cs typeface="Times New Roman" pitchFamily="18" charset="0"/>
                        </a:rPr>
                        <a:t>măng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Phòng</a:t>
                      </a:r>
                      <a:endParaRPr lang="en-US" sz="2400" dirty="0">
                        <a:effectLst/>
                        <a:latin typeface="Times New Roman" pitchFamily="18" charset="0"/>
                        <a:ea typeface="Times New Roman"/>
                        <a:cs typeface="Times New Roman" pitchFamily="18" charset="0"/>
                      </a:endParaRPr>
                    </a:p>
                  </a:txBody>
                  <a:tcPr marL="50601" marR="50601" marT="0" marB="0"/>
                </a:tc>
              </a:tr>
              <a:tr h="1592791">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1/5/1930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pPr>
                      <a:r>
                        <a:rPr lang="pt-BR" sz="2400" dirty="0" smtClean="0">
                          <a:effectLst/>
                          <a:latin typeface="Times New Roman" pitchFamily="18" charset="0"/>
                          <a:cs typeface="Times New Roman" pitchFamily="18" charset="0"/>
                        </a:rPr>
                        <a:t>Công nhân đấu</a:t>
                      </a:r>
                      <a:r>
                        <a:rPr lang="pt-BR" sz="2400" baseline="0" dirty="0" smtClean="0">
                          <a:effectLst/>
                          <a:latin typeface="Times New Roman" pitchFamily="18" charset="0"/>
                          <a:cs typeface="Times New Roman" pitchFamily="18" charset="0"/>
                        </a:rPr>
                        <a:t> tranh: </a:t>
                      </a:r>
                      <a:r>
                        <a:rPr lang="en-US" sz="2400" b="0" i="0" kern="1200" baseline="0" dirty="0" err="1" smtClean="0">
                          <a:solidFill>
                            <a:schemeClr val="tx1"/>
                          </a:solidFill>
                          <a:effectLst/>
                          <a:latin typeface="Times New Roman" pitchFamily="18" charset="0"/>
                          <a:ea typeface="+mn-ea"/>
                          <a:cs typeface="Times New Roman" pitchFamily="18" charset="0"/>
                        </a:rPr>
                        <a:t>Hà</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Nội</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Hải</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Phòng</a:t>
                      </a:r>
                      <a:r>
                        <a:rPr lang="en-US" sz="2400" b="0" i="0" kern="1200" baseline="0" dirty="0" smtClean="0">
                          <a:solidFill>
                            <a:schemeClr val="tx1"/>
                          </a:solidFill>
                          <a:effectLst/>
                          <a:latin typeface="Times New Roman" pitchFamily="18" charset="0"/>
                          <a:ea typeface="+mn-ea"/>
                          <a:cs typeface="Times New Roman" pitchFamily="18" charset="0"/>
                        </a:rPr>
                        <a:t>, Nam </a:t>
                      </a:r>
                      <a:r>
                        <a:rPr lang="en-US" sz="2400" b="0" i="0" kern="1200" baseline="0" dirty="0" err="1" smtClean="0">
                          <a:solidFill>
                            <a:schemeClr val="tx1"/>
                          </a:solidFill>
                          <a:effectLst/>
                          <a:latin typeface="Times New Roman" pitchFamily="18" charset="0"/>
                          <a:ea typeface="+mn-ea"/>
                          <a:cs typeface="Times New Roman" pitchFamily="18" charset="0"/>
                        </a:rPr>
                        <a:t>Định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Hòn</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Gai</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Cẩm</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Phả</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Vinh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Sài</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Gòn</a:t>
                      </a:r>
                      <a:endParaRPr lang="en-US" sz="2400" b="0" i="0" kern="1200" baseline="0" dirty="0" smtClean="0">
                        <a:solidFill>
                          <a:schemeClr val="tx1"/>
                        </a:solidFill>
                        <a:effectLst/>
                        <a:latin typeface="Times New Roman" pitchFamily="18" charset="0"/>
                        <a:ea typeface="+mn-ea"/>
                        <a:cs typeface="Times New Roman" pitchFamily="18" charset="0"/>
                      </a:endParaRPr>
                    </a:p>
                    <a:p>
                      <a:pPr marL="90170" marR="0" indent="0" algn="just" defTabSz="914400" rtl="0" eaLnBrk="1" fontAlgn="auto" latinLnBrk="0" hangingPunct="1">
                        <a:lnSpc>
                          <a:spcPct val="115000"/>
                        </a:lnSpc>
                        <a:spcBef>
                          <a:spcPts val="0"/>
                        </a:spcBef>
                        <a:spcAft>
                          <a:spcPts val="0"/>
                        </a:spcAft>
                        <a:buClrTx/>
                        <a:buSzTx/>
                        <a:buFontTx/>
                        <a:buNone/>
                        <a:tabLst/>
                        <a:defRPr/>
                      </a:pPr>
                      <a:r>
                        <a:rPr lang="en-US" sz="2400" b="0" i="0" kern="1200" baseline="0" dirty="0" err="1" smtClean="0">
                          <a:solidFill>
                            <a:schemeClr val="tx1"/>
                          </a:solidFill>
                          <a:effectLst/>
                          <a:latin typeface="Times New Roman" pitchFamily="18" charset="0"/>
                          <a:ea typeface="+mn-ea"/>
                          <a:cs typeface="Times New Roman" pitchFamily="18" charset="0"/>
                        </a:rPr>
                        <a:t>Nông</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dân</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đấu</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tranh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Thái</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Bình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Hà</a:t>
                      </a:r>
                      <a:r>
                        <a:rPr lang="en-US" sz="2400" b="0" i="0" kern="1200" baseline="0" dirty="0" smtClean="0">
                          <a:solidFill>
                            <a:schemeClr val="tx1"/>
                          </a:solidFill>
                          <a:effectLst/>
                          <a:latin typeface="Times New Roman" pitchFamily="18" charset="0"/>
                          <a:ea typeface="+mn-ea"/>
                          <a:cs typeface="Times New Roman" pitchFamily="18" charset="0"/>
                        </a:rPr>
                        <a:t> Nam, </a:t>
                      </a:r>
                      <a:r>
                        <a:rPr lang="en-US" sz="2400" b="0" i="0" kern="1200" baseline="0" dirty="0" err="1" smtClean="0">
                          <a:solidFill>
                            <a:schemeClr val="tx1"/>
                          </a:solidFill>
                          <a:effectLst/>
                          <a:latin typeface="Times New Roman" pitchFamily="18" charset="0"/>
                          <a:ea typeface="+mn-ea"/>
                          <a:cs typeface="Times New Roman" pitchFamily="18" charset="0"/>
                        </a:rPr>
                        <a:t>Nghệ</a:t>
                      </a:r>
                      <a:r>
                        <a:rPr lang="en-US" sz="2400" b="0" i="0" kern="1200" baseline="0" dirty="0" smtClean="0">
                          <a:solidFill>
                            <a:schemeClr val="tx1"/>
                          </a:solidFill>
                          <a:effectLst/>
                          <a:latin typeface="Times New Roman" pitchFamily="18" charset="0"/>
                          <a:ea typeface="+mn-ea"/>
                          <a:cs typeface="Times New Roman" pitchFamily="18" charset="0"/>
                        </a:rPr>
                        <a:t> An, </a:t>
                      </a:r>
                      <a:r>
                        <a:rPr lang="en-US" sz="2400" b="0" i="0" kern="1200" baseline="0" dirty="0" err="1" smtClean="0">
                          <a:solidFill>
                            <a:schemeClr val="tx1"/>
                          </a:solidFill>
                          <a:effectLst/>
                          <a:latin typeface="Times New Roman" pitchFamily="18" charset="0"/>
                          <a:ea typeface="+mn-ea"/>
                          <a:cs typeface="Times New Roman" pitchFamily="18" charset="0"/>
                        </a:rPr>
                        <a:t>Hà</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Tĩnh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Quảng</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Ngãi</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Bình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Định</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các</a:t>
                      </a:r>
                      <a:r>
                        <a:rPr lang="en-US" sz="2400" b="0" i="0" kern="1200" baseline="0" dirty="0" smtClean="0">
                          <a:solidFill>
                            <a:schemeClr val="tx1"/>
                          </a:solidFill>
                          <a:effectLst/>
                          <a:latin typeface="Times New Roman" pitchFamily="18" charset="0"/>
                          <a:ea typeface="+mn-ea"/>
                          <a:cs typeface="Times New Roman" pitchFamily="18" charset="0"/>
                        </a:rPr>
                        <a:t> </a:t>
                      </a:r>
                      <a:r>
                        <a:rPr lang="en-US" sz="2400" b="0" i="0" kern="1200" baseline="0" dirty="0" err="1" smtClean="0">
                          <a:solidFill>
                            <a:schemeClr val="tx1"/>
                          </a:solidFill>
                          <a:effectLst/>
                          <a:latin typeface="Times New Roman" pitchFamily="18" charset="0"/>
                          <a:ea typeface="+mn-ea"/>
                          <a:cs typeface="Times New Roman" pitchFamily="18" charset="0"/>
                        </a:rPr>
                        <a:t>tỉnh</a:t>
                      </a:r>
                      <a:r>
                        <a:rPr lang="en-US" sz="2400" b="0" i="0" kern="1200" baseline="0" dirty="0" smtClean="0">
                          <a:solidFill>
                            <a:schemeClr val="tx1"/>
                          </a:solidFill>
                          <a:effectLst/>
                          <a:latin typeface="Times New Roman" pitchFamily="18" charset="0"/>
                          <a:ea typeface="+mn-ea"/>
                          <a:cs typeface="Times New Roman" pitchFamily="18" charset="0"/>
                        </a:rPr>
                        <a:t> Nam </a:t>
                      </a:r>
                      <a:r>
                        <a:rPr lang="en-US" sz="2400" b="0" i="0" kern="1200" baseline="0" dirty="0" err="1" smtClean="0">
                          <a:solidFill>
                            <a:schemeClr val="tx1"/>
                          </a:solidFill>
                          <a:effectLst/>
                          <a:latin typeface="Times New Roman" pitchFamily="18" charset="0"/>
                          <a:ea typeface="+mn-ea"/>
                          <a:cs typeface="Times New Roman" pitchFamily="18" charset="0"/>
                        </a:rPr>
                        <a:t>Kì</a:t>
                      </a:r>
                      <a:r>
                        <a:rPr lang="en-US" sz="2400" b="0" i="0" kern="1200" baseline="0" dirty="0" smtClean="0">
                          <a:solidFill>
                            <a:schemeClr val="tx1"/>
                          </a:solidFill>
                          <a:effectLst/>
                          <a:latin typeface="Times New Roman" pitchFamily="18" charset="0"/>
                          <a:ea typeface="+mn-ea"/>
                          <a:cs typeface="Times New Roman" pitchFamily="18" charset="0"/>
                        </a:rPr>
                        <a:t>.</a:t>
                      </a:r>
                      <a:endParaRPr lang="vi-VN" sz="2400" b="0" i="0" kern="1200" dirty="0" smtClean="0">
                        <a:solidFill>
                          <a:schemeClr val="tx1"/>
                        </a:solidFill>
                        <a:effectLst/>
                        <a:latin typeface="Times New Roman" pitchFamily="18" charset="0"/>
                        <a:ea typeface="+mn-ea"/>
                        <a:cs typeface="Times New Roman" pitchFamily="18" charset="0"/>
                      </a:endParaRPr>
                    </a:p>
                  </a:txBody>
                  <a:tcPr marL="50601" marR="50601" marT="0" marB="0"/>
                </a:tc>
              </a:tr>
              <a:tr h="435786">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8/1930</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công nhân khu công nghiệp Vinh - Bến Thuỷ bãi công</a:t>
                      </a:r>
                      <a:endParaRPr lang="en-US" sz="2400">
                        <a:effectLst/>
                        <a:latin typeface="Times New Roman" pitchFamily="18" charset="0"/>
                        <a:ea typeface="Times New Roman"/>
                        <a:cs typeface="Times New Roman" pitchFamily="18" charset="0"/>
                      </a:endParaRPr>
                    </a:p>
                  </a:txBody>
                  <a:tcPr marL="50601" marR="50601" marT="0" marB="0"/>
                </a:tc>
              </a:tr>
              <a:tr h="1743145">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dirty="0">
                          <a:effectLst/>
                          <a:latin typeface="Times New Roman" pitchFamily="18" charset="0"/>
                          <a:cs typeface="Times New Roman" pitchFamily="18" charset="0"/>
                        </a:rPr>
                        <a:t>9/1930</a:t>
                      </a:r>
                      <a:endParaRPr lang="en-US" sz="2400" dirty="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phong trào công – nông phát triển tới đỉnh cao: đấu tranh chính trị kết hợp với kinh tế quyết liệt diễn ra dưới nhiều hình thức -&gt; tấn công chính quyền địch -&gt; Địch tan rã, Đảng lập ra chính quyền Xô Viết</a:t>
                      </a:r>
                      <a:endParaRPr lang="en-US" sz="2400">
                        <a:effectLst/>
                        <a:latin typeface="Times New Roman" pitchFamily="18" charset="0"/>
                        <a:ea typeface="Times New Roman"/>
                        <a:cs typeface="Times New Roman" pitchFamily="18" charset="0"/>
                      </a:endParaRPr>
                    </a:p>
                  </a:txBody>
                  <a:tcPr marL="50601" marR="50601" marT="0" marB="0"/>
                </a:tc>
              </a:tr>
              <a:tr h="812682">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a:effectLst/>
                          <a:latin typeface="Times New Roman" pitchFamily="18" charset="0"/>
                          <a:cs typeface="Times New Roman" pitchFamily="18" charset="0"/>
                        </a:rPr>
                        <a:t>Giữa 1931</a:t>
                      </a:r>
                      <a:endParaRPr lang="en-US" sz="2400">
                        <a:effectLst/>
                        <a:latin typeface="Times New Roman" pitchFamily="18" charset="0"/>
                        <a:ea typeface="Times New Roman"/>
                        <a:cs typeface="Times New Roman" pitchFamily="18" charset="0"/>
                      </a:endParaRPr>
                    </a:p>
                  </a:txBody>
                  <a:tcPr marL="50601" marR="50601" marT="0" marB="0"/>
                </a:tc>
                <a:tc>
                  <a:txBody>
                    <a:bodyPr/>
                    <a:lstStyle/>
                    <a:p>
                      <a:pPr marL="90170" marR="0" algn="just">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2400" dirty="0">
                          <a:effectLst/>
                          <a:latin typeface="Times New Roman" pitchFamily="18" charset="0"/>
                          <a:cs typeface="Times New Roman" pitchFamily="18" charset="0"/>
                        </a:rPr>
                        <a:t>Phong trào tạm lắng</a:t>
                      </a:r>
                      <a:endParaRPr lang="en-US" sz="2400" dirty="0">
                        <a:effectLst/>
                        <a:latin typeface="Times New Roman" pitchFamily="18" charset="0"/>
                        <a:ea typeface="Times New Roman"/>
                        <a:cs typeface="Times New Roman" pitchFamily="18" charset="0"/>
                      </a:endParaRPr>
                    </a:p>
                  </a:txBody>
                  <a:tcPr marL="50601" marR="50601" marT="0" marB="0"/>
                </a:tc>
              </a:tr>
            </a:tbl>
          </a:graphicData>
        </a:graphic>
      </p:graphicFrame>
    </p:spTree>
    <p:extLst>
      <p:ext uri="{BB962C8B-B14F-4D97-AF65-F5344CB8AC3E}">
        <p14:creationId xmlns:p14="http://schemas.microsoft.com/office/powerpoint/2010/main" val="659753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3600" b="1" i="1" dirty="0" err="1" smtClean="0">
                <a:solidFill>
                  <a:srgbClr val="002060"/>
                </a:solidFill>
                <a:latin typeface="Times New Roman" pitchFamily="18" charset="0"/>
                <a:cs typeface="Times New Roman" pitchFamily="18" charset="0"/>
              </a:rPr>
              <a:t>Cuộc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bãi</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công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công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nhân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đồn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điền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cao</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Phú</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Riềng</a:t>
            </a:r>
            <a:endParaRPr lang="en-US" sz="3600" b="1" i="1" dirty="0">
              <a:solidFill>
                <a:srgbClr val="00206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524000"/>
            <a:ext cx="6858000" cy="512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b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p:cNvSpPr>
            <a:spLocks noChangeArrowheads="1"/>
          </p:cNvSpPr>
          <p:nvPr/>
        </p:nvSpPr>
        <p:spPr bwMode="auto">
          <a:xfrm>
            <a:off x="1828800" y="0"/>
            <a:ext cx="58756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4000" dirty="0">
                <a:solidFill>
                  <a:srgbClr val="FF0000"/>
                </a:solidFill>
                <a:latin typeface="Times New Roman" pitchFamily="18" charset="0"/>
                <a:cs typeface="Times New Roman" pitchFamily="18" charset="0"/>
              </a:rPr>
              <a:t>công nhân Vinh - Bến Thuỷ</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6756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wheel(1)">
                                      <p:cBhvr>
                                        <p:cTn id="7" dur="20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fti04.jpg image by fb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Rectangle 3"/>
          <p:cNvSpPr>
            <a:spLocks noChangeArrowheads="1"/>
          </p:cNvSpPr>
          <p:nvPr/>
        </p:nvSpPr>
        <p:spPr bwMode="auto">
          <a:xfrm>
            <a:off x="2209800" y="0"/>
            <a:ext cx="51844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dirty="0" err="1">
                <a:solidFill>
                  <a:srgbClr val="FF0000"/>
                </a:solidFill>
                <a:latin typeface="Times New Roman" pitchFamily="18" charset="0"/>
                <a:cs typeface="Times New Roman" pitchFamily="18" charset="0"/>
              </a:rPr>
              <a:t>nhà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máy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điện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Chợ</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Quán</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57538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wheel(1)">
                                      <p:cBhvr>
                                        <p:cTn id="7" dur="20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err="1" smtClean="0">
                <a:solidFill>
                  <a:srgbClr val="002060"/>
                </a:solidFill>
                <a:latin typeface="Times New Roman" pitchFamily="18" charset="0"/>
                <a:cs typeface="Times New Roman" pitchFamily="18" charset="0"/>
              </a:rPr>
              <a:t>Cuộc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đấu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tranh</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8000 </a:t>
            </a:r>
            <a:r>
              <a:rPr lang="en-US" sz="3600" b="1" i="1" dirty="0" err="1" smtClean="0">
                <a:solidFill>
                  <a:srgbClr val="002060"/>
                </a:solidFill>
                <a:latin typeface="Times New Roman" pitchFamily="18" charset="0"/>
                <a:cs typeface="Times New Roman" pitchFamily="18" charset="0"/>
              </a:rPr>
              <a:t>nông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dân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huyện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Hưng</a:t>
            </a:r>
            <a:r>
              <a:rPr lang="en-US" sz="3600" b="1" i="1" dirty="0" smtClean="0">
                <a:solidFill>
                  <a:srgbClr val="002060"/>
                </a:solidFill>
                <a:latin typeface="Times New Roman" pitchFamily="18" charset="0"/>
                <a:cs typeface="Times New Roman" pitchFamily="18" charset="0"/>
              </a:rPr>
              <a:t> Nguyên-</a:t>
            </a:r>
            <a:r>
              <a:rPr lang="en-US" sz="3600" b="1" i="1" dirty="0" err="1" smtClean="0">
                <a:solidFill>
                  <a:srgbClr val="002060"/>
                </a:solidFill>
                <a:latin typeface="Times New Roman" pitchFamily="18" charset="0"/>
                <a:cs typeface="Times New Roman" pitchFamily="18" charset="0"/>
              </a:rPr>
              <a:t>Nghệ</a:t>
            </a:r>
            <a:r>
              <a:rPr lang="en-US" sz="3600" b="1" i="1" dirty="0" smtClean="0">
                <a:solidFill>
                  <a:srgbClr val="002060"/>
                </a:solidFill>
                <a:latin typeface="Times New Roman" pitchFamily="18" charset="0"/>
                <a:cs typeface="Times New Roman" pitchFamily="18" charset="0"/>
              </a:rPr>
              <a:t> An</a:t>
            </a:r>
            <a:endParaRPr lang="en-US" sz="3600" b="1" i="1" dirty="0">
              <a:solidFill>
                <a:srgbClr val="002060"/>
              </a:solidFill>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91467"/>
            <a:ext cx="80010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3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2060"/>
                </a:solidFill>
                <a:latin typeface="Times New Roman" pitchFamily="18" charset="0"/>
                <a:cs typeface="Times New Roman" pitchFamily="18" charset="0"/>
              </a:rPr>
              <a:t>Cao </a:t>
            </a:r>
            <a:r>
              <a:rPr lang="en-US" b="1" i="1" dirty="0" err="1" smtClean="0">
                <a:solidFill>
                  <a:srgbClr val="002060"/>
                </a:solidFill>
                <a:latin typeface="Times New Roman" pitchFamily="18" charset="0"/>
                <a:cs typeface="Times New Roman" pitchFamily="18" charset="0"/>
              </a:rPr>
              <a:t>trào</a:t>
            </a:r>
            <a:r>
              <a:rPr lang="en-US" b="1" i="1" dirty="0" smtClean="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X</a:t>
            </a:r>
            <a:r>
              <a:rPr lang="en-US" b="1" i="1" dirty="0" err="1" smtClean="0">
                <a:solidFill>
                  <a:srgbClr val="002060"/>
                </a:solidFill>
                <a:latin typeface="Times New Roman" pitchFamily="18" charset="0"/>
                <a:cs typeface="Times New Roman" pitchFamily="18" charset="0"/>
              </a:rPr>
              <a:t>ô</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viết</a:t>
            </a:r>
            <a:r>
              <a:rPr lang="en-US" b="1" i="1" dirty="0" smtClean="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N</a:t>
            </a:r>
            <a:r>
              <a:rPr lang="en-US" b="1" i="1" dirty="0" err="1" smtClean="0">
                <a:solidFill>
                  <a:srgbClr val="002060"/>
                </a:solidFill>
                <a:latin typeface="Times New Roman" pitchFamily="18" charset="0"/>
                <a:cs typeface="Times New Roman" pitchFamily="18" charset="0"/>
              </a:rPr>
              <a:t>ghệ</a:t>
            </a:r>
            <a:r>
              <a:rPr lang="en-US" b="1" i="1" dirty="0" smtClean="0">
                <a:solidFill>
                  <a:srgbClr val="002060"/>
                </a:solidFill>
                <a:latin typeface="Times New Roman" pitchFamily="18" charset="0"/>
                <a:cs typeface="Times New Roman" pitchFamily="18" charset="0"/>
              </a:rPr>
              <a:t> </a:t>
            </a:r>
            <a:r>
              <a:rPr lang="en-US" b="1" i="1" dirty="0" err="1">
                <a:solidFill>
                  <a:srgbClr val="002060"/>
                </a:solidFill>
                <a:latin typeface="Times New Roman" pitchFamily="18" charset="0"/>
                <a:cs typeface="Times New Roman" pitchFamily="18" charset="0"/>
              </a:rPr>
              <a:t>T</a:t>
            </a:r>
            <a:r>
              <a:rPr lang="en-US" b="1" i="1" dirty="0" err="1" smtClean="0">
                <a:solidFill>
                  <a:srgbClr val="002060"/>
                </a:solidFill>
                <a:latin typeface="Times New Roman" pitchFamily="18" charset="0"/>
                <a:cs typeface="Times New Roman" pitchFamily="18" charset="0"/>
              </a:rPr>
              <a:t>ĩnh</a:t>
            </a:r>
            <a:endParaRPr lang="en-US" b="1" i="1" dirty="0">
              <a:solidFill>
                <a:srgbClr val="002060"/>
              </a:solidFill>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9600" cy="418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1000"/>
                                        <p:tgtEl>
                                          <p:spTgt spid="13314"/>
                                        </p:tgtEl>
                                      </p:cBhvr>
                                    </p:animEffect>
                                    <p:anim calcmode="lin" valueType="num">
                                      <p:cBhvr>
                                        <p:cTn id="13" dur="1000" fill="hold"/>
                                        <p:tgtEl>
                                          <p:spTgt spid="13314"/>
                                        </p:tgtEl>
                                        <p:attrNameLst>
                                          <p:attrName>ppt_x</p:attrName>
                                        </p:attrNameLst>
                                      </p:cBhvr>
                                      <p:tavLst>
                                        <p:tav tm="0">
                                          <p:val>
                                            <p:strVal val="#ppt_x"/>
                                          </p:val>
                                        </p:tav>
                                        <p:tav tm="100000">
                                          <p:val>
                                            <p:strVal val="#ppt_x"/>
                                          </p:val>
                                        </p:tav>
                                      </p:tavLst>
                                    </p:anim>
                                    <p:anim calcmode="lin" valueType="num">
                                      <p:cBhvr>
                                        <p:cTn id="14"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265238"/>
          </a:xfrm>
        </p:spPr>
        <p:txBody>
          <a:bodyPr>
            <a:noAutofit/>
          </a:body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đời</a:t>
            </a:r>
            <a:r>
              <a:rPr lang="en-US" sz="3600" b="1" dirty="0">
                <a:solidFill>
                  <a:srgbClr val="C00000"/>
                </a:solidFill>
                <a:latin typeface="Times New Roman" pitchFamily="18" charset="0"/>
                <a:cs typeface="Times New Roman" pitchFamily="18" charset="0"/>
              </a:rPr>
              <a:t/>
            </a:r>
            <a:br>
              <a:rPr lang="en-US" sz="3600" b="1" dirty="0">
                <a:solidFill>
                  <a:srgbClr val="C00000"/>
                </a:solidFill>
                <a:latin typeface="Times New Roman" pitchFamily="18" charset="0"/>
                <a:cs typeface="Times New Roman" pitchFamily="18" charset="0"/>
              </a:rPr>
            </a:b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14400"/>
            <a:ext cx="8458200" cy="5211763"/>
          </a:xfrm>
        </p:spPr>
        <p:txBody>
          <a:bodyPr>
            <a:normAutofit fontScale="92500" lnSpcReduction="10000"/>
          </a:bodyPr>
          <a:lstStyle/>
          <a:p>
            <a:pPr marL="0" indent="0">
              <a:buNone/>
            </a:pPr>
            <a:r>
              <a:rPr lang="en-US" b="1" dirty="0">
                <a:solidFill>
                  <a:srgbClr val="00B050"/>
                </a:solidFill>
                <a:latin typeface="Times New Roman" pitchFamily="18" charset="0"/>
                <a:cs typeface="Times New Roman" pitchFamily="18" charset="0"/>
              </a:rPr>
              <a:t>1</a:t>
            </a:r>
            <a:r>
              <a:rPr lang="en-US" b="1" dirty="0" smtClean="0">
                <a:solidFill>
                  <a:srgbClr val="00B050"/>
                </a:solidFill>
                <a:latin typeface="Times New Roman" pitchFamily="18" charset="0"/>
                <a:cs typeface="Times New Roman" pitchFamily="18" charset="0"/>
              </a:rPr>
              <a:t>/</a:t>
            </a:r>
            <a:r>
              <a:rPr lang="en-US" b="1" dirty="0" err="1" smtClean="0">
                <a:solidFill>
                  <a:srgbClr val="00B050"/>
                </a:solidFill>
                <a:latin typeface="Times New Roman" pitchFamily="18" charset="0"/>
                <a:cs typeface="Times New Roman" pitchFamily="18" charset="0"/>
              </a:rPr>
              <a:t>Hoàn</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cảnh</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lịch</a:t>
            </a:r>
            <a:r>
              <a:rPr lang="en-US" b="1" dirty="0" smtClean="0">
                <a:solidFill>
                  <a:srgbClr val="00B050"/>
                </a:solidFill>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sử</a:t>
            </a:r>
            <a:r>
              <a:rPr lang="en-US" b="1" dirty="0" smtClean="0">
                <a:solidFill>
                  <a:srgbClr val="00B050"/>
                </a:solidFill>
                <a:latin typeface="Times New Roman" pitchFamily="18" charset="0"/>
                <a:cs typeface="Times New Roman" pitchFamily="18" charset="0"/>
              </a:rPr>
              <a:t>.</a:t>
            </a:r>
          </a:p>
          <a:p>
            <a:pPr algn="just">
              <a:spcBef>
                <a:spcPct val="50000"/>
              </a:spcBef>
            </a:pP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1929,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rộng</a:t>
            </a:r>
            <a:r>
              <a:rPr lang="en-US" dirty="0">
                <a:latin typeface="Times New Roman" pitchFamily="18" charset="0"/>
                <a:cs typeface="Times New Roman" pitchFamily="18" charset="0"/>
              </a:rPr>
              <a:t>.</a:t>
            </a:r>
          </a:p>
          <a:p>
            <a:pPr algn="just">
              <a:spcBef>
                <a:spcPct val="50000"/>
              </a:spcBef>
            </a:pP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3 – 1929, chi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smtClean="0">
                <a:latin typeface="Times New Roman" pitchFamily="18" charset="0"/>
                <a:cs typeface="Times New Roman" pitchFamily="18" charset="0"/>
              </a:rPr>
              <a:t>.</a:t>
            </a:r>
          </a:p>
          <a:p>
            <a:pPr algn="just">
              <a:spcBef>
                <a:spcPct val="50000"/>
              </a:spcBef>
            </a:pPr>
            <a:r>
              <a:rPr lang="en-US" dirty="0" smtClean="0">
                <a:latin typeface="Times New Roman" pitchFamily="18" charset="0"/>
                <a:cs typeface="Times New Roman" pitchFamily="18" charset="0"/>
              </a:rPr>
              <a:t>17 </a:t>
            </a:r>
            <a:r>
              <a:rPr lang="en-US" dirty="0">
                <a:latin typeface="Times New Roman" pitchFamily="18" charset="0"/>
                <a:cs typeface="Times New Roman" pitchFamily="18" charset="0"/>
              </a:rPr>
              <a:t>– 6 – 1929,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lập</a:t>
            </a:r>
            <a:endParaRPr lang="en-US" dirty="0" smtClean="0">
              <a:latin typeface="Times New Roman" pitchFamily="18" charset="0"/>
              <a:cs typeface="Times New Roman" pitchFamily="18" charset="0"/>
            </a:endParaRPr>
          </a:p>
          <a:p>
            <a:pPr algn="just">
              <a:spcBef>
                <a:spcPct val="50000"/>
              </a:spcBef>
            </a:pP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8 – 1929, An Nam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p>
          <a:p>
            <a:pPr algn="just">
              <a:spcBef>
                <a:spcPct val="50000"/>
              </a:spcBef>
            </a:pP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9 – 1929,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a:t>
            </a:r>
          </a:p>
          <a:p>
            <a:pPr algn="just">
              <a:spcBef>
                <a:spcPct val="50000"/>
              </a:spcBef>
            </a:pPr>
            <a:endParaRPr lang="en-US" dirty="0">
              <a:latin typeface="Times New Roman" pitchFamily="18" charset="0"/>
            </a:endParaRPr>
          </a:p>
          <a:p>
            <a:pPr algn="just">
              <a:spcBef>
                <a:spcPct val="50000"/>
              </a:spcBef>
            </a:pPr>
            <a:endParaRPr lang="en-US" dirty="0">
              <a:latin typeface="Times New Roman" pitchFamily="18" charset="0"/>
            </a:endParaRPr>
          </a:p>
          <a:p>
            <a:pPr marL="0" indent="0">
              <a:buNone/>
            </a:pPr>
            <a:endParaRPr lang="en-US" dirty="0"/>
          </a:p>
        </p:txBody>
      </p:sp>
    </p:spTree>
    <p:extLst>
      <p:ext uri="{BB962C8B-B14F-4D97-AF65-F5344CB8AC3E}">
        <p14:creationId xmlns:p14="http://schemas.microsoft.com/office/powerpoint/2010/main" val="3252255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28600" y="152400"/>
            <a:ext cx="8763000" cy="1371600"/>
          </a:xfrm>
        </p:spPr>
        <p:txBody>
          <a:bodyPr>
            <a:noAutofit/>
          </a:bodyPr>
          <a:lstStyle/>
          <a:p>
            <a:pPr algn="l"/>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II-</a:t>
            </a:r>
            <a:r>
              <a:rPr lang="en-US" sz="3200" b="1" dirty="0" err="1" smtClean="0">
                <a:solidFill>
                  <a:srgbClr val="C00000"/>
                </a:solidFill>
                <a:latin typeface="Times New Roman" pitchFamily="18" charset="0"/>
                <a:cs typeface="Times New Roman" pitchFamily="18" charset="0"/>
              </a:rPr>
              <a:t>Phong</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trào</a:t>
            </a:r>
            <a:r>
              <a:rPr lang="en-US" sz="3200" b="1" dirty="0">
                <a:solidFill>
                  <a:srgbClr val="C00000"/>
                </a:solidFill>
                <a:latin typeface="Times New Roman" pitchFamily="18" charset="0"/>
                <a:cs typeface="Times New Roman" pitchFamily="18" charset="0"/>
              </a:rPr>
              <a:t> CMVN </a:t>
            </a:r>
            <a:r>
              <a:rPr lang="en-US" sz="3200" b="1" dirty="0" smtClean="0">
                <a:solidFill>
                  <a:srgbClr val="C00000"/>
                </a:solidFill>
                <a:latin typeface="Times New Roman" pitchFamily="18" charset="0"/>
                <a:cs typeface="Times New Roman" pitchFamily="18" charset="0"/>
              </a:rPr>
              <a:t>1930-1935.</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2.Phong </a:t>
            </a:r>
            <a:r>
              <a:rPr lang="en-US" sz="3200" b="1" dirty="0" err="1" smtClean="0">
                <a:solidFill>
                  <a:srgbClr val="00B050"/>
                </a:solidFill>
                <a:latin typeface="Times New Roman" pitchFamily="18" charset="0"/>
                <a:cs typeface="Times New Roman" pitchFamily="18" charset="0"/>
              </a:rPr>
              <a:t>trào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cách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mạng</a:t>
            </a:r>
            <a:r>
              <a:rPr lang="en-US" sz="3200" b="1" dirty="0" smtClean="0">
                <a:solidFill>
                  <a:srgbClr val="00B050"/>
                </a:solidFill>
                <a:latin typeface="Times New Roman" pitchFamily="18" charset="0"/>
                <a:cs typeface="Times New Roman" pitchFamily="18" charset="0"/>
              </a:rPr>
              <a:t> 1930-1931 </a:t>
            </a:r>
            <a:r>
              <a:rPr lang="en-US" sz="3200" b="1" dirty="0" err="1" smtClean="0">
                <a:solidFill>
                  <a:srgbClr val="00B050"/>
                </a:solidFill>
                <a:latin typeface="Times New Roman" pitchFamily="18" charset="0"/>
                <a:cs typeface="Times New Roman" pitchFamily="18" charset="0"/>
              </a:rPr>
              <a:t>với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đỉnh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cao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Xô</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viết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Nghệ</a:t>
            </a:r>
            <a:r>
              <a:rPr lang="en-US" sz="3200" b="1" dirty="0" smtClean="0">
                <a:solidFill>
                  <a:srgbClr val="00B050"/>
                </a:solidFill>
                <a:latin typeface="Times New Roman" pitchFamily="18" charset="0"/>
                <a:cs typeface="Times New Roman" pitchFamily="18" charset="0"/>
              </a:rPr>
              <a:t> - </a:t>
            </a:r>
            <a:r>
              <a:rPr lang="en-US" sz="3200" b="1" dirty="0" err="1" smtClean="0">
                <a:solidFill>
                  <a:srgbClr val="00B050"/>
                </a:solidFill>
                <a:latin typeface="Times New Roman" pitchFamily="18" charset="0"/>
                <a:cs typeface="Times New Roman" pitchFamily="18" charset="0"/>
              </a:rPr>
              <a:t>Tĩnh</a:t>
            </a:r>
            <a:r>
              <a:rPr lang="en-US" sz="3200" b="1" dirty="0" smtClean="0">
                <a:solidFill>
                  <a:srgbClr val="00B050"/>
                </a:solidFill>
                <a:latin typeface="Times New Roman" pitchFamily="18" charset="0"/>
                <a:cs typeface="Times New Roman" pitchFamily="18" charset="0"/>
              </a:rPr>
              <a:t>.</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2" name="Content Placeholder 1"/>
          <p:cNvSpPr>
            <a:spLocks noGrp="1"/>
          </p:cNvSpPr>
          <p:nvPr>
            <p:ph idx="1"/>
          </p:nvPr>
        </p:nvSpPr>
        <p:spPr>
          <a:xfrm>
            <a:off x="228600" y="1752600"/>
            <a:ext cx="8229600" cy="4525963"/>
          </a:xfrm>
        </p:spPr>
        <p:txBody>
          <a:bodyPr/>
          <a:lstStyle/>
          <a:p>
            <a:r>
              <a:rPr lang="en-US" b="1" dirty="0" smtClean="0">
                <a:latin typeface="Times New Roman" pitchFamily="18" charset="0"/>
                <a:cs typeface="Times New Roman" pitchFamily="18" charset="0"/>
              </a:rPr>
              <a:t>Ý </a:t>
            </a:r>
            <a:r>
              <a:rPr lang="en-US" b="1" dirty="0" err="1" smtClean="0">
                <a:latin typeface="Times New Roman" pitchFamily="18" charset="0"/>
                <a:cs typeface="Times New Roman" pitchFamily="18" charset="0"/>
              </a:rPr>
              <a:t>nghĩa</a:t>
            </a:r>
            <a:r>
              <a:rPr lang="en-US" b="1" dirty="0" smtClean="0">
                <a:latin typeface="Times New Roman" pitchFamily="18" charset="0"/>
                <a:cs typeface="Times New Roman" pitchFamily="18" charset="0"/>
              </a:rPr>
              <a:t>: </a:t>
            </a:r>
          </a:p>
          <a:p>
            <a:pPr marL="0" indent="0">
              <a:buNone/>
            </a:pPr>
            <a:r>
              <a:rPr lang="nl-NL" dirty="0" smtClean="0">
                <a:latin typeface="Times New Roman" pitchFamily="18" charset="0"/>
                <a:cs typeface="Times New Roman" pitchFamily="18" charset="0"/>
              </a:rPr>
              <a:t>- </a:t>
            </a:r>
            <a:r>
              <a:rPr lang="nl-NL" dirty="0">
                <a:latin typeface="Times New Roman" pitchFamily="18" charset="0"/>
                <a:cs typeface="Times New Roman" pitchFamily="18" charset="0"/>
              </a:rPr>
              <a:t>Mặc dù bị kẻ thù dập tắt trong máu lửa, nhưng ptrào XVNT đã chứng tỏ tinh thần đấu tranh kiên cường, oanh liệt và khả năng CM to lớn của quần chúng.</a:t>
            </a:r>
            <a:endParaRPr lang="en-US" dirty="0">
              <a:latin typeface="Times New Roman" pitchFamily="18" charset="0"/>
              <a:cs typeface="Times New Roman" pitchFamily="18" charset="0"/>
            </a:endParaRPr>
          </a:p>
          <a:p>
            <a:pPr marL="0" indent="0">
              <a:buNone/>
            </a:pPr>
            <a:r>
              <a:rPr lang="nl-NL" dirty="0">
                <a:latin typeface="Times New Roman" pitchFamily="18" charset="0"/>
                <a:cs typeface="Times New Roman" pitchFamily="18" charset="0"/>
              </a:rPr>
              <a:t>- Ptrào CM 1930 -1931 là cuộc tổng diễn tập làn thứ nhất của Đảng và quần chúng CM chuẩn bị cho CM tháng 8 1945.</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67275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3728"/>
            <a:ext cx="8763000" cy="13716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1.Tình </a:t>
            </a:r>
            <a:r>
              <a:rPr lang="en-US" sz="3200" b="1" dirty="0" err="1" smtClean="0">
                <a:solidFill>
                  <a:srgbClr val="00B050"/>
                </a:solidFill>
                <a:latin typeface="Times New Roman" pitchFamily="18" charset="0"/>
                <a:cs typeface="Times New Roman" pitchFamily="18" charset="0"/>
              </a:rPr>
              <a:t>hình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giới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nước</a:t>
            </a:r>
            <a:r>
              <a:rPr lang="en-US" sz="3200" b="1" dirty="0" smtClean="0">
                <a:solidFill>
                  <a:srgbClr val="00B050"/>
                </a:solidFill>
                <a:latin typeface="Times New Roman" pitchFamily="18" charset="0"/>
                <a:cs typeface="Times New Roman" pitchFamily="18" charset="0"/>
              </a:rPr>
              <a:t>.</a:t>
            </a:r>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5513212" cy="310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7"/>
          <p:cNvSpPr txBox="1">
            <a:spLocks/>
          </p:cNvSpPr>
          <p:nvPr/>
        </p:nvSpPr>
        <p:spPr>
          <a:xfrm>
            <a:off x="1524000" y="2913089"/>
            <a:ext cx="7620000" cy="32766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n-US" b="1" dirty="0" smtClean="0">
              <a:latin typeface="Times New Roman" pitchFamily="18" charset="0"/>
              <a:cs typeface="Times New Roman" pitchFamily="18" charset="0"/>
            </a:endParaRPr>
          </a:p>
          <a:p>
            <a:pPr marL="0" indent="0" algn="ctr">
              <a:buFont typeface="Arial" pitchFamily="34" charset="0"/>
              <a:buNone/>
            </a:pP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nước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ảnh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hưởng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Việt</a:t>
            </a:r>
            <a:r>
              <a:rPr lang="en-US" b="1" dirty="0" smtClean="0">
                <a:latin typeface="Times New Roman" pitchFamily="18" charset="0"/>
                <a:cs typeface="Times New Roman" pitchFamily="18" charset="0"/>
              </a:rPr>
              <a:t> Nam </a:t>
            </a:r>
            <a:r>
              <a:rPr lang="en-US" b="1" dirty="0" err="1" smtClean="0">
                <a:latin typeface="Times New Roman" pitchFamily="18" charset="0"/>
                <a:cs typeface="Times New Roman" pitchFamily="18" charset="0"/>
              </a:rPr>
              <a:t>giai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đoạn</a:t>
            </a:r>
            <a:r>
              <a:rPr lang="en-US" b="1" dirty="0" smtClean="0">
                <a:latin typeface="Times New Roman" pitchFamily="18" charset="0"/>
                <a:cs typeface="Times New Roman" pitchFamily="18" charset="0"/>
              </a:rPr>
              <a:t> 1936-1939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884120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3728"/>
            <a:ext cx="8763000" cy="13716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1.Tình </a:t>
            </a:r>
            <a:r>
              <a:rPr lang="en-US" sz="3200" b="1" dirty="0" err="1" smtClean="0">
                <a:solidFill>
                  <a:srgbClr val="00B050"/>
                </a:solidFill>
                <a:latin typeface="Times New Roman" pitchFamily="18" charset="0"/>
                <a:cs typeface="Times New Roman" pitchFamily="18" charset="0"/>
              </a:rPr>
              <a:t>hình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giới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nước</a:t>
            </a:r>
            <a:r>
              <a:rPr lang="en-US" sz="3200" b="1" dirty="0" smtClean="0">
                <a:solidFill>
                  <a:srgbClr val="00B050"/>
                </a:solidFill>
                <a:latin typeface="Times New Roman" pitchFamily="18" charset="0"/>
                <a:cs typeface="Times New Roman" pitchFamily="18" charset="0"/>
              </a:rPr>
              <a:t>.</a:t>
            </a:r>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228600" y="1143000"/>
            <a:ext cx="8686800" cy="5486400"/>
          </a:xfrm>
        </p:spPr>
        <p:txBody>
          <a:bodyPr>
            <a:normAutofit/>
          </a:bodyPr>
          <a:lstStyle/>
          <a:p>
            <a:pPr marL="0" indent="0" algn="just">
              <a:buNone/>
            </a:pPr>
            <a:r>
              <a:rPr lang="en-US" sz="3300" b="1" dirty="0" smtClean="0">
                <a:latin typeface="Times New Roman" pitchFamily="18" charset="0"/>
                <a:cs typeface="Times New Roman" pitchFamily="18" charset="0"/>
              </a:rPr>
              <a:t>a</a:t>
            </a:r>
            <a:r>
              <a:rPr lang="vi-VN" sz="3300" b="1" dirty="0" smtClean="0">
                <a:latin typeface="Times New Roman" pitchFamily="18" charset="0"/>
                <a:cs typeface="Times New Roman" pitchFamily="18" charset="0"/>
              </a:rPr>
              <a:t>. </a:t>
            </a:r>
            <a:r>
              <a:rPr lang="vi-VN" sz="3300" b="1" dirty="0">
                <a:latin typeface="Times New Roman" pitchFamily="18" charset="0"/>
                <a:cs typeface="Times New Roman" pitchFamily="18" charset="0"/>
              </a:rPr>
              <a:t>Thế giới :</a:t>
            </a:r>
            <a:endParaRPr lang="vi-VN" sz="3300" dirty="0">
              <a:latin typeface="Times New Roman" pitchFamily="18" charset="0"/>
              <a:cs typeface="Times New Roman" pitchFamily="18" charset="0"/>
            </a:endParaRPr>
          </a:p>
          <a:p>
            <a:pPr algn="just"/>
            <a:r>
              <a:rPr lang="en-US" sz="3300" dirty="0">
                <a:latin typeface="Times New Roman" pitchFamily="18" charset="0"/>
                <a:cs typeface="Times New Roman" pitchFamily="18" charset="0"/>
              </a:rPr>
              <a:t>M</a:t>
            </a:r>
            <a:r>
              <a:rPr lang="vi-VN" sz="3300" dirty="0" smtClean="0">
                <a:latin typeface="Times New Roman" pitchFamily="18" charset="0"/>
                <a:cs typeface="Times New Roman" pitchFamily="18" charset="0"/>
              </a:rPr>
              <a:t>âu </a:t>
            </a:r>
            <a:r>
              <a:rPr lang="vi-VN" sz="3300" dirty="0">
                <a:latin typeface="Times New Roman" pitchFamily="18" charset="0"/>
                <a:cs typeface="Times New Roman" pitchFamily="18" charset="0"/>
              </a:rPr>
              <a:t>thuẫn trong lòng các nước tư bản gay gắt.</a:t>
            </a:r>
          </a:p>
          <a:p>
            <a:pPr algn="just"/>
            <a:r>
              <a:rPr lang="vi-VN" sz="3300" dirty="0" smtClean="0">
                <a:latin typeface="Times New Roman" pitchFamily="18" charset="0"/>
                <a:cs typeface="Times New Roman" pitchFamily="18" charset="0"/>
              </a:rPr>
              <a:t>chủ nghĩa phát xít ra đời trên thế giới, đe dọa an ninh loài người.</a:t>
            </a:r>
          </a:p>
          <a:p>
            <a:pPr algn="just"/>
            <a:r>
              <a:rPr lang="vi-VN" sz="3300" dirty="0" smtClean="0">
                <a:latin typeface="Times New Roman" pitchFamily="18" charset="0"/>
                <a:cs typeface="Times New Roman" pitchFamily="18" charset="0"/>
              </a:rPr>
              <a:t> Đại hội lần VII của Quốc tế </a:t>
            </a:r>
            <a:r>
              <a:rPr lang="en-US" sz="3300" dirty="0" err="1" smtClean="0">
                <a:latin typeface="Times New Roman" pitchFamily="18" charset="0"/>
                <a:cs typeface="Times New Roman" pitchFamily="18" charset="0"/>
              </a:rPr>
              <a:t>Cộng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sản</a:t>
            </a:r>
            <a:r>
              <a:rPr lang="en-US" sz="3300" dirty="0" smtClean="0">
                <a:latin typeface="Times New Roman" pitchFamily="18" charset="0"/>
                <a:cs typeface="Times New Roman" pitchFamily="18" charset="0"/>
              </a:rPr>
              <a:t> </a:t>
            </a:r>
            <a:r>
              <a:rPr lang="vi-VN" sz="3300" dirty="0" smtClean="0">
                <a:latin typeface="Times New Roman" pitchFamily="18" charset="0"/>
                <a:cs typeface="Times New Roman" pitchFamily="18" charset="0"/>
              </a:rPr>
              <a:t>chủ trương thành lập Mặt trận </a:t>
            </a:r>
            <a:r>
              <a:rPr lang="en-US" sz="3300" dirty="0" err="1" smtClean="0">
                <a:latin typeface="Times New Roman" pitchFamily="18" charset="0"/>
                <a:cs typeface="Times New Roman" pitchFamily="18" charset="0"/>
              </a:rPr>
              <a:t>nhân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dân</a:t>
            </a:r>
            <a:r>
              <a:rPr lang="en-US" sz="3300" dirty="0" smtClean="0">
                <a:latin typeface="Times New Roman" pitchFamily="18" charset="0"/>
                <a:cs typeface="Times New Roman" pitchFamily="18" charset="0"/>
              </a:rPr>
              <a:t> ở </a:t>
            </a:r>
            <a:r>
              <a:rPr lang="en-US" sz="3300" dirty="0" err="1" smtClean="0">
                <a:latin typeface="Times New Roman" pitchFamily="18" charset="0"/>
                <a:cs typeface="Times New Roman" pitchFamily="18" charset="0"/>
              </a:rPr>
              <a:t>các</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nước</a:t>
            </a:r>
            <a:r>
              <a:rPr lang="en-US" sz="3300" dirty="0" smtClean="0">
                <a:latin typeface="Times New Roman" pitchFamily="18" charset="0"/>
                <a:cs typeface="Times New Roman" pitchFamily="18" charset="0"/>
              </a:rPr>
              <a:t>.</a:t>
            </a:r>
          </a:p>
          <a:p>
            <a:pPr algn="just"/>
            <a:r>
              <a:rPr lang="vi-VN" sz="3300" dirty="0" smtClean="0">
                <a:latin typeface="Times New Roman" pitchFamily="18" charset="0"/>
                <a:cs typeface="Times New Roman" pitchFamily="18" charset="0"/>
              </a:rPr>
              <a:t>1936</a:t>
            </a:r>
            <a:r>
              <a:rPr lang="vi-VN" sz="3300" dirty="0">
                <a:latin typeface="Times New Roman" pitchFamily="18" charset="0"/>
                <a:cs typeface="Times New Roman" pitchFamily="18" charset="0"/>
              </a:rPr>
              <a:t>, Chính phủ Mặt trận Nhân dân Pháp cầm quyền, thực hiện một số cải cách dân chủ ở thuộc </a:t>
            </a:r>
            <a:r>
              <a:rPr lang="vi-VN" sz="3300" dirty="0" smtClean="0">
                <a:latin typeface="Times New Roman" pitchFamily="18" charset="0"/>
                <a:cs typeface="Times New Roman" pitchFamily="18" charset="0"/>
              </a:rPr>
              <a:t>địa.</a:t>
            </a:r>
            <a:endParaRPr lang="en-US" sz="33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17661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467600" cy="6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61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8905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529109" cy="639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524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3728"/>
            <a:ext cx="8763000" cy="13716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1.Tình </a:t>
            </a:r>
            <a:r>
              <a:rPr lang="en-US" sz="3200" b="1" dirty="0" err="1" smtClean="0">
                <a:solidFill>
                  <a:srgbClr val="00B050"/>
                </a:solidFill>
                <a:latin typeface="Times New Roman" pitchFamily="18" charset="0"/>
                <a:cs typeface="Times New Roman" pitchFamily="18" charset="0"/>
              </a:rPr>
              <a:t>hình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thế</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giới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nước</a:t>
            </a:r>
            <a:r>
              <a:rPr lang="en-US" sz="3200" b="1" dirty="0" smtClean="0">
                <a:solidFill>
                  <a:srgbClr val="00B050"/>
                </a:solidFill>
                <a:latin typeface="Times New Roman" pitchFamily="18" charset="0"/>
                <a:cs typeface="Times New Roman" pitchFamily="18" charset="0"/>
              </a:rPr>
              <a:t>.</a:t>
            </a:r>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381000" y="1295400"/>
            <a:ext cx="8610600" cy="5562600"/>
          </a:xfrm>
        </p:spPr>
        <p:txBody>
          <a:bodyPr>
            <a:noAutofit/>
          </a:bodyPr>
          <a:lstStyle/>
          <a:p>
            <a:pPr marL="0" indent="0" algn="just">
              <a:buNone/>
            </a:pPr>
            <a:r>
              <a:rPr lang="en-US" b="1" dirty="0" smtClean="0">
                <a:latin typeface="Times New Roman" pitchFamily="18" charset="0"/>
                <a:cs typeface="Times New Roman" pitchFamily="18" charset="0"/>
              </a:rPr>
              <a:t>b. </a:t>
            </a:r>
            <a:r>
              <a:rPr lang="vi-VN" b="1" dirty="0" smtClean="0">
                <a:latin typeface="Times New Roman" pitchFamily="18" charset="0"/>
                <a:cs typeface="Times New Roman" pitchFamily="18" charset="0"/>
              </a:rPr>
              <a:t>Trong </a:t>
            </a:r>
            <a:r>
              <a:rPr lang="vi-VN" b="1" dirty="0">
                <a:latin typeface="Times New Roman" pitchFamily="18" charset="0"/>
                <a:cs typeface="Times New Roman" pitchFamily="18" charset="0"/>
              </a:rPr>
              <a:t>nước </a:t>
            </a:r>
            <a:r>
              <a:rPr lang="vi-VN"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Một </a:t>
            </a:r>
            <a:r>
              <a:rPr lang="vi-VN" dirty="0">
                <a:latin typeface="Times New Roman" pitchFamily="18" charset="0"/>
                <a:cs typeface="Times New Roman" pitchFamily="18" charset="0"/>
              </a:rPr>
              <a:t>số tù chính trị ở Việt Nam được thả, tìm cách hoạt động trở lại.</a:t>
            </a:r>
            <a:endParaRPr lang="en-US" b="1" i="1" dirty="0">
              <a:latin typeface="Times New Roman" pitchFamily="18" charset="0"/>
              <a:cs typeface="Times New Roman" pitchFamily="18" charset="0"/>
            </a:endParaRPr>
          </a:p>
          <a:p>
            <a:r>
              <a:rPr lang="vi-VN" dirty="0" smtClean="0">
                <a:latin typeface="Times New Roman" pitchFamily="18" charset="0"/>
                <a:cs typeface="Times New Roman" pitchFamily="18" charset="0"/>
              </a:rPr>
              <a:t>Ở </a:t>
            </a:r>
            <a:r>
              <a:rPr lang="vi-VN" dirty="0">
                <a:latin typeface="Times New Roman" pitchFamily="18" charset="0"/>
                <a:cs typeface="Times New Roman" pitchFamily="18" charset="0"/>
              </a:rPr>
              <a:t>Việt Nam, hậu quả cuộc khủng hoảng kinh tế kéo dài, tác động không chỉ đến các tầng lớp nhân dân lao động mà cả tư sản, địa chủ vừa và nhỏ. </a:t>
            </a:r>
            <a:endParaRPr lang="en-US"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Thực </a:t>
            </a:r>
            <a:r>
              <a:rPr lang="vi-VN" dirty="0">
                <a:latin typeface="Times New Roman" pitchFamily="18" charset="0"/>
                <a:cs typeface="Times New Roman" pitchFamily="18" charset="0"/>
              </a:rPr>
              <a:t>dân phản động thuộc địa và tay sai tiếp tục chính sách </a:t>
            </a:r>
            <a:r>
              <a:rPr lang="vi-VN" dirty="0" smtClean="0">
                <a:latin typeface="Times New Roman" pitchFamily="18" charset="0"/>
                <a:cs typeface="Times New Roman" pitchFamily="18" charset="0"/>
              </a:rPr>
              <a:t>vơ</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vét</a:t>
            </a:r>
            <a:r>
              <a:rPr lang="vi-VN" dirty="0">
                <a:latin typeface="Times New Roman" pitchFamily="18" charset="0"/>
                <a:cs typeface="Times New Roman" pitchFamily="18" charset="0"/>
              </a:rPr>
              <a:t>, bóc lột khủng bố cách </a:t>
            </a:r>
            <a:r>
              <a:rPr lang="vi-VN" dirty="0"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711490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04800"/>
            <a:ext cx="8763000" cy="13716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Mặt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trận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dân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chủ</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Đông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Dương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phong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trào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đấu</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tranh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đòi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tự</a:t>
            </a:r>
            <a:r>
              <a:rPr lang="en-US" sz="3200" b="1" dirty="0" smtClean="0">
                <a:solidFill>
                  <a:srgbClr val="00B050"/>
                </a:solidFill>
                <a:latin typeface="Times New Roman" pitchFamily="18" charset="0"/>
                <a:cs typeface="Times New Roman" pitchFamily="18" charset="0"/>
              </a:rPr>
              <a:t> do, </a:t>
            </a:r>
            <a:r>
              <a:rPr lang="en-US" sz="3200" b="1" dirty="0" err="1" smtClean="0">
                <a:solidFill>
                  <a:srgbClr val="00B050"/>
                </a:solidFill>
                <a:latin typeface="Times New Roman" pitchFamily="18" charset="0"/>
                <a:cs typeface="Times New Roman" pitchFamily="18" charset="0"/>
              </a:rPr>
              <a:t>dân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chủ</a:t>
            </a:r>
            <a:r>
              <a:rPr lang="en-US" sz="3200" b="1" dirty="0" smtClean="0">
                <a:solidFill>
                  <a:srgbClr val="00B050"/>
                </a:solidFill>
                <a:latin typeface="Times New Roman" pitchFamily="18" charset="0"/>
                <a:cs typeface="Times New Roman" pitchFamily="18" charset="0"/>
              </a:rPr>
              <a:t>.</a:t>
            </a:r>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6" name="Content Placeholder 7"/>
          <p:cNvSpPr txBox="1">
            <a:spLocks noGrp="1"/>
          </p:cNvSpPr>
          <p:nvPr>
            <p:ph idx="1"/>
          </p:nvPr>
        </p:nvSpPr>
        <p:spPr>
          <a:xfrm>
            <a:off x="228600" y="1828801"/>
            <a:ext cx="8458200" cy="37338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b="1" dirty="0" err="1" smtClean="0">
                <a:latin typeface="Times New Roman" pitchFamily="18" charset="0"/>
                <a:cs typeface="Times New Roman" pitchFamily="18" charset="0"/>
              </a:rPr>
              <a:t>Chủ</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Đảng</a:t>
            </a:r>
            <a:r>
              <a:rPr lang="en-US" b="1" dirty="0" smtClean="0">
                <a:latin typeface="Times New Roman" pitchFamily="18" charset="0"/>
                <a:cs typeface="Times New Roman" pitchFamily="18" charset="0"/>
              </a:rPr>
              <a:t> ta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đoạn</a:t>
            </a:r>
            <a:r>
              <a:rPr lang="en-US" b="1" dirty="0" smtClean="0">
                <a:latin typeface="Times New Roman" pitchFamily="18" charset="0"/>
                <a:cs typeface="Times New Roman" pitchFamily="18" charset="0"/>
              </a:rPr>
              <a:t> 1936-1939 </a:t>
            </a:r>
            <a:r>
              <a:rPr lang="en-US" b="1" dirty="0" err="1" smtClean="0">
                <a:latin typeface="Times New Roman" pitchFamily="18" charset="0"/>
                <a:cs typeface="Times New Roman" pitchFamily="18" charset="0"/>
              </a:rPr>
              <a:t>là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gì</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355186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7475" y="152400"/>
            <a:ext cx="8763000" cy="1371600"/>
          </a:xfrm>
        </p:spPr>
        <p:txBody>
          <a:bodyPr>
            <a:noAutofit/>
          </a:bodyPr>
          <a:lstStyle/>
          <a:p>
            <a:pPr algn="l"/>
            <a:r>
              <a:rPr lang="en-US" sz="2800" b="1" dirty="0" smtClean="0">
                <a:solidFill>
                  <a:srgbClr val="C00000"/>
                </a:solidFill>
                <a:latin typeface="Times New Roman" pitchFamily="18" charset="0"/>
                <a:cs typeface="Times New Roman" pitchFamily="18" charset="0"/>
              </a:rPr>
              <a:t>III-</a:t>
            </a:r>
            <a:r>
              <a:rPr lang="en-US" sz="2800" b="1" dirty="0" err="1" smtClean="0">
                <a:solidFill>
                  <a:srgbClr val="C00000"/>
                </a:solidFill>
                <a:latin typeface="Times New Roman" pitchFamily="18" charset="0"/>
                <a:cs typeface="Times New Roman" pitchFamily="18" charset="0"/>
              </a:rPr>
              <a:t>Cuộc</a:t>
            </a:r>
            <a:r>
              <a:rPr lang="en-US" sz="2800" b="1" dirty="0" smtClean="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vận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động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dân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chủ</a:t>
            </a:r>
            <a:r>
              <a:rPr lang="en-US" sz="2800" b="1" dirty="0">
                <a:solidFill>
                  <a:srgbClr val="C00000"/>
                </a:solidFill>
                <a:latin typeface="Times New Roman" pitchFamily="18" charset="0"/>
                <a:cs typeface="Times New Roman" pitchFamily="18" charset="0"/>
              </a:rPr>
              <a:t> 1936-1939</a:t>
            </a:r>
            <a:r>
              <a:rPr lang="en-US" sz="2800" b="1" dirty="0" smtClean="0">
                <a:solidFill>
                  <a:srgbClr val="C00000"/>
                </a:solidFill>
                <a:latin typeface="Times New Roman" pitchFamily="18" charset="0"/>
                <a:cs typeface="Times New Roman" pitchFamily="18" charset="0"/>
              </a:rPr>
              <a:t/>
            </a:r>
            <a:br>
              <a:rPr lang="en-US" sz="2800" b="1" dirty="0" smtClean="0">
                <a:solidFill>
                  <a:srgbClr val="C00000"/>
                </a:solidFill>
                <a:latin typeface="Times New Roman" pitchFamily="18" charset="0"/>
                <a:cs typeface="Times New Roman" pitchFamily="18" charset="0"/>
              </a:rPr>
            </a:br>
            <a:r>
              <a:rPr lang="en-US" sz="2800" b="1" dirty="0" smtClean="0">
                <a:solidFill>
                  <a:srgbClr val="00B050"/>
                </a:solidFill>
                <a:latin typeface="Times New Roman" pitchFamily="18" charset="0"/>
                <a:cs typeface="Times New Roman" pitchFamily="18" charset="0"/>
              </a:rPr>
              <a:t>2. </a:t>
            </a:r>
            <a:r>
              <a:rPr lang="en-US" sz="2800" b="1" dirty="0" err="1" smtClean="0">
                <a:solidFill>
                  <a:srgbClr val="00B050"/>
                </a:solidFill>
                <a:latin typeface="Times New Roman" pitchFamily="18" charset="0"/>
                <a:cs typeface="Times New Roman" pitchFamily="18" charset="0"/>
              </a:rPr>
              <a:t>Mặt</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trận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dân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chủ</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Đông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Dương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và</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phong</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trào</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đấu</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tranh</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đòi</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tự</a:t>
            </a:r>
            <a:r>
              <a:rPr lang="en-US" sz="2800" b="1" dirty="0" smtClean="0">
                <a:solidFill>
                  <a:srgbClr val="00B050"/>
                </a:solidFill>
                <a:latin typeface="Times New Roman" pitchFamily="18" charset="0"/>
                <a:cs typeface="Times New Roman" pitchFamily="18" charset="0"/>
              </a:rPr>
              <a:t> do, </a:t>
            </a:r>
            <a:r>
              <a:rPr lang="en-US" sz="2800" b="1" dirty="0" err="1" smtClean="0">
                <a:solidFill>
                  <a:srgbClr val="00B050"/>
                </a:solidFill>
                <a:latin typeface="Times New Roman" pitchFamily="18" charset="0"/>
                <a:cs typeface="Times New Roman" pitchFamily="18" charset="0"/>
              </a:rPr>
              <a:t>dân</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chủ</a:t>
            </a:r>
            <a:r>
              <a:rPr lang="en-US" sz="2800" b="1" dirty="0" smtClean="0">
                <a:solidFill>
                  <a:srgbClr val="00B050"/>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sp>
        <p:nvSpPr>
          <p:cNvPr id="2" name="Content Placeholder 1"/>
          <p:cNvSpPr>
            <a:spLocks noGrp="1"/>
          </p:cNvSpPr>
          <p:nvPr>
            <p:ph idx="1"/>
          </p:nvPr>
        </p:nvSpPr>
        <p:spPr>
          <a:xfrm>
            <a:off x="152400" y="1143000"/>
            <a:ext cx="8839200" cy="4525963"/>
          </a:xfrm>
        </p:spPr>
        <p:txBody>
          <a:bodyPr>
            <a:noAutofit/>
          </a:bodyPr>
          <a:lstStyle/>
          <a:p>
            <a:pPr marL="0" indent="0">
              <a:buNone/>
            </a:pPr>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Chủ</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Đảng</a:t>
            </a:r>
            <a:endParaRPr lang="en-US" b="1" i="1"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Xác định kẻ thù trước </a:t>
            </a:r>
            <a:r>
              <a:rPr lang="vi-VN" dirty="0"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phản </a:t>
            </a:r>
            <a:r>
              <a:rPr lang="vi-VN" dirty="0">
                <a:latin typeface="Times New Roman" pitchFamily="18" charset="0"/>
                <a:cs typeface="Times New Roman" pitchFamily="18" charset="0"/>
              </a:rPr>
              <a:t>động Pháp và tay sai không chịu thi hành chính sách của Mặt trận Nhân dân Pháp tại các thuộc địa.</a:t>
            </a:r>
            <a:endParaRPr lang="en-US" b="1" i="1" dirty="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K</a:t>
            </a:r>
            <a:r>
              <a:rPr lang="vi-VN" dirty="0" smtClean="0">
                <a:latin typeface="Times New Roman" pitchFamily="18" charset="0"/>
                <a:cs typeface="Times New Roman" pitchFamily="18" charset="0"/>
              </a:rPr>
              <a:t>hẩu </a:t>
            </a:r>
            <a:r>
              <a:rPr lang="vi-VN" dirty="0">
                <a:latin typeface="Times New Roman" pitchFamily="18" charset="0"/>
                <a:cs typeface="Times New Roman" pitchFamily="18" charset="0"/>
              </a:rPr>
              <a:t>hiệ</a:t>
            </a:r>
            <a:r>
              <a:rPr lang="en-US" dirty="0">
                <a:latin typeface="Times New Roman" pitchFamily="18" charset="0"/>
                <a:cs typeface="Times New Roman" pitchFamily="18" charset="0"/>
              </a:rPr>
              <a:t>u </a:t>
            </a:r>
            <a:r>
              <a:rPr lang="vi-VN" dirty="0">
                <a:latin typeface="Times New Roman" pitchFamily="18" charset="0"/>
                <a:cs typeface="Times New Roman" pitchFamily="18" charset="0"/>
              </a:rPr>
              <a:t>“Chống phát xít, chống chiến tranh đế quốc, chống bọn phản động thuộc địa và tay sai, đòi tự do, dân chủ, cơm áo và hoà bình”.</a:t>
            </a:r>
            <a:endParaRPr lang="en-US" b="1" i="1"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Thành lập Mặt trận Nhân dân phản đế Đông Dương </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Hình thức, phương pháp đấu tranh: hợp pháp, nửa hợp pháp, công khai, nửa công khai…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11750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52400" y="304800"/>
            <a:ext cx="8763000" cy="13716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Mặt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trận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dân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chủ</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Đông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Dương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phong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trào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đấu</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tranh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đòi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tự</a:t>
            </a:r>
            <a:r>
              <a:rPr lang="en-US" sz="3200" b="1" dirty="0" smtClean="0">
                <a:solidFill>
                  <a:srgbClr val="00B050"/>
                </a:solidFill>
                <a:latin typeface="Times New Roman" pitchFamily="18" charset="0"/>
                <a:cs typeface="Times New Roman" pitchFamily="18" charset="0"/>
              </a:rPr>
              <a:t> do, </a:t>
            </a:r>
            <a:r>
              <a:rPr lang="en-US" sz="3200" b="1" dirty="0" err="1" smtClean="0">
                <a:solidFill>
                  <a:srgbClr val="00B050"/>
                </a:solidFill>
                <a:latin typeface="Times New Roman" pitchFamily="18" charset="0"/>
                <a:cs typeface="Times New Roman" pitchFamily="18" charset="0"/>
              </a:rPr>
              <a:t>dân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chủ</a:t>
            </a:r>
            <a:r>
              <a:rPr lang="en-US" sz="3200" b="1" dirty="0" smtClean="0">
                <a:solidFill>
                  <a:srgbClr val="00B050"/>
                </a:solidFill>
                <a:latin typeface="Times New Roman" pitchFamily="18" charset="0"/>
                <a:cs typeface="Times New Roman" pitchFamily="18" charset="0"/>
              </a:rPr>
              <a:t>.</a:t>
            </a:r>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endParaRPr lang="en-US" sz="3200" b="1" dirty="0">
              <a:solidFill>
                <a:srgbClr val="C00000"/>
              </a:solidFill>
              <a:latin typeface="Times New Roman" pitchFamily="18" charset="0"/>
              <a:cs typeface="Times New Roman" pitchFamily="18" charset="0"/>
            </a:endParaRPr>
          </a:p>
        </p:txBody>
      </p:sp>
      <p:sp>
        <p:nvSpPr>
          <p:cNvPr id="6" name="Content Placeholder 7"/>
          <p:cNvSpPr txBox="1">
            <a:spLocks noGrp="1"/>
          </p:cNvSpPr>
          <p:nvPr>
            <p:ph idx="1"/>
          </p:nvPr>
        </p:nvSpPr>
        <p:spPr>
          <a:xfrm>
            <a:off x="228600" y="1828801"/>
            <a:ext cx="8458200" cy="37338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n-US" b="1" dirty="0" err="1" smtClean="0">
                <a:latin typeface="Times New Roman" pitchFamily="18" charset="0"/>
                <a:cs typeface="Times New Roman" pitchFamily="18" charset="0"/>
              </a:rPr>
              <a:t>Em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hãy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liệt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kê</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những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sự</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kiện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trào</a:t>
            </a:r>
            <a:r>
              <a:rPr lang="en-US" b="1" dirty="0" smtClean="0">
                <a:latin typeface="Times New Roman" pitchFamily="18" charset="0"/>
                <a:cs typeface="Times New Roman" pitchFamily="18" charset="0"/>
              </a:rPr>
              <a:t> 1936-1939?</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58785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ChangeArrowheads="1"/>
          </p:cNvSpPr>
          <p:nvPr/>
        </p:nvSpPr>
        <p:spPr bwMode="auto">
          <a:xfrm>
            <a:off x="76200" y="152400"/>
            <a:ext cx="8991600" cy="3200400"/>
          </a:xfrm>
          <a:prstGeom prst="rect">
            <a:avLst/>
          </a:prstGeom>
          <a:noFill/>
          <a:ln w="57150" cmpd="thickThin">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tIns="137160" rIns="18288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hlink"/>
              </a:buClr>
              <a:buFont typeface="Wingdings" pitchFamily="2" charset="2"/>
              <a:buNone/>
            </a:pPr>
            <a:r>
              <a:rPr lang="en-US" sz="2400" b="1">
                <a:latin typeface="Times New Roman" pitchFamily="18" charset="0"/>
                <a:cs typeface="Times New Roman" pitchFamily="18" charset="0"/>
              </a:rPr>
              <a:t>	</a:t>
            </a:r>
            <a:r>
              <a:rPr lang="en-US" sz="3200" b="1">
                <a:latin typeface="Times New Roman" pitchFamily="18" charset="0"/>
                <a:cs typeface="Times New Roman" pitchFamily="18" charset="0"/>
              </a:rPr>
              <a:t>“Những người giác ngộ cộng sản chân chính trong Tân Việt Cách mệnh đảng trịnh trọng tuyên ngôn cùng toàn thể đảng viên Tân Việt cách mệnh đảng, toàn thể thợ thuyền, dân cày và lao khổ biết rằng chúng tôi chính thức thành lập ra</a:t>
            </a:r>
            <a:r>
              <a:rPr lang="en-US" sz="3200" b="1">
                <a:solidFill>
                  <a:srgbClr val="000000"/>
                </a:solidFill>
                <a:latin typeface="Times New Roman" pitchFamily="18" charset="0"/>
                <a:cs typeface="Times New Roman" pitchFamily="18" charset="0"/>
              </a:rPr>
              <a:t> </a:t>
            </a:r>
            <a:r>
              <a:rPr lang="en-US" sz="3200" b="1" i="1">
                <a:solidFill>
                  <a:srgbClr val="FF0000"/>
                </a:solidFill>
                <a:latin typeface="Times New Roman" pitchFamily="18" charset="0"/>
                <a:cs typeface="Times New Roman" pitchFamily="18" charset="0"/>
              </a:rPr>
              <a:t>Đông Dương Cộng sản liên đoàn” </a:t>
            </a:r>
          </a:p>
        </p:txBody>
      </p:sp>
      <p:sp>
        <p:nvSpPr>
          <p:cNvPr id="3" name="Rectangle 4"/>
          <p:cNvSpPr>
            <a:spLocks noChangeArrowheads="1"/>
          </p:cNvSpPr>
          <p:nvPr/>
        </p:nvSpPr>
        <p:spPr bwMode="auto">
          <a:xfrm>
            <a:off x="1981200" y="4038600"/>
            <a:ext cx="6934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r">
              <a:spcBef>
                <a:spcPct val="20000"/>
              </a:spcBef>
              <a:buClr>
                <a:schemeClr val="hlink"/>
              </a:buClr>
              <a:buFont typeface="Wingdings" pitchFamily="2" charset="2"/>
              <a:buNone/>
            </a:pPr>
            <a:r>
              <a:rPr lang="en-US" sz="2800" b="1" i="1">
                <a:solidFill>
                  <a:srgbClr val="0000CC"/>
                </a:solidFill>
                <a:latin typeface="Times New Roman" pitchFamily="18" charset="0"/>
                <a:cs typeface="Times New Roman" pitchFamily="18" charset="0"/>
              </a:rPr>
              <a:t>(Trích dẫn nội dung của bản Tuyên đạt năm 1929, Đảng Cộng sản Việt Nam, Văn kiện Đảng toàn tập, NXB CTQG, tập 1, tr.404)</a:t>
            </a:r>
            <a:r>
              <a:rPr lang="en-US" sz="2800" b="1">
                <a:solidFill>
                  <a:srgbClr val="0000CC"/>
                </a:solidFill>
                <a:latin typeface="Times New Roman" pitchFamily="18" charset="0"/>
                <a:cs typeface="Times New Roman" pitchFamily="18" charset="0"/>
              </a:rPr>
              <a:t> </a:t>
            </a:r>
          </a:p>
        </p:txBody>
      </p:sp>
      <p:pic>
        <p:nvPicPr>
          <p:cNvPr id="4" name="Picture 3" descr="DSC01030.JPG"/>
          <p:cNvPicPr>
            <a:picLocks noChangeAspect="1"/>
          </p:cNvPicPr>
          <p:nvPr/>
        </p:nvPicPr>
        <p:blipFill>
          <a:blip r:embed="rId2"/>
          <a:srcRect l="5822" r="2063" b="3888"/>
          <a:stretch>
            <a:fillRect/>
          </a:stretch>
        </p:blipFill>
        <p:spPr>
          <a:xfrm rot="20453157">
            <a:off x="477838" y="3733800"/>
            <a:ext cx="2001837" cy="2786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3676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5257800"/>
          </a:xfrm>
        </p:spPr>
        <p:txBody>
          <a:bodyPr>
            <a:noAutofit/>
          </a:bodyPr>
          <a:lstStyle/>
          <a:p>
            <a:pPr marL="0" indent="0">
              <a:buNone/>
            </a:pPr>
            <a:r>
              <a:rPr lang="en-US" b="1" dirty="0" smtClean="0">
                <a:latin typeface="Times New Roman" pitchFamily="18" charset="0"/>
                <a:cs typeface="Times New Roman" pitchFamily="18" charset="0"/>
              </a:rPr>
              <a:t>b/ D</a:t>
            </a:r>
            <a:r>
              <a:rPr lang="vi-VN" b="1" dirty="0" smtClean="0">
                <a:latin typeface="Times New Roman" pitchFamily="18" charset="0"/>
                <a:cs typeface="Times New Roman" pitchFamily="18" charset="0"/>
              </a:rPr>
              <a:t>iễn </a:t>
            </a:r>
            <a:r>
              <a:rPr lang="vi-VN" b="1" dirty="0">
                <a:latin typeface="Times New Roman" pitchFamily="18" charset="0"/>
                <a:cs typeface="Times New Roman" pitchFamily="18" charset="0"/>
              </a:rPr>
              <a:t>biến:</a:t>
            </a:r>
            <a:endParaRPr lang="en-US" b="1" i="1"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a:t>
            </a:r>
            <a:r>
              <a:rPr lang="en-US" dirty="0" err="1">
                <a:latin typeface="Times New Roman" pitchFamily="18" charset="0"/>
                <a:cs typeface="Times New Roman" pitchFamily="18" charset="0"/>
              </a:rPr>
              <a:t>Mở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Ủy</a:t>
            </a:r>
            <a:r>
              <a:rPr lang="en-US" dirty="0">
                <a:latin typeface="Times New Roman" pitchFamily="18" charset="0"/>
                <a:cs typeface="Times New Roman" pitchFamily="18" charset="0"/>
              </a:rPr>
              <a:t> ban </a:t>
            </a:r>
            <a:r>
              <a:rPr lang="en-US" dirty="0" err="1">
                <a:latin typeface="Times New Roman" pitchFamily="18" charset="0"/>
                <a:cs typeface="Times New Roman" pitchFamily="18" charset="0"/>
              </a:rPr>
              <a:t>trù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endParaRPr lang="en-US" b="1" i="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 Ngày Quốc tế Lao động 1–5–1938, tại Khu Đấu xảo (Hà Nội) đã diễn ra mít tinh khổng lồ của 2,5 vạn </a:t>
            </a:r>
            <a:r>
              <a:rPr lang="vi-VN" dirty="0" smtClean="0">
                <a:latin typeface="Times New Roman" pitchFamily="18" charset="0"/>
                <a:cs typeface="Times New Roman" pitchFamily="18" charset="0"/>
              </a:rPr>
              <a:t>người</a:t>
            </a:r>
            <a:endParaRPr lang="en-US" dirty="0">
              <a:latin typeface="Times New Roman" pitchFamily="18" charset="0"/>
              <a:cs typeface="Times New Roman" pitchFamily="18" charset="0"/>
            </a:endParaRPr>
          </a:p>
        </p:txBody>
      </p:sp>
      <p:sp>
        <p:nvSpPr>
          <p:cNvPr id="4" name="Title 4"/>
          <p:cNvSpPr>
            <a:spLocks noGrp="1"/>
          </p:cNvSpPr>
          <p:nvPr>
            <p:ph type="title"/>
          </p:nvPr>
        </p:nvSpPr>
        <p:spPr>
          <a:xfrm>
            <a:off x="228600" y="304800"/>
            <a:ext cx="8839200" cy="12192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Mặt</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trận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dân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chủ</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Đông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Dương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và</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phong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trào</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đấu</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tranh</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đòi</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tự</a:t>
            </a:r>
            <a:r>
              <a:rPr lang="en-US" sz="3200" b="1" dirty="0" smtClean="0">
                <a:solidFill>
                  <a:srgbClr val="00B050"/>
                </a:solidFill>
                <a:latin typeface="Times New Roman" pitchFamily="18" charset="0"/>
                <a:cs typeface="Times New Roman" pitchFamily="18" charset="0"/>
              </a:rPr>
              <a:t> do, </a:t>
            </a:r>
            <a:r>
              <a:rPr lang="en-US" sz="3200" b="1" dirty="0" err="1" smtClean="0">
                <a:solidFill>
                  <a:srgbClr val="00B050"/>
                </a:solidFill>
                <a:latin typeface="Times New Roman" pitchFamily="18" charset="0"/>
                <a:cs typeface="Times New Roman" pitchFamily="18" charset="0"/>
              </a:rPr>
              <a:t>dân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chủ</a:t>
            </a:r>
            <a:r>
              <a:rPr lang="en-US" sz="3200" b="1" dirty="0" smtClean="0">
                <a:solidFill>
                  <a:srgbClr val="00B050"/>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4968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00600"/>
          </a:xfrm>
        </p:spPr>
        <p:txBody>
          <a:bodyPr/>
          <a:lstStyle/>
          <a:p>
            <a:r>
              <a:rPr lang="vi-VN" dirty="0" smtClean="0">
                <a:latin typeface="Times New Roman" pitchFamily="18" charset="0"/>
                <a:cs typeface="Times New Roman" pitchFamily="18" charset="0"/>
              </a:rPr>
              <a:t>Trình độ chính trị, công tác của cán bộ, đảng viên được nâng cao, uy tín ảnh hưởng của đảng được mở rộng</a:t>
            </a:r>
            <a:endParaRPr lang="en-US"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Quần chúng được tập dượt đấu tranh, đội quân chính trị hùng hậu được hình thành</a:t>
            </a:r>
            <a:endParaRPr lang="en-US"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Phong trào là cuộc tập dượt thứ hai chuẩn bị cho cách mạng tháng </a:t>
            </a:r>
            <a:r>
              <a:rPr lang="en-US" dirty="0" err="1" smtClean="0">
                <a:latin typeface="Times New Roman" pitchFamily="18" charset="0"/>
                <a:cs typeface="Times New Roman" pitchFamily="18" charset="0"/>
              </a:rPr>
              <a:t>Tám</a:t>
            </a:r>
            <a:endParaRPr lang="en-US" dirty="0" smtClean="0">
              <a:latin typeface="Times New Roman" pitchFamily="18" charset="0"/>
              <a:cs typeface="Times New Roman" pitchFamily="18" charset="0"/>
            </a:endParaRPr>
          </a:p>
          <a:p>
            <a:pPr marL="0" indent="0">
              <a:buNone/>
            </a:pPr>
            <a:endParaRPr lang="en-US" dirty="0"/>
          </a:p>
        </p:txBody>
      </p:sp>
      <p:sp>
        <p:nvSpPr>
          <p:cNvPr id="4" name="Title 4"/>
          <p:cNvSpPr>
            <a:spLocks noGrp="1"/>
          </p:cNvSpPr>
          <p:nvPr>
            <p:ph type="title"/>
          </p:nvPr>
        </p:nvSpPr>
        <p:spPr>
          <a:xfrm>
            <a:off x="228600" y="304800"/>
            <a:ext cx="8839200" cy="1219200"/>
          </a:xfrm>
        </p:spPr>
        <p:txBody>
          <a:bodyPr>
            <a:noAutofit/>
          </a:bodyPr>
          <a:lstStyle/>
          <a:p>
            <a:pPr algn="l"/>
            <a:r>
              <a:rPr lang="en-US" sz="3200" b="1" dirty="0" smtClean="0">
                <a:solidFill>
                  <a:srgbClr val="C00000"/>
                </a:solidFill>
                <a:latin typeface="Times New Roman" pitchFamily="18" charset="0"/>
                <a:cs typeface="Times New Roman" pitchFamily="18" charset="0"/>
              </a:rPr>
              <a:t>III-</a:t>
            </a:r>
            <a:r>
              <a:rPr lang="en-US" sz="3200" b="1" dirty="0" err="1" smtClean="0">
                <a:solidFill>
                  <a:srgbClr val="C00000"/>
                </a:solidFill>
                <a:latin typeface="Times New Roman" pitchFamily="18" charset="0"/>
                <a:cs typeface="Times New Roman" pitchFamily="18" charset="0"/>
              </a:rPr>
              <a:t>Cuộc</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dân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chủ</a:t>
            </a:r>
            <a:r>
              <a:rPr lang="en-US" sz="3200" b="1" dirty="0">
                <a:solidFill>
                  <a:srgbClr val="C00000"/>
                </a:solidFill>
                <a:latin typeface="Times New Roman" pitchFamily="18" charset="0"/>
                <a:cs typeface="Times New Roman" pitchFamily="18" charset="0"/>
              </a:rPr>
              <a:t> 1936-1939</a:t>
            </a: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00B050"/>
                </a:solidFill>
                <a:latin typeface="Times New Roman" pitchFamily="18" charset="0"/>
                <a:cs typeface="Times New Roman" pitchFamily="18" charset="0"/>
              </a:rPr>
              <a:t>3.  Ý </a:t>
            </a:r>
            <a:r>
              <a:rPr lang="en-US" sz="3200" b="1" dirty="0" err="1" smtClean="0">
                <a:solidFill>
                  <a:srgbClr val="00B050"/>
                </a:solidFill>
                <a:latin typeface="Times New Roman" pitchFamily="18" charset="0"/>
                <a:cs typeface="Times New Roman" pitchFamily="18" charset="0"/>
              </a:rPr>
              <a:t>nghĩa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của</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phong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trào</a:t>
            </a:r>
            <a:r>
              <a:rPr lang="en-US" sz="3200" b="1" dirty="0" smtClean="0">
                <a:solidFill>
                  <a:srgbClr val="00B050"/>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
            </a:r>
            <a:br>
              <a:rPr lang="en-US" sz="2800" b="1" dirty="0">
                <a:solidFill>
                  <a:srgbClr val="C00000"/>
                </a:solidFill>
                <a:latin typeface="Times New Roman" pitchFamily="18" charset="0"/>
                <a:cs typeface="Times New Roman" pitchFamily="18" charset="0"/>
              </a:rPr>
            </a:b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3320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4898" y="1417638"/>
            <a:ext cx="85319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b="1" dirty="0">
                <a:solidFill>
                  <a:srgbClr val="002060"/>
                </a:solidFill>
                <a:latin typeface="Times New Roman" pitchFamily="18" charset="0"/>
              </a:rPr>
              <a:t>* </a:t>
            </a:r>
            <a:r>
              <a:rPr lang="en-US" sz="3200" b="1" dirty="0" err="1" smtClean="0">
                <a:solidFill>
                  <a:srgbClr val="002060"/>
                </a:solidFill>
                <a:latin typeface="Times New Roman" pitchFamily="18" charset="0"/>
              </a:rPr>
              <a:t>Các</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tổ</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chức</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cộng</a:t>
            </a:r>
            <a:r>
              <a:rPr lang="en-US" sz="3200" b="1" dirty="0" smtClean="0">
                <a:solidFill>
                  <a:srgbClr val="002060"/>
                </a:solidFill>
                <a:latin typeface="Times New Roman" pitchFamily="18" charset="0"/>
              </a:rPr>
              <a:t> </a:t>
            </a:r>
            <a:r>
              <a:rPr lang="en-US" sz="3200" b="1" dirty="0" err="1" smtClean="0">
                <a:solidFill>
                  <a:srgbClr val="002060"/>
                </a:solidFill>
                <a:latin typeface="Times New Roman" pitchFamily="18" charset="0"/>
              </a:rPr>
              <a:t>sản</a:t>
            </a:r>
            <a:r>
              <a:rPr lang="en-US" sz="3200" b="1" dirty="0" smtClean="0">
                <a:solidFill>
                  <a:srgbClr val="002060"/>
                </a:solidFill>
                <a:latin typeface="Times New Roman" pitchFamily="18" charset="0"/>
              </a:rPr>
              <a:t> </a:t>
            </a:r>
            <a:r>
              <a:rPr lang="en-US" sz="3200" dirty="0" err="1" smtClean="0">
                <a:latin typeface="Times New Roman" pitchFamily="18" charset="0"/>
              </a:rPr>
              <a:t>ra</a:t>
            </a:r>
            <a:r>
              <a:rPr lang="en-US" sz="3200" dirty="0" smtClean="0">
                <a:latin typeface="Times New Roman" pitchFamily="18" charset="0"/>
              </a:rPr>
              <a:t> </a:t>
            </a:r>
            <a:r>
              <a:rPr lang="en-US" sz="3200" dirty="0" err="1" smtClean="0">
                <a:latin typeface="Times New Roman" pitchFamily="18" charset="0"/>
              </a:rPr>
              <a:t>đời</a:t>
            </a:r>
            <a:r>
              <a:rPr lang="en-US" sz="3200" dirty="0" smtClean="0">
                <a:latin typeface="Times New Roman" pitchFamily="18" charset="0"/>
              </a:rPr>
              <a:t> </a:t>
            </a:r>
            <a:r>
              <a:rPr lang="en-US" sz="3200" dirty="0" err="1">
                <a:latin typeface="Times New Roman" pitchFamily="18" charset="0"/>
              </a:rPr>
              <a:t>l</a:t>
            </a:r>
            <a:r>
              <a:rPr lang="en-US" sz="3200" dirty="0" err="1" smtClean="0">
                <a:latin typeface="Times New Roman" pitchFamily="18" charset="0"/>
              </a:rPr>
              <a:t>à</a:t>
            </a:r>
            <a:r>
              <a:rPr lang="en-US" sz="3200" dirty="0" smtClean="0">
                <a:latin typeface="Times New Roman" pitchFamily="18" charset="0"/>
              </a:rPr>
              <a:t> </a:t>
            </a:r>
            <a:r>
              <a:rPr lang="en-US" sz="3200" dirty="0" err="1">
                <a:latin typeface="Times New Roman" pitchFamily="18" charset="0"/>
              </a:rPr>
              <a:t>một</a:t>
            </a:r>
            <a:r>
              <a:rPr lang="en-US" sz="3200" dirty="0">
                <a:latin typeface="Times New Roman" pitchFamily="18" charset="0"/>
              </a:rPr>
              <a:t> </a:t>
            </a:r>
            <a:r>
              <a:rPr lang="en-US" sz="3200" dirty="0" err="1">
                <a:latin typeface="Times New Roman" pitchFamily="18" charset="0"/>
              </a:rPr>
              <a:t>xu</a:t>
            </a:r>
            <a:r>
              <a:rPr lang="en-US" sz="3200" dirty="0">
                <a:latin typeface="Times New Roman" pitchFamily="18" charset="0"/>
              </a:rPr>
              <a:t> </a:t>
            </a:r>
            <a:r>
              <a:rPr lang="en-US" sz="3200" dirty="0" err="1">
                <a:latin typeface="Times New Roman" pitchFamily="18" charset="0"/>
              </a:rPr>
              <a:t>thế</a:t>
            </a:r>
            <a:r>
              <a:rPr lang="en-US" sz="3200" dirty="0">
                <a:latin typeface="Times New Roman" pitchFamily="18" charset="0"/>
              </a:rPr>
              <a:t> </a:t>
            </a:r>
            <a:r>
              <a:rPr lang="en-US" sz="3200" dirty="0" err="1">
                <a:latin typeface="Times New Roman" pitchFamily="18" charset="0"/>
              </a:rPr>
              <a:t>khách</a:t>
            </a:r>
            <a:r>
              <a:rPr lang="en-US" sz="3200" dirty="0">
                <a:latin typeface="Times New Roman" pitchFamily="18" charset="0"/>
              </a:rPr>
              <a:t> </a:t>
            </a:r>
            <a:r>
              <a:rPr lang="en-US" sz="3200" dirty="0" err="1">
                <a:latin typeface="Times New Roman" pitchFamily="18" charset="0"/>
              </a:rPr>
              <a:t>quan</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cuộc</a:t>
            </a:r>
            <a:r>
              <a:rPr lang="en-US" sz="3200" dirty="0">
                <a:latin typeface="Times New Roman" pitchFamily="18" charset="0"/>
              </a:rPr>
              <a:t> </a:t>
            </a:r>
            <a:r>
              <a:rPr lang="en-US" sz="3200" dirty="0" err="1">
                <a:latin typeface="Times New Roman" pitchFamily="18" charset="0"/>
              </a:rPr>
              <a:t>vận</a:t>
            </a:r>
            <a:r>
              <a:rPr lang="en-US" sz="3200" dirty="0">
                <a:latin typeface="Times New Roman" pitchFamily="18" charset="0"/>
              </a:rPr>
              <a:t> </a:t>
            </a:r>
            <a:r>
              <a:rPr lang="en-US" sz="3200" dirty="0" err="1">
                <a:latin typeface="Times New Roman" pitchFamily="18" charset="0"/>
              </a:rPr>
              <a:t>động</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 </a:t>
            </a:r>
            <a:r>
              <a:rPr lang="en-US" sz="3200" dirty="0" err="1">
                <a:latin typeface="Times New Roman" pitchFamily="18" charset="0"/>
              </a:rPr>
              <a:t>phóng</a:t>
            </a:r>
            <a:r>
              <a:rPr lang="en-US" sz="3200" dirty="0">
                <a:latin typeface="Times New Roman" pitchFamily="18" charset="0"/>
              </a:rPr>
              <a:t> </a:t>
            </a:r>
            <a:r>
              <a:rPr lang="en-US" sz="3200" dirty="0" err="1">
                <a:latin typeface="Times New Roman" pitchFamily="18" charset="0"/>
              </a:rPr>
              <a:t>dân</a:t>
            </a:r>
            <a:r>
              <a:rPr lang="en-US" sz="3200" dirty="0">
                <a:latin typeface="Times New Roman" pitchFamily="18" charset="0"/>
              </a:rPr>
              <a:t> </a:t>
            </a:r>
            <a:r>
              <a:rPr lang="en-US" sz="3200" dirty="0" err="1">
                <a:latin typeface="Times New Roman" pitchFamily="18" charset="0"/>
              </a:rPr>
              <a:t>tộc</a:t>
            </a:r>
            <a:r>
              <a:rPr lang="en-US" sz="3200" dirty="0">
                <a:latin typeface="Times New Roman" pitchFamily="18" charset="0"/>
              </a:rPr>
              <a:t> </a:t>
            </a:r>
            <a:r>
              <a:rPr lang="en-US" sz="3200" dirty="0" err="1">
                <a:latin typeface="Times New Roman" pitchFamily="18" charset="0"/>
              </a:rPr>
              <a:t>theo</a:t>
            </a:r>
            <a:r>
              <a:rPr lang="en-US" sz="3200" dirty="0">
                <a:latin typeface="Times New Roman" pitchFamily="18" charset="0"/>
              </a:rPr>
              <a:t> con </a:t>
            </a:r>
            <a:r>
              <a:rPr lang="en-US" sz="3200" dirty="0" err="1">
                <a:latin typeface="Times New Roman" pitchFamily="18" charset="0"/>
              </a:rPr>
              <a:t>đường</a:t>
            </a:r>
            <a:r>
              <a:rPr lang="en-US" sz="3200" dirty="0">
                <a:latin typeface="Times New Roman" pitchFamily="18" charset="0"/>
              </a:rPr>
              <a:t> </a:t>
            </a:r>
            <a:r>
              <a:rPr lang="en-US" sz="3200" dirty="0" err="1">
                <a:latin typeface="Times New Roman" pitchFamily="18" charset="0"/>
              </a:rPr>
              <a:t>cách</a:t>
            </a:r>
            <a:r>
              <a:rPr lang="en-US" sz="3200" dirty="0">
                <a:latin typeface="Times New Roman" pitchFamily="18" charset="0"/>
              </a:rPr>
              <a:t> </a:t>
            </a:r>
            <a:r>
              <a:rPr lang="en-US" sz="3200" dirty="0" err="1">
                <a:latin typeface="Times New Roman" pitchFamily="18" charset="0"/>
              </a:rPr>
              <a:t>mạng</a:t>
            </a:r>
            <a:r>
              <a:rPr lang="en-US" sz="3200" dirty="0">
                <a:latin typeface="Times New Roman" pitchFamily="18" charset="0"/>
              </a:rPr>
              <a:t> </a:t>
            </a:r>
            <a:r>
              <a:rPr lang="en-US" sz="3200" dirty="0" err="1">
                <a:latin typeface="Times New Roman" pitchFamily="18" charset="0"/>
              </a:rPr>
              <a:t>vô</a:t>
            </a:r>
            <a:r>
              <a:rPr lang="en-US" sz="3200" dirty="0">
                <a:latin typeface="Times New Roman" pitchFamily="18" charset="0"/>
              </a:rPr>
              <a:t> </a:t>
            </a:r>
            <a:r>
              <a:rPr lang="en-US" sz="3200" dirty="0" err="1">
                <a:latin typeface="Times New Roman" pitchFamily="18" charset="0"/>
              </a:rPr>
              <a:t>sản</a:t>
            </a:r>
            <a:r>
              <a:rPr lang="en-US" sz="3200" dirty="0" smtClean="0">
                <a:latin typeface="Times New Roman" pitchFamily="18" charset="0"/>
              </a:rPr>
              <a:t>.</a:t>
            </a:r>
            <a:endParaRPr lang="en-US" sz="3200" dirty="0">
              <a:latin typeface="Times New Roman" pitchFamily="18" charset="0"/>
            </a:endParaRPr>
          </a:p>
        </p:txBody>
      </p:sp>
      <p:sp>
        <p:nvSpPr>
          <p:cNvPr id="7" name="Rectangle 6"/>
          <p:cNvSpPr>
            <a:spLocks noChangeArrowheads="1"/>
          </p:cNvSpPr>
          <p:nvPr/>
        </p:nvSpPr>
        <p:spPr bwMode="auto">
          <a:xfrm>
            <a:off x="239713" y="3276600"/>
            <a:ext cx="777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Hạn</a:t>
            </a:r>
            <a:r>
              <a:rPr lang="en-US" sz="3200" b="1" dirty="0">
                <a:solidFill>
                  <a:srgbClr val="002060"/>
                </a:solidFill>
                <a:latin typeface="Times New Roman" pitchFamily="18" charset="0"/>
              </a:rPr>
              <a:t> </a:t>
            </a:r>
            <a:r>
              <a:rPr lang="en-US" sz="3200" b="1" dirty="0" err="1">
                <a:solidFill>
                  <a:srgbClr val="002060"/>
                </a:solidFill>
                <a:latin typeface="Times New Roman" pitchFamily="18" charset="0"/>
              </a:rPr>
              <a:t>chế</a:t>
            </a:r>
            <a:r>
              <a:rPr lang="en-US" sz="3200" b="1" dirty="0">
                <a:solidFill>
                  <a:srgbClr val="002060"/>
                </a:solidFill>
                <a:latin typeface="Times New Roman" pitchFamily="18" charset="0"/>
              </a:rPr>
              <a:t>: </a:t>
            </a:r>
            <a:r>
              <a:rPr lang="en-US" sz="3200" dirty="0" err="1">
                <a:latin typeface="Times New Roman" pitchFamily="18" charset="0"/>
              </a:rPr>
              <a:t>Gây</a:t>
            </a:r>
            <a:r>
              <a:rPr lang="en-US" sz="3200" dirty="0">
                <a:latin typeface="Times New Roman" pitchFamily="18" charset="0"/>
              </a:rPr>
              <a:t> </a:t>
            </a:r>
            <a:r>
              <a:rPr lang="en-US" sz="3200" dirty="0" err="1">
                <a:latin typeface="Times New Roman" pitchFamily="18" charset="0"/>
              </a:rPr>
              <a:t>nguy</a:t>
            </a:r>
            <a:r>
              <a:rPr lang="en-US" sz="3200" dirty="0">
                <a:latin typeface="Times New Roman" pitchFamily="18" charset="0"/>
              </a:rPr>
              <a:t> </a:t>
            </a:r>
            <a:r>
              <a:rPr lang="en-US" sz="3200" dirty="0" err="1">
                <a:latin typeface="Times New Roman" pitchFamily="18" charset="0"/>
              </a:rPr>
              <a:t>cơ</a:t>
            </a:r>
            <a:r>
              <a:rPr lang="en-US" sz="3200" dirty="0">
                <a:latin typeface="Times New Roman" pitchFamily="18" charset="0"/>
              </a:rPr>
              <a:t> chia </a:t>
            </a:r>
            <a:r>
              <a:rPr lang="en-US" sz="3200" dirty="0" err="1">
                <a:latin typeface="Times New Roman" pitchFamily="18" charset="0"/>
              </a:rPr>
              <a:t>rẽ</a:t>
            </a:r>
            <a:r>
              <a:rPr lang="en-US" sz="3200" dirty="0">
                <a:latin typeface="Times New Roman" pitchFamily="18" charset="0"/>
              </a:rPr>
              <a:t> </a:t>
            </a:r>
            <a:r>
              <a:rPr lang="en-US" sz="3200" dirty="0" err="1">
                <a:latin typeface="Times New Roman" pitchFamily="18" charset="0"/>
              </a:rPr>
              <a:t>trong</a:t>
            </a:r>
            <a:r>
              <a:rPr lang="en-US" sz="3200" dirty="0">
                <a:latin typeface="Times New Roman" pitchFamily="18" charset="0"/>
              </a:rPr>
              <a:t> </a:t>
            </a:r>
            <a:r>
              <a:rPr lang="en-US" sz="3200" dirty="0" err="1">
                <a:latin typeface="Times New Roman" pitchFamily="18" charset="0"/>
              </a:rPr>
              <a:t>phong</a:t>
            </a:r>
            <a:r>
              <a:rPr lang="en-US" sz="3200" dirty="0">
                <a:latin typeface="Times New Roman" pitchFamily="18" charset="0"/>
              </a:rPr>
              <a:t> </a:t>
            </a:r>
            <a:r>
              <a:rPr lang="en-US" sz="3200" dirty="0" err="1">
                <a:latin typeface="Times New Roman" pitchFamily="18" charset="0"/>
              </a:rPr>
              <a:t>trào</a:t>
            </a:r>
            <a:r>
              <a:rPr lang="en-US" sz="3200" dirty="0">
                <a:latin typeface="Times New Roman" pitchFamily="18" charset="0"/>
              </a:rPr>
              <a:t> </a:t>
            </a:r>
            <a:r>
              <a:rPr lang="en-US" sz="3200" dirty="0" err="1">
                <a:latin typeface="Times New Roman" pitchFamily="18" charset="0"/>
              </a:rPr>
              <a:t>cách</a:t>
            </a:r>
            <a:r>
              <a:rPr lang="en-US" sz="3200" dirty="0">
                <a:latin typeface="Times New Roman" pitchFamily="18" charset="0"/>
              </a:rPr>
              <a:t> </a:t>
            </a:r>
            <a:r>
              <a:rPr lang="en-US" sz="3200" dirty="0" err="1">
                <a:latin typeface="Times New Roman" pitchFamily="18" charset="0"/>
              </a:rPr>
              <a:t>mạng</a:t>
            </a:r>
            <a:endParaRPr lang="en-US" sz="3200" dirty="0">
              <a:latin typeface="Times New Roman" pitchFamily="18" charset="0"/>
            </a:endParaRPr>
          </a:p>
          <a:p>
            <a:pPr algn="just">
              <a:spcBef>
                <a:spcPct val="50000"/>
              </a:spcBef>
            </a:pPr>
            <a:endParaRPr lang="en-US" sz="3200" dirty="0">
              <a:latin typeface="Times New Roman" pitchFamily="18" charset="0"/>
            </a:endParaRPr>
          </a:p>
        </p:txBody>
      </p:sp>
      <p:sp>
        <p:nvSpPr>
          <p:cNvPr id="10" name="Rectangle 9"/>
          <p:cNvSpPr>
            <a:spLocks noChangeArrowheads="1"/>
          </p:cNvSpPr>
          <p:nvPr/>
        </p:nvSpPr>
        <p:spPr bwMode="auto">
          <a:xfrm>
            <a:off x="228600" y="4953000"/>
            <a:ext cx="8763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C00000"/>
                </a:solidFill>
                <a:latin typeface="Times New Roman" pitchFamily="18" charset="0"/>
              </a:rPr>
              <a:t>=&gt; </a:t>
            </a:r>
            <a:r>
              <a:rPr lang="en-US" sz="3200" b="1" dirty="0" err="1">
                <a:solidFill>
                  <a:srgbClr val="C00000"/>
                </a:solidFill>
                <a:latin typeface="Times New Roman" pitchFamily="18" charset="0"/>
              </a:rPr>
              <a:t>Yêu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cầu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Thống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nhất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tổ</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chức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cộng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sản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thành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Đảng</a:t>
            </a:r>
            <a:r>
              <a:rPr lang="en-US" sz="3200" b="1" dirty="0">
                <a:solidFill>
                  <a:srgbClr val="C00000"/>
                </a:solidFill>
                <a:latin typeface="Times New Roman" pitchFamily="18" charset="0"/>
              </a:rPr>
              <a:t>.</a:t>
            </a:r>
            <a:endParaRPr lang="en-US" sz="3200" dirty="0">
              <a:solidFill>
                <a:srgbClr val="C00000"/>
              </a:solidFill>
            </a:endParaRPr>
          </a:p>
        </p:txBody>
      </p:sp>
      <p:sp>
        <p:nvSpPr>
          <p:cNvPr id="6" name="Title 1"/>
          <p:cNvSpPr txBox="1">
            <a:spLocks/>
          </p:cNvSpPr>
          <p:nvPr/>
        </p:nvSpPr>
        <p:spPr>
          <a:xfrm>
            <a:off x="228600" y="152400"/>
            <a:ext cx="87630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Cộng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sản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đời</a:t>
            </a:r>
            <a:r>
              <a:rPr lang="en-US" sz="3600" b="1" dirty="0" smtClean="0">
                <a:solidFill>
                  <a:srgbClr val="C00000"/>
                </a:solidFill>
                <a:latin typeface="Times New Roman" pitchFamily="18" charset="0"/>
                <a:cs typeface="Times New Roman" pitchFamily="18" charset="0"/>
              </a:rPr>
              <a:t>.</a:t>
            </a:r>
          </a:p>
          <a:p>
            <a:pPr algn="l"/>
            <a:r>
              <a:rPr lang="en-US" sz="3600" b="1" dirty="0">
                <a:solidFill>
                  <a:srgbClr val="00B050"/>
                </a:solidFill>
                <a:latin typeface="Times New Roman" pitchFamily="18" charset="0"/>
                <a:cs typeface="Times New Roman" pitchFamily="18" charset="0"/>
              </a:rPr>
              <a:t>1</a:t>
            </a:r>
            <a:r>
              <a:rPr lang="en-US" sz="3600" b="1" dirty="0" smtClean="0">
                <a:solidFill>
                  <a:srgbClr val="00B050"/>
                </a:solidFill>
                <a:latin typeface="Times New Roman" pitchFamily="18" charset="0"/>
                <a:cs typeface="Times New Roman" pitchFamily="18" charset="0"/>
              </a:rPr>
              <a:t>/</a:t>
            </a:r>
            <a:r>
              <a:rPr lang="en-US" sz="3600" b="1" dirty="0" err="1" smtClean="0">
                <a:solidFill>
                  <a:srgbClr val="00B050"/>
                </a:solidFill>
                <a:latin typeface="Times New Roman" pitchFamily="18" charset="0"/>
                <a:cs typeface="Times New Roman" pitchFamily="18" charset="0"/>
              </a:rPr>
              <a:t>Hoàn</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cảnh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lịch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sử</a:t>
            </a:r>
            <a:r>
              <a:rPr lang="en-US" sz="3600" b="1" dirty="0" smtClean="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3248245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5039" y="1600200"/>
            <a:ext cx="419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dirty="0">
                <a:latin typeface="Times New Roman" pitchFamily="18" charset="0"/>
              </a:rPr>
              <a:t>- </a:t>
            </a:r>
            <a:r>
              <a:rPr lang="en-US" sz="3200" dirty="0" err="1" smtClean="0">
                <a:latin typeface="Times New Roman" pitchFamily="18" charset="0"/>
              </a:rPr>
              <a:t>Thời</a:t>
            </a:r>
            <a:r>
              <a:rPr lang="en-US" sz="3200" dirty="0" smtClean="0">
                <a:latin typeface="Times New Roman" pitchFamily="18" charset="0"/>
              </a:rPr>
              <a:t> </a:t>
            </a:r>
            <a:r>
              <a:rPr lang="en-US" sz="3200" dirty="0" err="1" smtClean="0">
                <a:latin typeface="Times New Roman" pitchFamily="18" charset="0"/>
              </a:rPr>
              <a:t>gian</a:t>
            </a:r>
            <a:r>
              <a:rPr lang="en-US" sz="3200" dirty="0" smtClean="0">
                <a:latin typeface="Times New Roman" pitchFamily="18" charset="0"/>
              </a:rPr>
              <a:t>: </a:t>
            </a:r>
            <a:r>
              <a:rPr lang="en-US" sz="3200" dirty="0" err="1" smtClean="0">
                <a:latin typeface="Times New Roman" pitchFamily="18" charset="0"/>
              </a:rPr>
              <a:t>từ</a:t>
            </a:r>
            <a:r>
              <a:rPr lang="en-US" sz="3200" dirty="0" smtClean="0">
                <a:latin typeface="Times New Roman" pitchFamily="18" charset="0"/>
              </a:rPr>
              <a:t> </a:t>
            </a:r>
            <a:r>
              <a:rPr lang="en-US" sz="3200" dirty="0" err="1">
                <a:latin typeface="Times New Roman" pitchFamily="18" charset="0"/>
              </a:rPr>
              <a:t>ngày</a:t>
            </a:r>
            <a:r>
              <a:rPr lang="en-US" sz="3200" dirty="0">
                <a:latin typeface="Times New Roman" pitchFamily="18" charset="0"/>
              </a:rPr>
              <a:t> 6 – 1 – 1930 </a:t>
            </a:r>
            <a:r>
              <a:rPr lang="en-US" sz="3200" dirty="0" err="1">
                <a:latin typeface="Times New Roman" pitchFamily="18" charset="0"/>
              </a:rPr>
              <a:t>tại</a:t>
            </a:r>
            <a:r>
              <a:rPr lang="en-US" sz="3200" dirty="0">
                <a:latin typeface="Times New Roman" pitchFamily="18" charset="0"/>
              </a:rPr>
              <a:t> </a:t>
            </a:r>
            <a:r>
              <a:rPr lang="en-US" sz="3200" dirty="0" err="1">
                <a:latin typeface="Times New Roman" pitchFamily="18" charset="0"/>
              </a:rPr>
              <a:t>Cửu</a:t>
            </a:r>
            <a:r>
              <a:rPr lang="en-US" sz="3200" dirty="0">
                <a:latin typeface="Times New Roman" pitchFamily="18" charset="0"/>
              </a:rPr>
              <a:t> Long, </a:t>
            </a:r>
            <a:r>
              <a:rPr lang="en-US" sz="3200" dirty="0" err="1">
                <a:latin typeface="Times New Roman" pitchFamily="18" charset="0"/>
              </a:rPr>
              <a:t>Hương</a:t>
            </a:r>
            <a:r>
              <a:rPr lang="en-US" sz="3200" dirty="0">
                <a:latin typeface="Times New Roman" pitchFamily="18" charset="0"/>
              </a:rPr>
              <a:t> </a:t>
            </a:r>
            <a:r>
              <a:rPr lang="en-US" sz="3200" dirty="0" err="1">
                <a:latin typeface="Times New Roman" pitchFamily="18" charset="0"/>
              </a:rPr>
              <a:t>Cảng</a:t>
            </a:r>
            <a:r>
              <a:rPr lang="en-US" sz="3200" dirty="0">
                <a:latin typeface="Times New Roman" pitchFamily="18" charset="0"/>
              </a:rPr>
              <a:t>, </a:t>
            </a:r>
            <a:r>
              <a:rPr lang="en-US" sz="3200" dirty="0" err="1">
                <a:latin typeface="Times New Roman" pitchFamily="18" charset="0"/>
              </a:rPr>
              <a:t>Trung</a:t>
            </a:r>
            <a:r>
              <a:rPr lang="en-US" sz="3200" dirty="0">
                <a:latin typeface="Times New Roman" pitchFamily="18" charset="0"/>
              </a:rPr>
              <a:t> </a:t>
            </a:r>
            <a:r>
              <a:rPr lang="en-US" sz="3200" dirty="0" err="1">
                <a:latin typeface="Times New Roman" pitchFamily="18" charset="0"/>
              </a:rPr>
              <a:t>Quốc</a:t>
            </a:r>
            <a:r>
              <a:rPr lang="en-US" sz="3200" dirty="0">
                <a:latin typeface="Times New Roman" pitchFamily="18" charset="0"/>
              </a:rPr>
              <a:t>. </a:t>
            </a:r>
          </a:p>
        </p:txBody>
      </p:sp>
      <p:sp>
        <p:nvSpPr>
          <p:cNvPr id="4" name="Rectangle 3"/>
          <p:cNvSpPr>
            <a:spLocks noChangeArrowheads="1"/>
          </p:cNvSpPr>
          <p:nvPr/>
        </p:nvSpPr>
        <p:spPr bwMode="auto">
          <a:xfrm>
            <a:off x="352553" y="4353189"/>
            <a:ext cx="42134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200" dirty="0" smtClean="0">
                <a:latin typeface="Times New Roman" pitchFamily="18" charset="0"/>
              </a:rPr>
              <a:t>- </a:t>
            </a:r>
            <a:r>
              <a:rPr lang="en-US" sz="3200" dirty="0" err="1" smtClean="0">
                <a:latin typeface="Times New Roman" pitchFamily="18" charset="0"/>
              </a:rPr>
              <a:t>Chủ</a:t>
            </a:r>
            <a:r>
              <a:rPr lang="en-US" sz="3200" dirty="0" smtClean="0">
                <a:latin typeface="Times New Roman" pitchFamily="18" charset="0"/>
              </a:rPr>
              <a:t> </a:t>
            </a:r>
            <a:r>
              <a:rPr lang="en-US" sz="3200" dirty="0" err="1" smtClean="0">
                <a:latin typeface="Times New Roman" pitchFamily="18" charset="0"/>
              </a:rPr>
              <a:t>trì</a:t>
            </a:r>
            <a:r>
              <a:rPr lang="en-US" sz="3200" dirty="0" smtClean="0">
                <a:latin typeface="Times New Roman" pitchFamily="18" charset="0"/>
              </a:rPr>
              <a:t>: </a:t>
            </a:r>
            <a:r>
              <a:rPr lang="en-US" sz="3200" dirty="0" err="1" smtClean="0">
                <a:latin typeface="Times New Roman" pitchFamily="18" charset="0"/>
              </a:rPr>
              <a:t>Nguyễn</a:t>
            </a:r>
            <a:r>
              <a:rPr lang="en-US" sz="3200" dirty="0" smtClean="0">
                <a:latin typeface="Times New Roman" pitchFamily="18" charset="0"/>
              </a:rPr>
              <a:t> </a:t>
            </a:r>
            <a:r>
              <a:rPr lang="en-US" sz="3200" dirty="0" err="1" smtClean="0">
                <a:latin typeface="Times New Roman" pitchFamily="18" charset="0"/>
              </a:rPr>
              <a:t>Ái</a:t>
            </a:r>
            <a:r>
              <a:rPr lang="en-US" sz="3200" dirty="0" smtClean="0">
                <a:latin typeface="Times New Roman" pitchFamily="18" charset="0"/>
              </a:rPr>
              <a:t> </a:t>
            </a:r>
            <a:r>
              <a:rPr lang="en-US" sz="3200" dirty="0" err="1" smtClean="0">
                <a:latin typeface="Times New Roman" pitchFamily="18" charset="0"/>
              </a:rPr>
              <a:t>Quốc</a:t>
            </a:r>
            <a:r>
              <a:rPr lang="en-US" sz="3200" dirty="0" smtClean="0">
                <a:latin typeface="Times New Roman" pitchFamily="18" charset="0"/>
              </a:rPr>
              <a:t>.</a:t>
            </a:r>
            <a:endParaRPr lang="en-US" sz="3200" dirty="0">
              <a:latin typeface="Times New Roman" pitchFamily="18" charset="0"/>
            </a:endParaRPr>
          </a:p>
        </p:txBody>
      </p:sp>
      <p:sp>
        <p:nvSpPr>
          <p:cNvPr id="5" name="Title 1"/>
          <p:cNvSpPr>
            <a:spLocks noGrp="1"/>
          </p:cNvSpPr>
          <p:nvPr>
            <p:ph type="title"/>
          </p:nvPr>
        </p:nvSpPr>
        <p:spPr>
          <a:xfrm>
            <a:off x="228600" y="152400"/>
            <a:ext cx="8458200" cy="1265238"/>
          </a:xfrm>
        </p:spPr>
        <p:txBody>
          <a:bodyPr>
            <a:noAutofit/>
          </a:bodyPr>
          <a:lstStyle/>
          <a:p>
            <a:pPr algn="l"/>
            <a:r>
              <a:rPr lang="en-US" sz="3600" b="1" dirty="0" smtClean="0">
                <a:solidFill>
                  <a:srgbClr val="C00000"/>
                </a:solidFill>
                <a:latin typeface="Times New Roman" pitchFamily="18" charset="0"/>
                <a:cs typeface="Times New Roman" pitchFamily="18" charset="0"/>
              </a:rPr>
              <a:t>I-</a:t>
            </a:r>
            <a:r>
              <a:rPr lang="en-US" sz="3600" b="1" dirty="0" err="1" smtClean="0">
                <a:solidFill>
                  <a:srgbClr val="C00000"/>
                </a:solidFill>
                <a:latin typeface="Times New Roman" pitchFamily="18" charset="0"/>
                <a:cs typeface="Times New Roman" pitchFamily="18" charset="0"/>
              </a:rPr>
              <a:t>Đảng</a:t>
            </a:r>
            <a:r>
              <a:rPr lang="en-US" sz="3600" b="1" dirty="0" smtClean="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Cộng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sản</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Việt</a:t>
            </a:r>
            <a:r>
              <a:rPr lang="en-US" sz="3600" b="1" dirty="0">
                <a:solidFill>
                  <a:srgbClr val="C00000"/>
                </a:solidFill>
                <a:latin typeface="Times New Roman" pitchFamily="18" charset="0"/>
                <a:cs typeface="Times New Roman" pitchFamily="18" charset="0"/>
              </a:rPr>
              <a:t> Nam </a:t>
            </a:r>
            <a:r>
              <a:rPr lang="en-US" sz="3600" b="1" dirty="0" err="1">
                <a:solidFill>
                  <a:srgbClr val="C00000"/>
                </a:solidFill>
                <a:latin typeface="Times New Roman" pitchFamily="18" charset="0"/>
                <a:cs typeface="Times New Roman" pitchFamily="18" charset="0"/>
              </a:rPr>
              <a:t>ra</a:t>
            </a:r>
            <a:r>
              <a:rPr lang="en-US" sz="3600" b="1" dirty="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đời</a:t>
            </a:r>
            <a:r>
              <a:rPr lang="en-US" sz="3600" b="1" dirty="0" smtClean="0">
                <a:solidFill>
                  <a:srgbClr val="C00000"/>
                </a:solidFill>
                <a:latin typeface="Times New Roman" pitchFamily="18" charset="0"/>
                <a:cs typeface="Times New Roman" pitchFamily="18" charset="0"/>
              </a:rPr>
              <a:t>.</a:t>
            </a:r>
            <a:br>
              <a:rPr lang="en-US" sz="3600" b="1" dirty="0" smtClean="0">
                <a:solidFill>
                  <a:srgbClr val="C00000"/>
                </a:solidFill>
                <a:latin typeface="Times New Roman" pitchFamily="18" charset="0"/>
                <a:cs typeface="Times New Roman" pitchFamily="18" charset="0"/>
              </a:rPr>
            </a:br>
            <a:r>
              <a:rPr lang="en-US" sz="3600" b="1" dirty="0">
                <a:solidFill>
                  <a:srgbClr val="00B050"/>
                </a:solidFill>
                <a:latin typeface="Times New Roman" pitchFamily="18" charset="0"/>
                <a:cs typeface="Times New Roman" pitchFamily="18" charset="0"/>
              </a:rPr>
              <a:t>2</a:t>
            </a:r>
            <a:r>
              <a:rPr lang="en-US" sz="3600" b="1" dirty="0" smtClean="0">
                <a:solidFill>
                  <a:srgbClr val="00B050"/>
                </a:solidFill>
                <a:latin typeface="Times New Roman" pitchFamily="18" charset="0"/>
                <a:cs typeface="Times New Roman" pitchFamily="18" charset="0"/>
              </a:rPr>
              <a:t>/</a:t>
            </a:r>
            <a:r>
              <a:rPr lang="en-US" sz="3600" b="1" dirty="0" err="1" smtClean="0">
                <a:solidFill>
                  <a:srgbClr val="00B050"/>
                </a:solidFill>
                <a:latin typeface="Times New Roman" pitchFamily="18" charset="0"/>
                <a:cs typeface="Times New Roman" pitchFamily="18" charset="0"/>
              </a:rPr>
              <a:t>Hội</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nghị</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thành</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lập</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Đảng</a:t>
            </a:r>
            <a:r>
              <a:rPr lang="en-US" sz="3600" b="1" dirty="0" smtClean="0">
                <a:solidFill>
                  <a:srgbClr val="00B050"/>
                </a:solidFill>
                <a:latin typeface="Times New Roman" pitchFamily="18" charset="0"/>
                <a:cs typeface="Times New Roman" pitchFamily="18" charset="0"/>
              </a:rPr>
              <a:t>.</a:t>
            </a:r>
            <a:r>
              <a:rPr lang="en-US" sz="3600" b="1" dirty="0">
                <a:solidFill>
                  <a:srgbClr val="C00000"/>
                </a:solidFill>
                <a:latin typeface="Times New Roman" pitchFamily="18" charset="0"/>
                <a:cs typeface="Times New Roman" pitchFamily="18" charset="0"/>
              </a:rPr>
              <a:t/>
            </a:r>
            <a:br>
              <a:rPr lang="en-US" sz="3600" b="1" dirty="0">
                <a:solidFill>
                  <a:srgbClr val="C00000"/>
                </a:solidFill>
                <a:latin typeface="Times New Roman" pitchFamily="18" charset="0"/>
                <a:cs typeface="Times New Roman" pitchFamily="18" charset="0"/>
              </a:rPr>
            </a:br>
            <a:endParaRPr lang="en-US" sz="3600" b="1" dirty="0">
              <a:solidFill>
                <a:srgbClr val="C00000"/>
              </a:solidFill>
              <a:latin typeface="Times New Roman" pitchFamily="18" charset="0"/>
              <a:cs typeface="Times New Roman" pitchFamily="18" charset="0"/>
            </a:endParaRPr>
          </a:p>
        </p:txBody>
      </p:sp>
      <p:pic>
        <p:nvPicPr>
          <p:cNvPr id="6" name="Picture 2" descr="http://www.baotangcm.gov.vn/images/stories/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706" y="1255205"/>
            <a:ext cx="4052056" cy="4195189"/>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701914" y="5657671"/>
            <a:ext cx="41158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dirty="0" err="1">
                <a:solidFill>
                  <a:srgbClr val="0000CC"/>
                </a:solidFill>
                <a:latin typeface="Times New Roman" pitchFamily="18" charset="0"/>
                <a:cs typeface="Times New Roman" pitchFamily="18" charset="0"/>
              </a:rPr>
              <a:t>Nguyễn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Ái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Quốc</a:t>
            </a:r>
            <a:r>
              <a:rPr lang="en-US" sz="2400" b="1" dirty="0">
                <a:solidFill>
                  <a:srgbClr val="0000CC"/>
                </a:solidFill>
                <a:latin typeface="Times New Roman" pitchFamily="18" charset="0"/>
                <a:cs typeface="Times New Roman" pitchFamily="18" charset="0"/>
              </a:rPr>
              <a:t> - </a:t>
            </a:r>
            <a:r>
              <a:rPr lang="en-US" sz="2400" b="1" dirty="0" err="1">
                <a:solidFill>
                  <a:srgbClr val="0000CC"/>
                </a:solidFill>
                <a:latin typeface="Times New Roman" pitchFamily="18" charset="0"/>
                <a:cs typeface="Times New Roman" pitchFamily="18" charset="0"/>
              </a:rPr>
              <a:t>Người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chủ</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trì</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hội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nghị</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thành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lập</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Đảng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cộng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sản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Việt</a:t>
            </a:r>
            <a:r>
              <a:rPr lang="en-US" sz="2400" b="1" dirty="0">
                <a:solidFill>
                  <a:srgbClr val="0000CC"/>
                </a:solidFill>
                <a:latin typeface="Times New Roman" pitchFamily="18" charset="0"/>
                <a:cs typeface="Times New Roman" pitchFamily="18" charset="0"/>
              </a:rPr>
              <a:t> Nam</a:t>
            </a:r>
          </a:p>
        </p:txBody>
      </p:sp>
    </p:spTree>
    <p:extLst>
      <p:ext uri="{BB962C8B-B14F-4D97-AF65-F5344CB8AC3E}">
        <p14:creationId xmlns:p14="http://schemas.microsoft.com/office/powerpoint/2010/main" val="3063308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83600"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22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baotangcm.gov.vn/images/stories/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191000"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2" descr="http://www.baotangcm.gov.vn/images/stories/4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168775"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8"/>
          <p:cNvSpPr txBox="1">
            <a:spLocks noChangeArrowheads="1"/>
          </p:cNvSpPr>
          <p:nvPr/>
        </p:nvSpPr>
        <p:spPr bwMode="auto">
          <a:xfrm>
            <a:off x="1371600" y="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CC"/>
                </a:solidFill>
                <a:latin typeface="Times New Roman" pitchFamily="18" charset="0"/>
                <a:cs typeface="Times New Roman" pitchFamily="18" charset="0"/>
              </a:rPr>
              <a:t>Hai đại biểu của Đông Dương cộng sản Đảng</a:t>
            </a:r>
          </a:p>
        </p:txBody>
      </p:sp>
      <p:sp>
        <p:nvSpPr>
          <p:cNvPr id="14341" name="Text Box 9"/>
          <p:cNvSpPr txBox="1">
            <a:spLocks noChangeArrowheads="1"/>
          </p:cNvSpPr>
          <p:nvPr/>
        </p:nvSpPr>
        <p:spPr bwMode="auto">
          <a:xfrm>
            <a:off x="304800" y="6172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Trịnh Đình Cửu (1906-1990)</a:t>
            </a:r>
          </a:p>
        </p:txBody>
      </p:sp>
      <p:sp>
        <p:nvSpPr>
          <p:cNvPr id="14342" name="Text Box 10"/>
          <p:cNvSpPr txBox="1">
            <a:spLocks noChangeArrowheads="1"/>
          </p:cNvSpPr>
          <p:nvPr/>
        </p:nvSpPr>
        <p:spPr bwMode="auto">
          <a:xfrm>
            <a:off x="4648200" y="61722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Nguyễn Đức Cảnh (1908-1932)</a:t>
            </a:r>
          </a:p>
        </p:txBody>
      </p:sp>
    </p:spTree>
    <p:extLst>
      <p:ext uri="{BB962C8B-B14F-4D97-AF65-F5344CB8AC3E}">
        <p14:creationId xmlns:p14="http://schemas.microsoft.com/office/powerpoint/2010/main" val="3603139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aotangcm.gov.vn/images/stories/4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267200"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2" descr="http://www.baotangcm.gov.vn/images/stories/4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4176713" cy="541020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7"/>
          <p:cNvSpPr txBox="1">
            <a:spLocks noChangeArrowheads="1"/>
          </p:cNvSpPr>
          <p:nvPr/>
        </p:nvSpPr>
        <p:spPr bwMode="auto">
          <a:xfrm>
            <a:off x="1676400" y="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00CC"/>
                </a:solidFill>
                <a:latin typeface="Times New Roman" pitchFamily="18" charset="0"/>
                <a:cs typeface="Times New Roman" pitchFamily="18" charset="0"/>
              </a:rPr>
              <a:t>Hai đại biểu của An Nam Cộng sản Đảng </a:t>
            </a:r>
          </a:p>
        </p:txBody>
      </p:sp>
      <p:sp>
        <p:nvSpPr>
          <p:cNvPr id="15365" name="Text Box 9"/>
          <p:cNvSpPr txBox="1">
            <a:spLocks noChangeArrowheads="1"/>
          </p:cNvSpPr>
          <p:nvPr/>
        </p:nvSpPr>
        <p:spPr bwMode="auto">
          <a:xfrm>
            <a:off x="457200" y="61722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Châu Văn Liêm (1902-1930)</a:t>
            </a:r>
          </a:p>
        </p:txBody>
      </p:sp>
      <p:sp>
        <p:nvSpPr>
          <p:cNvPr id="15366" name="Text Box 10"/>
          <p:cNvSpPr txBox="1">
            <a:spLocks noChangeArrowheads="1"/>
          </p:cNvSpPr>
          <p:nvPr/>
        </p:nvSpPr>
        <p:spPr bwMode="auto">
          <a:xfrm>
            <a:off x="4724400" y="6172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CC"/>
                </a:solidFill>
                <a:latin typeface="Times New Roman" pitchFamily="18" charset="0"/>
                <a:cs typeface="Times New Roman" pitchFamily="18" charset="0"/>
              </a:rPr>
              <a:t>Nguyễn Văn Thiệu(1903-1989)</a:t>
            </a:r>
          </a:p>
        </p:txBody>
      </p:sp>
    </p:spTree>
    <p:extLst>
      <p:ext uri="{BB962C8B-B14F-4D97-AF65-F5344CB8AC3E}">
        <p14:creationId xmlns:p14="http://schemas.microsoft.com/office/powerpoint/2010/main" val="125272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1738</Words>
  <Application>Microsoft Office PowerPoint</Application>
  <PresentationFormat>On-screen Show (4:3)</PresentationFormat>
  <Paragraphs>138</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CHỦ ĐỀ 6: VIỆT NAM TRONG NHỮNG NĂM 1930-1939  </vt:lpstr>
      <vt:lpstr>I-Đảng Cộng sản Việt Nam ra đời. </vt:lpstr>
      <vt:lpstr>I-Đảng Cộng sản Việt Nam ra đời </vt:lpstr>
      <vt:lpstr>PowerPoint Presentation</vt:lpstr>
      <vt:lpstr>PowerPoint Presentation</vt:lpstr>
      <vt:lpstr>I-Đảng Cộng sản Việt Nam ra đời. 2/Hội nghị thành lập Đảng.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II-Phong trào CMVN 1930-1935. 1. Việt Nam trong thời kì khủng hoảng kinh tế thế giới 1929-1933. </vt:lpstr>
      <vt:lpstr> II-Phong trào CMVN 1930-1935. 1. Việt Nam trong thời kì khủng hoảng kinh tế thế giới 1929-1933. </vt:lpstr>
      <vt:lpstr>PowerPoint Presentation</vt:lpstr>
      <vt:lpstr> II-Phong trào CMVN 1930-1935. 1. Việt Nam trong thời kì khủng hoảng kinh tế thế giới 1929-1933. </vt:lpstr>
      <vt:lpstr> II-Phong trào CMVN 1930-1935. 2.Phong trào cách mạng 1930-1931 với đỉnh cao Xô viết Nghệ - Tĩnh. </vt:lpstr>
      <vt:lpstr>PowerPoint Presentation</vt:lpstr>
      <vt:lpstr>Cuộc bãi công của công nhân đồn điền cao su Phú Riềng</vt:lpstr>
      <vt:lpstr>PowerPoint Presentation</vt:lpstr>
      <vt:lpstr>PowerPoint Presentation</vt:lpstr>
      <vt:lpstr>Cuộc đấu tranh của 8000 nông dân huyện Hưng Nguyên-Nghệ An</vt:lpstr>
      <vt:lpstr>Cao trào Xô viết Nghệ Tĩnh</vt:lpstr>
      <vt:lpstr> II-Phong trào CMVN 1930-1935. 2.Phong trào cách mạng 1930-1931 với đỉnh cao Xô viết Nghệ - Tĩnh. </vt:lpstr>
      <vt:lpstr>III-Cuộc vận động dân chủ 1936-1939 1.Tình hình thế giới và trong nước. </vt:lpstr>
      <vt:lpstr>III-Cuộc vận động dân chủ 1936-1939 1.Tình hình thế giới và trong nước. </vt:lpstr>
      <vt:lpstr>PowerPoint Presentation</vt:lpstr>
      <vt:lpstr>PowerPoint Presentation</vt:lpstr>
      <vt:lpstr>PowerPoint Presentation</vt:lpstr>
      <vt:lpstr>III-Cuộc vận động dân chủ 1936-1939 1.Tình hình thế giới và trong nước. </vt:lpstr>
      <vt:lpstr>III-Cuộc vận động dân chủ 1936-1939 2. Mặt trận dân chủ Đông Dương và phong trào đấu tranh đòi tự do, dân chủ. </vt:lpstr>
      <vt:lpstr>III-Cuộc vận động dân chủ 1936-1939 2. Mặt trận dân chủ Đông Dương và phong trào đấu tranh đòi tự do, dân chủ. </vt:lpstr>
      <vt:lpstr>III-Cuộc vận động dân chủ 1936-1939 2. Mặt trận dân chủ Đông Dương và phong trào đấu tranh đòi tự do, dân chủ. </vt:lpstr>
      <vt:lpstr>III-Cuộc vận động dân chủ 1936-1939 2. Mặt trận dân chủ Đông Dương và phong trào đấu tranh đòi tự do, dân chủ. </vt:lpstr>
      <vt:lpstr>III-Cuộc vận động dân chủ 1936-1939 3.  Ý nghĩa của phong trào.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VIỆT NAM TRONG NHỮNG NĂM 1930-1939</dc:title>
  <dc:creator>ha</dc:creator>
  <cp:lastModifiedBy>ha</cp:lastModifiedBy>
  <cp:revision>19</cp:revision>
  <dcterms:created xsi:type="dcterms:W3CDTF">2022-02-07T08:17:16Z</dcterms:created>
  <dcterms:modified xsi:type="dcterms:W3CDTF">2022-02-18T02:30:45Z</dcterms:modified>
</cp:coreProperties>
</file>