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70" r:id="rId6"/>
    <p:sldId id="259" r:id="rId7"/>
    <p:sldId id="271" r:id="rId8"/>
    <p:sldId id="272" r:id="rId9"/>
    <p:sldId id="266" r:id="rId10"/>
    <p:sldId id="264" r:id="rId11"/>
    <p:sldId id="267" r:id="rId12"/>
    <p:sldId id="273" r:id="rId13"/>
    <p:sldId id="274" r:id="rId14"/>
    <p:sldId id="276" r:id="rId15"/>
    <p:sldId id="275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91" r:id="rId26"/>
    <p:sldId id="286" r:id="rId27"/>
    <p:sldId id="287" r:id="rId28"/>
    <p:sldId id="288" r:id="rId29"/>
    <p:sldId id="300" r:id="rId30"/>
    <p:sldId id="292" r:id="rId31"/>
    <p:sldId id="303" r:id="rId32"/>
    <p:sldId id="293" r:id="rId33"/>
    <p:sldId id="301" r:id="rId34"/>
    <p:sldId id="294" r:id="rId35"/>
    <p:sldId id="302" r:id="rId36"/>
    <p:sldId id="296" r:id="rId37"/>
    <p:sldId id="297" r:id="rId38"/>
    <p:sldId id="304" r:id="rId39"/>
    <p:sldId id="308" r:id="rId40"/>
    <p:sldId id="306" r:id="rId41"/>
    <p:sldId id="307" r:id="rId42"/>
    <p:sldId id="305" r:id="rId43"/>
    <p:sldId id="298" r:id="rId44"/>
    <p:sldId id="29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0F6B9E-B7AD-49B9-8C8B-AAD674804C8E}" type="doc">
      <dgm:prSet loTypeId="urn:microsoft.com/office/officeart/2005/8/layout/arrow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7EE1604-4E6D-45D1-AC74-B102BAF7DCFF}">
      <dgm:prSet phldrT="[Text]"/>
      <dgm:spPr/>
      <dgm:t>
        <a:bodyPr/>
        <a:lstStyle/>
        <a:p>
          <a:r>
            <a:rPr lang="en-US" dirty="0" err="1" smtClean="0"/>
            <a:t>Pháp</a:t>
          </a:r>
          <a:endParaRPr lang="en-US" dirty="0"/>
        </a:p>
      </dgm:t>
    </dgm:pt>
    <dgm:pt modelId="{44B8DDBB-E5AF-4323-B810-1C69567AA936}" type="parTrans" cxnId="{49AC58AB-B378-4F2F-961E-457691855E08}">
      <dgm:prSet/>
      <dgm:spPr/>
      <dgm:t>
        <a:bodyPr/>
        <a:lstStyle/>
        <a:p>
          <a:endParaRPr lang="en-US"/>
        </a:p>
      </dgm:t>
    </dgm:pt>
    <dgm:pt modelId="{EDA65393-43AA-443B-8CA8-C164434E4169}" type="sibTrans" cxnId="{49AC58AB-B378-4F2F-961E-457691855E08}">
      <dgm:prSet/>
      <dgm:spPr/>
      <dgm:t>
        <a:bodyPr/>
        <a:lstStyle/>
        <a:p>
          <a:endParaRPr lang="en-US"/>
        </a:p>
      </dgm:t>
    </dgm:pt>
    <dgm:pt modelId="{A9483594-9EEF-4478-AFE0-C8D3BDA9920E}">
      <dgm:prSet phldrT="[Text]"/>
      <dgm:spPr/>
      <dgm:t>
        <a:bodyPr/>
        <a:lstStyle/>
        <a:p>
          <a:r>
            <a:rPr lang="en-US" dirty="0" err="1" smtClean="0"/>
            <a:t>Nhật</a:t>
          </a:r>
          <a:endParaRPr lang="en-US" dirty="0"/>
        </a:p>
      </dgm:t>
    </dgm:pt>
    <dgm:pt modelId="{C983C0AB-7C53-4182-9EE5-40F28029B760}" type="parTrans" cxnId="{3E4C5A13-96CA-4160-94CD-1C64656502F6}">
      <dgm:prSet/>
      <dgm:spPr/>
      <dgm:t>
        <a:bodyPr/>
        <a:lstStyle/>
        <a:p>
          <a:endParaRPr lang="en-US"/>
        </a:p>
      </dgm:t>
    </dgm:pt>
    <dgm:pt modelId="{EBB7F72B-4A25-42CF-9E90-EA0C572A5750}" type="sibTrans" cxnId="{3E4C5A13-96CA-4160-94CD-1C64656502F6}">
      <dgm:prSet/>
      <dgm:spPr/>
      <dgm:t>
        <a:bodyPr/>
        <a:lstStyle/>
        <a:p>
          <a:endParaRPr lang="en-US"/>
        </a:p>
      </dgm:t>
    </dgm:pt>
    <dgm:pt modelId="{3BD25FED-B397-413B-AC40-314BDFE73C4F}" type="pres">
      <dgm:prSet presAssocID="{780F6B9E-B7AD-49B9-8C8B-AAD674804C8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E64C96-E21A-4E46-BF58-6820ED2FAC55}" type="pres">
      <dgm:prSet presAssocID="{57EE1604-4E6D-45D1-AC74-B102BAF7DCFF}" presName="arrow" presStyleLbl="node1" presStyleIdx="0" presStyleCnt="2" custScaleX="76705" custScaleY="81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937E1F-C128-441C-AA19-78552BDA7863}" type="pres">
      <dgm:prSet presAssocID="{A9483594-9EEF-4478-AFE0-C8D3BDA9920E}" presName="arrow" presStyleLbl="node1" presStyleIdx="1" presStyleCnt="2" custScaleX="76705" custScaleY="805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7BB614-A22E-4FE2-87E1-04492BE29E30}" type="presOf" srcId="{57EE1604-4E6D-45D1-AC74-B102BAF7DCFF}" destId="{69E64C96-E21A-4E46-BF58-6820ED2FAC55}" srcOrd="0" destOrd="0" presId="urn:microsoft.com/office/officeart/2005/8/layout/arrow1"/>
    <dgm:cxn modelId="{8E43C498-D47E-414A-BC55-4FF15EA59183}" type="presOf" srcId="{A9483594-9EEF-4478-AFE0-C8D3BDA9920E}" destId="{8A937E1F-C128-441C-AA19-78552BDA7863}" srcOrd="0" destOrd="0" presId="urn:microsoft.com/office/officeart/2005/8/layout/arrow1"/>
    <dgm:cxn modelId="{49AC58AB-B378-4F2F-961E-457691855E08}" srcId="{780F6B9E-B7AD-49B9-8C8B-AAD674804C8E}" destId="{57EE1604-4E6D-45D1-AC74-B102BAF7DCFF}" srcOrd="0" destOrd="0" parTransId="{44B8DDBB-E5AF-4323-B810-1C69567AA936}" sibTransId="{EDA65393-43AA-443B-8CA8-C164434E4169}"/>
    <dgm:cxn modelId="{80C773F8-7084-4851-93FD-02506C2CFB12}" type="presOf" srcId="{780F6B9E-B7AD-49B9-8C8B-AAD674804C8E}" destId="{3BD25FED-B397-413B-AC40-314BDFE73C4F}" srcOrd="0" destOrd="0" presId="urn:microsoft.com/office/officeart/2005/8/layout/arrow1"/>
    <dgm:cxn modelId="{3E4C5A13-96CA-4160-94CD-1C64656502F6}" srcId="{780F6B9E-B7AD-49B9-8C8B-AAD674804C8E}" destId="{A9483594-9EEF-4478-AFE0-C8D3BDA9920E}" srcOrd="1" destOrd="0" parTransId="{C983C0AB-7C53-4182-9EE5-40F28029B760}" sibTransId="{EBB7F72B-4A25-42CF-9E90-EA0C572A5750}"/>
    <dgm:cxn modelId="{578DFB1B-E7E0-4E99-9814-E67EDAE4B586}" type="presParOf" srcId="{3BD25FED-B397-413B-AC40-314BDFE73C4F}" destId="{69E64C96-E21A-4E46-BF58-6820ED2FAC55}" srcOrd="0" destOrd="0" presId="urn:microsoft.com/office/officeart/2005/8/layout/arrow1"/>
    <dgm:cxn modelId="{0DB8ED5E-B1F6-4BC4-9931-54A6F320B949}" type="presParOf" srcId="{3BD25FED-B397-413B-AC40-314BDFE73C4F}" destId="{8A937E1F-C128-441C-AA19-78552BDA7863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64C96-E21A-4E46-BF58-6820ED2FAC55}">
      <dsp:nvSpPr>
        <dsp:cNvPr id="0" name=""/>
        <dsp:cNvSpPr/>
      </dsp:nvSpPr>
      <dsp:spPr>
        <a:xfrm rot="16200000">
          <a:off x="457193" y="357960"/>
          <a:ext cx="3001943" cy="3200442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936" tIns="376936" rIns="376936" bIns="376936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err="1" smtClean="0"/>
            <a:t>Pháp</a:t>
          </a:r>
          <a:endParaRPr lang="en-US" sz="5300" kern="1200" dirty="0"/>
        </a:p>
      </dsp:txBody>
      <dsp:txXfrm rot="5400000">
        <a:off x="883284" y="1207695"/>
        <a:ext cx="2675102" cy="1500971"/>
      </dsp:txXfrm>
    </dsp:sp>
    <dsp:sp modelId="{8A937E1F-C128-441C-AA19-78552BDA7863}">
      <dsp:nvSpPr>
        <dsp:cNvPr id="0" name=""/>
        <dsp:cNvSpPr/>
      </dsp:nvSpPr>
      <dsp:spPr>
        <a:xfrm rot="5400000">
          <a:off x="4846663" y="381011"/>
          <a:ext cx="3001943" cy="3154339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936" tIns="376936" rIns="376936" bIns="376936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err="1" smtClean="0"/>
            <a:t>Nhật</a:t>
          </a:r>
          <a:endParaRPr lang="en-US" sz="5300" kern="1200" dirty="0"/>
        </a:p>
      </dsp:txBody>
      <dsp:txXfrm rot="-5400000">
        <a:off x="4770465" y="1207695"/>
        <a:ext cx="2628999" cy="1500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2588-CCBB-4366-9C37-9A8C950B189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1B5B-CF18-4680-B272-1CAD2FEE0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8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2588-CCBB-4366-9C37-9A8C950B189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1B5B-CF18-4680-B272-1CAD2FEE0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97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2588-CCBB-4366-9C37-9A8C950B189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1B5B-CF18-4680-B272-1CAD2FEE0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43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DA777-2667-4A5D-AC7E-39D027E4DDD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663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2588-CCBB-4366-9C37-9A8C950B189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1B5B-CF18-4680-B272-1CAD2FEE0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73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2588-CCBB-4366-9C37-9A8C950B189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1B5B-CF18-4680-B272-1CAD2FEE0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0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2588-CCBB-4366-9C37-9A8C950B189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1B5B-CF18-4680-B272-1CAD2FEE0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2588-CCBB-4366-9C37-9A8C950B189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1B5B-CF18-4680-B272-1CAD2FEE0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1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2588-CCBB-4366-9C37-9A8C950B189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1B5B-CF18-4680-B272-1CAD2FEE0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9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2588-CCBB-4366-9C37-9A8C950B189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1B5B-CF18-4680-B272-1CAD2FEE0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5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2588-CCBB-4366-9C37-9A8C950B189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1B5B-CF18-4680-B272-1CAD2FEE0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5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2588-CCBB-4366-9C37-9A8C950B189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1B5B-CF18-4680-B272-1CAD2FEE0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92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E2588-CCBB-4366-9C37-9A8C950B189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21B5B-CF18-4680-B272-1CAD2FEE0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4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vi.wikipedia.org/wiki/Cao_B%E1%BA%B1ng" TargetMode="External"/><Relationship Id="rId3" Type="http://schemas.openxmlformats.org/officeDocument/2006/relationships/hyperlink" Target="http://vi.wikipedia.org/wiki/Vi%E1%BB%87t_Nam_Tuy%C3%AAn_truy%E1%BB%81n_Gi%E1%BA%A3i_ph%C3%B3ng_qu%C3%A2n" TargetMode="External"/><Relationship Id="rId7" Type="http://schemas.openxmlformats.org/officeDocument/2006/relationships/hyperlink" Target="http://vi.wikipedia.org/wiki/Nguy%C3%AAn_B%C3%ACnh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.wikipedia.org/wiki/Tr%E1%BA%A7n_H%C6%B0ng_%C4%90%E1%BA%A1o" TargetMode="External"/><Relationship Id="rId11" Type="http://schemas.openxmlformats.org/officeDocument/2006/relationships/hyperlink" Target="http://vi.wikipedia.org/w/index.php?title=X%C3%ADch_Th%E1%BA%AFng&amp;action=edit&amp;redlink=1" TargetMode="External"/><Relationship Id="rId5" Type="http://schemas.openxmlformats.org/officeDocument/2006/relationships/hyperlink" Target="http://vi.wikipedia.org/wiki/1944" TargetMode="External"/><Relationship Id="rId10" Type="http://schemas.openxmlformats.org/officeDocument/2006/relationships/hyperlink" Target="http://vi.wikipedia.org/wiki/Ho%C3%A0ng_S%C3%A2m" TargetMode="External"/><Relationship Id="rId4" Type="http://schemas.openxmlformats.org/officeDocument/2006/relationships/hyperlink" Target="http://vi.wikipedia.org/wiki/22_th%C3%A1ng_12" TargetMode="External"/><Relationship Id="rId9" Type="http://schemas.openxmlformats.org/officeDocument/2006/relationships/hyperlink" Target="http://vi.wikipedia.org/wiki/V%C3%B5_Nguy%C3%AAn_Gi%C3%A1p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hyperlink" Target="https://www.google.com.vn/url?sa=i&amp;rct=j&amp;q=&amp;esrc=s&amp;source=images&amp;cd=&amp;cad=rja&amp;uact=8&amp;ved=0ahUKEwi86LivzuHYAhWFTLwKHUJEAhEQjRwIBw&amp;url=http://www.maytinhhtl.com/kien-thuc-it/ban-do-viet-nam-vietnam-map.html&amp;psig=AOvVaw29mRpsHAGrX7xSjl8g2Utb&amp;ust=151636832793266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28600"/>
            <a:ext cx="8991600" cy="3429000"/>
          </a:xfrm>
        </p:spPr>
        <p:txBody>
          <a:bodyPr>
            <a:noAutofit/>
          </a:bodyPr>
          <a:lstStyle/>
          <a:p>
            <a:pPr algn="l"/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CUỘC VẬN ĐỘNG TIẾN TỚI CÁCH MẠNG THÁNG TÁM NĂM 1945 (3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I-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VIỆT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NAM TRONG NHỮNG NĂM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1939-1945 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1251185274984_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75" y="3048000"/>
            <a:ext cx="4090572" cy="379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21464217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7876" y="3048000"/>
            <a:ext cx="5176125" cy="3756285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5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a\Pictures\luoc_do_khoi_nghia_nam_ki_500_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7010401" cy="682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43800" y="334117"/>
            <a:ext cx="1447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endParaRPr lang="en-US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50036"/>
            <a:ext cx="1295400" cy="86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19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541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dirty="0"/>
              <a:t> </a:t>
            </a:r>
            <a:r>
              <a:rPr lang="vi-VN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"Hỡi những ai máu đỏ da </a:t>
            </a:r>
            <a:r>
              <a:rPr lang="vi-VN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vi-VN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 </a:t>
            </a:r>
            <a:r>
              <a:rPr lang="vi-VN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chiến đấu dưới cờ thiêng Tổ </a:t>
            </a:r>
            <a:r>
              <a:rPr lang="vi-VN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quốc </a:t>
            </a:r>
            <a:endParaRPr lang="en-US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vi-VN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cờ </a:t>
            </a:r>
            <a:r>
              <a:rPr lang="vi-VN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thắm máu đào vì </a:t>
            </a:r>
            <a:r>
              <a:rPr lang="vi-VN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vi-VN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vi-VN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vàng tươi, da của giống </a:t>
            </a:r>
            <a:r>
              <a:rPr lang="vi-VN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nòi</a:t>
            </a:r>
            <a:endParaRPr lang="en-US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vi-VN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Đứng </a:t>
            </a:r>
            <a:r>
              <a:rPr lang="vi-VN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lên mau hồn nước gọi ta </a:t>
            </a:r>
            <a:r>
              <a:rPr lang="vi-VN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vi-VN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Hỡi </a:t>
            </a:r>
            <a:r>
              <a:rPr lang="vi-VN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sĩ nông công thương </a:t>
            </a:r>
            <a:r>
              <a:rPr lang="vi-VN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endParaRPr lang="en-US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vi-VN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Đoàn </a:t>
            </a:r>
            <a:r>
              <a:rPr lang="vi-VN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 lại như sao vàng năm cánh</a:t>
            </a:r>
            <a:r>
              <a:rPr lang="vi-VN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".</a:t>
            </a:r>
            <a:endParaRPr lang="en-US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ctr">
              <a:buNone/>
            </a:pPr>
            <a:endParaRPr lang="en-US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64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" y="3048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II-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(19/05/1941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1.Hoàn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Minh.</a:t>
            </a:r>
            <a:r>
              <a:rPr lang="en-US" b="1" dirty="0">
                <a:solidFill>
                  <a:srgbClr val="C00000"/>
                </a:solidFill>
              </a:rPr>
              <a:t/>
            </a:r>
            <a:br>
              <a:rPr lang="en-US" b="1" dirty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ha\Pictures\1057bfa2b4be15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086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1981200" y="1219200"/>
            <a:ext cx="7162800" cy="3886200"/>
          </a:xfrm>
          <a:prstGeom prst="cloudCallout">
            <a:avLst>
              <a:gd name="adj1" fmla="val -48206"/>
              <a:gd name="adj2" fmla="val 5113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652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1265238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II-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(19/05/1941) </a:t>
            </a:r>
            <a:b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1.Hoàn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Minh.</a:t>
            </a:r>
            <a:r>
              <a:rPr lang="en-US" sz="3200" b="1" dirty="0">
                <a:solidFill>
                  <a:srgbClr val="C00000"/>
                </a:solidFill>
              </a:rPr>
              <a:t/>
            </a:r>
            <a:br>
              <a:rPr lang="en-US" sz="3200" b="1" dirty="0">
                <a:solidFill>
                  <a:srgbClr val="C00000"/>
                </a:solidFill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334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6/1941,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* Trong nước: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- Nhân dân ta sống dưới 2 tầng áp bức của</a:t>
            </a:r>
          </a:p>
          <a:p>
            <a:pPr marL="0" indent="0" algn="just">
              <a:buNone/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Pháp -Nhật → mâu thuẫn dân tộc sâu sắc</a:t>
            </a:r>
          </a:p>
          <a:p>
            <a:pPr marL="0" indent="0" algn="just">
              <a:buNone/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- Ngày 28/1/1941, NAQ về nước trực tiếp lãnh đạo cách mạng.</a:t>
            </a:r>
          </a:p>
          <a:p>
            <a:pPr algn="just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6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0" y="685800"/>
            <a:ext cx="9115269" cy="51054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mốt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Thánh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thót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ngẩn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b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marL="0" indent="0"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                                  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Hữu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21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a\Pictures\a5627e37-799c-4aaf-893c-c64b547a2b9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24400"/>
            <a:ext cx="344129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1676400" y="1219200"/>
            <a:ext cx="7481965" cy="3429000"/>
          </a:xfrm>
          <a:prstGeom prst="cloudCallout">
            <a:avLst>
              <a:gd name="adj1" fmla="val -37321"/>
              <a:gd name="adj2" fmla="val 5562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VIII Ban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3048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Hội nghị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VIII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82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a\Pictures\a5627e37-799c-4aaf-893c-c64b547a2b9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2133599" cy="132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524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Hội nghị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VIII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161" y="914400"/>
            <a:ext cx="886793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- Thời gian: 10 đến 19/5/1941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- Địa điểm: Pác Bó (Cao Bằng)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- Nội dung: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+ Đề cao nhiệm vụ giải phóng dân tộc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+ Khẩu hiệu: “Tạm gác khẩu hiệu cách mạng ruộng đất”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Ngày 19/5/1941, Mặt trận Việt Minh chính thức thành lập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→ Hoàn chỉnh chủ trương chuyển hướng chỉ đạo chiến lược</a:t>
            </a:r>
          </a:p>
        </p:txBody>
      </p:sp>
    </p:spTree>
    <p:extLst>
      <p:ext uri="{BB962C8B-B14F-4D97-AF65-F5344CB8AC3E}">
        <p14:creationId xmlns:p14="http://schemas.microsoft.com/office/powerpoint/2010/main" val="390496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838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Minh.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ha\Pictures\941b59289db9efd90cd39128c9144f7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19600"/>
            <a:ext cx="7354689" cy="231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28600" y="1447800"/>
            <a:ext cx="2438400" cy="2057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 ĐỘNG NHÓM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8600" y="838200"/>
            <a:ext cx="4648200" cy="1371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N1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038600" y="2784764"/>
            <a:ext cx="4648200" cy="1371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N2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743200" y="2057400"/>
            <a:ext cx="1295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1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839200" cy="5635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Minh.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5344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* Xây dựng lực lượng chính trị: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- Lập các Hội cứu quốc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đoàn thể cứu quốc được xây dựng khắp cả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Đẩy mạnh công tác báo chí cách mạng của Đảng, Việt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/>
          </a:p>
        </p:txBody>
      </p:sp>
      <p:pic>
        <p:nvPicPr>
          <p:cNvPr id="4" name="Picture 2" descr="C:\Users\ha\Pictures\941b59289db9efd90cd39128c9144f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5490162"/>
            <a:ext cx="4343400" cy="136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61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638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vi-VN" sz="3400" b="1" dirty="0" smtClean="0">
                <a:latin typeface="Times New Roman" pitchFamily="18" charset="0"/>
                <a:cs typeface="Times New Roman" pitchFamily="18" charset="0"/>
              </a:rPr>
              <a:t>Xây </a:t>
            </a:r>
            <a:r>
              <a:rPr lang="vi-VN" sz="3400" b="1" dirty="0">
                <a:latin typeface="Times New Roman" pitchFamily="18" charset="0"/>
                <a:cs typeface="Times New Roman" pitchFamily="18" charset="0"/>
              </a:rPr>
              <a:t>dựng lực lượng vũ </a:t>
            </a:r>
            <a:r>
              <a:rPr lang="vi-VN" sz="3400" b="1" dirty="0" smtClean="0">
                <a:latin typeface="Times New Roman" pitchFamily="18" charset="0"/>
                <a:cs typeface="Times New Roman" pitchFamily="18" charset="0"/>
              </a:rPr>
              <a:t>trang:</a:t>
            </a:r>
            <a:endParaRPr lang="vi-VN" sz="3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vi-VN" sz="3400" dirty="0">
                <a:latin typeface="Times New Roman" pitchFamily="18" charset="0"/>
                <a:cs typeface="Times New Roman" pitchFamily="18" charset="0"/>
              </a:rPr>
              <a:t>- Năm 1941, thành lập Cứu quốc quân → phát động </a:t>
            </a:r>
            <a:r>
              <a:rPr lang="vi-VN" sz="3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400" dirty="0" smtClean="0">
                <a:latin typeface="Times New Roman" pitchFamily="18" charset="0"/>
                <a:cs typeface="Times New Roman" pitchFamily="18" charset="0"/>
              </a:rPr>
              <a:t>tranh </a:t>
            </a:r>
            <a:r>
              <a:rPr lang="vi-VN" sz="3400" dirty="0">
                <a:latin typeface="Times New Roman" pitchFamily="18" charset="0"/>
                <a:cs typeface="Times New Roman" pitchFamily="18" charset="0"/>
              </a:rPr>
              <a:t>du kích ở Bắc sơn –Vũ Nhai</a:t>
            </a:r>
          </a:p>
          <a:p>
            <a:pPr marL="0" indent="0" algn="just">
              <a:buNone/>
            </a:pPr>
            <a:r>
              <a:rPr lang="vi-VN" sz="3400" dirty="0">
                <a:latin typeface="Times New Roman" pitchFamily="18" charset="0"/>
                <a:cs typeface="Times New Roman" pitchFamily="18" charset="0"/>
              </a:rPr>
              <a:t>- Tháng 5/1944, ra chỉ thị sắm sửa vũ khí.</a:t>
            </a:r>
          </a:p>
          <a:p>
            <a:pPr marL="0" indent="0" algn="just">
              <a:buNone/>
            </a:pPr>
            <a:r>
              <a:rPr lang="vi-VN" sz="3400" dirty="0">
                <a:latin typeface="Times New Roman" pitchFamily="18" charset="0"/>
                <a:cs typeface="Times New Roman" pitchFamily="18" charset="0"/>
              </a:rPr>
              <a:t>- Ngày 22/12/1944, lập Đội Việt Nam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vi-VN" sz="3400" b="1" dirty="0">
                <a:latin typeface="Times New Roman" pitchFamily="18" charset="0"/>
                <a:cs typeface="Times New Roman" pitchFamily="18" charset="0"/>
              </a:rPr>
              <a:t>* Xây dựng căn cứ cách mạng:</a:t>
            </a:r>
            <a:endParaRPr lang="vi-VN" sz="3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400" dirty="0" smtClean="0">
                <a:latin typeface="Times New Roman" pitchFamily="18" charset="0"/>
                <a:cs typeface="Times New Roman" pitchFamily="18" charset="0"/>
              </a:rPr>
              <a:t>Mở </a:t>
            </a:r>
            <a:r>
              <a:rPr lang="vi-VN" sz="3400" dirty="0">
                <a:latin typeface="Times New Roman" pitchFamily="18" charset="0"/>
                <a:cs typeface="Times New Roman" pitchFamily="18" charset="0"/>
              </a:rPr>
              <a:t>rộng căn cứ Cao -</a:t>
            </a:r>
            <a:r>
              <a:rPr lang="vi-VN" sz="3400" dirty="0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Lạng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839200" cy="5635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Minh.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69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7921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-Tình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ha\Pictures\a5627e37-799c-4aaf-893c-c64b547a2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992" y="4301836"/>
            <a:ext cx="417871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28600" y="1676400"/>
            <a:ext cx="3581400" cy="21336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iới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6800" y="1676400"/>
            <a:ext cx="3962400" cy="2133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115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5" name="Picture 3" descr="Imag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228600"/>
            <a:ext cx="8001000" cy="4495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152400" y="4716463"/>
            <a:ext cx="8839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Tiền thân của Quân đội Nhân dân Việt Nam là đội </a:t>
            </a:r>
            <a:r>
              <a:rPr lang="en-US" sz="2200" b="1">
                <a:latin typeface="Times New Roman" pitchFamily="18" charset="0"/>
                <a:cs typeface="Times New Roman" pitchFamily="18" charset="0"/>
                <a:hlinkClick r:id="rId3" tooltip="Việt Nam Tuyên truyền Giải phóng quân"/>
              </a:rPr>
              <a:t>Việt Nam Tuyên truyền Giải phóng quân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, được thành lập </a:t>
            </a:r>
            <a:r>
              <a:rPr lang="en-US" sz="2200" b="1" i="1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2200" b="1" i="1">
                <a:latin typeface="Times New Roman" pitchFamily="18" charset="0"/>
                <a:cs typeface="Times New Roman" pitchFamily="18" charset="0"/>
                <a:hlinkClick r:id="rId4" tooltip="22 tháng 12"/>
              </a:rPr>
              <a:t>22 tháng 12</a:t>
            </a:r>
            <a:r>
              <a:rPr lang="en-US" sz="2200" b="1" i="1">
                <a:latin typeface="Times New Roman" pitchFamily="18" charset="0"/>
                <a:cs typeface="Times New Roman" pitchFamily="18" charset="0"/>
              </a:rPr>
              <a:t> năm </a:t>
            </a:r>
            <a:r>
              <a:rPr lang="en-US" sz="2200" b="1" i="1">
                <a:latin typeface="Times New Roman" pitchFamily="18" charset="0"/>
                <a:cs typeface="Times New Roman" pitchFamily="18" charset="0"/>
                <a:hlinkClick r:id="rId5" tooltip="1944"/>
              </a:rPr>
              <a:t>1944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 tại khu rừng </a:t>
            </a:r>
            <a:r>
              <a:rPr lang="en-US" sz="2200" b="1">
                <a:latin typeface="Times New Roman" pitchFamily="18" charset="0"/>
                <a:cs typeface="Times New Roman" pitchFamily="18" charset="0"/>
                <a:hlinkClick r:id="rId6" tooltip="Trần Hưng Đạo"/>
              </a:rPr>
              <a:t>Trần Hưng Đạo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, thuộc huyện </a:t>
            </a:r>
            <a:r>
              <a:rPr lang="en-US" sz="2200" b="1">
                <a:latin typeface="Times New Roman" pitchFamily="18" charset="0"/>
                <a:cs typeface="Times New Roman" pitchFamily="18" charset="0"/>
                <a:hlinkClick r:id="rId7" tooltip="Nguyên Bình"/>
              </a:rPr>
              <a:t>Nguyên Bình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>
                <a:latin typeface="Times New Roman" pitchFamily="18" charset="0"/>
                <a:cs typeface="Times New Roman" pitchFamily="18" charset="0"/>
                <a:hlinkClick r:id="rId8" tooltip="Cao Bằng"/>
              </a:rPr>
              <a:t>Cao Bằng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, ban đầu gồm 34 chiến sỹ (3 nữ) do </a:t>
            </a:r>
            <a:r>
              <a:rPr lang="en-US" sz="2200" b="1">
                <a:latin typeface="Times New Roman" pitchFamily="18" charset="0"/>
                <a:cs typeface="Times New Roman" pitchFamily="18" charset="0"/>
                <a:hlinkClick r:id="rId9" tooltip="Võ Nguyên Giáp"/>
              </a:rPr>
              <a:t>Võ Nguyên Giáp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 chỉ huy chung, </a:t>
            </a:r>
            <a:r>
              <a:rPr lang="en-US" sz="2200" b="1">
                <a:latin typeface="Times New Roman" pitchFamily="18" charset="0"/>
                <a:cs typeface="Times New Roman" pitchFamily="18" charset="0"/>
                <a:hlinkClick r:id="rId10" tooltip="Hoàng Sâm"/>
              </a:rPr>
              <a:t>Hoàng Sâm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 được chọn làm đội trưởng, còn </a:t>
            </a:r>
            <a:r>
              <a:rPr lang="en-US" sz="2200" b="1">
                <a:latin typeface="Times New Roman" pitchFamily="18" charset="0"/>
                <a:cs typeface="Times New Roman" pitchFamily="18" charset="0"/>
                <a:hlinkClick r:id="rId11" tooltip="Xích Thắng (trang chưa được viết)"/>
              </a:rPr>
              <a:t>Xích Thắng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, tức Dương Mạc Thạch, làm chính trị viên.</a:t>
            </a:r>
          </a:p>
        </p:txBody>
      </p:sp>
    </p:spTree>
    <p:extLst>
      <p:ext uri="{BB962C8B-B14F-4D97-AF65-F5344CB8AC3E}">
        <p14:creationId xmlns:p14="http://schemas.microsoft.com/office/powerpoint/2010/main" val="323130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487362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4. Nhật đảo chính Pháp (9/3/1945)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410200"/>
          </a:xfrm>
        </p:spPr>
        <p:txBody>
          <a:bodyPr/>
          <a:lstStyle/>
          <a:p>
            <a:pPr marL="0" indent="0">
              <a:buNone/>
            </a:pPr>
            <a:r>
              <a:rPr lang="it-IT" sz="3600" dirty="0">
                <a:latin typeface="Times New Roman" pitchFamily="18" charset="0"/>
                <a:cs typeface="Times New Roman" pitchFamily="18" charset="0"/>
              </a:rPr>
              <a:t>- Chia thành 4 nhóm. Các nhóm đọc mục 1 </a:t>
            </a: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SGK </a:t>
            </a:r>
            <a:r>
              <a:rPr lang="it-IT" sz="3600" dirty="0">
                <a:latin typeface="Times New Roman" pitchFamily="18" charset="0"/>
                <a:cs typeface="Times New Roman" pitchFamily="18" charset="0"/>
              </a:rPr>
              <a:t>thảo luận và thực hiện các yêu cầu sau;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Nhóm 1,2: Tại sao Nhật đảo chính Pháp? 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Nhóm 3,4 :Nhật đảo chính Pháp như thế nào? Kết quả ra sao ?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2" descr="C:\Users\ha\Pictures\a5627e37-799c-4aaf-893c-c64b547a2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60010"/>
            <a:ext cx="3200400" cy="19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93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487362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4. Nhật đảo chính Pháp (9/3/1945)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Đầu 1945, CTTG 2 → giai đoạn kết thúc, Pháp được giải phóng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- Đêm 9/3/1945, Nhật đảo chính Pháp trên toàn Đông Dương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-  Pháp chống cự yếu ớt → đầu hàng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- Nhật tăng  cường chính sách áp bức, bóc lột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i="1" dirty="0">
                <a:latin typeface="Times New Roman" pitchFamily="18" charset="0"/>
                <a:cs typeface="Times New Roman" pitchFamily="18" charset="0"/>
              </a:rPr>
              <a:t>→ Nguyên nhân bùng nổ cao trào kháng Nhật cứu nước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2" descr="C:\Users\ha\Pictures\a5627e37-799c-4aaf-893c-c64b547a2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60010"/>
            <a:ext cx="3200400" cy="19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1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thayduong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619250"/>
            <a:ext cx="3297237" cy="4495800"/>
          </a:xfr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03" name="Picture 3" descr="58d696359c29a26b6c5886e976b99a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7" y="1619250"/>
            <a:ext cx="3962400" cy="4495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935037" y="6191250"/>
            <a:ext cx="3228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000" b="1">
                <a:latin typeface="Times New Roman" pitchFamily="18" charset="0"/>
                <a:cs typeface="Times New Roman" pitchFamily="18" charset="0"/>
              </a:rPr>
              <a:t>í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nh ph</a:t>
            </a:r>
            <a:r>
              <a:rPr lang="vi-VN" sz="2000" b="1">
                <a:latin typeface="Times New Roman" pitchFamily="18" charset="0"/>
                <a:cs typeface="Times New Roman" pitchFamily="18" charset="0"/>
              </a:rPr>
              <a:t>ủ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>
                <a:latin typeface="Times New Roman" pitchFamily="18" charset="0"/>
                <a:cs typeface="Times New Roman" pitchFamily="18" charset="0"/>
              </a:rPr>
              <a:t>Trần Trọng Kim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5011737" y="6191250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Qu</a:t>
            </a:r>
            <a:r>
              <a:rPr lang="vi-VN" sz="2000" b="1"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c tr</a:t>
            </a:r>
            <a:r>
              <a:rPr lang="vi-VN" sz="2000" b="1">
                <a:latin typeface="Times New Roman" pitchFamily="18" charset="0"/>
                <a:cs typeface="Times New Roman" pitchFamily="18" charset="0"/>
              </a:rPr>
              <a:t>ưở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2000" b="1">
                <a:latin typeface="Times New Roman" pitchFamily="18" charset="0"/>
                <a:cs typeface="Times New Roman" pitchFamily="18" charset="0"/>
              </a:rPr>
              <a:t>Bảo Đại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2286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Kim,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56745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/>
      <p:bldP spid="15360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990600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5. Tiến tới tổng khởi nghĩa tháng Tám năm 1945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562600"/>
          </a:xfrm>
        </p:spPr>
        <p:txBody>
          <a:bodyPr/>
          <a:lstStyle/>
          <a:p>
            <a:pPr marL="0" indent="0">
              <a:buNone/>
            </a:pPr>
            <a:r>
              <a:rPr lang="it-IT" sz="3600" b="1" i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it-IT" sz="3600" b="1" i="1" u="sng" dirty="0">
                <a:latin typeface="Times New Roman" pitchFamily="18" charset="0"/>
                <a:cs typeface="Times New Roman" pitchFamily="18" charset="0"/>
              </a:rPr>
              <a:t>Chủ trương của Đảng: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sz="3600" dirty="0">
                <a:latin typeface="Times New Roman" pitchFamily="18" charset="0"/>
                <a:cs typeface="Times New Roman" pitchFamily="18" charset="0"/>
              </a:rPr>
              <a:t>+ Ra Chỉ thị “Nhật - Pháp bắn nhau và hành động của chúng ta”: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sz="3600" dirty="0">
                <a:latin typeface="Times New Roman" pitchFamily="18" charset="0"/>
                <a:cs typeface="Times New Roman" pitchFamily="18" charset="0"/>
              </a:rPr>
              <a:t>+ Xác định kè thù chính: phát xít Nhật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sz="3600" dirty="0">
                <a:latin typeface="Times New Roman" pitchFamily="18" charset="0"/>
                <a:cs typeface="Times New Roman" pitchFamily="18" charset="0"/>
              </a:rPr>
              <a:t>- Phát động cao trào “Kháng Nhật cứu nước</a:t>
            </a: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48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304800" y="304800"/>
            <a:ext cx="868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 eaLnBrk="0" hangingPunct="0">
              <a:buFontTx/>
              <a:buChar char="-"/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Nội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dung</a:t>
            </a:r>
            <a:r>
              <a:rPr lang="vi-VN" sz="2800" b="1" dirty="0">
                <a:solidFill>
                  <a:srgbClr val="C00000"/>
                </a:solidFill>
                <a:latin typeface="Times New Roman" pitchFamily="18" charset="0"/>
              </a:rPr>
              <a:t> chỉ thị </a:t>
            </a:r>
            <a:r>
              <a:rPr lang="vi-VN" sz="2800" b="1" i="1" dirty="0">
                <a:solidFill>
                  <a:srgbClr val="C00000"/>
                </a:solidFill>
                <a:latin typeface="Times New Roman" pitchFamily="18" charset="0"/>
              </a:rPr>
              <a:t>“ Nhật - Pháp bắn nhau và hành </a:t>
            </a:r>
            <a:endParaRPr lang="en-US" sz="2800" b="1" i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vi-VN" sz="2800" b="1" i="1" dirty="0">
                <a:solidFill>
                  <a:srgbClr val="C00000"/>
                </a:solidFill>
                <a:latin typeface="Times New Roman" pitchFamily="18" charset="0"/>
              </a:rPr>
              <a:t>động của chúng ta” 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: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graphicFrame>
        <p:nvGraphicFramePr>
          <p:cNvPr id="154656" name="Group 32"/>
          <p:cNvGraphicFramePr>
            <a:graphicFrameLocks noGrp="1"/>
          </p:cNvGraphicFramePr>
          <p:nvPr>
            <p:ph/>
          </p:nvPr>
        </p:nvGraphicFramePr>
        <p:xfrm>
          <a:off x="304800" y="1301750"/>
          <a:ext cx="8686800" cy="4184650"/>
        </p:xfrm>
        <a:graphic>
          <a:graphicData uri="http://schemas.openxmlformats.org/drawingml/2006/table">
            <a:tbl>
              <a:tblPr/>
              <a:tblGrid>
                <a:gridCol w="3341077"/>
                <a:gridCol w="5345723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3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1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645" name="Text Box 21"/>
          <p:cNvSpPr txBox="1">
            <a:spLocks noChangeArrowheads="1"/>
          </p:cNvSpPr>
          <p:nvPr/>
        </p:nvSpPr>
        <p:spPr bwMode="auto">
          <a:xfrm>
            <a:off x="304800" y="1309688"/>
            <a:ext cx="3657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</a:rPr>
              <a:t>Xác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kẻ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thù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chính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154646" name="Text Box 22"/>
          <p:cNvSpPr txBox="1">
            <a:spLocks noChangeArrowheads="1"/>
          </p:cNvSpPr>
          <p:nvPr/>
        </p:nvSpPr>
        <p:spPr bwMode="auto">
          <a:xfrm>
            <a:off x="3722688" y="1309688"/>
            <a:ext cx="37449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Là phát xít Nhật</a:t>
            </a:r>
          </a:p>
        </p:txBody>
      </p:sp>
      <p:sp>
        <p:nvSpPr>
          <p:cNvPr id="154647" name="Text Box 23"/>
          <p:cNvSpPr txBox="1">
            <a:spLocks noChangeArrowheads="1"/>
          </p:cNvSpPr>
          <p:nvPr/>
        </p:nvSpPr>
        <p:spPr bwMode="auto">
          <a:xfrm>
            <a:off x="304800" y="2071688"/>
            <a:ext cx="320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Khẩu hiệu đấu tranh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154648" name="Text Box 24"/>
          <p:cNvSpPr txBox="1">
            <a:spLocks noChangeArrowheads="1"/>
          </p:cNvSpPr>
          <p:nvPr/>
        </p:nvSpPr>
        <p:spPr bwMode="auto">
          <a:xfrm>
            <a:off x="4267200" y="2071688"/>
            <a:ext cx="3810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Đánh đuổi phát xít Nhật</a:t>
            </a:r>
          </a:p>
        </p:txBody>
      </p:sp>
      <p:sp>
        <p:nvSpPr>
          <p:cNvPr id="154649" name="Text Box 25"/>
          <p:cNvSpPr txBox="1">
            <a:spLocks noChangeArrowheads="1"/>
          </p:cNvSpPr>
          <p:nvPr/>
        </p:nvSpPr>
        <p:spPr bwMode="auto">
          <a:xfrm>
            <a:off x="304800" y="3062288"/>
            <a:ext cx="3276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Hình thức đấu tranh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154650" name="Text Box 26"/>
          <p:cNvSpPr txBox="1">
            <a:spLocks noChangeArrowheads="1"/>
          </p:cNvSpPr>
          <p:nvPr/>
        </p:nvSpPr>
        <p:spPr bwMode="auto">
          <a:xfrm>
            <a:off x="3810000" y="2895600"/>
            <a:ext cx="533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Biểu tình, vũ trang, sẵn sàng tổng khởi nghĩa khi có điều kiện</a:t>
            </a:r>
          </a:p>
        </p:txBody>
      </p:sp>
      <p:sp>
        <p:nvSpPr>
          <p:cNvPr id="154651" name="Text Box 27"/>
          <p:cNvSpPr txBox="1">
            <a:spLocks noChangeArrowheads="1"/>
          </p:cNvSpPr>
          <p:nvPr/>
        </p:nvSpPr>
        <p:spPr bwMode="auto">
          <a:xfrm>
            <a:off x="533400" y="4205288"/>
            <a:ext cx="1981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Chủ trương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154652" name="Text Box 28"/>
          <p:cNvSpPr txBox="1">
            <a:spLocks noChangeArrowheads="1"/>
          </p:cNvSpPr>
          <p:nvPr/>
        </p:nvSpPr>
        <p:spPr bwMode="auto">
          <a:xfrm>
            <a:off x="3733800" y="4006850"/>
            <a:ext cx="5105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“Phát động cao trào kháng Nhật cứu nước làm tiền đề cho TKN tháng 8”</a:t>
            </a:r>
          </a:p>
        </p:txBody>
      </p:sp>
    </p:spTree>
    <p:extLst>
      <p:ext uri="{BB962C8B-B14F-4D97-AF65-F5344CB8AC3E}">
        <p14:creationId xmlns:p14="http://schemas.microsoft.com/office/powerpoint/2010/main" val="3717776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54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546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546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546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4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4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46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4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546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546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546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4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4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46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4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546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546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546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546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546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546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546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546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546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/>
      <p:bldP spid="154645" grpId="0"/>
      <p:bldP spid="154646" grpId="0"/>
      <p:bldP spid="154647" grpId="0"/>
      <p:bldP spid="154648" grpId="0"/>
      <p:bldP spid="154649" grpId="0"/>
      <p:bldP spid="154650" grpId="0"/>
      <p:bldP spid="154651" grpId="0"/>
      <p:bldP spid="1546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4102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lập bảng thống kê một số sự kiện quan trọng từ tháng 4 – 6/1945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Users\ha\Pictures\a5627e37-799c-4aaf-893c-c64b547a2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60010"/>
            <a:ext cx="3200400" cy="19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990600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5. Tiến tới tổng khởi nghĩa tháng Tám năm 1945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527598"/>
              </p:ext>
            </p:extLst>
          </p:nvPr>
        </p:nvGraphicFramePr>
        <p:xfrm>
          <a:off x="685800" y="2590800"/>
          <a:ext cx="7924800" cy="2133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90693"/>
                <a:gridCol w="5434107"/>
              </a:tblGrid>
              <a:tr h="711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 gian</a:t>
                      </a:r>
                      <a:endParaRPr lang="en-US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 kiện chính</a:t>
                      </a:r>
                      <a:endParaRPr lang="en-US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112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112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90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0164762"/>
              </p:ext>
            </p:extLst>
          </p:nvPr>
        </p:nvGraphicFramePr>
        <p:xfrm>
          <a:off x="268574" y="939775"/>
          <a:ext cx="8458199" cy="543425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398426"/>
                <a:gridCol w="6059773"/>
              </a:tblGrid>
              <a:tr h="3843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3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 gian</a:t>
                      </a:r>
                      <a:endParaRPr lang="en-US" sz="3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3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 kiện</a:t>
                      </a:r>
                      <a:endParaRPr lang="en-US" sz="3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471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3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15/4/1945</a:t>
                      </a:r>
                      <a:endParaRPr lang="en-US" sz="32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3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Hội nghị quân sự Bắc Kỳ </a:t>
                      </a:r>
                      <a:r>
                        <a:rPr lang="it-IT" sz="3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họp:</a:t>
                      </a:r>
                      <a:endParaRPr lang="en-US" sz="32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017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3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+Thống nhất llượng vũ trang → VNGPQ </a:t>
                      </a:r>
                      <a:endParaRPr lang="en-US" sz="32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017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3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Lập ủy ban quân sự Bắc Kỳ</a:t>
                      </a:r>
                      <a:endParaRPr lang="en-US" sz="32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0262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3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4/6/1945</a:t>
                      </a:r>
                      <a:endParaRPr lang="en-US" sz="32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3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-Khu </a:t>
                      </a:r>
                      <a:r>
                        <a:rPr lang="it-IT" sz="3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giải phóng Việt Bắc ra đời</a:t>
                      </a:r>
                      <a:endParaRPr lang="en-US" sz="32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017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3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Phong trào “Phá kho thóc, giải quyết nạn đói”</a:t>
                      </a:r>
                      <a:endParaRPr lang="en-US" sz="32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4800" y="199557"/>
            <a:ext cx="55899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it-IT" sz="3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Diễn biến cao trào kháng Nhật</a:t>
            </a:r>
            <a:endParaRPr kumimoji="0" lang="it-IT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08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6" y="0"/>
            <a:ext cx="9122764" cy="10668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III- 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Tổng khởi nghĩa tháng Tám năm 1945 và sự thành lập nước Việt Nam Dân chủ Cộng hòa</a:t>
            </a:r>
            <a:b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54102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- Chia thành 4 nhóm. Các nhóm đọc mục I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SGK/Tr 92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Nhóm 1,2: Lệnh tổng khởi nghĩa được ban bố trong hoàn cảnh nào?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+ Nhóm 3,4: Lệnh Tổng khởi nghĩa được ban bố ntn?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ha\Pictures\a5627e37-799c-4aaf-893c-c64b547a2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60010"/>
            <a:ext cx="3200400" cy="19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65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ình ảnh đáng nhớ trong những ngày cuối của Thế chiến II - Ảnh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8534400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8099" y="-76200"/>
            <a:ext cx="90678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Đại diện bộ tổng tư lệnh hồng quân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iên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xô tron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 lễ tiếp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 đầu hàng không điều kiện của quân đội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ức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5/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1945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70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9067800" cy="685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1-Tình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8392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3600" i="1" dirty="0">
                <a:latin typeface="Times New Roman" pitchFamily="18" charset="0"/>
                <a:cs typeface="Times New Roman" pitchFamily="18" charset="0"/>
              </a:rPr>
              <a:t>+ Thế giới :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 9/1939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CTTG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thứ hai bùng nổ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6/1940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Đức chiếm Pháp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3600" i="1" dirty="0">
                <a:latin typeface="Times New Roman" pitchFamily="18" charset="0"/>
                <a:cs typeface="Times New Roman" pitchFamily="18" charset="0"/>
              </a:rPr>
              <a:t>+ Đông Dương: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1940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Nhật xâm lược Đông Dương,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Pháp đầu hàng Nhật </a:t>
            </a:r>
          </a:p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 Pháp – Nhật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6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7" descr="Douglas_MacArthur_signs_formal_surre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65"/>
            <a:ext cx="7924800" cy="516033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Text Box 9"/>
          <p:cNvSpPr txBox="1">
            <a:spLocks noChangeArrowheads="1"/>
          </p:cNvSpPr>
          <p:nvPr/>
        </p:nvSpPr>
        <p:spPr bwMode="auto">
          <a:xfrm>
            <a:off x="609600" y="5715000"/>
            <a:ext cx="769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</a:rPr>
              <a:t> 15-8-1945, </a:t>
            </a:r>
            <a:r>
              <a:rPr lang="en-US" sz="3200" b="1" dirty="0" err="1">
                <a:latin typeface="Times New Roman" pitchFamily="18" charset="0"/>
              </a:rPr>
              <a:t>Nhật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đầu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hàng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Đồng</a:t>
            </a:r>
            <a:r>
              <a:rPr lang="en-US" sz="3200" b="1" dirty="0">
                <a:latin typeface="Times New Roman" pitchFamily="18" charset="0"/>
              </a:rPr>
              <a:t> minh</a:t>
            </a:r>
          </a:p>
        </p:txBody>
      </p:sp>
    </p:spTree>
    <p:extLst>
      <p:ext uri="{BB962C8B-B14F-4D97-AF65-F5344CB8AC3E}">
        <p14:creationId xmlns:p14="http://schemas.microsoft.com/office/powerpoint/2010/main" val="2566618002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43600" y="1601788"/>
            <a:ext cx="28956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NI-Souvir" pitchFamily="2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NI-Souvir" pitchFamily="2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NI-Souvir" pitchFamily="2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NI-Souvir" pitchFamily="2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NI-Souvir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Souvir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Souvir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Souvir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Souvir" pitchFamily="2" charset="0"/>
              </a:defRPr>
            </a:lvl9pPr>
          </a:lstStyle>
          <a:p>
            <a:pPr eaLnBrk="1" hangingPunct="1"/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dirty="0"/>
          </a:p>
        </p:txBody>
      </p:sp>
      <p:cxnSp>
        <p:nvCxnSpPr>
          <p:cNvPr id="19458" name="Straight Connector 77"/>
          <p:cNvCxnSpPr>
            <a:cxnSpLocks noChangeShapeType="1"/>
          </p:cNvCxnSpPr>
          <p:nvPr/>
        </p:nvCxnSpPr>
        <p:spPr bwMode="auto">
          <a:xfrm>
            <a:off x="5559137" y="5649080"/>
            <a:ext cx="545474" cy="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9459" name="Group 83"/>
          <p:cNvGrpSpPr>
            <a:grpSpLocks/>
          </p:cNvGrpSpPr>
          <p:nvPr/>
        </p:nvGrpSpPr>
        <p:grpSpPr bwMode="auto">
          <a:xfrm>
            <a:off x="304800" y="457200"/>
            <a:ext cx="8686800" cy="6211263"/>
            <a:chOff x="381000" y="616803"/>
            <a:chExt cx="8458200" cy="5445138"/>
          </a:xfrm>
        </p:grpSpPr>
        <p:cxnSp>
          <p:nvCxnSpPr>
            <p:cNvPr id="19463" name="Straight Connector 10"/>
            <p:cNvCxnSpPr>
              <a:cxnSpLocks noChangeShapeType="1"/>
            </p:cNvCxnSpPr>
            <p:nvPr/>
          </p:nvCxnSpPr>
          <p:spPr bwMode="auto">
            <a:xfrm>
              <a:off x="2133600" y="3886200"/>
              <a:ext cx="1066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9464" name="Group 82"/>
            <p:cNvGrpSpPr>
              <a:grpSpLocks/>
            </p:cNvGrpSpPr>
            <p:nvPr/>
          </p:nvGrpSpPr>
          <p:grpSpPr bwMode="auto">
            <a:xfrm>
              <a:off x="381000" y="616803"/>
              <a:ext cx="8001000" cy="4352844"/>
              <a:chOff x="381000" y="616803"/>
              <a:chExt cx="8001000" cy="4352844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381000" y="1003381"/>
                <a:ext cx="1752600" cy="396626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indent="-45720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LỆNH 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TỔNG KHỞI NGHĨA ĐƯỢC BAN BỐ</a:t>
                </a:r>
              </a:p>
            </p:txBody>
          </p:sp>
          <p:cxnSp>
            <p:nvCxnSpPr>
              <p:cNvPr id="19473" name="Straight Connector 8"/>
              <p:cNvCxnSpPr>
                <a:cxnSpLocks noChangeShapeType="1"/>
              </p:cNvCxnSpPr>
              <p:nvPr/>
            </p:nvCxnSpPr>
            <p:spPr bwMode="auto">
              <a:xfrm>
                <a:off x="2133600" y="1752600"/>
                <a:ext cx="1066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" name="Rectangle 15"/>
              <p:cNvSpPr/>
              <p:nvPr/>
            </p:nvSpPr>
            <p:spPr bwMode="auto">
              <a:xfrm>
                <a:off x="3124200" y="1284815"/>
                <a:ext cx="1828800" cy="93992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THẾ GIỚI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943600" y="616803"/>
                <a:ext cx="2438400" cy="804972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>
                  <a:solidFill>
                    <a:srgbClr val="0000CC"/>
                  </a:solidFill>
                  <a:latin typeface="VNI-Times" pitchFamily="2" charset="0"/>
                </a:endParaRPr>
              </a:p>
            </p:txBody>
          </p:sp>
          <p:cxnSp>
            <p:nvCxnSpPr>
              <p:cNvPr id="19476" name="Elbow Connector 29"/>
              <p:cNvCxnSpPr>
                <a:cxnSpLocks noChangeShapeType="1"/>
              </p:cNvCxnSpPr>
              <p:nvPr/>
            </p:nvCxnSpPr>
            <p:spPr bwMode="auto">
              <a:xfrm flipV="1">
                <a:off x="4991100" y="1066800"/>
                <a:ext cx="952500" cy="608569"/>
              </a:xfrm>
              <a:prstGeom prst="bentConnector3">
                <a:avLst>
                  <a:gd name="adj1" fmla="val 52667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477" name="Elbow Connector 36"/>
              <p:cNvCxnSpPr>
                <a:cxnSpLocks noChangeShapeType="1"/>
              </p:cNvCxnSpPr>
              <p:nvPr/>
            </p:nvCxnSpPr>
            <p:spPr bwMode="auto">
              <a:xfrm>
                <a:off x="5029200" y="1675369"/>
                <a:ext cx="914400" cy="305831"/>
              </a:xfrm>
              <a:prstGeom prst="bentConnector3">
                <a:avLst>
                  <a:gd name="adj1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9" name="Rectangle 48"/>
              <p:cNvSpPr/>
              <p:nvPr/>
            </p:nvSpPr>
            <p:spPr bwMode="auto">
              <a:xfrm>
                <a:off x="5943600" y="1599599"/>
                <a:ext cx="2438400" cy="762104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3200400" y="3504858"/>
              <a:ext cx="1828800" cy="94434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 NƯỚC</a:t>
              </a:r>
            </a:p>
          </p:txBody>
        </p:sp>
        <p:cxnSp>
          <p:nvCxnSpPr>
            <p:cNvPr id="19466" name="Elbow Connector 51"/>
            <p:cNvCxnSpPr>
              <a:cxnSpLocks noChangeShapeType="1"/>
              <a:stCxn id="50" idx="3"/>
            </p:cNvCxnSpPr>
            <p:nvPr/>
          </p:nvCxnSpPr>
          <p:spPr bwMode="auto">
            <a:xfrm flipV="1">
              <a:off x="5029200" y="3398816"/>
              <a:ext cx="952500" cy="578217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" name="Rectangle 52"/>
            <p:cNvSpPr/>
            <p:nvPr/>
          </p:nvSpPr>
          <p:spPr bwMode="auto">
            <a:xfrm>
              <a:off x="5981700" y="2821241"/>
              <a:ext cx="2857500" cy="83831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99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5981700" y="3756457"/>
              <a:ext cx="2857500" cy="825767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19470" name="Elbow Connector 75"/>
            <p:cNvCxnSpPr>
              <a:cxnSpLocks noChangeShapeType="1"/>
              <a:stCxn id="50" idx="3"/>
            </p:cNvCxnSpPr>
            <p:nvPr/>
          </p:nvCxnSpPr>
          <p:spPr bwMode="auto">
            <a:xfrm>
              <a:off x="5029200" y="3977032"/>
              <a:ext cx="476250" cy="1210479"/>
            </a:xfrm>
            <a:prstGeom prst="bentConnector2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" name="Rectangle 79"/>
            <p:cNvSpPr/>
            <p:nvPr/>
          </p:nvSpPr>
          <p:spPr bwMode="auto">
            <a:xfrm>
              <a:off x="6019800" y="4691673"/>
              <a:ext cx="2819400" cy="137026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096000" y="457200"/>
            <a:ext cx="2438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5/1945 </a:t>
            </a: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56870" y="2971800"/>
            <a:ext cx="3087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14 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–&gt;15/8  </a:t>
            </a:r>
            <a:endParaRPr lang="en-US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4107876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16/8  </a:t>
            </a:r>
            <a:endParaRPr lang="en-US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uốc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96000" y="5168205"/>
            <a:ext cx="2895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16/8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ội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567749" y="4572000"/>
            <a:ext cx="52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895975" y="1600200"/>
            <a:ext cx="2638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8/1945 </a:t>
            </a:r>
          </a:p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585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2146421741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31775"/>
            <a:ext cx="7010400" cy="5087408"/>
          </a:xfr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Text Box 7"/>
          <p:cNvSpPr txBox="1">
            <a:spLocks noChangeArrowheads="1"/>
          </p:cNvSpPr>
          <p:nvPr/>
        </p:nvSpPr>
        <p:spPr bwMode="auto">
          <a:xfrm>
            <a:off x="457200" y="5486400"/>
            <a:ext cx="8305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Ủy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Nam (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16-8-1945</a:t>
            </a:r>
          </a:p>
        </p:txBody>
      </p:sp>
    </p:spTree>
    <p:extLst>
      <p:ext uri="{BB962C8B-B14F-4D97-AF65-F5344CB8AC3E}">
        <p14:creationId xmlns:p14="http://schemas.microsoft.com/office/powerpoint/2010/main" val="5524882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6172200"/>
            <a:ext cx="8991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32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 descr="8022520091648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8716"/>
            <a:ext cx="8385486" cy="55300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179620" y="5937619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</a:rPr>
              <a:t> 16 </a:t>
            </a:r>
            <a:r>
              <a:rPr lang="en-US" sz="2400" b="1" dirty="0" err="1">
                <a:latin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</a:rPr>
              <a:t> 17/8/1945, </a:t>
            </a:r>
            <a:r>
              <a:rPr lang="en-US" sz="2400" b="1" dirty="0" err="1">
                <a:latin typeface="Times New Roman" pitchFamily="18" charset="0"/>
              </a:rPr>
              <a:t>đại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Quốc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dân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họp</a:t>
            </a:r>
            <a:r>
              <a:rPr lang="en-US" sz="2400" b="1" dirty="0">
                <a:latin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</a:rPr>
              <a:t>Tân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Trào</a:t>
            </a:r>
            <a:endParaRPr lang="en-US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9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ng la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1945" y="76200"/>
            <a:ext cx="4917797" cy="6781800"/>
          </a:xfrm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7" y="76200"/>
            <a:ext cx="4156363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>
            <a:noAutofit/>
          </a:bodyPr>
          <a:lstStyle/>
          <a:p>
            <a:r>
              <a:rPr lang="it-IT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2. Diễn biến chính tổng khởi nghĩa tháng Tám </a:t>
            </a:r>
            <a:endParaRPr lang="en-US" sz="3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0128340"/>
              </p:ext>
            </p:extLst>
          </p:nvPr>
        </p:nvGraphicFramePr>
        <p:xfrm>
          <a:off x="533400" y="2514600"/>
          <a:ext cx="8305800" cy="388620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805249"/>
                <a:gridCol w="5500551"/>
              </a:tblGrid>
              <a:tr h="647700">
                <a:tc>
                  <a:txBody>
                    <a:bodyPr/>
                    <a:lstStyle/>
                    <a:p>
                      <a:pPr marL="9017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 gian </a:t>
                      </a:r>
                      <a:endParaRPr lang="en-US" sz="3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 kiện</a:t>
                      </a:r>
                      <a:endParaRPr lang="en-US" sz="3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47700">
                <a:tc>
                  <a:txBody>
                    <a:bodyPr/>
                    <a:lstStyle/>
                    <a:p>
                      <a:pPr marL="9017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7700">
                <a:tc>
                  <a:txBody>
                    <a:bodyPr/>
                    <a:lstStyle/>
                    <a:p>
                      <a:pPr marL="9017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7700">
                <a:tc>
                  <a:txBody>
                    <a:bodyPr/>
                    <a:lstStyle/>
                    <a:p>
                      <a:pPr marL="9017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7700">
                <a:tc>
                  <a:txBody>
                    <a:bodyPr/>
                    <a:lstStyle/>
                    <a:p>
                      <a:pPr marL="9017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7700">
                <a:tc>
                  <a:txBody>
                    <a:bodyPr/>
                    <a:lstStyle/>
                    <a:p>
                      <a:pPr marL="9017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600" y="1265621"/>
            <a:ext cx="876544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Các nhóm đọc mục II và III SGK thảo luận và lập bảng niên biểu:</a:t>
            </a: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76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039083"/>
              </p:ext>
            </p:extLst>
          </p:nvPr>
        </p:nvGraphicFramePr>
        <p:xfrm>
          <a:off x="152400" y="3"/>
          <a:ext cx="8991600" cy="6705596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909720"/>
                <a:gridCol w="7081880"/>
              </a:tblGrid>
              <a:tr h="792256">
                <a:tc>
                  <a:txBody>
                    <a:bodyPr/>
                    <a:lstStyle/>
                    <a:p>
                      <a:pPr marL="9017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 gian 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 kiện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201383">
                <a:tc>
                  <a:txBody>
                    <a:bodyPr/>
                    <a:lstStyle/>
                    <a:p>
                      <a:pPr marL="9017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</a:t>
                      </a:r>
                      <a:r>
                        <a:rPr lang="it-IT" sz="2800" dirty="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it-IT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18/8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Hải Dương, Bắc Giang, Quảng Nam, Hà Tĩnh giành chính quyền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92256">
                <a:tc>
                  <a:txBody>
                    <a:bodyPr/>
                    <a:lstStyle/>
                    <a:p>
                      <a:pPr marL="9017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16/8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Hội nghị toàn quốc họp ở Tân Trào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92256">
                <a:tc>
                  <a:txBody>
                    <a:bodyPr/>
                    <a:lstStyle/>
                    <a:p>
                      <a:pPr marL="9017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19/8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Khởi nghĩa ở Hà Nội thắng lợi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66903">
                <a:tc>
                  <a:txBody>
                    <a:bodyPr/>
                    <a:lstStyle/>
                    <a:p>
                      <a:pPr marL="9017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23/8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Khởi nghĩa ở Huế thắng lợi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92256">
                <a:tc>
                  <a:txBody>
                    <a:bodyPr/>
                    <a:lstStyle/>
                    <a:p>
                      <a:pPr marL="9017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25/8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Khởi nghĩa ở Sài gòn thắng lợi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66903">
                <a:tc>
                  <a:txBody>
                    <a:bodyPr/>
                    <a:lstStyle/>
                    <a:p>
                      <a:pPr marL="9017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30/8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Vua Bảo Đại thoái vị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201383">
                <a:tc>
                  <a:txBody>
                    <a:bodyPr/>
                    <a:lstStyle/>
                    <a:p>
                      <a:pPr marL="9017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2/9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Bác Hồ đọc bản tuyên ngôn khai sinh nước VNDCCH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980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0847" y="478843"/>
            <a:ext cx="2128754" cy="498630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NGHĨA THẮNG LỢI TRONG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 N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Kết quả hình ảnh cho bản đồ việt na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879"/>
            <a:ext cx="4143778" cy="691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2153989" y="564489"/>
            <a:ext cx="1596662" cy="578511"/>
          </a:xfrm>
          <a:prstGeom prst="wedgeRectCallout">
            <a:avLst>
              <a:gd name="adj1" fmla="val -78421"/>
              <a:gd name="adj2" fmla="val 22154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Bắc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Giang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2385814" y="2244319"/>
            <a:ext cx="1500385" cy="447493"/>
          </a:xfrm>
          <a:prstGeom prst="wedgeRectCallout">
            <a:avLst>
              <a:gd name="adj1" fmla="val -116768"/>
              <a:gd name="adj2" fmla="val -15522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Hà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Tĩnh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2347176" y="1504795"/>
            <a:ext cx="1615223" cy="618413"/>
          </a:xfrm>
          <a:prstGeom prst="wedgeRectCallout">
            <a:avLst>
              <a:gd name="adj1" fmla="val -96127"/>
              <a:gd name="adj2" fmla="val -94829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Hải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Dương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2831342" y="2981563"/>
            <a:ext cx="1740658" cy="447493"/>
          </a:xfrm>
          <a:prstGeom prst="wedgeRectCallout">
            <a:avLst>
              <a:gd name="adj1" fmla="val -118233"/>
              <a:gd name="adj2" fmla="val -84436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Quảng</a:t>
            </a:r>
            <a:r>
              <a:rPr lang="en-US" sz="2400" dirty="0" smtClean="0">
                <a:solidFill>
                  <a:srgbClr val="FF0000"/>
                </a:solidFill>
              </a:rPr>
              <a:t> Nam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750651" y="853744"/>
            <a:ext cx="1716431" cy="1474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886199" y="2328483"/>
            <a:ext cx="1580883" cy="142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962399" y="2271011"/>
            <a:ext cx="1698833" cy="710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62399" y="1814001"/>
            <a:ext cx="1504683" cy="5144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467082" y="2123208"/>
            <a:ext cx="2305318" cy="696192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14 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18/8/1945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Rectangular Callout 20"/>
          <p:cNvSpPr/>
          <p:nvPr/>
        </p:nvSpPr>
        <p:spPr>
          <a:xfrm>
            <a:off x="752445" y="23575"/>
            <a:ext cx="1034492" cy="635074"/>
          </a:xfrm>
          <a:prstGeom prst="wedgeRectCallout">
            <a:avLst>
              <a:gd name="adj1" fmla="val 11182"/>
              <a:gd name="adj2" fmla="val 116969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HÀ NỘI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19/8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966" y="-174314"/>
            <a:ext cx="3269621" cy="3317006"/>
          </a:xfrm>
          <a:prstGeom prst="rect">
            <a:avLst/>
          </a:prstGeom>
        </p:spPr>
      </p:pic>
      <p:sp>
        <p:nvSpPr>
          <p:cNvPr id="24" name="Rectangular Callout 23"/>
          <p:cNvSpPr/>
          <p:nvPr/>
        </p:nvSpPr>
        <p:spPr>
          <a:xfrm>
            <a:off x="511096" y="3051628"/>
            <a:ext cx="1034492" cy="635074"/>
          </a:xfrm>
          <a:prstGeom prst="wedgeRectCallout">
            <a:avLst>
              <a:gd name="adj1" fmla="val 96150"/>
              <a:gd name="adj2" fmla="val -14846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HUẾ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23/8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2050159" y="5627254"/>
            <a:ext cx="1260518" cy="566670"/>
          </a:xfrm>
          <a:prstGeom prst="wedgeRectCallout">
            <a:avLst>
              <a:gd name="adj1" fmla="val -78304"/>
              <a:gd name="adj2" fmla="val -17045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SÀI GÒN</a:t>
            </a:r>
          </a:p>
          <a:p>
            <a:pPr algn="ctr"/>
            <a:r>
              <a:rPr lang="en-US" sz="2000" b="1" smtClean="0">
                <a:solidFill>
                  <a:srgbClr val="FF0000"/>
                </a:solidFill>
              </a:rPr>
              <a:t>25/8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0145"/>
            <a:ext cx="3048000" cy="668054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159" y="1986352"/>
            <a:ext cx="4033210" cy="34007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677" y="3500252"/>
            <a:ext cx="4000500" cy="3286125"/>
          </a:xfrm>
          <a:prstGeom prst="rect">
            <a:avLst/>
          </a:prstGeom>
        </p:spPr>
      </p:pic>
      <p:sp>
        <p:nvSpPr>
          <p:cNvPr id="31" name="Rectangular Callout 30"/>
          <p:cNvSpPr/>
          <p:nvPr/>
        </p:nvSpPr>
        <p:spPr>
          <a:xfrm>
            <a:off x="405685" y="6309613"/>
            <a:ext cx="1381252" cy="536824"/>
          </a:xfrm>
          <a:prstGeom prst="wedgeRectCallout">
            <a:avLst>
              <a:gd name="adj1" fmla="val -12974"/>
              <a:gd name="adj2" fmla="val -1149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HÀ TIÊN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28/8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93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7" grpId="0" animBg="1"/>
      <p:bldP spid="17" grpId="1" animBg="1"/>
      <p:bldP spid="21" grpId="0" animBg="1"/>
      <p:bldP spid="21" grpId="1" animBg="1"/>
      <p:bldP spid="24" grpId="0" animBg="1"/>
      <p:bldP spid="24" grpId="1" animBg="1"/>
      <p:bldP spid="25" grpId="0" animBg="1"/>
      <p:bldP spid="25" grpId="1" animBg="1"/>
      <p:bldP spid="3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0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76238"/>
            <a:ext cx="8699500" cy="6105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59" name="Picture 3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22" y="203200"/>
            <a:ext cx="8699500" cy="62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434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73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338006"/>
              </p:ext>
            </p:extLst>
          </p:nvPr>
        </p:nvGraphicFramePr>
        <p:xfrm>
          <a:off x="381000" y="914400"/>
          <a:ext cx="8305800" cy="391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508" y="4114800"/>
            <a:ext cx="3842905" cy="244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30382" y="228600"/>
            <a:ext cx="7848600" cy="1219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26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BAOD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3200"/>
            <a:ext cx="3614738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chiec_an_Hoanh_De_Chi_Bu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52400"/>
            <a:ext cx="4030663" cy="650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81000" y="6251575"/>
            <a:ext cx="8305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US" sz="2400">
                <a:latin typeface="Times New Roman" pitchFamily="18" charset="0"/>
              </a:rPr>
              <a:t>Hình ảnh vị vua Bảo Đại nộp ấn tín xin thoái vị ngày 30/8/1945</a:t>
            </a:r>
          </a:p>
        </p:txBody>
      </p:sp>
    </p:spTree>
    <p:extLst>
      <p:ext uri="{BB962C8B-B14F-4D97-AF65-F5344CB8AC3E}">
        <p14:creationId xmlns:p14="http://schemas.microsoft.com/office/powerpoint/2010/main" val="3296710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www.baotangcm.gov.vn/images/stories/6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6657"/>
            <a:ext cx="8229600" cy="539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04800" y="5638800"/>
            <a:ext cx="8839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algn="ctr" eaLnBrk="1" hangingPunct="1"/>
            <a:r>
              <a:rPr lang="vi-VN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Lễ tuyên ngôn Độc Lập tại Quảng trường Ba Đình, Hà Nội ngày 2-9-1945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6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486"/>
            <a:ext cx="4336960" cy="370159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961" y="-29820"/>
            <a:ext cx="4806731" cy="40737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364" y="2595697"/>
            <a:ext cx="3265721" cy="3169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410200"/>
            <a:ext cx="9143692" cy="1447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2/9/1945,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ườ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ng Ba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8" y="207732"/>
            <a:ext cx="9123612" cy="665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0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Ý nghĩa lịch sử và nguyên nhân thành công của cách mạng tháng Tám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610600" cy="4830763"/>
          </a:xfrm>
        </p:spPr>
        <p:txBody>
          <a:bodyPr/>
          <a:lstStyle/>
          <a:p>
            <a:r>
              <a:rPr lang="it-IT" dirty="0">
                <a:latin typeface="Times New Roman" pitchFamily="18" charset="0"/>
                <a:cs typeface="Times New Roman" pitchFamily="18" charset="0"/>
              </a:rPr>
              <a:t>Các nhóm đọc mục IV  SGK( thảo luận và thực hiện các yêu cầu sau;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Nhóm 1,2:  Ý nghĩa lịch sử của cách mạng tháng Tám?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Nhóm 3,4: Nguyên nhân thành công của cách mạng tháng Tám?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2" descr="C:\Users\ha\Pictures\a5627e37-799c-4aaf-893c-c64b547a2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60010"/>
            <a:ext cx="3200400" cy="19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00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Ý nghĩa lịch sử và nguyên nhân thành công của cách mạng tháng Tám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99" y="990600"/>
            <a:ext cx="8927689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>
                <a:latin typeface="Times New Roman" pitchFamily="18" charset="0"/>
                <a:cs typeface="Times New Roman" pitchFamily="18" charset="0"/>
              </a:rPr>
              <a:t>a. Ý nghĩa lịch sử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- Đập tan ách thống trị:Pháp, Nhật, phong kiến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- Đưa Việt Nam trở thành quốc gia độc lập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- Cổ vũ phong trào cách mạng thế giới.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b="1" dirty="0">
                <a:latin typeface="Times New Roman" pitchFamily="18" charset="0"/>
                <a:cs typeface="Times New Roman" pitchFamily="18" charset="0"/>
              </a:rPr>
              <a:t>b. Nguyên nhân thắng lợi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- Truyền thống đấu tranh của dân tộc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- Sự lãnh đạo kịp thời sáng suốt của Đảng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-có khối liên minh công nông vững chắc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- Nhờ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điều kiện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quốc tế thuận lợi, sự ủng hộ lực lượng tiến bộ thế giới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ha\Pictures\a5627e37-799c-4aaf-893c-c64b547a2b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00400"/>
            <a:ext cx="2067191" cy="128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01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6858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1-Tình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867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vi-VN" i="1" dirty="0">
                <a:latin typeface="Times New Roman" pitchFamily="18" charset="0"/>
                <a:cs typeface="Times New Roman" pitchFamily="18" charset="0"/>
              </a:rPr>
              <a:t>+ Thế giới :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 9/1939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CTTG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thứ hai bùng nổ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6/1940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Đức chiếm Pháp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i="1" dirty="0">
                <a:latin typeface="Times New Roman" pitchFamily="18" charset="0"/>
                <a:cs typeface="Times New Roman" pitchFamily="18" charset="0"/>
              </a:rPr>
              <a:t>+ Đông Dương: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1940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Nhật xâm lược Đông Dương,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Pháp đầu hàng Nhật </a:t>
            </a: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 Pháp – Nhật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  Pháp thi hành chính sách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  Nhật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Đông Dương thành thuộc địa, căn cứ ctranh</a:t>
            </a:r>
          </a:p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=&gt; Nhân dân chịu 2 tầng áp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điêu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đứng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đói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khổ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tột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cùng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6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5635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-Những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ha\Pictures\children-cartoon-placards-illustration-shows-boy-girl-hand-illustration-done-style-separate-layers-there-491074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920" y="5239864"/>
            <a:ext cx="3276600" cy="161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1245066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ý 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088270"/>
              </p:ext>
            </p:extLst>
          </p:nvPr>
        </p:nvGraphicFramePr>
        <p:xfrm>
          <a:off x="228600" y="2199172"/>
          <a:ext cx="8763000" cy="280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0750"/>
                <a:gridCol w="2190750"/>
                <a:gridCol w="2190750"/>
                <a:gridCol w="2190750"/>
              </a:tblGrid>
              <a:tr h="106680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khởi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Diễn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biến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-ý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87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7874040"/>
              </p:ext>
            </p:extLst>
          </p:nvPr>
        </p:nvGraphicFramePr>
        <p:xfrm>
          <a:off x="36226" y="89883"/>
          <a:ext cx="8991600" cy="68005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85193"/>
                <a:gridCol w="1317735"/>
                <a:gridCol w="4030718"/>
                <a:gridCol w="2557954"/>
              </a:tblGrid>
              <a:tr h="990600">
                <a:tc>
                  <a:txBody>
                    <a:bodyPr/>
                    <a:lstStyle/>
                    <a:p>
                      <a:pPr marL="90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Khởi </a:t>
                      </a:r>
                      <a:r>
                        <a:rPr lang="it-IT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marL="90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 gian</a:t>
                      </a:r>
                      <a:endParaRPr lang="en-US" sz="20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marL="90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Diễn biến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marL="90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 quả- ý nghĩa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4" marR="61924" marT="0" marB="0"/>
                </a:tc>
              </a:tr>
              <a:tr h="2808514">
                <a:tc>
                  <a:txBody>
                    <a:bodyPr/>
                    <a:lstStyle/>
                    <a:p>
                      <a:pPr marL="90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Bắc Sơn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marL="90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27/9/1940</a:t>
                      </a:r>
                      <a:endParaRPr lang="en-US" sz="3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marL="90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Bắc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Sơn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nổi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dậy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chống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0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đội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du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kích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Bắc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Sơn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0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Nhật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chúng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khủng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bố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cuộc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khởi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marL="90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thất</a:t>
                      </a:r>
                      <a:r>
                        <a:rPr lang="en-US" sz="2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bại</a:t>
                      </a:r>
                      <a:r>
                        <a:rPr lang="en-US" sz="2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Mở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phong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trào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vũ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trang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giải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phóng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tộc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924" marR="61924" marT="0" marB="0"/>
                </a:tc>
              </a:tr>
              <a:tr h="2340429">
                <a:tc>
                  <a:txBody>
                    <a:bodyPr/>
                    <a:lstStyle/>
                    <a:p>
                      <a:pPr marL="90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 Kỳ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marL="90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23/11/1940</a:t>
                      </a:r>
                      <a:endParaRPr lang="en-US" sz="3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marL="90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Khởi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nổ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miền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Đông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miền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Tây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Nam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0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hoạch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lộ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ném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bom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tàn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marL="90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vi-VN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hứng tỏ tinh thần yêu nước, chống quân thù của các tầng lớp nhân dân Nam Kì.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4" marR="6192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31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31707"/>
              </p:ext>
            </p:extLst>
          </p:nvPr>
        </p:nvGraphicFramePr>
        <p:xfrm>
          <a:off x="152400" y="152400"/>
          <a:ext cx="8839199" cy="53192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66800"/>
                <a:gridCol w="1828800"/>
                <a:gridCol w="3429000"/>
                <a:gridCol w="2514599"/>
              </a:tblGrid>
              <a:tr h="602311">
                <a:tc>
                  <a:txBody>
                    <a:bodyPr/>
                    <a:lstStyle/>
                    <a:p>
                      <a:pPr marL="90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 khởi nghĩa</a:t>
                      </a:r>
                      <a:endParaRPr lang="en-US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marL="90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 gian</a:t>
                      </a:r>
                      <a:endParaRPr lang="en-US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marL="90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Diễn biến</a:t>
                      </a:r>
                      <a:endParaRPr lang="en-US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marL="90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 quả- ý nghĩa</a:t>
                      </a:r>
                      <a:endParaRPr lang="en-US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4" marR="61924" marT="0" marB="0"/>
                </a:tc>
              </a:tr>
              <a:tr h="1521314">
                <a:tc>
                  <a:txBody>
                    <a:bodyPr/>
                    <a:lstStyle/>
                    <a:p>
                      <a:pPr marL="90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 lương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marL="90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13/1/1941</a:t>
                      </a:r>
                      <a:r>
                        <a:rPr lang="vi-VN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marL="90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Binh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lính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Chợ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Rạng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nổi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dậy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đấu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chiếm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Lương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 </a:t>
                      </a:r>
                      <a:r>
                        <a:rPr lang="en-US" sz="2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Vinh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marL="90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súng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báo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cuộc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khởi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quốc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0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đấu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vũ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lực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4" marR="6192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33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a\Pictures\1_19334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" y="27708"/>
            <a:ext cx="8999853" cy="667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0" y="6096000"/>
            <a:ext cx="9144000" cy="685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(14/02/1941)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27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1626</Words>
  <Application>Microsoft Office PowerPoint</Application>
  <PresentationFormat>On-screen Show (4:3)</PresentationFormat>
  <Paragraphs>235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PowerPoint Presentation</vt:lpstr>
      <vt:lpstr>1-Tình hình Thế giới và Đông Dương</vt:lpstr>
      <vt:lpstr>1-Tình hình Thế giới và Đông Dương</vt:lpstr>
      <vt:lpstr>PowerPoint Presentation</vt:lpstr>
      <vt:lpstr>1-Tình hình Thế giới và Đông Dương</vt:lpstr>
      <vt:lpstr>2-Những cuộc nổi dậy đầu tiên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II-Mặt trận Việt Minh ra đời (19/05/1941)  1.Hoàn cảnh ra đời của Mặt trận Việt Minh. </vt:lpstr>
      <vt:lpstr>II-Mặt trận Việt Minh ra đời (19/05/1941)  1.Hoàn cảnh ra đời của Mặt trận Việt Minh. </vt:lpstr>
      <vt:lpstr>PowerPoint Presentation</vt:lpstr>
      <vt:lpstr>PowerPoint Presentation</vt:lpstr>
      <vt:lpstr>PowerPoint Presentation</vt:lpstr>
      <vt:lpstr>3. Hoạt động của mặt trận Việt Minh. </vt:lpstr>
      <vt:lpstr> 3. Hoạt động của mặt trận Việt Minh. </vt:lpstr>
      <vt:lpstr> 3. Hoạt động của mặt trận Việt Minh. </vt:lpstr>
      <vt:lpstr>PowerPoint Presentation</vt:lpstr>
      <vt:lpstr> 4. Nhật đảo chính Pháp (9/3/1945)</vt:lpstr>
      <vt:lpstr> 4. Nhật đảo chính Pháp (9/3/1945)</vt:lpstr>
      <vt:lpstr>PowerPoint Presentation</vt:lpstr>
      <vt:lpstr> 5. Tiến tới tổng khởi nghĩa tháng Tám năm 1945</vt:lpstr>
      <vt:lpstr>PowerPoint Presentation</vt:lpstr>
      <vt:lpstr> 5. Tiến tới tổng khởi nghĩa tháng Tám năm 1945</vt:lpstr>
      <vt:lpstr>PowerPoint Presentation</vt:lpstr>
      <vt:lpstr> III- Tổng khởi nghĩa tháng Tám năm 1945 và sự thành lập nước Việt Nam Dân chủ Cộng hòa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2. Diễn biến chính tổng khởi nghĩa tháng Tám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Ý nghĩa lịch sử và nguyên nhân thành công của cách mạng tháng Tám </vt:lpstr>
      <vt:lpstr>3. Ý nghĩa lịch sử và nguyên nhân thành công của cách mạng tháng Tám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</dc:creator>
  <cp:lastModifiedBy>ha</cp:lastModifiedBy>
  <cp:revision>31</cp:revision>
  <dcterms:created xsi:type="dcterms:W3CDTF">2018-01-23T14:19:17Z</dcterms:created>
  <dcterms:modified xsi:type="dcterms:W3CDTF">2022-02-20T14:57:55Z</dcterms:modified>
</cp:coreProperties>
</file>