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258" r:id="rId4"/>
    <p:sldId id="259" r:id="rId5"/>
    <p:sldId id="352" r:id="rId6"/>
    <p:sldId id="350" r:id="rId7"/>
    <p:sldId id="313" r:id="rId8"/>
    <p:sldId id="351" r:id="rId9"/>
    <p:sldId id="356" r:id="rId10"/>
    <p:sldId id="357" r:id="rId11"/>
    <p:sldId id="264" r:id="rId12"/>
    <p:sldId id="265" r:id="rId13"/>
    <p:sldId id="358" r:id="rId14"/>
    <p:sldId id="359" r:id="rId15"/>
    <p:sldId id="268" r:id="rId16"/>
    <p:sldId id="360" r:id="rId17"/>
    <p:sldId id="364" r:id="rId18"/>
    <p:sldId id="274" r:id="rId19"/>
    <p:sldId id="365" r:id="rId20"/>
    <p:sldId id="366" r:id="rId21"/>
    <p:sldId id="367" r:id="rId22"/>
    <p:sldId id="326" r:id="rId23"/>
    <p:sldId id="327" r:id="rId24"/>
    <p:sldId id="368" r:id="rId25"/>
    <p:sldId id="372" r:id="rId26"/>
    <p:sldId id="373" r:id="rId27"/>
    <p:sldId id="375" r:id="rId28"/>
    <p:sldId id="371" r:id="rId29"/>
    <p:sldId id="376" r:id="rId30"/>
    <p:sldId id="377" r:id="rId31"/>
    <p:sldId id="378" r:id="rId32"/>
    <p:sldId id="379" r:id="rId33"/>
    <p:sldId id="267" r:id="rId34"/>
    <p:sldId id="381" r:id="rId35"/>
    <p:sldId id="314" r:id="rId36"/>
    <p:sldId id="374" r:id="rId37"/>
    <p:sldId id="280" r:id="rId38"/>
    <p:sldId id="316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18BB563-E0B8-48A6-9C8A-16C2C7FBDF60}">
          <p14:sldIdLst>
            <p14:sldId id="256"/>
            <p14:sldId id="270"/>
            <p14:sldId id="258"/>
            <p14:sldId id="259"/>
            <p14:sldId id="352"/>
            <p14:sldId id="350"/>
            <p14:sldId id="313"/>
            <p14:sldId id="351"/>
            <p14:sldId id="356"/>
            <p14:sldId id="357"/>
            <p14:sldId id="264"/>
            <p14:sldId id="265"/>
            <p14:sldId id="358"/>
            <p14:sldId id="359"/>
            <p14:sldId id="268"/>
            <p14:sldId id="360"/>
            <p14:sldId id="364"/>
            <p14:sldId id="274"/>
            <p14:sldId id="365"/>
            <p14:sldId id="366"/>
            <p14:sldId id="367"/>
            <p14:sldId id="326"/>
            <p14:sldId id="327"/>
            <p14:sldId id="368"/>
            <p14:sldId id="372"/>
            <p14:sldId id="373"/>
            <p14:sldId id="375"/>
            <p14:sldId id="371"/>
            <p14:sldId id="376"/>
            <p14:sldId id="377"/>
            <p14:sldId id="378"/>
            <p14:sldId id="379"/>
            <p14:sldId id="267"/>
            <p14:sldId id="381"/>
            <p14:sldId id="314"/>
            <p14:sldId id="374"/>
            <p14:sldId id="280"/>
            <p14:sldId id="31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2" autoAdjust="0"/>
    <p:restoredTop sz="94660"/>
  </p:normalViewPr>
  <p:slideViewPr>
    <p:cSldViewPr>
      <p:cViewPr varScale="1">
        <p:scale>
          <a:sx n="59" d="100"/>
          <a:sy n="59" d="100"/>
        </p:scale>
        <p:origin x="14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4668B-3672-4CBD-915C-AB10F211F899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0FCCC-8415-4A46-95AD-AB13A8BF5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0FCCC-8415-4A46-95AD-AB13A8BF535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0FCCC-8415-4A46-95AD-AB13A8BF53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DC74380-4898-4C21-AEEF-9E3BEC3AB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A47AED-F26F-445D-942C-C5CBB2577782}" type="slidenum">
              <a:rPr lang="en-US" altLang="vi-VN" sz="1200"/>
              <a:pPr eaLnBrk="1" hangingPunct="1"/>
              <a:t>5</a:t>
            </a:fld>
            <a:endParaRPr lang="en-US" altLang="vi-VN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5203B1-EDA6-4E1C-B989-DF1E08AB8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9751A3E-C815-43E8-B468-4D2B5C746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6171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1D38C23-3873-45E4-816F-F8F430500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EEF7E6-E075-4211-8746-95DB68C552C5}" type="slidenum">
              <a:rPr lang="en-US" altLang="vi-VN" sz="1200"/>
              <a:pPr eaLnBrk="1" hangingPunct="1"/>
              <a:t>10</a:t>
            </a:fld>
            <a:endParaRPr lang="en-US" altLang="vi-VN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F8F9AB5-C57E-450F-A33E-651C8250B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8D1868F-53A7-40DF-9DA4-AC6D67B18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0FCCC-8415-4A46-95AD-AB13A8BF53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0FCCC-8415-4A46-95AD-AB13A8BF53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2F68F1-0B01-4A91-B461-0C5539B7C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61946C2-2DAF-4302-B59C-6087C96A011C}" type="slidenum">
              <a:rPr lang="en-US" altLang="vi-VN">
                <a:latin typeface="Arial" panose="020B0604020202020204" pitchFamily="34" charset="0"/>
              </a:rPr>
              <a:pPr/>
              <a:t>28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CF173656-F21D-4FAA-B2B4-4238FD631B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5A9E4993-FE98-4C6D-A86E-1D3B6BA951EC}" type="slidenum">
              <a:rPr lang="en-US" altLang="vi-VN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9C14CC65-BD22-464E-9A08-BA6E261EF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38FD1F74-BA0D-4EAB-AE59-03206A193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74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2F68F1-0B01-4A91-B461-0C5539B7C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61946C2-2DAF-4302-B59C-6087C96A011C}" type="slidenum">
              <a:rPr lang="en-US" altLang="vi-VN">
                <a:latin typeface="Arial" panose="020B0604020202020204" pitchFamily="34" charset="0"/>
              </a:rPr>
              <a:pPr/>
              <a:t>31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CF173656-F21D-4FAA-B2B4-4238FD631B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fld id="{5A9E4993-FE98-4C6D-A86E-1D3B6BA951EC}" type="slidenum">
              <a:rPr lang="en-US" altLang="vi-VN" sz="1200">
                <a:latin typeface="Arial" panose="020B0604020202020204" pitchFamily="34" charset="0"/>
              </a:rPr>
              <a:pPr algn="r" eaLnBrk="1" hangingPunct="1"/>
              <a:t>31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9C14CC65-BD22-464E-9A08-BA6E261EF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38FD1F74-BA0D-4EAB-AE59-03206A193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8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0FCCC-8415-4A46-95AD-AB13A8BF535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34593-F920-4A68-891E-DD7CC829454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673B8-B0C9-4F37-993E-E4BEE0DB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5A183-4EC4-4D00-8E00-A89A2E9D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E14DE-BF8C-498C-8818-A6017CD7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561459-050C-44AA-BEB0-13DD3687F9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87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7463-82A2-4F73-B506-19EC5C22BE06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6F88-2D3D-4603-B02E-FBD4DA5E6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http://www.skydoor.net/Download?mode=photo&amp;size=100&amp;id=8578" TargetMode="External"/><Relationship Id="rId7" Type="http://schemas.openxmlformats.org/officeDocument/2006/relationships/image" Target="http://www.skydoor.net/Download?mode=photo&amp;size=100&amp;id=857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http://www.skydoor.net/Download?mode=photo&amp;size=100&amp;id=8579" TargetMode="External"/><Relationship Id="rId4" Type="http://schemas.openxmlformats.org/officeDocument/2006/relationships/image" Target="../media/image11.jpeg"/><Relationship Id="rId9" Type="http://schemas.openxmlformats.org/officeDocument/2006/relationships/image" Target="http://www.thanhnhaho.vn/userfiles/advertise/532dca24-c428-402f-8b0a-7ebbcbbd636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enphong.vn/Tianyon/ImageView.aspx?ThumbnailID=1530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316793"/>
            <a:ext cx="9144000" cy="2819400"/>
          </a:xfrm>
        </p:spPr>
        <p:txBody>
          <a:bodyPr>
            <a:noAutofit/>
          </a:bodyPr>
          <a:lstStyle/>
          <a:p>
            <a:r>
              <a:rPr lang="en-US" altLang="en-US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 : </a:t>
            </a:r>
            <a:r>
              <a:rPr lang="en-US" altLang="en-US" sz="4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KỶ XV</a:t>
            </a:r>
          </a:p>
          <a:p>
            <a:endParaRPr lang="en-US" altLang="en-US" sz="4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1070403031650">
            <a:extLst>
              <a:ext uri="{FF2B5EF4-FFF2-40B4-BE49-F238E27FC236}">
                <a16:creationId xmlns:a16="http://schemas.microsoft.com/office/drawing/2014/main" id="{97E8A8F6-47F5-4F40-A50F-08ABE70B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08336"/>
            <a:ext cx="5029200" cy="30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5">
            <a:extLst>
              <a:ext uri="{FF2B5EF4-FFF2-40B4-BE49-F238E27FC236}">
                <a16:creationId xmlns:a16="http://schemas.microsoft.com/office/drawing/2014/main" id="{C7A25434-5254-45AF-BF50-55A3B5C4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25400"/>
            <a:ext cx="9036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FF"/>
                </a:solidFill>
              </a:rPr>
              <a:t>2. </a:t>
            </a:r>
            <a:r>
              <a:rPr lang="en-US" altLang="vi-VN" sz="3200" b="1" dirty="0" err="1">
                <a:solidFill>
                  <a:srgbClr val="FF00FF"/>
                </a:solidFill>
              </a:rPr>
              <a:t>Những</a:t>
            </a:r>
            <a:r>
              <a:rPr lang="en-US" altLang="vi-VN" sz="3200" b="1" dirty="0">
                <a:solidFill>
                  <a:srgbClr val="FF00FF"/>
                </a:solidFill>
              </a:rPr>
              <a:t> </a:t>
            </a:r>
            <a:r>
              <a:rPr lang="en-US" altLang="vi-VN" sz="3200" b="1" dirty="0" err="1">
                <a:solidFill>
                  <a:srgbClr val="FF00FF"/>
                </a:solidFill>
              </a:rPr>
              <a:t>biện</a:t>
            </a:r>
            <a:r>
              <a:rPr lang="en-US" altLang="vi-VN" sz="3200" b="1" dirty="0">
                <a:solidFill>
                  <a:srgbClr val="FF00FF"/>
                </a:solidFill>
              </a:rPr>
              <a:t> </a:t>
            </a:r>
            <a:r>
              <a:rPr lang="en-US" altLang="vi-VN" sz="3200" b="1" dirty="0" err="1">
                <a:solidFill>
                  <a:srgbClr val="FF00FF"/>
                </a:solidFill>
              </a:rPr>
              <a:t>pháp</a:t>
            </a:r>
            <a:r>
              <a:rPr lang="en-US" altLang="vi-VN" sz="3200" b="1" dirty="0">
                <a:solidFill>
                  <a:srgbClr val="FF00FF"/>
                </a:solidFill>
              </a:rPr>
              <a:t> </a:t>
            </a:r>
            <a:r>
              <a:rPr lang="en-US" altLang="vi-VN" sz="3200" b="1" dirty="0" err="1">
                <a:solidFill>
                  <a:srgbClr val="FF00FF"/>
                </a:solidFill>
              </a:rPr>
              <a:t>cải</a:t>
            </a:r>
            <a:r>
              <a:rPr lang="en-US" altLang="vi-VN" sz="3200" b="1" dirty="0">
                <a:solidFill>
                  <a:srgbClr val="FF00FF"/>
                </a:solidFill>
              </a:rPr>
              <a:t> </a:t>
            </a:r>
            <a:r>
              <a:rPr lang="en-US" altLang="vi-VN" sz="3200" b="1" dirty="0" err="1">
                <a:solidFill>
                  <a:srgbClr val="FF00FF"/>
                </a:solidFill>
              </a:rPr>
              <a:t>cách</a:t>
            </a:r>
            <a:r>
              <a:rPr lang="en-US" altLang="vi-VN" sz="3200" b="1" dirty="0">
                <a:solidFill>
                  <a:srgbClr val="FF00FF"/>
                </a:solidFill>
              </a:rPr>
              <a:t> </a:t>
            </a:r>
            <a:r>
              <a:rPr lang="en-US" altLang="vi-VN" sz="3200" b="1" dirty="0" err="1">
                <a:solidFill>
                  <a:srgbClr val="FF00FF"/>
                </a:solidFill>
              </a:rPr>
              <a:t>của</a:t>
            </a:r>
            <a:r>
              <a:rPr lang="en-US" altLang="vi-VN" sz="3200" b="1" dirty="0">
                <a:solidFill>
                  <a:srgbClr val="FF00FF"/>
                </a:solidFill>
              </a:rPr>
              <a:t> </a:t>
            </a:r>
            <a:r>
              <a:rPr lang="en-US" altLang="vi-VN" sz="3200" b="1" dirty="0" err="1">
                <a:solidFill>
                  <a:srgbClr val="FF00FF"/>
                </a:solidFill>
              </a:rPr>
              <a:t>Hồ</a:t>
            </a:r>
            <a:r>
              <a:rPr lang="en-US" altLang="vi-VN" sz="3200" b="1" dirty="0">
                <a:solidFill>
                  <a:srgbClr val="FF00FF"/>
                </a:solidFill>
              </a:rPr>
              <a:t> </a:t>
            </a:r>
            <a:r>
              <a:rPr lang="en-US" altLang="vi-VN" sz="3200" b="1" dirty="0" err="1">
                <a:solidFill>
                  <a:srgbClr val="FF00FF"/>
                </a:solidFill>
              </a:rPr>
              <a:t>Quý</a:t>
            </a:r>
            <a:r>
              <a:rPr lang="en-US" altLang="vi-VN" sz="3200" b="1" dirty="0">
                <a:solidFill>
                  <a:srgbClr val="FF00FF"/>
                </a:solidFill>
              </a:rPr>
              <a:t> Ly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EEA71A4-5FE9-45D7-8FEE-B276562BB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533400"/>
            <a:ext cx="8066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7030A0"/>
                </a:solidFill>
              </a:rPr>
              <a:t>a. </a:t>
            </a:r>
            <a:r>
              <a:rPr lang="en-US" altLang="vi-VN" sz="3200" b="1" dirty="0" err="1">
                <a:solidFill>
                  <a:srgbClr val="7030A0"/>
                </a:solidFill>
              </a:rPr>
              <a:t>Chính</a:t>
            </a:r>
            <a:r>
              <a:rPr lang="en-US" altLang="vi-VN" sz="3200" b="1" dirty="0">
                <a:solidFill>
                  <a:srgbClr val="7030A0"/>
                </a:solidFill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</a:rPr>
              <a:t>trị</a:t>
            </a:r>
            <a:r>
              <a:rPr lang="en-US" altLang="vi-VN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7F90DBA2-E737-479D-B393-F98F9F11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066800"/>
            <a:ext cx="8963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/>
              <a:t>- </a:t>
            </a:r>
            <a:r>
              <a:rPr lang="en-US" altLang="vi-VN" sz="3200" b="1" dirty="0" err="1"/>
              <a:t>Thay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thế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những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võ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quan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nhà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Trần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bằng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những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người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thân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cận</a:t>
            </a:r>
            <a:r>
              <a:rPr lang="en-US" altLang="vi-VN" sz="3200" b="1" dirty="0"/>
              <a:t>. 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0E804A03-87FF-478A-AE5F-4010136E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2057400"/>
            <a:ext cx="881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/>
              <a:t>- </a:t>
            </a:r>
            <a:r>
              <a:rPr lang="en-US" altLang="vi-VN" sz="3200" b="1" dirty="0" err="1"/>
              <a:t>Đổi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tên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đơn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vị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hành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chính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cấp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trấn</a:t>
            </a:r>
            <a:r>
              <a:rPr lang="en-US" altLang="vi-VN" sz="3200" b="1" dirty="0"/>
              <a:t>, </a:t>
            </a:r>
            <a:r>
              <a:rPr lang="en-US" altLang="vi-VN" sz="3200" b="1" dirty="0" err="1"/>
              <a:t>quy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định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cách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việc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của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bộ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máy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chính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quyền</a:t>
            </a:r>
            <a:r>
              <a:rPr lang="en-US" altLang="vi-VN" sz="3200" b="1" dirty="0"/>
              <a:t>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1AE87A-62D7-41F0-AF46-086B07DCD0BB}"/>
              </a:ext>
            </a:extLst>
          </p:cNvPr>
          <p:cNvSpPr/>
          <p:nvPr/>
        </p:nvSpPr>
        <p:spPr>
          <a:xfrm>
            <a:off x="-5080" y="3962400"/>
            <a:ext cx="9144000" cy="26114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7030A0"/>
                </a:solidFill>
              </a:rPr>
              <a:t>Khâm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định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Việt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sử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giám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cương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mục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có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ghi</a:t>
            </a:r>
            <a:r>
              <a:rPr lang="en-US" sz="2400" b="1" dirty="0">
                <a:solidFill>
                  <a:srgbClr val="7030A0"/>
                </a:solidFill>
              </a:rPr>
              <a:t> :</a:t>
            </a:r>
          </a:p>
          <a:p>
            <a:pPr algn="ctr">
              <a:defRPr/>
            </a:pPr>
            <a:endParaRPr lang="en-US" sz="1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Năm</a:t>
            </a:r>
            <a:r>
              <a:rPr lang="en-US" sz="2400" b="1" dirty="0">
                <a:solidFill>
                  <a:srgbClr val="0000FF"/>
                </a:solidFill>
              </a:rPr>
              <a:t> 1397,Hồ </a:t>
            </a:r>
            <a:r>
              <a:rPr lang="en-US" sz="2400" b="1" dirty="0" err="1">
                <a:solidFill>
                  <a:srgbClr val="0000FF"/>
                </a:solidFill>
              </a:rPr>
              <a:t>Qúi</a:t>
            </a:r>
            <a:r>
              <a:rPr lang="en-US" sz="2400" b="1" dirty="0">
                <a:solidFill>
                  <a:srgbClr val="0000FF"/>
                </a:solidFill>
              </a:rPr>
              <a:t> Ly </a:t>
            </a:r>
            <a:r>
              <a:rPr lang="en-US" sz="2400" b="1" dirty="0" err="1">
                <a:solidFill>
                  <a:srgbClr val="0000FF"/>
                </a:solidFill>
              </a:rPr>
              <a:t>đổi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trấn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Thanh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Hóa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trấn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Thành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Đô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trấn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Quốc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Oai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thành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trấn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Quảng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Oai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Lạng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Sơn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phủ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Lạng</a:t>
            </a: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err="1">
                <a:solidFill>
                  <a:srgbClr val="0000FF"/>
                </a:solidFill>
              </a:rPr>
              <a:t>Sơn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trấn</a:t>
            </a:r>
            <a:r>
              <a:rPr lang="en-US" sz="2400" b="1" dirty="0">
                <a:solidFill>
                  <a:srgbClr val="0000FF"/>
                </a:solidFill>
              </a:rPr>
              <a:t>…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qui </a:t>
            </a:r>
            <a:r>
              <a:rPr lang="en-US" sz="2400" b="1" dirty="0" err="1">
                <a:solidFill>
                  <a:srgbClr val="0000FF"/>
                </a:solidFill>
              </a:rPr>
              <a:t>định</a:t>
            </a:r>
            <a:r>
              <a:rPr lang="en-US" sz="2400" b="1" dirty="0">
                <a:solidFill>
                  <a:srgbClr val="0000FF"/>
                </a:solidFill>
              </a:rPr>
              <a:t> “ </a:t>
            </a:r>
            <a:r>
              <a:rPr lang="en-US" sz="2400" b="1" dirty="0" err="1">
                <a:solidFill>
                  <a:srgbClr val="0000FF"/>
                </a:solidFill>
              </a:rPr>
              <a:t>Lộ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coi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phủ,phủ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coi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châu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châu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coi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huyện</a:t>
            </a:r>
            <a:r>
              <a:rPr lang="en-US" sz="2400" b="1" dirty="0">
                <a:solidFill>
                  <a:srgbClr val="0000FF"/>
                </a:solidFill>
              </a:rPr>
              <a:t>,. </a:t>
            </a:r>
            <a:r>
              <a:rPr lang="en-US" sz="2400" b="1" dirty="0" err="1">
                <a:solidFill>
                  <a:srgbClr val="0000FF"/>
                </a:solidFill>
              </a:rPr>
              <a:t>Phàm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những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việc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hộ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tịch</a:t>
            </a:r>
            <a:r>
              <a:rPr lang="en-US" sz="2400" b="1" dirty="0">
                <a:solidFill>
                  <a:srgbClr val="0000FF"/>
                </a:solidFill>
              </a:rPr>
              <a:t> ,</a:t>
            </a:r>
            <a:r>
              <a:rPr lang="en-US" sz="2400" b="1" dirty="0" err="1">
                <a:solidFill>
                  <a:srgbClr val="0000FF"/>
                </a:solidFill>
              </a:rPr>
              <a:t>tiền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thóc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kiện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tụng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đều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gộp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sổ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lộ,đến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cuối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sảnh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để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xét</a:t>
            </a:r>
            <a:r>
              <a:rPr lang="en-US" sz="2400" b="1" dirty="0">
                <a:solidFill>
                  <a:srgbClr val="0000FF"/>
                </a:solidFill>
              </a:rPr>
              <a:t>. Cho </a:t>
            </a:r>
            <a:r>
              <a:rPr lang="en-US" sz="2400" b="1" dirty="0" err="1">
                <a:solidFill>
                  <a:srgbClr val="0000FF"/>
                </a:solidFill>
              </a:rPr>
              <a:t>dời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đô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vào</a:t>
            </a:r>
            <a:r>
              <a:rPr lang="en-US" sz="2400" b="1" dirty="0">
                <a:solidFill>
                  <a:srgbClr val="0000FF"/>
                </a:solidFill>
              </a:rPr>
              <a:t> An </a:t>
            </a:r>
            <a:r>
              <a:rPr lang="en-US" sz="2400" b="1" dirty="0" err="1">
                <a:solidFill>
                  <a:srgbClr val="0000FF"/>
                </a:solidFill>
              </a:rPr>
              <a:t>Tôn</a:t>
            </a:r>
            <a:r>
              <a:rPr lang="en-US" sz="2400" b="1" dirty="0">
                <a:solidFill>
                  <a:srgbClr val="0000FF"/>
                </a:solidFill>
              </a:rPr>
              <a:t> (</a:t>
            </a:r>
            <a:r>
              <a:rPr lang="en-US" sz="2400" b="1" dirty="0" err="1">
                <a:solidFill>
                  <a:srgbClr val="0000FF"/>
                </a:solidFill>
              </a:rPr>
              <a:t>thành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Tây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Đô-thành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Hồ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Thanh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Hóa</a:t>
            </a:r>
            <a:r>
              <a:rPr lang="en-US" sz="2400" b="1" dirty="0">
                <a:solidFill>
                  <a:srgbClr val="0000FF"/>
                </a:solidFill>
              </a:rPr>
              <a:t>)”.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2F5FA-3A5F-4909-8FA1-74C20500F557}"/>
              </a:ext>
            </a:extLst>
          </p:cNvPr>
          <p:cNvSpPr txBox="1"/>
          <p:nvPr/>
        </p:nvSpPr>
        <p:spPr>
          <a:xfrm>
            <a:off x="298450" y="3124200"/>
            <a:ext cx="8312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200150" algn="l"/>
              </a:tabLs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 lệ cử quan triều đình về các lộ.</a:t>
            </a:r>
            <a:endParaRPr lang="vi-VN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228600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7A982EBB-18DC-44CE-8AF4-FF4AA7356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66"/>
                </a:solidFill>
              </a:rPr>
              <a:t>2. </a:t>
            </a:r>
            <a:r>
              <a:rPr lang="en-US" altLang="vi-VN" sz="3200" b="1" dirty="0" err="1">
                <a:solidFill>
                  <a:srgbClr val="FF0066"/>
                </a:solidFill>
              </a:rPr>
              <a:t>Những</a:t>
            </a:r>
            <a:r>
              <a:rPr lang="en-US" altLang="vi-VN" sz="3200" b="1" dirty="0">
                <a:solidFill>
                  <a:srgbClr val="FF0066"/>
                </a:solidFill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</a:rPr>
              <a:t>biện</a:t>
            </a:r>
            <a:r>
              <a:rPr lang="en-US" altLang="vi-VN" sz="3200" b="1" dirty="0">
                <a:solidFill>
                  <a:srgbClr val="FF0066"/>
                </a:solidFill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</a:rPr>
              <a:t>pháp</a:t>
            </a:r>
            <a:r>
              <a:rPr lang="en-US" altLang="vi-VN" sz="3200" b="1" dirty="0">
                <a:solidFill>
                  <a:srgbClr val="FF0066"/>
                </a:solidFill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</a:rPr>
              <a:t>cải</a:t>
            </a:r>
            <a:r>
              <a:rPr lang="en-US" altLang="vi-VN" sz="3200" b="1" dirty="0">
                <a:solidFill>
                  <a:srgbClr val="FF0066"/>
                </a:solidFill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</a:rPr>
              <a:t>cách</a:t>
            </a:r>
            <a:r>
              <a:rPr lang="en-US" altLang="vi-VN" sz="3200" b="1" dirty="0">
                <a:solidFill>
                  <a:srgbClr val="FF0066"/>
                </a:solidFill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</a:rPr>
              <a:t>của</a:t>
            </a:r>
            <a:r>
              <a:rPr lang="en-US" altLang="vi-VN" sz="3200" b="1" dirty="0">
                <a:solidFill>
                  <a:srgbClr val="FF0066"/>
                </a:solidFill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</a:rPr>
              <a:t>Hồ</a:t>
            </a:r>
            <a:r>
              <a:rPr lang="en-US" altLang="vi-VN" sz="3200" b="1" dirty="0">
                <a:solidFill>
                  <a:srgbClr val="FF0066"/>
                </a:solidFill>
              </a:rPr>
              <a:t> </a:t>
            </a:r>
            <a:r>
              <a:rPr lang="en-US" altLang="vi-VN" sz="3200" b="1" dirty="0" err="1">
                <a:solidFill>
                  <a:srgbClr val="FF0066"/>
                </a:solidFill>
              </a:rPr>
              <a:t>Quý</a:t>
            </a:r>
            <a:r>
              <a:rPr lang="en-US" altLang="vi-VN" sz="3200" b="1" dirty="0">
                <a:solidFill>
                  <a:srgbClr val="FF0066"/>
                </a:solidFill>
              </a:rPr>
              <a:t> Ly.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9E750645-71D8-4038-B2DD-11C09042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533400"/>
            <a:ext cx="785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7030A0"/>
                </a:solidFill>
              </a:rPr>
              <a:t>a. </a:t>
            </a:r>
            <a:r>
              <a:rPr lang="en-US" altLang="vi-VN" sz="3200" b="1" dirty="0" err="1">
                <a:solidFill>
                  <a:srgbClr val="7030A0"/>
                </a:solidFill>
              </a:rPr>
              <a:t>Chính</a:t>
            </a:r>
            <a:r>
              <a:rPr lang="en-US" altLang="vi-VN" sz="3200" b="1" dirty="0">
                <a:solidFill>
                  <a:srgbClr val="7030A0"/>
                </a:solidFill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</a:rPr>
              <a:t>trị</a:t>
            </a:r>
            <a:r>
              <a:rPr lang="en-US" altLang="vi-VN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3E647BF4-446C-4B14-BFD8-2DBF6F284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50925"/>
            <a:ext cx="710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b. Kinh tế- tài chính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540FAFC8-F05A-4BE3-82DD-255F93213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43050"/>
            <a:ext cx="8008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/>
              <a:t>- Phát hành tiền giấy.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F219638F-A3A3-4317-A71E-EBDAD1DE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Tiền thời Hồ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B517B462-C10B-4AD1-84BD-26248A98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0025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/>
              <a:t>- Ban hành chính sách “hạn điền”.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A2D2D35B-1613-4E6F-B596-EE1D38AB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008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/>
              <a:t>- Quy định lại thuế đinh, thuế ruộng.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875B2D-1360-4DD5-AD69-EC763F265505}"/>
              </a:ext>
            </a:extLst>
          </p:cNvPr>
          <p:cNvSpPr/>
          <p:nvPr/>
        </p:nvSpPr>
        <p:spPr>
          <a:xfrm>
            <a:off x="0" y="3160713"/>
            <a:ext cx="9144000" cy="3505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>
                <a:solidFill>
                  <a:srgbClr val="FF0000"/>
                </a:solidFill>
              </a:rPr>
              <a:t>Năm</a:t>
            </a:r>
            <a:r>
              <a:rPr lang="en-US" sz="2200" dirty="0">
                <a:solidFill>
                  <a:srgbClr val="FF0000"/>
                </a:solidFill>
              </a:rPr>
              <a:t> 1396, </a:t>
            </a:r>
            <a:r>
              <a:rPr lang="en-US" sz="2200" dirty="0" err="1">
                <a:solidFill>
                  <a:srgbClr val="FF0000"/>
                </a:solidFill>
              </a:rPr>
              <a:t>Hồ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Qúi</a:t>
            </a:r>
            <a:r>
              <a:rPr lang="en-US" sz="2200" dirty="0">
                <a:solidFill>
                  <a:srgbClr val="FF0000"/>
                </a:solidFill>
              </a:rPr>
              <a:t> Ly </a:t>
            </a:r>
            <a:r>
              <a:rPr lang="en-US" sz="2200" dirty="0" err="1">
                <a:solidFill>
                  <a:srgbClr val="FF0000"/>
                </a:solidFill>
              </a:rPr>
              <a:t>cho</a:t>
            </a:r>
            <a:r>
              <a:rPr lang="en-US" sz="2200" dirty="0">
                <a:solidFill>
                  <a:srgbClr val="FF0000"/>
                </a:solidFill>
              </a:rPr>
              <a:t> ban </a:t>
            </a:r>
            <a:r>
              <a:rPr lang="en-US" sz="2200" dirty="0" err="1">
                <a:solidFill>
                  <a:srgbClr val="FF0000"/>
                </a:solidFill>
              </a:rPr>
              <a:t>hành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giấy,gọi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là</a:t>
            </a:r>
            <a:r>
              <a:rPr lang="en-US" sz="2200" dirty="0">
                <a:solidFill>
                  <a:srgbClr val="FF0000"/>
                </a:solidFill>
              </a:rPr>
              <a:t> “</a:t>
            </a:r>
            <a:r>
              <a:rPr lang="en-US" sz="2200" dirty="0" err="1">
                <a:solidFill>
                  <a:srgbClr val="FF0000"/>
                </a:solidFill>
              </a:rPr>
              <a:t>thông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bảo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hội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sao</a:t>
            </a:r>
            <a:r>
              <a:rPr lang="en-US" sz="2200" dirty="0">
                <a:solidFill>
                  <a:srgbClr val="FF0000"/>
                </a:solidFill>
              </a:rPr>
              <a:t>” </a:t>
            </a:r>
            <a:r>
              <a:rPr lang="en-US" sz="2200" dirty="0" err="1">
                <a:solidFill>
                  <a:srgbClr val="FF0000"/>
                </a:solidFill>
              </a:rPr>
              <a:t>gồm</a:t>
            </a:r>
            <a:r>
              <a:rPr lang="en-US" sz="2200" dirty="0">
                <a:solidFill>
                  <a:srgbClr val="FF0000"/>
                </a:solidFill>
              </a:rPr>
              <a:t> 7 </a:t>
            </a:r>
            <a:r>
              <a:rPr lang="en-US" sz="2200" dirty="0" err="1">
                <a:solidFill>
                  <a:srgbClr val="FF0000"/>
                </a:solidFill>
              </a:rPr>
              <a:t>loại</a:t>
            </a:r>
            <a:r>
              <a:rPr lang="en-US" sz="2200" dirty="0">
                <a:solidFill>
                  <a:srgbClr val="FF0000"/>
                </a:solidFill>
              </a:rPr>
              <a:t> : </a:t>
            </a:r>
          </a:p>
          <a:p>
            <a:pPr>
              <a:defRPr/>
            </a:pPr>
            <a:r>
              <a:rPr lang="en-US" sz="2200" dirty="0">
                <a:solidFill>
                  <a:srgbClr val="FF0000"/>
                </a:solidFill>
              </a:rPr>
              <a:t>10 </a:t>
            </a:r>
            <a:r>
              <a:rPr lang="en-US" sz="2200" dirty="0" err="1">
                <a:solidFill>
                  <a:srgbClr val="FF0000"/>
                </a:solidFill>
              </a:rPr>
              <a:t>đồng</a:t>
            </a:r>
            <a:r>
              <a:rPr lang="en-US" sz="2200" dirty="0">
                <a:solidFill>
                  <a:srgbClr val="FF0000"/>
                </a:solidFill>
              </a:rPr>
              <a:t>, 30 </a:t>
            </a:r>
            <a:r>
              <a:rPr lang="en-US" sz="2200" dirty="0" err="1">
                <a:solidFill>
                  <a:srgbClr val="FF0000"/>
                </a:solidFill>
              </a:rPr>
              <a:t>đồng</a:t>
            </a:r>
            <a:r>
              <a:rPr lang="en-US" sz="2200" dirty="0">
                <a:solidFill>
                  <a:srgbClr val="FF0000"/>
                </a:solidFill>
              </a:rPr>
              <a:t>, 1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, 2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, 3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, 5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, 1 </a:t>
            </a:r>
            <a:r>
              <a:rPr lang="en-US" sz="2200" dirty="0" err="1">
                <a:solidFill>
                  <a:srgbClr val="FF0000"/>
                </a:solidFill>
              </a:rPr>
              <a:t>quan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r>
              <a:rPr lang="en-US" sz="2200" dirty="0" err="1">
                <a:solidFill>
                  <a:srgbClr val="FF0000"/>
                </a:solidFill>
              </a:rPr>
              <a:t>Cấm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dùng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bằng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đồng</a:t>
            </a:r>
            <a:r>
              <a:rPr lang="en-US" sz="2200" dirty="0">
                <a:solidFill>
                  <a:srgbClr val="FF0000"/>
                </a:solidFill>
              </a:rPr>
              <a:t> (</a:t>
            </a:r>
            <a:r>
              <a:rPr lang="en-US" sz="2200" dirty="0" err="1">
                <a:solidFill>
                  <a:srgbClr val="FF0000"/>
                </a:solidFill>
              </a:rPr>
              <a:t>ai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có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đồng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phải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đổi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nhà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nước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tiền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giấy</a:t>
            </a:r>
            <a:r>
              <a:rPr lang="en-US" sz="2200" dirty="0">
                <a:solidFill>
                  <a:srgbClr val="FF0000"/>
                </a:solidFill>
              </a:rPr>
              <a:t>) .</a:t>
            </a:r>
          </a:p>
          <a:p>
            <a:pPr>
              <a:defRPr/>
            </a:pPr>
            <a:r>
              <a:rPr lang="en-US" sz="2200" dirty="0" err="1">
                <a:solidFill>
                  <a:srgbClr val="0000FF"/>
                </a:solidFill>
              </a:rPr>
              <a:t>Năm</a:t>
            </a:r>
            <a:r>
              <a:rPr lang="en-US" sz="2200" dirty="0">
                <a:solidFill>
                  <a:srgbClr val="0000FF"/>
                </a:solidFill>
              </a:rPr>
              <a:t> 1379 ban </a:t>
            </a:r>
            <a:r>
              <a:rPr lang="en-US" sz="2200" dirty="0" err="1">
                <a:solidFill>
                  <a:srgbClr val="0000FF"/>
                </a:solidFill>
              </a:rPr>
              <a:t>hành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chính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sách</a:t>
            </a:r>
            <a:r>
              <a:rPr lang="en-US" sz="2200" dirty="0">
                <a:solidFill>
                  <a:srgbClr val="0000FF"/>
                </a:solidFill>
              </a:rPr>
              <a:t> “</a:t>
            </a:r>
            <a:r>
              <a:rPr lang="en-US" sz="2200" dirty="0" err="1">
                <a:solidFill>
                  <a:srgbClr val="0000FF"/>
                </a:solidFill>
              </a:rPr>
              <a:t>hạn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điền</a:t>
            </a:r>
            <a:r>
              <a:rPr lang="en-US" sz="2200" dirty="0">
                <a:solidFill>
                  <a:srgbClr val="0000FF"/>
                </a:solidFill>
              </a:rPr>
              <a:t>” qui </a:t>
            </a:r>
            <a:r>
              <a:rPr lang="en-US" sz="2200" dirty="0" err="1">
                <a:solidFill>
                  <a:srgbClr val="0000FF"/>
                </a:solidFill>
              </a:rPr>
              <a:t>định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Đại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vương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trưởng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công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chúa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không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bị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hạn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chế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ruộng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đất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tư,số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còn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lại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sở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hữu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không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quá</a:t>
            </a:r>
            <a:r>
              <a:rPr lang="en-US" sz="2200" dirty="0">
                <a:solidFill>
                  <a:srgbClr val="0000FF"/>
                </a:solidFill>
              </a:rPr>
              <a:t> 10 </a:t>
            </a:r>
            <a:r>
              <a:rPr lang="en-US" sz="2200" dirty="0" err="1">
                <a:solidFill>
                  <a:srgbClr val="0000FF"/>
                </a:solidFill>
              </a:rPr>
              <a:t>mẫu,số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ruộng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thừa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phải</a:t>
            </a:r>
            <a:r>
              <a:rPr lang="en-US" sz="2200" dirty="0">
                <a:solidFill>
                  <a:srgbClr val="0000FF"/>
                </a:solidFill>
              </a:rPr>
              <a:t> sung </a:t>
            </a:r>
            <a:r>
              <a:rPr lang="en-US" sz="2200" dirty="0" err="1">
                <a:solidFill>
                  <a:srgbClr val="0000FF"/>
                </a:solidFill>
              </a:rPr>
              <a:t>công</a:t>
            </a:r>
            <a:r>
              <a:rPr lang="en-US" sz="2200" dirty="0">
                <a:solidFill>
                  <a:srgbClr val="0000FF"/>
                </a:solidFill>
              </a:rPr>
              <a:t>.</a:t>
            </a:r>
          </a:p>
          <a:p>
            <a:pPr>
              <a:defRPr/>
            </a:pPr>
            <a:r>
              <a:rPr lang="en-US" sz="2200" dirty="0" err="1">
                <a:solidFill>
                  <a:schemeClr val="tx2"/>
                </a:solidFill>
              </a:rPr>
              <a:t>Năm</a:t>
            </a:r>
            <a:r>
              <a:rPr lang="en-US" sz="2200" dirty="0">
                <a:solidFill>
                  <a:schemeClr val="tx2"/>
                </a:solidFill>
              </a:rPr>
              <a:t> 1402 </a:t>
            </a:r>
            <a:r>
              <a:rPr lang="en-US" sz="2200" dirty="0" err="1">
                <a:solidFill>
                  <a:schemeClr val="tx2"/>
                </a:solidFill>
              </a:rPr>
              <a:t>nhà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Hồ</a:t>
            </a:r>
            <a:r>
              <a:rPr lang="en-US" sz="2200" dirty="0">
                <a:solidFill>
                  <a:schemeClr val="tx2"/>
                </a:solidFill>
              </a:rPr>
              <a:t> qui </a:t>
            </a:r>
            <a:r>
              <a:rPr lang="en-US" sz="2200" dirty="0" err="1">
                <a:solidFill>
                  <a:schemeClr val="tx2"/>
                </a:solidFill>
              </a:rPr>
              <a:t>định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biểu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thuế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đinh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chỉ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đánh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vào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người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có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ruộng,người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không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có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ruộng</a:t>
            </a:r>
            <a:r>
              <a:rPr lang="en-US" sz="2200" dirty="0">
                <a:solidFill>
                  <a:schemeClr val="tx2"/>
                </a:solidFill>
              </a:rPr>
              <a:t> ,</a:t>
            </a:r>
            <a:r>
              <a:rPr lang="en-US" sz="2200" dirty="0" err="1">
                <a:solidFill>
                  <a:schemeClr val="tx2"/>
                </a:solidFill>
              </a:rPr>
              <a:t>trẻ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mồ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côi,đàn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bà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góa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không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phải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nộp</a:t>
            </a:r>
            <a:r>
              <a:rPr lang="en-US" sz="2200" dirty="0">
                <a:solidFill>
                  <a:schemeClr val="tx2"/>
                </a:solidFill>
              </a:rPr>
              <a:t>. </a:t>
            </a:r>
            <a:r>
              <a:rPr lang="en-US" sz="2200" dirty="0" err="1">
                <a:solidFill>
                  <a:schemeClr val="tx2"/>
                </a:solidFill>
              </a:rPr>
              <a:t>Thuế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ruộng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đánh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theo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phép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lũy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tiến,có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nhiều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ruộng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đóng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nhiều,không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có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ruộng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không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phải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đóng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0" y="228600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2298" grpId="0"/>
      <p:bldP spid="12300" grpId="0"/>
      <p:bldP spid="12301" grpId="0"/>
      <p:bldP spid="1230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45317E64-295B-48A6-B6C0-878C4464A8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371600"/>
            <a:ext cx="46038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532344D0-DE3D-4EE7-94A2-527AD8C2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513"/>
            <a:ext cx="922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66"/>
                </a:solidFill>
              </a:rPr>
              <a:t>2. </a:t>
            </a:r>
            <a:r>
              <a:rPr lang="en-US" altLang="vi-VN" sz="3600" b="1" dirty="0" err="1">
                <a:solidFill>
                  <a:srgbClr val="FF0066"/>
                </a:solidFill>
              </a:rPr>
              <a:t>Những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biện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pháp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cải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cách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của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Hồ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Quý</a:t>
            </a:r>
            <a:r>
              <a:rPr lang="en-US" altLang="vi-VN" sz="3600" b="1" dirty="0">
                <a:solidFill>
                  <a:srgbClr val="FF0066"/>
                </a:solidFill>
              </a:rPr>
              <a:t> Ly.</a:t>
            </a: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09795135-B12E-4637-9033-A154F4F1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98475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a. Chính trị:</a:t>
            </a:r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69009A10-7561-48B6-AD0D-ABAA11815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990600"/>
            <a:ext cx="6562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b. Kinh tế- tài chính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8DA77348-0D99-410F-B147-3F7AA03C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449388"/>
            <a:ext cx="373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c. Xã hội.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879BFE67-5EA1-4210-8E1E-F9174128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2266950"/>
            <a:ext cx="452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1"/>
              <a:t>- Thực hiện chính sách “hạn nô”.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1FD9972D-E74A-4888-B1C6-95D36530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4" y="3812540"/>
            <a:ext cx="458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/>
              <a:t>- </a:t>
            </a:r>
            <a:r>
              <a:rPr lang="en-US" altLang="vi-VN" sz="3600" b="1" dirty="0" err="1"/>
              <a:t>Tổ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chức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cứu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đói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và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chữa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bệnh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cho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dân</a:t>
            </a:r>
            <a:endParaRPr lang="en-US" altLang="vi-VN" sz="3600" b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1CB1DA-996A-4643-948D-E613FD4DBC64}"/>
              </a:ext>
            </a:extLst>
          </p:cNvPr>
          <p:cNvSpPr/>
          <p:nvPr/>
        </p:nvSpPr>
        <p:spPr>
          <a:xfrm>
            <a:off x="4800600" y="2514600"/>
            <a:ext cx="4191000" cy="1905000"/>
          </a:xfrm>
          <a:prstGeom prst="round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giảm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bớt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số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lượng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tì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nước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tăng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thêm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số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người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sản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xuất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xã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hội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C1FA1C-C106-49EF-A46F-4243498832BD}"/>
              </a:ext>
            </a:extLst>
          </p:cNvPr>
          <p:cNvSpPr/>
          <p:nvPr/>
        </p:nvSpPr>
        <p:spPr>
          <a:xfrm>
            <a:off x="4724400" y="1447800"/>
            <a:ext cx="44196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dirty="0" err="1">
                <a:solidFill>
                  <a:srgbClr val="0000FF"/>
                </a:solidFill>
              </a:rPr>
              <a:t>Năm</a:t>
            </a:r>
            <a:r>
              <a:rPr lang="en-US" sz="3600" dirty="0">
                <a:solidFill>
                  <a:srgbClr val="0000FF"/>
                </a:solidFill>
              </a:rPr>
              <a:t> 1401,nhà </a:t>
            </a:r>
            <a:r>
              <a:rPr lang="en-US" sz="3600" dirty="0" err="1">
                <a:solidFill>
                  <a:srgbClr val="0000FF"/>
                </a:solidFill>
              </a:rPr>
              <a:t>Hồ</a:t>
            </a:r>
            <a:r>
              <a:rPr lang="en-US" sz="3600" dirty="0">
                <a:solidFill>
                  <a:srgbClr val="0000FF"/>
                </a:solidFill>
              </a:rPr>
              <a:t> qui </a:t>
            </a:r>
            <a:r>
              <a:rPr lang="en-US" sz="3600" dirty="0" err="1">
                <a:solidFill>
                  <a:srgbClr val="0000FF"/>
                </a:solidFill>
              </a:rPr>
              <a:t>định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chiếu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theo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phẩm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cấp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các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quan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lại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quí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tộc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chỉ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được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nuôi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một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số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gia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nô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nhất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định.Số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thừa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ra</a:t>
            </a:r>
            <a:r>
              <a:rPr lang="en-US" sz="3600" dirty="0">
                <a:solidFill>
                  <a:srgbClr val="0000FF"/>
                </a:solidFill>
              </a:rPr>
              <a:t> sung </a:t>
            </a:r>
            <a:r>
              <a:rPr lang="en-US" sz="3600" dirty="0" err="1">
                <a:solidFill>
                  <a:srgbClr val="0000FF"/>
                </a:solidFill>
              </a:rPr>
              <a:t>công.Mỗi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gia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nô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thừa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ra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được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nhà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nước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đền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bù</a:t>
            </a:r>
            <a:r>
              <a:rPr lang="en-US" sz="3600" dirty="0">
                <a:solidFill>
                  <a:srgbClr val="0000FF"/>
                </a:solidFill>
              </a:rPr>
              <a:t> 5 </a:t>
            </a:r>
            <a:r>
              <a:rPr lang="en-US" sz="3600" dirty="0" err="1">
                <a:solidFill>
                  <a:srgbClr val="0000FF"/>
                </a:solidFill>
              </a:rPr>
              <a:t>quan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tiền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228600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6" grpId="0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0D8F6A74-8986-4153-9826-4D59BAB1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>
                <a:solidFill>
                  <a:srgbClr val="FF0066"/>
                </a:solidFill>
              </a:rPr>
              <a:t>2. Những biện pháp cải cách của Hồ Quý Ly.</a:t>
            </a: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7BF6A8D2-0B5B-4A1C-AC2E-93438CAB0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71488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a. Chính trị:</a:t>
            </a:r>
          </a:p>
        </p:txBody>
      </p:sp>
      <p:sp>
        <p:nvSpPr>
          <p:cNvPr id="11268" name="Text Box 8">
            <a:extLst>
              <a:ext uri="{FF2B5EF4-FFF2-40B4-BE49-F238E27FC236}">
                <a16:creationId xmlns:a16="http://schemas.microsoft.com/office/drawing/2014/main" id="{5E4DF282-EC01-4153-9AEC-76C18B0A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919163"/>
            <a:ext cx="754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b. Kinh tế- tài chính</a:t>
            </a: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id="{2A2873B3-A4E1-40CF-9BD6-A344F715E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15240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c. Xã hội.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84A3176F-72F7-4BF1-BDC2-541380DA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141538"/>
            <a:ext cx="717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d. Văn hóa- giáo dục</a:t>
            </a:r>
          </a:p>
        </p:txBody>
      </p:sp>
      <p:sp>
        <p:nvSpPr>
          <p:cNvPr id="11275" name="AutoShape 11">
            <a:extLst>
              <a:ext uri="{FF2B5EF4-FFF2-40B4-BE49-F238E27FC236}">
                <a16:creationId xmlns:a16="http://schemas.microsoft.com/office/drawing/2014/main" id="{26C7C818-1230-4ED3-9192-742FED0D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54" y="1523206"/>
            <a:ext cx="5029200" cy="4114800"/>
          </a:xfrm>
          <a:prstGeom prst="cloudCallout">
            <a:avLst>
              <a:gd name="adj1" fmla="val -61171"/>
              <a:gd name="adj2" fmla="val 2210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/>
              <a:t>Nhà Hồ đưa ra những chính sách gì về văn hóa,giáo dục?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F3BA8420-BF9E-420C-9137-AB35CAFB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2940050"/>
            <a:ext cx="90566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/>
              <a:t>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3600" b="1"/>
              <a:t> Sửa đổi chế độ thi cử, học tập.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799930-5682-4B9E-97E6-51F8D3215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2787650"/>
            <a:ext cx="918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/>
              <a:t>- Dịch sách chữ Hán ra chữ Nôm.</a:t>
            </a:r>
          </a:p>
        </p:txBody>
      </p:sp>
      <p:sp>
        <p:nvSpPr>
          <p:cNvPr id="12302" name="TextBox 18">
            <a:extLst>
              <a:ext uri="{FF2B5EF4-FFF2-40B4-BE49-F238E27FC236}">
                <a16:creationId xmlns:a16="http://schemas.microsoft.com/office/drawing/2014/main" id="{DE926A7D-953E-4FE0-BE08-3169B4B2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4652963"/>
            <a:ext cx="8250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b="1"/>
              <a:t>- Nhà sư chưa đến 50 tuổi phải hoàn tục.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 animBg="1"/>
      <p:bldP spid="11275" grpId="1" animBg="1"/>
      <p:bldP spid="11276" grpId="0"/>
      <p:bldP spid="18" grpId="0"/>
      <p:bldP spid="12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>
            <a:extLst>
              <a:ext uri="{FF2B5EF4-FFF2-40B4-BE49-F238E27FC236}">
                <a16:creationId xmlns:a16="http://schemas.microsoft.com/office/drawing/2014/main" id="{3082F245-5C68-4DC8-9F4F-2C7FD1E2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779713"/>
            <a:ext cx="5681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e. Quân sự quốc phòng</a:t>
            </a:r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id="{E7C242F7-D97E-4A4A-AA94-EBAAD309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14600"/>
            <a:ext cx="3810000" cy="3886200"/>
          </a:xfrm>
          <a:prstGeom prst="cloudCallout">
            <a:avLst>
              <a:gd name="adj1" fmla="val -56081"/>
              <a:gd name="adj2" fmla="val 3336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0000FF"/>
                </a:solidFill>
              </a:rPr>
              <a:t>Về quân sự Hồ Quý Ly có cải cách như thế nào?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9544168B-55B5-4A8D-BD46-2827FD2D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3505200"/>
            <a:ext cx="89725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/>
              <a:t> Chế tạo súng mới.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3600" b="1"/>
              <a:t> Bố trí phòng thủ nơi hiểm yếu.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3600" b="1"/>
              <a:t> Xây dựng thành kiên cố.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C290D18F-4513-466B-85A2-9F60D76B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>
                <a:solidFill>
                  <a:srgbClr val="FF0066"/>
                </a:solidFill>
              </a:rPr>
              <a:t>2. Những biện pháp cải cách của Hồ Quý Ly.</a:t>
            </a: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55C570F5-E78D-4571-B63C-B6266387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71488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a. Chính trị:</a:t>
            </a:r>
          </a:p>
        </p:txBody>
      </p:sp>
      <p:sp>
        <p:nvSpPr>
          <p:cNvPr id="12295" name="Text Box 8">
            <a:extLst>
              <a:ext uri="{FF2B5EF4-FFF2-40B4-BE49-F238E27FC236}">
                <a16:creationId xmlns:a16="http://schemas.microsoft.com/office/drawing/2014/main" id="{19FC02B3-14FF-443C-8FBE-ABD04A78B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990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b. Kinh tế- tài chính</a:t>
            </a: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FA14DB5F-5175-42B5-A486-4846C40C4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15240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c. Xã hội.</a:t>
            </a:r>
          </a:p>
        </p:txBody>
      </p:sp>
      <p:sp>
        <p:nvSpPr>
          <p:cNvPr id="12297" name="Text Box 10">
            <a:extLst>
              <a:ext uri="{FF2B5EF4-FFF2-40B4-BE49-F238E27FC236}">
                <a16:creationId xmlns:a16="http://schemas.microsoft.com/office/drawing/2014/main" id="{3F52AD26-A3E1-45AA-9C76-4F1691C1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141538"/>
            <a:ext cx="717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7030A0"/>
                </a:solidFill>
              </a:rPr>
              <a:t>d. Văn hóa- giáo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8" grpId="0" animBg="1"/>
      <p:bldP spid="14348" grpId="1" animBg="1"/>
      <p:bldP spid="143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ung than co nha Ho">
            <a:extLst>
              <a:ext uri="{FF2B5EF4-FFF2-40B4-BE49-F238E27FC236}">
                <a16:creationId xmlns:a16="http://schemas.microsoft.com/office/drawing/2014/main" id="{FEAD81DF-1323-4D94-90C6-0E740BC0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picture">
            <a:extLst>
              <a:ext uri="{FF2B5EF4-FFF2-40B4-BE49-F238E27FC236}">
                <a16:creationId xmlns:a16="http://schemas.microsoft.com/office/drawing/2014/main" id="{2676A3D7-F65C-4A3D-9435-192ACA77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Lau thuyen nha Ho">
            <a:extLst>
              <a:ext uri="{FF2B5EF4-FFF2-40B4-BE49-F238E27FC236}">
                <a16:creationId xmlns:a16="http://schemas.microsoft.com/office/drawing/2014/main" id="{59B2F905-E30C-409F-8345-3E832778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1E106CDA-0869-4843-B6DF-CF6F202C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2AE8-B869-48F5-8F5E-41D155012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</a:rPr>
              <a:t>Thành nhà Hồ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93D18-91FF-43A6-A035-E77CCD42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</a:rPr>
              <a:t>Súng Thần Cơ</a:t>
            </a:r>
          </a:p>
        </p:txBody>
      </p:sp>
      <p:sp>
        <p:nvSpPr>
          <p:cNvPr id="13320" name="TextBox 9">
            <a:extLst>
              <a:ext uri="{FF2B5EF4-FFF2-40B4-BE49-F238E27FC236}">
                <a16:creationId xmlns:a16="http://schemas.microsoft.com/office/drawing/2014/main" id="{16396B3D-9661-40D3-9C7D-9C83DF36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2672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9D66D-9FF6-4DB9-B034-922B79C9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</a:rPr>
              <a:t>Lâu thuyền nhà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ình ảnh Thành nhà Hồ 1">
            <a:extLst>
              <a:ext uri="{FF2B5EF4-FFF2-40B4-BE49-F238E27FC236}">
                <a16:creationId xmlns:a16="http://schemas.microsoft.com/office/drawing/2014/main" id="{6CE5D7CA-227B-433A-9793-88E4EF9D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Hình ảnh Thành nhà Hồ 2">
            <a:extLst>
              <a:ext uri="{FF2B5EF4-FFF2-40B4-BE49-F238E27FC236}">
                <a16:creationId xmlns:a16="http://schemas.microsoft.com/office/drawing/2014/main" id="{4C370BB6-0D13-4881-8FD6-35537F06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ình ảnh Thành nhà Hồ 3">
            <a:extLst>
              <a:ext uri="{FF2B5EF4-FFF2-40B4-BE49-F238E27FC236}">
                <a16:creationId xmlns:a16="http://schemas.microsoft.com/office/drawing/2014/main" id="{B5A4F128-21FF-435D-B2C3-82420050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thanhnhaho.vn/userfiles/advertise/532dca24-c428-402f-8b0a-7ebbcbbd6367.jpg">
            <a:extLst>
              <a:ext uri="{FF2B5EF4-FFF2-40B4-BE49-F238E27FC236}">
                <a16:creationId xmlns:a16="http://schemas.microsoft.com/office/drawing/2014/main" id="{148DA482-23DF-4A1A-B7D6-0C27B030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9">
            <a:extLst>
              <a:ext uri="{FF2B5EF4-FFF2-40B4-BE49-F238E27FC236}">
                <a16:creationId xmlns:a16="http://schemas.microsoft.com/office/drawing/2014/main" id="{DC595E06-A918-4D37-9D9E-F69EC575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3" name="Rectangle 10">
            <a:extLst>
              <a:ext uri="{FF2B5EF4-FFF2-40B4-BE49-F238E27FC236}">
                <a16:creationId xmlns:a16="http://schemas.microsoft.com/office/drawing/2014/main" id="{1AA87222-D697-438A-B3AD-9D26942C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EA39A64D-1740-4AA0-81DC-3C2A85E0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5" name="Rectangle 12">
            <a:extLst>
              <a:ext uri="{FF2B5EF4-FFF2-40B4-BE49-F238E27FC236}">
                <a16:creationId xmlns:a16="http://schemas.microsoft.com/office/drawing/2014/main" id="{8063ECF5-181A-4B8C-A397-12258D8E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46" name="TextBox 10">
            <a:extLst>
              <a:ext uri="{FF2B5EF4-FFF2-40B4-BE49-F238E27FC236}">
                <a16:creationId xmlns:a16="http://schemas.microsoft.com/office/drawing/2014/main" id="{9A1DCDA7-DBF2-47B7-95AB-6E09E17C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</a:rPr>
              <a:t>Di tích thành nhà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1CBB6A75-F76D-493F-BA44-08755A21F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04379"/>
            <a:ext cx="2971800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400" b="1" dirty="0" err="1">
                <a:solidFill>
                  <a:srgbClr val="6600CC"/>
                </a:solidFill>
              </a:rPr>
              <a:t>Thành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nhà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Hồ</a:t>
            </a:r>
            <a:r>
              <a:rPr lang="en-US" sz="2400" b="1" dirty="0">
                <a:solidFill>
                  <a:srgbClr val="6600CC"/>
                </a:solidFill>
              </a:rPr>
              <a:t> (</a:t>
            </a:r>
            <a:r>
              <a:rPr lang="en-US" sz="2400" b="1" dirty="0" err="1">
                <a:solidFill>
                  <a:srgbClr val="6600CC"/>
                </a:solidFill>
              </a:rPr>
              <a:t>còn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gọi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là</a:t>
            </a:r>
            <a:r>
              <a:rPr lang="en-US" sz="2400" b="1" dirty="0">
                <a:solidFill>
                  <a:srgbClr val="6600CC"/>
                </a:solidFill>
              </a:rPr>
              <a:t> </a:t>
            </a:r>
            <a:r>
              <a:rPr lang="en-US" sz="2400" b="1" dirty="0" err="1">
                <a:solidFill>
                  <a:srgbClr val="6600CC"/>
                </a:solidFill>
              </a:rPr>
              <a:t>thành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Tây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Đô</a:t>
            </a:r>
            <a:r>
              <a:rPr lang="en-US" sz="2400" b="1" dirty="0">
                <a:solidFill>
                  <a:srgbClr val="6600CC"/>
                </a:solidFill>
              </a:rPr>
              <a:t>, </a:t>
            </a:r>
            <a:r>
              <a:rPr lang="en-US" sz="2400" b="1" dirty="0" err="1">
                <a:solidFill>
                  <a:srgbClr val="6600CC"/>
                </a:solidFill>
              </a:rPr>
              <a:t>thành</a:t>
            </a:r>
            <a:r>
              <a:rPr lang="en-US" sz="2400" b="1" dirty="0">
                <a:solidFill>
                  <a:srgbClr val="6600CC"/>
                </a:solidFill>
              </a:rPr>
              <a:t> An </a:t>
            </a:r>
            <a:r>
              <a:rPr lang="en-US" sz="2400" b="1" dirty="0" err="1">
                <a:solidFill>
                  <a:srgbClr val="6600CC"/>
                </a:solidFill>
              </a:rPr>
              <a:t>Tôn</a:t>
            </a:r>
            <a:r>
              <a:rPr lang="en-US" sz="2400" b="1" dirty="0">
                <a:solidFill>
                  <a:srgbClr val="6600CC"/>
                </a:solidFill>
              </a:rPr>
              <a:t>, </a:t>
            </a:r>
            <a:r>
              <a:rPr lang="en-US" sz="2400" b="1" dirty="0" err="1">
                <a:solidFill>
                  <a:srgbClr val="6600CC"/>
                </a:solidFill>
              </a:rPr>
              <a:t>thành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Tây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Kinh</a:t>
            </a:r>
            <a:r>
              <a:rPr lang="en-US" sz="2400" b="1" dirty="0">
                <a:solidFill>
                  <a:srgbClr val="6600CC"/>
                </a:solidFill>
              </a:rPr>
              <a:t> hay </a:t>
            </a:r>
            <a:r>
              <a:rPr lang="en-US" sz="2400" b="1" dirty="0" err="1">
                <a:solidFill>
                  <a:srgbClr val="6600CC"/>
                </a:solidFill>
              </a:rPr>
              <a:t>thành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Tây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Giai</a:t>
            </a:r>
            <a:r>
              <a:rPr lang="en-US" sz="2400" b="1" dirty="0">
                <a:solidFill>
                  <a:srgbClr val="6600CC"/>
                </a:solidFill>
              </a:rPr>
              <a:t>) . </a:t>
            </a:r>
            <a:r>
              <a:rPr lang="en-US" sz="2400" b="1" dirty="0" err="1">
                <a:solidFill>
                  <a:srgbClr val="6600CC"/>
                </a:solidFill>
              </a:rPr>
              <a:t>Có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chiều</a:t>
            </a:r>
            <a:r>
              <a:rPr lang="en-US" sz="2400" b="1" dirty="0">
                <a:solidFill>
                  <a:srgbClr val="6600CC"/>
                </a:solidFill>
              </a:rPr>
              <a:t> Nam </a:t>
            </a:r>
            <a:r>
              <a:rPr lang="en-US" sz="2400" b="1" dirty="0" err="1">
                <a:solidFill>
                  <a:srgbClr val="6600CC"/>
                </a:solidFill>
              </a:rPr>
              <a:t>Bắc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dài</a:t>
            </a:r>
            <a:r>
              <a:rPr lang="en-US" sz="2400" b="1" dirty="0">
                <a:solidFill>
                  <a:srgbClr val="6600CC"/>
                </a:solidFill>
              </a:rPr>
              <a:t> 860m </a:t>
            </a:r>
            <a:r>
              <a:rPr lang="en-US" sz="2400" b="1" dirty="0" err="1">
                <a:solidFill>
                  <a:srgbClr val="6600CC"/>
                </a:solidFill>
              </a:rPr>
              <a:t>Chiều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Đông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Tây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dài</a:t>
            </a:r>
            <a:r>
              <a:rPr lang="en-US" sz="2400" b="1" dirty="0">
                <a:solidFill>
                  <a:srgbClr val="6600CC"/>
                </a:solidFill>
              </a:rPr>
              <a:t> 863m. </a:t>
            </a:r>
            <a:r>
              <a:rPr lang="en-US" sz="2400" b="1" dirty="0" err="1">
                <a:solidFill>
                  <a:srgbClr val="6600CC"/>
                </a:solidFill>
              </a:rPr>
              <a:t>Đây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được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coi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là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tòa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thành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đá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duy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nhất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còn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lại</a:t>
            </a:r>
            <a:r>
              <a:rPr lang="en-US" sz="2400" b="1" dirty="0">
                <a:solidFill>
                  <a:srgbClr val="6600CC"/>
                </a:solidFill>
              </a:rPr>
              <a:t> ở </a:t>
            </a:r>
            <a:r>
              <a:rPr lang="en-US" sz="2400" b="1" dirty="0" err="1">
                <a:solidFill>
                  <a:srgbClr val="6600CC"/>
                </a:solidFill>
              </a:rPr>
              <a:t>Đông</a:t>
            </a:r>
            <a:r>
              <a:rPr lang="en-US" sz="2400" b="1" dirty="0">
                <a:solidFill>
                  <a:srgbClr val="6600CC"/>
                </a:solidFill>
              </a:rPr>
              <a:t> Nam Á. </a:t>
            </a:r>
            <a:r>
              <a:rPr lang="en-US" sz="2400" b="1" dirty="0" err="1">
                <a:solidFill>
                  <a:srgbClr val="6600CC"/>
                </a:solidFill>
              </a:rPr>
              <a:t>Ngày</a:t>
            </a:r>
            <a:r>
              <a:rPr lang="en-US" sz="2400" b="1" dirty="0">
                <a:solidFill>
                  <a:srgbClr val="6600CC"/>
                </a:solidFill>
              </a:rPr>
              <a:t> 27/6/2011, UNESCO </a:t>
            </a:r>
            <a:r>
              <a:rPr lang="en-US" sz="2400" b="1" dirty="0" err="1">
                <a:solidFill>
                  <a:srgbClr val="6600CC"/>
                </a:solidFill>
              </a:rPr>
              <a:t>đã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công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nhận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thành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Nhà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Hồ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là</a:t>
            </a:r>
            <a:r>
              <a:rPr lang="en-US" sz="2400" b="1" dirty="0">
                <a:solidFill>
                  <a:srgbClr val="6600CC"/>
                </a:solidFill>
              </a:rPr>
              <a:t> di </a:t>
            </a:r>
            <a:r>
              <a:rPr lang="en-US" sz="2400" b="1" dirty="0" err="1">
                <a:solidFill>
                  <a:srgbClr val="6600CC"/>
                </a:solidFill>
              </a:rPr>
              <a:t>sản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văn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hóa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thế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giới</a:t>
            </a:r>
            <a:r>
              <a:rPr lang="en-US" sz="2400" b="1" dirty="0">
                <a:solidFill>
                  <a:srgbClr val="6600CC"/>
                </a:solidFill>
              </a:rPr>
              <a:t>. </a:t>
            </a:r>
          </a:p>
        </p:txBody>
      </p:sp>
      <p:pic>
        <p:nvPicPr>
          <p:cNvPr id="23557" name="Picture 8" descr="1442thanhnhaHo">
            <a:extLst>
              <a:ext uri="{FF2B5EF4-FFF2-40B4-BE49-F238E27FC236}">
                <a16:creationId xmlns:a16="http://schemas.microsoft.com/office/drawing/2014/main" id="{759ABAA1-F208-4B3D-9542-05878850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410200" cy="3200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9" descr="tuong%20thanh%20nha%20HO">
            <a:extLst>
              <a:ext uri="{FF2B5EF4-FFF2-40B4-BE49-F238E27FC236}">
                <a16:creationId xmlns:a16="http://schemas.microsoft.com/office/drawing/2014/main" id="{E43C779C-9AD6-4BA2-B0B1-EB08403C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5410200" cy="31242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5">
            <a:extLst>
              <a:ext uri="{FF2B5EF4-FFF2-40B4-BE49-F238E27FC236}">
                <a16:creationId xmlns:a16="http://schemas.microsoft.com/office/drawing/2014/main" id="{3C4ADF25-A98C-4B1B-9E7E-F6383BCD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0"/>
            <a:ext cx="9069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66"/>
                </a:solidFill>
              </a:rPr>
              <a:t>3. Ý </a:t>
            </a:r>
            <a:r>
              <a:rPr lang="en-US" altLang="vi-VN" sz="3600" b="1" dirty="0" err="1">
                <a:solidFill>
                  <a:srgbClr val="FF0066"/>
                </a:solidFill>
              </a:rPr>
              <a:t>nghĩa</a:t>
            </a:r>
            <a:r>
              <a:rPr lang="en-US" altLang="vi-VN" sz="3600" b="1" dirty="0">
                <a:solidFill>
                  <a:srgbClr val="FF0066"/>
                </a:solidFill>
              </a:rPr>
              <a:t>, </a:t>
            </a:r>
            <a:r>
              <a:rPr lang="en-US" altLang="vi-VN" sz="3600" b="1" dirty="0" err="1">
                <a:solidFill>
                  <a:srgbClr val="FF0066"/>
                </a:solidFill>
              </a:rPr>
              <a:t>tác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dụng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của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cải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cách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Hồ</a:t>
            </a:r>
            <a:r>
              <a:rPr lang="en-US" altLang="vi-VN" sz="3600" b="1" dirty="0">
                <a:solidFill>
                  <a:srgbClr val="FF0066"/>
                </a:solidFill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</a:rPr>
              <a:t>Quý</a:t>
            </a:r>
            <a:r>
              <a:rPr lang="en-US" altLang="vi-VN" sz="3600" b="1" dirty="0">
                <a:solidFill>
                  <a:srgbClr val="FF0066"/>
                </a:solidFill>
              </a:rPr>
              <a:t> Ly</a:t>
            </a: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DFB0320F-3DF3-4367-8561-C1DD0F81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525463"/>
            <a:ext cx="810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 dirty="0"/>
              <a:t>* Ý </a:t>
            </a:r>
            <a:r>
              <a:rPr lang="en-US" altLang="vi-VN" sz="3600" b="1" u="sng" dirty="0" err="1"/>
              <a:t>nghĩa,tác</a:t>
            </a:r>
            <a:r>
              <a:rPr lang="en-US" altLang="vi-VN" sz="3600" b="1" u="sng" dirty="0"/>
              <a:t> </a:t>
            </a:r>
            <a:r>
              <a:rPr lang="en-US" altLang="vi-VN" sz="3600" b="1" u="sng" dirty="0" err="1"/>
              <a:t>dụng</a:t>
            </a:r>
            <a:r>
              <a:rPr lang="en-US" altLang="vi-VN" sz="3600" b="1" u="sng" dirty="0"/>
              <a:t>:</a:t>
            </a:r>
          </a:p>
        </p:txBody>
      </p:sp>
      <p:sp>
        <p:nvSpPr>
          <p:cNvPr id="17412" name="Text Box 19">
            <a:extLst>
              <a:ext uri="{FF2B5EF4-FFF2-40B4-BE49-F238E27FC236}">
                <a16:creationId xmlns:a16="http://schemas.microsoft.com/office/drawing/2014/main" id="{A0A3F781-D65F-4C36-9170-BD9C7008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4495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/>
          </a:p>
          <a:p>
            <a:pPr lvl="1" eaLnBrk="1" hangingPunct="1">
              <a:lnSpc>
                <a:spcPct val="40000"/>
              </a:lnSpc>
              <a:spcBef>
                <a:spcPct val="50000"/>
              </a:spcBef>
            </a:pPr>
            <a:endParaRPr lang="en-US" altLang="vi-VN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vi-VN"/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D46B4301-53D9-4789-8DFC-E280FA20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4267200"/>
            <a:ext cx="7075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/>
              <a:t>* Hạn chế:</a:t>
            </a: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5AC12D07-B6D5-4E5D-950F-339E28C47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4760913"/>
            <a:ext cx="8991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/>
              <a:t>- Các chính sách chưa triệt để, chưa phù hợp với tình hình thực tế và chưa được nhân dân ủng hộ.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21FCF-2C2F-4703-AD58-89CFBD86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1165225"/>
            <a:ext cx="9139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 dirty="0"/>
              <a:t>- </a:t>
            </a:r>
            <a:r>
              <a:rPr lang="en-US" altLang="vi-VN" sz="3600" dirty="0" err="1"/>
              <a:t>Đưa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nước</a:t>
            </a:r>
            <a:r>
              <a:rPr lang="en-US" altLang="vi-VN" sz="3600" dirty="0"/>
              <a:t> ta </a:t>
            </a:r>
            <a:r>
              <a:rPr lang="en-US" altLang="vi-VN" sz="3600" dirty="0" err="1"/>
              <a:t>bước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đầu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thoát</a:t>
            </a:r>
            <a:r>
              <a:rPr lang="en-US" altLang="vi-VN" sz="3600" dirty="0"/>
              <a:t> </a:t>
            </a:r>
            <a:r>
              <a:rPr lang="en-US" altLang="vi-VN" sz="3600" dirty="0" err="1"/>
              <a:t>khỏi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khủng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hoảng</a:t>
            </a:r>
            <a:r>
              <a:rPr lang="en-US" altLang="vi-VN" sz="3600" dirty="0"/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C3D93-37C2-46A4-8834-00D2D48CF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025" y="1914525"/>
            <a:ext cx="951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/>
              <a:t>- Hạn chế tập trung ruộng đất của quý tộc, địa chủ.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00052F-A28C-4C2F-83DC-711AB4335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263" y="2660650"/>
            <a:ext cx="869632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/>
              <a:t>- Làm suy yếu thế lực nhà Trần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4A512B-6E47-4B78-B927-4B47D46CF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263" y="3165475"/>
            <a:ext cx="925512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600"/>
              <a:t>- Tăng nguồn thu nhập cho nhà nước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CFEF5-97E1-44F5-8310-9C92D68D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3811588"/>
            <a:ext cx="91392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altLang="vi-VN" sz="3600"/>
              <a:t> Cải cách văn hóa, giáo dục có nhiều tiến bộ.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3400" y="388203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8" grpId="0"/>
      <p:bldP spid="22549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799186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altLang="en-US" sz="3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altLang="en-US" sz="3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altLang="en-US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489838"/>
            <a:ext cx="948704" cy="77653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979894"/>
            <a:ext cx="948704" cy="7991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4610" y="2320625"/>
            <a:ext cx="690918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+mj-lt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Nhà Hồ thành lập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96530" y="3731605"/>
            <a:ext cx="6756780" cy="20949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+mj-lt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Phong trào khởi nghĩa chống quân Minh đầu thế kỉ XV</a:t>
            </a:r>
            <a:br>
              <a:rPr lang="vi-VN" sz="2800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18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799186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altLang="en-US" sz="3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altLang="en-US" sz="3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altLang="en-US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489838"/>
            <a:ext cx="948704" cy="77653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979894"/>
            <a:ext cx="948704" cy="7991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4610" y="2320625"/>
            <a:ext cx="690918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+mj-lt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Nhà Hồ thành lập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08480" y="4001050"/>
            <a:ext cx="6756780" cy="888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+mj-lt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Phong trào khởi nghĩa chống quân Minh đầu thế kỉ XV</a:t>
            </a:r>
            <a:br>
              <a:rPr lang="vi-VN" sz="3200" dirty="0"/>
            </a:b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196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61912"/>
            <a:ext cx="9144000" cy="153511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6175" y="1981200"/>
            <a:ext cx="762000" cy="6096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129349" y="3048000"/>
            <a:ext cx="7620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Equal 5"/>
          <p:cNvSpPr/>
          <p:nvPr/>
        </p:nvSpPr>
        <p:spPr>
          <a:xfrm rot="16200000">
            <a:off x="-3437731" y="3536157"/>
            <a:ext cx="7634287" cy="6858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-1371600" y="6390706"/>
            <a:ext cx="11887200" cy="609600"/>
          </a:xfrm>
          <a:prstGeom prst="mathMinus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557213" y="1957387"/>
            <a:ext cx="588962" cy="709613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963738" y="1901825"/>
            <a:ext cx="6807200" cy="84137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inus 22"/>
          <p:cNvSpPr/>
          <p:nvPr/>
        </p:nvSpPr>
        <p:spPr>
          <a:xfrm>
            <a:off x="540387" y="3024188"/>
            <a:ext cx="588962" cy="709612"/>
          </a:xfrm>
          <a:prstGeom prst="mathMinus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963737" y="3043238"/>
            <a:ext cx="6639875" cy="614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14F3A9-3878-4FFE-9982-0F6D2829931F}"/>
              </a:ext>
            </a:extLst>
          </p:cNvPr>
          <p:cNvSpPr/>
          <p:nvPr/>
        </p:nvSpPr>
        <p:spPr>
          <a:xfrm>
            <a:off x="1146175" y="4114800"/>
            <a:ext cx="7620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Minus 22">
            <a:extLst>
              <a:ext uri="{FF2B5EF4-FFF2-40B4-BE49-F238E27FC236}">
                <a16:creationId xmlns:a16="http://schemas.microsoft.com/office/drawing/2014/main" id="{D8DB047D-31DB-43AC-93FD-BD9A3A6FADA1}"/>
              </a:ext>
            </a:extLst>
          </p:cNvPr>
          <p:cNvSpPr/>
          <p:nvPr/>
        </p:nvSpPr>
        <p:spPr>
          <a:xfrm>
            <a:off x="533400" y="4090988"/>
            <a:ext cx="588962" cy="709612"/>
          </a:xfrm>
          <a:prstGeom prst="mathMinus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ounded Rectangle 23">
            <a:extLst>
              <a:ext uri="{FF2B5EF4-FFF2-40B4-BE49-F238E27FC236}">
                <a16:creationId xmlns:a16="http://schemas.microsoft.com/office/drawing/2014/main" id="{42869D16-0006-4595-8D31-315BCCBE89E5}"/>
              </a:ext>
            </a:extLst>
          </p:cNvPr>
          <p:cNvSpPr/>
          <p:nvPr/>
        </p:nvSpPr>
        <p:spPr>
          <a:xfrm>
            <a:off x="1918337" y="4114800"/>
            <a:ext cx="6639875" cy="61436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7941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4" grpId="0" animBg="1"/>
      <p:bldP spid="25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803649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85900D10-3038-444D-B40F-75CCBC74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239" y="2217192"/>
            <a:ext cx="4191000" cy="3733799"/>
          </a:xfrm>
          <a:prstGeom prst="cloudCallout">
            <a:avLst>
              <a:gd name="adj1" fmla="val -11225"/>
              <a:gd name="adj2" fmla="val 4708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ta ?</a:t>
            </a:r>
          </a:p>
          <a:p>
            <a:pPr algn="ctr"/>
            <a:r>
              <a:rPr lang="vi-VN" sz="3600" b="1" dirty="0">
                <a:latin typeface="+mj-lt"/>
              </a:rPr>
              <a:t> </a:t>
            </a:r>
          </a:p>
          <a:p>
            <a:pPr algn="ctr">
              <a:defRPr/>
            </a:pPr>
            <a:endParaRPr lang="en-US" sz="2400" i="1" dirty="0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81DBFE4-CF9D-4675-A816-F7F80A6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915416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vi-VN" sz="3600" b="1" dirty="0"/>
              <a:t>- </a:t>
            </a:r>
            <a:r>
              <a:rPr lang="en-US" altLang="en-US" sz="3600" b="1" dirty="0" err="1"/>
              <a:t>Nhà</a:t>
            </a:r>
            <a:r>
              <a:rPr lang="en-US" altLang="en-US" sz="3600" b="1" dirty="0"/>
              <a:t> Minh </a:t>
            </a:r>
            <a:r>
              <a:rPr lang="en-US" altLang="en-US" sz="3600" b="1" dirty="0" err="1"/>
              <a:t>mượn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cớ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khôi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phục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Trần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để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xâm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lược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đô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hộ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nước</a:t>
            </a:r>
            <a:r>
              <a:rPr lang="en-US" altLang="en-US" sz="3600" b="1" dirty="0"/>
              <a:t> ta.</a:t>
            </a:r>
            <a:endParaRPr lang="en-US" altLang="en-US" sz="3600" dirty="0"/>
          </a:p>
          <a:p>
            <a:endParaRPr lang="en-US" altLang="en-US" sz="3600" b="1" dirty="0"/>
          </a:p>
          <a:p>
            <a:endParaRPr lang="vi-VN" sz="4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C279979F-FA14-4BAB-95C5-06282AFA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050799"/>
            <a:ext cx="7208519" cy="4352931"/>
          </a:xfrm>
          <a:prstGeom prst="cloudCallout">
            <a:avLst>
              <a:gd name="adj1" fmla="val -11225"/>
              <a:gd name="adj2" fmla="val 47083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cướp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/>
            <a:r>
              <a:rPr lang="vi-VN" sz="3600" b="1" dirty="0">
                <a:latin typeface="+mj-lt"/>
              </a:rPr>
              <a:t> </a:t>
            </a:r>
          </a:p>
          <a:p>
            <a:pPr algn="ctr">
              <a:defRPr/>
            </a:pPr>
            <a:endParaRPr lang="en-US" sz="2400" i="1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BFBCB502-A281-4C68-AF7D-04A662A8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319" y="2797129"/>
            <a:ext cx="6253480" cy="3733799"/>
          </a:xfrm>
          <a:prstGeom prst="cloudCallout">
            <a:avLst>
              <a:gd name="adj1" fmla="val -11225"/>
              <a:gd name="adj2" fmla="val 47083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latin typeface="+mj-lt"/>
              </a:rPr>
              <a:t> </a:t>
            </a:r>
          </a:p>
          <a:p>
            <a:pPr algn="ctr">
              <a:defRPr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017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A943C146-469E-4895-8FAA-74DFC3C2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8966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AA347351-F5C6-445E-90BA-D5C2054A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46325"/>
            <a:ext cx="220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/>
              <a:t>.Lạng Sơn</a:t>
            </a: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D9776A1B-DC81-41CA-BA32-E46E9394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572000"/>
            <a:ext cx="2065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3600" b="1"/>
              <a:t>.</a:t>
            </a:r>
            <a:r>
              <a:rPr lang="en-US" altLang="vi-VN" b="1"/>
              <a:t>Thanh Hoá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AC08EBAF-7E59-4C04-ADC2-86C56E84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0"/>
            <a:ext cx="158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 </a:t>
            </a:r>
            <a:r>
              <a:rPr lang="en-US" altLang="vi-VN" sz="2000" b="1">
                <a:solidFill>
                  <a:srgbClr val="FF00FF"/>
                </a:solidFill>
              </a:rPr>
              <a:t>Đa Bang</a:t>
            </a: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93CF6C22-320A-4C3C-A5F4-EA20196C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41525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/>
              <a:t>Lai Châu.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60615D6A-36EF-47F4-8728-D48E7CD3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05400"/>
            <a:ext cx="15573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F00FF"/>
                </a:solidFill>
              </a:rPr>
              <a:t> </a:t>
            </a:r>
            <a:r>
              <a:rPr lang="en-US" altLang="vi-VN" sz="1200" b="1">
                <a:solidFill>
                  <a:srgbClr val="0033CC"/>
                </a:solidFill>
              </a:rPr>
              <a:t>Tháng 4-1407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F00FF"/>
                </a:solidFill>
              </a:rPr>
              <a:t>  Tây Đô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B408CDDA-6846-47E7-931D-F6828AA1A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6384925"/>
            <a:ext cx="159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.Hà Tĩnh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FB60F854-DDF0-409E-9177-16DA8411F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048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/>
              <a:t>Lược đồ cuộc kháng chiến của nhà Hồ </a:t>
            </a:r>
            <a:endParaRPr lang="en-US" altLang="vi-VN" sz="2800"/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9E15200D-A2FE-4B30-9BEE-7B27255989B6}"/>
              </a:ext>
            </a:extLst>
          </p:cNvPr>
          <p:cNvSpPr txBox="1">
            <a:spLocks noChangeArrowheads="1"/>
          </p:cNvSpPr>
          <p:nvPr/>
        </p:nvSpPr>
        <p:spPr bwMode="auto">
          <a:xfrm rot="2288485">
            <a:off x="2667000" y="22860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b="1" i="1">
                <a:solidFill>
                  <a:srgbClr val="3333FF"/>
                </a:solidFill>
              </a:rPr>
              <a:t>Sông Hồng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3E363C63-E62F-4B8F-9643-83FB286C0F0E}"/>
              </a:ext>
            </a:extLst>
          </p:cNvPr>
          <p:cNvSpPr txBox="1">
            <a:spLocks noChangeArrowheads="1"/>
          </p:cNvSpPr>
          <p:nvPr/>
        </p:nvSpPr>
        <p:spPr bwMode="auto">
          <a:xfrm rot="2288485">
            <a:off x="1676400" y="27432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b="1" i="1">
                <a:solidFill>
                  <a:srgbClr val="3333FF"/>
                </a:solidFill>
              </a:rPr>
              <a:t>Sông Đà</a:t>
            </a:r>
          </a:p>
        </p:txBody>
      </p:sp>
      <p:sp>
        <p:nvSpPr>
          <p:cNvPr id="94220" name="Rectangle 12">
            <a:extLst>
              <a:ext uri="{FF2B5EF4-FFF2-40B4-BE49-F238E27FC236}">
                <a16:creationId xmlns:a16="http://schemas.microsoft.com/office/drawing/2014/main" id="{C8E4D2C3-A9DE-4956-8F7A-B01D1D9B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429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21" name="Rectangle 13">
            <a:extLst>
              <a:ext uri="{FF2B5EF4-FFF2-40B4-BE49-F238E27FC236}">
                <a16:creationId xmlns:a16="http://schemas.microsoft.com/office/drawing/2014/main" id="{ACF0FF70-DCE3-4802-B6E3-346F5E442BDA}"/>
              </a:ext>
            </a:extLst>
          </p:cNvPr>
          <p:cNvSpPr>
            <a:spLocks noChangeArrowheads="1"/>
          </p:cNvSpPr>
          <p:nvPr/>
        </p:nvSpPr>
        <p:spPr bwMode="auto">
          <a:xfrm rot="2681499">
            <a:off x="2200275" y="131762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/>
              <a:t>(Mộc Thạch)</a:t>
            </a: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id="{1523E211-FF96-406C-B772-17119D77958B}"/>
              </a:ext>
            </a:extLst>
          </p:cNvPr>
          <p:cNvSpPr txBox="1">
            <a:spLocks noChangeArrowheads="1"/>
          </p:cNvSpPr>
          <p:nvPr/>
        </p:nvSpPr>
        <p:spPr bwMode="auto">
          <a:xfrm rot="-2657087">
            <a:off x="6064250" y="1409700"/>
            <a:ext cx="1546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/>
              <a:t>(</a:t>
            </a:r>
            <a:r>
              <a:rPr lang="en-US" altLang="vi-VN" b="1"/>
              <a:t>Trương Phụ)</a:t>
            </a:r>
          </a:p>
        </p:txBody>
      </p:sp>
      <p:sp>
        <p:nvSpPr>
          <p:cNvPr id="94223" name="AutoShape 15">
            <a:extLst>
              <a:ext uri="{FF2B5EF4-FFF2-40B4-BE49-F238E27FC236}">
                <a16:creationId xmlns:a16="http://schemas.microsoft.com/office/drawing/2014/main" id="{3DA5E78F-F315-4FE7-86C1-794F291069AD}"/>
              </a:ext>
            </a:extLst>
          </p:cNvPr>
          <p:cNvSpPr>
            <a:spLocks noChangeArrowheads="1"/>
          </p:cNvSpPr>
          <p:nvPr/>
        </p:nvSpPr>
        <p:spPr bwMode="auto">
          <a:xfrm rot="2418040" flipH="1">
            <a:off x="5943600" y="1600200"/>
            <a:ext cx="225425" cy="712788"/>
          </a:xfrm>
          <a:prstGeom prst="downArrow">
            <a:avLst>
              <a:gd name="adj1" fmla="val 50000"/>
              <a:gd name="adj2" fmla="val 7904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24" name="AutoShape 16">
            <a:extLst>
              <a:ext uri="{FF2B5EF4-FFF2-40B4-BE49-F238E27FC236}">
                <a16:creationId xmlns:a16="http://schemas.microsoft.com/office/drawing/2014/main" id="{C6390418-D35E-492A-8FB8-8562244DA73C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3278187" y="1141413"/>
            <a:ext cx="257175" cy="717550"/>
          </a:xfrm>
          <a:prstGeom prst="downArrow">
            <a:avLst>
              <a:gd name="adj1" fmla="val 50000"/>
              <a:gd name="adj2" fmla="val 697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25" name="Rectangle 17">
            <a:extLst>
              <a:ext uri="{FF2B5EF4-FFF2-40B4-BE49-F238E27FC236}">
                <a16:creationId xmlns:a16="http://schemas.microsoft.com/office/drawing/2014/main" id="{2966100F-2DEE-4E50-B8E0-79C53378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26" name="Rectangle 18">
            <a:extLst>
              <a:ext uri="{FF2B5EF4-FFF2-40B4-BE49-F238E27FC236}">
                <a16:creationId xmlns:a16="http://schemas.microsoft.com/office/drawing/2014/main" id="{FA3B5D7A-9AE0-48C3-B99D-641843CE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27" name="AutoShape 19">
            <a:extLst>
              <a:ext uri="{FF2B5EF4-FFF2-40B4-BE49-F238E27FC236}">
                <a16:creationId xmlns:a16="http://schemas.microsoft.com/office/drawing/2014/main" id="{D1C5AC57-AA12-4AE2-8FA5-71886F7D573E}"/>
              </a:ext>
            </a:extLst>
          </p:cNvPr>
          <p:cNvSpPr>
            <a:spLocks noChangeArrowheads="1"/>
          </p:cNvSpPr>
          <p:nvPr/>
        </p:nvSpPr>
        <p:spPr bwMode="auto">
          <a:xfrm rot="9483371">
            <a:off x="5029200" y="2590800"/>
            <a:ext cx="473075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28" name="AutoShape 20">
            <a:extLst>
              <a:ext uri="{FF2B5EF4-FFF2-40B4-BE49-F238E27FC236}">
                <a16:creationId xmlns:a16="http://schemas.microsoft.com/office/drawing/2014/main" id="{62B2E3D8-B3A7-4B20-9881-725E787C54FD}"/>
              </a:ext>
            </a:extLst>
          </p:cNvPr>
          <p:cNvSpPr>
            <a:spLocks noChangeArrowheads="1"/>
          </p:cNvSpPr>
          <p:nvPr/>
        </p:nvSpPr>
        <p:spPr bwMode="auto">
          <a:xfrm rot="1272185">
            <a:off x="4419600" y="3505200"/>
            <a:ext cx="457200" cy="1825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29" name="Rectangle 21">
            <a:extLst>
              <a:ext uri="{FF2B5EF4-FFF2-40B4-BE49-F238E27FC236}">
                <a16:creationId xmlns:a16="http://schemas.microsoft.com/office/drawing/2014/main" id="{D1FBA427-A846-42F6-A3D2-E36C20D9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00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0" name="AutoShape 22">
            <a:extLst>
              <a:ext uri="{FF2B5EF4-FFF2-40B4-BE49-F238E27FC236}">
                <a16:creationId xmlns:a16="http://schemas.microsoft.com/office/drawing/2014/main" id="{AD662E7D-A2A7-4F84-9CA9-89F1D8C1F020}"/>
              </a:ext>
            </a:extLst>
          </p:cNvPr>
          <p:cNvSpPr>
            <a:spLocks noChangeArrowheads="1"/>
          </p:cNvSpPr>
          <p:nvPr/>
        </p:nvSpPr>
        <p:spPr bwMode="auto">
          <a:xfrm rot="3906456">
            <a:off x="4126707" y="5169693"/>
            <a:ext cx="381000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1" name="Rectangle 23">
            <a:extLst>
              <a:ext uri="{FF2B5EF4-FFF2-40B4-BE49-F238E27FC236}">
                <a16:creationId xmlns:a16="http://schemas.microsoft.com/office/drawing/2014/main" id="{88FA01B7-8DAF-4710-BEEE-577C35079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77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2" name="Rectangle 24">
            <a:extLst>
              <a:ext uri="{FF2B5EF4-FFF2-40B4-BE49-F238E27FC236}">
                <a16:creationId xmlns:a16="http://schemas.microsoft.com/office/drawing/2014/main" id="{221C5C2F-2D5B-41D8-9A37-F25E7FEB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3048000" cy="22860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3" name="Rectangle 25">
            <a:extLst>
              <a:ext uri="{FF2B5EF4-FFF2-40B4-BE49-F238E27FC236}">
                <a16:creationId xmlns:a16="http://schemas.microsoft.com/office/drawing/2014/main" id="{1B52B8BC-CB7F-4BAA-8FE7-2A15FEB7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11700"/>
            <a:ext cx="29098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200" b="1"/>
              <a:t>      Nơi ta phòng thủ</a:t>
            </a:r>
          </a:p>
          <a:p>
            <a:pPr algn="l"/>
            <a:r>
              <a:rPr lang="en-US" altLang="vi-VN" sz="2200" b="1"/>
              <a:t>      Quân giặc tấn công</a:t>
            </a:r>
          </a:p>
          <a:p>
            <a:pPr algn="l"/>
            <a:r>
              <a:rPr lang="en-US" altLang="vi-VN" sz="2200" b="1"/>
              <a:t>      Quân ta rút lui</a:t>
            </a:r>
          </a:p>
          <a:p>
            <a:pPr algn="l"/>
            <a:r>
              <a:rPr lang="en-US" altLang="vi-VN" sz="2200" b="1"/>
              <a:t>        </a:t>
            </a:r>
          </a:p>
        </p:txBody>
      </p:sp>
      <p:sp>
        <p:nvSpPr>
          <p:cNvPr id="94234" name="Rectangle 26">
            <a:extLst>
              <a:ext uri="{FF2B5EF4-FFF2-40B4-BE49-F238E27FC236}">
                <a16:creationId xmlns:a16="http://schemas.microsoft.com/office/drawing/2014/main" id="{99A2F459-32B3-4B1A-836B-F91FECEEE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8631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5" name="AutoShape 27">
            <a:extLst>
              <a:ext uri="{FF2B5EF4-FFF2-40B4-BE49-F238E27FC236}">
                <a16:creationId xmlns:a16="http://schemas.microsoft.com/office/drawing/2014/main" id="{5623633E-0768-4621-9FDA-8A9E9FE21D97}"/>
              </a:ext>
            </a:extLst>
          </p:cNvPr>
          <p:cNvSpPr>
            <a:spLocks noChangeArrowheads="1"/>
          </p:cNvSpPr>
          <p:nvPr/>
        </p:nvSpPr>
        <p:spPr bwMode="auto">
          <a:xfrm rot="16152339" flipH="1">
            <a:off x="277812" y="4991101"/>
            <a:ext cx="231775" cy="584200"/>
          </a:xfrm>
          <a:prstGeom prst="downArrow">
            <a:avLst>
              <a:gd name="adj1" fmla="val 50000"/>
              <a:gd name="adj2" fmla="val 6301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6" name="AutoShape 28">
            <a:extLst>
              <a:ext uri="{FF2B5EF4-FFF2-40B4-BE49-F238E27FC236}">
                <a16:creationId xmlns:a16="http://schemas.microsoft.com/office/drawing/2014/main" id="{4CDE045D-0C88-43E2-86D2-C235340F6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72113"/>
            <a:ext cx="5334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7" name="Rectangle 29">
            <a:extLst>
              <a:ext uri="{FF2B5EF4-FFF2-40B4-BE49-F238E27FC236}">
                <a16:creationId xmlns:a16="http://schemas.microsoft.com/office/drawing/2014/main" id="{FC4C62D5-DD42-4283-B4DB-9BC9442F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3870325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/>
              <a:t>Chú giải</a:t>
            </a:r>
          </a:p>
        </p:txBody>
      </p:sp>
      <p:sp>
        <p:nvSpPr>
          <p:cNvPr id="94238" name="AutoShape 30">
            <a:extLst>
              <a:ext uri="{FF2B5EF4-FFF2-40B4-BE49-F238E27FC236}">
                <a16:creationId xmlns:a16="http://schemas.microsoft.com/office/drawing/2014/main" id="{E41EF1FC-A6DB-4C57-BD41-3BB88A8F4CE0}"/>
              </a:ext>
            </a:extLst>
          </p:cNvPr>
          <p:cNvSpPr>
            <a:spLocks noChangeArrowheads="1"/>
          </p:cNvSpPr>
          <p:nvPr/>
        </p:nvSpPr>
        <p:spPr bwMode="auto">
          <a:xfrm rot="19572971" flipH="1">
            <a:off x="4191000" y="5257800"/>
            <a:ext cx="201613" cy="779463"/>
          </a:xfrm>
          <a:prstGeom prst="downArrow">
            <a:avLst>
              <a:gd name="adj1" fmla="val 50000"/>
              <a:gd name="adj2" fmla="val 966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39" name="AutoShape 31">
            <a:extLst>
              <a:ext uri="{FF2B5EF4-FFF2-40B4-BE49-F238E27FC236}">
                <a16:creationId xmlns:a16="http://schemas.microsoft.com/office/drawing/2014/main" id="{5EEA6865-1AE8-4788-8592-180BCF2C639D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4661693" y="1701007"/>
            <a:ext cx="277813" cy="762000"/>
          </a:xfrm>
          <a:prstGeom prst="downArrow">
            <a:avLst>
              <a:gd name="adj1" fmla="val 50000"/>
              <a:gd name="adj2" fmla="val 6857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0" name="AutoShape 32">
            <a:extLst>
              <a:ext uri="{FF2B5EF4-FFF2-40B4-BE49-F238E27FC236}">
                <a16:creationId xmlns:a16="http://schemas.microsoft.com/office/drawing/2014/main" id="{31FA9AD5-6358-4981-BF2F-EA5D2AB061C6}"/>
              </a:ext>
            </a:extLst>
          </p:cNvPr>
          <p:cNvSpPr>
            <a:spLocks noChangeArrowheads="1"/>
          </p:cNvSpPr>
          <p:nvPr/>
        </p:nvSpPr>
        <p:spPr bwMode="auto">
          <a:xfrm rot="9483371">
            <a:off x="4572000" y="2971800"/>
            <a:ext cx="473075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1" name="AutoShape 33">
            <a:extLst>
              <a:ext uri="{FF2B5EF4-FFF2-40B4-BE49-F238E27FC236}">
                <a16:creationId xmlns:a16="http://schemas.microsoft.com/office/drawing/2014/main" id="{863FF706-A76D-4680-AE5A-4AFEF2EA1792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4430712" y="3036888"/>
            <a:ext cx="206375" cy="533400"/>
          </a:xfrm>
          <a:prstGeom prst="downArrow">
            <a:avLst>
              <a:gd name="adj1" fmla="val 50000"/>
              <a:gd name="adj2" fmla="val 6461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2" name="AutoShape 34">
            <a:extLst>
              <a:ext uri="{FF2B5EF4-FFF2-40B4-BE49-F238E27FC236}">
                <a16:creationId xmlns:a16="http://schemas.microsoft.com/office/drawing/2014/main" id="{FB72F945-8F28-4F78-84DD-316D83DD5A1C}"/>
              </a:ext>
            </a:extLst>
          </p:cNvPr>
          <p:cNvSpPr>
            <a:spLocks noChangeArrowheads="1"/>
          </p:cNvSpPr>
          <p:nvPr/>
        </p:nvSpPr>
        <p:spPr bwMode="auto">
          <a:xfrm rot="426313">
            <a:off x="4419600" y="3810000"/>
            <a:ext cx="228600" cy="838200"/>
          </a:xfrm>
          <a:prstGeom prst="downArrow">
            <a:avLst>
              <a:gd name="adj1" fmla="val 55463"/>
              <a:gd name="adj2" fmla="val 1126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3" name="AutoShape 35">
            <a:extLst>
              <a:ext uri="{FF2B5EF4-FFF2-40B4-BE49-F238E27FC236}">
                <a16:creationId xmlns:a16="http://schemas.microsoft.com/office/drawing/2014/main" id="{BE7E8329-C849-4781-8171-1B99D64D86A4}"/>
              </a:ext>
            </a:extLst>
          </p:cNvPr>
          <p:cNvSpPr>
            <a:spLocks noChangeArrowheads="1"/>
          </p:cNvSpPr>
          <p:nvPr/>
        </p:nvSpPr>
        <p:spPr bwMode="auto">
          <a:xfrm rot="3906456">
            <a:off x="4485482" y="5965031"/>
            <a:ext cx="457200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4" name="AutoShape 36">
            <a:extLst>
              <a:ext uri="{FF2B5EF4-FFF2-40B4-BE49-F238E27FC236}">
                <a16:creationId xmlns:a16="http://schemas.microsoft.com/office/drawing/2014/main" id="{AF4E2C30-0D88-41E7-A5CF-AA3BD3247D6B}"/>
              </a:ext>
            </a:extLst>
          </p:cNvPr>
          <p:cNvSpPr>
            <a:spLocks noChangeArrowheads="1"/>
          </p:cNvSpPr>
          <p:nvPr/>
        </p:nvSpPr>
        <p:spPr bwMode="auto">
          <a:xfrm rot="2448597" flipH="1">
            <a:off x="4800600" y="2362200"/>
            <a:ext cx="225425" cy="712788"/>
          </a:xfrm>
          <a:prstGeom prst="downArrow">
            <a:avLst>
              <a:gd name="adj1" fmla="val 50000"/>
              <a:gd name="adj2" fmla="val 7904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5" name="Text Box 37">
            <a:extLst>
              <a:ext uri="{FF2B5EF4-FFF2-40B4-BE49-F238E27FC236}">
                <a16:creationId xmlns:a16="http://schemas.microsoft.com/office/drawing/2014/main" id="{D7995DE9-D4F0-4214-A671-927040F0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0E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vi-VN" sz="1200" b="1">
                <a:solidFill>
                  <a:srgbClr val="FE0E14"/>
                </a:solidFill>
              </a:rPr>
              <a:t>22-1-1407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E0E14"/>
                </a:solidFill>
              </a:rPr>
              <a:t>       Đông Đô</a:t>
            </a:r>
          </a:p>
        </p:txBody>
      </p:sp>
      <p:sp>
        <p:nvSpPr>
          <p:cNvPr id="94246" name="AutoShape 38">
            <a:extLst>
              <a:ext uri="{FF2B5EF4-FFF2-40B4-BE49-F238E27FC236}">
                <a16:creationId xmlns:a16="http://schemas.microsoft.com/office/drawing/2014/main" id="{3A12B129-1757-4B76-8E9A-CDB8FA05621D}"/>
              </a:ext>
            </a:extLst>
          </p:cNvPr>
          <p:cNvSpPr>
            <a:spLocks noChangeArrowheads="1"/>
          </p:cNvSpPr>
          <p:nvPr/>
        </p:nvSpPr>
        <p:spPr bwMode="auto">
          <a:xfrm rot="6472994">
            <a:off x="4641850" y="3830638"/>
            <a:ext cx="376238" cy="214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7" name="AutoShape 39">
            <a:extLst>
              <a:ext uri="{FF2B5EF4-FFF2-40B4-BE49-F238E27FC236}">
                <a16:creationId xmlns:a16="http://schemas.microsoft.com/office/drawing/2014/main" id="{7E6D5BA8-B64E-4508-81B7-DFDF60F4FD52}"/>
              </a:ext>
            </a:extLst>
          </p:cNvPr>
          <p:cNvSpPr>
            <a:spLocks noChangeArrowheads="1"/>
          </p:cNvSpPr>
          <p:nvPr/>
        </p:nvSpPr>
        <p:spPr bwMode="auto">
          <a:xfrm rot="6472994">
            <a:off x="4460875" y="4378325"/>
            <a:ext cx="4381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8" name="AutoShape 40">
            <a:extLst>
              <a:ext uri="{FF2B5EF4-FFF2-40B4-BE49-F238E27FC236}">
                <a16:creationId xmlns:a16="http://schemas.microsoft.com/office/drawing/2014/main" id="{C80133C9-B937-45C4-8510-5B1A80179455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3259137" y="1141413"/>
            <a:ext cx="257175" cy="717550"/>
          </a:xfrm>
          <a:prstGeom prst="downArrow">
            <a:avLst>
              <a:gd name="adj1" fmla="val 50000"/>
              <a:gd name="adj2" fmla="val 697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49" name="AutoShape 41">
            <a:extLst>
              <a:ext uri="{FF2B5EF4-FFF2-40B4-BE49-F238E27FC236}">
                <a16:creationId xmlns:a16="http://schemas.microsoft.com/office/drawing/2014/main" id="{EAEED929-F922-4642-9C87-13EAE9EC86AC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4671219" y="1696244"/>
            <a:ext cx="277812" cy="762000"/>
          </a:xfrm>
          <a:prstGeom prst="downArrow">
            <a:avLst>
              <a:gd name="adj1" fmla="val 50000"/>
              <a:gd name="adj2" fmla="val 685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0" name="AutoShape 42">
            <a:extLst>
              <a:ext uri="{FF2B5EF4-FFF2-40B4-BE49-F238E27FC236}">
                <a16:creationId xmlns:a16="http://schemas.microsoft.com/office/drawing/2014/main" id="{B7C108E9-620E-4977-90EF-75AE75F6B955}"/>
              </a:ext>
            </a:extLst>
          </p:cNvPr>
          <p:cNvSpPr>
            <a:spLocks noChangeArrowheads="1"/>
          </p:cNvSpPr>
          <p:nvPr/>
        </p:nvSpPr>
        <p:spPr bwMode="auto">
          <a:xfrm rot="2418040" flipH="1">
            <a:off x="5938838" y="1595438"/>
            <a:ext cx="225425" cy="712787"/>
          </a:xfrm>
          <a:prstGeom prst="downArrow">
            <a:avLst>
              <a:gd name="adj1" fmla="val 50000"/>
              <a:gd name="adj2" fmla="val 7904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1" name="AutoShape 43">
            <a:extLst>
              <a:ext uri="{FF2B5EF4-FFF2-40B4-BE49-F238E27FC236}">
                <a16:creationId xmlns:a16="http://schemas.microsoft.com/office/drawing/2014/main" id="{A0C88326-51CE-4153-B998-10754DC8B6C9}"/>
              </a:ext>
            </a:extLst>
          </p:cNvPr>
          <p:cNvSpPr>
            <a:spLocks noChangeArrowheads="1"/>
          </p:cNvSpPr>
          <p:nvPr/>
        </p:nvSpPr>
        <p:spPr bwMode="auto">
          <a:xfrm rot="9483371">
            <a:off x="5053013" y="2571750"/>
            <a:ext cx="473075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2" name="AutoShape 44">
            <a:extLst>
              <a:ext uri="{FF2B5EF4-FFF2-40B4-BE49-F238E27FC236}">
                <a16:creationId xmlns:a16="http://schemas.microsoft.com/office/drawing/2014/main" id="{67232229-89C2-4200-ACB7-2E87CF843E8E}"/>
              </a:ext>
            </a:extLst>
          </p:cNvPr>
          <p:cNvSpPr>
            <a:spLocks noChangeArrowheads="1"/>
          </p:cNvSpPr>
          <p:nvPr/>
        </p:nvSpPr>
        <p:spPr bwMode="auto">
          <a:xfrm rot="9483371">
            <a:off x="4595813" y="2952750"/>
            <a:ext cx="473075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3" name="AutoShape 45">
            <a:extLst>
              <a:ext uri="{FF2B5EF4-FFF2-40B4-BE49-F238E27FC236}">
                <a16:creationId xmlns:a16="http://schemas.microsoft.com/office/drawing/2014/main" id="{D9F5280E-67D6-40B9-9CB9-24FD7D714A3A}"/>
              </a:ext>
            </a:extLst>
          </p:cNvPr>
          <p:cNvSpPr>
            <a:spLocks noChangeArrowheads="1"/>
          </p:cNvSpPr>
          <p:nvPr/>
        </p:nvSpPr>
        <p:spPr bwMode="auto">
          <a:xfrm rot="2448597" flipH="1">
            <a:off x="4800600" y="2438400"/>
            <a:ext cx="225425" cy="712788"/>
          </a:xfrm>
          <a:prstGeom prst="downArrow">
            <a:avLst>
              <a:gd name="adj1" fmla="val 50000"/>
              <a:gd name="adj2" fmla="val 7904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4" name="AutoShape 46">
            <a:extLst>
              <a:ext uri="{FF2B5EF4-FFF2-40B4-BE49-F238E27FC236}">
                <a16:creationId xmlns:a16="http://schemas.microsoft.com/office/drawing/2014/main" id="{AB0FC11F-0F1E-458E-BE5F-86E91F924212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4430712" y="3036888"/>
            <a:ext cx="206375" cy="533400"/>
          </a:xfrm>
          <a:prstGeom prst="downArrow">
            <a:avLst>
              <a:gd name="adj1" fmla="val 50000"/>
              <a:gd name="adj2" fmla="val 6461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5" name="AutoShape 47">
            <a:extLst>
              <a:ext uri="{FF2B5EF4-FFF2-40B4-BE49-F238E27FC236}">
                <a16:creationId xmlns:a16="http://schemas.microsoft.com/office/drawing/2014/main" id="{F6FCC00F-D92C-4081-8E1A-65BD9C99121F}"/>
              </a:ext>
            </a:extLst>
          </p:cNvPr>
          <p:cNvSpPr>
            <a:spLocks noChangeArrowheads="1"/>
          </p:cNvSpPr>
          <p:nvPr/>
        </p:nvSpPr>
        <p:spPr bwMode="auto">
          <a:xfrm rot="1272185">
            <a:off x="4419600" y="3505200"/>
            <a:ext cx="457200" cy="1825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6" name="Rectangle 48">
            <a:extLst>
              <a:ext uri="{FF2B5EF4-FFF2-40B4-BE49-F238E27FC236}">
                <a16:creationId xmlns:a16="http://schemas.microsoft.com/office/drawing/2014/main" id="{A128BABD-0E4E-4EA3-9093-12C6780ED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429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7" name="AutoShape 49">
            <a:extLst>
              <a:ext uri="{FF2B5EF4-FFF2-40B4-BE49-F238E27FC236}">
                <a16:creationId xmlns:a16="http://schemas.microsoft.com/office/drawing/2014/main" id="{B90CDC58-AAC0-486E-8F5B-D5EBDF42B2EC}"/>
              </a:ext>
            </a:extLst>
          </p:cNvPr>
          <p:cNvSpPr>
            <a:spLocks noChangeArrowheads="1"/>
          </p:cNvSpPr>
          <p:nvPr/>
        </p:nvSpPr>
        <p:spPr bwMode="auto">
          <a:xfrm rot="6472994">
            <a:off x="4643438" y="3814762"/>
            <a:ext cx="376238" cy="214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58" name="AutoShape 50">
            <a:extLst>
              <a:ext uri="{FF2B5EF4-FFF2-40B4-BE49-F238E27FC236}">
                <a16:creationId xmlns:a16="http://schemas.microsoft.com/office/drawing/2014/main" id="{88D73C69-FF4D-4D21-95D5-1E663BBFAA47}"/>
              </a:ext>
            </a:extLst>
          </p:cNvPr>
          <p:cNvSpPr>
            <a:spLocks noChangeArrowheads="1"/>
          </p:cNvSpPr>
          <p:nvPr/>
        </p:nvSpPr>
        <p:spPr bwMode="auto">
          <a:xfrm rot="6472994">
            <a:off x="4473575" y="4378325"/>
            <a:ext cx="4381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1" name="AutoShape 53">
            <a:extLst>
              <a:ext uri="{FF2B5EF4-FFF2-40B4-BE49-F238E27FC236}">
                <a16:creationId xmlns:a16="http://schemas.microsoft.com/office/drawing/2014/main" id="{7E14D2A2-0C3F-44FE-A227-29923A17C108}"/>
              </a:ext>
            </a:extLst>
          </p:cNvPr>
          <p:cNvSpPr>
            <a:spLocks noChangeArrowheads="1"/>
          </p:cNvSpPr>
          <p:nvPr/>
        </p:nvSpPr>
        <p:spPr bwMode="auto">
          <a:xfrm rot="426313">
            <a:off x="4419600" y="3810000"/>
            <a:ext cx="228600" cy="838200"/>
          </a:xfrm>
          <a:prstGeom prst="downArrow">
            <a:avLst>
              <a:gd name="adj1" fmla="val 55463"/>
              <a:gd name="adj2" fmla="val 1126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2" name="Rectangle 54">
            <a:extLst>
              <a:ext uri="{FF2B5EF4-FFF2-40B4-BE49-F238E27FC236}">
                <a16:creationId xmlns:a16="http://schemas.microsoft.com/office/drawing/2014/main" id="{169DA946-964C-47A6-956F-2257C3E75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00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3" name="AutoShape 55">
            <a:extLst>
              <a:ext uri="{FF2B5EF4-FFF2-40B4-BE49-F238E27FC236}">
                <a16:creationId xmlns:a16="http://schemas.microsoft.com/office/drawing/2014/main" id="{E2758CC5-7893-45E6-8A57-66D561624CBE}"/>
              </a:ext>
            </a:extLst>
          </p:cNvPr>
          <p:cNvSpPr>
            <a:spLocks noChangeArrowheads="1"/>
          </p:cNvSpPr>
          <p:nvPr/>
        </p:nvSpPr>
        <p:spPr bwMode="auto">
          <a:xfrm rot="3906456">
            <a:off x="4126707" y="5169693"/>
            <a:ext cx="381000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4" name="AutoShape 56">
            <a:extLst>
              <a:ext uri="{FF2B5EF4-FFF2-40B4-BE49-F238E27FC236}">
                <a16:creationId xmlns:a16="http://schemas.microsoft.com/office/drawing/2014/main" id="{86110367-D450-413D-AF5B-FB99C8D1DC51}"/>
              </a:ext>
            </a:extLst>
          </p:cNvPr>
          <p:cNvSpPr>
            <a:spLocks noChangeArrowheads="1"/>
          </p:cNvSpPr>
          <p:nvPr/>
        </p:nvSpPr>
        <p:spPr bwMode="auto">
          <a:xfrm rot="3906456">
            <a:off x="4469607" y="5969793"/>
            <a:ext cx="457200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5" name="Rectangle 57">
            <a:extLst>
              <a:ext uri="{FF2B5EF4-FFF2-40B4-BE49-F238E27FC236}">
                <a16:creationId xmlns:a16="http://schemas.microsoft.com/office/drawing/2014/main" id="{470F3EA5-3944-4E98-9691-9E8A4545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77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6" name="AutoShape 58">
            <a:extLst>
              <a:ext uri="{FF2B5EF4-FFF2-40B4-BE49-F238E27FC236}">
                <a16:creationId xmlns:a16="http://schemas.microsoft.com/office/drawing/2014/main" id="{615D817D-3254-4A98-BDFF-4BD7051CE6B8}"/>
              </a:ext>
            </a:extLst>
          </p:cNvPr>
          <p:cNvSpPr>
            <a:spLocks noChangeArrowheads="1"/>
          </p:cNvSpPr>
          <p:nvPr/>
        </p:nvSpPr>
        <p:spPr bwMode="auto">
          <a:xfrm rot="19572971" flipH="1">
            <a:off x="4191000" y="5257800"/>
            <a:ext cx="201613" cy="779463"/>
          </a:xfrm>
          <a:prstGeom prst="downArrow">
            <a:avLst>
              <a:gd name="adj1" fmla="val 50000"/>
              <a:gd name="adj2" fmla="val 966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7" name="Rectangle 59">
            <a:extLst>
              <a:ext uri="{FF2B5EF4-FFF2-40B4-BE49-F238E27FC236}">
                <a16:creationId xmlns:a16="http://schemas.microsoft.com/office/drawing/2014/main" id="{AC7572C0-0BC4-492D-A10B-10B2C4D89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77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68" name="AutoShape 60">
            <a:extLst>
              <a:ext uri="{FF2B5EF4-FFF2-40B4-BE49-F238E27FC236}">
                <a16:creationId xmlns:a16="http://schemas.microsoft.com/office/drawing/2014/main" id="{2FE7FEA3-B620-476B-950A-B10B6FA9CF20}"/>
              </a:ext>
            </a:extLst>
          </p:cNvPr>
          <p:cNvSpPr>
            <a:spLocks noChangeArrowheads="1"/>
          </p:cNvSpPr>
          <p:nvPr/>
        </p:nvSpPr>
        <p:spPr bwMode="auto">
          <a:xfrm rot="19572971" flipH="1">
            <a:off x="4191000" y="5257800"/>
            <a:ext cx="201613" cy="779463"/>
          </a:xfrm>
          <a:prstGeom prst="downArrow">
            <a:avLst>
              <a:gd name="adj1" fmla="val 50000"/>
              <a:gd name="adj2" fmla="val 966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4270" name="Text Box 62">
            <a:extLst>
              <a:ext uri="{FF2B5EF4-FFF2-40B4-BE49-F238E27FC236}">
                <a16:creationId xmlns:a16="http://schemas.microsoft.com/office/drawing/2014/main" id="{E5887E03-DD6C-471B-A790-9C5BB8B19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4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4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94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94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94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94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94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 animBg="1"/>
      <p:bldP spid="94225" grpId="1" animBg="1"/>
      <p:bldP spid="94225" grpId="2" animBg="1"/>
      <p:bldP spid="94248" grpId="0" animBg="1"/>
      <p:bldP spid="94249" grpId="0" animBg="1"/>
      <p:bldP spid="94250" grpId="0" animBg="1"/>
      <p:bldP spid="94251" grpId="0" animBg="1"/>
      <p:bldP spid="94252" grpId="0" animBg="1"/>
      <p:bldP spid="94253" grpId="0" animBg="1"/>
      <p:bldP spid="94253" grpId="1" animBg="1"/>
      <p:bldP spid="94254" grpId="0" animBg="1"/>
      <p:bldP spid="94256" grpId="0" animBg="1"/>
      <p:bldP spid="94257" grpId="0" animBg="1"/>
      <p:bldP spid="94258" grpId="0" animBg="1"/>
      <p:bldP spid="94261" grpId="0" animBg="1"/>
      <p:bldP spid="94262" grpId="0" animBg="1"/>
      <p:bldP spid="94263" grpId="0" animBg="1"/>
      <p:bldP spid="94264" grpId="0" animBg="1"/>
      <p:bldP spid="94265" grpId="0" animBg="1"/>
      <p:bldP spid="94267" grpId="0" animBg="1"/>
      <p:bldP spid="94267" grpId="1" animBg="1"/>
      <p:bldP spid="942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CFC72BDE-E05A-4101-8D27-B32D801B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8966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Text Box 3">
            <a:extLst>
              <a:ext uri="{FF2B5EF4-FFF2-40B4-BE49-F238E27FC236}">
                <a16:creationId xmlns:a16="http://schemas.microsoft.com/office/drawing/2014/main" id="{A37ECDB9-B04F-4734-8D08-AC36A54E3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46325"/>
            <a:ext cx="220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/>
              <a:t>.Lạng Sơn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E9EAE89E-A034-4064-AFB4-279CBB95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572000"/>
            <a:ext cx="2065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3600" b="1"/>
              <a:t>.</a:t>
            </a:r>
            <a:r>
              <a:rPr lang="en-US" altLang="vi-VN" b="1"/>
              <a:t>Thanh Hoá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BB85C648-A6B5-451B-9CCB-A13616CC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0"/>
            <a:ext cx="1589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 </a:t>
            </a:r>
            <a:r>
              <a:rPr lang="en-US" altLang="vi-VN" sz="2000" b="1">
                <a:solidFill>
                  <a:srgbClr val="FF00FF"/>
                </a:solidFill>
              </a:rPr>
              <a:t>Đa Bang</a:t>
            </a: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F7B467FC-3C56-452B-9AB4-4E47F848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41525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/>
              <a:t>Lai Châu.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060FCD3C-A609-4A89-B031-4F105758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105400"/>
            <a:ext cx="15573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F00FF"/>
                </a:solidFill>
              </a:rPr>
              <a:t> </a:t>
            </a:r>
            <a:r>
              <a:rPr lang="en-US" altLang="vi-VN" sz="1200" b="1">
                <a:solidFill>
                  <a:srgbClr val="0033CC"/>
                </a:solidFill>
              </a:rPr>
              <a:t>Tháng 4-1407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F00FF"/>
                </a:solidFill>
              </a:rPr>
              <a:t>  Tây Đô</a:t>
            </a:r>
          </a:p>
        </p:txBody>
      </p:sp>
      <p:sp>
        <p:nvSpPr>
          <p:cNvPr id="96264" name="Text Box 8">
            <a:extLst>
              <a:ext uri="{FF2B5EF4-FFF2-40B4-BE49-F238E27FC236}">
                <a16:creationId xmlns:a16="http://schemas.microsoft.com/office/drawing/2014/main" id="{2A5DF326-DEF0-44A9-9BD2-BB03510B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6384925"/>
            <a:ext cx="159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000" b="1">
                <a:solidFill>
                  <a:srgbClr val="FF00FF"/>
                </a:solidFill>
                <a:latin typeface="Arial" panose="020B0604020202020204" pitchFamily="34" charset="0"/>
              </a:rPr>
              <a:t>.Hà Tĩnh</a:t>
            </a:r>
          </a:p>
        </p:txBody>
      </p:sp>
      <p:sp>
        <p:nvSpPr>
          <p:cNvPr id="96265" name="Text Box 9">
            <a:extLst>
              <a:ext uri="{FF2B5EF4-FFF2-40B4-BE49-F238E27FC236}">
                <a16:creationId xmlns:a16="http://schemas.microsoft.com/office/drawing/2014/main" id="{C859E72A-B743-4440-A49F-06192D53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048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800" b="1"/>
              <a:t>Lược đồ cuộc kháng chiến của nhà Hồ </a:t>
            </a:r>
            <a:endParaRPr lang="en-US" altLang="vi-VN" sz="2800"/>
          </a:p>
        </p:txBody>
      </p:sp>
      <p:sp>
        <p:nvSpPr>
          <p:cNvPr id="96266" name="Text Box 10">
            <a:extLst>
              <a:ext uri="{FF2B5EF4-FFF2-40B4-BE49-F238E27FC236}">
                <a16:creationId xmlns:a16="http://schemas.microsoft.com/office/drawing/2014/main" id="{D3C41ADF-2F5D-4E2F-907F-8BE91EA817F6}"/>
              </a:ext>
            </a:extLst>
          </p:cNvPr>
          <p:cNvSpPr txBox="1">
            <a:spLocks noChangeArrowheads="1"/>
          </p:cNvSpPr>
          <p:nvPr/>
        </p:nvSpPr>
        <p:spPr bwMode="auto">
          <a:xfrm rot="2288485">
            <a:off x="2667000" y="22860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b="1" i="1">
                <a:solidFill>
                  <a:srgbClr val="3333FF"/>
                </a:solidFill>
              </a:rPr>
              <a:t>Sông Hồng</a:t>
            </a:r>
          </a:p>
        </p:txBody>
      </p:sp>
      <p:sp>
        <p:nvSpPr>
          <p:cNvPr id="96267" name="Text Box 11">
            <a:extLst>
              <a:ext uri="{FF2B5EF4-FFF2-40B4-BE49-F238E27FC236}">
                <a16:creationId xmlns:a16="http://schemas.microsoft.com/office/drawing/2014/main" id="{1BEB9349-AF5C-4814-A7BE-78A778B08613}"/>
              </a:ext>
            </a:extLst>
          </p:cNvPr>
          <p:cNvSpPr txBox="1">
            <a:spLocks noChangeArrowheads="1"/>
          </p:cNvSpPr>
          <p:nvPr/>
        </p:nvSpPr>
        <p:spPr bwMode="auto">
          <a:xfrm rot="2288485">
            <a:off x="1676400" y="27432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b="1" i="1">
                <a:solidFill>
                  <a:srgbClr val="3333FF"/>
                </a:solidFill>
              </a:rPr>
              <a:t>Sông Đà</a:t>
            </a:r>
          </a:p>
        </p:txBody>
      </p:sp>
      <p:sp>
        <p:nvSpPr>
          <p:cNvPr id="96268" name="Rectangle 12">
            <a:extLst>
              <a:ext uri="{FF2B5EF4-FFF2-40B4-BE49-F238E27FC236}">
                <a16:creationId xmlns:a16="http://schemas.microsoft.com/office/drawing/2014/main" id="{E068B92E-2DCC-4553-A1F3-83ED26DC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429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69" name="Rectangle 13">
            <a:extLst>
              <a:ext uri="{FF2B5EF4-FFF2-40B4-BE49-F238E27FC236}">
                <a16:creationId xmlns:a16="http://schemas.microsoft.com/office/drawing/2014/main" id="{87552F40-112B-45E3-8232-521D3CFA085F}"/>
              </a:ext>
            </a:extLst>
          </p:cNvPr>
          <p:cNvSpPr>
            <a:spLocks noChangeArrowheads="1"/>
          </p:cNvSpPr>
          <p:nvPr/>
        </p:nvSpPr>
        <p:spPr bwMode="auto">
          <a:xfrm rot="2681499">
            <a:off x="2286000" y="1295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b="1"/>
              <a:t>(Mộc Thạch)</a:t>
            </a:r>
          </a:p>
        </p:txBody>
      </p:sp>
      <p:sp>
        <p:nvSpPr>
          <p:cNvPr id="96270" name="Text Box 14">
            <a:extLst>
              <a:ext uri="{FF2B5EF4-FFF2-40B4-BE49-F238E27FC236}">
                <a16:creationId xmlns:a16="http://schemas.microsoft.com/office/drawing/2014/main" id="{5CA6DA99-9FAF-4476-B29E-C50AF417638B}"/>
              </a:ext>
            </a:extLst>
          </p:cNvPr>
          <p:cNvSpPr txBox="1">
            <a:spLocks noChangeArrowheads="1"/>
          </p:cNvSpPr>
          <p:nvPr/>
        </p:nvSpPr>
        <p:spPr bwMode="auto">
          <a:xfrm rot="-2657087">
            <a:off x="6064250" y="1409700"/>
            <a:ext cx="1546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/>
              <a:t>(</a:t>
            </a:r>
            <a:r>
              <a:rPr lang="en-US" altLang="vi-VN" b="1"/>
              <a:t>Trương Phụ)</a:t>
            </a:r>
          </a:p>
        </p:txBody>
      </p:sp>
      <p:sp>
        <p:nvSpPr>
          <p:cNvPr id="96271" name="AutoShape 15">
            <a:extLst>
              <a:ext uri="{FF2B5EF4-FFF2-40B4-BE49-F238E27FC236}">
                <a16:creationId xmlns:a16="http://schemas.microsoft.com/office/drawing/2014/main" id="{25E06791-6F2B-4CF3-811C-75AA7BEE5943}"/>
              </a:ext>
            </a:extLst>
          </p:cNvPr>
          <p:cNvSpPr>
            <a:spLocks noChangeArrowheads="1"/>
          </p:cNvSpPr>
          <p:nvPr/>
        </p:nvSpPr>
        <p:spPr bwMode="auto">
          <a:xfrm rot="2418040" flipH="1">
            <a:off x="5943600" y="1600200"/>
            <a:ext cx="225425" cy="712788"/>
          </a:xfrm>
          <a:prstGeom prst="downArrow">
            <a:avLst>
              <a:gd name="adj1" fmla="val 50000"/>
              <a:gd name="adj2" fmla="val 7904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2" name="AutoShape 16">
            <a:extLst>
              <a:ext uri="{FF2B5EF4-FFF2-40B4-BE49-F238E27FC236}">
                <a16:creationId xmlns:a16="http://schemas.microsoft.com/office/drawing/2014/main" id="{5E76C51A-3763-44A1-BCAF-6E3827E26B60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3278187" y="1141413"/>
            <a:ext cx="257175" cy="717550"/>
          </a:xfrm>
          <a:prstGeom prst="downArrow">
            <a:avLst>
              <a:gd name="adj1" fmla="val 50000"/>
              <a:gd name="adj2" fmla="val 697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3" name="Rectangle 17">
            <a:extLst>
              <a:ext uri="{FF2B5EF4-FFF2-40B4-BE49-F238E27FC236}">
                <a16:creationId xmlns:a16="http://schemas.microsoft.com/office/drawing/2014/main" id="{A4C53B74-B6D7-461A-9A98-38C45CEF8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4" name="Rectangle 18">
            <a:extLst>
              <a:ext uri="{FF2B5EF4-FFF2-40B4-BE49-F238E27FC236}">
                <a16:creationId xmlns:a16="http://schemas.microsoft.com/office/drawing/2014/main" id="{65B35EE5-738A-41FD-9784-F8E1BD37B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5" name="AutoShape 19">
            <a:extLst>
              <a:ext uri="{FF2B5EF4-FFF2-40B4-BE49-F238E27FC236}">
                <a16:creationId xmlns:a16="http://schemas.microsoft.com/office/drawing/2014/main" id="{9319EE6D-68A1-49B9-9477-D124EF059AE2}"/>
              </a:ext>
            </a:extLst>
          </p:cNvPr>
          <p:cNvSpPr>
            <a:spLocks noChangeArrowheads="1"/>
          </p:cNvSpPr>
          <p:nvPr/>
        </p:nvSpPr>
        <p:spPr bwMode="auto">
          <a:xfrm rot="9483371">
            <a:off x="5029200" y="2590800"/>
            <a:ext cx="473075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6" name="AutoShape 20">
            <a:extLst>
              <a:ext uri="{FF2B5EF4-FFF2-40B4-BE49-F238E27FC236}">
                <a16:creationId xmlns:a16="http://schemas.microsoft.com/office/drawing/2014/main" id="{669735BC-456D-4748-A943-5243D2120C1C}"/>
              </a:ext>
            </a:extLst>
          </p:cNvPr>
          <p:cNvSpPr>
            <a:spLocks noChangeArrowheads="1"/>
          </p:cNvSpPr>
          <p:nvPr/>
        </p:nvSpPr>
        <p:spPr bwMode="auto">
          <a:xfrm rot="1272185">
            <a:off x="4419600" y="3505200"/>
            <a:ext cx="457200" cy="1825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7" name="Rectangle 21">
            <a:extLst>
              <a:ext uri="{FF2B5EF4-FFF2-40B4-BE49-F238E27FC236}">
                <a16:creationId xmlns:a16="http://schemas.microsoft.com/office/drawing/2014/main" id="{42B15CEF-A759-4388-BF9F-8C38AFC0A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00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8" name="AutoShape 22">
            <a:extLst>
              <a:ext uri="{FF2B5EF4-FFF2-40B4-BE49-F238E27FC236}">
                <a16:creationId xmlns:a16="http://schemas.microsoft.com/office/drawing/2014/main" id="{978B7D88-5949-4E98-9AED-501ACD35AA9D}"/>
              </a:ext>
            </a:extLst>
          </p:cNvPr>
          <p:cNvSpPr>
            <a:spLocks noChangeArrowheads="1"/>
          </p:cNvSpPr>
          <p:nvPr/>
        </p:nvSpPr>
        <p:spPr bwMode="auto">
          <a:xfrm rot="3906456">
            <a:off x="4094957" y="5168106"/>
            <a:ext cx="381000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79" name="Rectangle 23">
            <a:extLst>
              <a:ext uri="{FF2B5EF4-FFF2-40B4-BE49-F238E27FC236}">
                <a16:creationId xmlns:a16="http://schemas.microsoft.com/office/drawing/2014/main" id="{B51AB27E-5545-4A2F-8D5A-8B780113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77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0" name="Rectangle 24">
            <a:extLst>
              <a:ext uri="{FF2B5EF4-FFF2-40B4-BE49-F238E27FC236}">
                <a16:creationId xmlns:a16="http://schemas.microsoft.com/office/drawing/2014/main" id="{0B81BACD-DDFD-4327-AFDA-357E001FF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3400"/>
            <a:ext cx="3048000" cy="228600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1" name="Rectangle 25">
            <a:extLst>
              <a:ext uri="{FF2B5EF4-FFF2-40B4-BE49-F238E27FC236}">
                <a16:creationId xmlns:a16="http://schemas.microsoft.com/office/drawing/2014/main" id="{C21D32EB-C3E0-4478-8B1A-2D2206A9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11700"/>
            <a:ext cx="29098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vi-VN" sz="2200" b="1"/>
              <a:t>      Nơi ta phòng thủ</a:t>
            </a:r>
          </a:p>
          <a:p>
            <a:pPr algn="l"/>
            <a:r>
              <a:rPr lang="en-US" altLang="vi-VN" sz="2200" b="1"/>
              <a:t>      Quân giặc tấn công</a:t>
            </a:r>
          </a:p>
          <a:p>
            <a:pPr algn="l"/>
            <a:r>
              <a:rPr lang="en-US" altLang="vi-VN" sz="2200" b="1"/>
              <a:t>      Quân ta rút lui</a:t>
            </a:r>
          </a:p>
          <a:p>
            <a:pPr algn="l"/>
            <a:r>
              <a:rPr lang="en-US" altLang="vi-VN" sz="2200" b="1"/>
              <a:t>        </a:t>
            </a:r>
          </a:p>
        </p:txBody>
      </p:sp>
      <p:sp>
        <p:nvSpPr>
          <p:cNvPr id="96282" name="Rectangle 26">
            <a:extLst>
              <a:ext uri="{FF2B5EF4-FFF2-40B4-BE49-F238E27FC236}">
                <a16:creationId xmlns:a16="http://schemas.microsoft.com/office/drawing/2014/main" id="{E08CCA38-CECC-46A2-85B0-A36BDBEFA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8631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3" name="AutoShape 27">
            <a:extLst>
              <a:ext uri="{FF2B5EF4-FFF2-40B4-BE49-F238E27FC236}">
                <a16:creationId xmlns:a16="http://schemas.microsoft.com/office/drawing/2014/main" id="{7A1A70EE-7543-4B06-BD3E-B391F6A586A1}"/>
              </a:ext>
            </a:extLst>
          </p:cNvPr>
          <p:cNvSpPr>
            <a:spLocks noChangeArrowheads="1"/>
          </p:cNvSpPr>
          <p:nvPr/>
        </p:nvSpPr>
        <p:spPr bwMode="auto">
          <a:xfrm rot="16152339" flipH="1">
            <a:off x="277812" y="4991101"/>
            <a:ext cx="231775" cy="584200"/>
          </a:xfrm>
          <a:prstGeom prst="downArrow">
            <a:avLst>
              <a:gd name="adj1" fmla="val 50000"/>
              <a:gd name="adj2" fmla="val 6301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4" name="AutoShape 28">
            <a:extLst>
              <a:ext uri="{FF2B5EF4-FFF2-40B4-BE49-F238E27FC236}">
                <a16:creationId xmlns:a16="http://schemas.microsoft.com/office/drawing/2014/main" id="{DCAA8284-40D7-4425-AC6D-741ABE3A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72113"/>
            <a:ext cx="5334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5" name="Rectangle 29">
            <a:extLst>
              <a:ext uri="{FF2B5EF4-FFF2-40B4-BE49-F238E27FC236}">
                <a16:creationId xmlns:a16="http://schemas.microsoft.com/office/drawing/2014/main" id="{F6250EA2-EEC3-4035-B5C8-2035F03A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3870325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 b="1"/>
              <a:t>Chú giải</a:t>
            </a:r>
          </a:p>
        </p:txBody>
      </p:sp>
      <p:sp>
        <p:nvSpPr>
          <p:cNvPr id="96286" name="AutoShape 30">
            <a:extLst>
              <a:ext uri="{FF2B5EF4-FFF2-40B4-BE49-F238E27FC236}">
                <a16:creationId xmlns:a16="http://schemas.microsoft.com/office/drawing/2014/main" id="{8B18D094-FCFF-47D3-96A4-EE942646D441}"/>
              </a:ext>
            </a:extLst>
          </p:cNvPr>
          <p:cNvSpPr>
            <a:spLocks noChangeArrowheads="1"/>
          </p:cNvSpPr>
          <p:nvPr/>
        </p:nvSpPr>
        <p:spPr bwMode="auto">
          <a:xfrm rot="19572971" flipH="1">
            <a:off x="4191000" y="5257800"/>
            <a:ext cx="201613" cy="779463"/>
          </a:xfrm>
          <a:prstGeom prst="downArrow">
            <a:avLst>
              <a:gd name="adj1" fmla="val 50000"/>
              <a:gd name="adj2" fmla="val 966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7" name="AutoShape 31">
            <a:extLst>
              <a:ext uri="{FF2B5EF4-FFF2-40B4-BE49-F238E27FC236}">
                <a16:creationId xmlns:a16="http://schemas.microsoft.com/office/drawing/2014/main" id="{162D5518-812F-420D-8C76-00127F36501E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4661693" y="1701007"/>
            <a:ext cx="277813" cy="762000"/>
          </a:xfrm>
          <a:prstGeom prst="downArrow">
            <a:avLst>
              <a:gd name="adj1" fmla="val 50000"/>
              <a:gd name="adj2" fmla="val 6857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8" name="AutoShape 32">
            <a:extLst>
              <a:ext uri="{FF2B5EF4-FFF2-40B4-BE49-F238E27FC236}">
                <a16:creationId xmlns:a16="http://schemas.microsoft.com/office/drawing/2014/main" id="{C3F46ECE-2A53-4295-B63B-18E1A18C8427}"/>
              </a:ext>
            </a:extLst>
          </p:cNvPr>
          <p:cNvSpPr>
            <a:spLocks noChangeArrowheads="1"/>
          </p:cNvSpPr>
          <p:nvPr/>
        </p:nvSpPr>
        <p:spPr bwMode="auto">
          <a:xfrm rot="9483371">
            <a:off x="4572000" y="2971800"/>
            <a:ext cx="473075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89" name="AutoShape 33">
            <a:extLst>
              <a:ext uri="{FF2B5EF4-FFF2-40B4-BE49-F238E27FC236}">
                <a16:creationId xmlns:a16="http://schemas.microsoft.com/office/drawing/2014/main" id="{4D1CDEE0-9F1C-4BFB-B8EA-F699B5B22D31}"/>
              </a:ext>
            </a:extLst>
          </p:cNvPr>
          <p:cNvSpPr>
            <a:spLocks noChangeArrowheads="1"/>
          </p:cNvSpPr>
          <p:nvPr/>
        </p:nvSpPr>
        <p:spPr bwMode="auto">
          <a:xfrm rot="18342188" flipH="1">
            <a:off x="4430712" y="3036888"/>
            <a:ext cx="206375" cy="533400"/>
          </a:xfrm>
          <a:prstGeom prst="downArrow">
            <a:avLst>
              <a:gd name="adj1" fmla="val 50000"/>
              <a:gd name="adj2" fmla="val 6461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90" name="AutoShape 34">
            <a:extLst>
              <a:ext uri="{FF2B5EF4-FFF2-40B4-BE49-F238E27FC236}">
                <a16:creationId xmlns:a16="http://schemas.microsoft.com/office/drawing/2014/main" id="{1C04686D-F2C0-4491-BB93-993D40E4E634}"/>
              </a:ext>
            </a:extLst>
          </p:cNvPr>
          <p:cNvSpPr>
            <a:spLocks noChangeArrowheads="1"/>
          </p:cNvSpPr>
          <p:nvPr/>
        </p:nvSpPr>
        <p:spPr bwMode="auto">
          <a:xfrm rot="886228" flipH="1">
            <a:off x="4419600" y="3886200"/>
            <a:ext cx="227013" cy="685800"/>
          </a:xfrm>
          <a:prstGeom prst="downArrow">
            <a:avLst>
              <a:gd name="adj1" fmla="val 55463"/>
              <a:gd name="adj2" fmla="val 927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91" name="AutoShape 35">
            <a:extLst>
              <a:ext uri="{FF2B5EF4-FFF2-40B4-BE49-F238E27FC236}">
                <a16:creationId xmlns:a16="http://schemas.microsoft.com/office/drawing/2014/main" id="{7F454D96-D603-463E-9906-C43B478BA44C}"/>
              </a:ext>
            </a:extLst>
          </p:cNvPr>
          <p:cNvSpPr>
            <a:spLocks noChangeArrowheads="1"/>
          </p:cNvSpPr>
          <p:nvPr/>
        </p:nvSpPr>
        <p:spPr bwMode="auto">
          <a:xfrm rot="3906456">
            <a:off x="4485482" y="5965031"/>
            <a:ext cx="457200" cy="2524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92" name="AutoShape 36">
            <a:extLst>
              <a:ext uri="{FF2B5EF4-FFF2-40B4-BE49-F238E27FC236}">
                <a16:creationId xmlns:a16="http://schemas.microsoft.com/office/drawing/2014/main" id="{C271A87A-212C-4C68-8121-2451A73A250D}"/>
              </a:ext>
            </a:extLst>
          </p:cNvPr>
          <p:cNvSpPr>
            <a:spLocks noChangeArrowheads="1"/>
          </p:cNvSpPr>
          <p:nvPr/>
        </p:nvSpPr>
        <p:spPr bwMode="auto">
          <a:xfrm rot="2418040" flipH="1">
            <a:off x="4800600" y="2362200"/>
            <a:ext cx="225425" cy="712788"/>
          </a:xfrm>
          <a:prstGeom prst="downArrow">
            <a:avLst>
              <a:gd name="adj1" fmla="val 50000"/>
              <a:gd name="adj2" fmla="val 7904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93" name="Text Box 37">
            <a:extLst>
              <a:ext uri="{FF2B5EF4-FFF2-40B4-BE49-F238E27FC236}">
                <a16:creationId xmlns:a16="http://schemas.microsoft.com/office/drawing/2014/main" id="{0151EAA3-B643-43F7-82D1-E5A4F5C0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0E1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vi-VN" sz="1200" b="1">
                <a:solidFill>
                  <a:srgbClr val="FE0E14"/>
                </a:solidFill>
              </a:rPr>
              <a:t>22-1-1407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vi-VN" sz="2000" b="1">
                <a:solidFill>
                  <a:srgbClr val="FE0E14"/>
                </a:solidFill>
              </a:rPr>
              <a:t>       Đông Đô</a:t>
            </a:r>
          </a:p>
        </p:txBody>
      </p:sp>
      <p:sp>
        <p:nvSpPr>
          <p:cNvPr id="96294" name="AutoShape 38">
            <a:extLst>
              <a:ext uri="{FF2B5EF4-FFF2-40B4-BE49-F238E27FC236}">
                <a16:creationId xmlns:a16="http://schemas.microsoft.com/office/drawing/2014/main" id="{27AAF5B5-F2B7-4DDB-A323-9E61BE6E16AE}"/>
              </a:ext>
            </a:extLst>
          </p:cNvPr>
          <p:cNvSpPr>
            <a:spLocks noChangeArrowheads="1"/>
          </p:cNvSpPr>
          <p:nvPr/>
        </p:nvSpPr>
        <p:spPr bwMode="auto">
          <a:xfrm rot="6472994">
            <a:off x="4641850" y="3830638"/>
            <a:ext cx="376238" cy="214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95" name="AutoShape 39">
            <a:extLst>
              <a:ext uri="{FF2B5EF4-FFF2-40B4-BE49-F238E27FC236}">
                <a16:creationId xmlns:a16="http://schemas.microsoft.com/office/drawing/2014/main" id="{27EDC000-D5AA-4995-8D80-022655274A81}"/>
              </a:ext>
            </a:extLst>
          </p:cNvPr>
          <p:cNvSpPr>
            <a:spLocks noChangeArrowheads="1"/>
          </p:cNvSpPr>
          <p:nvPr/>
        </p:nvSpPr>
        <p:spPr bwMode="auto">
          <a:xfrm rot="6472994">
            <a:off x="4448175" y="4375150"/>
            <a:ext cx="4381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297" name="AutoShape 41">
            <a:extLst>
              <a:ext uri="{FF2B5EF4-FFF2-40B4-BE49-F238E27FC236}">
                <a16:creationId xmlns:a16="http://schemas.microsoft.com/office/drawing/2014/main" id="{BABD34EA-246F-4F84-97D0-8BD2A34815E1}"/>
              </a:ext>
            </a:extLst>
          </p:cNvPr>
          <p:cNvSpPr>
            <a:spLocks noChangeArrowheads="1"/>
          </p:cNvSpPr>
          <p:nvPr/>
        </p:nvSpPr>
        <p:spPr bwMode="auto">
          <a:xfrm rot="9483371">
            <a:off x="5060950" y="2571750"/>
            <a:ext cx="473075" cy="2174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E0E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6300" name="Text Box 44">
            <a:extLst>
              <a:ext uri="{FF2B5EF4-FFF2-40B4-BE49-F238E27FC236}">
                <a16:creationId xmlns:a16="http://schemas.microsoft.com/office/drawing/2014/main" id="{04CB0C0C-FF71-440D-8A6D-27CCB26B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00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803649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81DBFE4-CF9D-4675-A816-F7F80A6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27682"/>
            <a:ext cx="8839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571500" indent="-571500">
              <a:buFontTx/>
              <a:buChar char="-"/>
            </a:pPr>
            <a:r>
              <a:rPr lang="en-US" altLang="en-US" sz="3600" b="1" dirty="0" err="1"/>
              <a:t>Tháng</a:t>
            </a:r>
            <a:r>
              <a:rPr lang="en-US" altLang="en-US" sz="3600" b="1" dirty="0"/>
              <a:t> 11/1406, 20 </a:t>
            </a:r>
            <a:r>
              <a:rPr lang="en-US" altLang="en-US" sz="3600" b="1" dirty="0" err="1"/>
              <a:t>vạn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quân</a:t>
            </a:r>
            <a:r>
              <a:rPr lang="en-US" altLang="en-US" sz="3600" b="1" dirty="0"/>
              <a:t> Minh </a:t>
            </a:r>
            <a:r>
              <a:rPr lang="en-US" altLang="en-US" sz="3600" b="1" dirty="0" err="1"/>
              <a:t>xâm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lược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nước</a:t>
            </a:r>
            <a:r>
              <a:rPr lang="en-US" altLang="en-US" sz="3600" b="1" dirty="0"/>
              <a:t> ta </a:t>
            </a:r>
          </a:p>
          <a:p>
            <a:pPr marL="571500" indent="-571500">
              <a:buFontTx/>
              <a:buChar char="-"/>
            </a:pPr>
            <a:r>
              <a:rPr lang="en-US" altLang="en-US" sz="3600" b="1" dirty="0" err="1"/>
              <a:t>Nhà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Hồ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tổ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chức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kháng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chiến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ym typeface="Wingdings" panose="05000000000000000000" pitchFamily="2" charset="2"/>
              </a:rPr>
              <a:t>Thất</a:t>
            </a:r>
            <a:r>
              <a:rPr lang="en-US" altLang="en-US" sz="3600" b="1" dirty="0"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ym typeface="Wingdings" panose="05000000000000000000" pitchFamily="2" charset="2"/>
              </a:rPr>
              <a:t>bại</a:t>
            </a:r>
            <a:endParaRPr lang="en-US" altLang="en-US" sz="3600" b="1" dirty="0"/>
          </a:p>
          <a:p>
            <a:endParaRPr lang="vi-VN" sz="4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BFBCB502-A281-4C68-AF7D-04A662A8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00400"/>
            <a:ext cx="5796280" cy="3733799"/>
          </a:xfrm>
          <a:prstGeom prst="cloudCallout">
            <a:avLst>
              <a:gd name="adj1" fmla="val -11225"/>
              <a:gd name="adj2" fmla="val 47083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Tại sao cuộc kháng chiến của nhà Hồ nhanh chóng thất bại?</a:t>
            </a:r>
          </a:p>
          <a:p>
            <a:pPr algn="ctr"/>
            <a:r>
              <a:rPr lang="vi-VN" sz="3600" b="1" dirty="0">
                <a:latin typeface="+mj-lt"/>
              </a:rPr>
              <a:t> </a:t>
            </a:r>
          </a:p>
          <a:p>
            <a:pPr algn="ctr">
              <a:defRPr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736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76200" y="2217192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981BC537-B9A5-4A65-B230-3556822DA3FD}"/>
              </a:ext>
            </a:extLst>
          </p:cNvPr>
          <p:cNvSpPr/>
          <p:nvPr/>
        </p:nvSpPr>
        <p:spPr>
          <a:xfrm>
            <a:off x="-76200" y="3505200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34758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803649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85900D10-3038-444D-B40F-75CCBC74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30736"/>
            <a:ext cx="8001000" cy="3733799"/>
          </a:xfrm>
          <a:prstGeom prst="cloudCallout">
            <a:avLst>
              <a:gd name="adj1" fmla="val -11225"/>
              <a:gd name="adj2" fmla="val 4708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cai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? </a:t>
            </a:r>
            <a:r>
              <a:rPr lang="vi-VN" sz="3600" b="1" dirty="0">
                <a:latin typeface="+mj-lt"/>
              </a:rPr>
              <a:t> </a:t>
            </a:r>
          </a:p>
          <a:p>
            <a:pPr algn="ctr">
              <a:defRPr/>
            </a:pPr>
            <a:endParaRPr lang="en-US" sz="24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524000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81DBFE4-CF9D-4675-A816-F7F80A6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- </a:t>
            </a:r>
            <a:r>
              <a:rPr lang="en-US" altLang="en-US" sz="3600" b="1" dirty="0" err="1">
                <a:solidFill>
                  <a:srgbClr val="FF00FF"/>
                </a:solidFill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chính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trị</a:t>
            </a:r>
            <a:r>
              <a:rPr lang="en-US" altLang="en-US" sz="3600" b="1" dirty="0">
                <a:solidFill>
                  <a:srgbClr val="FF00FF"/>
                </a:solidFill>
              </a:rPr>
              <a:t>:</a:t>
            </a:r>
            <a:r>
              <a:rPr lang="en-US" altLang="en-US" sz="3600" b="1" dirty="0">
                <a:solidFill>
                  <a:schemeClr val="accent2"/>
                </a:solidFill>
              </a:rPr>
              <a:t> </a:t>
            </a:r>
            <a:r>
              <a:rPr lang="en-US" altLang="en-US" sz="3600" b="1" dirty="0" err="1"/>
              <a:t>Xóa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bỏ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quốc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hiệu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nước</a:t>
            </a:r>
            <a:r>
              <a:rPr lang="en-US" altLang="en-US" sz="3600" b="1" dirty="0"/>
              <a:t> ta, </a:t>
            </a:r>
            <a:r>
              <a:rPr lang="en-US" altLang="en-US" sz="3600" b="1" dirty="0" err="1"/>
              <a:t>sáp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nhập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Quốc</a:t>
            </a:r>
            <a:r>
              <a:rPr lang="en-US" altLang="en-US" sz="3600" b="1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ED4CB149-8828-40E2-A5B8-DDFE4345B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" y="4023401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- </a:t>
            </a:r>
            <a:r>
              <a:rPr lang="en-US" altLang="en-US" sz="3600" b="1" dirty="0" err="1">
                <a:solidFill>
                  <a:srgbClr val="FF00FF"/>
                </a:solidFill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kinh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tế</a:t>
            </a:r>
            <a:r>
              <a:rPr lang="en-US" altLang="en-US" sz="3600" b="1" dirty="0">
                <a:solidFill>
                  <a:srgbClr val="3333CC"/>
                </a:solidFill>
              </a:rPr>
              <a:t> </a:t>
            </a:r>
            <a:r>
              <a:rPr lang="en-US" altLang="en-US" sz="3600" b="1" dirty="0">
                <a:solidFill>
                  <a:srgbClr val="FF00FF"/>
                </a:solidFill>
              </a:rPr>
              <a:t>: </a:t>
            </a:r>
            <a:r>
              <a:rPr lang="en-US" altLang="en-US" sz="3600" b="1" dirty="0" err="1"/>
              <a:t>Đặt</a:t>
            </a:r>
            <a:r>
              <a:rPr lang="en-US" altLang="en-US" sz="3600" b="1" dirty="0"/>
              <a:t> ra </a:t>
            </a:r>
            <a:r>
              <a:rPr lang="en-US" altLang="en-US" sz="3600" b="1" dirty="0" err="1"/>
              <a:t>nhiều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thứ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thuế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vơ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vét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cải</a:t>
            </a:r>
            <a:r>
              <a:rPr lang="en-US" altLang="en-US" sz="3600" b="1" dirty="0"/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410EF73E-EDBD-4E0D-B219-BD16FFEE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78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- </a:t>
            </a:r>
            <a:r>
              <a:rPr lang="en-US" altLang="en-US" sz="3600" b="1" dirty="0" err="1">
                <a:solidFill>
                  <a:srgbClr val="FF00FF"/>
                </a:solidFill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văn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hóa</a:t>
            </a:r>
            <a:r>
              <a:rPr lang="en-US" altLang="en-US" sz="3600" b="1" dirty="0">
                <a:solidFill>
                  <a:srgbClr val="FF00FF"/>
                </a:solidFill>
              </a:rPr>
              <a:t> :</a:t>
            </a:r>
            <a:r>
              <a:rPr lang="en-US" altLang="en-US" sz="3600" b="1" dirty="0">
                <a:solidFill>
                  <a:schemeClr val="accent2"/>
                </a:solidFill>
              </a:rPr>
              <a:t> </a:t>
            </a:r>
            <a:r>
              <a:rPr lang="en-US" altLang="en-US" sz="3600" b="1" dirty="0" err="1"/>
              <a:t>Thi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hành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sách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đồng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hóa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ngu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dân</a:t>
            </a:r>
            <a:r>
              <a:rPr lang="en-US" altLang="en-US" sz="3600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3400" y="997803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5">
            <a:extLst>
              <a:ext uri="{FF2B5EF4-FFF2-40B4-BE49-F238E27FC236}">
                <a16:creationId xmlns:a16="http://schemas.microsoft.com/office/drawing/2014/main" id="{C5F6D42D-B0FD-4E3A-9F01-27B9B0F29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782050" cy="65532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vi-VN" sz="2400" b="1" i="1" dirty="0">
              <a:latin typeface="Times New Roman" panose="02020603050405020304" pitchFamily="18" charset="0"/>
            </a:endParaRPr>
          </a:p>
          <a:p>
            <a:r>
              <a:rPr lang="vi-VN" alt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“Trương Phụ đi đến đâu là giết hại, hoặc chất thây thành núi</a:t>
            </a:r>
            <a:endParaRPr lang="en-US" altLang="vi-VN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vi-VN" alt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hoặc moi ruột quấn vào cây,rán thịt người lấy mỡ, hoặc </a:t>
            </a:r>
            <a:endParaRPr lang="en-US" altLang="vi-VN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vi-VN" alt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nướng đốt làm trò chơi, thậm chí có kẻ mổ bụng, moi thai cắt</a:t>
            </a:r>
            <a:endParaRPr lang="en-US" altLang="vi-VN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vi-VN" alt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lấy hai đầu để ứng lệnh. Ở Kinh lộ và các nơi dân còn</a:t>
            </a:r>
            <a:endParaRPr lang="en-US" altLang="vi-VN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vi-VN" alt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sót thì bị bắt hết làm nô tì và bị chuyển bán mà tan tác bốn</a:t>
            </a:r>
            <a:endParaRPr lang="en-US" altLang="vi-VN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vi-VN" alt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phương cả”.</a:t>
            </a:r>
            <a:endParaRPr lang="vi-VN" altLang="vi-V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vi-VN" sz="2400" b="1" i="1" dirty="0">
                <a:latin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r>
              <a:rPr lang="en-US" altLang="vi-VN" sz="2400" b="1" i="1" dirty="0">
                <a:latin typeface="Times New Roman" panose="02020603050405020304" pitchFamily="18" charset="0"/>
              </a:rPr>
              <a:t>                                                            </a:t>
            </a:r>
            <a:r>
              <a:rPr lang="vi-VN" altLang="vi-VN" sz="2400" b="1" i="1" dirty="0">
                <a:latin typeface="Times New Roman" panose="02020603050405020304" pitchFamily="18" charset="0"/>
              </a:rPr>
              <a:t>(Đại Việt sử kí toàn thư)</a:t>
            </a:r>
            <a:endParaRPr lang="en-US" altLang="vi-VN" sz="2400" b="1" i="1" dirty="0">
              <a:latin typeface="Times New Roman" panose="02020603050405020304" pitchFamily="18" charset="0"/>
            </a:endParaRPr>
          </a:p>
          <a:p>
            <a:endParaRPr lang="en-US" altLang="vi-VN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7412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803649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85900D10-3038-444D-B40F-75CCBC74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54160" cy="4267200"/>
          </a:xfrm>
          <a:prstGeom prst="cloudCallout">
            <a:avLst>
              <a:gd name="adj1" fmla="val -11225"/>
              <a:gd name="adj2" fmla="val 47083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có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nhận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xét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chính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sách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cai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trị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của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đất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nước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ta? Theo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thâm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>
              <a:defRPr/>
            </a:pPr>
            <a:endParaRPr lang="en-US" sz="24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3F88165-6EBF-4E4D-ADE4-73CCE1E06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91440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3000" b="1" i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thâm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0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thâm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,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hủy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ta,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dốt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nát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dàng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cai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847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61913"/>
            <a:ext cx="9144000" cy="111220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6175" y="1121728"/>
            <a:ext cx="762000" cy="6096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129349" y="2057400"/>
            <a:ext cx="762000" cy="6096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Equal 5"/>
          <p:cNvSpPr/>
          <p:nvPr/>
        </p:nvSpPr>
        <p:spPr>
          <a:xfrm rot="16200000">
            <a:off x="-3437731" y="3536157"/>
            <a:ext cx="7634287" cy="6858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557213" y="1031875"/>
            <a:ext cx="588962" cy="709613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963738" y="1144204"/>
            <a:ext cx="6807200" cy="61277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(1400)</a:t>
            </a:r>
          </a:p>
        </p:txBody>
      </p:sp>
      <p:sp>
        <p:nvSpPr>
          <p:cNvPr id="23" name="Minus 22"/>
          <p:cNvSpPr/>
          <p:nvPr/>
        </p:nvSpPr>
        <p:spPr>
          <a:xfrm>
            <a:off x="540387" y="1981200"/>
            <a:ext cx="588962" cy="709612"/>
          </a:xfrm>
          <a:prstGeom prst="mathMinus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963737" y="1981200"/>
            <a:ext cx="6639875" cy="61436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2209800" y="2819400"/>
            <a:ext cx="26987" cy="3276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67000" y="2802824"/>
            <a:ext cx="3505200" cy="56832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 trị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01925" y="3564824"/>
            <a:ext cx="3470275" cy="4762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tế, tài chính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36787" y="3810000"/>
            <a:ext cx="430213" cy="15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36787" y="3276600"/>
            <a:ext cx="430213" cy="14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36787" y="4648200"/>
            <a:ext cx="43021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743200" y="4250624"/>
            <a:ext cx="3505200" cy="574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36787" y="5410200"/>
            <a:ext cx="47148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743200" y="5012624"/>
            <a:ext cx="3657600" cy="5762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3E1E8D-BBDF-411A-85FC-52B52FF962E1}"/>
              </a:ext>
            </a:extLst>
          </p:cNvPr>
          <p:cNvCxnSpPr/>
          <p:nvPr/>
        </p:nvCxnSpPr>
        <p:spPr>
          <a:xfrm>
            <a:off x="2271712" y="6096000"/>
            <a:ext cx="47148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4CB99EED-56C4-4858-8EB7-B1A10D970574}"/>
              </a:ext>
            </a:extLst>
          </p:cNvPr>
          <p:cNvSpPr/>
          <p:nvPr/>
        </p:nvSpPr>
        <p:spPr>
          <a:xfrm>
            <a:off x="2743200" y="5672138"/>
            <a:ext cx="3657600" cy="5762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6800" y="6324600"/>
            <a:ext cx="762000" cy="609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901188" y="6248400"/>
            <a:ext cx="6639875" cy="61436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Minus 27"/>
          <p:cNvSpPr/>
          <p:nvPr/>
        </p:nvSpPr>
        <p:spPr>
          <a:xfrm>
            <a:off x="533400" y="6300788"/>
            <a:ext cx="588962" cy="709612"/>
          </a:xfrm>
          <a:prstGeom prst="mathMinus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24" grpId="0" animBg="1"/>
      <p:bldP spid="31" grpId="0" animBg="1"/>
      <p:bldP spid="32" grpId="0" animBg="1"/>
      <p:bldP spid="22" grpId="0" animBg="1"/>
      <p:bldP spid="33" grpId="0" animBg="1"/>
      <p:bldP spid="38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524000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81DBFE4-CF9D-4675-A816-F7F80A6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" y="2351087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- </a:t>
            </a:r>
            <a:r>
              <a:rPr lang="en-US" altLang="en-US" sz="3600" b="1" dirty="0" err="1">
                <a:solidFill>
                  <a:srgbClr val="FF00FF"/>
                </a:solidFill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chính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trị</a:t>
            </a:r>
            <a:r>
              <a:rPr lang="en-US" altLang="en-US" sz="3600" b="1" dirty="0">
                <a:solidFill>
                  <a:srgbClr val="FF00FF"/>
                </a:solidFill>
              </a:rPr>
              <a:t>:</a:t>
            </a:r>
            <a:r>
              <a:rPr lang="en-US" altLang="en-US" sz="3600" b="1" dirty="0">
                <a:solidFill>
                  <a:schemeClr val="accent2"/>
                </a:solidFill>
              </a:rPr>
              <a:t> </a:t>
            </a:r>
            <a:r>
              <a:rPr lang="en-US" altLang="en-US" sz="3600" b="1" dirty="0" err="1"/>
              <a:t>Xóa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bỏ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quốc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hiệu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nước</a:t>
            </a:r>
            <a:r>
              <a:rPr lang="en-US" altLang="en-US" sz="3600" b="1" dirty="0"/>
              <a:t> ta, </a:t>
            </a:r>
            <a:r>
              <a:rPr lang="en-US" altLang="en-US" sz="3600" b="1" dirty="0" err="1"/>
              <a:t>sáp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nhập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Quốc</a:t>
            </a:r>
            <a:r>
              <a:rPr lang="en-US" altLang="en-US" sz="3600" b="1" dirty="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ED4CB149-8828-40E2-A5B8-DDFE4345B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" y="3585527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- </a:t>
            </a:r>
            <a:r>
              <a:rPr lang="en-US" altLang="en-US" sz="3600" b="1" dirty="0" err="1">
                <a:solidFill>
                  <a:srgbClr val="FF00FF"/>
                </a:solidFill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kinh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tế</a:t>
            </a:r>
            <a:r>
              <a:rPr lang="en-US" altLang="en-US" sz="3600" b="1" dirty="0">
                <a:solidFill>
                  <a:srgbClr val="3333CC"/>
                </a:solidFill>
              </a:rPr>
              <a:t> </a:t>
            </a:r>
            <a:r>
              <a:rPr lang="en-US" altLang="en-US" sz="3600" b="1" dirty="0">
                <a:solidFill>
                  <a:srgbClr val="FF00FF"/>
                </a:solidFill>
              </a:rPr>
              <a:t>: </a:t>
            </a:r>
            <a:r>
              <a:rPr lang="en-US" altLang="en-US" sz="3600" b="1" dirty="0" err="1"/>
              <a:t>Đặt</a:t>
            </a:r>
            <a:r>
              <a:rPr lang="en-US" altLang="en-US" sz="3600" b="1" dirty="0"/>
              <a:t> ra </a:t>
            </a:r>
            <a:r>
              <a:rPr lang="en-US" altLang="en-US" sz="3600" b="1" dirty="0" err="1"/>
              <a:t>nhiều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thứ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thuế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vơ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vét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cải</a:t>
            </a:r>
            <a:r>
              <a:rPr lang="en-US" altLang="en-US" sz="3600" b="1" dirty="0"/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410EF73E-EDBD-4E0D-B219-BD16FFEE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" y="4595246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- </a:t>
            </a:r>
            <a:r>
              <a:rPr lang="en-US" altLang="en-US" sz="3600" b="1" dirty="0" err="1">
                <a:solidFill>
                  <a:srgbClr val="FF00FF"/>
                </a:solidFill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văn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hóa</a:t>
            </a:r>
            <a:r>
              <a:rPr lang="en-US" altLang="en-US" sz="3600" b="1" dirty="0">
                <a:solidFill>
                  <a:srgbClr val="FF00FF"/>
                </a:solidFill>
              </a:rPr>
              <a:t> :</a:t>
            </a:r>
            <a:r>
              <a:rPr lang="en-US" altLang="en-US" sz="3600" b="1" dirty="0">
                <a:solidFill>
                  <a:schemeClr val="accent2"/>
                </a:solidFill>
              </a:rPr>
              <a:t> </a:t>
            </a:r>
            <a:r>
              <a:rPr lang="en-US" altLang="en-US" sz="3600" b="1" dirty="0" err="1"/>
              <a:t>Thi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hành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sách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đồng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hóa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ngu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dân</a:t>
            </a:r>
            <a:r>
              <a:rPr lang="en-US" altLang="en-US" sz="3600" b="1" dirty="0"/>
              <a:t>.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06F716B4-14C8-4731-858C-82042DCB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" y="5889018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Cai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thâm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độc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tàn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bạo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8318" y="1537993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83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ộn Ngang 4">
            <a:extLst>
              <a:ext uri="{FF2B5EF4-FFF2-40B4-BE49-F238E27FC236}">
                <a16:creationId xmlns:a16="http://schemas.microsoft.com/office/drawing/2014/main" id="{AC778C12-10DC-4D62-BE4F-49AD996E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4300"/>
            <a:ext cx="9296400" cy="66294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5875" algn="ctr">
            <a:solidFill>
              <a:srgbClr val="1C2B68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…“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.”</a:t>
            </a:r>
          </a:p>
          <a:p>
            <a:pPr algn="ctr" eaLnBrk="1" hangingPunct="1"/>
            <a:r>
              <a:rPr lang="en-US" altLang="vi-VN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vi-VN" altLang="vi-VN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(Bình Ngô đại cáo)</a:t>
            </a:r>
            <a:endParaRPr lang="vi-VN" altLang="vi-VN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3618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111760" y="1905000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Phong trào khởi nghĩa chống quân Minh đầu thế kỉ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981BC537-B9A5-4A65-B230-3556822DA3FD}"/>
              </a:ext>
            </a:extLst>
          </p:cNvPr>
          <p:cNvSpPr/>
          <p:nvPr/>
        </p:nvSpPr>
        <p:spPr>
          <a:xfrm>
            <a:off x="-132080" y="3025774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34C7980-BCDC-424F-9D8B-3FA5E6537D4B}"/>
              </a:ext>
            </a:extLst>
          </p:cNvPr>
          <p:cNvSpPr/>
          <p:nvPr/>
        </p:nvSpPr>
        <p:spPr>
          <a:xfrm>
            <a:off x="15240" y="4125914"/>
            <a:ext cx="8757920" cy="12954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505200" y="13716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9" name="Picture 7" descr="DSC_25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924800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73875" y="5145088"/>
            <a:ext cx="1508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.VnArial" pitchFamily="34" charset="0"/>
              </a:rPr>
              <a:t>Biển</a:t>
            </a:r>
            <a:r>
              <a:rPr lang="en-US" altLang="en-US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.VnArial" pitchFamily="34" charset="0"/>
              </a:rPr>
              <a:t>Đông</a:t>
            </a:r>
            <a:endParaRPr lang="en-US" altLang="en-US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90800" y="5535613"/>
            <a:ext cx="1306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latin typeface=".VnArial" pitchFamily="34" charset="0"/>
              </a:rPr>
              <a:t>Lµo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508625" y="5443538"/>
            <a:ext cx="2111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>
                <a:latin typeface=".VnArial" pitchFamily="34" charset="0"/>
              </a:rPr>
              <a:t>.</a:t>
            </a:r>
            <a:r>
              <a:rPr lang="en-US" altLang="en-US" b="1">
                <a:latin typeface=".VnArial" pitchFamily="34" charset="0"/>
              </a:rPr>
              <a:t>NghÖ An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32425" y="3886200"/>
            <a:ext cx="2111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>
                <a:latin typeface=".VnArial" pitchFamily="34" charset="0"/>
              </a:rPr>
              <a:t>.</a:t>
            </a:r>
            <a:r>
              <a:rPr lang="en-US" altLang="en-US" b="1" dirty="0">
                <a:latin typeface=".VnArial" pitchFamily="34" charset="0"/>
              </a:rPr>
              <a:t>Nam §</a:t>
            </a:r>
            <a:r>
              <a:rPr lang="en-US" altLang="en-US" b="1" dirty="0" err="1">
                <a:latin typeface=".VnArial" pitchFamily="34" charset="0"/>
              </a:rPr>
              <a:t>Þnh</a:t>
            </a:r>
            <a:endParaRPr lang="en-US" altLang="en-US" b="1" dirty="0">
              <a:latin typeface=".VnArial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553200" y="25908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>
                <a:latin typeface=".VnArial" pitchFamily="34" charset="0"/>
              </a:rPr>
              <a:t>.</a:t>
            </a:r>
            <a:r>
              <a:rPr lang="en-US" altLang="en-US" b="1">
                <a:latin typeface=".VnArial" pitchFamily="34" charset="0"/>
              </a:rPr>
              <a:t>Qu¶ng Ninh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953000" y="27273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latin typeface=".VnArial" pitchFamily="34" charset="0"/>
              </a:rPr>
              <a:t>.Phó Thä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Lược đồ nơi diễn ra các cuộc khởi nghĩa chống quân Minh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315200" y="1295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Arial" pitchFamily="34" charset="0"/>
              </a:rPr>
              <a:t>Trung Quèc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419600" y="18129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/>
              <a:t>.Thái Nguyên</a:t>
            </a:r>
          </a:p>
        </p:txBody>
      </p:sp>
      <p:pic>
        <p:nvPicPr>
          <p:cNvPr id="13336" name="Picture 24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57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25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5334000"/>
            <a:ext cx="33813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461000" y="4910138"/>
            <a:ext cx="231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/>
              <a:t>.</a:t>
            </a:r>
            <a:r>
              <a:rPr lang="en-US" altLang="en-US" b="1" dirty="0"/>
              <a:t>Thanh </a:t>
            </a:r>
            <a:r>
              <a:rPr lang="en-US" altLang="en-US" b="1" dirty="0" err="1"/>
              <a:t>hóa</a:t>
            </a:r>
            <a:endParaRPr lang="en-US" altLang="en-US" b="1" dirty="0"/>
          </a:p>
        </p:txBody>
      </p:sp>
      <p:pic>
        <p:nvPicPr>
          <p:cNvPr id="13340" name="Picture 28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191000"/>
            <a:ext cx="3778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29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19250"/>
            <a:ext cx="3587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8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381000" y="914400"/>
            <a:ext cx="3505200" cy="381000"/>
          </a:xfrm>
          <a:prstGeom prst="wedgeRectCallout">
            <a:avLst>
              <a:gd name="adj1" fmla="val 59509"/>
              <a:gd name="adj2" fmla="val 2087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TRẦN NGUYÊN KHANG</a:t>
            </a: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609600" y="2286000"/>
            <a:ext cx="2895600" cy="381000"/>
          </a:xfrm>
          <a:prstGeom prst="wedgeRectCallout">
            <a:avLst>
              <a:gd name="adj1" fmla="val 93148"/>
              <a:gd name="adj2" fmla="val 1287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TRẦN NGUYÊN THÔI</a:t>
            </a: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4800600" y="893763"/>
            <a:ext cx="2438400" cy="401637"/>
          </a:xfrm>
          <a:prstGeom prst="wedgeRectCallout">
            <a:avLst>
              <a:gd name="adj1" fmla="val 1171"/>
              <a:gd name="adj2" fmla="val 34683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PHẠM TẤT ĐẠI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299200" y="2971800"/>
            <a:ext cx="231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/>
              <a:t>.</a:t>
            </a:r>
            <a:r>
              <a:rPr lang="en-US" altLang="en-US" b="1"/>
              <a:t>Đông Triều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5994400" y="2133600"/>
            <a:ext cx="231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/>
              <a:t>.Bắc Giang</a:t>
            </a:r>
          </a:p>
        </p:txBody>
      </p:sp>
      <p:pic>
        <p:nvPicPr>
          <p:cNvPr id="13355" name="Picture 43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90800"/>
            <a:ext cx="50323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6" name="Picture 44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352800"/>
            <a:ext cx="433387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63" name="AutoShape 51"/>
          <p:cNvSpPr>
            <a:spLocks noChangeArrowheads="1"/>
          </p:cNvSpPr>
          <p:nvPr/>
        </p:nvSpPr>
        <p:spPr bwMode="auto">
          <a:xfrm>
            <a:off x="2209800" y="3810000"/>
            <a:ext cx="2057400" cy="533400"/>
          </a:xfrm>
          <a:prstGeom prst="wedgeRectCallout">
            <a:avLst>
              <a:gd name="adj1" fmla="val 134412"/>
              <a:gd name="adj2" fmla="val -6160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PHẠM NGỌC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0" y="3886200"/>
            <a:ext cx="18288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381000" y="4102100"/>
            <a:ext cx="14795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diễn</a:t>
            </a:r>
            <a:r>
              <a:rPr lang="en-US" altLang="en-US" sz="2400" b="1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 dirty="0"/>
              <a:t>ra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1" dirty="0" err="1"/>
              <a:t>Cuộc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nghiã</a:t>
            </a:r>
            <a:endParaRPr lang="en-US" altLang="en-US" sz="2400" b="1" dirty="0"/>
          </a:p>
        </p:txBody>
      </p:sp>
      <p:pic>
        <p:nvPicPr>
          <p:cNvPr id="13366" name="Picture 54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721100"/>
            <a:ext cx="5461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5486400" y="4267200"/>
            <a:ext cx="2111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>
                <a:latin typeface=".VnArial" pitchFamily="34" charset="0"/>
              </a:rPr>
              <a:t>.</a:t>
            </a:r>
            <a:r>
              <a:rPr lang="en-US" altLang="en-US" b="1" dirty="0" err="1">
                <a:latin typeface=".VnArial" pitchFamily="34" charset="0"/>
              </a:rPr>
              <a:t>Ninh</a:t>
            </a:r>
            <a:r>
              <a:rPr lang="en-US" altLang="en-US" b="1" dirty="0">
                <a:latin typeface=".VnArial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Bình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13368" name="Picture 56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485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70" name="AutoShape 58"/>
          <p:cNvSpPr>
            <a:spLocks noChangeArrowheads="1"/>
          </p:cNvSpPr>
          <p:nvPr/>
        </p:nvSpPr>
        <p:spPr bwMode="auto">
          <a:xfrm>
            <a:off x="2057400" y="4572000"/>
            <a:ext cx="1905000" cy="533400"/>
          </a:xfrm>
          <a:prstGeom prst="wedgeRectCallout">
            <a:avLst>
              <a:gd name="adj1" fmla="val 111333"/>
              <a:gd name="adj2" fmla="val -4315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TRẦN NGỖI</a:t>
            </a:r>
          </a:p>
        </p:txBody>
      </p:sp>
      <p:sp>
        <p:nvSpPr>
          <p:cNvPr id="13371" name="AutoShape 59"/>
          <p:cNvSpPr>
            <a:spLocks noChangeArrowheads="1"/>
          </p:cNvSpPr>
          <p:nvPr/>
        </p:nvSpPr>
        <p:spPr bwMode="auto">
          <a:xfrm>
            <a:off x="1905000" y="5562600"/>
            <a:ext cx="2209800" cy="685800"/>
          </a:xfrm>
          <a:prstGeom prst="wedgeRectCallout">
            <a:avLst>
              <a:gd name="adj1" fmla="val 104671"/>
              <a:gd name="adj2" fmla="val -3009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TRẦN QUÝ KHOÁNG</a:t>
            </a:r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auto">
          <a:xfrm>
            <a:off x="6248400" y="3581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latin typeface=".VnArial" pitchFamily="34" charset="0"/>
              </a:rPr>
              <a:t>.</a:t>
            </a:r>
            <a:r>
              <a:rPr lang="en-US" altLang="en-US" sz="2000" b="1">
                <a:latin typeface="VNI-Times" pitchFamily="2" charset="0"/>
              </a:rPr>
              <a:t>Haûi phoøng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pic>
        <p:nvPicPr>
          <p:cNvPr id="13374" name="Picture 62" descr="FI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2971800"/>
            <a:ext cx="5016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75" name="AutoShape 63"/>
          <p:cNvSpPr>
            <a:spLocks noChangeArrowheads="1"/>
          </p:cNvSpPr>
          <p:nvPr/>
        </p:nvSpPr>
        <p:spPr bwMode="auto">
          <a:xfrm>
            <a:off x="2286000" y="3048000"/>
            <a:ext cx="2057400" cy="381000"/>
          </a:xfrm>
          <a:prstGeom prst="wedgeRectCallout">
            <a:avLst>
              <a:gd name="adj1" fmla="val 133412"/>
              <a:gd name="adj2" fmla="val 341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TRẦN HỒ</a:t>
            </a:r>
          </a:p>
        </p:txBody>
      </p:sp>
      <p:sp>
        <p:nvSpPr>
          <p:cNvPr id="13377" name="AutoShape 65"/>
          <p:cNvSpPr>
            <a:spLocks noChangeArrowheads="1"/>
          </p:cNvSpPr>
          <p:nvPr/>
        </p:nvSpPr>
        <p:spPr bwMode="auto">
          <a:xfrm>
            <a:off x="1371600" y="1676400"/>
            <a:ext cx="2057400" cy="381000"/>
          </a:xfrm>
          <a:prstGeom prst="wedgeRectCallout">
            <a:avLst>
              <a:gd name="adj1" fmla="val 189736"/>
              <a:gd name="adj2" fmla="val 2741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b="1"/>
              <a:t>LÊ NGÃ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1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 animBg="1"/>
      <p:bldP spid="13345" grpId="0" animBg="1"/>
      <p:bldP spid="13346" grpId="0" animBg="1"/>
      <p:bldP spid="13363" grpId="0" animBg="1"/>
      <p:bldP spid="13370" grpId="0" animBg="1"/>
      <p:bldP spid="13371" grpId="0" animBg="1"/>
      <p:bldP spid="13375" grpId="0" animBg="1"/>
      <p:bldP spid="133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77" name="Rectangle 53">
            <a:extLst>
              <a:ext uri="{FF2B5EF4-FFF2-40B4-BE49-F238E27FC236}">
                <a16:creationId xmlns:a16="http://schemas.microsoft.com/office/drawing/2014/main" id="{35C38939-BEBE-4DE6-AFC7-425AAB47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76200" cy="6324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29078" name="Picture 54">
            <a:extLst>
              <a:ext uri="{FF2B5EF4-FFF2-40B4-BE49-F238E27FC236}">
                <a16:creationId xmlns:a16="http://schemas.microsoft.com/office/drawing/2014/main" id="{38D71C24-ACCC-41C6-8D79-66004DFD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5410200" cy="5410200"/>
          </a:xfrm>
          <a:prstGeom prst="rect">
            <a:avLst/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29108" name="AutoShape 84">
            <a:extLst>
              <a:ext uri="{FF2B5EF4-FFF2-40B4-BE49-F238E27FC236}">
                <a16:creationId xmlns:a16="http://schemas.microsoft.com/office/drawing/2014/main" id="{391978A5-0453-49B2-8E9A-66C1374E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9110" name="Group 86">
            <a:extLst>
              <a:ext uri="{FF2B5EF4-FFF2-40B4-BE49-F238E27FC236}">
                <a16:creationId xmlns:a16="http://schemas.microsoft.com/office/drawing/2014/main" id="{4AD8A48F-CDFC-4EA2-98E8-E16FF5610D96}"/>
              </a:ext>
            </a:extLst>
          </p:cNvPr>
          <p:cNvGrpSpPr>
            <a:grpSpLocks/>
          </p:cNvGrpSpPr>
          <p:nvPr/>
        </p:nvGrpSpPr>
        <p:grpSpPr bwMode="auto">
          <a:xfrm rot="16917634" flipH="1">
            <a:off x="6178550" y="3270250"/>
            <a:ext cx="901700" cy="152400"/>
            <a:chOff x="1088" y="984"/>
            <a:chExt cx="2567" cy="972"/>
          </a:xfrm>
        </p:grpSpPr>
        <p:sp>
          <p:nvSpPr>
            <p:cNvPr id="129111" name="Freeform 87">
              <a:extLst>
                <a:ext uri="{FF2B5EF4-FFF2-40B4-BE49-F238E27FC236}">
                  <a16:creationId xmlns:a16="http://schemas.microsoft.com/office/drawing/2014/main" id="{4D890C84-3957-4B1D-87C0-4698AB1D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9112" name="Group 88">
              <a:extLst>
                <a:ext uri="{FF2B5EF4-FFF2-40B4-BE49-F238E27FC236}">
                  <a16:creationId xmlns:a16="http://schemas.microsoft.com/office/drawing/2014/main" id="{24B3A035-8EB2-4E51-BBB6-394D9D606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29113" name="Freeform 89">
                <a:extLst>
                  <a:ext uri="{FF2B5EF4-FFF2-40B4-BE49-F238E27FC236}">
                    <a16:creationId xmlns:a16="http://schemas.microsoft.com/office/drawing/2014/main" id="{6DA03D65-769A-40E1-8282-AC61ED45E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9114" name="Freeform 90">
                <a:extLst>
                  <a:ext uri="{FF2B5EF4-FFF2-40B4-BE49-F238E27FC236}">
                    <a16:creationId xmlns:a16="http://schemas.microsoft.com/office/drawing/2014/main" id="{E3268560-1AD7-456A-A965-DAA544738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29117" name="Rectangle 93">
            <a:extLst>
              <a:ext uri="{FF2B5EF4-FFF2-40B4-BE49-F238E27FC236}">
                <a16:creationId xmlns:a16="http://schemas.microsoft.com/office/drawing/2014/main" id="{2FBDEF95-1D7C-46D6-9023-7629BD39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43200"/>
            <a:ext cx="12192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400" b="1">
                <a:latin typeface="Times New Roman" panose="02020603050405020304" pitchFamily="18" charset="0"/>
              </a:rPr>
              <a:t>NINH BÌNH</a:t>
            </a:r>
          </a:p>
        </p:txBody>
      </p:sp>
      <p:pic>
        <p:nvPicPr>
          <p:cNvPr id="129209" name="Picture 185">
            <a:extLst>
              <a:ext uri="{FF2B5EF4-FFF2-40B4-BE49-F238E27FC236}">
                <a16:creationId xmlns:a16="http://schemas.microsoft.com/office/drawing/2014/main" id="{405B3B15-D8DF-426D-A2D0-4E83E0847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457450"/>
            <a:ext cx="3683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210" name="AutoShape 186">
            <a:extLst>
              <a:ext uri="{FF2B5EF4-FFF2-40B4-BE49-F238E27FC236}">
                <a16:creationId xmlns:a16="http://schemas.microsoft.com/office/drawing/2014/main" id="{A3989DEC-9E63-43FB-9C54-5F08D9B9C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90800"/>
            <a:ext cx="3048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9221" name="AutoShape 197">
            <a:extLst>
              <a:ext uri="{FF2B5EF4-FFF2-40B4-BE49-F238E27FC236}">
                <a16:creationId xmlns:a16="http://schemas.microsoft.com/office/drawing/2014/main" id="{D5D9ED2E-3FC3-4186-96B4-DA1E27E5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819400"/>
            <a:ext cx="152400" cy="1524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grpSp>
        <p:nvGrpSpPr>
          <p:cNvPr id="129222" name="Group 198">
            <a:extLst>
              <a:ext uri="{FF2B5EF4-FFF2-40B4-BE49-F238E27FC236}">
                <a16:creationId xmlns:a16="http://schemas.microsoft.com/office/drawing/2014/main" id="{79F093A0-1664-49FB-A7D2-537AADDA792A}"/>
              </a:ext>
            </a:extLst>
          </p:cNvPr>
          <p:cNvGrpSpPr>
            <a:grpSpLocks/>
          </p:cNvGrpSpPr>
          <p:nvPr/>
        </p:nvGrpSpPr>
        <p:grpSpPr bwMode="auto">
          <a:xfrm rot="7223730" flipH="1">
            <a:off x="6303963" y="3259137"/>
            <a:ext cx="1131888" cy="144463"/>
            <a:chOff x="1088" y="984"/>
            <a:chExt cx="2567" cy="972"/>
          </a:xfrm>
        </p:grpSpPr>
        <p:sp>
          <p:nvSpPr>
            <p:cNvPr id="129223" name="Freeform 199">
              <a:extLst>
                <a:ext uri="{FF2B5EF4-FFF2-40B4-BE49-F238E27FC236}">
                  <a16:creationId xmlns:a16="http://schemas.microsoft.com/office/drawing/2014/main" id="{DF448915-7429-4749-8604-4ED029164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9224" name="Group 200">
              <a:extLst>
                <a:ext uri="{FF2B5EF4-FFF2-40B4-BE49-F238E27FC236}">
                  <a16:creationId xmlns:a16="http://schemas.microsoft.com/office/drawing/2014/main" id="{17A40C43-7B5E-40F2-A152-1605DE8A3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29225" name="Freeform 201">
                <a:extLst>
                  <a:ext uri="{FF2B5EF4-FFF2-40B4-BE49-F238E27FC236}">
                    <a16:creationId xmlns:a16="http://schemas.microsoft.com/office/drawing/2014/main" id="{F3C1A5D9-429D-48BA-ACD8-FAE1EC139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9226" name="Freeform 202">
                <a:extLst>
                  <a:ext uri="{FF2B5EF4-FFF2-40B4-BE49-F238E27FC236}">
                    <a16:creationId xmlns:a16="http://schemas.microsoft.com/office/drawing/2014/main" id="{26318DC4-C62C-469F-B9BC-7E701F530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29227" name="Rectangle 203">
            <a:extLst>
              <a:ext uri="{FF2B5EF4-FFF2-40B4-BE49-F238E27FC236}">
                <a16:creationId xmlns:a16="http://schemas.microsoft.com/office/drawing/2014/main" id="{16D6AC92-AA9A-4F0A-85FA-44CA2DF60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886200"/>
            <a:ext cx="10668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400" b="1">
                <a:latin typeface="Times New Roman" panose="02020603050405020304" pitchFamily="18" charset="0"/>
              </a:rPr>
              <a:t>NGHỆ AN</a:t>
            </a:r>
          </a:p>
        </p:txBody>
      </p:sp>
      <p:sp>
        <p:nvSpPr>
          <p:cNvPr id="129236" name="Rectangle 212">
            <a:extLst>
              <a:ext uri="{FF2B5EF4-FFF2-40B4-BE49-F238E27FC236}">
                <a16:creationId xmlns:a16="http://schemas.microsoft.com/office/drawing/2014/main" id="{DCED94B0-DF17-4ECC-A186-16305065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0"/>
            <a:ext cx="10668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400" b="1">
                <a:latin typeface="Times New Roman" panose="02020603050405020304" pitchFamily="18" charset="0"/>
              </a:rPr>
              <a:t>NAM ĐỊNH</a:t>
            </a:r>
          </a:p>
        </p:txBody>
      </p:sp>
      <p:grpSp>
        <p:nvGrpSpPr>
          <p:cNvPr id="129243" name="Group 219">
            <a:extLst>
              <a:ext uri="{FF2B5EF4-FFF2-40B4-BE49-F238E27FC236}">
                <a16:creationId xmlns:a16="http://schemas.microsoft.com/office/drawing/2014/main" id="{344DB87F-6CF5-45EA-A26B-A5C625D568F3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514600"/>
            <a:ext cx="609600" cy="457200"/>
            <a:chOff x="2928" y="3120"/>
            <a:chExt cx="384" cy="288"/>
          </a:xfrm>
        </p:grpSpPr>
        <p:sp>
          <p:nvSpPr>
            <p:cNvPr id="129240" name="Line 216">
              <a:extLst>
                <a:ext uri="{FF2B5EF4-FFF2-40B4-BE49-F238E27FC236}">
                  <a16:creationId xmlns:a16="http://schemas.microsoft.com/office/drawing/2014/main" id="{3C1998F3-39CB-4373-A593-FBC61CAAD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3120"/>
              <a:ext cx="38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9242" name="Line 218">
              <a:extLst>
                <a:ext uri="{FF2B5EF4-FFF2-40B4-BE49-F238E27FC236}">
                  <a16:creationId xmlns:a16="http://schemas.microsoft.com/office/drawing/2014/main" id="{CB3E9B75-72DC-4032-AB1A-57532D927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33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9245" name="Rectangle 221">
            <a:extLst>
              <a:ext uri="{FF2B5EF4-FFF2-40B4-BE49-F238E27FC236}">
                <a16:creationId xmlns:a16="http://schemas.microsoft.com/office/drawing/2014/main" id="{1E3F45AF-9F33-4A98-A6E1-52E668BDE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54102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</a:rPr>
              <a:t>Lược đồ khởi nghĩa của Trần Ngỗi 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</a:rPr>
              <a:t>(1407 – 1409)</a:t>
            </a:r>
          </a:p>
        </p:txBody>
      </p:sp>
      <p:sp>
        <p:nvSpPr>
          <p:cNvPr id="129249" name="Text Box 225">
            <a:extLst>
              <a:ext uri="{FF2B5EF4-FFF2-40B4-BE49-F238E27FC236}">
                <a16:creationId xmlns:a16="http://schemas.microsoft.com/office/drawing/2014/main" id="{C080F365-63D2-4B7D-93C4-1EFC94BF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6482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29251" name="Rectangle 227">
            <a:extLst>
              <a:ext uri="{FF2B5EF4-FFF2-40B4-BE49-F238E27FC236}">
                <a16:creationId xmlns:a16="http://schemas.microsoft.com/office/drawing/2014/main" id="{807DFF33-14DF-4165-B40D-27097D00A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3124200" cy="1752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>
                <a:latin typeface="Times New Roman" panose="02020603050405020304" pitchFamily="18" charset="0"/>
              </a:rPr>
              <a:t>CHÚ GIẢI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Nơi Trần Ngỗi khởi nghĩa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Nơi nghĩa quân xây dựng 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căn cứ và phát triển lực lượng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Căn cứ quân Minh bị tiêu diệt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Đường tiến quân của quân ta</a:t>
            </a:r>
          </a:p>
        </p:txBody>
      </p:sp>
      <p:pic>
        <p:nvPicPr>
          <p:cNvPr id="129252" name="Picture 228">
            <a:extLst>
              <a:ext uri="{FF2B5EF4-FFF2-40B4-BE49-F238E27FC236}">
                <a16:creationId xmlns:a16="http://schemas.microsoft.com/office/drawing/2014/main" id="{D27B2155-AE64-47A8-8FF8-D051D52D6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3683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253" name="AutoShape 229">
            <a:extLst>
              <a:ext uri="{FF2B5EF4-FFF2-40B4-BE49-F238E27FC236}">
                <a16:creationId xmlns:a16="http://schemas.microsoft.com/office/drawing/2014/main" id="{16615555-75EE-493D-BA47-8B92A2B6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228600" cy="2286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254" name="AutoShape 230">
            <a:extLst>
              <a:ext uri="{FF2B5EF4-FFF2-40B4-BE49-F238E27FC236}">
                <a16:creationId xmlns:a16="http://schemas.microsoft.com/office/drawing/2014/main" id="{45323558-1F2B-4C6B-9872-A5994D4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257800"/>
            <a:ext cx="3048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9255" name="Group 231">
            <a:extLst>
              <a:ext uri="{FF2B5EF4-FFF2-40B4-BE49-F238E27FC236}">
                <a16:creationId xmlns:a16="http://schemas.microsoft.com/office/drawing/2014/main" id="{E2F82197-C362-4620-804A-B4912245BBC2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5181600"/>
            <a:ext cx="609600" cy="457200"/>
            <a:chOff x="2928" y="3120"/>
            <a:chExt cx="384" cy="288"/>
          </a:xfrm>
        </p:grpSpPr>
        <p:sp>
          <p:nvSpPr>
            <p:cNvPr id="129256" name="Line 232">
              <a:extLst>
                <a:ext uri="{FF2B5EF4-FFF2-40B4-BE49-F238E27FC236}">
                  <a16:creationId xmlns:a16="http://schemas.microsoft.com/office/drawing/2014/main" id="{3F5BDD34-36B0-41F4-BC03-0F4563925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3120"/>
              <a:ext cx="384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9257" name="Line 233">
              <a:extLst>
                <a:ext uri="{FF2B5EF4-FFF2-40B4-BE49-F238E27FC236}">
                  <a16:creationId xmlns:a16="http://schemas.microsoft.com/office/drawing/2014/main" id="{2D157806-896F-4CBE-8472-EFD759027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120"/>
              <a:ext cx="33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9258" name="Text Box 234">
            <a:extLst>
              <a:ext uri="{FF2B5EF4-FFF2-40B4-BE49-F238E27FC236}">
                <a16:creationId xmlns:a16="http://schemas.microsoft.com/office/drawing/2014/main" id="{D6B52FCA-D759-4B93-81A2-EF2E83C5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125"/>
            <a:ext cx="3581400" cy="955675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66FF33"/>
                </a:solidFill>
                <a:latin typeface="Times New Roman" panose="02020603050405020304" pitchFamily="18" charset="0"/>
              </a:rPr>
              <a:t>a.Khởi nghĩa của Trần Ngỗi(1407-1409)</a:t>
            </a:r>
          </a:p>
        </p:txBody>
      </p:sp>
      <p:graphicFrame>
        <p:nvGraphicFramePr>
          <p:cNvPr id="129329" name="Group 305">
            <a:extLst>
              <a:ext uri="{FF2B5EF4-FFF2-40B4-BE49-F238E27FC236}">
                <a16:creationId xmlns:a16="http://schemas.microsoft.com/office/drawing/2014/main" id="{C2A871F8-7EF5-4A4C-B27C-463D36F4310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1524000"/>
          <a:ext cx="3581400" cy="5334001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361910964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098122134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</a:rPr>
                        <a:t>Sự kiện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39016"/>
                  </a:ext>
                </a:extLst>
              </a:tr>
              <a:tr h="151288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T10.1407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635921"/>
                  </a:ext>
                </a:extLst>
              </a:tr>
              <a:tr h="15113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Đầu năm 1408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764125"/>
                  </a:ext>
                </a:extLst>
              </a:tr>
              <a:tr h="15097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 12.1408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208393"/>
                  </a:ext>
                </a:extLst>
              </a:tr>
            </a:tbl>
          </a:graphicData>
        </a:graphic>
      </p:graphicFrame>
      <p:grpSp>
        <p:nvGrpSpPr>
          <p:cNvPr id="129330" name="Group 306">
            <a:extLst>
              <a:ext uri="{FF2B5EF4-FFF2-40B4-BE49-F238E27FC236}">
                <a16:creationId xmlns:a16="http://schemas.microsoft.com/office/drawing/2014/main" id="{5CB2E064-0D68-4BC1-BCC3-810848FF7FFA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3581400" y="5715000"/>
            <a:ext cx="431800" cy="76200"/>
            <a:chOff x="1088" y="984"/>
            <a:chExt cx="2567" cy="972"/>
          </a:xfrm>
        </p:grpSpPr>
        <p:sp>
          <p:nvSpPr>
            <p:cNvPr id="129331" name="Freeform 307">
              <a:extLst>
                <a:ext uri="{FF2B5EF4-FFF2-40B4-BE49-F238E27FC236}">
                  <a16:creationId xmlns:a16="http://schemas.microsoft.com/office/drawing/2014/main" id="{2E176B1C-B92F-43AD-AE41-7A986DD7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9332" name="Group 308">
              <a:extLst>
                <a:ext uri="{FF2B5EF4-FFF2-40B4-BE49-F238E27FC236}">
                  <a16:creationId xmlns:a16="http://schemas.microsoft.com/office/drawing/2014/main" id="{693EAD00-8294-4513-BB14-BA7503199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29333" name="Freeform 309">
                <a:extLst>
                  <a:ext uri="{FF2B5EF4-FFF2-40B4-BE49-F238E27FC236}">
                    <a16:creationId xmlns:a16="http://schemas.microsoft.com/office/drawing/2014/main" id="{05C8B63A-7F7C-4C75-A6E2-3B7CC38B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9334" name="Freeform 310">
                <a:extLst>
                  <a:ext uri="{FF2B5EF4-FFF2-40B4-BE49-F238E27FC236}">
                    <a16:creationId xmlns:a16="http://schemas.microsoft.com/office/drawing/2014/main" id="{06813141-0DCD-45F8-9B47-882C3F9B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2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9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92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0"/>
                                        <p:tgtEl>
                                          <p:spTgt spid="12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2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12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2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6" grpId="0" animBg="1"/>
      <p:bldP spid="129253" grpId="0" animBg="1"/>
      <p:bldP spid="1292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14814111-B6DF-4644-82D1-4B931675BB4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0"/>
            <a:ext cx="9067800" cy="609600"/>
            <a:chOff x="-48" y="3600"/>
            <a:chExt cx="5712" cy="384"/>
          </a:xfrm>
        </p:grpSpPr>
        <p:grpSp>
          <p:nvGrpSpPr>
            <p:cNvPr id="131075" name="Group 3">
              <a:extLst>
                <a:ext uri="{FF2B5EF4-FFF2-40B4-BE49-F238E27FC236}">
                  <a16:creationId xmlns:a16="http://schemas.microsoft.com/office/drawing/2014/main" id="{F4E81633-AA28-4976-8744-543173087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" y="3600"/>
              <a:ext cx="1536" cy="336"/>
              <a:chOff x="-240" y="2928"/>
              <a:chExt cx="2544" cy="1152"/>
            </a:xfrm>
          </p:grpSpPr>
          <p:pic>
            <p:nvPicPr>
              <p:cNvPr id="131076" name="Picture 4">
                <a:extLst>
                  <a:ext uri="{FF2B5EF4-FFF2-40B4-BE49-F238E27FC236}">
                    <a16:creationId xmlns:a16="http://schemas.microsoft.com/office/drawing/2014/main" id="{DE42EC4C-8AB2-47F8-8F05-93D70B7FBF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39" t="66592" r="4469"/>
              <a:stretch>
                <a:fillRect/>
              </a:stretch>
            </p:blipFill>
            <p:spPr bwMode="auto">
              <a:xfrm rot="1726412">
                <a:off x="960" y="2976"/>
                <a:ext cx="816" cy="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1077" name="Group 5">
                <a:extLst>
                  <a:ext uri="{FF2B5EF4-FFF2-40B4-BE49-F238E27FC236}">
                    <a16:creationId xmlns:a16="http://schemas.microsoft.com/office/drawing/2014/main" id="{F6095D5D-8AC5-489B-BC58-DA39A417E4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40" y="2928"/>
                <a:ext cx="1536" cy="1152"/>
                <a:chOff x="720" y="1488"/>
                <a:chExt cx="2736" cy="2736"/>
              </a:xfrm>
            </p:grpSpPr>
            <p:pic>
              <p:nvPicPr>
                <p:cNvPr id="131078" name="Picture 6">
                  <a:extLst>
                    <a:ext uri="{FF2B5EF4-FFF2-40B4-BE49-F238E27FC236}">
                      <a16:creationId xmlns:a16="http://schemas.microsoft.com/office/drawing/2014/main" id="{6CC5F6E5-4D7C-4086-AFC8-EBAD61E939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825160">
                  <a:off x="1920" y="1536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79" name="Picture 7">
                  <a:extLst>
                    <a:ext uri="{FF2B5EF4-FFF2-40B4-BE49-F238E27FC236}">
                      <a16:creationId xmlns:a16="http://schemas.microsoft.com/office/drawing/2014/main" id="{AAACB52C-1C63-4B16-89B5-FBC388AC5E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1199008">
                  <a:off x="1488" y="26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80" name="Picture 8">
                  <a:extLst>
                    <a:ext uri="{FF2B5EF4-FFF2-40B4-BE49-F238E27FC236}">
                      <a16:creationId xmlns:a16="http://schemas.microsoft.com/office/drawing/2014/main" id="{5BE2FBC6-39B0-4C2A-A232-DA680E1BB1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5198839">
                  <a:off x="960" y="206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81" name="Picture 9">
                  <a:extLst>
                    <a:ext uri="{FF2B5EF4-FFF2-40B4-BE49-F238E27FC236}">
                      <a16:creationId xmlns:a16="http://schemas.microsoft.com/office/drawing/2014/main" id="{674D8A0A-3B47-47F3-B308-9A95C69A07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6691601">
                  <a:off x="2160" y="230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82" name="Picture 10">
                  <a:extLst>
                    <a:ext uri="{FF2B5EF4-FFF2-40B4-BE49-F238E27FC236}">
                      <a16:creationId xmlns:a16="http://schemas.microsoft.com/office/drawing/2014/main" id="{5A3A609B-1CCE-44CF-90B2-8F0A369875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1991291">
                  <a:off x="1248" y="14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1083" name="Group 11">
                <a:extLst>
                  <a:ext uri="{FF2B5EF4-FFF2-40B4-BE49-F238E27FC236}">
                    <a16:creationId xmlns:a16="http://schemas.microsoft.com/office/drawing/2014/main" id="{F3BB5DF7-E6F6-42C7-A5C0-E603089725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10686">
                <a:off x="1248" y="3360"/>
                <a:ext cx="720" cy="672"/>
                <a:chOff x="720" y="1200"/>
                <a:chExt cx="2352" cy="1776"/>
              </a:xfrm>
            </p:grpSpPr>
            <p:pic>
              <p:nvPicPr>
                <p:cNvPr id="131084" name="Picture 12">
                  <a:extLst>
                    <a:ext uri="{FF2B5EF4-FFF2-40B4-BE49-F238E27FC236}">
                      <a16:creationId xmlns:a16="http://schemas.microsoft.com/office/drawing/2014/main" id="{2AC745CB-3118-47C2-B479-04B45BB8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452" r="63913"/>
                <a:stretch>
                  <a:fillRect/>
                </a:stretch>
              </p:blipFill>
              <p:spPr bwMode="auto">
                <a:xfrm>
                  <a:off x="720" y="1890"/>
                  <a:ext cx="2352" cy="1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85" name="Picture 13">
                  <a:extLst>
                    <a:ext uri="{FF2B5EF4-FFF2-40B4-BE49-F238E27FC236}">
                      <a16:creationId xmlns:a16="http://schemas.microsoft.com/office/drawing/2014/main" id="{7FDC9C91-C321-4F1B-B70F-C089C20EAA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61" t="4306" r="50705" b="24881"/>
                <a:stretch>
                  <a:fillRect/>
                </a:stretch>
              </p:blipFill>
              <p:spPr bwMode="auto">
                <a:xfrm rot="-314782">
                  <a:off x="1440" y="1200"/>
                  <a:ext cx="768" cy="1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1086" name="Picture 14">
                <a:extLst>
                  <a:ext uri="{FF2B5EF4-FFF2-40B4-BE49-F238E27FC236}">
                    <a16:creationId xmlns:a16="http://schemas.microsoft.com/office/drawing/2014/main" id="{D0444B77-BD20-41FD-99F3-9068D071E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70" t="12186" r="6522" b="37001"/>
              <a:stretch>
                <a:fillRect/>
              </a:stretch>
            </p:blipFill>
            <p:spPr bwMode="auto">
              <a:xfrm rot="4402620">
                <a:off x="1786" y="3369"/>
                <a:ext cx="576" cy="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087" name="Group 15">
              <a:extLst>
                <a:ext uri="{FF2B5EF4-FFF2-40B4-BE49-F238E27FC236}">
                  <a16:creationId xmlns:a16="http://schemas.microsoft.com/office/drawing/2014/main" id="{0C936491-55D0-400C-B1BB-F0FE978ED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648"/>
              <a:ext cx="1536" cy="336"/>
              <a:chOff x="-240" y="2928"/>
              <a:chExt cx="2544" cy="1152"/>
            </a:xfrm>
          </p:grpSpPr>
          <p:pic>
            <p:nvPicPr>
              <p:cNvPr id="131088" name="Picture 16">
                <a:extLst>
                  <a:ext uri="{FF2B5EF4-FFF2-40B4-BE49-F238E27FC236}">
                    <a16:creationId xmlns:a16="http://schemas.microsoft.com/office/drawing/2014/main" id="{4CB2F1DE-7911-437E-8D27-ED8A6FE2B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39" t="66592" r="4469"/>
              <a:stretch>
                <a:fillRect/>
              </a:stretch>
            </p:blipFill>
            <p:spPr bwMode="auto">
              <a:xfrm rot="1726412">
                <a:off x="960" y="2976"/>
                <a:ext cx="816" cy="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1089" name="Group 17">
                <a:extLst>
                  <a:ext uri="{FF2B5EF4-FFF2-40B4-BE49-F238E27FC236}">
                    <a16:creationId xmlns:a16="http://schemas.microsoft.com/office/drawing/2014/main" id="{2C145364-1517-4A51-BFB1-AE993BDD55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40" y="2928"/>
                <a:ext cx="1536" cy="1152"/>
                <a:chOff x="720" y="1488"/>
                <a:chExt cx="2736" cy="2736"/>
              </a:xfrm>
            </p:grpSpPr>
            <p:pic>
              <p:nvPicPr>
                <p:cNvPr id="131090" name="Picture 18">
                  <a:extLst>
                    <a:ext uri="{FF2B5EF4-FFF2-40B4-BE49-F238E27FC236}">
                      <a16:creationId xmlns:a16="http://schemas.microsoft.com/office/drawing/2014/main" id="{A2D47A66-4014-443D-B0F3-59F51D8CA6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825160">
                  <a:off x="1920" y="1536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91" name="Picture 19">
                  <a:extLst>
                    <a:ext uri="{FF2B5EF4-FFF2-40B4-BE49-F238E27FC236}">
                      <a16:creationId xmlns:a16="http://schemas.microsoft.com/office/drawing/2014/main" id="{4949E7E5-118A-4054-9BE6-FFC835C7BE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1199008">
                  <a:off x="1488" y="26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92" name="Picture 20">
                  <a:extLst>
                    <a:ext uri="{FF2B5EF4-FFF2-40B4-BE49-F238E27FC236}">
                      <a16:creationId xmlns:a16="http://schemas.microsoft.com/office/drawing/2014/main" id="{0CAF4E72-C9DB-4564-9D8E-9EA44C7EAA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5198839">
                  <a:off x="960" y="206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93" name="Picture 21">
                  <a:extLst>
                    <a:ext uri="{FF2B5EF4-FFF2-40B4-BE49-F238E27FC236}">
                      <a16:creationId xmlns:a16="http://schemas.microsoft.com/office/drawing/2014/main" id="{1C89C67E-CA3D-4F44-A54B-016A1485A7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6691601">
                  <a:off x="2160" y="230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94" name="Picture 22">
                  <a:extLst>
                    <a:ext uri="{FF2B5EF4-FFF2-40B4-BE49-F238E27FC236}">
                      <a16:creationId xmlns:a16="http://schemas.microsoft.com/office/drawing/2014/main" id="{39A7CEE5-281E-4203-AA25-9B583F3EE7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1991291">
                  <a:off x="1248" y="14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1095" name="Group 23">
                <a:extLst>
                  <a:ext uri="{FF2B5EF4-FFF2-40B4-BE49-F238E27FC236}">
                    <a16:creationId xmlns:a16="http://schemas.microsoft.com/office/drawing/2014/main" id="{D6DEBB1C-2D57-4E89-9799-289522EA35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10686">
                <a:off x="1248" y="3360"/>
                <a:ext cx="720" cy="672"/>
                <a:chOff x="720" y="1200"/>
                <a:chExt cx="2352" cy="1776"/>
              </a:xfrm>
            </p:grpSpPr>
            <p:pic>
              <p:nvPicPr>
                <p:cNvPr id="131096" name="Picture 24">
                  <a:extLst>
                    <a:ext uri="{FF2B5EF4-FFF2-40B4-BE49-F238E27FC236}">
                      <a16:creationId xmlns:a16="http://schemas.microsoft.com/office/drawing/2014/main" id="{2A375FB4-4D00-4DD3-AA4B-6419E0E5D0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452" r="63913"/>
                <a:stretch>
                  <a:fillRect/>
                </a:stretch>
              </p:blipFill>
              <p:spPr bwMode="auto">
                <a:xfrm>
                  <a:off x="720" y="1890"/>
                  <a:ext cx="2352" cy="1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097" name="Picture 25">
                  <a:extLst>
                    <a:ext uri="{FF2B5EF4-FFF2-40B4-BE49-F238E27FC236}">
                      <a16:creationId xmlns:a16="http://schemas.microsoft.com/office/drawing/2014/main" id="{27152077-2443-45CC-87E2-B94A7EA27D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61" t="4306" r="50705" b="24881"/>
                <a:stretch>
                  <a:fillRect/>
                </a:stretch>
              </p:blipFill>
              <p:spPr bwMode="auto">
                <a:xfrm rot="-314782">
                  <a:off x="1440" y="1200"/>
                  <a:ext cx="768" cy="1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1098" name="Picture 26">
                <a:extLst>
                  <a:ext uri="{FF2B5EF4-FFF2-40B4-BE49-F238E27FC236}">
                    <a16:creationId xmlns:a16="http://schemas.microsoft.com/office/drawing/2014/main" id="{A961B7A4-7476-4B73-81AF-0B5DA51EA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70" t="12186" r="6522" b="37001"/>
              <a:stretch>
                <a:fillRect/>
              </a:stretch>
            </p:blipFill>
            <p:spPr bwMode="auto">
              <a:xfrm rot="4402620">
                <a:off x="1786" y="3369"/>
                <a:ext cx="576" cy="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099" name="Group 27">
              <a:extLst>
                <a:ext uri="{FF2B5EF4-FFF2-40B4-BE49-F238E27FC236}">
                  <a16:creationId xmlns:a16="http://schemas.microsoft.com/office/drawing/2014/main" id="{BC371CAC-BCB2-4657-A54B-C3BC81FE3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648"/>
              <a:ext cx="1536" cy="336"/>
              <a:chOff x="-240" y="2928"/>
              <a:chExt cx="2544" cy="1152"/>
            </a:xfrm>
          </p:grpSpPr>
          <p:pic>
            <p:nvPicPr>
              <p:cNvPr id="131100" name="Picture 28">
                <a:extLst>
                  <a:ext uri="{FF2B5EF4-FFF2-40B4-BE49-F238E27FC236}">
                    <a16:creationId xmlns:a16="http://schemas.microsoft.com/office/drawing/2014/main" id="{2CB670C0-7278-4462-9AF5-162CE14CA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39" t="66592" r="4469"/>
              <a:stretch>
                <a:fillRect/>
              </a:stretch>
            </p:blipFill>
            <p:spPr bwMode="auto">
              <a:xfrm rot="1726412">
                <a:off x="960" y="2976"/>
                <a:ext cx="816" cy="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1101" name="Group 29">
                <a:extLst>
                  <a:ext uri="{FF2B5EF4-FFF2-40B4-BE49-F238E27FC236}">
                    <a16:creationId xmlns:a16="http://schemas.microsoft.com/office/drawing/2014/main" id="{72984324-F750-4C0B-A5BD-3B24CF9074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40" y="2928"/>
                <a:ext cx="1536" cy="1152"/>
                <a:chOff x="720" y="1488"/>
                <a:chExt cx="2736" cy="2736"/>
              </a:xfrm>
            </p:grpSpPr>
            <p:pic>
              <p:nvPicPr>
                <p:cNvPr id="131102" name="Picture 30">
                  <a:extLst>
                    <a:ext uri="{FF2B5EF4-FFF2-40B4-BE49-F238E27FC236}">
                      <a16:creationId xmlns:a16="http://schemas.microsoft.com/office/drawing/2014/main" id="{73F6D56C-1980-495B-8DF8-3064764D21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825160">
                  <a:off x="1920" y="1536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03" name="Picture 31">
                  <a:extLst>
                    <a:ext uri="{FF2B5EF4-FFF2-40B4-BE49-F238E27FC236}">
                      <a16:creationId xmlns:a16="http://schemas.microsoft.com/office/drawing/2014/main" id="{79C4511B-EABF-4E4A-9035-48CEA7E77A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1199008">
                  <a:off x="1488" y="26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04" name="Picture 32">
                  <a:extLst>
                    <a:ext uri="{FF2B5EF4-FFF2-40B4-BE49-F238E27FC236}">
                      <a16:creationId xmlns:a16="http://schemas.microsoft.com/office/drawing/2014/main" id="{4A74F28A-D20A-4D8C-BB84-7549AADF49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5198839">
                  <a:off x="960" y="206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05" name="Picture 33">
                  <a:extLst>
                    <a:ext uri="{FF2B5EF4-FFF2-40B4-BE49-F238E27FC236}">
                      <a16:creationId xmlns:a16="http://schemas.microsoft.com/office/drawing/2014/main" id="{6A3A27D9-B377-488F-8494-23A9930124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6691601">
                  <a:off x="2160" y="230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06" name="Picture 34">
                  <a:extLst>
                    <a:ext uri="{FF2B5EF4-FFF2-40B4-BE49-F238E27FC236}">
                      <a16:creationId xmlns:a16="http://schemas.microsoft.com/office/drawing/2014/main" id="{3F693537-FB7D-4A6F-AAE2-853E7A3851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1991291">
                  <a:off x="1248" y="14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1107" name="Group 35">
                <a:extLst>
                  <a:ext uri="{FF2B5EF4-FFF2-40B4-BE49-F238E27FC236}">
                    <a16:creationId xmlns:a16="http://schemas.microsoft.com/office/drawing/2014/main" id="{77B823C7-E865-452A-90DD-3709CDEEE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10686">
                <a:off x="1248" y="3360"/>
                <a:ext cx="720" cy="672"/>
                <a:chOff x="720" y="1200"/>
                <a:chExt cx="2352" cy="1776"/>
              </a:xfrm>
            </p:grpSpPr>
            <p:pic>
              <p:nvPicPr>
                <p:cNvPr id="131108" name="Picture 36">
                  <a:extLst>
                    <a:ext uri="{FF2B5EF4-FFF2-40B4-BE49-F238E27FC236}">
                      <a16:creationId xmlns:a16="http://schemas.microsoft.com/office/drawing/2014/main" id="{BCE2F8CD-70AC-47DD-BE66-BBC1317742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452" r="63913"/>
                <a:stretch>
                  <a:fillRect/>
                </a:stretch>
              </p:blipFill>
              <p:spPr bwMode="auto">
                <a:xfrm>
                  <a:off x="720" y="1890"/>
                  <a:ext cx="2352" cy="1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09" name="Picture 37">
                  <a:extLst>
                    <a:ext uri="{FF2B5EF4-FFF2-40B4-BE49-F238E27FC236}">
                      <a16:creationId xmlns:a16="http://schemas.microsoft.com/office/drawing/2014/main" id="{5F1228DE-A857-4C71-B63B-9452507546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61" t="4306" r="50705" b="24881"/>
                <a:stretch>
                  <a:fillRect/>
                </a:stretch>
              </p:blipFill>
              <p:spPr bwMode="auto">
                <a:xfrm rot="-314782">
                  <a:off x="1440" y="1200"/>
                  <a:ext cx="768" cy="1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1110" name="Picture 38">
                <a:extLst>
                  <a:ext uri="{FF2B5EF4-FFF2-40B4-BE49-F238E27FC236}">
                    <a16:creationId xmlns:a16="http://schemas.microsoft.com/office/drawing/2014/main" id="{F5A1FF97-1D6F-4ACB-B8E9-EDABB44CA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70" t="12186" r="6522" b="37001"/>
              <a:stretch>
                <a:fillRect/>
              </a:stretch>
            </p:blipFill>
            <p:spPr bwMode="auto">
              <a:xfrm rot="4402620">
                <a:off x="1786" y="3369"/>
                <a:ext cx="576" cy="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111" name="Group 39">
              <a:extLst>
                <a:ext uri="{FF2B5EF4-FFF2-40B4-BE49-F238E27FC236}">
                  <a16:creationId xmlns:a16="http://schemas.microsoft.com/office/drawing/2014/main" id="{FB586321-E887-45E4-BF7D-31D99B0C9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3648"/>
              <a:ext cx="1536" cy="336"/>
              <a:chOff x="-240" y="2928"/>
              <a:chExt cx="2544" cy="1152"/>
            </a:xfrm>
          </p:grpSpPr>
          <p:pic>
            <p:nvPicPr>
              <p:cNvPr id="131112" name="Picture 40">
                <a:extLst>
                  <a:ext uri="{FF2B5EF4-FFF2-40B4-BE49-F238E27FC236}">
                    <a16:creationId xmlns:a16="http://schemas.microsoft.com/office/drawing/2014/main" id="{184DDBE2-9BE2-45F3-A7B1-D365AD910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39" t="66592" r="4469"/>
              <a:stretch>
                <a:fillRect/>
              </a:stretch>
            </p:blipFill>
            <p:spPr bwMode="auto">
              <a:xfrm rot="1726412">
                <a:off x="960" y="2976"/>
                <a:ext cx="816" cy="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1113" name="Group 41">
                <a:extLst>
                  <a:ext uri="{FF2B5EF4-FFF2-40B4-BE49-F238E27FC236}">
                    <a16:creationId xmlns:a16="http://schemas.microsoft.com/office/drawing/2014/main" id="{16EA3FF2-D9BE-4182-BAD6-97345512C7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40" y="2928"/>
                <a:ext cx="1536" cy="1152"/>
                <a:chOff x="720" y="1488"/>
                <a:chExt cx="2736" cy="2736"/>
              </a:xfrm>
            </p:grpSpPr>
            <p:pic>
              <p:nvPicPr>
                <p:cNvPr id="131114" name="Picture 42">
                  <a:extLst>
                    <a:ext uri="{FF2B5EF4-FFF2-40B4-BE49-F238E27FC236}">
                      <a16:creationId xmlns:a16="http://schemas.microsoft.com/office/drawing/2014/main" id="{AED1D8E6-843E-4018-B232-91E99126F9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825160">
                  <a:off x="1920" y="1536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15" name="Picture 43">
                  <a:extLst>
                    <a:ext uri="{FF2B5EF4-FFF2-40B4-BE49-F238E27FC236}">
                      <a16:creationId xmlns:a16="http://schemas.microsoft.com/office/drawing/2014/main" id="{CB0AF8E7-6A9C-46F2-9527-75041B2974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11199008">
                  <a:off x="1488" y="26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16" name="Picture 44">
                  <a:extLst>
                    <a:ext uri="{FF2B5EF4-FFF2-40B4-BE49-F238E27FC236}">
                      <a16:creationId xmlns:a16="http://schemas.microsoft.com/office/drawing/2014/main" id="{282FFF36-5B9E-4191-80B7-155244FBB6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5198839">
                  <a:off x="960" y="206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17" name="Picture 45">
                  <a:extLst>
                    <a:ext uri="{FF2B5EF4-FFF2-40B4-BE49-F238E27FC236}">
                      <a16:creationId xmlns:a16="http://schemas.microsoft.com/office/drawing/2014/main" id="{304F6649-7CBB-4743-9A31-80241B888E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6691601">
                  <a:off x="2160" y="2304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18" name="Picture 46">
                  <a:extLst>
                    <a:ext uri="{FF2B5EF4-FFF2-40B4-BE49-F238E27FC236}">
                      <a16:creationId xmlns:a16="http://schemas.microsoft.com/office/drawing/2014/main" id="{AC9B606F-9F52-48F4-A6D4-02BDA2891A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999" t="3668" r="68800" b="26767"/>
                <a:stretch>
                  <a:fillRect/>
                </a:stretch>
              </p:blipFill>
              <p:spPr bwMode="auto">
                <a:xfrm rot="-1991291">
                  <a:off x="1248" y="1488"/>
                  <a:ext cx="1056" cy="15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1119" name="Group 47">
                <a:extLst>
                  <a:ext uri="{FF2B5EF4-FFF2-40B4-BE49-F238E27FC236}">
                    <a16:creationId xmlns:a16="http://schemas.microsoft.com/office/drawing/2014/main" id="{41DF5577-8D68-4381-855A-2B5EC11B1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10686">
                <a:off x="1248" y="3360"/>
                <a:ext cx="720" cy="672"/>
                <a:chOff x="720" y="1200"/>
                <a:chExt cx="2352" cy="1776"/>
              </a:xfrm>
            </p:grpSpPr>
            <p:pic>
              <p:nvPicPr>
                <p:cNvPr id="131120" name="Picture 48">
                  <a:extLst>
                    <a:ext uri="{FF2B5EF4-FFF2-40B4-BE49-F238E27FC236}">
                      <a16:creationId xmlns:a16="http://schemas.microsoft.com/office/drawing/2014/main" id="{BBFAD930-1EC0-425B-AE46-1698D2DEC4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452" r="63913"/>
                <a:stretch>
                  <a:fillRect/>
                </a:stretch>
              </p:blipFill>
              <p:spPr bwMode="auto">
                <a:xfrm>
                  <a:off x="720" y="1890"/>
                  <a:ext cx="2352" cy="10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121" name="Picture 49">
                  <a:extLst>
                    <a:ext uri="{FF2B5EF4-FFF2-40B4-BE49-F238E27FC236}">
                      <a16:creationId xmlns:a16="http://schemas.microsoft.com/office/drawing/2014/main" id="{4BE30FC8-E07A-40A3-9618-F36A053620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61" t="4306" r="50705" b="24881"/>
                <a:stretch>
                  <a:fillRect/>
                </a:stretch>
              </p:blipFill>
              <p:spPr bwMode="auto">
                <a:xfrm rot="-314782">
                  <a:off x="1440" y="1200"/>
                  <a:ext cx="768" cy="17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1122" name="Picture 50">
                <a:extLst>
                  <a:ext uri="{FF2B5EF4-FFF2-40B4-BE49-F238E27FC236}">
                    <a16:creationId xmlns:a16="http://schemas.microsoft.com/office/drawing/2014/main" id="{5E2E916A-A12E-4ECD-9F5B-2283D303D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70" t="12186" r="6522" b="37001"/>
              <a:stretch>
                <a:fillRect/>
              </a:stretch>
            </p:blipFill>
            <p:spPr bwMode="auto">
              <a:xfrm rot="4402620">
                <a:off x="1786" y="3369"/>
                <a:ext cx="576" cy="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1123" name="Rectangle 51">
            <a:extLst>
              <a:ext uri="{FF2B5EF4-FFF2-40B4-BE49-F238E27FC236}">
                <a16:creationId xmlns:a16="http://schemas.microsoft.com/office/drawing/2014/main" id="{A6C494D3-EB0C-4874-99F2-AC19FE623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76200" cy="6324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31124" name="Picture 52">
            <a:extLst>
              <a:ext uri="{FF2B5EF4-FFF2-40B4-BE49-F238E27FC236}">
                <a16:creationId xmlns:a16="http://schemas.microsoft.com/office/drawing/2014/main" id="{4D648D82-DD28-4074-BCA2-C2C9EFD3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5410200" cy="5410200"/>
          </a:xfrm>
          <a:prstGeom prst="rect">
            <a:avLst/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31132" name="Picture 60">
            <a:extLst>
              <a:ext uri="{FF2B5EF4-FFF2-40B4-BE49-F238E27FC236}">
                <a16:creationId xmlns:a16="http://schemas.microsoft.com/office/drawing/2014/main" id="{8CA42FBD-7612-483A-9354-FEFF965B8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3683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140" name="Rectangle 68">
            <a:extLst>
              <a:ext uri="{FF2B5EF4-FFF2-40B4-BE49-F238E27FC236}">
                <a16:creationId xmlns:a16="http://schemas.microsoft.com/office/drawing/2014/main" id="{521F4A01-A66F-4348-AEC7-CA12DB29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886200"/>
            <a:ext cx="10668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400" b="1">
                <a:latin typeface="Times New Roman" panose="02020603050405020304" pitchFamily="18" charset="0"/>
              </a:rPr>
              <a:t>NGHỆ AN</a:t>
            </a:r>
          </a:p>
        </p:txBody>
      </p:sp>
      <p:sp>
        <p:nvSpPr>
          <p:cNvPr id="131145" name="Rectangle 73">
            <a:extLst>
              <a:ext uri="{FF2B5EF4-FFF2-40B4-BE49-F238E27FC236}">
                <a16:creationId xmlns:a16="http://schemas.microsoft.com/office/drawing/2014/main" id="{2E99C064-6F85-4309-99B1-268CA17DC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54102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Lược đồ khởi nghĩa của Trần Quý Khoáng(1409–1414)</a:t>
            </a:r>
          </a:p>
        </p:txBody>
      </p:sp>
      <p:sp>
        <p:nvSpPr>
          <p:cNvPr id="131146" name="Text Box 74">
            <a:extLst>
              <a:ext uri="{FF2B5EF4-FFF2-40B4-BE49-F238E27FC236}">
                <a16:creationId xmlns:a16="http://schemas.microsoft.com/office/drawing/2014/main" id="{26768BE1-4763-4562-86F2-35AF32EE6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6482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31147" name="Rectangle 75">
            <a:extLst>
              <a:ext uri="{FF2B5EF4-FFF2-40B4-BE49-F238E27FC236}">
                <a16:creationId xmlns:a16="http://schemas.microsoft.com/office/drawing/2014/main" id="{9C57053D-DA6C-4DEA-92F4-3A6F47B04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91000"/>
            <a:ext cx="28956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>
                <a:latin typeface="Times New Roman" panose="02020603050405020304" pitchFamily="18" charset="0"/>
              </a:rPr>
              <a:t>CHÚ GIẢI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 Nơi Trần Quý Khoáng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 khởi nghĩa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Nơi nghĩa quân xây dựng 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căn cứ và phát triển lực lượng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Quân Minh tiến công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600" b="1">
                <a:latin typeface="Times New Roman" panose="02020603050405020304" pitchFamily="18" charset="0"/>
              </a:rPr>
              <a:t>Quân ta rút lui</a:t>
            </a:r>
          </a:p>
        </p:txBody>
      </p:sp>
      <p:pic>
        <p:nvPicPr>
          <p:cNvPr id="131148" name="Picture 76">
            <a:extLst>
              <a:ext uri="{FF2B5EF4-FFF2-40B4-BE49-F238E27FC236}">
                <a16:creationId xmlns:a16="http://schemas.microsoft.com/office/drawing/2014/main" id="{736FB15F-C8FE-4A3A-B42D-4A20B155C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210050"/>
            <a:ext cx="3683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149" name="AutoShape 77">
            <a:extLst>
              <a:ext uri="{FF2B5EF4-FFF2-40B4-BE49-F238E27FC236}">
                <a16:creationId xmlns:a16="http://schemas.microsoft.com/office/drawing/2014/main" id="{CE69C5C0-E828-4DDD-91FB-7652F3C99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154" name="Text Box 82">
            <a:extLst>
              <a:ext uri="{FF2B5EF4-FFF2-40B4-BE49-F238E27FC236}">
                <a16:creationId xmlns:a16="http://schemas.microsoft.com/office/drawing/2014/main" id="{64A6E687-9200-4C09-BAB4-5BA92CAA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7313"/>
            <a:ext cx="3581400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66FF33"/>
                </a:solidFill>
                <a:latin typeface="Times New Roman" panose="02020603050405020304" pitchFamily="18" charset="0"/>
              </a:rPr>
              <a:t>a.Khởi nghĩa của Trần Quý Khoáng    (1409-1414)</a:t>
            </a:r>
          </a:p>
        </p:txBody>
      </p:sp>
      <p:graphicFrame>
        <p:nvGraphicFramePr>
          <p:cNvPr id="131215" name="Group 143">
            <a:extLst>
              <a:ext uri="{FF2B5EF4-FFF2-40B4-BE49-F238E27FC236}">
                <a16:creationId xmlns:a16="http://schemas.microsoft.com/office/drawing/2014/main" id="{867BA0FC-EFBA-4425-83AD-207B02003DAE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1524000"/>
          <a:ext cx="3581400" cy="5295901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11794420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805403601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</a:rPr>
                        <a:t>Sự kiện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234852"/>
                  </a:ext>
                </a:extLst>
              </a:tr>
              <a:tr h="151288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1409</a:t>
                      </a: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31984"/>
                  </a:ext>
                </a:extLst>
              </a:tr>
              <a:tr h="15113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Giữa năm 1411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278172"/>
                  </a:ext>
                </a:extLst>
              </a:tr>
              <a:tr h="150971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 8.1413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816111"/>
                  </a:ext>
                </a:extLst>
              </a:tr>
            </a:tbl>
          </a:graphicData>
        </a:graphic>
      </p:graphicFrame>
      <p:sp>
        <p:nvSpPr>
          <p:cNvPr id="131173" name="Rectangle 101">
            <a:extLst>
              <a:ext uri="{FF2B5EF4-FFF2-40B4-BE49-F238E27FC236}">
                <a16:creationId xmlns:a16="http://schemas.microsoft.com/office/drawing/2014/main" id="{189BBB1D-533A-4E29-8923-F93008AA0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486400"/>
            <a:ext cx="10668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400" b="1">
                <a:latin typeface="Times New Roman" panose="02020603050405020304" pitchFamily="18" charset="0"/>
              </a:rPr>
              <a:t>HÓA CHÂU</a:t>
            </a:r>
          </a:p>
        </p:txBody>
      </p:sp>
      <p:sp>
        <p:nvSpPr>
          <p:cNvPr id="131174" name="AutoShape 102">
            <a:extLst>
              <a:ext uri="{FF2B5EF4-FFF2-40B4-BE49-F238E27FC236}">
                <a16:creationId xmlns:a16="http://schemas.microsoft.com/office/drawing/2014/main" id="{BB603922-DCFC-41A4-A7EC-31EE0C86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200400"/>
            <a:ext cx="228600" cy="2286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1177" name="Picture 105">
            <a:extLst>
              <a:ext uri="{FF2B5EF4-FFF2-40B4-BE49-F238E27FC236}">
                <a16:creationId xmlns:a16="http://schemas.microsoft.com/office/drawing/2014/main" id="{BE4A62C8-794A-4CB3-954E-6E1C1DA68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3683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178" name="AutoShape 106">
            <a:extLst>
              <a:ext uri="{FF2B5EF4-FFF2-40B4-BE49-F238E27FC236}">
                <a16:creationId xmlns:a16="http://schemas.microsoft.com/office/drawing/2014/main" id="{638DBDE1-ACFA-4721-A031-182961EA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200400"/>
            <a:ext cx="228600" cy="2286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182" name="Rectangle 110">
            <a:extLst>
              <a:ext uri="{FF2B5EF4-FFF2-40B4-BE49-F238E27FC236}">
                <a16:creationId xmlns:a16="http://schemas.microsoft.com/office/drawing/2014/main" id="{35971B9D-0A90-40EA-8A8C-5A798512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105400"/>
            <a:ext cx="10668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400" b="1">
                <a:latin typeface="Times New Roman" panose="02020603050405020304" pitchFamily="18" charset="0"/>
              </a:rPr>
              <a:t>THUẬN HÓA</a:t>
            </a:r>
          </a:p>
        </p:txBody>
      </p:sp>
      <p:sp>
        <p:nvSpPr>
          <p:cNvPr id="131185" name="Rectangle 113">
            <a:extLst>
              <a:ext uri="{FF2B5EF4-FFF2-40B4-BE49-F238E27FC236}">
                <a16:creationId xmlns:a16="http://schemas.microsoft.com/office/drawing/2014/main" id="{1F7DD838-F59E-4BC3-BAD8-7CFDD5A2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00400"/>
            <a:ext cx="10668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vi-VN" sz="1400" b="1">
                <a:latin typeface="Times New Roman" panose="02020603050405020304" pitchFamily="18" charset="0"/>
              </a:rPr>
              <a:t>THANH HÓA</a:t>
            </a:r>
          </a:p>
        </p:txBody>
      </p:sp>
      <p:grpSp>
        <p:nvGrpSpPr>
          <p:cNvPr id="131186" name="Group 114">
            <a:extLst>
              <a:ext uri="{FF2B5EF4-FFF2-40B4-BE49-F238E27FC236}">
                <a16:creationId xmlns:a16="http://schemas.microsoft.com/office/drawing/2014/main" id="{8774B314-206D-46E3-B13D-E001D309053A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3759200" y="5715000"/>
            <a:ext cx="431800" cy="76200"/>
            <a:chOff x="1088" y="984"/>
            <a:chExt cx="2567" cy="972"/>
          </a:xfrm>
        </p:grpSpPr>
        <p:sp>
          <p:nvSpPr>
            <p:cNvPr id="131187" name="Freeform 115">
              <a:extLst>
                <a:ext uri="{FF2B5EF4-FFF2-40B4-BE49-F238E27FC236}">
                  <a16:creationId xmlns:a16="http://schemas.microsoft.com/office/drawing/2014/main" id="{12EB2507-D053-43FA-B5A3-248E2486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1188" name="Group 116">
              <a:extLst>
                <a:ext uri="{FF2B5EF4-FFF2-40B4-BE49-F238E27FC236}">
                  <a16:creationId xmlns:a16="http://schemas.microsoft.com/office/drawing/2014/main" id="{7ADC8585-A546-47B3-97FB-D73BFF765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31189" name="Freeform 117">
                <a:extLst>
                  <a:ext uri="{FF2B5EF4-FFF2-40B4-BE49-F238E27FC236}">
                    <a16:creationId xmlns:a16="http://schemas.microsoft.com/office/drawing/2014/main" id="{C26C0034-79DE-420F-AB06-A0C25C8CC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1190" name="Freeform 118">
                <a:extLst>
                  <a:ext uri="{FF2B5EF4-FFF2-40B4-BE49-F238E27FC236}">
                    <a16:creationId xmlns:a16="http://schemas.microsoft.com/office/drawing/2014/main" id="{C8920981-01B0-4E3E-A9FB-6381E3257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31198" name="AutoShape 126">
            <a:extLst>
              <a:ext uri="{FF2B5EF4-FFF2-40B4-BE49-F238E27FC236}">
                <a16:creationId xmlns:a16="http://schemas.microsoft.com/office/drawing/2014/main" id="{E3D06586-5185-4106-88AE-51E1D0516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105400"/>
            <a:ext cx="228600" cy="2286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199" name="AutoShape 127">
            <a:extLst>
              <a:ext uri="{FF2B5EF4-FFF2-40B4-BE49-F238E27FC236}">
                <a16:creationId xmlns:a16="http://schemas.microsoft.com/office/drawing/2014/main" id="{DF8ED222-C048-4BD6-A5A7-9274E581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486400"/>
            <a:ext cx="228600" cy="2286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1200" name="Group 128">
            <a:extLst>
              <a:ext uri="{FF2B5EF4-FFF2-40B4-BE49-F238E27FC236}">
                <a16:creationId xmlns:a16="http://schemas.microsoft.com/office/drawing/2014/main" id="{E97CF062-0D94-4D74-82E8-1379AD5DE00C}"/>
              </a:ext>
            </a:extLst>
          </p:cNvPr>
          <p:cNvGrpSpPr>
            <a:grpSpLocks/>
          </p:cNvGrpSpPr>
          <p:nvPr/>
        </p:nvGrpSpPr>
        <p:grpSpPr bwMode="auto">
          <a:xfrm rot="4799458" flipV="1">
            <a:off x="6169025" y="2670175"/>
            <a:ext cx="895350" cy="127000"/>
            <a:chOff x="1088" y="984"/>
            <a:chExt cx="2567" cy="972"/>
          </a:xfrm>
        </p:grpSpPr>
        <p:sp>
          <p:nvSpPr>
            <p:cNvPr id="131201" name="Freeform 129">
              <a:extLst>
                <a:ext uri="{FF2B5EF4-FFF2-40B4-BE49-F238E27FC236}">
                  <a16:creationId xmlns:a16="http://schemas.microsoft.com/office/drawing/2014/main" id="{4397F521-2FBF-4D62-A665-A02545507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1202" name="Group 130">
              <a:extLst>
                <a:ext uri="{FF2B5EF4-FFF2-40B4-BE49-F238E27FC236}">
                  <a16:creationId xmlns:a16="http://schemas.microsoft.com/office/drawing/2014/main" id="{F4B7FAF3-7A5B-42ED-A93E-EDE150810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31203" name="Freeform 131">
                <a:extLst>
                  <a:ext uri="{FF2B5EF4-FFF2-40B4-BE49-F238E27FC236}">
                    <a16:creationId xmlns:a16="http://schemas.microsoft.com/office/drawing/2014/main" id="{0AFA8A31-CFAA-4DB6-B422-814ED1D2F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1204" name="Freeform 132">
                <a:extLst>
                  <a:ext uri="{FF2B5EF4-FFF2-40B4-BE49-F238E27FC236}">
                    <a16:creationId xmlns:a16="http://schemas.microsoft.com/office/drawing/2014/main" id="{CF92D76E-8D87-41E2-94E5-EE0BB0CB5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31205" name="Group 133">
            <a:extLst>
              <a:ext uri="{FF2B5EF4-FFF2-40B4-BE49-F238E27FC236}">
                <a16:creationId xmlns:a16="http://schemas.microsoft.com/office/drawing/2014/main" id="{434645A5-A0C9-4187-9D04-497DB84A1099}"/>
              </a:ext>
            </a:extLst>
          </p:cNvPr>
          <p:cNvGrpSpPr>
            <a:grpSpLocks/>
          </p:cNvGrpSpPr>
          <p:nvPr/>
        </p:nvGrpSpPr>
        <p:grpSpPr bwMode="auto">
          <a:xfrm rot="14151277" flipH="1">
            <a:off x="6081712" y="4100513"/>
            <a:ext cx="1857375" cy="457200"/>
            <a:chOff x="1088" y="984"/>
            <a:chExt cx="2567" cy="972"/>
          </a:xfrm>
        </p:grpSpPr>
        <p:sp>
          <p:nvSpPr>
            <p:cNvPr id="131206" name="Freeform 134">
              <a:extLst>
                <a:ext uri="{FF2B5EF4-FFF2-40B4-BE49-F238E27FC236}">
                  <a16:creationId xmlns:a16="http://schemas.microsoft.com/office/drawing/2014/main" id="{3344D24C-98A8-4AD8-8EB3-A2A3DA203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1207" name="Group 135">
              <a:extLst>
                <a:ext uri="{FF2B5EF4-FFF2-40B4-BE49-F238E27FC236}">
                  <a16:creationId xmlns:a16="http://schemas.microsoft.com/office/drawing/2014/main" id="{491EBBAD-FE65-4084-BAFA-7DEB7F105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31208" name="Freeform 136">
                <a:extLst>
                  <a:ext uri="{FF2B5EF4-FFF2-40B4-BE49-F238E27FC236}">
                    <a16:creationId xmlns:a16="http://schemas.microsoft.com/office/drawing/2014/main" id="{877C8D27-8583-4C6F-B9BB-E5673B8DE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1209" name="Freeform 137">
                <a:extLst>
                  <a:ext uri="{FF2B5EF4-FFF2-40B4-BE49-F238E27FC236}">
                    <a16:creationId xmlns:a16="http://schemas.microsoft.com/office/drawing/2014/main" id="{EED6DD98-EB83-4454-BD90-5DF8DB449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31210" name="Group 138">
            <a:extLst>
              <a:ext uri="{FF2B5EF4-FFF2-40B4-BE49-F238E27FC236}">
                <a16:creationId xmlns:a16="http://schemas.microsoft.com/office/drawing/2014/main" id="{E4648FF3-3845-4696-99DD-8E758CB317C7}"/>
              </a:ext>
            </a:extLst>
          </p:cNvPr>
          <p:cNvGrpSpPr>
            <a:grpSpLocks/>
          </p:cNvGrpSpPr>
          <p:nvPr/>
        </p:nvGrpSpPr>
        <p:grpSpPr bwMode="auto">
          <a:xfrm rot="3669432" flipV="1">
            <a:off x="6016625" y="4060825"/>
            <a:ext cx="1962150" cy="431800"/>
            <a:chOff x="1088" y="984"/>
            <a:chExt cx="2567" cy="972"/>
          </a:xfrm>
        </p:grpSpPr>
        <p:sp>
          <p:nvSpPr>
            <p:cNvPr id="131211" name="Freeform 139">
              <a:extLst>
                <a:ext uri="{FF2B5EF4-FFF2-40B4-BE49-F238E27FC236}">
                  <a16:creationId xmlns:a16="http://schemas.microsoft.com/office/drawing/2014/main" id="{298A8654-7807-4A09-B5A9-9D8BABD5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1212" name="Group 140">
              <a:extLst>
                <a:ext uri="{FF2B5EF4-FFF2-40B4-BE49-F238E27FC236}">
                  <a16:creationId xmlns:a16="http://schemas.microsoft.com/office/drawing/2014/main" id="{E15FEE94-B7C4-48FF-8805-8221666AC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31213" name="Freeform 141">
                <a:extLst>
                  <a:ext uri="{FF2B5EF4-FFF2-40B4-BE49-F238E27FC236}">
                    <a16:creationId xmlns:a16="http://schemas.microsoft.com/office/drawing/2014/main" id="{78A436E6-2EB1-4F3B-9489-8C609BB48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1214" name="Freeform 142">
                <a:extLst>
                  <a:ext uri="{FF2B5EF4-FFF2-40B4-BE49-F238E27FC236}">
                    <a16:creationId xmlns:a16="http://schemas.microsoft.com/office/drawing/2014/main" id="{904DF13F-20F3-48D1-8432-DF855DC2A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31216" name="Group 144">
            <a:extLst>
              <a:ext uri="{FF2B5EF4-FFF2-40B4-BE49-F238E27FC236}">
                <a16:creationId xmlns:a16="http://schemas.microsoft.com/office/drawing/2014/main" id="{E0682C57-8613-4BC8-BCA5-A493B62B693D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3810000" y="6096000"/>
            <a:ext cx="431800" cy="76200"/>
            <a:chOff x="1088" y="984"/>
            <a:chExt cx="2567" cy="972"/>
          </a:xfrm>
        </p:grpSpPr>
        <p:sp>
          <p:nvSpPr>
            <p:cNvPr id="131217" name="Freeform 145">
              <a:extLst>
                <a:ext uri="{FF2B5EF4-FFF2-40B4-BE49-F238E27FC236}">
                  <a16:creationId xmlns:a16="http://schemas.microsoft.com/office/drawing/2014/main" id="{30EF5006-FD02-4F03-8F32-D1DC32A19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1218" name="Group 146">
              <a:extLst>
                <a:ext uri="{FF2B5EF4-FFF2-40B4-BE49-F238E27FC236}">
                  <a16:creationId xmlns:a16="http://schemas.microsoft.com/office/drawing/2014/main" id="{D3DEC152-7D88-4580-AC30-537BDFB7D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31219" name="Freeform 147">
                <a:extLst>
                  <a:ext uri="{FF2B5EF4-FFF2-40B4-BE49-F238E27FC236}">
                    <a16:creationId xmlns:a16="http://schemas.microsoft.com/office/drawing/2014/main" id="{13E24915-069C-419B-96D0-767B1C5DF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1220" name="Freeform 148">
                <a:extLst>
                  <a:ext uri="{FF2B5EF4-FFF2-40B4-BE49-F238E27FC236}">
                    <a16:creationId xmlns:a16="http://schemas.microsoft.com/office/drawing/2014/main" id="{06FEEF71-BADB-4887-96D5-5183B72F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31221" name="AutoShape 14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94E2E607-21D0-4C81-8699-6EA7C3ABC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11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1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11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1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11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3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3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31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11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0"/>
                                        <p:tgtEl>
                                          <p:spTgt spid="13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3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40" grpId="0" animBg="1"/>
      <p:bldP spid="131149" grpId="0" animBg="1"/>
      <p:bldP spid="131154" grpId="0" animBg="1"/>
      <p:bldP spid="131173" grpId="0" animBg="1"/>
      <p:bldP spid="131182" grpId="0" animBg="1"/>
      <p:bldP spid="13118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803649"/>
            <a:ext cx="8991600" cy="827087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85900D10-3038-444D-B40F-75CCBC74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455" y="1716336"/>
            <a:ext cx="7239000" cy="1828799"/>
          </a:xfrm>
          <a:prstGeom prst="cloudCallout">
            <a:avLst>
              <a:gd name="adj1" fmla="val -11225"/>
              <a:gd name="adj2" fmla="val 47083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81DBFE4-CF9D-4675-A816-F7F80A6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2952765"/>
            <a:ext cx="89916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thất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bại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: Do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thiếu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thiếu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-Ý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lịch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thần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ta..</a:t>
            </a:r>
          </a:p>
          <a:p>
            <a:endParaRPr lang="vi-VN" sz="4400" dirty="0"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416CA-663A-4619-8ED3-8DA71161DD60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1535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68" name="Group 56">
            <a:extLst>
              <a:ext uri="{FF2B5EF4-FFF2-40B4-BE49-F238E27FC236}">
                <a16:creationId xmlns:a16="http://schemas.microsoft.com/office/drawing/2014/main" id="{66DB1070-6ED4-428A-9BA0-9D88F0BFF7B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172200"/>
            <a:ext cx="609600" cy="685800"/>
            <a:chOff x="720" y="1488"/>
            <a:chExt cx="2736" cy="2736"/>
          </a:xfrm>
        </p:grpSpPr>
        <p:pic>
          <p:nvPicPr>
            <p:cNvPr id="64569" name="Picture 57">
              <a:extLst>
                <a:ext uri="{FF2B5EF4-FFF2-40B4-BE49-F238E27FC236}">
                  <a16:creationId xmlns:a16="http://schemas.microsoft.com/office/drawing/2014/main" id="{AEFC3E40-FE0F-4D86-ABAC-ABF94E33F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0" name="Picture 58">
              <a:extLst>
                <a:ext uri="{FF2B5EF4-FFF2-40B4-BE49-F238E27FC236}">
                  <a16:creationId xmlns:a16="http://schemas.microsoft.com/office/drawing/2014/main" id="{8E14E67D-A0FB-4BBE-9050-27D076E27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1" name="Picture 59">
              <a:extLst>
                <a:ext uri="{FF2B5EF4-FFF2-40B4-BE49-F238E27FC236}">
                  <a16:creationId xmlns:a16="http://schemas.microsoft.com/office/drawing/2014/main" id="{E129DD07-0C88-4572-A516-FFFEA6AC8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2" name="Picture 60">
              <a:extLst>
                <a:ext uri="{FF2B5EF4-FFF2-40B4-BE49-F238E27FC236}">
                  <a16:creationId xmlns:a16="http://schemas.microsoft.com/office/drawing/2014/main" id="{47DB4E77-FCCD-48B0-8429-6E40B5FDD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3" name="Picture 61">
              <a:extLst>
                <a:ext uri="{FF2B5EF4-FFF2-40B4-BE49-F238E27FC236}">
                  <a16:creationId xmlns:a16="http://schemas.microsoft.com/office/drawing/2014/main" id="{A4CCCE03-E010-4ABA-9783-D79E70B3D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574" name="Group 62">
            <a:extLst>
              <a:ext uri="{FF2B5EF4-FFF2-40B4-BE49-F238E27FC236}">
                <a16:creationId xmlns:a16="http://schemas.microsoft.com/office/drawing/2014/main" id="{74C8DB51-2B9E-4EAA-A3C4-252BD8DB1A8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334000"/>
            <a:ext cx="609600" cy="990600"/>
            <a:chOff x="720" y="1488"/>
            <a:chExt cx="2736" cy="2736"/>
          </a:xfrm>
        </p:grpSpPr>
        <p:pic>
          <p:nvPicPr>
            <p:cNvPr id="64575" name="Picture 63">
              <a:extLst>
                <a:ext uri="{FF2B5EF4-FFF2-40B4-BE49-F238E27FC236}">
                  <a16:creationId xmlns:a16="http://schemas.microsoft.com/office/drawing/2014/main" id="{FB202D90-FB19-41A1-A463-96F66514F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6" name="Picture 64">
              <a:extLst>
                <a:ext uri="{FF2B5EF4-FFF2-40B4-BE49-F238E27FC236}">
                  <a16:creationId xmlns:a16="http://schemas.microsoft.com/office/drawing/2014/main" id="{7273F0F2-A7AA-4645-8344-3F0C99392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7" name="Picture 65">
              <a:extLst>
                <a:ext uri="{FF2B5EF4-FFF2-40B4-BE49-F238E27FC236}">
                  <a16:creationId xmlns:a16="http://schemas.microsoft.com/office/drawing/2014/main" id="{51DB1BBB-6769-42CD-9F57-7F51498E7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8" name="Picture 66">
              <a:extLst>
                <a:ext uri="{FF2B5EF4-FFF2-40B4-BE49-F238E27FC236}">
                  <a16:creationId xmlns:a16="http://schemas.microsoft.com/office/drawing/2014/main" id="{D927EFCC-9970-4D88-A27E-2A511AB0D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79" name="Picture 67">
              <a:extLst>
                <a:ext uri="{FF2B5EF4-FFF2-40B4-BE49-F238E27FC236}">
                  <a16:creationId xmlns:a16="http://schemas.microsoft.com/office/drawing/2014/main" id="{D834A0DE-857B-4112-A7A3-71A8517FC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586" name="Group 74">
            <a:extLst>
              <a:ext uri="{FF2B5EF4-FFF2-40B4-BE49-F238E27FC236}">
                <a16:creationId xmlns:a16="http://schemas.microsoft.com/office/drawing/2014/main" id="{18DC912A-2CFE-434E-8F27-BA83308C89A6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715000"/>
            <a:ext cx="685800" cy="609600"/>
            <a:chOff x="720" y="1488"/>
            <a:chExt cx="2736" cy="2736"/>
          </a:xfrm>
        </p:grpSpPr>
        <p:pic>
          <p:nvPicPr>
            <p:cNvPr id="64587" name="Picture 75">
              <a:extLst>
                <a:ext uri="{FF2B5EF4-FFF2-40B4-BE49-F238E27FC236}">
                  <a16:creationId xmlns:a16="http://schemas.microsoft.com/office/drawing/2014/main" id="{04E22FAE-7FCB-42C2-B6A5-02CCD1589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88" name="Picture 76">
              <a:extLst>
                <a:ext uri="{FF2B5EF4-FFF2-40B4-BE49-F238E27FC236}">
                  <a16:creationId xmlns:a16="http://schemas.microsoft.com/office/drawing/2014/main" id="{ABFD94D8-80CA-4FBE-AF83-E584DD085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89" name="Picture 77">
              <a:extLst>
                <a:ext uri="{FF2B5EF4-FFF2-40B4-BE49-F238E27FC236}">
                  <a16:creationId xmlns:a16="http://schemas.microsoft.com/office/drawing/2014/main" id="{A762979F-6024-4E15-907A-7FF0A1DF7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90" name="Picture 78">
              <a:extLst>
                <a:ext uri="{FF2B5EF4-FFF2-40B4-BE49-F238E27FC236}">
                  <a16:creationId xmlns:a16="http://schemas.microsoft.com/office/drawing/2014/main" id="{187EFA46-9F2F-4FF6-A432-B4DEA3589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91" name="Picture 79">
              <a:extLst>
                <a:ext uri="{FF2B5EF4-FFF2-40B4-BE49-F238E27FC236}">
                  <a16:creationId xmlns:a16="http://schemas.microsoft.com/office/drawing/2014/main" id="{ABD14DCF-EE12-4ED7-A1CA-2FEE113BA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592" name="Group 80">
            <a:extLst>
              <a:ext uri="{FF2B5EF4-FFF2-40B4-BE49-F238E27FC236}">
                <a16:creationId xmlns:a16="http://schemas.microsoft.com/office/drawing/2014/main" id="{13FB5EA0-577F-4EE3-8E81-468F49D6327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6096000"/>
            <a:ext cx="685800" cy="762000"/>
            <a:chOff x="720" y="1488"/>
            <a:chExt cx="2736" cy="2736"/>
          </a:xfrm>
        </p:grpSpPr>
        <p:pic>
          <p:nvPicPr>
            <p:cNvPr id="64593" name="Picture 81">
              <a:extLst>
                <a:ext uri="{FF2B5EF4-FFF2-40B4-BE49-F238E27FC236}">
                  <a16:creationId xmlns:a16="http://schemas.microsoft.com/office/drawing/2014/main" id="{11FDA33D-BD4C-482F-9EFD-9B2F1BD1E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94" name="Picture 82">
              <a:extLst>
                <a:ext uri="{FF2B5EF4-FFF2-40B4-BE49-F238E27FC236}">
                  <a16:creationId xmlns:a16="http://schemas.microsoft.com/office/drawing/2014/main" id="{C30FA24E-169C-479E-8FBA-68B093505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95" name="Picture 83">
              <a:extLst>
                <a:ext uri="{FF2B5EF4-FFF2-40B4-BE49-F238E27FC236}">
                  <a16:creationId xmlns:a16="http://schemas.microsoft.com/office/drawing/2014/main" id="{E057AFD4-598B-4616-B85A-C27800009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96" name="Picture 84">
              <a:extLst>
                <a:ext uri="{FF2B5EF4-FFF2-40B4-BE49-F238E27FC236}">
                  <a16:creationId xmlns:a16="http://schemas.microsoft.com/office/drawing/2014/main" id="{AE017044-BC7C-483B-884B-54213D392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97" name="Picture 85">
              <a:extLst>
                <a:ext uri="{FF2B5EF4-FFF2-40B4-BE49-F238E27FC236}">
                  <a16:creationId xmlns:a16="http://schemas.microsoft.com/office/drawing/2014/main" id="{27851049-8179-4329-AC5C-DB60C148F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598" name="Group 86">
            <a:extLst>
              <a:ext uri="{FF2B5EF4-FFF2-40B4-BE49-F238E27FC236}">
                <a16:creationId xmlns:a16="http://schemas.microsoft.com/office/drawing/2014/main" id="{20A43B5A-1D6A-42ED-8BAB-8D724A3B197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6019800"/>
            <a:ext cx="533400" cy="838200"/>
            <a:chOff x="720" y="1488"/>
            <a:chExt cx="2736" cy="2736"/>
          </a:xfrm>
        </p:grpSpPr>
        <p:pic>
          <p:nvPicPr>
            <p:cNvPr id="64599" name="Picture 87">
              <a:extLst>
                <a:ext uri="{FF2B5EF4-FFF2-40B4-BE49-F238E27FC236}">
                  <a16:creationId xmlns:a16="http://schemas.microsoft.com/office/drawing/2014/main" id="{0B697C4C-876B-43F5-8EAD-2475C2A5B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0" name="Picture 88">
              <a:extLst>
                <a:ext uri="{FF2B5EF4-FFF2-40B4-BE49-F238E27FC236}">
                  <a16:creationId xmlns:a16="http://schemas.microsoft.com/office/drawing/2014/main" id="{756CECE5-AB72-444F-BDFD-F1E2AB896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1" name="Picture 89">
              <a:extLst>
                <a:ext uri="{FF2B5EF4-FFF2-40B4-BE49-F238E27FC236}">
                  <a16:creationId xmlns:a16="http://schemas.microsoft.com/office/drawing/2014/main" id="{44C6777B-36AE-4B34-BDC6-5CEAAE9C3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2" name="Picture 90">
              <a:extLst>
                <a:ext uri="{FF2B5EF4-FFF2-40B4-BE49-F238E27FC236}">
                  <a16:creationId xmlns:a16="http://schemas.microsoft.com/office/drawing/2014/main" id="{1F431725-226F-4108-AE46-D65898CD3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3" name="Picture 91">
              <a:extLst>
                <a:ext uri="{FF2B5EF4-FFF2-40B4-BE49-F238E27FC236}">
                  <a16:creationId xmlns:a16="http://schemas.microsoft.com/office/drawing/2014/main" id="{6F14D30E-15D1-44B8-966D-F2062FCB0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604" name="Group 92">
            <a:extLst>
              <a:ext uri="{FF2B5EF4-FFF2-40B4-BE49-F238E27FC236}">
                <a16:creationId xmlns:a16="http://schemas.microsoft.com/office/drawing/2014/main" id="{557C8FB8-4129-4380-985E-17FDCFFCCA65}"/>
              </a:ext>
            </a:extLst>
          </p:cNvPr>
          <p:cNvGrpSpPr>
            <a:grpSpLocks/>
          </p:cNvGrpSpPr>
          <p:nvPr/>
        </p:nvGrpSpPr>
        <p:grpSpPr bwMode="auto">
          <a:xfrm>
            <a:off x="0" y="5562600"/>
            <a:ext cx="914400" cy="685800"/>
            <a:chOff x="720" y="1488"/>
            <a:chExt cx="2736" cy="2736"/>
          </a:xfrm>
        </p:grpSpPr>
        <p:pic>
          <p:nvPicPr>
            <p:cNvPr id="64605" name="Picture 93">
              <a:extLst>
                <a:ext uri="{FF2B5EF4-FFF2-40B4-BE49-F238E27FC236}">
                  <a16:creationId xmlns:a16="http://schemas.microsoft.com/office/drawing/2014/main" id="{F7B3D4A5-A636-40A1-BAA2-45BEA682B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6" name="Picture 94">
              <a:extLst>
                <a:ext uri="{FF2B5EF4-FFF2-40B4-BE49-F238E27FC236}">
                  <a16:creationId xmlns:a16="http://schemas.microsoft.com/office/drawing/2014/main" id="{BE442D17-E9FC-4C2E-9A05-F91EDDC66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7" name="Picture 95">
              <a:extLst>
                <a:ext uri="{FF2B5EF4-FFF2-40B4-BE49-F238E27FC236}">
                  <a16:creationId xmlns:a16="http://schemas.microsoft.com/office/drawing/2014/main" id="{B84CC19C-9BA3-4439-B26F-92D58955E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8" name="Picture 96">
              <a:extLst>
                <a:ext uri="{FF2B5EF4-FFF2-40B4-BE49-F238E27FC236}">
                  <a16:creationId xmlns:a16="http://schemas.microsoft.com/office/drawing/2014/main" id="{6B16A58B-D4CF-4798-9E64-C49E775D0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09" name="Picture 97">
              <a:extLst>
                <a:ext uri="{FF2B5EF4-FFF2-40B4-BE49-F238E27FC236}">
                  <a16:creationId xmlns:a16="http://schemas.microsoft.com/office/drawing/2014/main" id="{945C1993-6634-43E1-8FBF-E14EF9D08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611" name="Group 99">
            <a:extLst>
              <a:ext uri="{FF2B5EF4-FFF2-40B4-BE49-F238E27FC236}">
                <a16:creationId xmlns:a16="http://schemas.microsoft.com/office/drawing/2014/main" id="{DCDF4CCA-0699-430D-8CB6-C7870492AE6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943600"/>
            <a:ext cx="685800" cy="762000"/>
            <a:chOff x="720" y="1488"/>
            <a:chExt cx="2736" cy="2736"/>
          </a:xfrm>
        </p:grpSpPr>
        <p:pic>
          <p:nvPicPr>
            <p:cNvPr id="64612" name="Picture 100">
              <a:extLst>
                <a:ext uri="{FF2B5EF4-FFF2-40B4-BE49-F238E27FC236}">
                  <a16:creationId xmlns:a16="http://schemas.microsoft.com/office/drawing/2014/main" id="{17AC2D95-7FD8-4334-9115-CC743954A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66" t="3687" r="68765" b="26801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13" name="Picture 101">
              <a:extLst>
                <a:ext uri="{FF2B5EF4-FFF2-40B4-BE49-F238E27FC236}">
                  <a16:creationId xmlns:a16="http://schemas.microsoft.com/office/drawing/2014/main" id="{75E2545C-47F0-4C36-9FFC-C76A75E1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66" t="3687" r="68765" b="26801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14" name="Picture 102">
              <a:extLst>
                <a:ext uri="{FF2B5EF4-FFF2-40B4-BE49-F238E27FC236}">
                  <a16:creationId xmlns:a16="http://schemas.microsoft.com/office/drawing/2014/main" id="{396ED4CF-897A-40A0-B31C-D149E33D5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66" t="3687" r="68765" b="26801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15" name="Picture 103">
              <a:extLst>
                <a:ext uri="{FF2B5EF4-FFF2-40B4-BE49-F238E27FC236}">
                  <a16:creationId xmlns:a16="http://schemas.microsoft.com/office/drawing/2014/main" id="{E3C90066-929B-42B6-85B9-7E52D9FCA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66" t="3687" r="68765" b="26801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16" name="Picture 104">
              <a:extLst>
                <a:ext uri="{FF2B5EF4-FFF2-40B4-BE49-F238E27FC236}">
                  <a16:creationId xmlns:a16="http://schemas.microsoft.com/office/drawing/2014/main" id="{D59EBF70-F60C-4F95-A6DE-54A2B5715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66" t="3687" r="68765" b="26801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619" name="Text Box 107">
            <a:extLst>
              <a:ext uri="{FF2B5EF4-FFF2-40B4-BE49-F238E27FC236}">
                <a16:creationId xmlns:a16="http://schemas.microsoft.com/office/drawing/2014/main" id="{5B9F9F20-D6FF-4B72-B92C-4BA7C32C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vi-VN" altLang="vi-VN">
              <a:latin typeface="Times New Roman" panose="02020603050405020304" pitchFamily="18" charset="0"/>
            </a:endParaRPr>
          </a:p>
        </p:txBody>
      </p:sp>
      <p:grpSp>
        <p:nvGrpSpPr>
          <p:cNvPr id="64627" name="Group 115">
            <a:extLst>
              <a:ext uri="{FF2B5EF4-FFF2-40B4-BE49-F238E27FC236}">
                <a16:creationId xmlns:a16="http://schemas.microsoft.com/office/drawing/2014/main" id="{7224DEBB-F22C-409C-8465-DD70625C89E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6096000"/>
            <a:ext cx="533400" cy="762000"/>
            <a:chOff x="720" y="1488"/>
            <a:chExt cx="2736" cy="2736"/>
          </a:xfrm>
        </p:grpSpPr>
        <p:pic>
          <p:nvPicPr>
            <p:cNvPr id="64628" name="Picture 116">
              <a:extLst>
                <a:ext uri="{FF2B5EF4-FFF2-40B4-BE49-F238E27FC236}">
                  <a16:creationId xmlns:a16="http://schemas.microsoft.com/office/drawing/2014/main" id="{F821539B-416D-48B9-A970-CF0563223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825160">
              <a:off x="1920" y="1536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29" name="Picture 117">
              <a:extLst>
                <a:ext uri="{FF2B5EF4-FFF2-40B4-BE49-F238E27FC236}">
                  <a16:creationId xmlns:a16="http://schemas.microsoft.com/office/drawing/2014/main" id="{3B7CB06A-6C01-4630-86EA-0FD797023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11199008">
              <a:off x="1488" y="26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30" name="Picture 118">
              <a:extLst>
                <a:ext uri="{FF2B5EF4-FFF2-40B4-BE49-F238E27FC236}">
                  <a16:creationId xmlns:a16="http://schemas.microsoft.com/office/drawing/2014/main" id="{B3BFCC2D-675A-4AF4-8C33-8E151056D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5198839">
              <a:off x="960" y="206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31" name="Picture 119">
              <a:extLst>
                <a:ext uri="{FF2B5EF4-FFF2-40B4-BE49-F238E27FC236}">
                  <a16:creationId xmlns:a16="http://schemas.microsoft.com/office/drawing/2014/main" id="{56D54946-F31E-4B38-A09A-819613A65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6691601">
              <a:off x="2160" y="2304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32" name="Picture 120">
              <a:extLst>
                <a:ext uri="{FF2B5EF4-FFF2-40B4-BE49-F238E27FC236}">
                  <a16:creationId xmlns:a16="http://schemas.microsoft.com/office/drawing/2014/main" id="{C220ED01-F776-4CE8-80B7-1F5D79FB9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9" t="3668" r="68800" b="26767"/>
            <a:stretch>
              <a:fillRect/>
            </a:stretch>
          </p:blipFill>
          <p:spPr bwMode="auto">
            <a:xfrm rot="-1991291">
              <a:off x="1248" y="1488"/>
              <a:ext cx="105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640" name="Text Box 128">
            <a:extLst>
              <a:ext uri="{FF2B5EF4-FFF2-40B4-BE49-F238E27FC236}">
                <a16:creationId xmlns:a16="http://schemas.microsoft.com/office/drawing/2014/main" id="{1C29299C-01FB-4267-AD77-797EA0DF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26" y="914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lối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kháng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Hồ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4680" name="Group 168">
            <a:extLst>
              <a:ext uri="{FF2B5EF4-FFF2-40B4-BE49-F238E27FC236}">
                <a16:creationId xmlns:a16="http://schemas.microsoft.com/office/drawing/2014/main" id="{D145E651-73E8-4127-81B4-9B7BC73F333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52513327"/>
              </p:ext>
            </p:extLst>
          </p:nvPr>
        </p:nvGraphicFramePr>
        <p:xfrm>
          <a:off x="246513" y="1198941"/>
          <a:ext cx="8686800" cy="547420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39157430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93362040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lối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kháng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Hồ</a:t>
                      </a:r>
                      <a:endParaRPr kumimoji="0" lang="en-US" altLang="vi-V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lối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kháng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Trần</a:t>
                      </a:r>
                      <a:endParaRPr kumimoji="0" lang="en-US" altLang="vi-V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247392"/>
                  </a:ext>
                </a:extLst>
              </a:tr>
              <a:tr h="29257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Hồ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dựa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đoàn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toàn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độc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lược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chưa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đúng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đắn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tránh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mạnh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giặc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đánh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chổ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chúng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dựa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sức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mạnh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đoàn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toàn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lược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chiến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đúng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đắn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toàn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lực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huy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sức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mạnh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quân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khai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thác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chổ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giặc</a:t>
                      </a: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4208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AD84EEAB-1529-464B-8755-13F3BD2DD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3BF4C91-EB7C-46AB-A4CF-29BB26CD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4A2FF137-87C3-4D05-A1D5-17663F4F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Ý</a:t>
            </a:r>
          </a:p>
        </p:txBody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92B928B1-4392-4D0F-A007-96BDDFE3A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FC6E67DF-C40B-4CBF-AFDB-688C4FE4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812E114E-D657-4A43-80EC-C79437283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176" name="Rectangle 8">
            <a:extLst>
              <a:ext uri="{FF2B5EF4-FFF2-40B4-BE49-F238E27FC236}">
                <a16:creationId xmlns:a16="http://schemas.microsoft.com/office/drawing/2014/main" id="{4860266B-0790-41D9-B426-113FC9F97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35177" name="Rectangle 9">
            <a:extLst>
              <a:ext uri="{FF2B5EF4-FFF2-40B4-BE49-F238E27FC236}">
                <a16:creationId xmlns:a16="http://schemas.microsoft.com/office/drawing/2014/main" id="{0B4256E2-2479-4F1D-A0A4-58A43E70A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35178" name="Rectangle 10">
            <a:extLst>
              <a:ext uri="{FF2B5EF4-FFF2-40B4-BE49-F238E27FC236}">
                <a16:creationId xmlns:a16="http://schemas.microsoft.com/office/drawing/2014/main" id="{0EE86097-61C7-4859-BE97-84C4D7284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135179" name="Rectangle 11">
            <a:extLst>
              <a:ext uri="{FF2B5EF4-FFF2-40B4-BE49-F238E27FC236}">
                <a16:creationId xmlns:a16="http://schemas.microsoft.com/office/drawing/2014/main" id="{AD754E48-FECB-4A2B-8CC8-30A1332CB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35180" name="Rectangle 12">
            <a:extLst>
              <a:ext uri="{FF2B5EF4-FFF2-40B4-BE49-F238E27FC236}">
                <a16:creationId xmlns:a16="http://schemas.microsoft.com/office/drawing/2014/main" id="{3957302B-5B21-4940-97AF-7B6652F5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35181" name="Rectangle 13">
            <a:extLst>
              <a:ext uri="{FF2B5EF4-FFF2-40B4-BE49-F238E27FC236}">
                <a16:creationId xmlns:a16="http://schemas.microsoft.com/office/drawing/2014/main" id="{A39AFBA6-612C-4C82-A881-B7F51010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35182" name="Rectangle 14">
            <a:extLst>
              <a:ext uri="{FF2B5EF4-FFF2-40B4-BE49-F238E27FC236}">
                <a16:creationId xmlns:a16="http://schemas.microsoft.com/office/drawing/2014/main" id="{35E59770-911A-4F1B-BC61-B2A3279B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85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Ạ</a:t>
            </a:r>
          </a:p>
        </p:txBody>
      </p:sp>
      <p:sp>
        <p:nvSpPr>
          <p:cNvPr id="135183" name="Rectangle 15">
            <a:extLst>
              <a:ext uri="{FF2B5EF4-FFF2-40B4-BE49-F238E27FC236}">
                <a16:creationId xmlns:a16="http://schemas.microsoft.com/office/drawing/2014/main" id="{157D04D1-EB85-4A5E-8B5D-FA472F1C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35184" name="Rectangle 16">
            <a:extLst>
              <a:ext uri="{FF2B5EF4-FFF2-40B4-BE49-F238E27FC236}">
                <a16:creationId xmlns:a16="http://schemas.microsoft.com/office/drawing/2014/main" id="{26587A9A-E849-43FA-9493-10EC813E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35185" name="Rectangle 17">
            <a:extLst>
              <a:ext uri="{FF2B5EF4-FFF2-40B4-BE49-F238E27FC236}">
                <a16:creationId xmlns:a16="http://schemas.microsoft.com/office/drawing/2014/main" id="{9CBCBCB3-7709-43F0-B5DD-DD4472149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186" name="Rectangle 18">
            <a:extLst>
              <a:ext uri="{FF2B5EF4-FFF2-40B4-BE49-F238E27FC236}">
                <a16:creationId xmlns:a16="http://schemas.microsoft.com/office/drawing/2014/main" id="{1C684E0C-FDB0-48B3-843E-5D4893E39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187" name="Rectangle 19">
            <a:extLst>
              <a:ext uri="{FF2B5EF4-FFF2-40B4-BE49-F238E27FC236}">
                <a16:creationId xmlns:a16="http://schemas.microsoft.com/office/drawing/2014/main" id="{EAAFFE3E-CE2B-4A0B-8781-4CCEE7383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Ầ</a:t>
            </a:r>
          </a:p>
        </p:txBody>
      </p:sp>
      <p:sp>
        <p:nvSpPr>
          <p:cNvPr id="135188" name="Rectangle 20">
            <a:extLst>
              <a:ext uri="{FF2B5EF4-FFF2-40B4-BE49-F238E27FC236}">
                <a16:creationId xmlns:a16="http://schemas.microsoft.com/office/drawing/2014/main" id="{374D76F7-88B7-42C7-A6CA-A9499D70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35189" name="Rectangle 21">
            <a:extLst>
              <a:ext uri="{FF2B5EF4-FFF2-40B4-BE49-F238E27FC236}">
                <a16:creationId xmlns:a16="http://schemas.microsoft.com/office/drawing/2014/main" id="{A6D77CF5-CD1C-4359-9B81-8CA1ADF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35190" name="Rectangle 22">
            <a:extLst>
              <a:ext uri="{FF2B5EF4-FFF2-40B4-BE49-F238E27FC236}">
                <a16:creationId xmlns:a16="http://schemas.microsoft.com/office/drawing/2014/main" id="{27BC487B-5296-4389-AD2F-1AA52BFE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Ầ</a:t>
            </a:r>
          </a:p>
        </p:txBody>
      </p:sp>
      <p:sp>
        <p:nvSpPr>
          <p:cNvPr id="135191" name="Rectangle 23">
            <a:extLst>
              <a:ext uri="{FF2B5EF4-FFF2-40B4-BE49-F238E27FC236}">
                <a16:creationId xmlns:a16="http://schemas.microsoft.com/office/drawing/2014/main" id="{8850BB1C-209A-430C-8D9C-CD9F3D14C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35192" name="Rectangle 24">
            <a:extLst>
              <a:ext uri="{FF2B5EF4-FFF2-40B4-BE49-F238E27FC236}">
                <a16:creationId xmlns:a16="http://schemas.microsoft.com/office/drawing/2014/main" id="{C6553F97-0D5F-41EA-9B07-784D53D5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193" name="Rectangle 25">
            <a:extLst>
              <a:ext uri="{FF2B5EF4-FFF2-40B4-BE49-F238E27FC236}">
                <a16:creationId xmlns:a16="http://schemas.microsoft.com/office/drawing/2014/main" id="{EC87F247-2EA6-4E62-A535-4861F8162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5194" name="Rectangle 26">
            <a:extLst>
              <a:ext uri="{FF2B5EF4-FFF2-40B4-BE49-F238E27FC236}">
                <a16:creationId xmlns:a16="http://schemas.microsoft.com/office/drawing/2014/main" id="{358B7FA1-C545-4AA2-8077-A6C2376B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5195" name="Rectangle 27">
            <a:extLst>
              <a:ext uri="{FF2B5EF4-FFF2-40B4-BE49-F238E27FC236}">
                <a16:creationId xmlns:a16="http://schemas.microsoft.com/office/drawing/2014/main" id="{EC3A9D8B-C205-4ABE-A367-27689C153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47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35196" name="Rectangle 28">
            <a:extLst>
              <a:ext uri="{FF2B5EF4-FFF2-40B4-BE49-F238E27FC236}">
                <a16:creationId xmlns:a16="http://schemas.microsoft.com/office/drawing/2014/main" id="{CBCB87D8-1A36-473B-8E85-3EB47A7A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Ỗ</a:t>
            </a:r>
          </a:p>
        </p:txBody>
      </p:sp>
      <p:sp>
        <p:nvSpPr>
          <p:cNvPr id="135197" name="Rectangle 29">
            <a:extLst>
              <a:ext uri="{FF2B5EF4-FFF2-40B4-BE49-F238E27FC236}">
                <a16:creationId xmlns:a16="http://schemas.microsoft.com/office/drawing/2014/main" id="{6D3C06D7-F00A-45DE-869F-2E120AE23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35198" name="Rectangle 30">
            <a:extLst>
              <a:ext uri="{FF2B5EF4-FFF2-40B4-BE49-F238E27FC236}">
                <a16:creationId xmlns:a16="http://schemas.microsoft.com/office/drawing/2014/main" id="{286DCF57-D0CC-4F9C-9EDC-17DF2A45E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135199" name="Rectangle 31">
            <a:extLst>
              <a:ext uri="{FF2B5EF4-FFF2-40B4-BE49-F238E27FC236}">
                <a16:creationId xmlns:a16="http://schemas.microsoft.com/office/drawing/2014/main" id="{8E3B9129-E4FC-47B0-8B5D-B5EBDF10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35200" name="Rectangle 32">
            <a:extLst>
              <a:ext uri="{FF2B5EF4-FFF2-40B4-BE49-F238E27FC236}">
                <a16:creationId xmlns:a16="http://schemas.microsoft.com/office/drawing/2014/main" id="{7292A847-DB25-485C-9DD7-942A5AC9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35201" name="Rectangle 33">
            <a:extLst>
              <a:ext uri="{FF2B5EF4-FFF2-40B4-BE49-F238E27FC236}">
                <a16:creationId xmlns:a16="http://schemas.microsoft.com/office/drawing/2014/main" id="{B58ED072-2BE7-454E-BB39-88BF4CBFF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066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202" name="Rectangle 34">
            <a:extLst>
              <a:ext uri="{FF2B5EF4-FFF2-40B4-BE49-F238E27FC236}">
                <a16:creationId xmlns:a16="http://schemas.microsoft.com/office/drawing/2014/main" id="{002E9FCC-2C8A-41BA-9BDC-A99DC0C1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135203" name="Rectangle 35">
            <a:extLst>
              <a:ext uri="{FF2B5EF4-FFF2-40B4-BE49-F238E27FC236}">
                <a16:creationId xmlns:a16="http://schemas.microsoft.com/office/drawing/2014/main" id="{F8DC7587-627D-4E3A-9E97-04CA30AE8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35204" name="Rectangle 36">
            <a:extLst>
              <a:ext uri="{FF2B5EF4-FFF2-40B4-BE49-F238E27FC236}">
                <a16:creationId xmlns:a16="http://schemas.microsoft.com/office/drawing/2014/main" id="{EF88DDFD-A13F-41ED-ABFD-1204F851E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35205" name="Rectangle 37">
            <a:extLst>
              <a:ext uri="{FF2B5EF4-FFF2-40B4-BE49-F238E27FC236}">
                <a16:creationId xmlns:a16="http://schemas.microsoft.com/office/drawing/2014/main" id="{5EF92113-5A2E-4724-BC99-51251310B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Ạ</a:t>
            </a:r>
          </a:p>
        </p:txBody>
      </p:sp>
      <p:sp>
        <p:nvSpPr>
          <p:cNvPr id="135206" name="Rectangle 38">
            <a:extLst>
              <a:ext uri="{FF2B5EF4-FFF2-40B4-BE49-F238E27FC236}">
                <a16:creationId xmlns:a16="http://schemas.microsoft.com/office/drawing/2014/main" id="{01FB2D86-FF03-4611-A606-97A16898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35207" name="Rectangle 39">
            <a:extLst>
              <a:ext uri="{FF2B5EF4-FFF2-40B4-BE49-F238E27FC236}">
                <a16:creationId xmlns:a16="http://schemas.microsoft.com/office/drawing/2014/main" id="{2D3B4AF9-D8F4-4BBD-996D-986CA358E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208" name="Rectangle 40">
            <a:extLst>
              <a:ext uri="{FF2B5EF4-FFF2-40B4-BE49-F238E27FC236}">
                <a16:creationId xmlns:a16="http://schemas.microsoft.com/office/drawing/2014/main" id="{E51DBD52-8576-42C4-B22E-CB53EC7D5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35209" name="Rectangle 41">
            <a:extLst>
              <a:ext uri="{FF2B5EF4-FFF2-40B4-BE49-F238E27FC236}">
                <a16:creationId xmlns:a16="http://schemas.microsoft.com/office/drawing/2014/main" id="{B58B05E3-8EFC-40B1-893C-877B1BAAD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35210" name="Rectangle 42">
            <a:extLst>
              <a:ext uri="{FF2B5EF4-FFF2-40B4-BE49-F238E27FC236}">
                <a16:creationId xmlns:a16="http://schemas.microsoft.com/office/drawing/2014/main" id="{4112DB87-BF91-4851-AE4E-1CEC5AD52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211" name="Rectangle 43">
            <a:extLst>
              <a:ext uri="{FF2B5EF4-FFF2-40B4-BE49-F238E27FC236}">
                <a16:creationId xmlns:a16="http://schemas.microsoft.com/office/drawing/2014/main" id="{01C8AFB0-48D3-4902-A8FD-013EB634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35212" name="Rectangle 44">
            <a:extLst>
              <a:ext uri="{FF2B5EF4-FFF2-40B4-BE49-F238E27FC236}">
                <a16:creationId xmlns:a16="http://schemas.microsoft.com/office/drawing/2014/main" id="{EFA9F34C-B6E3-4332-B6F9-DFEE139F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35213" name="Rectangle 45">
            <a:extLst>
              <a:ext uri="{FF2B5EF4-FFF2-40B4-BE49-F238E27FC236}">
                <a16:creationId xmlns:a16="http://schemas.microsoft.com/office/drawing/2014/main" id="{7C9DA590-CA04-4DA9-8994-7BD91FDB0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09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35214" name="Rectangle 46">
            <a:extLst>
              <a:ext uri="{FF2B5EF4-FFF2-40B4-BE49-F238E27FC236}">
                <a16:creationId xmlns:a16="http://schemas.microsoft.com/office/drawing/2014/main" id="{5F73AEB4-0F91-463E-91CB-3ADEEE997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215" name="Rectangle 47">
            <a:extLst>
              <a:ext uri="{FF2B5EF4-FFF2-40B4-BE49-F238E27FC236}">
                <a16:creationId xmlns:a16="http://schemas.microsoft.com/office/drawing/2014/main" id="{03C1B008-A343-4113-AC3C-918E63AB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Ặ</a:t>
            </a:r>
          </a:p>
        </p:txBody>
      </p:sp>
      <p:sp>
        <p:nvSpPr>
          <p:cNvPr id="135216" name="Rectangle 48">
            <a:extLst>
              <a:ext uri="{FF2B5EF4-FFF2-40B4-BE49-F238E27FC236}">
                <a16:creationId xmlns:a16="http://schemas.microsoft.com/office/drawing/2014/main" id="{DFC2ED79-C63A-40F1-8D19-29424D88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35217" name="Rectangle 49">
            <a:extLst>
              <a:ext uri="{FF2B5EF4-FFF2-40B4-BE49-F238E27FC236}">
                <a16:creationId xmlns:a16="http://schemas.microsoft.com/office/drawing/2014/main" id="{34411699-20F0-43C7-AA08-2236DD8F1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35218" name="Rectangle 50">
            <a:extLst>
              <a:ext uri="{FF2B5EF4-FFF2-40B4-BE49-F238E27FC236}">
                <a16:creationId xmlns:a16="http://schemas.microsoft.com/office/drawing/2014/main" id="{F0016917-8127-434D-9B74-BB04E37A7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35219" name="Rectangle 51">
            <a:extLst>
              <a:ext uri="{FF2B5EF4-FFF2-40B4-BE49-F238E27FC236}">
                <a16:creationId xmlns:a16="http://schemas.microsoft.com/office/drawing/2014/main" id="{F9BB1CFF-4106-4163-BE1C-FE640ADAD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5220" name="Rectangle 52">
            <a:extLst>
              <a:ext uri="{FF2B5EF4-FFF2-40B4-BE49-F238E27FC236}">
                <a16:creationId xmlns:a16="http://schemas.microsoft.com/office/drawing/2014/main" id="{E3A8FD07-6EAC-47D4-87A6-6FA41A5B5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Á</a:t>
            </a:r>
          </a:p>
        </p:txBody>
      </p:sp>
      <p:sp>
        <p:nvSpPr>
          <p:cNvPr id="135221" name="Rectangle 53">
            <a:extLst>
              <a:ext uri="{FF2B5EF4-FFF2-40B4-BE49-F238E27FC236}">
                <a16:creationId xmlns:a16="http://schemas.microsoft.com/office/drawing/2014/main" id="{963FDB09-A488-425F-AD60-751101734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35222" name="Rectangle 54">
            <a:extLst>
              <a:ext uri="{FF2B5EF4-FFF2-40B4-BE49-F238E27FC236}">
                <a16:creationId xmlns:a16="http://schemas.microsoft.com/office/drawing/2014/main" id="{33662BB7-FC2D-47E9-8936-34DB0545B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35223" name="Rectangle 55">
            <a:extLst>
              <a:ext uri="{FF2B5EF4-FFF2-40B4-BE49-F238E27FC236}">
                <a16:creationId xmlns:a16="http://schemas.microsoft.com/office/drawing/2014/main" id="{6703E896-6B0A-4B4B-8C19-D63BF8B0E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35224" name="Rectangle 56">
            <a:extLst>
              <a:ext uri="{FF2B5EF4-FFF2-40B4-BE49-F238E27FC236}">
                <a16:creationId xmlns:a16="http://schemas.microsoft.com/office/drawing/2014/main" id="{DEDEBBF1-47F8-4136-BEB1-1D037212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25" name="Rectangle 57">
            <a:extLst>
              <a:ext uri="{FF2B5EF4-FFF2-40B4-BE49-F238E27FC236}">
                <a16:creationId xmlns:a16="http://schemas.microsoft.com/office/drawing/2014/main" id="{76230415-4A12-4698-81DD-0ABC79A7C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26" name="Rectangle 58">
            <a:extLst>
              <a:ext uri="{FF2B5EF4-FFF2-40B4-BE49-F238E27FC236}">
                <a16:creationId xmlns:a16="http://schemas.microsoft.com/office/drawing/2014/main" id="{93DFF526-857E-4E97-A3DE-445D2F4A1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27" name="Rectangle 59">
            <a:extLst>
              <a:ext uri="{FF2B5EF4-FFF2-40B4-BE49-F238E27FC236}">
                <a16:creationId xmlns:a16="http://schemas.microsoft.com/office/drawing/2014/main" id="{47E156FA-7A51-4596-BAF7-501B34CF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28" name="Rectangle 60">
            <a:extLst>
              <a:ext uri="{FF2B5EF4-FFF2-40B4-BE49-F238E27FC236}">
                <a16:creationId xmlns:a16="http://schemas.microsoft.com/office/drawing/2014/main" id="{564F0EC5-48EE-418B-8B18-08A07589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29" name="Rectangle 61">
            <a:extLst>
              <a:ext uri="{FF2B5EF4-FFF2-40B4-BE49-F238E27FC236}">
                <a16:creationId xmlns:a16="http://schemas.microsoft.com/office/drawing/2014/main" id="{E56A58BB-CF8A-4D64-B0C3-A5F0C1357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0" name="Rectangle 62">
            <a:extLst>
              <a:ext uri="{FF2B5EF4-FFF2-40B4-BE49-F238E27FC236}">
                <a16:creationId xmlns:a16="http://schemas.microsoft.com/office/drawing/2014/main" id="{B2A422AD-7A2E-4815-96BF-F54591B9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1" name="Rectangle 63">
            <a:extLst>
              <a:ext uri="{FF2B5EF4-FFF2-40B4-BE49-F238E27FC236}">
                <a16:creationId xmlns:a16="http://schemas.microsoft.com/office/drawing/2014/main" id="{C0D032C8-A0C5-4A62-B26B-F592C937D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2" name="Rectangle 64">
            <a:extLst>
              <a:ext uri="{FF2B5EF4-FFF2-40B4-BE49-F238E27FC236}">
                <a16:creationId xmlns:a16="http://schemas.microsoft.com/office/drawing/2014/main" id="{8EECBAC5-369E-42EA-82B7-8D68D151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3" name="Rectangle 65">
            <a:extLst>
              <a:ext uri="{FF2B5EF4-FFF2-40B4-BE49-F238E27FC236}">
                <a16:creationId xmlns:a16="http://schemas.microsoft.com/office/drawing/2014/main" id="{1BC62029-36D8-4317-BDDD-651D73BF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4" name="Rectangle 66">
            <a:extLst>
              <a:ext uri="{FF2B5EF4-FFF2-40B4-BE49-F238E27FC236}">
                <a16:creationId xmlns:a16="http://schemas.microsoft.com/office/drawing/2014/main" id="{6896D4D9-1E3C-4669-8A7C-BF07BF412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5" name="Rectangle 67">
            <a:extLst>
              <a:ext uri="{FF2B5EF4-FFF2-40B4-BE49-F238E27FC236}">
                <a16:creationId xmlns:a16="http://schemas.microsoft.com/office/drawing/2014/main" id="{5A85C227-3FD0-4E89-9F6F-ED429456D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6" name="Rectangle 68">
            <a:extLst>
              <a:ext uri="{FF2B5EF4-FFF2-40B4-BE49-F238E27FC236}">
                <a16:creationId xmlns:a16="http://schemas.microsoft.com/office/drawing/2014/main" id="{A3F7AF11-15DD-4ABC-AF42-AA279B13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7" name="Rectangle 69">
            <a:extLst>
              <a:ext uri="{FF2B5EF4-FFF2-40B4-BE49-F238E27FC236}">
                <a16:creationId xmlns:a16="http://schemas.microsoft.com/office/drawing/2014/main" id="{AC566E1A-A686-4D90-95C7-84E0980D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8" name="Rectangle 70">
            <a:extLst>
              <a:ext uri="{FF2B5EF4-FFF2-40B4-BE49-F238E27FC236}">
                <a16:creationId xmlns:a16="http://schemas.microsoft.com/office/drawing/2014/main" id="{7C737BA8-29DD-4099-996C-343CC1B82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39" name="Rectangle 71">
            <a:extLst>
              <a:ext uri="{FF2B5EF4-FFF2-40B4-BE49-F238E27FC236}">
                <a16:creationId xmlns:a16="http://schemas.microsoft.com/office/drawing/2014/main" id="{BE3D9207-9D09-4ABF-8CA1-00018570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0" name="Rectangle 72">
            <a:extLst>
              <a:ext uri="{FF2B5EF4-FFF2-40B4-BE49-F238E27FC236}">
                <a16:creationId xmlns:a16="http://schemas.microsoft.com/office/drawing/2014/main" id="{EB1E086B-9E01-4C79-94E1-A8DC2F5B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1" name="Rectangle 73">
            <a:extLst>
              <a:ext uri="{FF2B5EF4-FFF2-40B4-BE49-F238E27FC236}">
                <a16:creationId xmlns:a16="http://schemas.microsoft.com/office/drawing/2014/main" id="{83E48459-6A43-49AC-8192-1A90EF452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2" name="Rectangle 74">
            <a:extLst>
              <a:ext uri="{FF2B5EF4-FFF2-40B4-BE49-F238E27FC236}">
                <a16:creationId xmlns:a16="http://schemas.microsoft.com/office/drawing/2014/main" id="{50D6A2FE-40BA-47E1-9704-EB99D65B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3" name="Rectangle 75">
            <a:extLst>
              <a:ext uri="{FF2B5EF4-FFF2-40B4-BE49-F238E27FC236}">
                <a16:creationId xmlns:a16="http://schemas.microsoft.com/office/drawing/2014/main" id="{BFFFB27D-6685-49EB-84CE-B8CBC9D4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4" name="Rectangle 76">
            <a:extLst>
              <a:ext uri="{FF2B5EF4-FFF2-40B4-BE49-F238E27FC236}">
                <a16:creationId xmlns:a16="http://schemas.microsoft.com/office/drawing/2014/main" id="{834D60F8-5CE6-4242-86DE-271F901C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5" name="Rectangle 77">
            <a:extLst>
              <a:ext uri="{FF2B5EF4-FFF2-40B4-BE49-F238E27FC236}">
                <a16:creationId xmlns:a16="http://schemas.microsoft.com/office/drawing/2014/main" id="{93828F94-6DF5-4F58-906A-FAAB592E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6" name="Rectangle 78">
            <a:extLst>
              <a:ext uri="{FF2B5EF4-FFF2-40B4-BE49-F238E27FC236}">
                <a16:creationId xmlns:a16="http://schemas.microsoft.com/office/drawing/2014/main" id="{FA604A43-5409-413B-970E-12B4AC2C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7" name="Rectangle 79">
            <a:extLst>
              <a:ext uri="{FF2B5EF4-FFF2-40B4-BE49-F238E27FC236}">
                <a16:creationId xmlns:a16="http://schemas.microsoft.com/office/drawing/2014/main" id="{CD1D920D-E97F-4906-8631-2245A093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8" name="Rectangle 80">
            <a:extLst>
              <a:ext uri="{FF2B5EF4-FFF2-40B4-BE49-F238E27FC236}">
                <a16:creationId xmlns:a16="http://schemas.microsoft.com/office/drawing/2014/main" id="{F66E80FD-B3F3-4D86-8B3C-FDE2A97C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49" name="Rectangle 81">
            <a:extLst>
              <a:ext uri="{FF2B5EF4-FFF2-40B4-BE49-F238E27FC236}">
                <a16:creationId xmlns:a16="http://schemas.microsoft.com/office/drawing/2014/main" id="{0C36C6CF-1FA4-4FEC-A403-D894B84F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0" name="Rectangle 82">
            <a:extLst>
              <a:ext uri="{FF2B5EF4-FFF2-40B4-BE49-F238E27FC236}">
                <a16:creationId xmlns:a16="http://schemas.microsoft.com/office/drawing/2014/main" id="{CD582E01-39FF-43C7-A8B9-00E6681D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1" name="Rectangle 83">
            <a:extLst>
              <a:ext uri="{FF2B5EF4-FFF2-40B4-BE49-F238E27FC236}">
                <a16:creationId xmlns:a16="http://schemas.microsoft.com/office/drawing/2014/main" id="{AABD28FD-7145-42B4-B271-BD05C7429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2" name="Rectangle 84">
            <a:extLst>
              <a:ext uri="{FF2B5EF4-FFF2-40B4-BE49-F238E27FC236}">
                <a16:creationId xmlns:a16="http://schemas.microsoft.com/office/drawing/2014/main" id="{C5DD8EA0-F3B0-4B58-8F48-335EC01B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3" name="Rectangle 85">
            <a:extLst>
              <a:ext uri="{FF2B5EF4-FFF2-40B4-BE49-F238E27FC236}">
                <a16:creationId xmlns:a16="http://schemas.microsoft.com/office/drawing/2014/main" id="{84A21B75-1449-4688-82F8-E58927A19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4" name="Rectangle 86">
            <a:extLst>
              <a:ext uri="{FF2B5EF4-FFF2-40B4-BE49-F238E27FC236}">
                <a16:creationId xmlns:a16="http://schemas.microsoft.com/office/drawing/2014/main" id="{EBF71EC5-F326-49F3-ACE2-9531A2F1D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5" name="Rectangle 87">
            <a:extLst>
              <a:ext uri="{FF2B5EF4-FFF2-40B4-BE49-F238E27FC236}">
                <a16:creationId xmlns:a16="http://schemas.microsoft.com/office/drawing/2014/main" id="{26718B20-37C7-4059-BF9B-234B5FD0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6" name="Rectangle 88">
            <a:extLst>
              <a:ext uri="{FF2B5EF4-FFF2-40B4-BE49-F238E27FC236}">
                <a16:creationId xmlns:a16="http://schemas.microsoft.com/office/drawing/2014/main" id="{AFBD35D7-DBBA-48B7-B4DC-ACB1DB8F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7" name="Rectangle 89">
            <a:extLst>
              <a:ext uri="{FF2B5EF4-FFF2-40B4-BE49-F238E27FC236}">
                <a16:creationId xmlns:a16="http://schemas.microsoft.com/office/drawing/2014/main" id="{F99DAF9B-DC4E-440B-B694-370C754C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8" name="Rectangle 90">
            <a:extLst>
              <a:ext uri="{FF2B5EF4-FFF2-40B4-BE49-F238E27FC236}">
                <a16:creationId xmlns:a16="http://schemas.microsoft.com/office/drawing/2014/main" id="{687B0B59-61FC-436C-82A6-18E2BC53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59" name="Rectangle 91">
            <a:extLst>
              <a:ext uri="{FF2B5EF4-FFF2-40B4-BE49-F238E27FC236}">
                <a16:creationId xmlns:a16="http://schemas.microsoft.com/office/drawing/2014/main" id="{97F6945E-5893-4984-A8CF-5E37DC09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0" name="Rectangle 92">
            <a:extLst>
              <a:ext uri="{FF2B5EF4-FFF2-40B4-BE49-F238E27FC236}">
                <a16:creationId xmlns:a16="http://schemas.microsoft.com/office/drawing/2014/main" id="{915A16DA-008E-44DC-A0CA-6DF84D461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1" name="Rectangle 93">
            <a:extLst>
              <a:ext uri="{FF2B5EF4-FFF2-40B4-BE49-F238E27FC236}">
                <a16:creationId xmlns:a16="http://schemas.microsoft.com/office/drawing/2014/main" id="{1BADDAB8-C263-4DD1-A052-794318660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2" name="Rectangle 94">
            <a:extLst>
              <a:ext uri="{FF2B5EF4-FFF2-40B4-BE49-F238E27FC236}">
                <a16:creationId xmlns:a16="http://schemas.microsoft.com/office/drawing/2014/main" id="{523737E1-06BD-4FDA-9FCC-D469EBEEC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3" name="Rectangle 95">
            <a:extLst>
              <a:ext uri="{FF2B5EF4-FFF2-40B4-BE49-F238E27FC236}">
                <a16:creationId xmlns:a16="http://schemas.microsoft.com/office/drawing/2014/main" id="{7DC9AA2B-F7B5-47A0-8340-CA52A16E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4" name="Rectangle 96">
            <a:extLst>
              <a:ext uri="{FF2B5EF4-FFF2-40B4-BE49-F238E27FC236}">
                <a16:creationId xmlns:a16="http://schemas.microsoft.com/office/drawing/2014/main" id="{1D110C4C-3A1F-4337-97BE-AE72D1222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5" name="Rectangle 97">
            <a:extLst>
              <a:ext uri="{FF2B5EF4-FFF2-40B4-BE49-F238E27FC236}">
                <a16:creationId xmlns:a16="http://schemas.microsoft.com/office/drawing/2014/main" id="{5BDF9D7C-C5D7-49A9-990A-5EB211F2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6" name="Rectangle 98">
            <a:extLst>
              <a:ext uri="{FF2B5EF4-FFF2-40B4-BE49-F238E27FC236}">
                <a16:creationId xmlns:a16="http://schemas.microsoft.com/office/drawing/2014/main" id="{DE10E300-1F2B-4C61-9DD9-46FF7FF8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7" name="Rectangle 99">
            <a:extLst>
              <a:ext uri="{FF2B5EF4-FFF2-40B4-BE49-F238E27FC236}">
                <a16:creationId xmlns:a16="http://schemas.microsoft.com/office/drawing/2014/main" id="{D3778D8C-0A73-41B2-9C4F-758DF70D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8" name="Rectangle 100">
            <a:extLst>
              <a:ext uri="{FF2B5EF4-FFF2-40B4-BE49-F238E27FC236}">
                <a16:creationId xmlns:a16="http://schemas.microsoft.com/office/drawing/2014/main" id="{AD29B9E5-B670-4EE5-8DC1-98CFA204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69" name="Rectangle 101">
            <a:extLst>
              <a:ext uri="{FF2B5EF4-FFF2-40B4-BE49-F238E27FC236}">
                <a16:creationId xmlns:a16="http://schemas.microsoft.com/office/drawing/2014/main" id="{F7F69608-D6EE-4732-9392-6AE1DBE91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70" name="Oval 102">
            <a:extLst>
              <a:ext uri="{FF2B5EF4-FFF2-40B4-BE49-F238E27FC236}">
                <a16:creationId xmlns:a16="http://schemas.microsoft.com/office/drawing/2014/main" id="{9582313F-632B-4A45-8836-FAD531DAE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/>
              <a:t>CÂU 1</a:t>
            </a:r>
          </a:p>
        </p:txBody>
      </p:sp>
      <p:sp>
        <p:nvSpPr>
          <p:cNvPr id="135271" name="Oval 103">
            <a:extLst>
              <a:ext uri="{FF2B5EF4-FFF2-40B4-BE49-F238E27FC236}">
                <a16:creationId xmlns:a16="http://schemas.microsoft.com/office/drawing/2014/main" id="{AF8947DB-415E-4EDD-AF2A-4F3BBC61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0"/>
            <a:ext cx="12954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TỪ KHÓA</a:t>
            </a:r>
          </a:p>
        </p:txBody>
      </p:sp>
      <p:sp>
        <p:nvSpPr>
          <p:cNvPr id="135272" name="Oval 104">
            <a:extLst>
              <a:ext uri="{FF2B5EF4-FFF2-40B4-BE49-F238E27FC236}">
                <a16:creationId xmlns:a16="http://schemas.microsoft.com/office/drawing/2014/main" id="{F1BC6F09-07EF-4AC8-8470-E7F6CCA5C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/>
              <a:t>CÂU 2</a:t>
            </a:r>
          </a:p>
        </p:txBody>
      </p:sp>
      <p:sp>
        <p:nvSpPr>
          <p:cNvPr id="135273" name="Oval 105">
            <a:extLst>
              <a:ext uri="{FF2B5EF4-FFF2-40B4-BE49-F238E27FC236}">
                <a16:creationId xmlns:a16="http://schemas.microsoft.com/office/drawing/2014/main" id="{AE541866-0081-47FD-8E10-8D779E537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/>
              <a:t>CÂU 3</a:t>
            </a:r>
          </a:p>
        </p:txBody>
      </p:sp>
      <p:sp>
        <p:nvSpPr>
          <p:cNvPr id="135274" name="Oval 106">
            <a:extLst>
              <a:ext uri="{FF2B5EF4-FFF2-40B4-BE49-F238E27FC236}">
                <a16:creationId xmlns:a16="http://schemas.microsoft.com/office/drawing/2014/main" id="{F552A873-E7C5-417F-95BD-FDF65F019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/>
              <a:t>CÂU 4</a:t>
            </a:r>
          </a:p>
        </p:txBody>
      </p:sp>
      <p:sp>
        <p:nvSpPr>
          <p:cNvPr id="135275" name="Oval 107">
            <a:extLst>
              <a:ext uri="{FF2B5EF4-FFF2-40B4-BE49-F238E27FC236}">
                <a16:creationId xmlns:a16="http://schemas.microsoft.com/office/drawing/2014/main" id="{AB388993-29E5-4018-840E-F25D8FEFF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/>
              <a:t>CÂU 5</a:t>
            </a:r>
          </a:p>
        </p:txBody>
      </p:sp>
      <p:sp>
        <p:nvSpPr>
          <p:cNvPr id="135276" name="Oval 108">
            <a:extLst>
              <a:ext uri="{FF2B5EF4-FFF2-40B4-BE49-F238E27FC236}">
                <a16:creationId xmlns:a16="http://schemas.microsoft.com/office/drawing/2014/main" id="{A927185A-B992-4C3B-8851-F3CDD25B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/>
              <a:t>CÂU 6</a:t>
            </a:r>
          </a:p>
        </p:txBody>
      </p:sp>
      <p:sp>
        <p:nvSpPr>
          <p:cNvPr id="135277" name="Oval 109">
            <a:extLst>
              <a:ext uri="{FF2B5EF4-FFF2-40B4-BE49-F238E27FC236}">
                <a16:creationId xmlns:a16="http://schemas.microsoft.com/office/drawing/2014/main" id="{5B8023C3-48DB-4406-B8BF-B3238F169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8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5278" name="Oval 110">
            <a:extLst>
              <a:ext uri="{FF2B5EF4-FFF2-40B4-BE49-F238E27FC236}">
                <a16:creationId xmlns:a16="http://schemas.microsoft.com/office/drawing/2014/main" id="{DD9C17DE-311A-4018-A295-651A8BFC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9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5279" name="Oval 111">
            <a:extLst>
              <a:ext uri="{FF2B5EF4-FFF2-40B4-BE49-F238E27FC236}">
                <a16:creationId xmlns:a16="http://schemas.microsoft.com/office/drawing/2014/main" id="{A4DFC861-A195-44C8-B8B1-C22708D75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066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5280" name="Oval 112">
            <a:extLst>
              <a:ext uri="{FF2B5EF4-FFF2-40B4-BE49-F238E27FC236}">
                <a16:creationId xmlns:a16="http://schemas.microsoft.com/office/drawing/2014/main" id="{2B8A145F-2A34-409A-9721-7FADE0436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447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5281" name="Oval 113">
            <a:extLst>
              <a:ext uri="{FF2B5EF4-FFF2-40B4-BE49-F238E27FC236}">
                <a16:creationId xmlns:a16="http://schemas.microsoft.com/office/drawing/2014/main" id="{8D1A4AC7-C370-406B-8DF0-1C19C59E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828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35282" name="Oval 114">
            <a:extLst>
              <a:ext uri="{FF2B5EF4-FFF2-40B4-BE49-F238E27FC236}">
                <a16:creationId xmlns:a16="http://schemas.microsoft.com/office/drawing/2014/main" id="{7500856A-828E-4146-B046-EA896979C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860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5283" name="Oval 115">
            <a:extLst>
              <a:ext uri="{FF2B5EF4-FFF2-40B4-BE49-F238E27FC236}">
                <a16:creationId xmlns:a16="http://schemas.microsoft.com/office/drawing/2014/main" id="{538698F3-175C-4394-B266-1A57B647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5284" name="Oval 116">
            <a:extLst>
              <a:ext uri="{FF2B5EF4-FFF2-40B4-BE49-F238E27FC236}">
                <a16:creationId xmlns:a16="http://schemas.microsoft.com/office/drawing/2014/main" id="{1212C702-EBB0-4CFE-8903-71503BB55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610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</a:rPr>
              <a:t>ĐÂY LÀ TÊN THẬT CỦA VỊ GIẢN ĐỊNH HOÀNG ĐẾ</a:t>
            </a:r>
          </a:p>
        </p:txBody>
      </p:sp>
      <p:sp>
        <p:nvSpPr>
          <p:cNvPr id="135285" name="Rectangle 117">
            <a:extLst>
              <a:ext uri="{FF2B5EF4-FFF2-40B4-BE49-F238E27FC236}">
                <a16:creationId xmlns:a16="http://schemas.microsoft.com/office/drawing/2014/main" id="{9ECE8DCB-AF4A-4C63-BE14-4138AE96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86" name="Rectangle 118">
            <a:extLst>
              <a:ext uri="{FF2B5EF4-FFF2-40B4-BE49-F238E27FC236}">
                <a16:creationId xmlns:a16="http://schemas.microsoft.com/office/drawing/2014/main" id="{817DB9E8-DAEC-4015-8428-B277BA6C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87" name="Rectangle 119">
            <a:extLst>
              <a:ext uri="{FF2B5EF4-FFF2-40B4-BE49-F238E27FC236}">
                <a16:creationId xmlns:a16="http://schemas.microsoft.com/office/drawing/2014/main" id="{F00DFE83-E829-4F57-82DB-924FF89E8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88" name="Rectangle 120">
            <a:extLst>
              <a:ext uri="{FF2B5EF4-FFF2-40B4-BE49-F238E27FC236}">
                <a16:creationId xmlns:a16="http://schemas.microsoft.com/office/drawing/2014/main" id="{D99BCC8C-AC84-408F-891C-5081A4B1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89" name="Rectangle 121">
            <a:extLst>
              <a:ext uri="{FF2B5EF4-FFF2-40B4-BE49-F238E27FC236}">
                <a16:creationId xmlns:a16="http://schemas.microsoft.com/office/drawing/2014/main" id="{EE5804E1-C8D8-4630-A24B-D166C8F58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90" name="Rectangle 122">
            <a:extLst>
              <a:ext uri="{FF2B5EF4-FFF2-40B4-BE49-F238E27FC236}">
                <a16:creationId xmlns:a16="http://schemas.microsoft.com/office/drawing/2014/main" id="{E6A4F16C-0854-4AE8-A077-C47955F6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91" name="Rectangle 123">
            <a:extLst>
              <a:ext uri="{FF2B5EF4-FFF2-40B4-BE49-F238E27FC236}">
                <a16:creationId xmlns:a16="http://schemas.microsoft.com/office/drawing/2014/main" id="{FA4B4766-ADA2-414C-8B9F-1A9BCBB60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92" name="Rectangle 124">
            <a:extLst>
              <a:ext uri="{FF2B5EF4-FFF2-40B4-BE49-F238E27FC236}">
                <a16:creationId xmlns:a16="http://schemas.microsoft.com/office/drawing/2014/main" id="{43F73C5C-99BD-4ABF-A93A-037D7DBA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135293" name="Oval 125">
            <a:extLst>
              <a:ext uri="{FF2B5EF4-FFF2-40B4-BE49-F238E27FC236}">
                <a16:creationId xmlns:a16="http://schemas.microsoft.com/office/drawing/2014/main" id="{C13AED0F-6B73-46D7-95DE-EAEF4EB8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chemeClr val="hlink"/>
                </a:solidFill>
              </a:rPr>
              <a:t>ÔNG LÀ CON TRAI CỦA ĐẶNG TẤT , HƯỞNG ỨNG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chemeClr val="hlink"/>
                </a:solidFill>
              </a:rPr>
              <a:t>CUỘC KHỞI NGHĨA TRẦN QUÝ KHOÁNG</a:t>
            </a:r>
          </a:p>
        </p:txBody>
      </p:sp>
      <p:sp>
        <p:nvSpPr>
          <p:cNvPr id="135294" name="Oval 126">
            <a:extLst>
              <a:ext uri="{FF2B5EF4-FFF2-40B4-BE49-F238E27FC236}">
                <a16:creationId xmlns:a16="http://schemas.microsoft.com/office/drawing/2014/main" id="{F116A8BC-C62E-4E2A-A3F3-504CFA412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TÊN THẬT CỦA VỊ VUA LẤY HIỆU LÀ TRÙNG QUANG ĐẾ.</a:t>
            </a:r>
          </a:p>
        </p:txBody>
      </p:sp>
      <p:sp>
        <p:nvSpPr>
          <p:cNvPr id="135295" name="Oval 127">
            <a:extLst>
              <a:ext uri="{FF2B5EF4-FFF2-40B4-BE49-F238E27FC236}">
                <a16:creationId xmlns:a16="http://schemas.microsoft.com/office/drawing/2014/main" id="{A28ED756-3830-4F79-B77B-1E3530C5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</a:rPr>
              <a:t>THÀNH NHÀ HỒ ĐƯỢC XÂY DỰNG TẠI HÀ TÂY</a:t>
            </a:r>
          </a:p>
        </p:txBody>
      </p:sp>
      <p:sp>
        <p:nvSpPr>
          <p:cNvPr id="135296" name="Oval 128">
            <a:extLst>
              <a:ext uri="{FF2B5EF4-FFF2-40B4-BE49-F238E27FC236}">
                <a16:creationId xmlns:a16="http://schemas.microsoft.com/office/drawing/2014/main" id="{8A902F08-BFAE-44D9-8FBF-E5EEC4C5D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</a:rPr>
              <a:t>TÊN GỌI KHÁC CỦA THĂNG LONG THỜI NHÀ HỒ</a:t>
            </a:r>
          </a:p>
        </p:txBody>
      </p:sp>
      <p:sp>
        <p:nvSpPr>
          <p:cNvPr id="135297" name="Oval 129">
            <a:extLst>
              <a:ext uri="{FF2B5EF4-FFF2-40B4-BE49-F238E27FC236}">
                <a16:creationId xmlns:a16="http://schemas.microsoft.com/office/drawing/2014/main" id="{BDBC6B6C-B511-42D1-A37F-2BAB7AE9A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/>
              <a:t>TÊN CỦA NƯỚC TA THỜI LÝ – TRẦN</a:t>
            </a:r>
          </a:p>
        </p:txBody>
      </p:sp>
      <p:sp>
        <p:nvSpPr>
          <p:cNvPr id="135298" name="WordArt 130">
            <a:extLst>
              <a:ext uri="{FF2B5EF4-FFF2-40B4-BE49-F238E27FC236}">
                <a16:creationId xmlns:a16="http://schemas.microsoft.com/office/drawing/2014/main" id="{B24D3BE5-C37B-4E6E-9943-D92A6D9CF7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4102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>
              <a:buFontTx/>
              <a:buNone/>
            </a:pPr>
            <a:r>
              <a:rPr lang="vi-VN" sz="2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135299" name="AutoShape 131">
            <a:hlinkClick r:id="rId2" action="ppaction://hlinksldjump"/>
            <a:extLst>
              <a:ext uri="{FF2B5EF4-FFF2-40B4-BE49-F238E27FC236}">
                <a16:creationId xmlns:a16="http://schemas.microsoft.com/office/drawing/2014/main" id="{81B166CF-A20E-4EF1-AD7B-AA1E58EA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vi-VN" altLang="vi-VN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5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5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3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35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3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3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35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35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3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7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5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3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3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3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3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13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3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3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7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35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3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135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3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135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3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13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3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7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5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13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35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35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35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135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35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35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3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3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13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500"/>
                                        <p:tgtEl>
                                          <p:spTgt spid="13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13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13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500"/>
                                        <p:tgtEl>
                                          <p:spTgt spid="13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500"/>
                                        <p:tgtEl>
                                          <p:spTgt spid="13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74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35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 nodeType="clickPar">
                      <p:stCondLst>
                        <p:cond delay="0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13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2000" fill="hold"/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2000" fill="hold"/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2000" fill="hold"/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3" dur="500"/>
                                        <p:tgtEl>
                                          <p:spTgt spid="13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13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13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2" dur="500"/>
                                        <p:tgtEl>
                                          <p:spTgt spid="13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5" dur="5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13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1" dur="500"/>
                                        <p:tgtEl>
                                          <p:spTgt spid="13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4" dur="500"/>
                                        <p:tgtEl>
                                          <p:spTgt spid="13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7" dur="500"/>
                                        <p:tgtEl>
                                          <p:spTgt spid="135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0" dur="500"/>
                                        <p:tgtEl>
                                          <p:spTgt spid="135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135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6" dur="500"/>
                                        <p:tgtEl>
                                          <p:spTgt spid="135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9" dur="500"/>
                                        <p:tgtEl>
                                          <p:spTgt spid="135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75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35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 nodeType="clickPar">
                      <p:stCondLst>
                        <p:cond delay="0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2000" fill="hold"/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2000" fill="hold"/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2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2000" fill="hold"/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20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20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7" dur="2000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9" dur="500"/>
                                        <p:tgtEl>
                                          <p:spTgt spid="135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2" dur="500"/>
                                        <p:tgtEl>
                                          <p:spTgt spid="135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5" dur="500"/>
                                        <p:tgtEl>
                                          <p:spTgt spid="135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8" dur="500"/>
                                        <p:tgtEl>
                                          <p:spTgt spid="135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1" dur="500"/>
                                        <p:tgtEl>
                                          <p:spTgt spid="135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4" dur="500"/>
                                        <p:tgtEl>
                                          <p:spTgt spid="135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7" dur="500"/>
                                        <p:tgtEl>
                                          <p:spTgt spid="135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0" dur="500"/>
                                        <p:tgtEl>
                                          <p:spTgt spid="135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76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35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 nodeType="clickPar">
                      <p:stCondLst>
                        <p:cond delay="0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1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6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8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1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3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6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7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8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1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2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3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7" dur="500"/>
                                        <p:tgtEl>
                                          <p:spTgt spid="135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0" dur="500"/>
                                        <p:tgtEl>
                                          <p:spTgt spid="135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3" dur="500"/>
                                        <p:tgtEl>
                                          <p:spTgt spid="135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6" dur="500"/>
                                        <p:tgtEl>
                                          <p:spTgt spid="135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9" dur="500"/>
                                        <p:tgtEl>
                                          <p:spTgt spid="135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2" dur="500"/>
                                        <p:tgtEl>
                                          <p:spTgt spid="135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71"/>
                  </p:tgtEl>
                </p:cond>
              </p:nextCondLst>
            </p:seq>
          </p:childTnLst>
        </p:cTn>
      </p:par>
    </p:tnLst>
    <p:bldLst>
      <p:bldP spid="135224" grpId="0" animBg="1"/>
      <p:bldP spid="135224" grpId="1" animBg="1"/>
      <p:bldP spid="135225" grpId="0" animBg="1"/>
      <p:bldP spid="135225" grpId="1" animBg="1"/>
      <p:bldP spid="135226" grpId="0" animBg="1"/>
      <p:bldP spid="135226" grpId="1" animBg="1"/>
      <p:bldP spid="135227" grpId="0" animBg="1"/>
      <p:bldP spid="135227" grpId="1" animBg="1"/>
      <p:bldP spid="135228" grpId="0" animBg="1"/>
      <p:bldP spid="135228" grpId="1" animBg="1"/>
      <p:bldP spid="135229" grpId="0" animBg="1"/>
      <p:bldP spid="135229" grpId="1" animBg="1"/>
      <p:bldP spid="135230" grpId="0" animBg="1"/>
      <p:bldP spid="135230" grpId="1" animBg="1"/>
      <p:bldP spid="135231" grpId="0" animBg="1"/>
      <p:bldP spid="135231" grpId="1" animBg="1"/>
      <p:bldP spid="135232" grpId="0" animBg="1"/>
      <p:bldP spid="135232" grpId="1" animBg="1"/>
      <p:bldP spid="135233" grpId="0" animBg="1"/>
      <p:bldP spid="135233" grpId="1" animBg="1"/>
      <p:bldP spid="135234" grpId="0" animBg="1"/>
      <p:bldP spid="135234" grpId="1" animBg="1"/>
      <p:bldP spid="135235" grpId="0" animBg="1"/>
      <p:bldP spid="135235" grpId="1" animBg="1"/>
      <p:bldP spid="135236" grpId="0" animBg="1"/>
      <p:bldP spid="135236" grpId="1" animBg="1"/>
      <p:bldP spid="135237" grpId="0" animBg="1"/>
      <p:bldP spid="135237" grpId="1" animBg="1"/>
      <p:bldP spid="135238" grpId="0" animBg="1"/>
      <p:bldP spid="135238" grpId="1" animBg="1"/>
      <p:bldP spid="135239" grpId="0" animBg="1"/>
      <p:bldP spid="135239" grpId="1" animBg="1"/>
      <p:bldP spid="135240" grpId="0" animBg="1"/>
      <p:bldP spid="135240" grpId="1" animBg="1"/>
      <p:bldP spid="135241" grpId="0" animBg="1"/>
      <p:bldP spid="135241" grpId="1" animBg="1"/>
      <p:bldP spid="135242" grpId="0" animBg="1"/>
      <p:bldP spid="135242" grpId="1" animBg="1"/>
      <p:bldP spid="135243" grpId="0" animBg="1"/>
      <p:bldP spid="135243" grpId="1" animBg="1"/>
      <p:bldP spid="135244" grpId="0" animBg="1"/>
      <p:bldP spid="135244" grpId="1" animBg="1"/>
      <p:bldP spid="135245" grpId="0" animBg="1"/>
      <p:bldP spid="135245" grpId="1" animBg="1"/>
      <p:bldP spid="135246" grpId="0" animBg="1"/>
      <p:bldP spid="135246" grpId="1" animBg="1"/>
      <p:bldP spid="135247" grpId="0" animBg="1"/>
      <p:bldP spid="135247" grpId="1" animBg="1"/>
      <p:bldP spid="135248" grpId="0" animBg="1"/>
      <p:bldP spid="135248" grpId="1" animBg="1"/>
      <p:bldP spid="135249" grpId="0" animBg="1"/>
      <p:bldP spid="135249" grpId="1" animBg="1"/>
      <p:bldP spid="135250" grpId="0" animBg="1"/>
      <p:bldP spid="135250" grpId="1" animBg="1"/>
      <p:bldP spid="135251" grpId="0" animBg="1"/>
      <p:bldP spid="135251" grpId="1" animBg="1"/>
      <p:bldP spid="135252" grpId="0" animBg="1"/>
      <p:bldP spid="135252" grpId="1" animBg="1"/>
      <p:bldP spid="135253" grpId="0" animBg="1"/>
      <p:bldP spid="135253" grpId="1" animBg="1"/>
      <p:bldP spid="135254" grpId="0" animBg="1"/>
      <p:bldP spid="135254" grpId="1" animBg="1"/>
      <p:bldP spid="135255" grpId="0" animBg="1"/>
      <p:bldP spid="135255" grpId="1" animBg="1"/>
      <p:bldP spid="135256" grpId="0" animBg="1"/>
      <p:bldP spid="135256" grpId="1" animBg="1"/>
      <p:bldP spid="135257" grpId="0" animBg="1"/>
      <p:bldP spid="135257" grpId="1" animBg="1"/>
      <p:bldP spid="135258" grpId="0" animBg="1"/>
      <p:bldP spid="135258" grpId="1" animBg="1"/>
      <p:bldP spid="135259" grpId="0" animBg="1"/>
      <p:bldP spid="135259" grpId="1" animBg="1"/>
      <p:bldP spid="135260" grpId="0" animBg="1"/>
      <p:bldP spid="135260" grpId="1" animBg="1"/>
      <p:bldP spid="135261" grpId="0" animBg="1"/>
      <p:bldP spid="135261" grpId="1" animBg="1"/>
      <p:bldP spid="135262" grpId="0" animBg="1"/>
      <p:bldP spid="135262" grpId="1" animBg="1"/>
      <p:bldP spid="135263" grpId="0" animBg="1"/>
      <p:bldP spid="135263" grpId="1" animBg="1"/>
      <p:bldP spid="135264" grpId="0" animBg="1"/>
      <p:bldP spid="135264" grpId="1" animBg="1"/>
      <p:bldP spid="135265" grpId="0" animBg="1"/>
      <p:bldP spid="135265" grpId="1" animBg="1"/>
      <p:bldP spid="135266" grpId="0" animBg="1"/>
      <p:bldP spid="135266" grpId="1" animBg="1"/>
      <p:bldP spid="135267" grpId="0" animBg="1"/>
      <p:bldP spid="135267" grpId="1" animBg="1"/>
      <p:bldP spid="135268" grpId="0" animBg="1"/>
      <p:bldP spid="135268" grpId="1" animBg="1"/>
      <p:bldP spid="135269" grpId="0" animBg="1"/>
      <p:bldP spid="135269" grpId="1" animBg="1"/>
      <p:bldP spid="135284" grpId="0" animBg="1"/>
      <p:bldP spid="135284" grpId="1" animBg="1"/>
      <p:bldP spid="135285" grpId="0" animBg="1"/>
      <p:bldP spid="135285" grpId="1" animBg="1"/>
      <p:bldP spid="135286" grpId="0" animBg="1"/>
      <p:bldP spid="135286" grpId="1" animBg="1"/>
      <p:bldP spid="135287" grpId="0" animBg="1"/>
      <p:bldP spid="135287" grpId="1" animBg="1"/>
      <p:bldP spid="135288" grpId="0" animBg="1"/>
      <p:bldP spid="135288" grpId="1" animBg="1"/>
      <p:bldP spid="135289" grpId="0" animBg="1"/>
      <p:bldP spid="135289" grpId="1" animBg="1"/>
      <p:bldP spid="135290" grpId="0" animBg="1"/>
      <p:bldP spid="135290" grpId="1" animBg="1"/>
      <p:bldP spid="135291" grpId="0" animBg="1"/>
      <p:bldP spid="135291" grpId="1" animBg="1"/>
      <p:bldP spid="135292" grpId="0" animBg="1"/>
      <p:bldP spid="135292" grpId="1" animBg="1"/>
      <p:bldP spid="135293" grpId="0" animBg="1"/>
      <p:bldP spid="135293" grpId="1" animBg="1"/>
      <p:bldP spid="135294" grpId="0" animBg="1"/>
      <p:bldP spid="135294" grpId="1" animBg="1"/>
      <p:bldP spid="135295" grpId="0" animBg="1"/>
      <p:bldP spid="135295" grpId="1" animBg="1"/>
      <p:bldP spid="135296" grpId="0" animBg="1"/>
      <p:bldP spid="135296" grpId="1" animBg="1"/>
      <p:bldP spid="135297" grpId="0" animBg="1"/>
      <p:bldP spid="13529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olours012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0" y="2140803"/>
            <a:ext cx="8965852" cy="830997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none" lIns="91440" tIns="45720" rIns="91440" bIns="45720">
            <a:prstTxWarp prst="textDeflateTop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CHÚC CÁC EM HỌC TẬP TỐT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285875"/>
            <a:ext cx="6705600" cy="100012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C4900E-B40D-4CD4-8D2A-94CCF3CF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3"/>
            <a:ext cx="9144000" cy="111220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85900D10-3038-444D-B40F-75CCBC74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956220"/>
            <a:ext cx="6324599" cy="3733799"/>
          </a:xfrm>
          <a:prstGeom prst="cloudCallout">
            <a:avLst>
              <a:gd name="adj1" fmla="val -11225"/>
              <a:gd name="adj2" fmla="val 4708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Nhà Hồ được thành lập trong hoàn cảnh nào?</a:t>
            </a:r>
          </a:p>
          <a:p>
            <a:pPr algn="ctr"/>
            <a:r>
              <a:rPr lang="vi-VN" sz="3600" b="1" dirty="0">
                <a:latin typeface="+mj-lt"/>
              </a:rPr>
              <a:t> </a:t>
            </a:r>
          </a:p>
          <a:p>
            <a:pPr algn="ctr">
              <a:defRPr/>
            </a:pPr>
            <a:endParaRPr lang="en-US" sz="2400" i="1" dirty="0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81DBFE4-CF9D-4675-A816-F7F80A6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vi-VN" sz="4400" dirty="0"/>
              <a:t>- Cuối thế kỉ XIV nhà Trần suy yếu.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05B2EDD0-C413-42EC-9C26-A8BEA6C9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72664"/>
            <a:ext cx="868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vi-VN" sz="4400" dirty="0"/>
              <a:t>- Xã hội khủng hoảng sâu sắc.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A77DA95E-F3DA-4691-9FF5-ECB7D13B3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42105"/>
            <a:ext cx="8686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vi-VN" sz="4400" dirty="0"/>
              <a:t>- Nguy cơ ngoại xâm đe dọa.</a:t>
            </a:r>
          </a:p>
          <a:p>
            <a:r>
              <a:rPr lang="vi-VN" sz="4400" dirty="0"/>
              <a:t>* Năm 1400, Hồ Quý Ly phế truất vua Trần, lập nên nhà Hồ.</a:t>
            </a:r>
          </a:p>
          <a:p>
            <a:pPr eaLnBrk="1" hangingPunct="1">
              <a:defRPr/>
            </a:pPr>
            <a:endParaRPr lang="en-US" sz="2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845403"/>
            <a:ext cx="68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C956C2AA-C8F7-478E-9FAD-31DD9C4A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15875"/>
            <a:ext cx="8534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</a:rPr>
              <a:t>TIỂU SỬ HỒ QUÍ LY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b="1">
              <a:solidFill>
                <a:srgbClr val="0000FF"/>
              </a:solidFill>
            </a:endParaRPr>
          </a:p>
        </p:txBody>
      </p:sp>
      <p:pic>
        <p:nvPicPr>
          <p:cNvPr id="5123" name="Picture 6" descr="ImageView">
            <a:hlinkClick r:id="rId3"/>
            <a:extLst>
              <a:ext uri="{FF2B5EF4-FFF2-40B4-BE49-F238E27FC236}">
                <a16:creationId xmlns:a16="http://schemas.microsoft.com/office/drawing/2014/main" id="{621FABEC-0DA8-475C-9F86-88C12B10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9200"/>
            <a:ext cx="26400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>
            <a:extLst>
              <a:ext uri="{FF2B5EF4-FFF2-40B4-BE49-F238E27FC236}">
                <a16:creationId xmlns:a16="http://schemas.microsoft.com/office/drawing/2014/main" id="{7A3E28AC-F138-4257-A74F-B14960B7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943600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Hå Quý Ly</a:t>
            </a:r>
          </a:p>
        </p:txBody>
      </p:sp>
      <p:sp>
        <p:nvSpPr>
          <p:cNvPr id="5125" name="Text Box 8">
            <a:extLst>
              <a:ext uri="{FF2B5EF4-FFF2-40B4-BE49-F238E27FC236}">
                <a16:creationId xmlns:a16="http://schemas.microsoft.com/office/drawing/2014/main" id="{4D2EC22A-6377-465E-BDA7-B99E1710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8000"/>
            <a:ext cx="62484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</a:rPr>
              <a:t>- </a:t>
            </a:r>
            <a:r>
              <a:rPr lang="en-US" altLang="vi-VN" sz="2800" dirty="0" err="1">
                <a:solidFill>
                  <a:srgbClr val="FF0000"/>
                </a:solidFill>
              </a:rPr>
              <a:t>Hồ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Quý</a:t>
            </a:r>
            <a:r>
              <a:rPr lang="en-US" altLang="vi-VN" sz="2800" dirty="0">
                <a:solidFill>
                  <a:srgbClr val="FF0000"/>
                </a:solidFill>
              </a:rPr>
              <a:t> Ly (1336 – 1407) </a:t>
            </a:r>
            <a:r>
              <a:rPr lang="en-US" altLang="vi-VN" sz="2800" dirty="0" err="1">
                <a:solidFill>
                  <a:srgbClr val="0000FF"/>
                </a:solidFill>
              </a:rPr>
              <a:t>là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cháu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bốn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đời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của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Hồ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Liêm</a:t>
            </a:r>
            <a:r>
              <a:rPr lang="en-US" altLang="vi-VN" sz="2800" dirty="0">
                <a:solidFill>
                  <a:srgbClr val="0000FF"/>
                </a:solidFill>
              </a:rPr>
              <a:t>(</a:t>
            </a:r>
            <a:r>
              <a:rPr lang="en-US" altLang="vi-VN" sz="2800" dirty="0" err="1">
                <a:solidFill>
                  <a:srgbClr val="0000FF"/>
                </a:solidFill>
              </a:rPr>
              <a:t>Hồ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Liêm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từ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quê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Nghệ</a:t>
            </a:r>
            <a:r>
              <a:rPr lang="en-US" altLang="vi-VN" sz="2800" dirty="0">
                <a:solidFill>
                  <a:srgbClr val="0000FF"/>
                </a:solidFill>
              </a:rPr>
              <a:t> An ra Thanh </a:t>
            </a:r>
            <a:r>
              <a:rPr lang="en-US" altLang="vi-VN" sz="2800" dirty="0" err="1">
                <a:solidFill>
                  <a:srgbClr val="0000FF"/>
                </a:solidFill>
              </a:rPr>
              <a:t>Hóa,được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viên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quan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đại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thần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họ</a:t>
            </a:r>
            <a:r>
              <a:rPr lang="en-US" altLang="vi-VN" sz="2800" dirty="0">
                <a:solidFill>
                  <a:srgbClr val="0000FF"/>
                </a:solidFill>
              </a:rPr>
              <a:t> Lê </a:t>
            </a:r>
            <a:r>
              <a:rPr lang="en-US" altLang="vi-VN" sz="2800" dirty="0" err="1">
                <a:solidFill>
                  <a:srgbClr val="0000FF"/>
                </a:solidFill>
              </a:rPr>
              <a:t>nhận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làm</a:t>
            </a:r>
            <a:r>
              <a:rPr lang="en-US" altLang="vi-VN" sz="2800" dirty="0">
                <a:solidFill>
                  <a:srgbClr val="0000FF"/>
                </a:solidFill>
              </a:rPr>
              <a:t> con </a:t>
            </a:r>
            <a:r>
              <a:rPr lang="en-US" altLang="vi-VN" sz="2800" dirty="0" err="1">
                <a:solidFill>
                  <a:srgbClr val="0000FF"/>
                </a:solidFill>
              </a:rPr>
              <a:t>nuôi</a:t>
            </a:r>
            <a:r>
              <a:rPr lang="en-US" altLang="vi-VN" sz="2800" dirty="0">
                <a:solidFill>
                  <a:srgbClr val="0000FF"/>
                </a:solidFill>
              </a:rPr>
              <a:t>). </a:t>
            </a:r>
            <a:r>
              <a:rPr lang="en-US" altLang="vi-VN" sz="2800" dirty="0" err="1">
                <a:solidFill>
                  <a:srgbClr val="0000FF"/>
                </a:solidFill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là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người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tài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năng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lại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hai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người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cô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là</a:t>
            </a:r>
            <a:r>
              <a:rPr lang="en-US" altLang="vi-VN" sz="2800" dirty="0">
                <a:solidFill>
                  <a:srgbClr val="0000FF"/>
                </a:solidFill>
              </a:rPr>
              <a:t> phi </a:t>
            </a:r>
            <a:r>
              <a:rPr lang="en-US" altLang="vi-VN" sz="2800" dirty="0" err="1">
                <a:solidFill>
                  <a:srgbClr val="0000FF"/>
                </a:solidFill>
              </a:rPr>
              <a:t>tần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của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vua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Trần</a:t>
            </a:r>
            <a:r>
              <a:rPr lang="en-US" altLang="vi-VN" sz="2800" dirty="0">
                <a:solidFill>
                  <a:srgbClr val="0000FF"/>
                </a:solidFill>
              </a:rPr>
              <a:t> Minh </a:t>
            </a:r>
            <a:r>
              <a:rPr lang="en-US" altLang="vi-VN" sz="2800" dirty="0" err="1">
                <a:solidFill>
                  <a:srgbClr val="0000FF"/>
                </a:solidFill>
              </a:rPr>
              <a:t>Tông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sinh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hạ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được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ba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vị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vua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cho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nhà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Trần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nhờ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đó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rất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được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vua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Trần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trọng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dụng</a:t>
            </a:r>
            <a:r>
              <a:rPr lang="en-US" altLang="vi-VN" sz="28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</a:rPr>
              <a:t>Hồ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Quý</a:t>
            </a:r>
            <a:r>
              <a:rPr lang="en-US" altLang="vi-VN" sz="2800" dirty="0">
                <a:solidFill>
                  <a:srgbClr val="0000FF"/>
                </a:solidFill>
              </a:rPr>
              <a:t> Ly </a:t>
            </a:r>
            <a:r>
              <a:rPr lang="en-US" altLang="vi-VN" sz="2800" dirty="0" err="1">
                <a:solidFill>
                  <a:srgbClr val="0000FF"/>
                </a:solidFill>
              </a:rPr>
              <a:t>đã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nắm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giữ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được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chức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vụ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cao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nhất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trong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triều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đình</a:t>
            </a:r>
            <a:r>
              <a:rPr lang="en-US" altLang="vi-VN" sz="2800" dirty="0">
                <a:solidFill>
                  <a:srgbClr val="0000FF"/>
                </a:solidFill>
              </a:rPr>
              <a:t>. Sau </a:t>
            </a:r>
            <a:r>
              <a:rPr lang="en-US" altLang="vi-VN" sz="2800" dirty="0" err="1">
                <a:solidFill>
                  <a:srgbClr val="0000FF"/>
                </a:solidFill>
              </a:rPr>
              <a:t>vụ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quý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tộc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nhà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Trần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mưu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giết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không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thành</a:t>
            </a:r>
            <a:r>
              <a:rPr lang="en-US" altLang="vi-VN" sz="2800" dirty="0">
                <a:solidFill>
                  <a:srgbClr val="0000FF"/>
                </a:solidFill>
              </a:rPr>
              <a:t> (1399), </a:t>
            </a:r>
            <a:r>
              <a:rPr lang="en-US" altLang="vi-VN" sz="2800" dirty="0" err="1">
                <a:solidFill>
                  <a:srgbClr val="0000FF"/>
                </a:solidFill>
              </a:rPr>
              <a:t>năm</a:t>
            </a:r>
            <a:r>
              <a:rPr lang="en-US" altLang="vi-VN" sz="2800" dirty="0">
                <a:solidFill>
                  <a:srgbClr val="0000FF"/>
                </a:solidFill>
              </a:rPr>
              <a:t> 1400, </a:t>
            </a:r>
            <a:r>
              <a:rPr lang="en-US" altLang="vi-VN" sz="2800" dirty="0" err="1">
                <a:solidFill>
                  <a:srgbClr val="0000FF"/>
                </a:solidFill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phế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truất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vua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Trần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và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lên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làm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vua</a:t>
            </a:r>
            <a:r>
              <a:rPr lang="en-US" altLang="vi-VN" sz="2800" dirty="0">
                <a:solidFill>
                  <a:srgbClr val="0000FF"/>
                </a:solidFill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</a:rPr>
              <a:t>nhà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Hồ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được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thành</a:t>
            </a:r>
            <a:r>
              <a:rPr lang="en-US" altLang="vi-VN" sz="2800" dirty="0">
                <a:solidFill>
                  <a:srgbClr val="0000FF"/>
                </a:solidFill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</a:rPr>
              <a:t>lập</a:t>
            </a:r>
            <a:r>
              <a:rPr lang="en-US" altLang="vi-VN" sz="28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89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" y="2743200"/>
            <a:ext cx="8001000" cy="100012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C4900E-B40D-4CD4-8D2A-94CCF3CF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3"/>
            <a:ext cx="9144000" cy="111220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C726A1E9-CB9B-42A1-BF09-5D4CB37E70A9}"/>
              </a:ext>
            </a:extLst>
          </p:cNvPr>
          <p:cNvSpPr/>
          <p:nvPr/>
        </p:nvSpPr>
        <p:spPr>
          <a:xfrm>
            <a:off x="152400" y="1400175"/>
            <a:ext cx="6705600" cy="100012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3AC94BF-9ED5-4E51-8260-273F1D84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200"/>
            <a:ext cx="5257800" cy="6400800"/>
          </a:xfrm>
          <a:prstGeom prst="rect">
            <a:avLst/>
          </a:prstGeom>
          <a:solidFill>
            <a:srgbClr val="CC00FF"/>
          </a:solidFill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314F0B7B-1A79-4C07-8881-2A39D7199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95800"/>
            <a:ext cx="2895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solidFill>
                  <a:srgbClr val="009900"/>
                </a:solidFill>
              </a:rPr>
              <a:t>Bản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đồ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nước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>
                <a:solidFill>
                  <a:srgbClr val="FF3300"/>
                </a:solidFill>
              </a:rPr>
              <a:t>ĐẠI NGU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thời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Hồ</a:t>
            </a:r>
            <a:endParaRPr lang="en-US" altLang="vi-VN" sz="3600" b="1" dirty="0">
              <a:solidFill>
                <a:srgbClr val="009900"/>
              </a:solidFill>
            </a:endParaRPr>
          </a:p>
        </p:txBody>
      </p:sp>
      <p:sp>
        <p:nvSpPr>
          <p:cNvPr id="181252" name="AutoShape 4">
            <a:extLst>
              <a:ext uri="{FF2B5EF4-FFF2-40B4-BE49-F238E27FC236}">
                <a16:creationId xmlns:a16="http://schemas.microsoft.com/office/drawing/2014/main" id="{19BA1995-A000-44C9-97B1-E3CA3F103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990600" cy="9144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cs typeface="+mn-cs"/>
              </a:rPr>
              <a:t>TÂY</a:t>
            </a:r>
            <a:r>
              <a:rPr lang="en-US" b="1" dirty="0">
                <a:solidFill>
                  <a:srgbClr val="FFFF00"/>
                </a:solidFill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cs typeface="+mn-cs"/>
              </a:rPr>
              <a:t>ĐÔ</a:t>
            </a:r>
            <a:endParaRPr lang="en-US" b="1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11269" name="Picture 5" descr="1">
            <a:hlinkClick r:id="rId3" action="ppaction://hlinksldjump"/>
            <a:extLst>
              <a:ext uri="{FF2B5EF4-FFF2-40B4-BE49-F238E27FC236}">
                <a16:creationId xmlns:a16="http://schemas.microsoft.com/office/drawing/2014/main" id="{E55FB64E-B01E-4F94-9309-E0230277B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45720" y="1145381"/>
            <a:ext cx="8991600" cy="1000125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C4900E-B40D-4CD4-8D2A-94CCF3CF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3"/>
            <a:ext cx="9144000" cy="111220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HỒ THÀNH LẬP VÀ PHONG TRÀO KHỞI NGHĨA CHỐNG QUÂN MINH ĐẦU THẾ KỈ XV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85900D10-3038-444D-B40F-75CCBC74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145506"/>
            <a:ext cx="6629400" cy="3124199"/>
          </a:xfrm>
          <a:prstGeom prst="cloudCallout">
            <a:avLst>
              <a:gd name="adj1" fmla="val -11225"/>
              <a:gd name="adj2" fmla="val 4708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pPr algn="ctr"/>
            <a:r>
              <a:rPr lang="vi-VN" sz="3600" b="1" dirty="0">
                <a:latin typeface="+mj-lt"/>
              </a:rPr>
              <a:t> </a:t>
            </a:r>
          </a:p>
          <a:p>
            <a:pPr algn="ctr">
              <a:defRPr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746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89558463-3242-43A1-9A15-65B8970CD05B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2060575"/>
            <a:ext cx="2906712" cy="2706688"/>
            <a:chOff x="2015" y="1298"/>
            <a:chExt cx="1831" cy="1705"/>
          </a:xfrm>
        </p:grpSpPr>
        <p:grpSp>
          <p:nvGrpSpPr>
            <p:cNvPr id="13335" name="Group 4">
              <a:extLst>
                <a:ext uri="{FF2B5EF4-FFF2-40B4-BE49-F238E27FC236}">
                  <a16:creationId xmlns:a16="http://schemas.microsoft.com/office/drawing/2014/main" id="{8B81F87B-66E8-45DE-B48E-D434D852D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298"/>
              <a:ext cx="1831" cy="1705"/>
              <a:chOff x="1872" y="1824"/>
              <a:chExt cx="2018" cy="1821"/>
            </a:xfrm>
          </p:grpSpPr>
          <p:sp>
            <p:nvSpPr>
              <p:cNvPr id="273413" name="AutoShape 5">
                <a:extLst>
                  <a:ext uri="{FF2B5EF4-FFF2-40B4-BE49-F238E27FC236}">
                    <a16:creationId xmlns:a16="http://schemas.microsoft.com/office/drawing/2014/main" id="{4D9924ED-63FC-4B58-B172-76E929A1B1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273414" name="AutoShape 6">
                <a:extLst>
                  <a:ext uri="{FF2B5EF4-FFF2-40B4-BE49-F238E27FC236}">
                    <a16:creationId xmlns:a16="http://schemas.microsoft.com/office/drawing/2014/main" id="{83AFF03C-A1E3-42C3-AC73-C4FEC01D8B8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5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273415" name="AutoShape 7">
                <a:extLst>
                  <a:ext uri="{FF2B5EF4-FFF2-40B4-BE49-F238E27FC236}">
                    <a16:creationId xmlns:a16="http://schemas.microsoft.com/office/drawing/2014/main" id="{41D94B91-D2FE-4D0A-9088-FA706BA84D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cs typeface="Arial" charset="0"/>
                </a:endParaRPr>
              </a:p>
            </p:txBody>
          </p:sp>
          <p:sp>
            <p:nvSpPr>
              <p:cNvPr id="13340" name="Oval 8">
                <a:extLst>
                  <a:ext uri="{FF2B5EF4-FFF2-40B4-BE49-F238E27FC236}">
                    <a16:creationId xmlns:a16="http://schemas.microsoft.com/office/drawing/2014/main" id="{A7B8EA44-2E79-4A1C-9864-F093E0C8FC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13341" name="Oval 9">
                <a:extLst>
                  <a:ext uri="{FF2B5EF4-FFF2-40B4-BE49-F238E27FC236}">
                    <a16:creationId xmlns:a16="http://schemas.microsoft.com/office/drawing/2014/main" id="{5DD58828-04A3-4370-8711-0B01819A84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273420" name="Oval 12">
                <a:extLst>
                  <a:ext uri="{FF2B5EF4-FFF2-40B4-BE49-F238E27FC236}">
                    <a16:creationId xmlns:a16="http://schemas.microsoft.com/office/drawing/2014/main" id="{61C1B073-8B6B-424B-B1E5-53C53F0966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2110"/>
                <a:ext cx="1096" cy="10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6600"/>
              </a:p>
            </p:txBody>
          </p:sp>
        </p:grpSp>
        <p:sp>
          <p:nvSpPr>
            <p:cNvPr id="13336" name="Text Box 20">
              <a:extLst>
                <a:ext uri="{FF2B5EF4-FFF2-40B4-BE49-F238E27FC236}">
                  <a16:creationId xmlns:a16="http://schemas.microsoft.com/office/drawing/2014/main" id="{5852CFF1-8B6D-49D6-94EA-0CE414ED22F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16" y="2330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vi-VN" sz="24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B1983F86-8DFD-4539-B439-796B484AF9E0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195512"/>
            <a:ext cx="2662237" cy="907747"/>
            <a:chOff x="839" y="1613"/>
            <a:chExt cx="1179" cy="359"/>
          </a:xfrm>
        </p:grpSpPr>
        <p:sp>
          <p:nvSpPr>
            <p:cNvPr id="273424" name="AutoShape 16">
              <a:extLst>
                <a:ext uri="{FF2B5EF4-FFF2-40B4-BE49-F238E27FC236}">
                  <a16:creationId xmlns:a16="http://schemas.microsoft.com/office/drawing/2014/main" id="{4C9387F3-E1CB-407E-B37E-693DADAD2A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9" y="1613"/>
              <a:ext cx="1179" cy="3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Arial" charset="0"/>
              </a:endParaRPr>
            </a:p>
          </p:txBody>
        </p:sp>
        <p:sp>
          <p:nvSpPr>
            <p:cNvPr id="13334" name="Text Box 22">
              <a:hlinkClick r:id="rId2" action="ppaction://hlinksldjump"/>
              <a:extLst>
                <a:ext uri="{FF2B5EF4-FFF2-40B4-BE49-F238E27FC236}">
                  <a16:creationId xmlns:a16="http://schemas.microsoft.com/office/drawing/2014/main" id="{A30D1046-E6C2-472F-B055-BBEA49EE3D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81" y="1710"/>
              <a:ext cx="62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Chính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trị</a:t>
              </a:r>
              <a:endParaRPr lang="en-US" altLang="vi-VN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7D31C5C4-38D7-466E-A0A2-C3B6EA9E67FE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3716335"/>
            <a:ext cx="2735262" cy="846777"/>
            <a:chOff x="839" y="2341"/>
            <a:chExt cx="1225" cy="360"/>
          </a:xfrm>
        </p:grpSpPr>
        <p:sp>
          <p:nvSpPr>
            <p:cNvPr id="273423" name="AutoShape 15">
              <a:extLst>
                <a:ext uri="{FF2B5EF4-FFF2-40B4-BE49-F238E27FC236}">
                  <a16:creationId xmlns:a16="http://schemas.microsoft.com/office/drawing/2014/main" id="{F612535C-D92F-45DA-930D-1F3F5B4A7E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9" y="2341"/>
              <a:ext cx="1225" cy="36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Arial" charset="0"/>
              </a:endParaRPr>
            </a:p>
          </p:txBody>
        </p:sp>
        <p:sp>
          <p:nvSpPr>
            <p:cNvPr id="13332" name="Text Box 23">
              <a:hlinkClick r:id="rId3" action="ppaction://hlinksldjump"/>
              <a:extLst>
                <a:ext uri="{FF2B5EF4-FFF2-40B4-BE49-F238E27FC236}">
                  <a16:creationId xmlns:a16="http://schemas.microsoft.com/office/drawing/2014/main" id="{F53FBF63-2782-4849-BAEA-B83470DB35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87" y="2432"/>
              <a:ext cx="107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Kinh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tế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tài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chính</a:t>
              </a:r>
              <a:endParaRPr lang="en-US" altLang="vi-VN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2330A5A3-5E5C-451E-9B74-AF322118A49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5084764"/>
            <a:ext cx="2392363" cy="796757"/>
            <a:chOff x="2426" y="3022"/>
            <a:chExt cx="1045" cy="359"/>
          </a:xfrm>
        </p:grpSpPr>
        <p:sp>
          <p:nvSpPr>
            <p:cNvPr id="273422" name="AutoShape 14">
              <a:extLst>
                <a:ext uri="{FF2B5EF4-FFF2-40B4-BE49-F238E27FC236}">
                  <a16:creationId xmlns:a16="http://schemas.microsoft.com/office/drawing/2014/main" id="{631075F3-829D-4D30-AF15-BDD2ACDD0A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6" y="3022"/>
              <a:ext cx="1045" cy="3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Arial" charset="0"/>
              </a:endParaRPr>
            </a:p>
          </p:txBody>
        </p:sp>
        <p:sp>
          <p:nvSpPr>
            <p:cNvPr id="13330" name="Text Box 24">
              <a:hlinkClick r:id="" action="ppaction://noaction"/>
              <a:extLst>
                <a:ext uri="{FF2B5EF4-FFF2-40B4-BE49-F238E27FC236}">
                  <a16:creationId xmlns:a16="http://schemas.microsoft.com/office/drawing/2014/main" id="{06DDADBD-AA03-4490-8C3B-732DE3437ED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26" y="3138"/>
              <a:ext cx="5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Quân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sự</a:t>
              </a:r>
              <a:endParaRPr lang="en-US" altLang="vi-VN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1">
            <a:extLst>
              <a:ext uri="{FF2B5EF4-FFF2-40B4-BE49-F238E27FC236}">
                <a16:creationId xmlns:a16="http://schemas.microsoft.com/office/drawing/2014/main" id="{0646DACC-D7D6-4DFA-A8A1-8748AA880B7C}"/>
              </a:ext>
            </a:extLst>
          </p:cNvPr>
          <p:cNvGrpSpPr>
            <a:grpSpLocks/>
          </p:cNvGrpSpPr>
          <p:nvPr/>
        </p:nvGrpSpPr>
        <p:grpSpPr bwMode="auto">
          <a:xfrm>
            <a:off x="6247020" y="3644903"/>
            <a:ext cx="2884933" cy="869282"/>
            <a:chOff x="3969" y="2296"/>
            <a:chExt cx="1179" cy="360"/>
          </a:xfrm>
        </p:grpSpPr>
        <p:sp>
          <p:nvSpPr>
            <p:cNvPr id="273426" name="AutoShape 18">
              <a:extLst>
                <a:ext uri="{FF2B5EF4-FFF2-40B4-BE49-F238E27FC236}">
                  <a16:creationId xmlns:a16="http://schemas.microsoft.com/office/drawing/2014/main" id="{CAC0D964-FBAB-4A90-8D8B-5965B12514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9" y="2296"/>
              <a:ext cx="1179" cy="36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Arial" charset="0"/>
              </a:endParaRPr>
            </a:p>
          </p:txBody>
        </p:sp>
        <p:sp>
          <p:nvSpPr>
            <p:cNvPr id="13328" name="Text Box 25">
              <a:hlinkClick r:id="" action="ppaction://noaction"/>
              <a:extLst>
                <a:ext uri="{FF2B5EF4-FFF2-40B4-BE49-F238E27FC236}">
                  <a16:creationId xmlns:a16="http://schemas.microsoft.com/office/drawing/2014/main" id="{258B6692-9F44-451E-9098-ADA588EF754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38" y="2385"/>
              <a:ext cx="104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Văn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hóa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giáo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dục</a:t>
              </a:r>
              <a:endParaRPr lang="en-US" altLang="vi-VN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30">
            <a:extLst>
              <a:ext uri="{FF2B5EF4-FFF2-40B4-BE49-F238E27FC236}">
                <a16:creationId xmlns:a16="http://schemas.microsoft.com/office/drawing/2014/main" id="{F0704CAF-EAF5-4BE1-B805-10657677C415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195515"/>
            <a:ext cx="2843213" cy="855617"/>
            <a:chOff x="3969" y="1616"/>
            <a:chExt cx="1179" cy="359"/>
          </a:xfrm>
        </p:grpSpPr>
        <p:sp>
          <p:nvSpPr>
            <p:cNvPr id="273427" name="AutoShape 19">
              <a:extLst>
                <a:ext uri="{FF2B5EF4-FFF2-40B4-BE49-F238E27FC236}">
                  <a16:creationId xmlns:a16="http://schemas.microsoft.com/office/drawing/2014/main" id="{B4D8A3A7-E6EC-4AC3-BD2B-0B51AC52EE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9" y="1616"/>
              <a:ext cx="1179" cy="3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Arial" charset="0"/>
              </a:endParaRPr>
            </a:p>
          </p:txBody>
        </p:sp>
        <p:sp>
          <p:nvSpPr>
            <p:cNvPr id="13326" name="Text Box 26">
              <a:hlinkClick r:id="" action="ppaction://noaction"/>
              <a:extLst>
                <a:ext uri="{FF2B5EF4-FFF2-40B4-BE49-F238E27FC236}">
                  <a16:creationId xmlns:a16="http://schemas.microsoft.com/office/drawing/2014/main" id="{24788001-B784-4179-8F4A-20BCF70156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326" y="1706"/>
              <a:ext cx="4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Xã</a:t>
              </a:r>
              <a:r>
                <a:rPr lang="en-US" altLang="vi-VN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hội</a:t>
              </a:r>
              <a:endParaRPr lang="en-US" altLang="vi-VN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3A589ACC-02AC-485D-BCED-9D032DACE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5513" y="727075"/>
            <a:ext cx="7315200" cy="1066800"/>
          </a:xfrm>
          <a:solidFill>
            <a:srgbClr val="99FF99"/>
          </a:solidFill>
          <a:ln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</a:rPr>
              <a:t>NHỮNG CẢI CÁCH CỦA HỒ QUÝ LY</a:t>
            </a:r>
            <a:endParaRPr lang="en-US" sz="24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24" name="Rectangle 8">
            <a:extLst>
              <a:ext uri="{FF2B5EF4-FFF2-40B4-BE49-F238E27FC236}">
                <a16:creationId xmlns:a16="http://schemas.microsoft.com/office/drawing/2014/main" id="{1796D563-812C-4049-958B-11234B39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002" y="3038475"/>
            <a:ext cx="132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cách</a:t>
            </a:r>
            <a:endParaRPr lang="en-US" altLang="vi-VN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3967E-6 L 0.32031 0.1192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5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324" grpId="0"/>
      <p:bldP spid="133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22.2|1.7|2.2|1.2|1.5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22.2|1.7|2.2|1.2|1.5|0.6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3055</Words>
  <Application>Microsoft Office PowerPoint</Application>
  <PresentationFormat>On-screen Show (4:3)</PresentationFormat>
  <Paragraphs>393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.VnArial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CHỦ ĐỀ: NHÀ HỒ THÀNH LẬP VÀ PHONG TRÀO KHỞI NGHĨA CHỐNG QUÂN MINH ĐẦU THẾ KỈ XV  </vt:lpstr>
      <vt:lpstr>CHỦ ĐỀ: NHÀ HỒ THÀNH LẬP VÀ PHONG TRÀO KHỞI NGHĨA CHỐNG QUÂN MINH ĐẦU THẾ KỈ XV I. Nhà Hồ thành lập</vt:lpstr>
      <vt:lpstr>CHỦ ĐỀ: NHÀ HỒ THÀNH LẬP VÀ PHONG TRÀO KHỞI NGHĨA CHỐNG QUÂN MINH ĐẦU THẾ KỈ XV I. Nhà Hồ thành lập</vt:lpstr>
      <vt:lpstr>PowerPoint Presentation</vt:lpstr>
      <vt:lpstr>CHỦ ĐỀ: NHÀ HỒ THÀNH LẬP VÀ PHONG TRÀO KHỞI NGHĨA CHỐNG QUÂN MINH ĐẦU THẾ KỈ XV I. Nhà Hồ thành lập</vt:lpstr>
      <vt:lpstr>PowerPoint Presentation</vt:lpstr>
      <vt:lpstr>CHỦ ĐỀ: NHÀ HỒ THÀNH LẬP VÀ PHONG TRÀO KHỞI NGHĨA CHỐNG QUÂN MINH ĐẦU THẾ KỈ XV I. Nhà Hồ thành lập</vt:lpstr>
      <vt:lpstr> NHỮNG CẢI CÁCH CỦA HỒ QUÝ 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ĐỀ: NHÀ HỒ THÀNH LẬP VÀ PHONG TRÀO KHỞI NGHĨA CHỐNG QUÂN MINH ĐẦU THẾ KỈ XV  </vt:lpstr>
      <vt:lpstr>CHỦ ĐỀ: NHÀ HỒ THÀNH LẬP VÀ PHONG TRÀO KHỞI NGHĨA CHỐNG QUÂN MINH ĐẦU THẾ KỈ XV II. Phong trào khởi nghĩa chống quân Minh đầu thế kỉ XV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day</dc:creator>
  <cp:lastModifiedBy>vinh hoa</cp:lastModifiedBy>
  <cp:revision>66</cp:revision>
  <dcterms:created xsi:type="dcterms:W3CDTF">2021-10-24T01:51:31Z</dcterms:created>
  <dcterms:modified xsi:type="dcterms:W3CDTF">2022-03-20T16:42:14Z</dcterms:modified>
</cp:coreProperties>
</file>