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14" r:id="rId5"/>
    <p:sldMasterId id="2147483727" r:id="rId6"/>
    <p:sldMasterId id="2147483740" r:id="rId7"/>
    <p:sldMasterId id="2147483753" r:id="rId8"/>
  </p:sldMasterIdLst>
  <p:notesMasterIdLst>
    <p:notesMasterId r:id="rId51"/>
  </p:notesMasterIdLst>
  <p:handoutMasterIdLst>
    <p:handoutMasterId r:id="rId52"/>
  </p:handoutMasterIdLst>
  <p:sldIdLst>
    <p:sldId id="256" r:id="rId9"/>
    <p:sldId id="300" r:id="rId10"/>
    <p:sldId id="258" r:id="rId11"/>
    <p:sldId id="259" r:id="rId12"/>
    <p:sldId id="260" r:id="rId13"/>
    <p:sldId id="261" r:id="rId14"/>
    <p:sldId id="292" r:id="rId15"/>
    <p:sldId id="314" r:id="rId16"/>
    <p:sldId id="315" r:id="rId17"/>
    <p:sldId id="293" r:id="rId18"/>
    <p:sldId id="294" r:id="rId19"/>
    <p:sldId id="302" r:id="rId20"/>
    <p:sldId id="266" r:id="rId21"/>
    <p:sldId id="324" r:id="rId22"/>
    <p:sldId id="267" r:id="rId23"/>
    <p:sldId id="303" r:id="rId24"/>
    <p:sldId id="305" r:id="rId25"/>
    <p:sldId id="312" r:id="rId26"/>
    <p:sldId id="269" r:id="rId27"/>
    <p:sldId id="270" r:id="rId28"/>
    <p:sldId id="306" r:id="rId29"/>
    <p:sldId id="272" r:id="rId30"/>
    <p:sldId id="285" r:id="rId31"/>
    <p:sldId id="273" r:id="rId32"/>
    <p:sldId id="275" r:id="rId33"/>
    <p:sldId id="276" r:id="rId34"/>
    <p:sldId id="307" r:id="rId35"/>
    <p:sldId id="278" r:id="rId36"/>
    <p:sldId id="326" r:id="rId37"/>
    <p:sldId id="279" r:id="rId38"/>
    <p:sldId id="280" r:id="rId39"/>
    <p:sldId id="310" r:id="rId40"/>
    <p:sldId id="311" r:id="rId41"/>
    <p:sldId id="284" r:id="rId42"/>
    <p:sldId id="316" r:id="rId43"/>
    <p:sldId id="317" r:id="rId44"/>
    <p:sldId id="318" r:id="rId45"/>
    <p:sldId id="320" r:id="rId46"/>
    <p:sldId id="321" r:id="rId47"/>
    <p:sldId id="322" r:id="rId48"/>
    <p:sldId id="323" r:id="rId49"/>
    <p:sldId id="29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  <a:srgbClr val="FF0066"/>
    <a:srgbClr val="CCFF33"/>
    <a:srgbClr val="CCFF66"/>
    <a:srgbClr val="FF66FF"/>
    <a:srgbClr val="66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C214-3EC4-453D-9CD3-C375DAC7DAB1}" type="datetimeFigureOut">
              <a:rPr kumimoji="1" lang="ja-JP" altLang="en-US" smtClean="0"/>
              <a:pPr/>
              <a:t>2022/2/28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EB011-0742-4FEC-BE8E-1631390695F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4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2A1E-E02C-4FBD-9976-1FACFFBD3BC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0B219-6D9C-4980-AD97-5C475F2E6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508DC-3532-4751-A984-298B01E6D0E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62F56-67AC-450B-94EA-49564A1DCE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BC407-B31C-4421-A2A2-C7B315409DB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A53B4-911F-42E6-BDAB-8D3F5ECE687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FF6FE-0574-4343-A43E-6C1CBC4149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D44C-1260-46D4-9ACA-6A402938E53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D44C-1260-46D4-9ACA-6A402938E53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F9567F-35CE-46FB-BF3D-34AE08AFB90E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85D30A-60A5-4EE5-9C6D-4986E6361F8F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41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78C29-B677-420D-9D45-686359EC53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E0C18-F7F7-4554-87FA-BC14A81857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DE9FC-DCCB-43D3-B458-B115960C5A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4BB5D-2C0C-49FD-B277-75C168011A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ED765-BC28-4C79-B82B-7FE778721A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CB02C-E834-49C4-841A-EA9CE28282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A5348-5846-4563-A556-36E3B935916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928C1-78DF-4455-9CF4-0C39E70DAD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EE4D25-F302-43B2-884A-C416E494FF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841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9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97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9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6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7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4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8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4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33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0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0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48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42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39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2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2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1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22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1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6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8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40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5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43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5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6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92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8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6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1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65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6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0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11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54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85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07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4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54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75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09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25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460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4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13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704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2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3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57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50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89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12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475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1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1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7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6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3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07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3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8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196C5-2BC3-408F-9D00-5F6F8484B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54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C498-B2C9-48DF-AD8D-507BD53A1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44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2366-C9A2-40C7-957F-BD9572E1B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00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67EF-6F7E-4709-9E66-E899F2B84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8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447F-4139-49A6-8A5E-8AE6D4FA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5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B99-F18A-4C47-BA41-00F4FF27D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5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1CA4-9C1B-4B6D-8328-4259FB15E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30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3965-0A63-4CD8-ABB6-8F3BDEFCE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285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231B-A812-4EFC-BF82-4A4B094B8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93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CF1E-9010-4FE6-A78B-52F307FCD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8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B52-95FF-4E2E-8103-A97C82C54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0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êu đề, Văn bản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9FBF-9189-42B8-AA17-3499D05E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5579-E3CC-4E92-86BA-40816C7E4834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AD5D-65F4-4E31-B24F-055CC2DC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6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7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39A4-2686-4F5A-B053-A4577CA654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DAY%20HOC%20TICH%20HOP\PHIM%20TU%20LIEU\Di&#7879;t%20gi&#7863;c%20&#273;&#243;i,%20gi&#7863;c%20d&#7889;t.mp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57200"/>
            <a:ext cx="8928100" cy="1587500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</a:t>
            </a:r>
            <a:b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VIỆT NAM TỪ SAU CÁCH MẠNG THÁNG TÁM ĐẾN TOÀN QUỐC KHÁNG CHIẾN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438400"/>
            <a:ext cx="9144000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1" hangingPunct="1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0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24</a:t>
            </a:r>
          </a:p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 ĐẤU TRANH BẢO VỆ VÀ XÂY DỰNG </a:t>
            </a:r>
          </a:p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 QUYỀN DÂN CHỦ NHÂN DÂN </a:t>
            </a:r>
          </a:p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(1945 -1946) 2 </a:t>
            </a:r>
            <a:r>
              <a:rPr lang="en-US" sz="3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52400"/>
          <a:ext cx="4572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6657143" imgH="4133333" progId="PBrush">
                  <p:embed/>
                </p:oleObj>
              </mc:Choice>
              <mc:Fallback>
                <p:oleObj r:id="rId4" imgW="6657143" imgH="4133333" progId="PBrush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45720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3733800"/>
          <a:ext cx="4495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6" imgW="7602011" imgH="5257143" progId="PBrush">
                  <p:embed/>
                </p:oleObj>
              </mc:Choice>
              <mc:Fallback>
                <p:oleObj r:id="rId6" imgW="7602011" imgH="5257143" progId="PBrush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33800"/>
                        <a:ext cx="44958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648200" y="152400"/>
          <a:ext cx="4343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8" imgW="6668431" imgH="5753903" progId="PBrush">
                  <p:embed/>
                </p:oleObj>
              </mc:Choice>
              <mc:Fallback>
                <p:oleObj r:id="rId8" imgW="6668431" imgH="5753903" progId="PBrush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"/>
                        <a:ext cx="43434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648200" y="3733800"/>
          <a:ext cx="4267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0" imgW="5706272" imgH="3629532" progId="PBrush">
                  <p:embed/>
                </p:oleObj>
              </mc:Choice>
              <mc:Fallback>
                <p:oleObj r:id="rId10" imgW="5706272" imgH="3629532" progId="PBrush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33800"/>
                        <a:ext cx="42672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0229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209266"/>
            <a:ext cx="807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TÌNH HÌNH NƯỚC TA SAU CÁCH MẠNG THÁNG TÁM</a:t>
            </a:r>
          </a:p>
        </p:txBody>
      </p:sp>
      <p:sp>
        <p:nvSpPr>
          <p:cNvPr id="2" name="Rectangle 1"/>
          <p:cNvSpPr/>
          <p:nvPr/>
        </p:nvSpPr>
        <p:spPr>
          <a:xfrm>
            <a:off x="54261" y="679115"/>
            <a:ext cx="2567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ja-JP" sz="22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ja-JP" sz="22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ja-JP" sz="22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sz="22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0" y="1126984"/>
            <a:ext cx="3480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ja-JP" sz="2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ja-JP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1593515"/>
            <a:ext cx="8724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ja-JP" sz="2200" b="1" dirty="0">
                <a:latin typeface="Times New Roman" pitchFamily="18" charset="0"/>
                <a:cs typeface="Times New Roman" pitchFamily="18" charset="0"/>
              </a:rPr>
              <a:t>..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89073"/>
            <a:ext cx="2949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2714976"/>
            <a:ext cx="723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200" b="1" dirty="0">
                <a:latin typeface="Times New Roman" pitchFamily="18" charset="0"/>
                <a:cs typeface="Times New Roman" pitchFamily="18" charset="0"/>
              </a:rPr>
              <a:t>cách mạng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" y="3124200"/>
            <a:ext cx="5174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vi-VN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ja-JP" sz="2200" b="1" u="sng" dirty="0">
                <a:latin typeface="Times New Roman" pitchFamily="18" charset="0"/>
                <a:cs typeface="Times New Roman" pitchFamily="18" charset="0"/>
              </a:rPr>
              <a:t>xã hội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altLang="ja-JP" sz="2200" b="1" u="sng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iặc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26" y="3404150"/>
            <a:ext cx="872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altLang="ja-JP" sz="2200" b="1" dirty="0">
                <a:latin typeface="Times New Roman" pitchFamily="18" charset="0"/>
                <a:cs typeface="Times New Roman" pitchFamily="18" charset="0"/>
              </a:rPr>
              <a:t>ông nghiệp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ja-JP" sz="22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81" y="4235877"/>
            <a:ext cx="25603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1546" y="4257751"/>
            <a:ext cx="6952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26" y="5051619"/>
            <a:ext cx="5730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ja-JP" sz="2200" b="1" u="sng" dirty="0">
                <a:latin typeface="Times New Roman" pitchFamily="18" charset="0"/>
                <a:cs typeface="Times New Roman" pitchFamily="18" charset="0"/>
              </a:rPr>
              <a:t>giáo dục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altLang="ja-JP" sz="2200" b="1" u="sng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iặc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u="sng" dirty="0" err="1"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ja-JP" sz="2200" b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127" y="5356419"/>
            <a:ext cx="49937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26" y="5661219"/>
            <a:ext cx="8605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ja-JP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ja-JP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14" y="6248624"/>
            <a:ext cx="8844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ja-JP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ja-JP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ja-JP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ja-JP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ja-JP" altLang="ja-JP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76200" y="1705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TÌNH HÌNH NƯỚC TA SAU CÁCH MẠNG THÁNG TÁM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75385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5163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ja-JP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400" b="1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ách mạng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HCM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..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6220" y="2974235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BẢO VỆ ĐỘC LẬP DÂN TỘC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62400"/>
            <a:ext cx="4596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10" y="4495800"/>
            <a:ext cx="8909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ja-JP" sz="2400" b="1" dirty="0">
                <a:latin typeface="+mj-lt"/>
              </a:rPr>
              <a:t>- Ngày 6/1/1946: Tổng tuyển cử bầu Quốc hội đầu tiên trong cả nước.</a:t>
            </a:r>
          </a:p>
        </p:txBody>
      </p:sp>
    </p:spTree>
    <p:extLst>
      <p:ext uri="{BB962C8B-B14F-4D97-AF65-F5344CB8AC3E}">
        <p14:creationId xmlns:p14="http://schemas.microsoft.com/office/powerpoint/2010/main" val="2799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44196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4495800" y="0"/>
          <a:ext cx="4648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2638095" imgH="1980952" progId="PBrush">
                  <p:embed/>
                </p:oleObj>
              </mc:Choice>
              <mc:Fallback>
                <p:oleObj r:id="rId5" imgW="2638095" imgH="1980952" progId="PBrush">
                  <p:embed/>
                  <p:pic>
                    <p:nvPicPr>
                      <p:cNvPr id="173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0"/>
                        <a:ext cx="46482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47244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8">
            <a:lum bright="-6000" contrast="48000"/>
          </a:blip>
          <a:srcRect r="4997" b="13580"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800600" y="6517265"/>
            <a:ext cx="4343400" cy="34073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1" hangingPunct="1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u_c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649287"/>
            <a:ext cx="8915401" cy="6097404"/>
            <a:chOff x="144" y="0"/>
            <a:chExt cx="5616" cy="4218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517" cy="3948"/>
            </a:xfrm>
            <a:prstGeom prst="rect">
              <a:avLst/>
            </a:prstGeom>
            <a:noFill/>
            <a:ln w="9360" cap="sq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88" y="3926"/>
              <a:ext cx="5472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449263" eaLnBrk="1" hangingPunct="1">
                <a:spcBef>
                  <a:spcPts val="15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phủ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9267"/>
            <a:ext cx="124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TÌNH HÌNH NƯỚC TA SAU CÁCH MẠNG THÁNG TÁM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2634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447800"/>
            <a:ext cx="769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i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".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9" y="2743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399" y="3541168"/>
            <a:ext cx="6272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4008566"/>
            <a:ext cx="8735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ja-JP" sz="2400" b="1" dirty="0">
                <a:latin typeface="+mj-lt"/>
              </a:rPr>
              <a:t>- Ngày 6/1/1946: Tổng tuyển cử bầu Quốc hội đầu tiên trong cả nước.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395" y="4905565"/>
            <a:ext cx="8735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, giặc dốt và giải quyết khó khăn về tài chính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99" y="1970610"/>
            <a:ext cx="2705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ja-JP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ja-JP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400" b="1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02484918"/>
              </p:ext>
            </p:extLst>
          </p:nvPr>
        </p:nvGraphicFramePr>
        <p:xfrm>
          <a:off x="457200" y="2015589"/>
          <a:ext cx="8382000" cy="453761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346325" y="2376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0872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3463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270125" y="4129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270125" y="4052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6897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270125" y="5805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689725" y="496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-76200" y="172908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59807"/>
            <a:ext cx="4596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30850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đói, giặc dốt và giải quyết khó khăn về tài chính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57200" y="5410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vi-VN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 </a:t>
            </a: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TÀI CHÍNH  </a:t>
            </a:r>
          </a:p>
          <a:p>
            <a:pPr algn="just">
              <a:spcBef>
                <a:spcPct val="20000"/>
              </a:spcBef>
            </a:pP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33400" y="1828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KHÓ KHĂN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09600" y="2819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GIẶC </a:t>
            </a: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ĐÓI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40386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GIẶC </a:t>
            </a: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  <a:p>
            <a:pPr algn="just">
              <a:spcBef>
                <a:spcPct val="20000"/>
              </a:spcBef>
            </a:pPr>
            <a:r>
              <a:rPr lang="vi-VN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DỐT</a:t>
            </a:r>
            <a:endParaRPr lang="en-US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667000" y="1828800"/>
            <a:ext cx="35210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BIỆN PHÁP KHẮC PHỤC </a:t>
            </a:r>
            <a:endParaRPr lang="vi-VN" altLang="ja-JP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67600" y="1828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K</a:t>
            </a:r>
            <a:r>
              <a:rPr lang="vi-VN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ẾT QUẢ</a:t>
            </a:r>
            <a:endParaRPr lang="en-US" altLang="ja-JP" sz="2000" b="1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2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62505972"/>
              </p:ext>
            </p:extLst>
          </p:nvPr>
        </p:nvGraphicFramePr>
        <p:xfrm>
          <a:off x="457200" y="2015589"/>
          <a:ext cx="8382000" cy="453761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24000" y="2797314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solidFill>
                  <a:srgbClr val="0000CC"/>
                </a:solidFill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</a:rPr>
              <a:t>Lập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hũ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gạo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cứu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đói</a:t>
            </a:r>
            <a:r>
              <a:rPr lang="en-US" altLang="ja-JP" b="1" dirty="0">
                <a:solidFill>
                  <a:srgbClr val="0000CC"/>
                </a:solidFill>
              </a:rPr>
              <a:t>, </a:t>
            </a:r>
            <a:r>
              <a:rPr lang="en-US" altLang="ja-JP" b="1" dirty="0" err="1">
                <a:solidFill>
                  <a:srgbClr val="0000CC"/>
                </a:solidFill>
              </a:rPr>
              <a:t>tổ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chức</a:t>
            </a:r>
            <a:r>
              <a:rPr lang="en-US" altLang="ja-JP" b="1" dirty="0">
                <a:solidFill>
                  <a:srgbClr val="0000CC"/>
                </a:solidFill>
              </a:rPr>
              <a:t> “</a:t>
            </a:r>
            <a:r>
              <a:rPr lang="en-US" altLang="ja-JP" b="1" dirty="0" err="1">
                <a:solidFill>
                  <a:srgbClr val="0000CC"/>
                </a:solidFill>
              </a:rPr>
              <a:t>Ngày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tâm</a:t>
            </a:r>
            <a:r>
              <a:rPr lang="en-US" altLang="ja-JP" b="1" dirty="0">
                <a:solidFill>
                  <a:srgbClr val="0000CC"/>
                </a:solidFill>
              </a:rPr>
              <a:t>”, </a:t>
            </a:r>
            <a:r>
              <a:rPr lang="en-US" altLang="ja-JP" b="1" dirty="0" err="1">
                <a:solidFill>
                  <a:srgbClr val="0000CC"/>
                </a:solidFill>
              </a:rPr>
              <a:t>kêu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gọi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nhường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cơm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sẻ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áo</a:t>
            </a:r>
            <a:endParaRPr lang="en-US" altLang="ja-JP" b="1" dirty="0">
              <a:solidFill>
                <a:srgbClr val="0000CC"/>
              </a:solidFill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346325" y="2376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4" name="TextBox 23"/>
          <p:cNvSpPr txBox="1">
            <a:spLocks noChangeArrowheads="1"/>
          </p:cNvSpPr>
          <p:nvPr/>
        </p:nvSpPr>
        <p:spPr bwMode="auto">
          <a:xfrm>
            <a:off x="1524000" y="3562290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solidFill>
                  <a:srgbClr val="1B06BA"/>
                </a:solidFill>
                <a:cs typeface="Times New Roman" pitchFamily="18" charset="0"/>
              </a:rPr>
              <a:t>-</a:t>
            </a:r>
            <a:r>
              <a:rPr lang="en-US" altLang="ja-JP" b="1" dirty="0"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xuất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, chia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ruộng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cho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nông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</a:t>
            </a:r>
            <a:endParaRPr lang="en-US" altLang="ja-JP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0872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3463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270125" y="4129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270125" y="4052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6897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270125" y="5805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689725" y="496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-76200" y="228073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11844"/>
            <a:ext cx="5199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57200" y="5410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vi-VN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  </a:t>
            </a: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TÀI CHÍNH  </a:t>
            </a:r>
          </a:p>
          <a:p>
            <a:pPr algn="just">
              <a:spcBef>
                <a:spcPct val="20000"/>
              </a:spcBef>
            </a:pP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33400" y="1828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KHÓ KHĂN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609600" y="2819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GIẶC </a:t>
            </a: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ĐÓI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40386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GIẶC </a:t>
            </a:r>
            <a:endParaRPr lang="vi-VN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  <a:p>
            <a:pPr algn="just">
              <a:spcBef>
                <a:spcPct val="20000"/>
              </a:spcBef>
            </a:pPr>
            <a:r>
              <a:rPr lang="vi-VN" altLang="ja-JP" sz="2000" b="1" dirty="0">
                <a:solidFill>
                  <a:srgbClr val="009900"/>
                </a:solidFill>
                <a:latin typeface="Times New Roman" pitchFamily="18" charset="0"/>
                <a:ea typeface="ＭＳ Ｐゴシック" charset="-128"/>
              </a:rPr>
              <a:t>DỐT</a:t>
            </a:r>
            <a:endParaRPr lang="en-US" altLang="ja-JP" sz="2000" b="1" dirty="0">
              <a:solidFill>
                <a:srgbClr val="0099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667000" y="1828800"/>
            <a:ext cx="352107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BIỆN PHÁP KHẮC PHỤC </a:t>
            </a:r>
            <a:endParaRPr lang="vi-VN" altLang="ja-JP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67600" y="1828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K</a:t>
            </a:r>
            <a:r>
              <a:rPr lang="vi-VN" altLang="ja-JP" sz="20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ẾT QUẢ</a:t>
            </a:r>
            <a:endParaRPr lang="en-US" altLang="ja-JP" sz="2000" b="1" dirty="0">
              <a:solidFill>
                <a:srgbClr val="FF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29137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đói, giặc dốt và giải quyết khó khăn về tài chính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/>
      <p:bldP spid="48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57200"/>
            <a:ext cx="7620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89154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10/1945)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6106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09600" y="6248400"/>
            <a:ext cx="78486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9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49263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9, 30</a:t>
            </a:r>
            <a:r>
              <a:rPr lang="vi-VN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23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 ĐẤU TRANH BẢO VỆ VÀ XÂY DỰNG CHÍNH QUYỀN DÂN CHỦ NHÂN DÂN (1945 -1946)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76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TÌNH HÌNH NƯỚC TA SAU CÁCH MẠNG THÁNG TÁM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0" y="1131332"/>
            <a:ext cx="0" cy="5726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1066800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ja-JP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000" b="1" u="sng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ja-JP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u="sng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ja-JP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u="sng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ja-JP" sz="20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685800"/>
            <a:ext cx="8377238" cy="5922428"/>
            <a:chOff x="192" y="192"/>
            <a:chExt cx="5277" cy="3972"/>
          </a:xfrm>
        </p:grpSpPr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92"/>
              <a:ext cx="5277" cy="3612"/>
            </a:xfrm>
            <a:prstGeom prst="rect">
              <a:avLst/>
            </a:prstGeom>
            <a:noFill/>
            <a:ln w="9360" cap="sq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16393" name="Text Box 4"/>
            <p:cNvSpPr txBox="1">
              <a:spLocks noChangeArrowheads="1"/>
            </p:cNvSpPr>
            <p:nvPr/>
          </p:nvSpPr>
          <p:spPr bwMode="auto">
            <a:xfrm>
              <a:off x="1296" y="3853"/>
              <a:ext cx="3597" cy="3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1" hangingPunct="1">
                <a:spcBef>
                  <a:spcPts val="15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Mít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cứu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11/ 1945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81000"/>
            <a:ext cx="9144000" cy="6163772"/>
            <a:chOff x="0" y="432"/>
            <a:chExt cx="5760" cy="4230"/>
          </a:xfrm>
        </p:grpSpPr>
        <p:pic>
          <p:nvPicPr>
            <p:cNvPr id="1639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432"/>
              <a:ext cx="5467" cy="3696"/>
            </a:xfrm>
            <a:prstGeom prst="rect">
              <a:avLst/>
            </a:prstGeom>
            <a:noFill/>
            <a:ln w="9360" cap="sq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0" y="4090"/>
              <a:ext cx="5760" cy="5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eaLnBrk="1" hangingPunct="1">
                <a:spcBef>
                  <a:spcPts val="12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Ngô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Hạ</a:t>
              </a:r>
              <a:r>
                <a:rPr lang="vi-VN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khóa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I</a:t>
              </a:r>
              <a:r>
                <a:rPr lang="vi-VN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cầm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càng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quyên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cứu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đói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1946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11369459"/>
              </p:ext>
            </p:extLst>
          </p:nvPr>
        </p:nvGraphicFramePr>
        <p:xfrm>
          <a:off x="457200" y="1752601"/>
          <a:ext cx="8382000" cy="480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KHÓ KHĂN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BIỆN PHÁP KHẮC PHỤC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KẾT QUẢ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ĐÓI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DỐT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TÀI CHÍNH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24000" y="2797314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solidFill>
                  <a:srgbClr val="0000CC"/>
                </a:solidFill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</a:rPr>
              <a:t>Lập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hũ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gạo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cứu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đói</a:t>
            </a:r>
            <a:r>
              <a:rPr lang="en-US" altLang="ja-JP" b="1" dirty="0">
                <a:solidFill>
                  <a:srgbClr val="0000CC"/>
                </a:solidFill>
              </a:rPr>
              <a:t>, </a:t>
            </a:r>
            <a:r>
              <a:rPr lang="en-US" altLang="ja-JP" b="1" dirty="0" err="1">
                <a:solidFill>
                  <a:srgbClr val="0000CC"/>
                </a:solidFill>
              </a:rPr>
              <a:t>tổ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chức</a:t>
            </a:r>
            <a:r>
              <a:rPr lang="en-US" altLang="ja-JP" b="1" dirty="0">
                <a:solidFill>
                  <a:srgbClr val="0000CC"/>
                </a:solidFill>
              </a:rPr>
              <a:t> “</a:t>
            </a:r>
            <a:r>
              <a:rPr lang="en-US" altLang="ja-JP" b="1" dirty="0" err="1">
                <a:solidFill>
                  <a:srgbClr val="0000CC"/>
                </a:solidFill>
              </a:rPr>
              <a:t>Ngày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tâm</a:t>
            </a:r>
            <a:r>
              <a:rPr lang="en-US" altLang="ja-JP" b="1" dirty="0">
                <a:solidFill>
                  <a:srgbClr val="0000CC"/>
                </a:solidFill>
              </a:rPr>
              <a:t>”, </a:t>
            </a:r>
            <a:r>
              <a:rPr lang="en-US" altLang="ja-JP" b="1" dirty="0" err="1">
                <a:solidFill>
                  <a:srgbClr val="0000CC"/>
                </a:solidFill>
              </a:rPr>
              <a:t>kêu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gọi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nhường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cơm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sẻ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áo</a:t>
            </a:r>
            <a:endParaRPr lang="en-US" altLang="ja-JP" b="1" dirty="0">
              <a:solidFill>
                <a:srgbClr val="0000CC"/>
              </a:solidFill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346325" y="2376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4" name="TextBox 23"/>
          <p:cNvSpPr txBox="1">
            <a:spLocks noChangeArrowheads="1"/>
          </p:cNvSpPr>
          <p:nvPr/>
        </p:nvSpPr>
        <p:spPr bwMode="auto">
          <a:xfrm>
            <a:off x="1524000" y="3562290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xuất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, chia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ruộng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cho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nông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</a:t>
            </a:r>
            <a:endParaRPr lang="en-US" altLang="ja-JP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0872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6" name="Rectangle 10"/>
          <p:cNvSpPr>
            <a:spLocks noChangeArrowheads="1"/>
          </p:cNvSpPr>
          <p:nvPr/>
        </p:nvSpPr>
        <p:spPr bwMode="auto">
          <a:xfrm>
            <a:off x="7315200" y="2743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endParaRPr lang="en-US" altLang="ja-JP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3463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8" name="Rectangle 8"/>
          <p:cNvSpPr>
            <a:spLocks noChangeArrowheads="1"/>
          </p:cNvSpPr>
          <p:nvPr/>
        </p:nvSpPr>
        <p:spPr bwMode="auto">
          <a:xfrm>
            <a:off x="1524000" y="41148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ja-JP" sz="2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8/9/1945,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270125" y="4129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270125" y="4052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1" name="TextBox 24"/>
          <p:cNvSpPr txBox="1">
            <a:spLocks noChangeArrowheads="1"/>
          </p:cNvSpPr>
          <p:nvPr/>
        </p:nvSpPr>
        <p:spPr bwMode="auto">
          <a:xfrm>
            <a:off x="1524000" y="4796135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Đổi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mới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dung,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phương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pháp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giáo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...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6897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270125" y="5805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689725" y="496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0" y="304800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b="1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3820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0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2954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đói, giặc dốt và giải quyết khó khăn về tài chính</a:t>
            </a:r>
            <a:endParaRPr lang="ja-JP" altLang="ja-JP" sz="20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6" grpId="0"/>
      <p:bldP spid="48158" grpId="0"/>
      <p:bldP spid="48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458200" cy="5791200"/>
          </a:xfrm>
          <a:noFill/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946400" y="6172200"/>
            <a:ext cx="452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625"/>
              </a:spcBef>
              <a:buSzPct val="100000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0890-7128-14408252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1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6107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2498" y="304801"/>
            <a:ext cx="9144000" cy="6478248"/>
            <a:chOff x="0" y="96"/>
            <a:chExt cx="5760" cy="4176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96"/>
              <a:ext cx="5469" cy="3888"/>
            </a:xfrm>
            <a:prstGeom prst="rect">
              <a:avLst/>
            </a:prstGeom>
            <a:noFill/>
            <a:ln w="9360" cap="sq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0" y="3960"/>
              <a:ext cx="5760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 eaLnBrk="1" hangingPunct="1">
                <a:spcBef>
                  <a:spcPts val="150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trào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nạn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thất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1945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423988"/>
          </a:xfrm>
        </p:spPr>
        <p:txBody>
          <a:bodyPr lIns="90000" tIns="46800" rIns="90000" bIns="468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7425"/>
          </a:xfrm>
        </p:spPr>
        <p:txBody>
          <a:bodyPr lIns="90000" tIns="46800" rIns="90000" bIns="46800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219200" y="1600200"/>
            <a:ext cx="6934200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33400"/>
            <a:ext cx="8686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FF0066"/>
                </a:solidFill>
                <a:cs typeface="Times New Roman" pitchFamily="18" charset="0"/>
              </a:rPr>
              <a:t>              </a:t>
            </a: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914400" y="609600"/>
            <a:ext cx="739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9-1945: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7200"/>
            <a:ext cx="4343400" cy="5715000"/>
          </a:xfrm>
          <a:noFill/>
          <a:ln w="9360" cap="sq">
            <a:solidFill>
              <a:srgbClr val="000000"/>
            </a:solidFill>
          </a:ln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343400" cy="57150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752600" y="61722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500"/>
              </a:spcBef>
              <a:buSzPct val="100000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Movie 4">
            <a:hlinkClick r:id="rId4" action="ppaction://hlinkfile" highlightClick="1"/>
          </p:cNvPr>
          <p:cNvSpPr/>
          <p:nvPr/>
        </p:nvSpPr>
        <p:spPr>
          <a:xfrm>
            <a:off x="8229600" y="6248400"/>
            <a:ext cx="914400" cy="381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32221124"/>
              </p:ext>
            </p:extLst>
          </p:nvPr>
        </p:nvGraphicFramePr>
        <p:xfrm>
          <a:off x="76200" y="1930341"/>
          <a:ext cx="8763000" cy="4622859"/>
        </p:xfrm>
        <a:graphic>
          <a:graphicData uri="http://schemas.openxmlformats.org/drawingml/2006/table">
            <a:tbl>
              <a:tblPr/>
              <a:tblGrid>
                <a:gridCol w="103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KHÓ KHĂN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BIỆN PHÁP KHẮC PHỤC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KẾT QUẢ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ĐÓI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DỐT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TÀI CHÍNH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24000" y="2797314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solidFill>
                  <a:srgbClr val="0000CC"/>
                </a:solidFill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</a:rPr>
              <a:t>Lập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hũ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gạo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cứu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đói</a:t>
            </a:r>
            <a:r>
              <a:rPr lang="en-US" altLang="ja-JP" b="1" dirty="0">
                <a:solidFill>
                  <a:srgbClr val="0000CC"/>
                </a:solidFill>
              </a:rPr>
              <a:t>, </a:t>
            </a:r>
            <a:r>
              <a:rPr lang="en-US" altLang="ja-JP" b="1" dirty="0" err="1">
                <a:solidFill>
                  <a:srgbClr val="0000CC"/>
                </a:solidFill>
              </a:rPr>
              <a:t>tổ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chức</a:t>
            </a:r>
            <a:r>
              <a:rPr lang="en-US" altLang="ja-JP" b="1" dirty="0">
                <a:solidFill>
                  <a:srgbClr val="0000CC"/>
                </a:solidFill>
              </a:rPr>
              <a:t> “</a:t>
            </a:r>
            <a:r>
              <a:rPr lang="en-US" altLang="ja-JP" b="1" dirty="0" err="1">
                <a:solidFill>
                  <a:srgbClr val="0000CC"/>
                </a:solidFill>
              </a:rPr>
              <a:t>Ngày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tâm</a:t>
            </a:r>
            <a:r>
              <a:rPr lang="en-US" altLang="ja-JP" b="1" dirty="0">
                <a:solidFill>
                  <a:srgbClr val="0000CC"/>
                </a:solidFill>
              </a:rPr>
              <a:t>”, </a:t>
            </a:r>
            <a:r>
              <a:rPr lang="en-US" altLang="ja-JP" b="1" dirty="0" err="1">
                <a:solidFill>
                  <a:srgbClr val="0000CC"/>
                </a:solidFill>
              </a:rPr>
              <a:t>kêu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gọi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nhường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cơm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sẻ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áo</a:t>
            </a:r>
            <a:endParaRPr lang="en-US" altLang="ja-JP" b="1" dirty="0">
              <a:solidFill>
                <a:srgbClr val="0000CC"/>
              </a:solidFill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346325" y="2376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4" name="TextBox 23"/>
          <p:cNvSpPr txBox="1">
            <a:spLocks noChangeArrowheads="1"/>
          </p:cNvSpPr>
          <p:nvPr/>
        </p:nvSpPr>
        <p:spPr bwMode="auto">
          <a:xfrm>
            <a:off x="1524000" y="3562290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xuất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, chia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ruộng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cho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nông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</a:t>
            </a:r>
            <a:endParaRPr lang="en-US" altLang="ja-JP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0872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6" name="Rectangle 10"/>
          <p:cNvSpPr>
            <a:spLocks noChangeArrowheads="1"/>
          </p:cNvSpPr>
          <p:nvPr/>
        </p:nvSpPr>
        <p:spPr bwMode="auto">
          <a:xfrm>
            <a:off x="7315200" y="2743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endParaRPr lang="en-US" altLang="ja-JP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3463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8" name="Rectangle 8"/>
          <p:cNvSpPr>
            <a:spLocks noChangeArrowheads="1"/>
          </p:cNvSpPr>
          <p:nvPr/>
        </p:nvSpPr>
        <p:spPr bwMode="auto">
          <a:xfrm>
            <a:off x="1524000" y="41148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ja-JP" sz="2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8/9/1945,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270125" y="4129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270125" y="4052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1" name="TextBox 24"/>
          <p:cNvSpPr txBox="1">
            <a:spLocks noChangeArrowheads="1"/>
          </p:cNvSpPr>
          <p:nvPr/>
        </p:nvSpPr>
        <p:spPr bwMode="auto">
          <a:xfrm>
            <a:off x="1524000" y="4796135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Đổi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mới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dung,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phương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pháp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giáo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...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6897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3" name="Rectangle 7"/>
          <p:cNvSpPr>
            <a:spLocks noChangeArrowheads="1"/>
          </p:cNvSpPr>
          <p:nvPr/>
        </p:nvSpPr>
        <p:spPr bwMode="auto">
          <a:xfrm>
            <a:off x="7239000" y="38100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endParaRPr lang="en-US" altLang="ja-JP" sz="1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1600200" y="5338227"/>
            <a:ext cx="5638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r>
              <a:rPr lang="en-US" altLang="ja-JP" sz="2400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Phát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động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phong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trào</a:t>
            </a:r>
            <a:r>
              <a:rPr lang="en-US" altLang="ja-JP" b="1" dirty="0">
                <a:solidFill>
                  <a:srgbClr val="0000CC"/>
                </a:solidFill>
              </a:rPr>
              <a:t>: “</a:t>
            </a:r>
            <a:r>
              <a:rPr lang="en-US" altLang="ja-JP" b="1" dirty="0" err="1">
                <a:solidFill>
                  <a:srgbClr val="0000CC"/>
                </a:solidFill>
              </a:rPr>
              <a:t>Quỹ</a:t>
            </a:r>
            <a:r>
              <a:rPr lang="en-US" altLang="ja-JP" b="1" dirty="0">
                <a:solidFill>
                  <a:srgbClr val="0000CC"/>
                </a:solidFill>
              </a:rPr>
              <a:t>  </a:t>
            </a:r>
            <a:r>
              <a:rPr lang="vi-VN" altLang="ja-JP" b="1" dirty="0">
                <a:solidFill>
                  <a:srgbClr val="0000CC"/>
                </a:solidFill>
              </a:rPr>
              <a:t>đ</a:t>
            </a:r>
            <a:r>
              <a:rPr lang="en-US" altLang="ja-JP" b="1" dirty="0" err="1">
                <a:solidFill>
                  <a:srgbClr val="0000CC"/>
                </a:solidFill>
              </a:rPr>
              <a:t>ộc</a:t>
            </a:r>
            <a:r>
              <a:rPr lang="vi-VN" altLang="ja-JP" b="1" dirty="0">
                <a:solidFill>
                  <a:srgbClr val="0000CC"/>
                </a:solidFill>
              </a:rPr>
              <a:t> l</a:t>
            </a:r>
            <a:r>
              <a:rPr lang="en-US" altLang="ja-JP" b="1" dirty="0" err="1">
                <a:solidFill>
                  <a:srgbClr val="0000CC"/>
                </a:solidFill>
              </a:rPr>
              <a:t>ập</a:t>
            </a:r>
            <a:r>
              <a:rPr lang="en-US" altLang="ja-JP" b="1" dirty="0">
                <a:solidFill>
                  <a:srgbClr val="0000CC"/>
                </a:solidFill>
              </a:rPr>
              <a:t>”,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>
                <a:solidFill>
                  <a:srgbClr val="0000CC"/>
                </a:solidFill>
              </a:rPr>
              <a:t>“</a:t>
            </a:r>
            <a:r>
              <a:rPr lang="en-US" altLang="ja-JP" b="1" dirty="0" err="1">
                <a:solidFill>
                  <a:srgbClr val="0000CC"/>
                </a:solidFill>
              </a:rPr>
              <a:t>Tuần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lễ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vàng</a:t>
            </a:r>
            <a:r>
              <a:rPr lang="en-US" altLang="ja-JP" b="1" dirty="0">
                <a:solidFill>
                  <a:srgbClr val="0000CC"/>
                </a:solidFill>
              </a:rPr>
              <a:t>”</a:t>
            </a:r>
          </a:p>
          <a:p>
            <a:endParaRPr lang="en-US" altLang="ja-JP" sz="2400" dirty="0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270125" y="5805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76400" y="6015335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11/1946: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lưu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hành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tiền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Việt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N</a:t>
            </a:r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am</a:t>
            </a:r>
            <a:r>
              <a:rPr lang="vi-VN" altLang="ja-JP" sz="2400" b="1" dirty="0">
                <a:solidFill>
                  <a:srgbClr val="0000CC"/>
                </a:solidFill>
                <a:cs typeface="Times New Roman" pitchFamily="18" charset="0"/>
              </a:rPr>
              <a:t>...</a:t>
            </a:r>
            <a:endParaRPr lang="en-US" altLang="ja-JP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689725" y="496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2" name="TextBox 21"/>
          <p:cNvSpPr txBox="1"/>
          <p:nvPr/>
        </p:nvSpPr>
        <p:spPr>
          <a:xfrm>
            <a:off x="-76200" y="38100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382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37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đói, giặc dốt và giải quyết khó khăn về tài chính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/>
      <p:bldP spid="122916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229600" cy="6858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(1945)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505825" cy="544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ịnh văn bô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91440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6019800"/>
            <a:ext cx="8229600" cy="685800"/>
          </a:xfrm>
          <a:prstGeom prst="rect">
            <a:avLst/>
          </a:prstGeom>
        </p:spPr>
        <p:txBody>
          <a:bodyPr lIns="90000" tIns="46800" rIns="90000" bIns="4680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 chồng ông bà Trịnh Văn Bô – Hoàng Thị Minh Hồ, gia đình tư sản ủng hộ cho chính phủ 5147 lượng vàng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2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AutoShape 2"/>
          <p:cNvCxnSpPr>
            <a:cxnSpLocks noChangeShapeType="1"/>
          </p:cNvCxnSpPr>
          <p:nvPr/>
        </p:nvCxnSpPr>
        <p:spPr bwMode="auto">
          <a:xfrm>
            <a:off x="4572000" y="0"/>
            <a:ext cx="1588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9219" name="AutoShape 3"/>
          <p:cNvCxnSpPr>
            <a:cxnSpLocks noChangeShapeType="1"/>
          </p:cNvCxnSpPr>
          <p:nvPr/>
        </p:nvCxnSpPr>
        <p:spPr bwMode="auto">
          <a:xfrm>
            <a:off x="0" y="3429000"/>
            <a:ext cx="1588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cxn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4762"/>
            <a:ext cx="6091238" cy="6853238"/>
            <a:chOff x="912" y="0"/>
            <a:chExt cx="3837" cy="4317"/>
          </a:xfrm>
        </p:grpSpPr>
        <p:sp>
          <p:nvSpPr>
            <p:cNvPr id="9266" name="Rectangle 5"/>
            <p:cNvSpPr>
              <a:spLocks noChangeArrowheads="1"/>
            </p:cNvSpPr>
            <p:nvPr/>
          </p:nvSpPr>
          <p:spPr bwMode="auto">
            <a:xfrm>
              <a:off x="912" y="0"/>
              <a:ext cx="3837" cy="4317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86" y="48"/>
              <a:ext cx="2428" cy="4166"/>
              <a:chOff x="1286" y="48"/>
              <a:chExt cx="2428" cy="4166"/>
            </a:xfrm>
          </p:grpSpPr>
          <p:sp>
            <p:nvSpPr>
              <p:cNvPr id="9305" name="Freeform 7"/>
              <p:cNvSpPr>
                <a:spLocks noChangeArrowheads="1"/>
              </p:cNvSpPr>
              <p:nvPr/>
            </p:nvSpPr>
            <p:spPr bwMode="auto">
              <a:xfrm>
                <a:off x="1298" y="48"/>
                <a:ext cx="2416" cy="4160"/>
              </a:xfrm>
              <a:custGeom>
                <a:avLst/>
                <a:gdLst>
                  <a:gd name="T0" fmla="*/ 1503 w 2328"/>
                  <a:gd name="T1" fmla="*/ 258 h 4163"/>
                  <a:gd name="T2" fmla="*/ 1609 w 2328"/>
                  <a:gd name="T3" fmla="*/ 378 h 4163"/>
                  <a:gd name="T4" fmla="*/ 1837 w 2328"/>
                  <a:gd name="T5" fmla="*/ 474 h 4163"/>
                  <a:gd name="T6" fmla="*/ 1985 w 2328"/>
                  <a:gd name="T7" fmla="*/ 558 h 4163"/>
                  <a:gd name="T8" fmla="*/ 1650 w 2328"/>
                  <a:gd name="T9" fmla="*/ 654 h 4163"/>
                  <a:gd name="T10" fmla="*/ 1449 w 2328"/>
                  <a:gd name="T11" fmla="*/ 855 h 4163"/>
                  <a:gd name="T12" fmla="*/ 1261 w 2328"/>
                  <a:gd name="T13" fmla="*/ 1119 h 4163"/>
                  <a:gd name="T14" fmla="*/ 1381 w 2328"/>
                  <a:gd name="T15" fmla="*/ 1395 h 4163"/>
                  <a:gd name="T16" fmla="*/ 1623 w 2328"/>
                  <a:gd name="T17" fmla="*/ 1671 h 4163"/>
                  <a:gd name="T18" fmla="*/ 1704 w 2328"/>
                  <a:gd name="T19" fmla="*/ 1755 h 4163"/>
                  <a:gd name="T20" fmla="*/ 1811 w 2328"/>
                  <a:gd name="T21" fmla="*/ 1827 h 4163"/>
                  <a:gd name="T22" fmla="*/ 2012 w 2328"/>
                  <a:gd name="T23" fmla="*/ 1959 h 4163"/>
                  <a:gd name="T24" fmla="*/ 2295 w 2328"/>
                  <a:gd name="T25" fmla="*/ 2196 h 4163"/>
                  <a:gd name="T26" fmla="*/ 2373 w 2328"/>
                  <a:gd name="T27" fmla="*/ 2340 h 4163"/>
                  <a:gd name="T28" fmla="*/ 2562 w 2328"/>
                  <a:gd name="T29" fmla="*/ 2808 h 4163"/>
                  <a:gd name="T30" fmla="*/ 2589 w 2328"/>
                  <a:gd name="T31" fmla="*/ 2928 h 4163"/>
                  <a:gd name="T32" fmla="*/ 2508 w 2328"/>
                  <a:gd name="T33" fmla="*/ 3192 h 4163"/>
                  <a:gd name="T34" fmla="*/ 2415 w 2328"/>
                  <a:gd name="T35" fmla="*/ 3300 h 4163"/>
                  <a:gd name="T36" fmla="*/ 2199 w 2328"/>
                  <a:gd name="T37" fmla="*/ 3420 h 4163"/>
                  <a:gd name="T38" fmla="*/ 2039 w 2328"/>
                  <a:gd name="T39" fmla="*/ 3513 h 4163"/>
                  <a:gd name="T40" fmla="*/ 1650 w 2328"/>
                  <a:gd name="T41" fmla="*/ 3657 h 4163"/>
                  <a:gd name="T42" fmla="*/ 1488 w 2328"/>
                  <a:gd name="T43" fmla="*/ 3753 h 4163"/>
                  <a:gd name="T44" fmla="*/ 1461 w 2328"/>
                  <a:gd name="T45" fmla="*/ 3825 h 4163"/>
                  <a:gd name="T46" fmla="*/ 1355 w 2328"/>
                  <a:gd name="T47" fmla="*/ 3909 h 4163"/>
                  <a:gd name="T48" fmla="*/ 1100 w 2328"/>
                  <a:gd name="T49" fmla="*/ 4017 h 4163"/>
                  <a:gd name="T50" fmla="*/ 939 w 2328"/>
                  <a:gd name="T51" fmla="*/ 4149 h 4163"/>
                  <a:gd name="T52" fmla="*/ 899 w 2328"/>
                  <a:gd name="T53" fmla="*/ 4041 h 4163"/>
                  <a:gd name="T54" fmla="*/ 966 w 2328"/>
                  <a:gd name="T55" fmla="*/ 3693 h 4163"/>
                  <a:gd name="T56" fmla="*/ 831 w 2328"/>
                  <a:gd name="T57" fmla="*/ 3669 h 4163"/>
                  <a:gd name="T58" fmla="*/ 885 w 2328"/>
                  <a:gd name="T59" fmla="*/ 3573 h 4163"/>
                  <a:gd name="T60" fmla="*/ 1368 w 2328"/>
                  <a:gd name="T61" fmla="*/ 3432 h 4163"/>
                  <a:gd name="T62" fmla="*/ 1314 w 2328"/>
                  <a:gd name="T63" fmla="*/ 3264 h 4163"/>
                  <a:gd name="T64" fmla="*/ 1609 w 2328"/>
                  <a:gd name="T65" fmla="*/ 3144 h 4163"/>
                  <a:gd name="T66" fmla="*/ 1851 w 2328"/>
                  <a:gd name="T67" fmla="*/ 2928 h 4163"/>
                  <a:gd name="T68" fmla="*/ 1824 w 2328"/>
                  <a:gd name="T69" fmla="*/ 2604 h 4163"/>
                  <a:gd name="T70" fmla="*/ 1851 w 2328"/>
                  <a:gd name="T71" fmla="*/ 2220 h 4163"/>
                  <a:gd name="T72" fmla="*/ 1824 w 2328"/>
                  <a:gd name="T73" fmla="*/ 2031 h 4163"/>
                  <a:gd name="T74" fmla="*/ 1623 w 2328"/>
                  <a:gd name="T75" fmla="*/ 1935 h 4163"/>
                  <a:gd name="T76" fmla="*/ 1530 w 2328"/>
                  <a:gd name="T77" fmla="*/ 1899 h 4163"/>
                  <a:gd name="T78" fmla="*/ 1301 w 2328"/>
                  <a:gd name="T79" fmla="*/ 1671 h 4163"/>
                  <a:gd name="T80" fmla="*/ 1087 w 2328"/>
                  <a:gd name="T81" fmla="*/ 1431 h 4163"/>
                  <a:gd name="T82" fmla="*/ 912 w 2328"/>
                  <a:gd name="T83" fmla="*/ 1263 h 4163"/>
                  <a:gd name="T84" fmla="*/ 671 w 2328"/>
                  <a:gd name="T85" fmla="*/ 1155 h 4163"/>
                  <a:gd name="T86" fmla="*/ 657 w 2328"/>
                  <a:gd name="T87" fmla="*/ 1035 h 4163"/>
                  <a:gd name="T88" fmla="*/ 899 w 2328"/>
                  <a:gd name="T89" fmla="*/ 939 h 4163"/>
                  <a:gd name="T90" fmla="*/ 765 w 2328"/>
                  <a:gd name="T91" fmla="*/ 807 h 4163"/>
                  <a:gd name="T92" fmla="*/ 723 w 2328"/>
                  <a:gd name="T93" fmla="*/ 711 h 4163"/>
                  <a:gd name="T94" fmla="*/ 483 w 2328"/>
                  <a:gd name="T95" fmla="*/ 723 h 4163"/>
                  <a:gd name="T96" fmla="*/ 282 w 2328"/>
                  <a:gd name="T97" fmla="*/ 630 h 4163"/>
                  <a:gd name="T98" fmla="*/ 120 w 2328"/>
                  <a:gd name="T99" fmla="*/ 426 h 4163"/>
                  <a:gd name="T100" fmla="*/ 0 w 2328"/>
                  <a:gd name="T101" fmla="*/ 294 h 4163"/>
                  <a:gd name="T102" fmla="*/ 81 w 2328"/>
                  <a:gd name="T103" fmla="*/ 138 h 4163"/>
                  <a:gd name="T104" fmla="*/ 322 w 2328"/>
                  <a:gd name="T105" fmla="*/ 222 h 4163"/>
                  <a:gd name="T106" fmla="*/ 617 w 2328"/>
                  <a:gd name="T107" fmla="*/ 210 h 4163"/>
                  <a:gd name="T108" fmla="*/ 831 w 2328"/>
                  <a:gd name="T109" fmla="*/ 138 h 4163"/>
                  <a:gd name="T110" fmla="*/ 966 w 2328"/>
                  <a:gd name="T111" fmla="*/ 30 h 4163"/>
                  <a:gd name="T112" fmla="*/ 1180 w 2328"/>
                  <a:gd name="T113" fmla="*/ 66 h 4163"/>
                  <a:gd name="T114" fmla="*/ 1542 w 2328"/>
                  <a:gd name="T115" fmla="*/ 198 h 41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28"/>
                  <a:gd name="T175" fmla="*/ 0 h 4163"/>
                  <a:gd name="T176" fmla="*/ 2328 w 2328"/>
                  <a:gd name="T177" fmla="*/ 4163 h 41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noFill/>
              <a:ln w="3816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Freeform 8"/>
              <p:cNvSpPr>
                <a:spLocks noChangeArrowheads="1"/>
              </p:cNvSpPr>
              <p:nvPr/>
            </p:nvSpPr>
            <p:spPr bwMode="auto">
              <a:xfrm>
                <a:off x="1286" y="54"/>
                <a:ext cx="2416" cy="4160"/>
              </a:xfrm>
              <a:custGeom>
                <a:avLst/>
                <a:gdLst>
                  <a:gd name="T0" fmla="*/ 1503 w 2328"/>
                  <a:gd name="T1" fmla="*/ 258 h 4163"/>
                  <a:gd name="T2" fmla="*/ 1609 w 2328"/>
                  <a:gd name="T3" fmla="*/ 378 h 4163"/>
                  <a:gd name="T4" fmla="*/ 1837 w 2328"/>
                  <a:gd name="T5" fmla="*/ 474 h 4163"/>
                  <a:gd name="T6" fmla="*/ 1985 w 2328"/>
                  <a:gd name="T7" fmla="*/ 558 h 4163"/>
                  <a:gd name="T8" fmla="*/ 1650 w 2328"/>
                  <a:gd name="T9" fmla="*/ 654 h 4163"/>
                  <a:gd name="T10" fmla="*/ 1449 w 2328"/>
                  <a:gd name="T11" fmla="*/ 855 h 4163"/>
                  <a:gd name="T12" fmla="*/ 1261 w 2328"/>
                  <a:gd name="T13" fmla="*/ 1119 h 4163"/>
                  <a:gd name="T14" fmla="*/ 1381 w 2328"/>
                  <a:gd name="T15" fmla="*/ 1395 h 4163"/>
                  <a:gd name="T16" fmla="*/ 1623 w 2328"/>
                  <a:gd name="T17" fmla="*/ 1671 h 4163"/>
                  <a:gd name="T18" fmla="*/ 1704 w 2328"/>
                  <a:gd name="T19" fmla="*/ 1755 h 4163"/>
                  <a:gd name="T20" fmla="*/ 1811 w 2328"/>
                  <a:gd name="T21" fmla="*/ 1827 h 4163"/>
                  <a:gd name="T22" fmla="*/ 2012 w 2328"/>
                  <a:gd name="T23" fmla="*/ 1959 h 4163"/>
                  <a:gd name="T24" fmla="*/ 2295 w 2328"/>
                  <a:gd name="T25" fmla="*/ 2196 h 4163"/>
                  <a:gd name="T26" fmla="*/ 2373 w 2328"/>
                  <a:gd name="T27" fmla="*/ 2340 h 4163"/>
                  <a:gd name="T28" fmla="*/ 2562 w 2328"/>
                  <a:gd name="T29" fmla="*/ 2808 h 4163"/>
                  <a:gd name="T30" fmla="*/ 2589 w 2328"/>
                  <a:gd name="T31" fmla="*/ 2928 h 4163"/>
                  <a:gd name="T32" fmla="*/ 2508 w 2328"/>
                  <a:gd name="T33" fmla="*/ 3192 h 4163"/>
                  <a:gd name="T34" fmla="*/ 2415 w 2328"/>
                  <a:gd name="T35" fmla="*/ 3300 h 4163"/>
                  <a:gd name="T36" fmla="*/ 2199 w 2328"/>
                  <a:gd name="T37" fmla="*/ 3420 h 4163"/>
                  <a:gd name="T38" fmla="*/ 2039 w 2328"/>
                  <a:gd name="T39" fmla="*/ 3513 h 4163"/>
                  <a:gd name="T40" fmla="*/ 1650 w 2328"/>
                  <a:gd name="T41" fmla="*/ 3657 h 4163"/>
                  <a:gd name="T42" fmla="*/ 1488 w 2328"/>
                  <a:gd name="T43" fmla="*/ 3753 h 4163"/>
                  <a:gd name="T44" fmla="*/ 1461 w 2328"/>
                  <a:gd name="T45" fmla="*/ 3825 h 4163"/>
                  <a:gd name="T46" fmla="*/ 1355 w 2328"/>
                  <a:gd name="T47" fmla="*/ 3909 h 4163"/>
                  <a:gd name="T48" fmla="*/ 1100 w 2328"/>
                  <a:gd name="T49" fmla="*/ 4017 h 4163"/>
                  <a:gd name="T50" fmla="*/ 939 w 2328"/>
                  <a:gd name="T51" fmla="*/ 4149 h 4163"/>
                  <a:gd name="T52" fmla="*/ 899 w 2328"/>
                  <a:gd name="T53" fmla="*/ 4041 h 4163"/>
                  <a:gd name="T54" fmla="*/ 966 w 2328"/>
                  <a:gd name="T55" fmla="*/ 3693 h 4163"/>
                  <a:gd name="T56" fmla="*/ 831 w 2328"/>
                  <a:gd name="T57" fmla="*/ 3669 h 4163"/>
                  <a:gd name="T58" fmla="*/ 885 w 2328"/>
                  <a:gd name="T59" fmla="*/ 3573 h 4163"/>
                  <a:gd name="T60" fmla="*/ 1368 w 2328"/>
                  <a:gd name="T61" fmla="*/ 3432 h 4163"/>
                  <a:gd name="T62" fmla="*/ 1314 w 2328"/>
                  <a:gd name="T63" fmla="*/ 3264 h 4163"/>
                  <a:gd name="T64" fmla="*/ 1609 w 2328"/>
                  <a:gd name="T65" fmla="*/ 3144 h 4163"/>
                  <a:gd name="T66" fmla="*/ 1851 w 2328"/>
                  <a:gd name="T67" fmla="*/ 2928 h 4163"/>
                  <a:gd name="T68" fmla="*/ 1824 w 2328"/>
                  <a:gd name="T69" fmla="*/ 2604 h 4163"/>
                  <a:gd name="T70" fmla="*/ 1851 w 2328"/>
                  <a:gd name="T71" fmla="*/ 2220 h 4163"/>
                  <a:gd name="T72" fmla="*/ 1824 w 2328"/>
                  <a:gd name="T73" fmla="*/ 2031 h 4163"/>
                  <a:gd name="T74" fmla="*/ 1623 w 2328"/>
                  <a:gd name="T75" fmla="*/ 1935 h 4163"/>
                  <a:gd name="T76" fmla="*/ 1530 w 2328"/>
                  <a:gd name="T77" fmla="*/ 1899 h 4163"/>
                  <a:gd name="T78" fmla="*/ 1301 w 2328"/>
                  <a:gd name="T79" fmla="*/ 1671 h 4163"/>
                  <a:gd name="T80" fmla="*/ 1087 w 2328"/>
                  <a:gd name="T81" fmla="*/ 1431 h 4163"/>
                  <a:gd name="T82" fmla="*/ 912 w 2328"/>
                  <a:gd name="T83" fmla="*/ 1263 h 4163"/>
                  <a:gd name="T84" fmla="*/ 671 w 2328"/>
                  <a:gd name="T85" fmla="*/ 1155 h 4163"/>
                  <a:gd name="T86" fmla="*/ 657 w 2328"/>
                  <a:gd name="T87" fmla="*/ 1035 h 4163"/>
                  <a:gd name="T88" fmla="*/ 899 w 2328"/>
                  <a:gd name="T89" fmla="*/ 939 h 4163"/>
                  <a:gd name="T90" fmla="*/ 765 w 2328"/>
                  <a:gd name="T91" fmla="*/ 807 h 4163"/>
                  <a:gd name="T92" fmla="*/ 723 w 2328"/>
                  <a:gd name="T93" fmla="*/ 711 h 4163"/>
                  <a:gd name="T94" fmla="*/ 483 w 2328"/>
                  <a:gd name="T95" fmla="*/ 723 h 4163"/>
                  <a:gd name="T96" fmla="*/ 282 w 2328"/>
                  <a:gd name="T97" fmla="*/ 630 h 4163"/>
                  <a:gd name="T98" fmla="*/ 120 w 2328"/>
                  <a:gd name="T99" fmla="*/ 426 h 4163"/>
                  <a:gd name="T100" fmla="*/ 0 w 2328"/>
                  <a:gd name="T101" fmla="*/ 294 h 4163"/>
                  <a:gd name="T102" fmla="*/ 81 w 2328"/>
                  <a:gd name="T103" fmla="*/ 138 h 4163"/>
                  <a:gd name="T104" fmla="*/ 322 w 2328"/>
                  <a:gd name="T105" fmla="*/ 222 h 4163"/>
                  <a:gd name="T106" fmla="*/ 617 w 2328"/>
                  <a:gd name="T107" fmla="*/ 210 h 4163"/>
                  <a:gd name="T108" fmla="*/ 831 w 2328"/>
                  <a:gd name="T109" fmla="*/ 138 h 4163"/>
                  <a:gd name="T110" fmla="*/ 966 w 2328"/>
                  <a:gd name="T111" fmla="*/ 30 h 4163"/>
                  <a:gd name="T112" fmla="*/ 1180 w 2328"/>
                  <a:gd name="T113" fmla="*/ 66 h 4163"/>
                  <a:gd name="T114" fmla="*/ 1542 w 2328"/>
                  <a:gd name="T115" fmla="*/ 198 h 41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28"/>
                  <a:gd name="T175" fmla="*/ 0 h 4163"/>
                  <a:gd name="T176" fmla="*/ 2328 w 2328"/>
                  <a:gd name="T177" fmla="*/ 4163 h 41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28" h="4163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Freeform 9"/>
              <p:cNvSpPr>
                <a:spLocks noChangeArrowheads="1"/>
              </p:cNvSpPr>
              <p:nvPr/>
            </p:nvSpPr>
            <p:spPr bwMode="auto">
              <a:xfrm>
                <a:off x="2420" y="150"/>
                <a:ext cx="296" cy="129"/>
              </a:xfrm>
              <a:custGeom>
                <a:avLst/>
                <a:gdLst>
                  <a:gd name="T0" fmla="*/ 0 w 288"/>
                  <a:gd name="T1" fmla="*/ 0 h 132"/>
                  <a:gd name="T2" fmla="*/ 169 w 288"/>
                  <a:gd name="T3" fmla="*/ 12 h 132"/>
                  <a:gd name="T4" fmla="*/ 208 w 288"/>
                  <a:gd name="T5" fmla="*/ 33 h 132"/>
                  <a:gd name="T6" fmla="*/ 312 w 288"/>
                  <a:gd name="T7" fmla="*/ 45 h 132"/>
                  <a:gd name="T8" fmla="*/ 234 w 288"/>
                  <a:gd name="T9" fmla="*/ 123 h 132"/>
                  <a:gd name="T10" fmla="*/ 105 w 288"/>
                  <a:gd name="T11" fmla="*/ 90 h 132"/>
                  <a:gd name="T12" fmla="*/ 0 w 288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32"/>
                  <a:gd name="T23" fmla="*/ 288 w 288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noFill/>
              <a:ln w="9360" cap="sq">
                <a:solidFill>
                  <a:srgbClr val="E2E2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8" name="Freeform 10"/>
              <p:cNvSpPr>
                <a:spLocks noChangeArrowheads="1"/>
              </p:cNvSpPr>
              <p:nvPr/>
            </p:nvSpPr>
            <p:spPr bwMode="auto">
              <a:xfrm>
                <a:off x="2287" y="94"/>
                <a:ext cx="443" cy="137"/>
              </a:xfrm>
              <a:custGeom>
                <a:avLst/>
                <a:gdLst>
                  <a:gd name="T0" fmla="*/ 114 w 429"/>
                  <a:gd name="T1" fmla="*/ 29 h 140"/>
                  <a:gd name="T2" fmla="*/ 326 w 429"/>
                  <a:gd name="T3" fmla="*/ 53 h 140"/>
                  <a:gd name="T4" fmla="*/ 366 w 429"/>
                  <a:gd name="T5" fmla="*/ 74 h 140"/>
                  <a:gd name="T6" fmla="*/ 458 w 429"/>
                  <a:gd name="T7" fmla="*/ 86 h 140"/>
                  <a:gd name="T8" fmla="*/ 458 w 429"/>
                  <a:gd name="T9" fmla="*/ 131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140"/>
                  <a:gd name="T17" fmla="*/ 429 w 429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140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w="38160" cap="sq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Freeform 11"/>
              <p:cNvSpPr>
                <a:spLocks noChangeArrowheads="1"/>
              </p:cNvSpPr>
              <p:nvPr/>
            </p:nvSpPr>
            <p:spPr bwMode="auto">
              <a:xfrm>
                <a:off x="2383" y="144"/>
                <a:ext cx="296" cy="129"/>
              </a:xfrm>
              <a:custGeom>
                <a:avLst/>
                <a:gdLst>
                  <a:gd name="T0" fmla="*/ 0 w 288"/>
                  <a:gd name="T1" fmla="*/ 0 h 132"/>
                  <a:gd name="T2" fmla="*/ 169 w 288"/>
                  <a:gd name="T3" fmla="*/ 12 h 132"/>
                  <a:gd name="T4" fmla="*/ 208 w 288"/>
                  <a:gd name="T5" fmla="*/ 33 h 132"/>
                  <a:gd name="T6" fmla="*/ 312 w 288"/>
                  <a:gd name="T7" fmla="*/ 45 h 132"/>
                  <a:gd name="T8" fmla="*/ 234 w 288"/>
                  <a:gd name="T9" fmla="*/ 123 h 132"/>
                  <a:gd name="T10" fmla="*/ 105 w 288"/>
                  <a:gd name="T11" fmla="*/ 90 h 132"/>
                  <a:gd name="T12" fmla="*/ 0 w 288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32"/>
                  <a:gd name="T23" fmla="*/ 288 w 288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32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noFill/>
              <a:ln w="9360" cap="sq">
                <a:solidFill>
                  <a:srgbClr val="E2E2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3484" name="AutoShape 12"/>
            <p:cNvSpPr>
              <a:spLocks noChangeArrowheads="1"/>
            </p:cNvSpPr>
            <p:nvPr/>
          </p:nvSpPr>
          <p:spPr bwMode="auto">
            <a:xfrm>
              <a:off x="2308" y="660"/>
              <a:ext cx="97" cy="93"/>
            </a:xfrm>
            <a:prstGeom prst="star5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69" name="Text Box 13"/>
            <p:cNvSpPr txBox="1">
              <a:spLocks noChangeArrowheads="1"/>
            </p:cNvSpPr>
            <p:nvPr/>
          </p:nvSpPr>
          <p:spPr bwMode="auto">
            <a:xfrm>
              <a:off x="1884" y="600"/>
              <a:ext cx="595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Oval 14"/>
            <p:cNvSpPr>
              <a:spLocks noChangeArrowheads="1"/>
            </p:cNvSpPr>
            <p:nvPr/>
          </p:nvSpPr>
          <p:spPr bwMode="auto">
            <a:xfrm>
              <a:off x="2383" y="492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Text Box 15"/>
            <p:cNvSpPr txBox="1">
              <a:spLocks noChangeArrowheads="1"/>
            </p:cNvSpPr>
            <p:nvPr/>
          </p:nvSpPr>
          <p:spPr bwMode="auto">
            <a:xfrm>
              <a:off x="2283" y="348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Oval 16"/>
            <p:cNvSpPr>
              <a:spLocks noChangeArrowheads="1"/>
            </p:cNvSpPr>
            <p:nvPr/>
          </p:nvSpPr>
          <p:spPr bwMode="auto">
            <a:xfrm>
              <a:off x="2121" y="48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Text Box 17"/>
            <p:cNvSpPr txBox="1">
              <a:spLocks noChangeArrowheads="1"/>
            </p:cNvSpPr>
            <p:nvPr/>
          </p:nvSpPr>
          <p:spPr bwMode="auto">
            <a:xfrm>
              <a:off x="1685" y="396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18"/>
            <p:cNvSpPr>
              <a:spLocks noChangeArrowheads="1"/>
            </p:cNvSpPr>
            <p:nvPr/>
          </p:nvSpPr>
          <p:spPr bwMode="auto">
            <a:xfrm>
              <a:off x="2695" y="744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9"/>
            <p:cNvSpPr>
              <a:spLocks noChangeArrowheads="1"/>
            </p:cNvSpPr>
            <p:nvPr/>
          </p:nvSpPr>
          <p:spPr bwMode="auto">
            <a:xfrm>
              <a:off x="2508" y="828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20"/>
            <p:cNvSpPr txBox="1">
              <a:spLocks noChangeArrowheads="1"/>
            </p:cNvSpPr>
            <p:nvPr/>
          </p:nvSpPr>
          <p:spPr bwMode="auto">
            <a:xfrm>
              <a:off x="2707" y="720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Text Box 21"/>
            <p:cNvSpPr txBox="1">
              <a:spLocks noChangeArrowheads="1"/>
            </p:cNvSpPr>
            <p:nvPr/>
          </p:nvSpPr>
          <p:spPr bwMode="auto">
            <a:xfrm>
              <a:off x="1996" y="780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Oval 22"/>
            <p:cNvSpPr>
              <a:spLocks noChangeArrowheads="1"/>
            </p:cNvSpPr>
            <p:nvPr/>
          </p:nvSpPr>
          <p:spPr bwMode="auto">
            <a:xfrm>
              <a:off x="2346" y="132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Text Box 23"/>
            <p:cNvSpPr txBox="1">
              <a:spLocks noChangeArrowheads="1"/>
            </p:cNvSpPr>
            <p:nvPr/>
          </p:nvSpPr>
          <p:spPr bwMode="auto">
            <a:xfrm>
              <a:off x="2358" y="1296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Oval 24"/>
            <p:cNvSpPr>
              <a:spLocks noChangeArrowheads="1"/>
            </p:cNvSpPr>
            <p:nvPr/>
          </p:nvSpPr>
          <p:spPr bwMode="auto">
            <a:xfrm>
              <a:off x="2969" y="192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Text Box 25"/>
            <p:cNvSpPr txBox="1">
              <a:spLocks noChangeArrowheads="1"/>
            </p:cNvSpPr>
            <p:nvPr/>
          </p:nvSpPr>
          <p:spPr bwMode="auto">
            <a:xfrm>
              <a:off x="3007" y="1800"/>
              <a:ext cx="845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1" hangingPunct="1">
                <a:spcBef>
                  <a:spcPts val="750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vi-VN" sz="1200">
                  <a:solidFill>
                    <a:srgbClr val="F37313"/>
                  </a:solidFill>
                  <a:latin typeface=".VnArial NarrowH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282" name="Oval 26"/>
            <p:cNvSpPr>
              <a:spLocks noChangeArrowheads="1"/>
            </p:cNvSpPr>
            <p:nvPr/>
          </p:nvSpPr>
          <p:spPr bwMode="auto">
            <a:xfrm>
              <a:off x="3144" y="204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Text Box 27"/>
            <p:cNvSpPr txBox="1">
              <a:spLocks noChangeArrowheads="1"/>
            </p:cNvSpPr>
            <p:nvPr/>
          </p:nvSpPr>
          <p:spPr bwMode="auto">
            <a:xfrm>
              <a:off x="3181" y="1932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Oval 28"/>
            <p:cNvSpPr>
              <a:spLocks noChangeArrowheads="1"/>
            </p:cNvSpPr>
            <p:nvPr/>
          </p:nvSpPr>
          <p:spPr bwMode="auto">
            <a:xfrm>
              <a:off x="3530" y="258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Text Box 29"/>
            <p:cNvSpPr txBox="1">
              <a:spLocks noChangeArrowheads="1"/>
            </p:cNvSpPr>
            <p:nvPr/>
          </p:nvSpPr>
          <p:spPr bwMode="auto">
            <a:xfrm>
              <a:off x="3568" y="2472"/>
              <a:ext cx="845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Oval 30"/>
            <p:cNvSpPr>
              <a:spLocks noChangeArrowheads="1"/>
            </p:cNvSpPr>
            <p:nvPr/>
          </p:nvSpPr>
          <p:spPr bwMode="auto">
            <a:xfrm>
              <a:off x="3555" y="3036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Text Box 31"/>
            <p:cNvSpPr txBox="1">
              <a:spLocks noChangeArrowheads="1"/>
            </p:cNvSpPr>
            <p:nvPr/>
          </p:nvSpPr>
          <p:spPr bwMode="auto">
            <a:xfrm>
              <a:off x="3630" y="2952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Oval 32"/>
            <p:cNvSpPr>
              <a:spLocks noChangeArrowheads="1"/>
            </p:cNvSpPr>
            <p:nvPr/>
          </p:nvSpPr>
          <p:spPr bwMode="auto">
            <a:xfrm>
              <a:off x="3256" y="3120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Text Box 33"/>
            <p:cNvSpPr txBox="1">
              <a:spLocks noChangeArrowheads="1"/>
            </p:cNvSpPr>
            <p:nvPr/>
          </p:nvSpPr>
          <p:spPr bwMode="auto">
            <a:xfrm>
              <a:off x="3281" y="3108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Oval 34"/>
            <p:cNvSpPr>
              <a:spLocks noChangeArrowheads="1"/>
            </p:cNvSpPr>
            <p:nvPr/>
          </p:nvSpPr>
          <p:spPr bwMode="auto">
            <a:xfrm>
              <a:off x="2757" y="3480"/>
              <a:ext cx="99" cy="9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Oval 35"/>
            <p:cNvSpPr>
              <a:spLocks noChangeArrowheads="1"/>
            </p:cNvSpPr>
            <p:nvPr/>
          </p:nvSpPr>
          <p:spPr bwMode="auto">
            <a:xfrm>
              <a:off x="2894" y="3396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Text Box 36"/>
            <p:cNvSpPr txBox="1">
              <a:spLocks noChangeArrowheads="1"/>
            </p:cNvSpPr>
            <p:nvPr/>
          </p:nvSpPr>
          <p:spPr bwMode="auto">
            <a:xfrm>
              <a:off x="2907" y="3312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Text Box 37"/>
            <p:cNvSpPr txBox="1">
              <a:spLocks noChangeArrowheads="1"/>
            </p:cNvSpPr>
            <p:nvPr/>
          </p:nvSpPr>
          <p:spPr bwMode="auto">
            <a:xfrm>
              <a:off x="2782" y="3480"/>
              <a:ext cx="129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1" hangingPunct="1">
                <a:spcBef>
                  <a:spcPts val="875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FD0920"/>
                  </a:solidFill>
                  <a:latin typeface=".VnArial NarrowH" pitchFamily="34" charset="0"/>
                  <a:cs typeface="Times New Roman" pitchFamily="18" charset="0"/>
                </a:rPr>
                <a:t>  </a:t>
              </a:r>
              <a:r>
                <a:rPr lang="en-US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SÀI GÒN</a:t>
              </a:r>
            </a:p>
          </p:txBody>
        </p:sp>
        <p:sp>
          <p:nvSpPr>
            <p:cNvPr id="9294" name="Oval 38"/>
            <p:cNvSpPr>
              <a:spLocks noChangeArrowheads="1"/>
            </p:cNvSpPr>
            <p:nvPr/>
          </p:nvSpPr>
          <p:spPr bwMode="auto">
            <a:xfrm>
              <a:off x="2383" y="3732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Text Box 39"/>
            <p:cNvSpPr txBox="1">
              <a:spLocks noChangeArrowheads="1"/>
            </p:cNvSpPr>
            <p:nvPr/>
          </p:nvSpPr>
          <p:spPr bwMode="auto">
            <a:xfrm>
              <a:off x="2233" y="3588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Oval 40"/>
            <p:cNvSpPr>
              <a:spLocks noChangeArrowheads="1"/>
            </p:cNvSpPr>
            <p:nvPr/>
          </p:nvSpPr>
          <p:spPr bwMode="auto">
            <a:xfrm>
              <a:off x="2807" y="3984"/>
              <a:ext cx="51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Text Box 43"/>
            <p:cNvSpPr txBox="1">
              <a:spLocks noChangeArrowheads="1"/>
            </p:cNvSpPr>
            <p:nvPr/>
          </p:nvSpPr>
          <p:spPr bwMode="auto">
            <a:xfrm>
              <a:off x="1311" y="3024"/>
              <a:ext cx="1443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Text Box 44"/>
            <p:cNvSpPr txBox="1">
              <a:spLocks noChangeArrowheads="1"/>
            </p:cNvSpPr>
            <p:nvPr/>
          </p:nvSpPr>
          <p:spPr bwMode="auto">
            <a:xfrm>
              <a:off x="1062" y="1872"/>
              <a:ext cx="1443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Freeform 45"/>
            <p:cNvSpPr>
              <a:spLocks noChangeArrowheads="1"/>
            </p:cNvSpPr>
            <p:nvPr/>
          </p:nvSpPr>
          <p:spPr bwMode="auto">
            <a:xfrm>
              <a:off x="3156" y="240"/>
              <a:ext cx="1593" cy="517"/>
            </a:xfrm>
            <a:custGeom>
              <a:avLst/>
              <a:gdLst>
                <a:gd name="T0" fmla="*/ 0 w 1587"/>
                <a:gd name="T1" fmla="*/ 342 h 532"/>
                <a:gd name="T2" fmla="*/ 48 w 1587"/>
                <a:gd name="T3" fmla="*/ 330 h 532"/>
                <a:gd name="T4" fmla="*/ 108 w 1587"/>
                <a:gd name="T5" fmla="*/ 276 h 532"/>
                <a:gd name="T6" fmla="*/ 207 w 1587"/>
                <a:gd name="T7" fmla="*/ 264 h 532"/>
                <a:gd name="T8" fmla="*/ 243 w 1587"/>
                <a:gd name="T9" fmla="*/ 253 h 532"/>
                <a:gd name="T10" fmla="*/ 279 w 1587"/>
                <a:gd name="T11" fmla="*/ 231 h 532"/>
                <a:gd name="T12" fmla="*/ 363 w 1587"/>
                <a:gd name="T13" fmla="*/ 243 h 532"/>
                <a:gd name="T14" fmla="*/ 474 w 1587"/>
                <a:gd name="T15" fmla="*/ 253 h 532"/>
                <a:gd name="T16" fmla="*/ 546 w 1587"/>
                <a:gd name="T17" fmla="*/ 264 h 532"/>
                <a:gd name="T18" fmla="*/ 630 w 1587"/>
                <a:gd name="T19" fmla="*/ 419 h 532"/>
                <a:gd name="T20" fmla="*/ 729 w 1587"/>
                <a:gd name="T21" fmla="*/ 485 h 532"/>
                <a:gd name="T22" fmla="*/ 885 w 1587"/>
                <a:gd name="T23" fmla="*/ 473 h 532"/>
                <a:gd name="T24" fmla="*/ 909 w 1587"/>
                <a:gd name="T25" fmla="*/ 430 h 532"/>
                <a:gd name="T26" fmla="*/ 849 w 1587"/>
                <a:gd name="T27" fmla="*/ 276 h 532"/>
                <a:gd name="T28" fmla="*/ 861 w 1587"/>
                <a:gd name="T29" fmla="*/ 210 h 532"/>
                <a:gd name="T30" fmla="*/ 909 w 1587"/>
                <a:gd name="T31" fmla="*/ 220 h 532"/>
                <a:gd name="T32" fmla="*/ 972 w 1587"/>
                <a:gd name="T33" fmla="*/ 231 h 532"/>
                <a:gd name="T34" fmla="*/ 1128 w 1587"/>
                <a:gd name="T35" fmla="*/ 210 h 532"/>
                <a:gd name="T36" fmla="*/ 1251 w 1587"/>
                <a:gd name="T37" fmla="*/ 154 h 532"/>
                <a:gd name="T38" fmla="*/ 1323 w 1587"/>
                <a:gd name="T39" fmla="*/ 111 h 532"/>
                <a:gd name="T40" fmla="*/ 1482 w 1587"/>
                <a:gd name="T41" fmla="*/ 99 h 532"/>
                <a:gd name="T42" fmla="*/ 1602 w 1587"/>
                <a:gd name="T43" fmla="*/ 0 h 5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7"/>
                <a:gd name="T67" fmla="*/ 0 h 532"/>
                <a:gd name="T68" fmla="*/ 1587 w 1587"/>
                <a:gd name="T69" fmla="*/ 532 h 5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7" h="532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Text Box 46"/>
            <p:cNvSpPr txBox="1">
              <a:spLocks noChangeArrowheads="1"/>
            </p:cNvSpPr>
            <p:nvPr/>
          </p:nvSpPr>
          <p:spPr bwMode="auto">
            <a:xfrm>
              <a:off x="3056" y="96"/>
              <a:ext cx="1443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eaLnBrk="1" hangingPunct="1">
                <a:spcBef>
                  <a:spcPts val="1125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Trung Quốc</a:t>
              </a:r>
            </a:p>
          </p:txBody>
        </p:sp>
        <p:sp>
          <p:nvSpPr>
            <p:cNvPr id="9303" name="Oval 47"/>
            <p:cNvSpPr>
              <a:spLocks noChangeArrowheads="1"/>
            </p:cNvSpPr>
            <p:nvPr/>
          </p:nvSpPr>
          <p:spPr bwMode="auto">
            <a:xfrm>
              <a:off x="2520" y="612"/>
              <a:ext cx="47" cy="45"/>
            </a:xfrm>
            <a:prstGeom prst="ellips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Text Box 48"/>
            <p:cNvSpPr txBox="1">
              <a:spLocks noChangeArrowheads="1"/>
            </p:cNvSpPr>
            <p:nvPr/>
          </p:nvSpPr>
          <p:spPr bwMode="auto">
            <a:xfrm>
              <a:off x="2533" y="576"/>
              <a:ext cx="845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Freeform 49"/>
          <p:cNvSpPr>
            <a:spLocks noChangeArrowheads="1"/>
          </p:cNvSpPr>
          <p:nvPr/>
        </p:nvSpPr>
        <p:spPr bwMode="auto">
          <a:xfrm rot="-1200000">
            <a:off x="3919538" y="2282825"/>
            <a:ext cx="441325" cy="257175"/>
          </a:xfrm>
          <a:custGeom>
            <a:avLst/>
            <a:gdLst>
              <a:gd name="T0" fmla="*/ 0 w 384"/>
              <a:gd name="T1" fmla="*/ 2147483647 h 264"/>
              <a:gd name="T2" fmla="*/ 2147483647 w 384"/>
              <a:gd name="T3" fmla="*/ 2147483647 h 264"/>
              <a:gd name="T4" fmla="*/ 2147483647 w 384"/>
              <a:gd name="T5" fmla="*/ 2147483647 h 264"/>
              <a:gd name="T6" fmla="*/ 2147483647 w 384"/>
              <a:gd name="T7" fmla="*/ 2147483647 h 264"/>
              <a:gd name="T8" fmla="*/ 2147483647 w 384"/>
              <a:gd name="T9" fmla="*/ 2147483647 h 264"/>
              <a:gd name="T10" fmla="*/ 2147483647 w 384"/>
              <a:gd name="T11" fmla="*/ 2147483647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264"/>
              <a:gd name="T20" fmla="*/ 384 w 384"/>
              <a:gd name="T21" fmla="*/ 264 h 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264">
                <a:moveTo>
                  <a:pt x="0" y="56"/>
                </a:moveTo>
                <a:cubicBezTo>
                  <a:pt x="40" y="28"/>
                  <a:pt x="80" y="0"/>
                  <a:pt x="96" y="8"/>
                </a:cubicBezTo>
                <a:cubicBezTo>
                  <a:pt x="112" y="16"/>
                  <a:pt x="72" y="80"/>
                  <a:pt x="96" y="104"/>
                </a:cubicBezTo>
                <a:cubicBezTo>
                  <a:pt x="120" y="128"/>
                  <a:pt x="208" y="128"/>
                  <a:pt x="240" y="152"/>
                </a:cubicBezTo>
                <a:cubicBezTo>
                  <a:pt x="272" y="176"/>
                  <a:pt x="264" y="232"/>
                  <a:pt x="288" y="248"/>
                </a:cubicBezTo>
                <a:cubicBezTo>
                  <a:pt x="312" y="264"/>
                  <a:pt x="368" y="248"/>
                  <a:pt x="384" y="248"/>
                </a:cubicBezTo>
              </a:path>
            </a:pathLst>
          </a:custGeom>
          <a:solidFill>
            <a:srgbClr val="009999"/>
          </a:solidFill>
          <a:ln w="2844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0"/>
          <p:cNvSpPr>
            <a:spLocks noChangeArrowheads="1"/>
          </p:cNvSpPr>
          <p:nvPr/>
        </p:nvSpPr>
        <p:spPr bwMode="auto">
          <a:xfrm>
            <a:off x="4267200" y="5486400"/>
            <a:ext cx="304800" cy="228600"/>
          </a:xfrm>
          <a:prstGeom prst="ellipse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53"/>
          <p:cNvSpPr>
            <a:spLocks noChangeArrowheads="1"/>
          </p:cNvSpPr>
          <p:nvPr/>
        </p:nvSpPr>
        <p:spPr bwMode="auto">
          <a:xfrm>
            <a:off x="4953000" y="2895600"/>
            <a:ext cx="838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HUẾ</a:t>
            </a:r>
          </a:p>
        </p:txBody>
      </p:sp>
      <p:sp>
        <p:nvSpPr>
          <p:cNvPr id="9226" name="Rectangle 54"/>
          <p:cNvSpPr>
            <a:spLocks noChangeArrowheads="1"/>
          </p:cNvSpPr>
          <p:nvPr/>
        </p:nvSpPr>
        <p:spPr bwMode="auto">
          <a:xfrm>
            <a:off x="5334000" y="3200400"/>
            <a:ext cx="990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ĐÀ NẴNG</a:t>
            </a:r>
          </a:p>
        </p:txBody>
      </p:sp>
      <p:sp>
        <p:nvSpPr>
          <p:cNvPr id="9227" name="Line 55"/>
          <p:cNvSpPr>
            <a:spLocks noChangeShapeType="1"/>
          </p:cNvSpPr>
          <p:nvPr/>
        </p:nvSpPr>
        <p:spPr bwMode="auto">
          <a:xfrm>
            <a:off x="5105400" y="914400"/>
            <a:ext cx="914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56"/>
          <p:cNvSpPr>
            <a:spLocks noChangeShapeType="1"/>
          </p:cNvSpPr>
          <p:nvPr/>
        </p:nvSpPr>
        <p:spPr bwMode="auto">
          <a:xfrm>
            <a:off x="4800600" y="1143000"/>
            <a:ext cx="13716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57"/>
          <p:cNvSpPr>
            <a:spLocks noChangeShapeType="1"/>
          </p:cNvSpPr>
          <p:nvPr/>
        </p:nvSpPr>
        <p:spPr bwMode="auto">
          <a:xfrm>
            <a:off x="4419600" y="1371600"/>
            <a:ext cx="3124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58"/>
          <p:cNvSpPr>
            <a:spLocks noChangeShapeType="1"/>
          </p:cNvSpPr>
          <p:nvPr/>
        </p:nvSpPr>
        <p:spPr bwMode="auto">
          <a:xfrm>
            <a:off x="4953000" y="5638800"/>
            <a:ext cx="25908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59"/>
          <p:cNvSpPr>
            <a:spLocks noChangeShapeType="1"/>
          </p:cNvSpPr>
          <p:nvPr/>
        </p:nvSpPr>
        <p:spPr bwMode="auto">
          <a:xfrm>
            <a:off x="4419600" y="1676400"/>
            <a:ext cx="3124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60"/>
          <p:cNvSpPr>
            <a:spLocks noChangeShapeType="1"/>
          </p:cNvSpPr>
          <p:nvPr/>
        </p:nvSpPr>
        <p:spPr bwMode="auto">
          <a:xfrm>
            <a:off x="4191000" y="1905000"/>
            <a:ext cx="33528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61"/>
          <p:cNvSpPr>
            <a:spLocks noChangeShapeType="1"/>
          </p:cNvSpPr>
          <p:nvPr/>
        </p:nvSpPr>
        <p:spPr bwMode="auto">
          <a:xfrm>
            <a:off x="4038600" y="2133600"/>
            <a:ext cx="3505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62"/>
          <p:cNvSpPr>
            <a:spLocks noChangeShapeType="1"/>
          </p:cNvSpPr>
          <p:nvPr/>
        </p:nvSpPr>
        <p:spPr bwMode="auto">
          <a:xfrm>
            <a:off x="4572000" y="2438400"/>
            <a:ext cx="2819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63"/>
          <p:cNvSpPr>
            <a:spLocks noChangeShapeType="1"/>
          </p:cNvSpPr>
          <p:nvPr/>
        </p:nvSpPr>
        <p:spPr bwMode="auto">
          <a:xfrm>
            <a:off x="5638800" y="3810000"/>
            <a:ext cx="19050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64"/>
          <p:cNvSpPr>
            <a:spLocks noChangeShapeType="1"/>
          </p:cNvSpPr>
          <p:nvPr/>
        </p:nvSpPr>
        <p:spPr bwMode="auto">
          <a:xfrm>
            <a:off x="4724400" y="2667000"/>
            <a:ext cx="2743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65"/>
          <p:cNvSpPr>
            <a:spLocks noChangeShapeType="1"/>
          </p:cNvSpPr>
          <p:nvPr/>
        </p:nvSpPr>
        <p:spPr bwMode="auto">
          <a:xfrm>
            <a:off x="4724400" y="1676400"/>
            <a:ext cx="2819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66"/>
          <p:cNvSpPr>
            <a:spLocks noChangeShapeType="1"/>
          </p:cNvSpPr>
          <p:nvPr/>
        </p:nvSpPr>
        <p:spPr bwMode="auto">
          <a:xfrm>
            <a:off x="6019800" y="4953000"/>
            <a:ext cx="15240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67"/>
          <p:cNvSpPr>
            <a:spLocks noChangeShapeType="1"/>
          </p:cNvSpPr>
          <p:nvPr/>
        </p:nvSpPr>
        <p:spPr bwMode="auto">
          <a:xfrm>
            <a:off x="5791200" y="5257800"/>
            <a:ext cx="17526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68"/>
          <p:cNvSpPr>
            <a:spLocks noChangeShapeType="1"/>
          </p:cNvSpPr>
          <p:nvPr/>
        </p:nvSpPr>
        <p:spPr bwMode="auto">
          <a:xfrm>
            <a:off x="4953000" y="2133600"/>
            <a:ext cx="2438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69"/>
          <p:cNvSpPr>
            <a:spLocks noChangeShapeType="1"/>
          </p:cNvSpPr>
          <p:nvPr/>
        </p:nvSpPr>
        <p:spPr bwMode="auto">
          <a:xfrm>
            <a:off x="5943600" y="4572000"/>
            <a:ext cx="1600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70"/>
          <p:cNvSpPr>
            <a:spLocks noChangeShapeType="1"/>
          </p:cNvSpPr>
          <p:nvPr/>
        </p:nvSpPr>
        <p:spPr bwMode="auto">
          <a:xfrm>
            <a:off x="5486400" y="2438400"/>
            <a:ext cx="2057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71"/>
          <p:cNvSpPr>
            <a:spLocks noChangeShapeType="1"/>
          </p:cNvSpPr>
          <p:nvPr/>
        </p:nvSpPr>
        <p:spPr bwMode="auto">
          <a:xfrm>
            <a:off x="5791200" y="4191000"/>
            <a:ext cx="17526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72"/>
          <p:cNvSpPr>
            <a:spLocks noChangeShapeType="1"/>
          </p:cNvSpPr>
          <p:nvPr/>
        </p:nvSpPr>
        <p:spPr bwMode="auto">
          <a:xfrm>
            <a:off x="3581400" y="6629400"/>
            <a:ext cx="3962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Line 73"/>
          <p:cNvSpPr>
            <a:spLocks noChangeShapeType="1"/>
          </p:cNvSpPr>
          <p:nvPr/>
        </p:nvSpPr>
        <p:spPr bwMode="auto">
          <a:xfrm>
            <a:off x="4267200" y="1676400"/>
            <a:ext cx="3124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Line 74"/>
          <p:cNvSpPr>
            <a:spLocks noChangeShapeType="1"/>
          </p:cNvSpPr>
          <p:nvPr/>
        </p:nvSpPr>
        <p:spPr bwMode="auto">
          <a:xfrm>
            <a:off x="4419600" y="6324600"/>
            <a:ext cx="3124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Line 75"/>
          <p:cNvSpPr>
            <a:spLocks noChangeShapeType="1"/>
          </p:cNvSpPr>
          <p:nvPr/>
        </p:nvSpPr>
        <p:spPr bwMode="auto">
          <a:xfrm>
            <a:off x="4419600" y="6019800"/>
            <a:ext cx="31242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Freeform 76"/>
          <p:cNvSpPr>
            <a:spLocks noChangeArrowheads="1"/>
          </p:cNvSpPr>
          <p:nvPr/>
        </p:nvSpPr>
        <p:spPr bwMode="auto">
          <a:xfrm rot="1020000">
            <a:off x="1601788" y="5254625"/>
            <a:ext cx="1689100" cy="477838"/>
          </a:xfrm>
          <a:custGeom>
            <a:avLst/>
            <a:gdLst>
              <a:gd name="T0" fmla="*/ 0 w 1064"/>
              <a:gd name="T1" fmla="*/ 2147483647 h 301"/>
              <a:gd name="T2" fmla="*/ 2147483647 w 1064"/>
              <a:gd name="T3" fmla="*/ 2147483647 h 301"/>
              <a:gd name="T4" fmla="*/ 2147483647 w 1064"/>
              <a:gd name="T5" fmla="*/ 2147483647 h 301"/>
              <a:gd name="T6" fmla="*/ 2147483647 w 1064"/>
              <a:gd name="T7" fmla="*/ 2147483647 h 301"/>
              <a:gd name="T8" fmla="*/ 2147483647 w 1064"/>
              <a:gd name="T9" fmla="*/ 2147483647 h 301"/>
              <a:gd name="T10" fmla="*/ 2147483647 w 1064"/>
              <a:gd name="T11" fmla="*/ 2147483647 h 301"/>
              <a:gd name="T12" fmla="*/ 2147483647 w 1064"/>
              <a:gd name="T13" fmla="*/ 2147483647 h 301"/>
              <a:gd name="T14" fmla="*/ 2147483647 w 1064"/>
              <a:gd name="T15" fmla="*/ 2147483647 h 3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4"/>
              <a:gd name="T25" fmla="*/ 0 h 301"/>
              <a:gd name="T26" fmla="*/ 1064 w 1064"/>
              <a:gd name="T27" fmla="*/ 301 h 3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4" h="301">
                <a:moveTo>
                  <a:pt x="0" y="15"/>
                </a:moveTo>
                <a:cubicBezTo>
                  <a:pt x="90" y="19"/>
                  <a:pt x="237" y="0"/>
                  <a:pt x="320" y="55"/>
                </a:cubicBezTo>
                <a:cubicBezTo>
                  <a:pt x="339" y="84"/>
                  <a:pt x="357" y="118"/>
                  <a:pt x="368" y="151"/>
                </a:cubicBezTo>
                <a:cubicBezTo>
                  <a:pt x="376" y="284"/>
                  <a:pt x="348" y="301"/>
                  <a:pt x="464" y="287"/>
                </a:cubicBezTo>
                <a:cubicBezTo>
                  <a:pt x="495" y="241"/>
                  <a:pt x="535" y="223"/>
                  <a:pt x="584" y="199"/>
                </a:cubicBezTo>
                <a:cubicBezTo>
                  <a:pt x="627" y="202"/>
                  <a:pt x="669" y="203"/>
                  <a:pt x="712" y="207"/>
                </a:cubicBezTo>
                <a:cubicBezTo>
                  <a:pt x="764" y="212"/>
                  <a:pt x="807" y="247"/>
                  <a:pt x="856" y="263"/>
                </a:cubicBezTo>
                <a:cubicBezTo>
                  <a:pt x="995" y="252"/>
                  <a:pt x="925" y="255"/>
                  <a:pt x="1064" y="255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77"/>
          <p:cNvSpPr>
            <a:spLocks noChangeShapeType="1"/>
          </p:cNvSpPr>
          <p:nvPr/>
        </p:nvSpPr>
        <p:spPr bwMode="auto">
          <a:xfrm>
            <a:off x="1752600" y="6629400"/>
            <a:ext cx="15240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78"/>
          <p:cNvSpPr>
            <a:spLocks noChangeShapeType="1"/>
          </p:cNvSpPr>
          <p:nvPr/>
        </p:nvSpPr>
        <p:spPr bwMode="auto">
          <a:xfrm>
            <a:off x="6324600" y="5257800"/>
            <a:ext cx="1219200" cy="0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79"/>
          <p:cNvSpPr>
            <a:spLocks noChangeShapeType="1"/>
          </p:cNvSpPr>
          <p:nvPr/>
        </p:nvSpPr>
        <p:spPr bwMode="auto">
          <a:xfrm>
            <a:off x="1524000" y="5867400"/>
            <a:ext cx="15240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Line 80"/>
          <p:cNvSpPr>
            <a:spLocks noChangeShapeType="1"/>
          </p:cNvSpPr>
          <p:nvPr/>
        </p:nvSpPr>
        <p:spPr bwMode="auto">
          <a:xfrm>
            <a:off x="1524000" y="6248400"/>
            <a:ext cx="1676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81"/>
          <p:cNvSpPr>
            <a:spLocks noChangeShapeType="1"/>
          </p:cNvSpPr>
          <p:nvPr/>
        </p:nvSpPr>
        <p:spPr bwMode="auto">
          <a:xfrm>
            <a:off x="1524000" y="5410200"/>
            <a:ext cx="6096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Line 82"/>
          <p:cNvSpPr>
            <a:spLocks noChangeShapeType="1"/>
          </p:cNvSpPr>
          <p:nvPr/>
        </p:nvSpPr>
        <p:spPr bwMode="auto">
          <a:xfrm>
            <a:off x="6629400" y="838200"/>
            <a:ext cx="914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Line 83"/>
          <p:cNvSpPr>
            <a:spLocks noChangeShapeType="1"/>
          </p:cNvSpPr>
          <p:nvPr/>
        </p:nvSpPr>
        <p:spPr bwMode="auto">
          <a:xfrm>
            <a:off x="6553200" y="1143000"/>
            <a:ext cx="914400" cy="1588"/>
          </a:xfrm>
          <a:prstGeom prst="line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556" name="AutoShape 84"/>
          <p:cNvSpPr>
            <a:spLocks noChangeArrowheads="1"/>
          </p:cNvSpPr>
          <p:nvPr/>
        </p:nvSpPr>
        <p:spPr bwMode="auto">
          <a:xfrm>
            <a:off x="3505200" y="914400"/>
            <a:ext cx="381000" cy="304800"/>
          </a:xfrm>
          <a:prstGeom prst="star5">
            <a:avLst/>
          </a:prstGeom>
          <a:solidFill>
            <a:srgbClr val="FF0000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7" name="Rectangle 85"/>
          <p:cNvSpPr>
            <a:spLocks noChangeArrowheads="1"/>
          </p:cNvSpPr>
          <p:nvPr/>
        </p:nvSpPr>
        <p:spPr bwMode="auto">
          <a:xfrm>
            <a:off x="3810000" y="1143000"/>
            <a:ext cx="685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1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HÀ NỘI</a:t>
            </a:r>
          </a:p>
        </p:txBody>
      </p:sp>
      <p:sp>
        <p:nvSpPr>
          <p:cNvPr id="233558" name="Line 86"/>
          <p:cNvSpPr>
            <a:spLocks noChangeShapeType="1"/>
          </p:cNvSpPr>
          <p:nvPr/>
        </p:nvSpPr>
        <p:spPr bwMode="auto">
          <a:xfrm>
            <a:off x="3886200" y="3276600"/>
            <a:ext cx="2438400" cy="1588"/>
          </a:xfrm>
          <a:prstGeom prst="line">
            <a:avLst/>
          </a:prstGeom>
          <a:noFill/>
          <a:ln w="34920" cap="sq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9" name="Rectangle 87"/>
          <p:cNvSpPr>
            <a:spLocks noChangeArrowheads="1"/>
          </p:cNvSpPr>
          <p:nvPr/>
        </p:nvSpPr>
        <p:spPr bwMode="auto">
          <a:xfrm>
            <a:off x="5638800" y="3048000"/>
            <a:ext cx="14478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233560" name="Freeform 88"/>
          <p:cNvSpPr>
            <a:spLocks noChangeArrowheads="1"/>
          </p:cNvSpPr>
          <p:nvPr/>
        </p:nvSpPr>
        <p:spPr bwMode="auto">
          <a:xfrm rot="16320000" flipH="1">
            <a:off x="4459288" y="5753100"/>
            <a:ext cx="838200" cy="914400"/>
          </a:xfrm>
          <a:custGeom>
            <a:avLst/>
            <a:gdLst>
              <a:gd name="T0" fmla="*/ 0 w 200"/>
              <a:gd name="T1" fmla="*/ 2147483647 h 291"/>
              <a:gd name="T2" fmla="*/ 2147483647 w 200"/>
              <a:gd name="T3" fmla="*/ 2147483647 h 291"/>
              <a:gd name="T4" fmla="*/ 2147483647 w 200"/>
              <a:gd name="T5" fmla="*/ 2147483647 h 291"/>
              <a:gd name="T6" fmla="*/ 2147483647 w 200"/>
              <a:gd name="T7" fmla="*/ 2147483647 h 291"/>
              <a:gd name="T8" fmla="*/ 2147483647 w 200"/>
              <a:gd name="T9" fmla="*/ 2147483647 h 291"/>
              <a:gd name="T10" fmla="*/ 2147483647 w 200"/>
              <a:gd name="T11" fmla="*/ 2147483647 h 291"/>
              <a:gd name="T12" fmla="*/ 2147483647 w 200"/>
              <a:gd name="T13" fmla="*/ 2147483647 h 291"/>
              <a:gd name="T14" fmla="*/ 2147483647 w 200"/>
              <a:gd name="T15" fmla="*/ 2147483647 h 291"/>
              <a:gd name="T16" fmla="*/ 2147483647 w 200"/>
              <a:gd name="T17" fmla="*/ 2147483647 h 291"/>
              <a:gd name="T18" fmla="*/ 2147483647 w 200"/>
              <a:gd name="T19" fmla="*/ 2147483647 h 291"/>
              <a:gd name="T20" fmla="*/ 2147483647 w 200"/>
              <a:gd name="T21" fmla="*/ 0 h 291"/>
              <a:gd name="T22" fmla="*/ 2147483647 w 200"/>
              <a:gd name="T23" fmla="*/ 2147483647 h 291"/>
              <a:gd name="T24" fmla="*/ 0 w 200"/>
              <a:gd name="T25" fmla="*/ 2147483647 h 2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"/>
              <a:gd name="T40" fmla="*/ 0 h 291"/>
              <a:gd name="T41" fmla="*/ 200 w 200"/>
              <a:gd name="T42" fmla="*/ 291 h 2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" h="291">
                <a:moveTo>
                  <a:pt x="0" y="57"/>
                </a:moveTo>
                <a:lnTo>
                  <a:pt x="29" y="49"/>
                </a:lnTo>
                <a:lnTo>
                  <a:pt x="80" y="166"/>
                </a:lnTo>
                <a:lnTo>
                  <a:pt x="80" y="219"/>
                </a:lnTo>
                <a:lnTo>
                  <a:pt x="81" y="291"/>
                </a:lnTo>
                <a:lnTo>
                  <a:pt x="200" y="278"/>
                </a:lnTo>
                <a:lnTo>
                  <a:pt x="163" y="176"/>
                </a:lnTo>
                <a:lnTo>
                  <a:pt x="141" y="131"/>
                </a:lnTo>
                <a:lnTo>
                  <a:pt x="60" y="37"/>
                </a:lnTo>
                <a:lnTo>
                  <a:pt x="83" y="6"/>
                </a:lnTo>
                <a:lnTo>
                  <a:pt x="11" y="0"/>
                </a:lnTo>
                <a:lnTo>
                  <a:pt x="1" y="53"/>
                </a:lnTo>
                <a:lnTo>
                  <a:pt x="0" y="57"/>
                </a:lnTo>
                <a:close/>
              </a:path>
            </a:pathLst>
          </a:custGeom>
          <a:solidFill>
            <a:srgbClr val="006800"/>
          </a:solidFill>
          <a:ln w="3816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561" name="Freeform 89"/>
          <p:cNvSpPr>
            <a:spLocks noChangeArrowheads="1"/>
          </p:cNvSpPr>
          <p:nvPr/>
        </p:nvSpPr>
        <p:spPr bwMode="auto">
          <a:xfrm rot="11700000" flipH="1">
            <a:off x="3912299" y="341993"/>
            <a:ext cx="966977" cy="689200"/>
          </a:xfrm>
          <a:custGeom>
            <a:avLst/>
            <a:gdLst>
              <a:gd name="T0" fmla="*/ 0 w 200"/>
              <a:gd name="T1" fmla="*/ 2147483647 h 291"/>
              <a:gd name="T2" fmla="*/ 2147483647 w 200"/>
              <a:gd name="T3" fmla="*/ 2147483647 h 291"/>
              <a:gd name="T4" fmla="*/ 2147483647 w 200"/>
              <a:gd name="T5" fmla="*/ 2147483647 h 291"/>
              <a:gd name="T6" fmla="*/ 2147483647 w 200"/>
              <a:gd name="T7" fmla="*/ 2147483647 h 291"/>
              <a:gd name="T8" fmla="*/ 2147483647 w 200"/>
              <a:gd name="T9" fmla="*/ 2147483647 h 291"/>
              <a:gd name="T10" fmla="*/ 2147483647 w 200"/>
              <a:gd name="T11" fmla="*/ 2147483647 h 291"/>
              <a:gd name="T12" fmla="*/ 2147483647 w 200"/>
              <a:gd name="T13" fmla="*/ 2147483647 h 291"/>
              <a:gd name="T14" fmla="*/ 2147483647 w 200"/>
              <a:gd name="T15" fmla="*/ 2147483647 h 291"/>
              <a:gd name="T16" fmla="*/ 2147483647 w 200"/>
              <a:gd name="T17" fmla="*/ 2147483647 h 291"/>
              <a:gd name="T18" fmla="*/ 2147483647 w 200"/>
              <a:gd name="T19" fmla="*/ 2147483647 h 291"/>
              <a:gd name="T20" fmla="*/ 2147483647 w 200"/>
              <a:gd name="T21" fmla="*/ 0 h 291"/>
              <a:gd name="T22" fmla="*/ 2147483647 w 200"/>
              <a:gd name="T23" fmla="*/ 2147483647 h 291"/>
              <a:gd name="T24" fmla="*/ 0 w 200"/>
              <a:gd name="T25" fmla="*/ 2147483647 h 2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"/>
              <a:gd name="T40" fmla="*/ 0 h 291"/>
              <a:gd name="T41" fmla="*/ 200 w 200"/>
              <a:gd name="T42" fmla="*/ 291 h 2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" h="291">
                <a:moveTo>
                  <a:pt x="0" y="57"/>
                </a:moveTo>
                <a:lnTo>
                  <a:pt x="29" y="49"/>
                </a:lnTo>
                <a:lnTo>
                  <a:pt x="80" y="166"/>
                </a:lnTo>
                <a:lnTo>
                  <a:pt x="80" y="219"/>
                </a:lnTo>
                <a:lnTo>
                  <a:pt x="81" y="291"/>
                </a:lnTo>
                <a:lnTo>
                  <a:pt x="200" y="278"/>
                </a:lnTo>
                <a:lnTo>
                  <a:pt x="163" y="176"/>
                </a:lnTo>
                <a:lnTo>
                  <a:pt x="141" y="131"/>
                </a:lnTo>
                <a:lnTo>
                  <a:pt x="60" y="37"/>
                </a:lnTo>
                <a:lnTo>
                  <a:pt x="83" y="6"/>
                </a:lnTo>
                <a:lnTo>
                  <a:pt x="11" y="0"/>
                </a:lnTo>
                <a:lnTo>
                  <a:pt x="1" y="53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564" name="AutoShape 92"/>
          <p:cNvSpPr>
            <a:spLocks/>
          </p:cNvSpPr>
          <p:nvPr/>
        </p:nvSpPr>
        <p:spPr bwMode="auto">
          <a:xfrm>
            <a:off x="3048000" y="381000"/>
            <a:ext cx="762000" cy="6019800"/>
          </a:xfrm>
          <a:prstGeom prst="leftBrace">
            <a:avLst>
              <a:gd name="adj1" fmla="val 65833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3565" name="Text Box 93"/>
          <p:cNvSpPr txBox="1">
            <a:spLocks noChangeArrowheads="1"/>
          </p:cNvSpPr>
          <p:nvPr/>
        </p:nvSpPr>
        <p:spPr bwMode="auto">
          <a:xfrm>
            <a:off x="1371600" y="1828800"/>
            <a:ext cx="1676400" cy="224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71500" indent="-566738" defTabSz="449263">
              <a:buSzPct val="100000"/>
              <a:tabLst>
                <a:tab pos="571500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  <a:tab pos="9555163" algn="l"/>
              </a:tabLst>
            </a:pPr>
            <a:endParaRPr lang="en-US" sz="28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571500" indent="-566738" defTabSz="449263">
              <a:buSzPct val="100000"/>
              <a:tabLst>
                <a:tab pos="571500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  <a:tab pos="9555163" algn="l"/>
              </a:tabLst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  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029200" y="838200"/>
            <a:ext cx="31242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quânTưởng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181600" y="6019800"/>
            <a:ext cx="2286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1000" fill="hold"/>
                                        <p:tgtEl>
                                          <p:spTgt spid="23355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4" dur="500"/>
                                        <p:tgtEl>
                                          <p:spTgt spid="23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3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0" dur="2000"/>
                                        <p:tgtEl>
                                          <p:spTgt spid="23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58" grpId="0" animBg="1"/>
      <p:bldP spid="233560" grpId="0" animBg="1"/>
      <p:bldP spid="233561" grpId="0" animBg="1"/>
      <p:bldP spid="233564" grpId="0" animBg="1"/>
      <p:bldP spid="94" grpId="0" animBg="1"/>
      <p:bldP spid="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1600200"/>
            <a:ext cx="7924800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370 kg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6200"/>
            <a:ext cx="2590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76200"/>
            <a:ext cx="25908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3" y="2667000"/>
            <a:ext cx="8408987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6248400"/>
            <a:ext cx="88392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00350871"/>
              </p:ext>
            </p:extLst>
          </p:nvPr>
        </p:nvGraphicFramePr>
        <p:xfrm>
          <a:off x="457200" y="2015589"/>
          <a:ext cx="8382000" cy="453761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KHÓ KHĂN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BIỆN PHÁP KHẮC PHỤC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KẾT QUẢ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ĐÓI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GIẶC DỐT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TÀI CHÍNH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24000" y="2797314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solidFill>
                  <a:srgbClr val="0000CC"/>
                </a:solidFill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</a:rPr>
              <a:t>Lập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hũ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gạo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cứu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đói</a:t>
            </a:r>
            <a:r>
              <a:rPr lang="en-US" altLang="ja-JP" b="1" dirty="0">
                <a:solidFill>
                  <a:srgbClr val="0000CC"/>
                </a:solidFill>
              </a:rPr>
              <a:t>, </a:t>
            </a:r>
            <a:r>
              <a:rPr lang="en-US" altLang="ja-JP" b="1" dirty="0" err="1">
                <a:solidFill>
                  <a:srgbClr val="0000CC"/>
                </a:solidFill>
              </a:rPr>
              <a:t>tổ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chức</a:t>
            </a:r>
            <a:r>
              <a:rPr lang="en-US" altLang="ja-JP" b="1" dirty="0">
                <a:solidFill>
                  <a:srgbClr val="0000CC"/>
                </a:solidFill>
              </a:rPr>
              <a:t> “</a:t>
            </a:r>
            <a:r>
              <a:rPr lang="en-US" altLang="ja-JP" b="1" dirty="0" err="1">
                <a:solidFill>
                  <a:srgbClr val="0000CC"/>
                </a:solidFill>
              </a:rPr>
              <a:t>Ngày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tâm</a:t>
            </a:r>
            <a:r>
              <a:rPr lang="en-US" altLang="ja-JP" b="1" dirty="0">
                <a:solidFill>
                  <a:srgbClr val="0000CC"/>
                </a:solidFill>
              </a:rPr>
              <a:t>”, </a:t>
            </a:r>
            <a:r>
              <a:rPr lang="en-US" altLang="ja-JP" b="1" dirty="0" err="1">
                <a:solidFill>
                  <a:srgbClr val="0000CC"/>
                </a:solidFill>
              </a:rPr>
              <a:t>kêu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gọi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nhường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cơm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sẻ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áo</a:t>
            </a:r>
            <a:endParaRPr lang="en-US" altLang="ja-JP" b="1" dirty="0">
              <a:solidFill>
                <a:srgbClr val="0000CC"/>
              </a:solidFill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346325" y="2376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4" name="TextBox 23"/>
          <p:cNvSpPr txBox="1">
            <a:spLocks noChangeArrowheads="1"/>
          </p:cNvSpPr>
          <p:nvPr/>
        </p:nvSpPr>
        <p:spPr bwMode="auto">
          <a:xfrm>
            <a:off x="1524000" y="3562290"/>
            <a:ext cx="571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gia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sản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xuất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, chia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ruộng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đất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cho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nông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</a:t>
            </a:r>
            <a:endParaRPr lang="en-US" altLang="ja-JP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30872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6" name="Rectangle 10"/>
          <p:cNvSpPr>
            <a:spLocks noChangeArrowheads="1"/>
          </p:cNvSpPr>
          <p:nvPr/>
        </p:nvSpPr>
        <p:spPr bwMode="auto">
          <a:xfrm>
            <a:off x="7315200" y="27432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endParaRPr lang="en-US" altLang="ja-JP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23463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58" name="Rectangle 8"/>
          <p:cNvSpPr>
            <a:spLocks noChangeArrowheads="1"/>
          </p:cNvSpPr>
          <p:nvPr/>
        </p:nvSpPr>
        <p:spPr bwMode="auto">
          <a:xfrm>
            <a:off x="1524000" y="41148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ja-JP" sz="2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8/9/1945,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2270125" y="41290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2270125" y="4052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1" name="TextBox 24"/>
          <p:cNvSpPr txBox="1">
            <a:spLocks noChangeArrowheads="1"/>
          </p:cNvSpPr>
          <p:nvPr/>
        </p:nvSpPr>
        <p:spPr bwMode="auto">
          <a:xfrm>
            <a:off x="1524000" y="4796135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Đổi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mới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dung,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phương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pháp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giáo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dục</a:t>
            </a:r>
            <a:r>
              <a:rPr lang="vi-VN" altLang="ja-JP" b="1" dirty="0">
                <a:solidFill>
                  <a:srgbClr val="0000CC"/>
                </a:solidFill>
                <a:cs typeface="Times New Roman" pitchFamily="18" charset="0"/>
              </a:rPr>
              <a:t>...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689725" y="32908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48163" name="Rectangle 7"/>
          <p:cNvSpPr>
            <a:spLocks noChangeArrowheads="1"/>
          </p:cNvSpPr>
          <p:nvPr/>
        </p:nvSpPr>
        <p:spPr bwMode="auto">
          <a:xfrm>
            <a:off x="7239000" y="38100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altLang="ja-JP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endParaRPr lang="en-US" altLang="ja-JP" sz="1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1600200" y="5338227"/>
            <a:ext cx="5638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r>
              <a:rPr lang="en-US" altLang="ja-JP" sz="2400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Phát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động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phong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trào</a:t>
            </a:r>
            <a:r>
              <a:rPr lang="en-US" altLang="ja-JP" b="1" dirty="0">
                <a:solidFill>
                  <a:srgbClr val="0000CC"/>
                </a:solidFill>
              </a:rPr>
              <a:t>: “</a:t>
            </a:r>
            <a:r>
              <a:rPr lang="en-US" altLang="ja-JP" b="1" dirty="0" err="1">
                <a:solidFill>
                  <a:srgbClr val="0000CC"/>
                </a:solidFill>
              </a:rPr>
              <a:t>Quỹ</a:t>
            </a:r>
            <a:r>
              <a:rPr lang="en-US" altLang="ja-JP" b="1" dirty="0">
                <a:solidFill>
                  <a:srgbClr val="0000CC"/>
                </a:solidFill>
              </a:rPr>
              <a:t>  </a:t>
            </a:r>
            <a:r>
              <a:rPr lang="vi-VN" altLang="ja-JP" b="1" dirty="0">
                <a:solidFill>
                  <a:srgbClr val="0000CC"/>
                </a:solidFill>
              </a:rPr>
              <a:t>đ</a:t>
            </a:r>
            <a:r>
              <a:rPr lang="en-US" altLang="ja-JP" b="1" dirty="0" err="1">
                <a:solidFill>
                  <a:srgbClr val="0000CC"/>
                </a:solidFill>
              </a:rPr>
              <a:t>ộc</a:t>
            </a:r>
            <a:r>
              <a:rPr lang="vi-VN" altLang="ja-JP" b="1" dirty="0">
                <a:solidFill>
                  <a:srgbClr val="0000CC"/>
                </a:solidFill>
              </a:rPr>
              <a:t> l</a:t>
            </a:r>
            <a:r>
              <a:rPr lang="en-US" altLang="ja-JP" b="1" dirty="0" err="1">
                <a:solidFill>
                  <a:srgbClr val="0000CC"/>
                </a:solidFill>
              </a:rPr>
              <a:t>ập</a:t>
            </a:r>
            <a:r>
              <a:rPr lang="en-US" altLang="ja-JP" b="1" dirty="0">
                <a:solidFill>
                  <a:srgbClr val="0000CC"/>
                </a:solidFill>
              </a:rPr>
              <a:t>”,</a:t>
            </a:r>
            <a:r>
              <a:rPr lang="vi-VN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>
                <a:solidFill>
                  <a:srgbClr val="0000CC"/>
                </a:solidFill>
              </a:rPr>
              <a:t>“</a:t>
            </a:r>
            <a:r>
              <a:rPr lang="en-US" altLang="ja-JP" b="1" dirty="0" err="1">
                <a:solidFill>
                  <a:srgbClr val="0000CC"/>
                </a:solidFill>
              </a:rPr>
              <a:t>Tuần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lễ</a:t>
            </a:r>
            <a:r>
              <a:rPr lang="en-US" altLang="ja-JP" b="1" dirty="0">
                <a:solidFill>
                  <a:srgbClr val="0000CC"/>
                </a:solidFill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</a:rPr>
              <a:t>vàng</a:t>
            </a:r>
            <a:r>
              <a:rPr lang="en-US" altLang="ja-JP" b="1" dirty="0">
                <a:solidFill>
                  <a:srgbClr val="0000CC"/>
                </a:solidFill>
              </a:rPr>
              <a:t>”</a:t>
            </a:r>
          </a:p>
          <a:p>
            <a:endParaRPr lang="en-US" altLang="ja-JP" sz="2400" dirty="0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270125" y="5805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76400" y="6015335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11/1946: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lưu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hành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đồng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tiền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0000CC"/>
                </a:solidFill>
                <a:cs typeface="Times New Roman" pitchFamily="18" charset="0"/>
              </a:rPr>
              <a:t>Việt</a:t>
            </a:r>
            <a:r>
              <a:rPr lang="en-US" altLang="ja-JP" b="1" dirty="0">
                <a:solidFill>
                  <a:srgbClr val="0000CC"/>
                </a:solidFill>
                <a:cs typeface="Times New Roman" pitchFamily="18" charset="0"/>
              </a:rPr>
              <a:t> N</a:t>
            </a:r>
            <a:r>
              <a:rPr lang="en-US" altLang="ja-JP" sz="2400" b="1" dirty="0">
                <a:solidFill>
                  <a:srgbClr val="0000CC"/>
                </a:solidFill>
                <a:cs typeface="Times New Roman" pitchFamily="18" charset="0"/>
              </a:rPr>
              <a:t>am</a:t>
            </a:r>
            <a:r>
              <a:rPr lang="vi-VN" altLang="ja-JP" sz="2400" b="1" dirty="0">
                <a:solidFill>
                  <a:srgbClr val="0000CC"/>
                </a:solidFill>
                <a:cs typeface="Times New Roman" pitchFamily="18" charset="0"/>
              </a:rPr>
              <a:t>...</a:t>
            </a:r>
            <a:endParaRPr lang="en-US" altLang="ja-JP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689725" y="496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ja-JP" altLang="ja-JP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315200" y="5318125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spcBef>
                <a:spcPct val="20000"/>
              </a:spcBef>
            </a:pPr>
            <a:r>
              <a:rPr lang="en-US" altLang="ja-JP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ja-JP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altLang="ja-JP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304800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CỦNG CỐ CHÍNH QUYỀN CÁCH MẠNG VÀ BẢO VỆ ĐỘC LẬP DÂN TỘC</a:t>
            </a:r>
            <a:endParaRPr lang="en-US" b="1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6200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Bước đầu xây dựng chế độ mới</a:t>
            </a:r>
            <a:endParaRPr lang="ja-JP" altLang="ja-JP" sz="20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295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ja-JP" sz="20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Diệt giặc đói, giặc dốt và giải quyết khó khăn về tài chính</a:t>
            </a:r>
            <a:endParaRPr lang="ja-JP" altLang="ja-JP" sz="20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803041"/>
          </a:xfrm>
          <a:prstGeom prst="rect">
            <a:avLst/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5400000" scaled="1"/>
          </a:gradFill>
          <a:ln w="9360" cap="sq">
            <a:solidFill>
              <a:srgbClr val="B6DCD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NHỮNG KHÓ KHĂN CỦA NƯỚC VIỆT NAM DÂN CHỦ CỘNG HÒA</a:t>
            </a:r>
          </a:p>
          <a:p>
            <a:pPr algn="ctr" defTabSz="449263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SAU CÁCH MẠNG THÁNG TÁM 1945</a:t>
            </a:r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1143000" y="1782763"/>
            <a:ext cx="6781800" cy="460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11430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>
            <a:off x="45720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62484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28956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79248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4572000" y="13716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7239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5562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3810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2133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381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4572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1295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CHÍNH QUYỀN</a:t>
            </a:r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2133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2362200" y="2374900"/>
            <a:ext cx="1371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ĐÓI</a:t>
            </a:r>
          </a:p>
        </p:txBody>
      </p:sp>
      <p:sp>
        <p:nvSpPr>
          <p:cNvPr id="208921" name="Rectangle 25"/>
          <p:cNvSpPr>
            <a:spLocks noChangeArrowheads="1"/>
          </p:cNvSpPr>
          <p:nvPr/>
        </p:nvSpPr>
        <p:spPr bwMode="auto">
          <a:xfrm>
            <a:off x="3810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3962400" y="24384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DỐT</a:t>
            </a:r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54864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5638800" y="24511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TÀI CHÍNH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38862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ja-JP" sz="2400" b="1" dirty="0">
                <a:solidFill>
                  <a:srgbClr val="0000CC"/>
                </a:solidFill>
                <a:cs typeface="Times New Roman" pitchFamily="18" charset="0"/>
              </a:rPr>
              <a:t>Trong những khó khăn trên, khó khăn nào được giải quyết ?</a:t>
            </a:r>
            <a:endParaRPr lang="en-US" altLang="ja-JP" sz="2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71628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7315200" y="2226490"/>
            <a:ext cx="12192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NGOẠI XÂM</a:t>
            </a:r>
          </a:p>
        </p:txBody>
      </p:sp>
    </p:spTree>
    <p:extLst>
      <p:ext uri="{BB962C8B-B14F-4D97-AF65-F5344CB8AC3E}">
        <p14:creationId xmlns:p14="http://schemas.microsoft.com/office/powerpoint/2010/main" val="2298294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20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899" grpId="0" animBg="1"/>
      <p:bldP spid="208900" grpId="0" animBg="1"/>
      <p:bldP spid="208901" grpId="0" animBg="1"/>
      <p:bldP spid="208902" grpId="0" animBg="1"/>
      <p:bldP spid="208903" grpId="0" animBg="1"/>
      <p:bldP spid="208904" grpId="0" animBg="1"/>
      <p:bldP spid="208906" grpId="0" animBg="1"/>
      <p:bldP spid="208907" grpId="0" animBg="1"/>
      <p:bldP spid="208908" grpId="0" animBg="1"/>
      <p:bldP spid="208909" grpId="0" animBg="1"/>
      <p:bldP spid="208910" grpId="0" animBg="1"/>
      <p:bldP spid="208911" grpId="0" animBg="1"/>
      <p:bldP spid="208917" grpId="0" animBg="1"/>
      <p:bldP spid="208918" grpId="0"/>
      <p:bldP spid="208919" grpId="0" animBg="1"/>
      <p:bldP spid="208920" grpId="0"/>
      <p:bldP spid="208921" grpId="0" animBg="1"/>
      <p:bldP spid="208922" grpId="0"/>
      <p:bldP spid="208923" grpId="0" animBg="1"/>
      <p:bldP spid="208924" grpId="0"/>
      <p:bldP spid="36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803041"/>
          </a:xfrm>
          <a:prstGeom prst="rect">
            <a:avLst/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5400000" scaled="1"/>
          </a:gradFill>
          <a:ln w="9360" cap="sq">
            <a:solidFill>
              <a:srgbClr val="B6DCD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NHỮNG KHÓ KHĂN CỦA NƯỚC VIỆT NAM DÂN CHỦ CỘNG HÒA</a:t>
            </a:r>
          </a:p>
          <a:p>
            <a:pPr algn="ctr" defTabSz="449263">
              <a:lnSpc>
                <a:spcPct val="13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SAU CÁCH MẠNG THÁNG TÁM 1945</a:t>
            </a:r>
          </a:p>
        </p:txBody>
      </p:sp>
      <p:sp>
        <p:nvSpPr>
          <p:cNvPr id="208899" name="Line 3"/>
          <p:cNvSpPr>
            <a:spLocks noChangeShapeType="1"/>
          </p:cNvSpPr>
          <p:nvPr/>
        </p:nvSpPr>
        <p:spPr bwMode="auto">
          <a:xfrm>
            <a:off x="1143000" y="1782763"/>
            <a:ext cx="6781800" cy="460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11430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>
            <a:off x="45720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>
            <a:off x="62484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28956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7924800" y="18288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14400" y="4800600"/>
            <a:ext cx="77724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4572000" y="1371600"/>
            <a:ext cx="1588" cy="381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7239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5562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3810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2133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381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33400" y="2438400"/>
            <a:ext cx="1295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000000"/>
                </a:solidFill>
                <a:cs typeface="Times New Roman" pitchFamily="18" charset="0"/>
              </a:rPr>
              <a:t>CHÍNH QUYỀN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2286000" y="2438400"/>
            <a:ext cx="1371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000000"/>
                </a:solidFill>
                <a:cs typeface="Times New Roman" pitchFamily="18" charset="0"/>
              </a:rPr>
              <a:t>GIẶC ĐÓI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3962400" y="23622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000000"/>
                </a:solidFill>
                <a:cs typeface="Times New Roman" pitchFamily="18" charset="0"/>
              </a:rPr>
              <a:t>GIẶC DỐT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715000" y="24384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>
                <a:solidFill>
                  <a:srgbClr val="000000"/>
                </a:solidFill>
                <a:cs typeface="Times New Roman" pitchFamily="18" charset="0"/>
              </a:rPr>
              <a:t>TÀI CHÍNH</a:t>
            </a: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7239000" y="2209800"/>
            <a:ext cx="1524000" cy="12025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NGOẠI XÂM</a:t>
            </a:r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381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1295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CHÍNH QUYỀN</a:t>
            </a:r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2133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2286000" y="2438400"/>
            <a:ext cx="1371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ĐÓI</a:t>
            </a:r>
          </a:p>
        </p:txBody>
      </p:sp>
      <p:sp>
        <p:nvSpPr>
          <p:cNvPr id="208921" name="Rectangle 25"/>
          <p:cNvSpPr>
            <a:spLocks noChangeArrowheads="1"/>
          </p:cNvSpPr>
          <p:nvPr/>
        </p:nvSpPr>
        <p:spPr bwMode="auto">
          <a:xfrm>
            <a:off x="38100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3962400" y="23622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GIẶC DỐT</a:t>
            </a:r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5562600" y="2209800"/>
            <a:ext cx="1600200" cy="1219200"/>
          </a:xfrm>
          <a:prstGeom prst="rect">
            <a:avLst/>
          </a:prstGeom>
          <a:gradFill rotWithShape="0">
            <a:gsLst>
              <a:gs pos="0">
                <a:srgbClr val="E8E8FA"/>
              </a:gs>
              <a:gs pos="100000">
                <a:srgbClr val="A8A8EA"/>
              </a:gs>
            </a:gsLst>
            <a:lin ang="5400000" scaled="1"/>
          </a:gradFill>
          <a:ln w="9360" cap="sq">
            <a:solidFill>
              <a:srgbClr val="2F2F9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5638800" y="2438400"/>
            <a:ext cx="12192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TÀI CHÍNH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685800" y="3581400"/>
            <a:ext cx="891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8926" name="AutoShape 30"/>
          <p:cNvSpPr>
            <a:spLocks noChangeArrowheads="1"/>
          </p:cNvSpPr>
          <p:nvPr/>
        </p:nvSpPr>
        <p:spPr bwMode="auto">
          <a:xfrm rot="16560000">
            <a:off x="486127" y="3856090"/>
            <a:ext cx="2768600" cy="2976425"/>
          </a:xfrm>
          <a:prstGeom prst="cloudCallout">
            <a:avLst>
              <a:gd name="adj1" fmla="val -25574"/>
              <a:gd name="adj2" fmla="val 94449"/>
            </a:avLst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360000" scaled="1"/>
          </a:gradFill>
          <a:ln w="9360" cap="sq">
            <a:solidFill>
              <a:srgbClr val="B6DCD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8927" name="Text Box 31"/>
          <p:cNvSpPr txBox="1">
            <a:spLocks noChangeArrowheads="1"/>
          </p:cNvSpPr>
          <p:nvPr/>
        </p:nvSpPr>
        <p:spPr bwMode="auto">
          <a:xfrm>
            <a:off x="641350" y="4181475"/>
            <a:ext cx="2171700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3429000" y="4343400"/>
            <a:ext cx="5410200" cy="157184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 defTabSz="449263">
              <a:buClr>
                <a:srgbClr val="0000FF"/>
              </a:buClr>
              <a:buSzPct val="100000"/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 defTabSz="449263">
              <a:buClr>
                <a:srgbClr val="0000FF"/>
              </a:buClr>
              <a:buSzPct val="100000"/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0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20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52269" y="312164"/>
            <a:ext cx="8229600" cy="4530725"/>
          </a:xfrm>
          <a:noFill/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vi-VN" dirty="0">
                <a:solidFill>
                  <a:srgbClr val="0000FF"/>
                </a:solidFill>
                <a:effectLst/>
              </a:rPr>
              <a:t>3</a:t>
            </a:r>
            <a:r>
              <a:rPr lang="en-US" dirty="0">
                <a:solidFill>
                  <a:srgbClr val="0000FF"/>
                </a:solidFill>
                <a:effectLst/>
              </a:rPr>
              <a:t>-</a:t>
            </a:r>
            <a:r>
              <a:rPr lang="en-US" dirty="0" err="1">
                <a:solidFill>
                  <a:srgbClr val="0000FF"/>
                </a:solidFill>
                <a:effectLst/>
              </a:rPr>
              <a:t>Nhân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dân</a:t>
            </a:r>
            <a:r>
              <a:rPr lang="en-US" dirty="0">
                <a:solidFill>
                  <a:srgbClr val="0000FF"/>
                </a:solidFill>
                <a:effectLst/>
              </a:rPr>
              <a:t> Nam </a:t>
            </a:r>
            <a:r>
              <a:rPr lang="en-US" dirty="0" err="1">
                <a:solidFill>
                  <a:srgbClr val="0000FF"/>
                </a:solidFill>
                <a:effectLst/>
              </a:rPr>
              <a:t>Bộ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kháng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chiến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chống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thực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dân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Pháp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trở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lại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xâm</a:t>
            </a:r>
            <a:r>
              <a:rPr lang="en-US" dirty="0">
                <a:solidFill>
                  <a:srgbClr val="0000FF"/>
                </a:solidFill>
                <a:effectLst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</a:rPr>
              <a:t>lược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  <p:pic>
        <p:nvPicPr>
          <p:cNvPr id="284678" name="Picture 6" descr="nam-tien-08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39" y="1600200"/>
            <a:ext cx="4267200" cy="40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4958905" y="5622894"/>
            <a:ext cx="3657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ĐOÀN QUÂN “NAM TIẾN”</a:t>
            </a: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0" y="1600200"/>
            <a:ext cx="4572000" cy="156966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FF00"/>
                </a:solidFill>
              </a:rPr>
              <a:t>        </a:t>
            </a:r>
            <a:r>
              <a:rPr lang="fr-FR" sz="2400" dirty="0">
                <a:solidFill>
                  <a:srgbClr val="FFFF00"/>
                </a:solidFill>
              </a:rPr>
              <a:t>- </a:t>
            </a:r>
            <a:r>
              <a:rPr lang="fr-FR" sz="2400" dirty="0" err="1">
                <a:solidFill>
                  <a:srgbClr val="FFFF00"/>
                </a:solidFill>
              </a:rPr>
              <a:t>Đêm</a:t>
            </a:r>
            <a:r>
              <a:rPr lang="fr-FR" sz="2400" dirty="0">
                <a:solidFill>
                  <a:srgbClr val="FFFF00"/>
                </a:solidFill>
              </a:rPr>
              <a:t> 22 </a:t>
            </a:r>
            <a:r>
              <a:rPr lang="fr-FR" sz="2400" dirty="0" err="1">
                <a:solidFill>
                  <a:srgbClr val="FFFF00"/>
                </a:solidFill>
              </a:rPr>
              <a:t>rạng</a:t>
            </a:r>
            <a:r>
              <a:rPr lang="fr-FR" sz="2400" dirty="0">
                <a:solidFill>
                  <a:srgbClr val="FFFF00"/>
                </a:solidFill>
              </a:rPr>
              <a:t> 23-9-1945, </a:t>
            </a:r>
            <a:r>
              <a:rPr lang="fr-FR" sz="2400" dirty="0" err="1">
                <a:solidFill>
                  <a:srgbClr val="FFFF00"/>
                </a:solidFill>
              </a:rPr>
              <a:t>Pháp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đánh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úp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trụ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sở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Uỷ</a:t>
            </a:r>
            <a:r>
              <a:rPr lang="fr-FR" sz="2400" dirty="0">
                <a:solidFill>
                  <a:srgbClr val="FFFF00"/>
                </a:solidFill>
              </a:rPr>
              <a:t> ban </a:t>
            </a:r>
            <a:r>
              <a:rPr lang="fr-FR" sz="2400" dirty="0" err="1">
                <a:solidFill>
                  <a:srgbClr val="FFFF00"/>
                </a:solidFill>
              </a:rPr>
              <a:t>nhân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dân</a:t>
            </a:r>
            <a:r>
              <a:rPr lang="fr-FR" sz="2400" dirty="0">
                <a:solidFill>
                  <a:srgbClr val="FFFF00"/>
                </a:solidFill>
              </a:rPr>
              <a:t> Nam </a:t>
            </a:r>
            <a:r>
              <a:rPr lang="fr-FR" sz="2400" dirty="0" err="1">
                <a:solidFill>
                  <a:srgbClr val="FFFF00"/>
                </a:solidFill>
              </a:rPr>
              <a:t>Bộ</a:t>
            </a:r>
            <a:r>
              <a:rPr lang="fr-FR" sz="2400" dirty="0">
                <a:solidFill>
                  <a:srgbClr val="FFFF00"/>
                </a:solidFill>
              </a:rPr>
              <a:t>, </a:t>
            </a:r>
            <a:r>
              <a:rPr lang="fr-FR" sz="2400" dirty="0" err="1">
                <a:solidFill>
                  <a:srgbClr val="FFFF00"/>
                </a:solidFill>
              </a:rPr>
              <a:t>mở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đầu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cuộc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chiến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tranh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xâm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lược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nước</a:t>
            </a:r>
            <a:r>
              <a:rPr lang="fr-FR" sz="2400" dirty="0">
                <a:solidFill>
                  <a:srgbClr val="FFFF00"/>
                </a:solidFill>
              </a:rPr>
              <a:t> ta </a:t>
            </a:r>
            <a:r>
              <a:rPr lang="fr-FR" sz="2400" dirty="0" err="1">
                <a:solidFill>
                  <a:srgbClr val="FFFF00"/>
                </a:solidFill>
              </a:rPr>
              <a:t>lần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thứ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hai</a:t>
            </a:r>
            <a:r>
              <a:rPr lang="fr-FR" sz="2400" dirty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0" y="3581400"/>
            <a:ext cx="4572000" cy="156966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charset="0"/>
              </a:rPr>
              <a:t>        </a:t>
            </a:r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dân</a:t>
            </a:r>
            <a:r>
              <a:rPr lang="en-US" sz="2400" dirty="0">
                <a:solidFill>
                  <a:srgbClr val="FFFF00"/>
                </a:solidFill>
              </a:rPr>
              <a:t> ta </a:t>
            </a:r>
            <a:r>
              <a:rPr lang="en-US" sz="2400" dirty="0" err="1">
                <a:solidFill>
                  <a:srgbClr val="FFFF00"/>
                </a:solidFill>
              </a:rPr>
              <a:t>anh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dũng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đánh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quân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xâm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lược</a:t>
            </a:r>
            <a:r>
              <a:rPr lang="en-US" sz="2400" dirty="0">
                <a:solidFill>
                  <a:srgbClr val="FFFF00"/>
                </a:solidFill>
              </a:rPr>
              <a:t> ở </a:t>
            </a:r>
            <a:r>
              <a:rPr lang="en-US" sz="2400" dirty="0" err="1">
                <a:solidFill>
                  <a:srgbClr val="FFFF00"/>
                </a:solidFill>
              </a:rPr>
              <a:t>Sài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Gòn</a:t>
            </a:r>
            <a:r>
              <a:rPr lang="en-US" sz="2400" dirty="0">
                <a:solidFill>
                  <a:srgbClr val="FFFF00"/>
                </a:solidFill>
              </a:rPr>
              <a:t> - </a:t>
            </a:r>
            <a:r>
              <a:rPr lang="en-US" sz="2400" dirty="0" err="1">
                <a:solidFill>
                  <a:srgbClr val="FFFF00"/>
                </a:solidFill>
              </a:rPr>
              <a:t>Chợ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Lớn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sau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đó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</a:t>
            </a:r>
            <a:r>
              <a:rPr lang="en-US" sz="2400" dirty="0">
                <a:solidFill>
                  <a:srgbClr val="FFFF00"/>
                </a:solidFill>
              </a:rPr>
              <a:t> Nam </a:t>
            </a:r>
            <a:r>
              <a:rPr lang="en-US" sz="2400" dirty="0" err="1">
                <a:solidFill>
                  <a:srgbClr val="FFFF00"/>
                </a:solidFill>
              </a:rPr>
              <a:t>Bộ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và</a:t>
            </a:r>
            <a:r>
              <a:rPr lang="en-US" sz="2400" dirty="0">
                <a:solidFill>
                  <a:srgbClr val="FFFF00"/>
                </a:solidFill>
              </a:rPr>
              <a:t> Nam </a:t>
            </a:r>
            <a:r>
              <a:rPr lang="en-US" sz="2400" dirty="0" err="1">
                <a:solidFill>
                  <a:srgbClr val="FFFF00"/>
                </a:solidFill>
              </a:rPr>
              <a:t>Trung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Bộ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284682" name="Text Box 10"/>
          <p:cNvSpPr txBox="1">
            <a:spLocks noChangeArrowheads="1"/>
          </p:cNvSpPr>
          <p:nvPr/>
        </p:nvSpPr>
        <p:spPr bwMode="auto">
          <a:xfrm>
            <a:off x="0" y="5410200"/>
            <a:ext cx="4572000" cy="83099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      </a:t>
            </a:r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miền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Bắc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tích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cực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vi-VN" sz="2400" dirty="0">
                <a:solidFill>
                  <a:srgbClr val="FFFF00"/>
                </a:solidFill>
              </a:rPr>
              <a:t>ủng hộ Nam Bộ kháng chiến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84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/>
      <p:bldP spid="284679" grpId="0" animBg="1"/>
      <p:bldP spid="284680" grpId="0" animBg="1"/>
      <p:bldP spid="284681" grpId="0" animBg="1"/>
      <p:bldP spid="2846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229600" cy="83099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vi-VN" sz="2400" dirty="0">
                <a:solidFill>
                  <a:srgbClr val="FFFF00"/>
                </a:solidFill>
              </a:rPr>
              <a:t>Nhằm hạn chế sự phá hoại của Tưởng và nội phản, ta nhượng cho chúng 70 ghế trong quốc hội....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381000" y="3352800"/>
            <a:ext cx="8153400" cy="830997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sz="2400" dirty="0">
                <a:solidFill>
                  <a:srgbClr val="FFFF00"/>
                </a:solidFill>
              </a:rPr>
              <a:t>- Ta </a:t>
            </a:r>
            <a:r>
              <a:rPr lang="en-US" sz="2400" dirty="0" err="1">
                <a:solidFill>
                  <a:srgbClr val="FFFF00"/>
                </a:solidFill>
              </a:rPr>
              <a:t>còn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nhượng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cho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chúng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một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số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quyền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lợi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về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kinh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như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cung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cấp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lượng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thực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nhận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tiêu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tiền</a:t>
            </a:r>
            <a:r>
              <a:rPr lang="en-US" sz="2400" dirty="0">
                <a:solidFill>
                  <a:srgbClr val="FFFF00"/>
                </a:solidFill>
              </a:rPr>
              <a:t> “</a:t>
            </a:r>
            <a:r>
              <a:rPr lang="en-US" sz="2400" dirty="0" err="1">
                <a:solidFill>
                  <a:srgbClr val="FFFF00"/>
                </a:solidFill>
              </a:rPr>
              <a:t>quan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kim</a:t>
            </a:r>
            <a:r>
              <a:rPr lang="en-US" sz="2400" dirty="0">
                <a:solidFill>
                  <a:srgbClr val="FFFF00"/>
                </a:solidFill>
              </a:rPr>
              <a:t>”,…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381000" y="4724400"/>
            <a:ext cx="8229600" cy="1200329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</a:rPr>
              <a:t>Mặt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khác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Chính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phủ</a:t>
            </a:r>
            <a:r>
              <a:rPr lang="en-US" sz="2400" dirty="0">
                <a:solidFill>
                  <a:srgbClr val="FFFF00"/>
                </a:solidFill>
              </a:rPr>
              <a:t> ban </a:t>
            </a:r>
            <a:r>
              <a:rPr lang="en-US" sz="2400" dirty="0" err="1">
                <a:solidFill>
                  <a:srgbClr val="FFFF00"/>
                </a:solidFill>
              </a:rPr>
              <a:t>hành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một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số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sắc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lệnh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nhằm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trấn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áp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bọn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cách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mạng</a:t>
            </a:r>
            <a:r>
              <a:rPr lang="en-US" sz="2400" dirty="0">
                <a:solidFill>
                  <a:srgbClr val="FFFF00"/>
                </a:solidFill>
              </a:rPr>
              <a:t>; </a:t>
            </a:r>
            <a:r>
              <a:rPr lang="en-US" sz="2400" dirty="0" err="1">
                <a:solidFill>
                  <a:srgbClr val="FFFF00"/>
                </a:solidFill>
              </a:rPr>
              <a:t>giam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giữ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lập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tòa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án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quân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sự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để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trừng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trị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bọn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cách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mạng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4- Đấu tranh chống quân Tưởng và bọn phản cách mạng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5" grpId="0" animBg="1"/>
      <p:bldP spid="2887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597525"/>
          </a:xfrm>
          <a:noFill/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0000FF"/>
                </a:solidFill>
                <a:effectLst/>
              </a:rPr>
              <a:t>    </a:t>
            </a:r>
            <a:r>
              <a:rPr lang="vi-VN" sz="2800" dirty="0">
                <a:solidFill>
                  <a:srgbClr val="0000FF"/>
                </a:solidFill>
                <a:effectLst/>
              </a:rPr>
              <a:t>5</a:t>
            </a:r>
            <a:r>
              <a:rPr lang="en-US" sz="2800" dirty="0">
                <a:solidFill>
                  <a:srgbClr val="0000FF"/>
                </a:solidFill>
                <a:effectLst/>
              </a:rPr>
              <a:t>-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Hiệp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định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sơ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bộ</a:t>
            </a:r>
            <a:r>
              <a:rPr lang="en-US" sz="2800" dirty="0">
                <a:solidFill>
                  <a:srgbClr val="0000FF"/>
                </a:solidFill>
                <a:effectLst/>
              </a:rPr>
              <a:t> (6-3-1946)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tạm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ước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Việt-Pháp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FF"/>
                </a:solidFill>
                <a:effectLst/>
              </a:rPr>
              <a:t>         (14-9-1946)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400" b="1" i="1" dirty="0">
                <a:solidFill>
                  <a:srgbClr val="0000FF"/>
                </a:solidFill>
                <a:effectLst/>
              </a:rPr>
              <a:t>     *</a:t>
            </a:r>
            <a:r>
              <a:rPr lang="en-US" sz="2400" b="1" i="1" dirty="0" err="1">
                <a:solidFill>
                  <a:srgbClr val="0000FF"/>
                </a:solidFill>
                <a:effectLst/>
              </a:rPr>
              <a:t>Hoàn</a:t>
            </a:r>
            <a:r>
              <a:rPr lang="en-US" sz="2400" b="1" i="1" dirty="0">
                <a:solidFill>
                  <a:srgbClr val="0000FF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effectLst/>
              </a:rPr>
              <a:t>cảnh</a:t>
            </a:r>
            <a:r>
              <a:rPr lang="en-US" sz="2400" b="1" i="1" dirty="0">
                <a:solidFill>
                  <a:srgbClr val="0000FF"/>
                </a:solidFill>
                <a:effectLst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1066800" y="190500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 - Tưởng Giới Thạch và Pháp kí Hiệp ước Hoa - Pháp  (28 - 2 - 1946), bắt tay chống phá cách mạng nước ta. 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1143000" y="28956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240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fr-FR" sz="2400">
                <a:solidFill>
                  <a:srgbClr val="0000FF"/>
                </a:solidFill>
              </a:rPr>
              <a:t>Ngày 6-3-1946, Chủ tịch Hồ Chí Minh thay mặt Chính phủ ta kí với Pháp bản Hiệp định Sơ bộ.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381000" y="3733800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2400" b="1" i="1">
                <a:solidFill>
                  <a:srgbClr val="0000FF"/>
                </a:solidFill>
                <a:latin typeface="Arial" charset="0"/>
              </a:rPr>
              <a:t>* </a:t>
            </a:r>
            <a:r>
              <a:rPr lang="fr-FR" sz="2400" b="1" i="1">
                <a:solidFill>
                  <a:srgbClr val="0000FF"/>
                </a:solidFill>
              </a:rPr>
              <a:t>Nội dung Hiệp định:</a:t>
            </a:r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0" y="4191000"/>
            <a:ext cx="975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FF"/>
                </a:solidFill>
              </a:rPr>
              <a:t> - Chính phủ Pháp công nhận nước Việt Nam Dân chủ Cộng hoà là một quốc gia độc lập.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FF"/>
                </a:solidFill>
              </a:rPr>
              <a:t> - Chính phủ ta cho quân Pháp vào miền Bắc thay quân Tưởng giải giáp quân Nhật.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FF"/>
                </a:solidFill>
              </a:rPr>
              <a:t> - Hai bên thực hiện ngừng bắn ngay ở Nam Bộ.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0000FF"/>
                </a:solidFill>
              </a:rPr>
              <a:t>- </a:t>
            </a:r>
            <a:r>
              <a:rPr lang="fr-FR" b="1" i="1" u="sng">
                <a:solidFill>
                  <a:srgbClr val="0000FF"/>
                </a:solidFill>
              </a:rPr>
              <a:t>Ý nghĩa thắng lợi của Hiệp định Sơ bộ</a:t>
            </a:r>
            <a:r>
              <a:rPr lang="fr-FR" u="sng">
                <a:solidFill>
                  <a:srgbClr val="0000FF"/>
                </a:solidFill>
              </a:rPr>
              <a:t>:</a:t>
            </a:r>
            <a:r>
              <a:rPr lang="fr-FR">
                <a:solidFill>
                  <a:srgbClr val="0000FF"/>
                </a:solidFill>
              </a:rPr>
              <a:t> loại trừ bớt kẻ thù, tập trung lực lượng vào kẻ thù chính là thực dân Pháp-Ta có thêm thời gian cũng cố lực lượng.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/>
      <p:bldP spid="289799" grpId="0"/>
      <p:bldP spid="289800" grpId="0"/>
      <p:bldP spid="289801" grpId="0"/>
      <p:bldP spid="289802" grpId="0"/>
      <p:bldP spid="2898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8610600" cy="59023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vi-VN" sz="2800" dirty="0">
                <a:solidFill>
                  <a:srgbClr val="0000FF"/>
                </a:solidFill>
                <a:effectLst/>
              </a:rPr>
              <a:t>5</a:t>
            </a:r>
            <a:r>
              <a:rPr lang="en-US" sz="2800" dirty="0">
                <a:solidFill>
                  <a:srgbClr val="0000FF"/>
                </a:solidFill>
                <a:effectLst/>
              </a:rPr>
              <a:t>-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Hiệp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định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sơ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bộ</a:t>
            </a:r>
            <a:r>
              <a:rPr lang="en-US" sz="2800" dirty="0">
                <a:solidFill>
                  <a:srgbClr val="0000FF"/>
                </a:solidFill>
                <a:effectLst/>
              </a:rPr>
              <a:t> (6-3-1946)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tạm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ước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</a:rPr>
              <a:t>Việt-Pháp</a:t>
            </a:r>
            <a:r>
              <a:rPr lang="en-US" sz="2800" dirty="0">
                <a:solidFill>
                  <a:srgbClr val="0000FF"/>
                </a:solidFill>
                <a:effectLst/>
              </a:rPr>
              <a:t> (14-9-1946) </a:t>
            </a:r>
          </a:p>
          <a:p>
            <a:pPr eaLnBrk="1" hangingPunct="1">
              <a:defRPr/>
            </a:pPr>
            <a:endParaRPr lang="vi-VN" sz="2800" dirty="0"/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-152400" y="13493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b="1" i="1" dirty="0">
                <a:solidFill>
                  <a:srgbClr val="00FFFF"/>
                </a:solidFill>
                <a:latin typeface="Arial" charset="0"/>
              </a:rPr>
              <a:t>     </a:t>
            </a:r>
            <a:r>
              <a:rPr lang="fr-FR" b="1" i="1" dirty="0">
                <a:solidFill>
                  <a:srgbClr val="0000FF"/>
                </a:solidFill>
              </a:rPr>
              <a:t>*</a:t>
            </a:r>
            <a:r>
              <a:rPr lang="fr-FR" b="1" i="1" dirty="0" err="1">
                <a:solidFill>
                  <a:srgbClr val="0000FF"/>
                </a:solidFill>
              </a:rPr>
              <a:t>Tình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hình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sau</a:t>
            </a:r>
            <a:r>
              <a:rPr lang="fr-FR" b="1" i="1" dirty="0">
                <a:solidFill>
                  <a:srgbClr val="0000FF"/>
                </a:solidFill>
              </a:rPr>
              <a:t> khi </a:t>
            </a:r>
            <a:r>
              <a:rPr lang="fr-FR" b="1" i="1" dirty="0" err="1">
                <a:solidFill>
                  <a:srgbClr val="0000FF"/>
                </a:solidFill>
              </a:rPr>
              <a:t>kí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Hiệp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định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Sơ</a:t>
            </a:r>
            <a:r>
              <a:rPr lang="fr-FR" b="1" i="1" dirty="0">
                <a:solidFill>
                  <a:srgbClr val="0000FF"/>
                </a:solidFill>
              </a:rPr>
              <a:t> </a:t>
            </a:r>
            <a:r>
              <a:rPr lang="fr-FR" b="1" i="1" dirty="0" err="1">
                <a:solidFill>
                  <a:srgbClr val="0000FF"/>
                </a:solidFill>
              </a:rPr>
              <a:t>bộ</a:t>
            </a:r>
            <a:r>
              <a:rPr lang="fr-FR" b="1" i="1" dirty="0">
                <a:solidFill>
                  <a:srgbClr val="0000FF"/>
                </a:solidFill>
              </a:rPr>
              <a:t>: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96416" y="1957754"/>
            <a:ext cx="5257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1800" dirty="0">
                <a:solidFill>
                  <a:srgbClr val="0000FF"/>
                </a:solidFill>
              </a:rPr>
              <a:t>    </a:t>
            </a:r>
            <a:r>
              <a:rPr lang="fr-FR" dirty="0">
                <a:solidFill>
                  <a:srgbClr val="0000FF"/>
                </a:solidFill>
              </a:rPr>
              <a:t>- Ta: </a:t>
            </a:r>
            <a:r>
              <a:rPr lang="vi-VN" dirty="0">
                <a:solidFill>
                  <a:srgbClr val="0000FF"/>
                </a:solidFill>
              </a:rPr>
              <a:t>thiện chí hòa bình</a:t>
            </a:r>
            <a:r>
              <a:rPr lang="fr-FR" dirty="0">
                <a:solidFill>
                  <a:srgbClr val="0000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00FF"/>
                </a:solidFill>
              </a:rPr>
              <a:t>    </a:t>
            </a:r>
            <a:r>
              <a:rPr lang="fr-FR" dirty="0">
                <a:solidFill>
                  <a:srgbClr val="0000FF"/>
                </a:solidFill>
              </a:rPr>
              <a:t>- </a:t>
            </a:r>
            <a:r>
              <a:rPr lang="fr-FR" dirty="0" err="1">
                <a:solidFill>
                  <a:srgbClr val="0000FF"/>
                </a:solidFill>
              </a:rPr>
              <a:t>Pháp</a:t>
            </a:r>
            <a:r>
              <a:rPr lang="fr-FR" dirty="0">
                <a:solidFill>
                  <a:srgbClr val="0000FF"/>
                </a:solidFill>
              </a:rPr>
              <a:t>: </a:t>
            </a:r>
            <a:r>
              <a:rPr lang="fr-FR" dirty="0" err="1">
                <a:solidFill>
                  <a:srgbClr val="0000FF"/>
                </a:solidFill>
              </a:rPr>
              <a:t>Vẫn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gây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xung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đột</a:t>
            </a:r>
            <a:r>
              <a:rPr lang="fr-FR" dirty="0">
                <a:solidFill>
                  <a:srgbClr val="0000FF"/>
                </a:solidFill>
              </a:rPr>
              <a:t> ở Nam </a:t>
            </a:r>
            <a:r>
              <a:rPr lang="fr-FR" dirty="0" err="1">
                <a:solidFill>
                  <a:srgbClr val="0000FF"/>
                </a:solidFill>
              </a:rPr>
              <a:t>Bộ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lập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Chính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phủ</a:t>
            </a:r>
            <a:r>
              <a:rPr lang="fr-FR" dirty="0">
                <a:solidFill>
                  <a:srgbClr val="0000FF"/>
                </a:solidFill>
              </a:rPr>
              <a:t> Nam </a:t>
            </a:r>
            <a:r>
              <a:rPr lang="fr-FR" dirty="0" err="1">
                <a:solidFill>
                  <a:srgbClr val="0000FF"/>
                </a:solidFill>
              </a:rPr>
              <a:t>Kì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tự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trị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tăng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cường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khiêu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khích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làm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thất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bại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cuộc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đàm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phán</a:t>
            </a:r>
            <a:r>
              <a:rPr lang="fr-FR" dirty="0">
                <a:solidFill>
                  <a:srgbClr val="0000FF"/>
                </a:solidFill>
              </a:rPr>
              <a:t> ở </a:t>
            </a:r>
            <a:r>
              <a:rPr lang="fr-FR" dirty="0" err="1">
                <a:solidFill>
                  <a:srgbClr val="0000FF"/>
                </a:solidFill>
              </a:rPr>
              <a:t>Phông-ten-nơ-blô</a:t>
            </a:r>
            <a:r>
              <a:rPr lang="fr-FR" dirty="0">
                <a:solidFill>
                  <a:srgbClr val="0000FF"/>
                </a:solidFill>
              </a:rPr>
              <a:t> (</a:t>
            </a:r>
            <a:r>
              <a:rPr lang="fr-FR" dirty="0" err="1">
                <a:solidFill>
                  <a:srgbClr val="0000FF"/>
                </a:solidFill>
              </a:rPr>
              <a:t>Pháp</a:t>
            </a:r>
            <a:r>
              <a:rPr lang="fr-FR" dirty="0">
                <a:solidFill>
                  <a:srgbClr val="0000FF"/>
                </a:solidFill>
              </a:rPr>
              <a:t>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76200" y="3760457"/>
            <a:ext cx="54661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0000FF"/>
                </a:solidFill>
              </a:rPr>
              <a:t>- </a:t>
            </a:r>
            <a:r>
              <a:rPr lang="fr-FR" dirty="0" err="1">
                <a:solidFill>
                  <a:srgbClr val="0000FF"/>
                </a:solidFill>
              </a:rPr>
              <a:t>Ngày</a:t>
            </a:r>
            <a:r>
              <a:rPr lang="fr-FR" dirty="0">
                <a:solidFill>
                  <a:srgbClr val="0000FF"/>
                </a:solidFill>
              </a:rPr>
              <a:t> 14-9-1946: </a:t>
            </a:r>
            <a:r>
              <a:rPr lang="fr-FR" dirty="0" err="1">
                <a:solidFill>
                  <a:srgbClr val="0000FF"/>
                </a:solidFill>
              </a:rPr>
              <a:t>Hồ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Chí</a:t>
            </a:r>
            <a:r>
              <a:rPr lang="fr-FR" dirty="0">
                <a:solidFill>
                  <a:srgbClr val="0000FF"/>
                </a:solidFill>
              </a:rPr>
              <a:t> Minh </a:t>
            </a:r>
            <a:r>
              <a:rPr lang="fr-FR" dirty="0" err="1">
                <a:solidFill>
                  <a:srgbClr val="0000FF"/>
                </a:solidFill>
              </a:rPr>
              <a:t>kí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với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Chính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phủ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Pháp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bản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Tạm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ước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tiếp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tục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nhượng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bộ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cho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Pháp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một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số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quyền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lợi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về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kinh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tế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văn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hoá</a:t>
            </a:r>
            <a:r>
              <a:rPr lang="fr-FR" dirty="0">
                <a:solidFill>
                  <a:srgbClr val="0000FF"/>
                </a:solidFill>
              </a:rPr>
              <a:t> ở </a:t>
            </a:r>
            <a:r>
              <a:rPr lang="fr-FR" dirty="0" err="1">
                <a:solidFill>
                  <a:srgbClr val="0000FF"/>
                </a:solidFill>
              </a:rPr>
              <a:t>Việt</a:t>
            </a:r>
            <a:r>
              <a:rPr lang="fr-FR" dirty="0">
                <a:solidFill>
                  <a:srgbClr val="0000FF"/>
                </a:solidFill>
              </a:rPr>
              <a:t> Nam </a:t>
            </a:r>
            <a:r>
              <a:rPr lang="fr-FR" dirty="0" err="1">
                <a:solidFill>
                  <a:srgbClr val="0000FF"/>
                </a:solidFill>
              </a:rPr>
              <a:t>để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có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thời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gian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xây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dựng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và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củng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cố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lực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lượng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err="1">
                <a:solidFill>
                  <a:srgbClr val="0000FF"/>
                </a:solidFill>
              </a:rPr>
              <a:t>chuẩn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bị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cuộc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kháng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chiến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chống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thực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dân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Pháp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mà</a:t>
            </a:r>
            <a:r>
              <a:rPr lang="fr-FR" dirty="0">
                <a:solidFill>
                  <a:srgbClr val="0000FF"/>
                </a:solidFill>
              </a:rPr>
              <a:t> ta </a:t>
            </a:r>
            <a:r>
              <a:rPr lang="fr-FR" dirty="0" err="1">
                <a:solidFill>
                  <a:srgbClr val="0000FF"/>
                </a:solidFill>
              </a:rPr>
              <a:t>biết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chắc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chắn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nhất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định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sẽ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nổ</a:t>
            </a:r>
            <a:r>
              <a:rPr lang="fr-FR" dirty="0">
                <a:solidFill>
                  <a:srgbClr val="0000FF"/>
                </a:solidFill>
              </a:rPr>
              <a:t> ra.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92872" name="Picture 8" descr="images5209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5638800" y="5486400"/>
            <a:ext cx="3505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LỄ KÝ BẢN TẠM ƯỚC 14-9-1946</a:t>
            </a:r>
          </a:p>
        </p:txBody>
      </p:sp>
    </p:spTree>
    <p:extLst>
      <p:ext uri="{BB962C8B-B14F-4D97-AF65-F5344CB8AC3E}">
        <p14:creationId xmlns:p14="http://schemas.microsoft.com/office/powerpoint/2010/main" val="21828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/>
      <p:bldP spid="292870" grpId="0"/>
      <p:bldP spid="292871" grpId="0"/>
      <p:bldP spid="292874" grpId="0" animBg="1"/>
      <p:bldP spid="29287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905000"/>
            <a:ext cx="3581400" cy="47244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48113" y="1905000"/>
            <a:ext cx="5195887" cy="4648200"/>
          </a:xfrm>
          <a:prstGeom prst="rect">
            <a:avLst/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5344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500">
                <a:solidFill>
                  <a:srgbClr val="660033"/>
                </a:solidFill>
                <a:cs typeface="Times New Roman" pitchFamily="18" charset="0"/>
              </a:rPr>
              <a:t>       Gạch nối cột A với cột B cho phù hợp</a:t>
            </a:r>
            <a:r>
              <a:rPr lang="en-US" sz="2500" i="1">
                <a:solidFill>
                  <a:srgbClr val="660033"/>
                </a:solidFill>
                <a:cs typeface="Times New Roman" pitchFamily="18" charset="0"/>
              </a:rPr>
              <a:t>: Những biện pháp xây dưng chính quyền,  giải quyết nạn đói, nạn dốt và tài chính ?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3200400" y="2971800"/>
            <a:ext cx="914400" cy="1600200"/>
          </a:xfrm>
          <a:prstGeom prst="line">
            <a:avLst/>
          </a:prstGeom>
          <a:noFill/>
          <a:ln w="38160" cap="sq">
            <a:solidFill>
              <a:srgbClr val="CC99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3048000" y="3957638"/>
            <a:ext cx="1066800" cy="1304925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3048000" y="5334000"/>
            <a:ext cx="1143000" cy="914400"/>
          </a:xfrm>
          <a:prstGeom prst="lin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 flipV="1">
            <a:off x="3005138" y="3043238"/>
            <a:ext cx="1109662" cy="509587"/>
          </a:xfrm>
          <a:prstGeom prst="line">
            <a:avLst/>
          </a:prstGeom>
          <a:noFill/>
          <a:ln w="38160" cap="sq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 flipV="1">
            <a:off x="2895600" y="2357438"/>
            <a:ext cx="1295400" cy="2219325"/>
          </a:xfrm>
          <a:prstGeom prst="line">
            <a:avLst/>
          </a:prstGeom>
          <a:noFill/>
          <a:ln w="3816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667000" y="230188"/>
            <a:ext cx="4724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vi-VN" sz="2800" b="1" u="sng">
                <a:solidFill>
                  <a:srgbClr val="0000FF"/>
                </a:solidFill>
                <a:cs typeface="Times New Roman" pitchFamily="18" charset="0"/>
              </a:rPr>
              <a:t>BÀI TẬP 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0" y="2590800"/>
            <a:ext cx="3733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1. Xây dựng chính quyền.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2. Giải quyết nạn đói. 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3. Giải quyết nạn dốt. 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4. Giải quyết tài chính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			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114800" y="1905000"/>
            <a:ext cx="487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a. Học lớp xoá mù chữ.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sz="2300">
              <a:solidFill>
                <a:srgbClr val="000099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b. Thực hiện “Hũ gạo cứu đói”, “Ngày đồng tâm”.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c. Xây dựng “Quỹ độc lập”.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sz="2300">
              <a:solidFill>
                <a:srgbClr val="000099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d. Tiến hành Tổng tuyển cử bầu Quốc hội.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sz="2300">
              <a:solidFill>
                <a:srgbClr val="000099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e. Thực hiện “Tăng gia sản xuất”.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300">
                <a:solidFill>
                  <a:srgbClr val="000099"/>
                </a:solidFill>
                <a:cs typeface="Times New Roman" pitchFamily="18" charset="0"/>
              </a:rPr>
              <a:t>h. Thực hiện “Tuần lễ vàng</a:t>
            </a:r>
            <a:r>
              <a:rPr lang="en-US" sz="230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”.</a:t>
            </a:r>
          </a:p>
        </p:txBody>
      </p: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3000375" y="3629025"/>
            <a:ext cx="1114425" cy="1933575"/>
          </a:xfrm>
          <a:prstGeom prst="line">
            <a:avLst/>
          </a:prstGeom>
          <a:noFill/>
          <a:ln w="38160" cap="sq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8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  <p:bldP spid="210950" grpId="0" animBg="1"/>
      <p:bldP spid="210951" grpId="0" animBg="1"/>
      <p:bldP spid="210952" grpId="0" animBg="1"/>
      <p:bldP spid="210953" grpId="0" animBg="1"/>
      <p:bldP spid="2109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4267200" cy="5257800"/>
          </a:xfrm>
          <a:prstGeom prst="rect">
            <a:avLst/>
          </a:prstGeom>
          <a:noFill/>
          <a:ln w="9360" cap="sq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0139"/>
              </p:ext>
            </p:extLst>
          </p:nvPr>
        </p:nvGraphicFramePr>
        <p:xfrm>
          <a:off x="304800" y="838201"/>
          <a:ext cx="4343400" cy="518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809524" imgH="4944165" progId="PBrush">
                  <p:embed/>
                </p:oleObj>
              </mc:Choice>
              <mc:Fallback>
                <p:oleObj r:id="rId5" imgW="3809524" imgH="4944165" progId="PBrush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1"/>
                        <a:ext cx="4343400" cy="5181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981200" y="6019800"/>
            <a:ext cx="6172200" cy="457200"/>
          </a:xfrm>
          <a:prstGeom prst="rect">
            <a:avLst/>
          </a:prstGeom>
          <a:solidFill>
            <a:srgbClr val="FFFFFF">
              <a:alpha val="92940"/>
            </a:srgbClr>
          </a:solidFill>
          <a:ln w="9525">
            <a:miter lim="800000"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marL="571500" indent="-566738" algn="ctr" defTabSz="449263">
              <a:buSzPct val="100000"/>
              <a:tabLst>
                <a:tab pos="571500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  <a:tab pos="9555163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  <a:noFill/>
        </p:spPr>
        <p:txBody>
          <a:bodyPr/>
          <a:lstStyle/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CC0099"/>
                </a:solidFill>
                <a:effectLst/>
              </a:rPr>
              <a:t>Cho biết ý nghĩa của việc ta ký kết Hiệp định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CC0099"/>
                </a:solidFill>
                <a:effectLst/>
              </a:rPr>
              <a:t>6 - 3 - 1946 và bản tạm ước 14 - 9 - 1946?</a:t>
            </a:r>
          </a:p>
        </p:txBody>
      </p:sp>
      <p:sp>
        <p:nvSpPr>
          <p:cNvPr id="53251" name="Text Box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2800" u="sng">
                <a:solidFill>
                  <a:srgbClr val="0000FF"/>
                </a:solidFill>
                <a:effectLst/>
              </a:rPr>
              <a:t>BÀI TẬP CỦNG CỐ</a:t>
            </a:r>
          </a:p>
        </p:txBody>
      </p:sp>
      <p:sp>
        <p:nvSpPr>
          <p:cNvPr id="294918" name="AutoShape 6"/>
          <p:cNvSpPr>
            <a:spLocks noChangeArrowheads="1"/>
          </p:cNvSpPr>
          <p:nvPr/>
        </p:nvSpPr>
        <p:spPr bwMode="auto">
          <a:xfrm>
            <a:off x="990600" y="32004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FFCC00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2362200" y="2895600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Loại được một kẻ thù, có thêm thời gian hòa hoãn để chuẩn bị cho cuộc kháng chiến lâu dài!</a:t>
            </a:r>
          </a:p>
        </p:txBody>
      </p:sp>
    </p:spTree>
    <p:extLst>
      <p:ext uri="{BB962C8B-B14F-4D97-AF65-F5344CB8AC3E}">
        <p14:creationId xmlns:p14="http://schemas.microsoft.com/office/powerpoint/2010/main" val="4136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  <p:bldP spid="294918" grpId="0" animBg="1"/>
      <p:bldP spid="2949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8686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u="sng" dirty="0" err="1">
                <a:solidFill>
                  <a:srgbClr val="0000FF"/>
                </a:solidFill>
              </a:rPr>
              <a:t>Học</a:t>
            </a:r>
            <a:r>
              <a:rPr lang="vi-VN" sz="2400" b="1" u="sng" dirty="0">
                <a:solidFill>
                  <a:srgbClr val="0000FF"/>
                </a:solidFill>
              </a:rPr>
              <a:t> kĩ bài</a:t>
            </a:r>
            <a:r>
              <a:rPr lang="en-US" sz="2400" b="1" u="sng" dirty="0">
                <a:solidFill>
                  <a:srgbClr val="00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</a:rPr>
              <a:t>   - </a:t>
            </a:r>
            <a:r>
              <a:rPr lang="en-US" sz="2400" b="1" i="1" dirty="0" err="1">
                <a:solidFill>
                  <a:srgbClr val="0000FF"/>
                </a:solidFill>
              </a:rPr>
              <a:t>Nắm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chủ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trương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biện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pháp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Đảng</a:t>
            </a:r>
            <a:r>
              <a:rPr lang="en-US" sz="2400" b="1" i="1" dirty="0">
                <a:solidFill>
                  <a:srgbClr val="0000FF"/>
                </a:solidFill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</a:rPr>
              <a:t>Chủ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tịch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Hồ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Chí</a:t>
            </a:r>
            <a:r>
              <a:rPr lang="en-US" sz="2400" b="1" i="1" dirty="0">
                <a:solidFill>
                  <a:srgbClr val="0000FF"/>
                </a:solidFill>
              </a:rPr>
              <a:t> Minh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cuộc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đấu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tranh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bọn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phản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động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giặc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ngoại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xâm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Tưởng</a:t>
            </a:r>
            <a:r>
              <a:rPr lang="en-US" sz="2400" b="1" i="1" dirty="0">
                <a:solidFill>
                  <a:srgbClr val="0000FF"/>
                </a:solidFill>
              </a:rPr>
              <a:t> - </a:t>
            </a:r>
            <a:r>
              <a:rPr lang="en-US" sz="2400" b="1" i="1" dirty="0" err="1">
                <a:solidFill>
                  <a:srgbClr val="0000FF"/>
                </a:solidFill>
              </a:rPr>
              <a:t>Pháp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</a:rPr>
              <a:t>   - </a:t>
            </a:r>
            <a:r>
              <a:rPr lang="en-US" sz="2400" b="1" i="1" dirty="0" err="1">
                <a:solidFill>
                  <a:srgbClr val="0000FF"/>
                </a:solidFill>
              </a:rPr>
              <a:t>Nắm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</a:rPr>
              <a:t> ý </a:t>
            </a:r>
            <a:r>
              <a:rPr lang="en-US" sz="2400" b="1" i="1" dirty="0" err="1">
                <a:solidFill>
                  <a:srgbClr val="0000FF"/>
                </a:solidFill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cuộc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đấu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tranh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thù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giặc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ngoài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  <a:endParaRPr lang="en-US" sz="2400" b="1" u="sng" dirty="0">
              <a:solidFill>
                <a:srgbClr val="0000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u="sng" dirty="0">
                <a:solidFill>
                  <a:srgbClr val="0000FF"/>
                </a:solidFill>
              </a:rPr>
              <a:t>-Tìm hiểu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trước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</a:rPr>
              <a:t> 25: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Nắm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năm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cuộc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kháng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chiến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toàn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Pháp</a:t>
            </a:r>
            <a:r>
              <a:rPr lang="en-US" sz="2400" b="1" i="1" dirty="0">
                <a:solidFill>
                  <a:srgbClr val="0000FF"/>
                </a:solidFill>
              </a:rPr>
              <a:t> (1946-1950).</a:t>
            </a:r>
            <a:endParaRPr lang="vi-VN" sz="2400" b="1" dirty="0">
              <a:solidFill>
                <a:srgbClr val="0000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0000FF"/>
                </a:solidFill>
              </a:rPr>
              <a:t>+ </a:t>
            </a:r>
            <a:r>
              <a:rPr lang="en-US" sz="2400" b="1" i="1" dirty="0">
                <a:solidFill>
                  <a:srgbClr val="0000FF"/>
                </a:solidFill>
              </a:rPr>
              <a:t>N</a:t>
            </a:r>
            <a:r>
              <a:rPr lang="vi-VN" sz="2400" b="1" i="1" dirty="0">
                <a:solidFill>
                  <a:srgbClr val="0000FF"/>
                </a:solidFill>
              </a:rPr>
              <a:t>guyên nhân bùng nổ cuộc kháng chiến toàn quốc và đường lối kháng chiến của ta.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0000FF"/>
                </a:solidFill>
              </a:rPr>
              <a:t>+ </a:t>
            </a:r>
            <a:r>
              <a:rPr lang="en-US" sz="2400" b="1" i="1" dirty="0">
                <a:solidFill>
                  <a:srgbClr val="0000FF"/>
                </a:solidFill>
              </a:rPr>
              <a:t>K</a:t>
            </a:r>
            <a:r>
              <a:rPr lang="vi-VN" sz="2400" b="1" i="1" dirty="0">
                <a:solidFill>
                  <a:srgbClr val="0000FF"/>
                </a:solidFill>
              </a:rPr>
              <a:t>ết quả và ý nghĩa chiến dịch Việt Bắc 1947.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33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3144026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Z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458075" cy="1892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ja-JP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vi-VN" altLang="ja-JP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CÁC EM HỌC </a:t>
            </a:r>
            <a:r>
              <a:rPr lang="en-US" altLang="ja-JP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vi-VN" altLang="ja-JP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ja-JP" altLang="en-US" sz="32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318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4495800" y="838200"/>
            <a:ext cx="1588" cy="518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62000"/>
            <a:ext cx="4419600" cy="5257800"/>
          </a:xfrm>
          <a:prstGeom prst="rect">
            <a:avLst/>
          </a:prstGeom>
          <a:noFill/>
          <a:ln w="9360" cap="sq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087974"/>
              </p:ext>
            </p:extLst>
          </p:nvPr>
        </p:nvGraphicFramePr>
        <p:xfrm>
          <a:off x="304800" y="838200"/>
          <a:ext cx="4076074" cy="514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6171429" imgH="4944165" progId="PBrush">
                  <p:embed/>
                </p:oleObj>
              </mc:Choice>
              <mc:Fallback>
                <p:oleObj r:id="rId5" imgW="6171429" imgH="4944165" progId="PBrush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4076074" cy="5140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7400" y="6019800"/>
            <a:ext cx="5257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>
            <a:flatTx/>
          </a:bodyPr>
          <a:lstStyle/>
          <a:p>
            <a:pPr marL="571500" indent="-566738" algn="ctr" defTabSz="449263">
              <a:buSzPct val="100000"/>
              <a:tabLst>
                <a:tab pos="571500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  <a:tab pos="9555163" algn="l"/>
              </a:tabLst>
            </a:pP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9/1945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902700" y="6299200"/>
            <a:ext cx="1841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696200" cy="5562600"/>
          </a:xfrm>
          <a:prstGeom prst="rect">
            <a:avLst/>
          </a:prstGeom>
          <a:noFill/>
          <a:ln w="9360" cap="sq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6338888"/>
            <a:ext cx="5715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9980" y="280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I. TÌNH HÌNH NƯỚC TA SAU CÁCH MẠNG THÁNG TÁM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54" y="803239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ja-JP" sz="2400" b="1" u="sng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sz="2400" dirty="0">
              <a:solidFill>
                <a:srgbClr val="1B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54460"/>
            <a:ext cx="2627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altLang="ja-JP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ja-JP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827074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Nam: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9980" y="2704688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ja-JP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2103" y="2742639"/>
            <a:ext cx="5498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cách mạng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242" y="3276600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vi-VN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ja-JP" altLang="ja-JP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270" y="3812300"/>
            <a:ext cx="776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ông nghiệp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trệ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..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ja-JP" sz="2400" b="1" dirty="0">
                <a:latin typeface="Times New Roman" pitchFamily="18" charset="0"/>
                <a:cs typeface="Times New Roman" pitchFamily="18" charset="0"/>
              </a:rPr>
              <a:t>hơn 2 triệu đồng bào miền Bắc bị chết đói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42" y="5196911"/>
            <a:ext cx="185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1" y="5196911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ja-JP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242" y="6056517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vi-VN" altLang="ja-JP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altLang="ja-JP" sz="2400" b="1" u="sng" dirty="0">
                <a:latin typeface="Times New Roman" pitchFamily="18" charset="0"/>
                <a:cs typeface="Times New Roman" pitchFamily="18" charset="0"/>
              </a:rPr>
              <a:t>xã hội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ja-JP" altLang="ja-JP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45720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43434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143000"/>
            <a:ext cx="47244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45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4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1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5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Ngưu</a:t>
            </a:r>
            <a:r>
              <a:rPr lang="vi-VN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quận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4695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2537</Words>
  <Application>Microsoft Office PowerPoint</Application>
  <PresentationFormat>On-screen Show (4:3)</PresentationFormat>
  <Paragraphs>268</Paragraphs>
  <Slides>42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.VnArial NarrowH</vt:lpstr>
      <vt:lpstr>Arial</vt:lpstr>
      <vt:lpstr>Calibri</vt:lpstr>
      <vt:lpstr>Times New Roman</vt:lpstr>
      <vt:lpstr>Wingdings</vt:lpstr>
      <vt:lpstr>Office Theme</vt:lpstr>
      <vt:lpstr>Maple</vt:lpstr>
      <vt:lpstr>1_Maple</vt:lpstr>
      <vt:lpstr>2_Maple</vt:lpstr>
      <vt:lpstr>4_Maple</vt:lpstr>
      <vt:lpstr>5_Maple</vt:lpstr>
      <vt:lpstr>6_Maple</vt:lpstr>
      <vt:lpstr>7_Maple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về nạn đói năm 1945</vt:lpstr>
      <vt:lpstr>Khu tưởng niệm nạn nhân chết vì đói  (đường Kim Ngưu – quận Hai Bà Trưng – Hà Nội)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Khai mạc “Tuần lễ vàng” tại Hà Nội (1945)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 Ha</cp:lastModifiedBy>
  <cp:revision>139</cp:revision>
  <cp:lastPrinted>2020-04-14T15:18:46Z</cp:lastPrinted>
  <dcterms:created xsi:type="dcterms:W3CDTF">2017-03-06T08:42:55Z</dcterms:created>
  <dcterms:modified xsi:type="dcterms:W3CDTF">2022-02-28T05:54:47Z</dcterms:modified>
</cp:coreProperties>
</file>