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08" r:id="rId2"/>
    <p:sldId id="326" r:id="rId3"/>
    <p:sldId id="320" r:id="rId4"/>
    <p:sldId id="321" r:id="rId5"/>
    <p:sldId id="322" r:id="rId6"/>
    <p:sldId id="327" r:id="rId7"/>
    <p:sldId id="328" r:id="rId8"/>
    <p:sldId id="331" r:id="rId9"/>
    <p:sldId id="343" r:id="rId10"/>
    <p:sldId id="332" r:id="rId11"/>
    <p:sldId id="344" r:id="rId12"/>
    <p:sldId id="334" r:id="rId13"/>
    <p:sldId id="337" r:id="rId14"/>
    <p:sldId id="338" r:id="rId15"/>
    <p:sldId id="347" r:id="rId16"/>
    <p:sldId id="339" r:id="rId17"/>
    <p:sldId id="340" r:id="rId18"/>
    <p:sldId id="348" r:id="rId19"/>
    <p:sldId id="330" r:id="rId20"/>
    <p:sldId id="341" r:id="rId21"/>
    <p:sldId id="342" r:id="rId22"/>
    <p:sldId id="349" r:id="rId23"/>
    <p:sldId id="350" r:id="rId24"/>
    <p:sldId id="351" r:id="rId25"/>
    <p:sldId id="352" r:id="rId26"/>
    <p:sldId id="353" r:id="rId27"/>
    <p:sldId id="359" r:id="rId28"/>
    <p:sldId id="354" r:id="rId29"/>
    <p:sldId id="355" r:id="rId30"/>
    <p:sldId id="356" r:id="rId31"/>
    <p:sldId id="360" r:id="rId32"/>
    <p:sldId id="290" r:id="rId33"/>
    <p:sldId id="291" r:id="rId34"/>
    <p:sldId id="324" r:id="rId35"/>
    <p:sldId id="357" r:id="rId36"/>
    <p:sldId id="358" r:id="rId37"/>
    <p:sldId id="325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FFFF99"/>
    <a:srgbClr val="0000FF"/>
    <a:srgbClr val="FFFF66"/>
    <a:srgbClr val="FFFFCC"/>
    <a:srgbClr val="CCFF99"/>
    <a:srgbClr val="CCCC00"/>
    <a:srgbClr val="FF99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B20934B-475E-4943-99BA-915235262F12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743816-9AD7-4A03-918A-F5558168F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4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CEF60-F0E3-420C-A770-A550A6EDC1D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251333-B487-4912-903C-506760C512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5E4219-EEF2-4A46-AD54-B7ED299999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744878-47FE-48E8-BD2D-A9CF0AD4C5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743816-9AD7-4A03-918A-F5558168FA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CEF60-F0E3-420C-A770-A550A6EDC1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CEF60-F0E3-420C-A770-A550A6EDC1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4B276B-B9B6-45C3-A84D-65AB6EAB486E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CEF60-F0E3-420C-A770-A550A6EDC1D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536CFA-B541-4018-AB76-55E61B5BCB28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CEF60-F0E3-420C-A770-A550A6EDC1D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4CEF60-F0E3-420C-A770-A550A6EDC1D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22E3-0231-44BB-B9E7-01687D98274B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02AF-4505-4DA7-AD9A-D11ACDB7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9B3B0-34B5-4184-9641-C48079D8ED83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282B-561F-435C-8A26-BA0CDF430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B733-40B3-4025-9357-3F8B090251F5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ACB3-4AD8-4EDF-9645-32974224A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F1883-D9FD-431E-AE6A-5F83BA872168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57FD9-ABFB-45C3-9C42-013F5E713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5BF63-13BE-4AEE-86E9-93ACA7D3ABFB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09FAE-4B2B-4164-9986-904470351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E4B5C-8CD2-4EA1-959A-ACC8A544CAF1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A6363-2045-484D-BF00-BE40B6A4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0D04A-FD66-4A68-BC23-8A89B88DCC59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A4E3-77F0-4DC1-82B1-752802A84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04FB4-01CA-4F67-B189-5D1678BBF4A8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C116F-E1B9-40A6-805B-C51FDBFCD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90CF0-1387-4449-B20A-7BB28F1061D5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ACAF5-1A84-4E2B-A7BF-08F474CA8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3A53-A92C-434A-9F90-6BC982F6B3CA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77E83-BB75-4EDA-9F23-73E596060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AB735-FE82-402E-8FC1-0610807300CB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8708-5342-433D-A90D-52149C3BE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E7EBD9-EB51-4275-8B25-1E4C41D3D332}" type="datetimeFigureOut">
              <a:rPr lang="en-US"/>
              <a:pPr>
                <a:defRPr/>
              </a:pPr>
              <a:t>3/18/2022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F96F66-9093-47BF-9F97-92FD99DAE7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upload.wikimedia.org/wikipedia/commons/8/8f/Zhukov_Eisenhower_Montgomery_de_Lattre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audio" Target="../media/audio2.wav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slide" Target="slide25.xml"/><Relationship Id="rId4" Type="http://schemas.openxmlformats.org/officeDocument/2006/relationships/audio" Target="../media/audio3.wav"/><Relationship Id="rId9" Type="http://schemas.openxmlformats.org/officeDocument/2006/relationships/image" Target="../media/image34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d3.violet.vn/uploads/previews/blog/747728/30gndopiqlbonz204u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38200" y="1828800"/>
            <a:ext cx="7391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9-Tiết 3</a:t>
            </a:r>
          </a:p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26: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BƯỚC PHÁT TRIỂN MỚI CỦA CUỘC KHÁNG CHIẾN TOÀN QUỐC CHỐNG THỰC DÂN PHÁP (1950-1953)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Bitmap Image" r:id="rId4" imgW="7373379" imgH="10352381" progId="PBrush">
                  <p:embed/>
                </p:oleObj>
              </mc:Choice>
              <mc:Fallback>
                <p:oleObj name="Bitmap Image" r:id="rId4" imgW="7373379" imgH="10352381" progId="PBrush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19200" y="381000"/>
            <a:ext cx="70866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Quân ta tiến công địch ở biên giới phía Bắc</a:t>
            </a:r>
          </a:p>
          <a:p>
            <a:pPr marL="571500" indent="-571500"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Âm mưu của Pháp: “Đề ra kế hoạch Rơ-ve” nhằm khóa chặt biên giới Việt – Trung.</a:t>
            </a:r>
          </a:p>
          <a:p>
            <a:pPr marL="571500" indent="-571500"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 quyết định mở chiến dịch Biên giới Thu đông năm 1950.</a:t>
            </a:r>
          </a:p>
          <a:p>
            <a:pPr marL="571500" indent="-571500"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Mục tiêu: Tiêu diệt một bộ phận sinh lực địch, khai thông biên giới, mở rộng căn cứ địa Việt Bắc.</a:t>
            </a:r>
          </a:p>
          <a:p>
            <a:pPr marL="571500" indent="-571500"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08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1.bp.blogspot.com/-_fH9M3gm64c/T2yUy5-LoHI/AAAAAAAAFS0/Yea-IFUjJ4Q/s400/Pictur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img.v3.news.zdn.vn/w660/Uploaded/aolnpvp/2013_10_08/19102010huyen15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09600" y="6096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" y="5334000"/>
            <a:ext cx="7924800" cy="10772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9600" y="5029200"/>
            <a:ext cx="7924800" cy="1524000"/>
          </a:xfrm>
          <a:prstGeom prst="roundRect">
            <a:avLst/>
          </a:prstGeom>
          <a:solidFill>
            <a:srgbClr val="FFFFFF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Giáp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Chỗ dành sẵn cho Nội dung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057900"/>
          </a:xfrm>
        </p:spPr>
      </p:pic>
      <p:sp>
        <p:nvSpPr>
          <p:cNvPr id="8195" name="Hình chữ nhật 4"/>
          <p:cNvSpPr>
            <a:spLocks noChangeArrowheads="1"/>
          </p:cNvSpPr>
          <p:nvPr/>
        </p:nvSpPr>
        <p:spPr bwMode="auto">
          <a:xfrm>
            <a:off x="-76200" y="60960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400" b="1">
                <a:solidFill>
                  <a:srgbClr val="FF0000"/>
                </a:solidFill>
              </a:rPr>
              <a:t>Chủ tịch Hồ Chí Minh cùng đại tướng Võ Nguyên Giáp nghiên cứu phương án tác chiến chiến dịch Biên Giới, năm 1950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HCT theo doi MT Dong Khe (Cao Bang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131" name="Text Box 3"/>
          <p:cNvSpPr txBox="1">
            <a:spLocks noChangeArrowheads="1"/>
          </p:cNvSpPr>
          <p:nvPr/>
        </p:nvSpPr>
        <p:spPr bwMode="auto">
          <a:xfrm>
            <a:off x="-28575" y="6288088"/>
            <a:ext cx="9172575" cy="646112"/>
          </a:xfrm>
          <a:prstGeom prst="rect">
            <a:avLst/>
          </a:prstGeom>
          <a:solidFill>
            <a:srgbClr val="CCECFF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>
                <a:latin typeface="Times New Roman" pitchFamily="18" charset="0"/>
              </a:rPr>
              <a:t>Hồ Chủ Tịch quan sát mặt trận Đông Khê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Hình ảnh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9166225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Hình chữ nhật 2"/>
          <p:cNvSpPr>
            <a:spLocks noChangeArrowheads="1"/>
          </p:cNvSpPr>
          <p:nvPr/>
        </p:nvSpPr>
        <p:spPr bwMode="auto">
          <a:xfrm>
            <a:off x="0" y="59801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vi-VN" sz="2800">
                <a:solidFill>
                  <a:srgbClr val="FF0000"/>
                </a:solidFill>
              </a:rPr>
              <a:t>Đại tướng Võ Nguyên Giáp cùng các cán bộ, chiến sĩ tại mặt trận chiến dịch Biên giới năm 1950</a:t>
            </a:r>
            <a:endParaRPr 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http://1.bp.blogspot.com/-_fH9M3gm64c/T2yUy5-LoHI/AAAAAAAAFS0/Yea-IFUjJ4Q/s400/Pictur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daidoanket.vn/Pictures/bao%20tuan/_2011/225/2011_225_12_anh2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3019425" y="990600"/>
            <a:ext cx="269557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09600" y="533400"/>
            <a:ext cx="7924800" cy="46196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Calibri" pitchFamily="34" charset="0"/>
              </a:rPr>
              <a:t>Hồ</a:t>
            </a: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Calibri" pitchFamily="34" charset="0"/>
              </a:rPr>
              <a:t>Chủ</a:t>
            </a: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Calibri" pitchFamily="34" charset="0"/>
              </a:rPr>
              <a:t>tịch</a:t>
            </a: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Calibri" pitchFamily="34" charset="0"/>
              </a:rPr>
              <a:t>trong</a:t>
            </a: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Calibri" pitchFamily="34" charset="0"/>
              </a:rPr>
              <a:t>chiến</a:t>
            </a: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Calibri" pitchFamily="34" charset="0"/>
              </a:rPr>
              <a:t>dịch</a:t>
            </a: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Calibri" pitchFamily="34" charset="0"/>
              </a:rPr>
              <a:t>Biên</a:t>
            </a: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Calibri" pitchFamily="34" charset="0"/>
              </a:rPr>
              <a:t>giới</a:t>
            </a:r>
            <a:endParaRPr lang="en-US" sz="2400" b="1" dirty="0">
              <a:solidFill>
                <a:srgbClr val="0000CC"/>
              </a:solidFill>
              <a:latin typeface="Calibri" pitchFamily="34" charset="0"/>
            </a:endParaRPr>
          </a:p>
        </p:txBody>
      </p:sp>
      <p:pic>
        <p:nvPicPr>
          <p:cNvPr id="6" name="Picture 3" descr="su1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09600" y="990600"/>
            <a:ext cx="22860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tt_18088_1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5715000" y="990600"/>
            <a:ext cx="2819400" cy="2581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81000" y="3657600"/>
            <a:ext cx="27432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 err="1">
                <a:latin typeface="+mj-lt"/>
                <a:cs typeface="Times New Roman" pitchFamily="18" charset="0"/>
              </a:rPr>
              <a:t>Hồ</a:t>
            </a:r>
            <a:r>
              <a:rPr lang="en-US" b="1" dirty="0"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atin typeface="+mj-lt"/>
                <a:cs typeface="Times New Roman" pitchFamily="18" charset="0"/>
              </a:rPr>
              <a:t>Chủ</a:t>
            </a:r>
            <a:r>
              <a:rPr lang="en-US" b="1" dirty="0"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atin typeface="+mj-lt"/>
                <a:cs typeface="Times New Roman" pitchFamily="18" charset="0"/>
              </a:rPr>
              <a:t>Tịch</a:t>
            </a:r>
            <a:r>
              <a:rPr lang="en-US" b="1" dirty="0"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atin typeface="+mj-lt"/>
                <a:cs typeface="Times New Roman" pitchFamily="18" charset="0"/>
              </a:rPr>
              <a:t>đi</a:t>
            </a:r>
            <a:r>
              <a:rPr lang="en-US" b="1" dirty="0"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atin typeface="+mj-lt"/>
                <a:cs typeface="Times New Roman" pitchFamily="18" charset="0"/>
              </a:rPr>
              <a:t>Biên</a:t>
            </a:r>
            <a:r>
              <a:rPr lang="en-US" b="1" dirty="0">
                <a:latin typeface="+mj-lt"/>
                <a:cs typeface="Times New Roman" pitchFamily="18" charset="0"/>
              </a:rPr>
              <a:t> </a:t>
            </a:r>
            <a:r>
              <a:rPr lang="en-US" b="1" dirty="0" err="1">
                <a:latin typeface="+mj-lt"/>
                <a:cs typeface="Times New Roman" pitchFamily="18" charset="0"/>
              </a:rPr>
              <a:t>giới</a:t>
            </a:r>
            <a:endParaRPr lang="en-US" b="1" dirty="0">
              <a:latin typeface="+mj-lt"/>
              <a:cs typeface="Times New Roman" pitchFamily="18" charset="0"/>
            </a:endParaRPr>
          </a:p>
        </p:txBody>
      </p:sp>
      <p:sp>
        <p:nvSpPr>
          <p:cNvPr id="12296" name="Text Box 9" descr="5%"/>
          <p:cNvSpPr txBox="1">
            <a:spLocks noChangeArrowheads="1"/>
          </p:cNvSpPr>
          <p:nvPr/>
        </p:nvSpPr>
        <p:spPr bwMode="auto">
          <a:xfrm rot="10800000" flipV="1">
            <a:off x="2971800" y="3600450"/>
            <a:ext cx="2743200" cy="6477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latin typeface="Calibri" pitchFamily="34" charset="0"/>
                <a:cs typeface="Arial" charset="0"/>
              </a:rPr>
              <a:t>Bác Hồ quan sát mặt trận Biên giới</a:t>
            </a:r>
          </a:p>
        </p:txBody>
      </p:sp>
      <p:sp>
        <p:nvSpPr>
          <p:cNvPr id="12297" name="Text Box 3" descr="20%"/>
          <p:cNvSpPr txBox="1">
            <a:spLocks noChangeArrowheads="1"/>
          </p:cNvSpPr>
          <p:nvPr/>
        </p:nvSpPr>
        <p:spPr bwMode="auto">
          <a:xfrm>
            <a:off x="5638800" y="3581400"/>
            <a:ext cx="2895600" cy="646113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>
                <a:latin typeface="Calibri" pitchFamily="34" charset="0"/>
                <a:cs typeface="Times New Roman" pitchFamily="18" charset="0"/>
              </a:rPr>
              <a:t>Nơi ở của Bác Hồ trong  chiến dịch Biên giới 1950</a:t>
            </a:r>
          </a:p>
        </p:txBody>
      </p:sp>
      <p:pic>
        <p:nvPicPr>
          <p:cNvPr id="12" name="Picture 4" descr="http://baolangson.vn/upload/Thang-10/17-10/12.jpg"/>
          <p:cNvPicPr>
            <a:picLocks noChangeAspect="1" noChangeArrowheads="1"/>
          </p:cNvPicPr>
          <p:nvPr/>
        </p:nvPicPr>
        <p:blipFill>
          <a:blip r:embed="rId6">
            <a:lum bright="-10000" contrast="20000"/>
          </a:blip>
          <a:srcRect/>
          <a:stretch>
            <a:fillRect/>
          </a:stretch>
        </p:blipFill>
        <p:spPr bwMode="auto">
          <a:xfrm>
            <a:off x="638175" y="4343400"/>
            <a:ext cx="553402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477000" y="4419600"/>
            <a:ext cx="144780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900" b="1" dirty="0">
                <a:latin typeface="+mj-lt"/>
              </a:rPr>
              <a:t>Bác Hồ đến thăm các đơn vị bộ đội tham gia chiến dịch Biên giớ</a:t>
            </a:r>
            <a:r>
              <a:rPr lang="en-US" sz="1900" b="1" dirty="0" err="1">
                <a:latin typeface="+mj-lt"/>
              </a:rPr>
              <a:t>i</a:t>
            </a:r>
            <a:r>
              <a:rPr lang="en-US" sz="1900" b="1" dirty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5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5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5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8" grpId="0"/>
      <p:bldP spid="12296" grpId="0" animBg="1"/>
      <p:bldP spid="12297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6553200" y="2819400"/>
            <a:ext cx="2057400" cy="685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8610600" y="2971800"/>
            <a:ext cx="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H="1">
            <a:off x="3581400" y="3581400"/>
            <a:ext cx="2895600" cy="4572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 rot="-869386">
            <a:off x="1462088" y="2270125"/>
            <a:ext cx="3490912" cy="70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000014"/>
                </a:solidFill>
                <a:latin typeface="Times New Roman" pitchFamily="18" charset="0"/>
              </a:rPr>
              <a:t>VIỆT    BẮC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 rot="-647745">
            <a:off x="2514600" y="4433888"/>
            <a:ext cx="1476375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14"/>
                </a:solidFill>
                <a:latin typeface="Times New Roman" pitchFamily="18" charset="0"/>
              </a:rPr>
              <a:t>Hà Nội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 rot="-629209">
            <a:off x="301625" y="3886200"/>
            <a:ext cx="152400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14"/>
                </a:solidFill>
                <a:latin typeface="Times New Roman" pitchFamily="18" charset="0"/>
              </a:rPr>
              <a:t>Sơn La</a:t>
            </a:r>
          </a:p>
        </p:txBody>
      </p:sp>
      <p:pic>
        <p:nvPicPr>
          <p:cNvPr id="17417" name="Picture 9" descr="cha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3850" y="4953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cha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9150" y="97155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cha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3716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cha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750" y="17526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3" descr="cha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098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14" descr="cha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350" y="28194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Picture 15" descr="cha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32766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886200" y="228600"/>
            <a:ext cx="137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14"/>
                </a:solidFill>
                <a:latin typeface="Times New Roman" pitchFamily="18" charset="0"/>
              </a:rPr>
              <a:t>Cao Bằng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4876800" y="898525"/>
            <a:ext cx="137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14"/>
                </a:solidFill>
                <a:latin typeface="Times New Roman" pitchFamily="18" charset="0"/>
              </a:rPr>
              <a:t>Đông Khê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3657600" y="1295400"/>
            <a:ext cx="137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14"/>
                </a:solidFill>
                <a:latin typeface="Times New Roman" pitchFamily="18" charset="0"/>
              </a:rPr>
              <a:t>Thất Khê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638800" y="1752600"/>
            <a:ext cx="137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14"/>
                </a:solidFill>
                <a:latin typeface="Times New Roman" pitchFamily="18" charset="0"/>
              </a:rPr>
              <a:t>Na Sầm</a:t>
            </a:r>
          </a:p>
        </p:txBody>
      </p:sp>
      <p:sp>
        <p:nvSpPr>
          <p:cNvPr id="17428" name="Text Box 20"/>
          <p:cNvSpPr txBox="1">
            <a:spLocks noChangeArrowheads="1"/>
          </p:cNvSpPr>
          <p:nvPr/>
        </p:nvSpPr>
        <p:spPr bwMode="auto">
          <a:xfrm>
            <a:off x="4419600" y="2117725"/>
            <a:ext cx="137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14"/>
                </a:solidFill>
                <a:latin typeface="Times New Roman" pitchFamily="18" charset="0"/>
              </a:rPr>
              <a:t>Lạng Sơn</a:t>
            </a:r>
          </a:p>
        </p:txBody>
      </p:sp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6858000" y="2803525"/>
            <a:ext cx="137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14"/>
                </a:solidFill>
                <a:latin typeface="Times New Roman" pitchFamily="18" charset="0"/>
              </a:rPr>
              <a:t>Đình Lập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 rot="-630482">
            <a:off x="6324600" y="3429000"/>
            <a:ext cx="137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14"/>
                </a:solidFill>
                <a:latin typeface="Times New Roman" pitchFamily="18" charset="0"/>
              </a:rPr>
              <a:t>Tiên Yên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886200" y="228600"/>
            <a:ext cx="1371600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14"/>
                </a:solidFill>
                <a:latin typeface="Times New Roman" pitchFamily="18" charset="0"/>
              </a:rPr>
              <a:t>Cao Bằng</a:t>
            </a:r>
          </a:p>
        </p:txBody>
      </p:sp>
      <p:pic>
        <p:nvPicPr>
          <p:cNvPr id="17432" name="Picture 24" descr="cha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41910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3" name="Picture 25" descr="cha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971800"/>
            <a:ext cx="3238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98" name="Line 26"/>
          <p:cNvSpPr>
            <a:spLocks noChangeShapeType="1"/>
          </p:cNvSpPr>
          <p:nvPr/>
        </p:nvSpPr>
        <p:spPr bwMode="auto">
          <a:xfrm>
            <a:off x="4038600" y="1143000"/>
            <a:ext cx="533400" cy="0"/>
          </a:xfrm>
          <a:prstGeom prst="line">
            <a:avLst/>
          </a:prstGeom>
          <a:noFill/>
          <a:ln w="76200" cap="sq">
            <a:solidFill>
              <a:srgbClr val="FF3300"/>
            </a:solidFill>
            <a:round/>
            <a:headEnd type="none" w="sm" len="sm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899" name="Line 27"/>
          <p:cNvSpPr>
            <a:spLocks noChangeShapeType="1"/>
          </p:cNvSpPr>
          <p:nvPr/>
        </p:nvSpPr>
        <p:spPr bwMode="auto">
          <a:xfrm>
            <a:off x="4572000" y="381000"/>
            <a:ext cx="76200" cy="533400"/>
          </a:xfrm>
          <a:prstGeom prst="line">
            <a:avLst/>
          </a:prstGeom>
          <a:noFill/>
          <a:ln w="76200" cap="sq">
            <a:solidFill>
              <a:srgbClr val="FF3300"/>
            </a:solidFill>
            <a:round/>
            <a:headEnd type="none" w="sm" len="sm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00" name="Line 28"/>
          <p:cNvSpPr>
            <a:spLocks noChangeShapeType="1"/>
          </p:cNvSpPr>
          <p:nvPr/>
        </p:nvSpPr>
        <p:spPr bwMode="auto">
          <a:xfrm flipH="1">
            <a:off x="4800600" y="381000"/>
            <a:ext cx="457200" cy="533400"/>
          </a:xfrm>
          <a:prstGeom prst="line">
            <a:avLst/>
          </a:prstGeom>
          <a:noFill/>
          <a:ln w="76200" cap="sq">
            <a:solidFill>
              <a:srgbClr val="FF3300"/>
            </a:solidFill>
            <a:round/>
            <a:headEnd type="none" w="sm" len="sm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01" name="Line 29"/>
          <p:cNvSpPr>
            <a:spLocks noChangeShapeType="1"/>
          </p:cNvSpPr>
          <p:nvPr/>
        </p:nvSpPr>
        <p:spPr bwMode="auto">
          <a:xfrm flipH="1">
            <a:off x="4953000" y="1066800"/>
            <a:ext cx="685800" cy="76200"/>
          </a:xfrm>
          <a:prstGeom prst="line">
            <a:avLst/>
          </a:prstGeom>
          <a:noFill/>
          <a:ln w="76200" cap="sq">
            <a:solidFill>
              <a:srgbClr val="FF3300"/>
            </a:solidFill>
            <a:round/>
            <a:headEnd type="none" w="sm" len="sm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02" name="Line 30"/>
          <p:cNvSpPr>
            <a:spLocks noChangeShapeType="1"/>
          </p:cNvSpPr>
          <p:nvPr/>
        </p:nvSpPr>
        <p:spPr bwMode="auto">
          <a:xfrm flipV="1">
            <a:off x="4343400" y="1295400"/>
            <a:ext cx="304800" cy="533400"/>
          </a:xfrm>
          <a:prstGeom prst="line">
            <a:avLst/>
          </a:prstGeom>
          <a:noFill/>
          <a:ln w="76200" cap="sq">
            <a:solidFill>
              <a:srgbClr val="FF3300"/>
            </a:solidFill>
            <a:round/>
            <a:headEnd type="none" w="sm" len="sm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03" name="Line 31"/>
          <p:cNvSpPr>
            <a:spLocks noChangeShapeType="1"/>
          </p:cNvSpPr>
          <p:nvPr/>
        </p:nvSpPr>
        <p:spPr bwMode="auto">
          <a:xfrm flipV="1">
            <a:off x="4876800" y="1295400"/>
            <a:ext cx="0" cy="609600"/>
          </a:xfrm>
          <a:prstGeom prst="line">
            <a:avLst/>
          </a:prstGeom>
          <a:noFill/>
          <a:ln w="76200" cap="sq">
            <a:solidFill>
              <a:srgbClr val="FF3300"/>
            </a:solidFill>
            <a:round/>
            <a:headEnd type="none" w="sm" len="sm"/>
            <a:tailEnd type="triangle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04" name="AutoShape 32"/>
          <p:cNvSpPr>
            <a:spLocks noChangeArrowheads="1"/>
          </p:cNvSpPr>
          <p:nvPr/>
        </p:nvSpPr>
        <p:spPr bwMode="auto">
          <a:xfrm>
            <a:off x="4343400" y="762000"/>
            <a:ext cx="990600" cy="838200"/>
          </a:xfrm>
          <a:prstGeom prst="irregularSeal1">
            <a:avLst/>
          </a:prstGeom>
          <a:solidFill>
            <a:srgbClr val="FF3300"/>
          </a:solidFill>
          <a:ln w="12700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7905" name="AutoShape 33"/>
          <p:cNvSpPr>
            <a:spLocks noChangeArrowheads="1"/>
          </p:cNvSpPr>
          <p:nvPr/>
        </p:nvSpPr>
        <p:spPr bwMode="auto">
          <a:xfrm>
            <a:off x="5715000" y="228600"/>
            <a:ext cx="2057400" cy="381000"/>
          </a:xfrm>
          <a:prstGeom prst="wedgeRoundRectCallout">
            <a:avLst>
              <a:gd name="adj1" fmla="val -55324"/>
              <a:gd name="adj2" fmla="val 169167"/>
              <a:gd name="adj3" fmla="val 16667"/>
            </a:avLst>
          </a:prstGeom>
          <a:solidFill>
            <a:srgbClr val="00FFCC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/>
            <a:r>
              <a:rPr lang="en-US" altLang="en-US" b="1">
                <a:solidFill>
                  <a:srgbClr val="FF3300"/>
                </a:solidFill>
                <a:latin typeface="Times New Roman" pitchFamily="18" charset="0"/>
              </a:rPr>
              <a:t>Sáng 18/09/1950</a:t>
            </a:r>
          </a:p>
        </p:txBody>
      </p:sp>
      <p:sp>
        <p:nvSpPr>
          <p:cNvPr id="207906" name="Line 34"/>
          <p:cNvSpPr>
            <a:spLocks noChangeShapeType="1"/>
          </p:cNvSpPr>
          <p:nvPr/>
        </p:nvSpPr>
        <p:spPr bwMode="auto">
          <a:xfrm flipH="1" flipV="1">
            <a:off x="4648200" y="990600"/>
            <a:ext cx="304800" cy="457200"/>
          </a:xfrm>
          <a:prstGeom prst="line">
            <a:avLst/>
          </a:prstGeom>
          <a:noFill/>
          <a:ln w="76200" cap="sq">
            <a:solidFill>
              <a:srgbClr val="000014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07" name="Line 35"/>
          <p:cNvSpPr>
            <a:spLocks noChangeShapeType="1"/>
          </p:cNvSpPr>
          <p:nvPr/>
        </p:nvSpPr>
        <p:spPr bwMode="auto">
          <a:xfrm>
            <a:off x="4343400" y="685800"/>
            <a:ext cx="304800" cy="381000"/>
          </a:xfrm>
          <a:prstGeom prst="line">
            <a:avLst/>
          </a:prstGeom>
          <a:noFill/>
          <a:ln w="76200" cap="sq">
            <a:solidFill>
              <a:srgbClr val="000014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08" name="AutoShape 36"/>
          <p:cNvSpPr>
            <a:spLocks noChangeArrowheads="1"/>
          </p:cNvSpPr>
          <p:nvPr/>
        </p:nvSpPr>
        <p:spPr bwMode="auto">
          <a:xfrm>
            <a:off x="3505200" y="304800"/>
            <a:ext cx="2438400" cy="1600200"/>
          </a:xfrm>
          <a:prstGeom prst="irregularSeal1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7909" name="Line 37"/>
          <p:cNvSpPr>
            <a:spLocks noChangeShapeType="1"/>
          </p:cNvSpPr>
          <p:nvPr/>
        </p:nvSpPr>
        <p:spPr bwMode="auto">
          <a:xfrm>
            <a:off x="5105400" y="1600200"/>
            <a:ext cx="304800" cy="381000"/>
          </a:xfrm>
          <a:prstGeom prst="line">
            <a:avLst/>
          </a:prstGeom>
          <a:noFill/>
          <a:ln w="76200" cap="sq">
            <a:solidFill>
              <a:srgbClr val="000014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10" name="Line 38"/>
          <p:cNvSpPr>
            <a:spLocks noChangeShapeType="1"/>
          </p:cNvSpPr>
          <p:nvPr/>
        </p:nvSpPr>
        <p:spPr bwMode="auto">
          <a:xfrm>
            <a:off x="5410200" y="1905000"/>
            <a:ext cx="304800" cy="381000"/>
          </a:xfrm>
          <a:prstGeom prst="line">
            <a:avLst/>
          </a:prstGeom>
          <a:noFill/>
          <a:ln w="76200" cap="sq">
            <a:solidFill>
              <a:srgbClr val="000014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11" name="Line 39"/>
          <p:cNvSpPr>
            <a:spLocks noChangeShapeType="1"/>
          </p:cNvSpPr>
          <p:nvPr/>
        </p:nvSpPr>
        <p:spPr bwMode="auto">
          <a:xfrm>
            <a:off x="5867400" y="2362200"/>
            <a:ext cx="838200" cy="533400"/>
          </a:xfrm>
          <a:prstGeom prst="line">
            <a:avLst/>
          </a:prstGeom>
          <a:noFill/>
          <a:ln w="76200" cap="sq">
            <a:solidFill>
              <a:srgbClr val="000014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12" name="Line 40"/>
          <p:cNvSpPr>
            <a:spLocks noChangeShapeType="1"/>
          </p:cNvSpPr>
          <p:nvPr/>
        </p:nvSpPr>
        <p:spPr bwMode="auto">
          <a:xfrm>
            <a:off x="6781800" y="2971800"/>
            <a:ext cx="533400" cy="381000"/>
          </a:xfrm>
          <a:prstGeom prst="line">
            <a:avLst/>
          </a:prstGeom>
          <a:noFill/>
          <a:ln w="76200" cap="sq">
            <a:solidFill>
              <a:srgbClr val="000014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13" name="Line 41"/>
          <p:cNvSpPr>
            <a:spLocks noChangeShapeType="1"/>
          </p:cNvSpPr>
          <p:nvPr/>
        </p:nvSpPr>
        <p:spPr bwMode="auto">
          <a:xfrm flipV="1">
            <a:off x="1371600" y="4800600"/>
            <a:ext cx="533400" cy="228600"/>
          </a:xfrm>
          <a:prstGeom prst="line">
            <a:avLst/>
          </a:prstGeom>
          <a:noFill/>
          <a:ln w="76200" cap="sq">
            <a:solidFill>
              <a:srgbClr val="000014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14" name="Line 42"/>
          <p:cNvSpPr>
            <a:spLocks noChangeShapeType="1"/>
          </p:cNvSpPr>
          <p:nvPr/>
        </p:nvSpPr>
        <p:spPr bwMode="auto">
          <a:xfrm flipV="1">
            <a:off x="1981200" y="4648200"/>
            <a:ext cx="457200" cy="152400"/>
          </a:xfrm>
          <a:prstGeom prst="line">
            <a:avLst/>
          </a:prstGeom>
          <a:noFill/>
          <a:ln w="76200" cap="sq">
            <a:solidFill>
              <a:srgbClr val="000014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15" name="Line 43"/>
          <p:cNvSpPr>
            <a:spLocks noChangeShapeType="1"/>
          </p:cNvSpPr>
          <p:nvPr/>
        </p:nvSpPr>
        <p:spPr bwMode="auto">
          <a:xfrm flipV="1">
            <a:off x="2514600" y="4419600"/>
            <a:ext cx="762000" cy="228600"/>
          </a:xfrm>
          <a:prstGeom prst="line">
            <a:avLst/>
          </a:prstGeom>
          <a:noFill/>
          <a:ln w="76200" cap="sq">
            <a:solidFill>
              <a:srgbClr val="000014"/>
            </a:solidFill>
            <a:round/>
            <a:headEnd type="none" w="sm" len="sm"/>
            <a:tailEnd type="stealth" w="med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7916" name="AutoShape 44"/>
          <p:cNvSpPr>
            <a:spLocks noChangeArrowheads="1"/>
          </p:cNvSpPr>
          <p:nvPr/>
        </p:nvSpPr>
        <p:spPr bwMode="auto">
          <a:xfrm>
            <a:off x="2667000" y="2819400"/>
            <a:ext cx="990600" cy="990600"/>
          </a:xfrm>
          <a:prstGeom prst="irregularSeal1">
            <a:avLst/>
          </a:prstGeom>
          <a:solidFill>
            <a:srgbClr val="FF33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53" name="AutoShape 45"/>
          <p:cNvSpPr>
            <a:spLocks noChangeArrowheads="1"/>
          </p:cNvSpPr>
          <p:nvPr/>
        </p:nvSpPr>
        <p:spPr bwMode="auto">
          <a:xfrm>
            <a:off x="7162800" y="3124200"/>
            <a:ext cx="838200" cy="762000"/>
          </a:xfrm>
          <a:prstGeom prst="star32">
            <a:avLst>
              <a:gd name="adj" fmla="val 37500"/>
            </a:avLst>
          </a:prstGeom>
          <a:solidFill>
            <a:srgbClr val="000014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07918" name="AutoShape 46"/>
          <p:cNvSpPr>
            <a:spLocks noChangeArrowheads="1"/>
          </p:cNvSpPr>
          <p:nvPr/>
        </p:nvSpPr>
        <p:spPr bwMode="auto">
          <a:xfrm>
            <a:off x="304800" y="609600"/>
            <a:ext cx="2819400" cy="1143000"/>
          </a:xfrm>
          <a:prstGeom prst="wedgeRoundRectCallout">
            <a:avLst>
              <a:gd name="adj1" fmla="val 160134"/>
              <a:gd name="adj2" fmla="val 110694"/>
              <a:gd name="adj3" fmla="val 16667"/>
            </a:avLst>
          </a:prstGeom>
          <a:solidFill>
            <a:srgbClr val="CCEC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itchFamily="18" charset="0"/>
              </a:rPr>
              <a:t>Ngày 22/10/1950, quân Pháp rút khỏi đường số 4.</a:t>
            </a:r>
          </a:p>
        </p:txBody>
      </p:sp>
      <p:sp>
        <p:nvSpPr>
          <p:cNvPr id="17455" name="Rectangle 47"/>
          <p:cNvSpPr>
            <a:spLocks noChangeArrowheads="1"/>
          </p:cNvSpPr>
          <p:nvPr/>
        </p:nvSpPr>
        <p:spPr bwMode="auto">
          <a:xfrm>
            <a:off x="609600" y="48006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56" name="Rectangle 48"/>
          <p:cNvSpPr>
            <a:spLocks noChangeArrowheads="1"/>
          </p:cNvSpPr>
          <p:nvPr/>
        </p:nvSpPr>
        <p:spPr bwMode="auto">
          <a:xfrm>
            <a:off x="838200" y="48006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57" name="Rectangle 49"/>
          <p:cNvSpPr>
            <a:spLocks noChangeArrowheads="1"/>
          </p:cNvSpPr>
          <p:nvPr/>
        </p:nvSpPr>
        <p:spPr bwMode="auto">
          <a:xfrm>
            <a:off x="1066800" y="48006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58" name="Rectangle 50"/>
          <p:cNvSpPr>
            <a:spLocks noChangeArrowheads="1"/>
          </p:cNvSpPr>
          <p:nvPr/>
        </p:nvSpPr>
        <p:spPr bwMode="auto">
          <a:xfrm>
            <a:off x="1308100" y="48006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59" name="Rectangle 51"/>
          <p:cNvSpPr>
            <a:spLocks noChangeArrowheads="1"/>
          </p:cNvSpPr>
          <p:nvPr/>
        </p:nvSpPr>
        <p:spPr bwMode="auto">
          <a:xfrm>
            <a:off x="1549400" y="47244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60" name="Rectangle 52"/>
          <p:cNvSpPr>
            <a:spLocks noChangeArrowheads="1"/>
          </p:cNvSpPr>
          <p:nvPr/>
        </p:nvSpPr>
        <p:spPr bwMode="auto">
          <a:xfrm>
            <a:off x="1765300" y="46482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61" name="Rectangle 53"/>
          <p:cNvSpPr>
            <a:spLocks noChangeArrowheads="1"/>
          </p:cNvSpPr>
          <p:nvPr/>
        </p:nvSpPr>
        <p:spPr bwMode="auto">
          <a:xfrm>
            <a:off x="1981200" y="45720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62" name="Rectangle 54"/>
          <p:cNvSpPr>
            <a:spLocks noChangeArrowheads="1"/>
          </p:cNvSpPr>
          <p:nvPr/>
        </p:nvSpPr>
        <p:spPr bwMode="auto">
          <a:xfrm>
            <a:off x="2209800" y="44958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63" name="Rectangle 55"/>
          <p:cNvSpPr>
            <a:spLocks noChangeArrowheads="1"/>
          </p:cNvSpPr>
          <p:nvPr/>
        </p:nvSpPr>
        <p:spPr bwMode="auto">
          <a:xfrm>
            <a:off x="2451100" y="44196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64" name="Rectangle 56"/>
          <p:cNvSpPr>
            <a:spLocks noChangeArrowheads="1"/>
          </p:cNvSpPr>
          <p:nvPr/>
        </p:nvSpPr>
        <p:spPr bwMode="auto">
          <a:xfrm>
            <a:off x="2679700" y="43434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65" name="Rectangle 57"/>
          <p:cNvSpPr>
            <a:spLocks noChangeArrowheads="1"/>
          </p:cNvSpPr>
          <p:nvPr/>
        </p:nvSpPr>
        <p:spPr bwMode="auto">
          <a:xfrm>
            <a:off x="2844800" y="42672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66" name="Rectangle 58"/>
          <p:cNvSpPr>
            <a:spLocks noChangeArrowheads="1"/>
          </p:cNvSpPr>
          <p:nvPr/>
        </p:nvSpPr>
        <p:spPr bwMode="auto">
          <a:xfrm>
            <a:off x="3225800" y="41910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67" name="Rectangle 59"/>
          <p:cNvSpPr>
            <a:spLocks noChangeArrowheads="1"/>
          </p:cNvSpPr>
          <p:nvPr/>
        </p:nvSpPr>
        <p:spPr bwMode="auto">
          <a:xfrm>
            <a:off x="3390900" y="42672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68" name="Rectangle 60"/>
          <p:cNvSpPr>
            <a:spLocks noChangeArrowheads="1"/>
          </p:cNvSpPr>
          <p:nvPr/>
        </p:nvSpPr>
        <p:spPr bwMode="auto">
          <a:xfrm>
            <a:off x="3568700" y="43434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69" name="Rectangle 61"/>
          <p:cNvSpPr>
            <a:spLocks noChangeArrowheads="1"/>
          </p:cNvSpPr>
          <p:nvPr/>
        </p:nvSpPr>
        <p:spPr bwMode="auto">
          <a:xfrm>
            <a:off x="3797300" y="43434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70" name="Rectangle 62"/>
          <p:cNvSpPr>
            <a:spLocks noChangeArrowheads="1"/>
          </p:cNvSpPr>
          <p:nvPr/>
        </p:nvSpPr>
        <p:spPr bwMode="auto">
          <a:xfrm>
            <a:off x="4025900" y="43434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71" name="Rectangle 63"/>
          <p:cNvSpPr>
            <a:spLocks noChangeArrowheads="1"/>
          </p:cNvSpPr>
          <p:nvPr/>
        </p:nvSpPr>
        <p:spPr bwMode="auto">
          <a:xfrm>
            <a:off x="4267200" y="43434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72" name="Rectangle 64"/>
          <p:cNvSpPr>
            <a:spLocks noChangeArrowheads="1"/>
          </p:cNvSpPr>
          <p:nvPr/>
        </p:nvSpPr>
        <p:spPr bwMode="auto">
          <a:xfrm>
            <a:off x="4521200" y="43434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73" name="Rectangle 65"/>
          <p:cNvSpPr>
            <a:spLocks noChangeArrowheads="1"/>
          </p:cNvSpPr>
          <p:nvPr/>
        </p:nvSpPr>
        <p:spPr bwMode="auto">
          <a:xfrm>
            <a:off x="4775200" y="43434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74" name="Rectangle 66"/>
          <p:cNvSpPr>
            <a:spLocks noChangeArrowheads="1"/>
          </p:cNvSpPr>
          <p:nvPr/>
        </p:nvSpPr>
        <p:spPr bwMode="auto">
          <a:xfrm>
            <a:off x="5041900" y="43434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75" name="Rectangle 67"/>
          <p:cNvSpPr>
            <a:spLocks noChangeArrowheads="1"/>
          </p:cNvSpPr>
          <p:nvPr/>
        </p:nvSpPr>
        <p:spPr bwMode="auto">
          <a:xfrm>
            <a:off x="5283200" y="44196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76" name="Rectangle 68"/>
          <p:cNvSpPr>
            <a:spLocks noChangeArrowheads="1"/>
          </p:cNvSpPr>
          <p:nvPr/>
        </p:nvSpPr>
        <p:spPr bwMode="auto">
          <a:xfrm>
            <a:off x="5511800" y="44958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77" name="Rectangle 69"/>
          <p:cNvSpPr>
            <a:spLocks noChangeArrowheads="1"/>
          </p:cNvSpPr>
          <p:nvPr/>
        </p:nvSpPr>
        <p:spPr bwMode="auto">
          <a:xfrm>
            <a:off x="5664200" y="4572000"/>
            <a:ext cx="152400" cy="152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7478" name="Rectangle 70"/>
          <p:cNvSpPr>
            <a:spLocks noChangeArrowheads="1"/>
          </p:cNvSpPr>
          <p:nvPr/>
        </p:nvSpPr>
        <p:spPr bwMode="auto">
          <a:xfrm>
            <a:off x="457200" y="6400800"/>
            <a:ext cx="81534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en-US" b="1">
                <a:latin typeface="Times New Roman" pitchFamily="18" charset="0"/>
              </a:rPr>
              <a:t>LƯỢC ĐỒ CHIẾN DỊCH BIÊN GIỚI THU - ĐÔNG 1950</a:t>
            </a:r>
          </a:p>
        </p:txBody>
      </p:sp>
      <p:sp>
        <p:nvSpPr>
          <p:cNvPr id="17479" name="WordArt 71"/>
          <p:cNvSpPr>
            <a:spLocks noChangeArrowheads="1" noChangeShapeType="1" noTextEdit="1"/>
          </p:cNvSpPr>
          <p:nvPr/>
        </p:nvSpPr>
        <p:spPr bwMode="auto">
          <a:xfrm>
            <a:off x="1752600" y="4953000"/>
            <a:ext cx="762000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HOÀ BÌNH</a:t>
            </a:r>
          </a:p>
        </p:txBody>
      </p:sp>
      <p:sp>
        <p:nvSpPr>
          <p:cNvPr id="17480" name="WordArt 72"/>
          <p:cNvSpPr>
            <a:spLocks noChangeArrowheads="1" noChangeShapeType="1" noTextEdit="1"/>
          </p:cNvSpPr>
          <p:nvPr/>
        </p:nvSpPr>
        <p:spPr bwMode="auto">
          <a:xfrm>
            <a:off x="5257800" y="4810125"/>
            <a:ext cx="647700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HẢI PHÒNG</a:t>
            </a:r>
          </a:p>
        </p:txBody>
      </p:sp>
      <p:sp>
        <p:nvSpPr>
          <p:cNvPr id="17481" name="WordArt 73"/>
          <p:cNvSpPr>
            <a:spLocks noChangeArrowheads="1" noChangeShapeType="1" noTextEdit="1"/>
          </p:cNvSpPr>
          <p:nvPr/>
        </p:nvSpPr>
        <p:spPr bwMode="auto">
          <a:xfrm>
            <a:off x="4514850" y="4581525"/>
            <a:ext cx="666750" cy="14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HẢI DƯƠNG</a:t>
            </a:r>
            <a:endParaRPr lang="en-US" sz="9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7482" name="Oval 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229600" y="6324600"/>
            <a:ext cx="685800" cy="609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7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7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7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07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0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0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07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98" grpId="0" animBg="1"/>
      <p:bldP spid="207899" grpId="0" animBg="1"/>
      <p:bldP spid="207900" grpId="0" animBg="1"/>
      <p:bldP spid="207901" grpId="0" animBg="1"/>
      <p:bldP spid="207902" grpId="0" animBg="1"/>
      <p:bldP spid="207903" grpId="0" animBg="1"/>
      <p:bldP spid="207905" grpId="0" animBg="1"/>
      <p:bldP spid="207906" grpId="0" animBg="1"/>
      <p:bldP spid="207907" grpId="0" animBg="1"/>
      <p:bldP spid="207909" grpId="0" animBg="1"/>
      <p:bldP spid="207910" grpId="0" animBg="1"/>
      <p:bldP spid="207911" grpId="0" animBg="1"/>
      <p:bldP spid="207912" grpId="0" animBg="1"/>
      <p:bldP spid="207913" grpId="0" animBg="1"/>
      <p:bldP spid="207914" grpId="0" animBg="1"/>
      <p:bldP spid="207915" grpId="0" animBg="1"/>
      <p:bldP spid="2079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db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0" y="60198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5675313"/>
            <a:ext cx="9144000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Đại tá Sác Tông và Trung tá Lơ Page – chỉ huy Pháp bị bắt trong chiến dịch Biên giới 1950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1.bp.blogspot.com/-_fH9M3gm64c/T2yUy5-LoHI/AAAAAAAAFS0/Yea-IFUjJ4Q/s400/Picture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images.danviet.vn/Uploaded/nguyenxuanthang/2014_12_05/JYFI1398946267_la_van_cau1_WHUU.jpg.ashx?width=415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838200" y="609600"/>
            <a:ext cx="34290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TRẦN CỪ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/>
          <a:stretch>
            <a:fillRect/>
          </a:stretch>
        </p:blipFill>
        <p:spPr bwMode="auto">
          <a:xfrm>
            <a:off x="4648200" y="609600"/>
            <a:ext cx="3657600" cy="4191000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762000" y="4876800"/>
            <a:ext cx="3505200" cy="13716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4953000"/>
            <a:ext cx="3733800" cy="12954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Cừ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lấp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lổ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châu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xông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diệt</a:t>
            </a:r>
            <a:r>
              <a: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địch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5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5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Bitmap Image" r:id="rId4" imgW="7373379" imgH="10352381" progId="PBrush">
                  <p:embed/>
                </p:oleObj>
              </mc:Choice>
              <mc:Fallback>
                <p:oleObj name="Bitmap Image" r:id="rId4" imgW="7373379" imgH="10352381" progId="PBrush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95400" y="914400"/>
            <a:ext cx="70866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Quân ta tiến công địch ở biên giới phía Bắc</a:t>
            </a:r>
          </a:p>
          <a:p>
            <a:pPr marL="571500" indent="-571500"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Kết quả:</a:t>
            </a:r>
          </a:p>
          <a:p>
            <a:pPr marL="571500" indent="-57150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Giải phóng biên giới Việt – Trung.</a:t>
            </a:r>
          </a:p>
          <a:p>
            <a:pPr marL="571500" indent="-57150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Hành lang Đông- Tây bị chọc thủng.</a:t>
            </a:r>
          </a:p>
          <a:p>
            <a:pPr marL="571500" indent="-571500"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Ý nghĩa:</a:t>
            </a:r>
          </a:p>
          <a:p>
            <a:pPr marL="571500" indent="-571500"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+ Kế hoạch Rơ-ve bị phá sản.</a:t>
            </a:r>
          </a:p>
          <a:p>
            <a:pPr marL="571500" indent="-571500">
              <a:defRPr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Bitmap Image" r:id="rId4" imgW="7373379" imgH="10352381" progId="PBrush">
                  <p:embed/>
                </p:oleObj>
              </mc:Choice>
              <mc:Fallback>
                <p:oleObj name="Bitmap Image" r:id="rId4" imgW="7373379" imgH="10352381" progId="PBrush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19200" y="1371600"/>
            <a:ext cx="70866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AutoNum type="romanUcPeriod"/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Chiến dịch biên giới Thu – Đông 1950.</a:t>
            </a:r>
          </a:p>
          <a:p>
            <a:pPr marL="571500" indent="-571500">
              <a:defRPr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Hoàn cảnh lịch sử mới</a:t>
            </a:r>
          </a:p>
        </p:txBody>
      </p:sp>
    </p:spTree>
    <p:extLst>
      <p:ext uri="{BB962C8B-B14F-4D97-AF65-F5344CB8AC3E}">
        <p14:creationId xmlns:p14="http://schemas.microsoft.com/office/powerpoint/2010/main" val="8208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04800" y="304800"/>
            <a:ext cx="8458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nl-NL" sz="2800" b="1" dirty="0"/>
              <a:t>? Điểm giống và khác nhau chiến dịch Việt Bắc thu - đông 1947 và chiến dịch Biên giới thu - đông 1950?</a:t>
            </a:r>
          </a:p>
          <a:p>
            <a:pPr algn="just"/>
            <a:r>
              <a:rPr lang="nl-NL" sz="3600" b="1" dirty="0"/>
              <a:t> </a:t>
            </a:r>
            <a:endParaRPr lang="en-US" sz="3600" dirty="0"/>
          </a:p>
          <a:p>
            <a:pPr algn="just" eaLnBrk="0" hangingPunct="0"/>
            <a:endParaRPr lang="vi-VN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895600"/>
          <a:ext cx="8305800" cy="3167778"/>
        </p:xfrm>
        <a:graphic>
          <a:graphicData uri="http://schemas.openxmlformats.org/drawingml/2006/table">
            <a:tbl>
              <a:tblPr/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Nội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dung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Chiến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dịch Việt Bắc thu – đông 1947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Chiến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dịch Biên Giới thu – đông 1950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2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Giống</a:t>
                      </a:r>
                      <a:r>
                        <a:rPr lang="en-US" sz="2400" b="1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nhau</a:t>
                      </a:r>
                      <a:endParaRPr lang="en-US" sz="2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2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Khác</a:t>
                      </a:r>
                      <a:r>
                        <a:rPr lang="en-US" sz="2400" b="1" baseline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nhau</a:t>
                      </a:r>
                      <a:endParaRPr lang="en-US" sz="24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457200"/>
          <a:ext cx="8534400" cy="596836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5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39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Nội dung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Chiến dịch Việt Bắc thu – đông 1947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Chiến dịch Biên Giới thu – đông 1950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24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Giống nhau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 đều giành thắng lợi. Hai chiến dịch đều ở căn cứ địa Việt Bắc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9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Khác nhau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Arial" charset="0"/>
                        </a:rPr>
                        <a:t>Pháp chủ động tấn công ta; ta bị động đối phó Pháp và nhiều bất lợi cho ta. 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NL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 chủ động tấn công Pháp; tình hình thế giới và trong nước có lợi hơn cho ta.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Bitmap Image" r:id="rId4" imgW="7373379" imgH="10352381" progId="PBrush">
                  <p:embed/>
                </p:oleObj>
              </mc:Choice>
              <mc:Fallback>
                <p:oleObj name="Bitmap Image" r:id="rId4" imgW="7373379" imgH="10352381" progId="PBrush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914400" y="1143000"/>
            <a:ext cx="77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Âm mưu đẩy mạnh chiến tranh </a:t>
            </a:r>
          </a:p>
          <a:p>
            <a:pPr marL="571500" indent="-5715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xâm lược Đông Dương của thực dân Pháp </a:t>
            </a:r>
          </a:p>
          <a:p>
            <a:pPr marL="571500" indent="-5715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HDTH)</a:t>
            </a:r>
          </a:p>
        </p:txBody>
      </p:sp>
    </p:spTree>
    <p:extLst>
      <p:ext uri="{BB962C8B-B14F-4D97-AF65-F5344CB8AC3E}">
        <p14:creationId xmlns:p14="http://schemas.microsoft.com/office/powerpoint/2010/main" val="820866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ập tin:Zhukov Eisenhower Montgomery de Lattr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0" y="5827713"/>
            <a:ext cx="9144000" cy="9540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Pháp – Mĩ ký hiệp định phòng thủ chung Đông Dương</a:t>
            </a:r>
          </a:p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 23 -12 -1950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5903913"/>
            <a:ext cx="8915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Tướng Đờ Lát đờ Tát-xi-nhi (1889 – 1952)- Tổng chỉ huy quân đội kiêm Cao Ủy Pháp ở Đông Dương (1950 – 1952)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(2 -1951)</a:t>
            </a:r>
          </a:p>
        </p:txBody>
      </p:sp>
      <p:sp>
        <p:nvSpPr>
          <p:cNvPr id="8" name="Cloud 7"/>
          <p:cNvSpPr/>
          <p:nvPr/>
        </p:nvSpPr>
        <p:spPr>
          <a:xfrm>
            <a:off x="3048000" y="2209800"/>
            <a:ext cx="5334000" cy="32004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4" name="Picture 2" descr="http://www.baoquangbinh.vn/dataimages/201501/original/images577158_ttxvn_DHDangtoanquoclanth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"/>
            <a:ext cx="7772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19200" y="627322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4967"/>
      </p:ext>
    </p:extLst>
  </p:cSld>
  <p:clrMapOvr>
    <a:masterClrMapping/>
  </p:clrMapOvr>
  <p:transition spd="slow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26: BƯỚC PHÁT TRIỂN MỚI CỦA CUỘC KHÁNG CHIẾN TOÀN QUỐC CHỐNG THỰC DÂN PHÁP (1950 – 1953) (TT)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8671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(2 -1951)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219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14" name="Cloud 13"/>
          <p:cNvSpPr/>
          <p:nvPr/>
        </p:nvSpPr>
        <p:spPr>
          <a:xfrm>
            <a:off x="1600200" y="2133600"/>
            <a:ext cx="7315200" cy="2760585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II?</a:t>
            </a:r>
          </a:p>
        </p:txBody>
      </p:sp>
    </p:spTree>
    <p:extLst>
      <p:ext uri="{BB962C8B-B14F-4D97-AF65-F5344CB8AC3E}">
        <p14:creationId xmlns:p14="http://schemas.microsoft.com/office/powerpoint/2010/main" val="784612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26: BƯỚC PHÁT TRIỂN MỚI CỦA CUỘC KHÁNG CHIẾN TOÀN QUỐC CHỐNG THỰC DÂN PHÁP (1950 – 1953) (TT)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8671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(2 -1951)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219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600200"/>
            <a:ext cx="8944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2- 1951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Quang.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438400"/>
            <a:ext cx="8944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qua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Nam”</a:t>
            </a:r>
            <a:r>
              <a:rPr lang="en-US" sz="3200" dirty="0"/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68" y="3733800"/>
            <a:ext cx="89442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95936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26: BƯỚC PHÁT TRIỂN MỚI CỦA CUỘC KHÁNG CHIẾN TOÀN QUỐC CHỐNG THỰC DÂN PHÁP (1950 – 1953) (TT)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8671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(2 -1951)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943600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Chủ tịch Hồ Chí Minh đọc 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Báo cáo chính trị tại Đại hội II</a:t>
            </a:r>
            <a:r>
              <a:rPr lang="vi-VN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" y="1746538"/>
            <a:ext cx="4337844" cy="4197062"/>
          </a:xfrm>
          <a:prstGeom prst="rect">
            <a:avLst/>
          </a:prstGeom>
          <a:noFill/>
          <a:ln w="5724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1219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892" y="1742420"/>
            <a:ext cx="3985484" cy="420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983892" y="5867400"/>
            <a:ext cx="41601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Chinh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Đảng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8361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26: BƯỚC PHÁT TRIỂN MỚI CỦA CUỘC KHÁNG CHIẾN TOÀN QUỐC CHỐNG THỰC DÂN PHÁP (1950 – 1953) (TT)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8671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(2 -1951)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219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38184"/>
            <a:ext cx="4419600" cy="504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51" y="1861750"/>
            <a:ext cx="4421188" cy="492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188197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1.bp.blogspot.com/-_fH9M3gm64c/T2yUy5-LoHI/AAAAAAAAFS0/Yea-IFUjJ4Q/s400/Pictur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 descr="http://motthegioi.vn/Uploaded/ngocthinh/2014_06_29/Mao%20tr%E1%BA%A1ch%20%C4%91%C3%B4ng_PW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1"/>
            <a:ext cx="8077200" cy="586739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33400" y="5569803"/>
            <a:ext cx="8077200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Chủ tịch Mao Trạch Đông đọc tuyên ngôn, thành lập Cộng hòa Nhân dân Trung Hoa ngày 1/10/1949.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26: BƯỚC PHÁT TRIỂN MỚI CỦA CUỘC KHÁNG CHIẾN TOÀN QUỐC CHỐNG THỰC DÂN PHÁP (1950 – 1953) (TT)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8671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(2 -1951)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140942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521942"/>
            <a:ext cx="894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2- 1951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382798"/>
            <a:ext cx="8944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/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2286000" y="5140413"/>
            <a:ext cx="6858000" cy="1676400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II?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368" y="3663783"/>
            <a:ext cx="8944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39566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8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34,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26: BƯỚC PHÁT TRIỂN MỚI CỦA CUỘC KHÁNG CHIẾN TOÀN QUỐC CHỐNG THỰC DÂN PHÁP (1950 – 1953) (TT)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786714"/>
            <a:ext cx="9144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(2 -1951)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140942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1521942"/>
            <a:ext cx="894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2- 1951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2382798"/>
            <a:ext cx="8944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qua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/>
              <a:t>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368" y="3663783"/>
            <a:ext cx="8944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39566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Ý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5751493"/>
            <a:ext cx="8944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881460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52600" cy="6858000"/>
          </a:xfrm>
          <a:prstGeom prst="rect">
            <a:avLst/>
          </a:prstGeom>
          <a:solidFill>
            <a:srgbClr val="00A84C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800" y="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11430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22860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34290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5720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57150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0"/>
            <a:ext cx="7391400" cy="10668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 SỐ MAY MẮN</a:t>
            </a:r>
          </a:p>
        </p:txBody>
      </p:sp>
      <p:pic>
        <p:nvPicPr>
          <p:cNvPr id="35849" name="Picture 104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181600"/>
            <a:ext cx="762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104" descr="1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5181600"/>
            <a:ext cx="762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57" descr="an3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791200"/>
            <a:ext cx="1568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26"/>
          <p:cNvSpPr>
            <a:spLocks noChangeArrowheads="1"/>
          </p:cNvSpPr>
          <p:nvPr/>
        </p:nvSpPr>
        <p:spPr bwMode="auto">
          <a:xfrm>
            <a:off x="3581400" y="1058863"/>
            <a:ext cx="35290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u="sng">
                <a:solidFill>
                  <a:srgbClr val="F60000"/>
                </a:solidFill>
                <a:latin typeface="Times New Roman" pitchFamily="18" charset="0"/>
              </a:rPr>
              <a:t>LUẬT CHƠI </a:t>
            </a:r>
          </a:p>
        </p:txBody>
      </p:sp>
      <p:sp>
        <p:nvSpPr>
          <p:cNvPr id="35853" name="Rectangle 27"/>
          <p:cNvSpPr>
            <a:spLocks noChangeArrowheads="1"/>
          </p:cNvSpPr>
          <p:nvPr/>
        </p:nvSpPr>
        <p:spPr bwMode="auto">
          <a:xfrm>
            <a:off x="1905000" y="1776413"/>
            <a:ext cx="7162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3000" b="1">
                <a:latin typeface="Times New Roman" pitchFamily="18" charset="0"/>
              </a:rPr>
              <a:t>Có 2 đội chơi. Mỗi đội sẽ chọn một con số may mắn. Có 6 con số, đằng sau mỗi con số là một câu hỏi hoặc điểm thưởng của con số may mắn tương ứng . Nếu trả lời đúng câu hỏi thì được 10 điểm , nếu trả lời sai không được điểm và đội khác sẽ được quyền trả lời. Mỗi đội chỉ được trả lời 1 lượt 1 lần.</a:t>
            </a:r>
            <a:endParaRPr lang="en-US" sz="3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52600" cy="6858000"/>
          </a:xfrm>
          <a:prstGeom prst="rect">
            <a:avLst/>
          </a:prstGeom>
          <a:solidFill>
            <a:srgbClr val="00A84C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04800" y="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304800" y="11430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22860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304800" y="34290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304800" y="45720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304800" y="5715000"/>
            <a:ext cx="1143000" cy="1143000"/>
          </a:xfrm>
          <a:prstGeom prst="ellipse">
            <a:avLst/>
          </a:prstGeom>
          <a:solidFill>
            <a:srgbClr val="FFFF00"/>
          </a:solidFill>
          <a:ln>
            <a:solidFill>
              <a:srgbClr val="F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A84C"/>
                </a:solidFill>
              </a:rPr>
              <a:t>6</a:t>
            </a:r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752600" y="0"/>
            <a:ext cx="7391400" cy="10668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 SỐ MAY MẮN</a:t>
            </a:r>
          </a:p>
        </p:txBody>
      </p:sp>
      <p:sp>
        <p:nvSpPr>
          <p:cNvPr id="10" name="Oval 9"/>
          <p:cNvSpPr/>
          <p:nvPr/>
        </p:nvSpPr>
        <p:spPr>
          <a:xfrm>
            <a:off x="1981200" y="1219200"/>
            <a:ext cx="6934200" cy="762000"/>
          </a:xfrm>
          <a:prstGeom prst="ellipse">
            <a:avLst/>
          </a:prstGeom>
          <a:solidFill>
            <a:srgbClr val="66FFFF"/>
          </a:solidFill>
          <a:ln>
            <a:solidFill>
              <a:srgbClr val="00A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CHỌN SỐ ĐI NÀO!</a:t>
            </a:r>
          </a:p>
        </p:txBody>
      </p:sp>
      <p:pic>
        <p:nvPicPr>
          <p:cNvPr id="37898" name="Picture 104" descr="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0" y="5181600"/>
            <a:ext cx="762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04" descr="1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05800" y="5181600"/>
            <a:ext cx="762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57" descr="an30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5791200"/>
            <a:ext cx="15684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9144000" y="2457450"/>
            <a:ext cx="6934200" cy="120015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- đông1950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kern="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44000" y="3962400"/>
            <a:ext cx="4038600" cy="708025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ĐÔNG KHÊ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7162800" y="2436813"/>
            <a:ext cx="7086600" cy="17541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đứt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III, IV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6781800" y="4397375"/>
            <a:ext cx="6324600" cy="708025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HÀNH LANG ĐÔNG TÂY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220200" y="4397375"/>
            <a:ext cx="4953000" cy="646113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latin typeface="Times New Roman" pitchFamily="18" charset="0"/>
                <a:cs typeface="Times New Roman" pitchFamily="18" charset="0"/>
              </a:rPr>
              <a:t>CON SỐ MAY MẮN</a:t>
            </a:r>
          </a:p>
        </p:txBody>
      </p:sp>
      <p:pic>
        <p:nvPicPr>
          <p:cNvPr id="19" name="Picture 5" descr="201210082456_hop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96600" y="2117725"/>
            <a:ext cx="2133600" cy="14636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0668000" y="3621088"/>
            <a:ext cx="2514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+10 ĐIỂM </a:t>
            </a:r>
            <a:endParaRPr lang="en-US" sz="36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6781800" y="2436813"/>
            <a:ext cx="6248400" cy="175418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-4953000" y="4397375"/>
            <a:ext cx="2667000" cy="708025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RƠVE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33600" y="6999288"/>
            <a:ext cx="6248400" cy="9794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Chiến dịch quân ta tấn công trong  năm 1950 mang tên gì?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76600" y="8207375"/>
            <a:ext cx="4038600" cy="708025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BIÊN GIỚI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2133600" y="6835775"/>
            <a:ext cx="6248400" cy="2085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Sau chiến thắng 1950 ta giữ vững quyền chủ động  về chiến lược trên chiến trường chính nào?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276600" y="9121775"/>
            <a:ext cx="4038600" cy="708025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latin typeface="Times New Roman" pitchFamily="18" charset="0"/>
                <a:cs typeface="Times New Roman" pitchFamily="18" charset="0"/>
              </a:rPr>
              <a:t>BẮC BỘ</a:t>
            </a:r>
          </a:p>
        </p:txBody>
      </p:sp>
      <p:pic>
        <p:nvPicPr>
          <p:cNvPr id="37914" name="Picture 60" descr="Picture1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43800" y="1284288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5" name="Picture 60" descr="Picture15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7000" y="1295400"/>
            <a:ext cx="609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3.33333E-6 L -0.78334 -0.001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" y="-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1.85185E-6 L -0.625 1.85185E-6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9875 -0.00532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99583 -0.00393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7 -0.0044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-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6875 0.0007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repeatCount="3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70417 0.00278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99167 -0.0053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0.97916 -0.00393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412 L 0 -0.63935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1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333 L -0.00417 -0.59282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2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0.04005 L 0.01667 -0.66435 " pathEditMode="relative" rAng="0" ptsTypes="AA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6273 L 0.00416 -0.65231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/>
      <p:bldP spid="20" grpId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B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9200" y="3276600"/>
            <a:ext cx="6781800" cy="1662112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600200" y="1182874"/>
            <a:ext cx="61722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914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" accel="50000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288" y="47"/>
            <a:ext cx="9107488" cy="748665"/>
            <a:chOff x="0" y="-44"/>
            <a:chExt cx="5760" cy="524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-44"/>
              <a:ext cx="5760" cy="524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57"/>
              <a:ext cx="576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dirty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BÀI TẬP CỦNG CỐ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1727" y="1190779"/>
            <a:ext cx="976796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726" y="740837"/>
            <a:ext cx="7822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679" y="1600061"/>
            <a:ext cx="8702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II,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do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7235" y="2356848"/>
            <a:ext cx="89367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Chủ tịch Hồ Chí Minh.                     B. Phạm Văn Đồng.     </a:t>
            </a:r>
          </a:p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Trường Chinh.                                  D. Trần Phú.</a:t>
            </a:r>
          </a:p>
        </p:txBody>
      </p:sp>
      <p:sp>
        <p:nvSpPr>
          <p:cNvPr id="9" name="Oval 8"/>
          <p:cNvSpPr/>
          <p:nvPr/>
        </p:nvSpPr>
        <p:spPr>
          <a:xfrm>
            <a:off x="207235" y="2356848"/>
            <a:ext cx="424449" cy="424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48" y="3157067"/>
            <a:ext cx="976797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95400" y="3167626"/>
            <a:ext cx="69511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8797" y="3629291"/>
            <a:ext cx="856956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Hương Cảng (Trung Quốc).               B. Ma Cao (Trung Quốc).         </a:t>
            </a:r>
          </a:p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Pác Bó (Cao Bằng).                            D. Chiêm Hóa (Tuyên Quang).</a:t>
            </a:r>
          </a:p>
        </p:txBody>
      </p:sp>
      <p:sp>
        <p:nvSpPr>
          <p:cNvPr id="13" name="Oval 12"/>
          <p:cNvSpPr/>
          <p:nvPr/>
        </p:nvSpPr>
        <p:spPr>
          <a:xfrm>
            <a:off x="4876800" y="4005061"/>
            <a:ext cx="424449" cy="424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203" y="4491335"/>
            <a:ext cx="976797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0" y="4948535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197" y="5676781"/>
            <a:ext cx="877660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Đảng Cộng sản Đông Dương.    B. Đảng Cộng sản Việt Nam.         </a:t>
            </a:r>
          </a:p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Đảng Lao động Việt Nam.          D. Đông Dương Cộng sản Liên đoàn.</a:t>
            </a:r>
          </a:p>
        </p:txBody>
      </p:sp>
      <p:sp>
        <p:nvSpPr>
          <p:cNvPr id="17" name="Oval 16"/>
          <p:cNvSpPr/>
          <p:nvPr/>
        </p:nvSpPr>
        <p:spPr>
          <a:xfrm>
            <a:off x="291197" y="6052551"/>
            <a:ext cx="424449" cy="424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5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8288" y="47"/>
            <a:ext cx="9107488" cy="748665"/>
            <a:chOff x="0" y="-44"/>
            <a:chExt cx="5760" cy="524"/>
          </a:xfrm>
        </p:grpSpPr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0" y="-44"/>
              <a:ext cx="5760" cy="524"/>
            </a:xfrm>
            <a:prstGeom prst="rect">
              <a:avLst/>
            </a:prstGeom>
            <a:gradFill rotWithShape="1">
              <a:gsLst>
                <a:gs pos="0">
                  <a:srgbClr val="FF3300"/>
                </a:gs>
                <a:gs pos="50000">
                  <a:srgbClr val="CCFFCC"/>
                </a:gs>
                <a:gs pos="100000">
                  <a:srgbClr val="FF3300"/>
                </a:gs>
              </a:gsLst>
              <a:lin ang="5400000" scaled="1"/>
            </a:gradFill>
            <a:ln w="38100" cmpd="dbl">
              <a:solidFill>
                <a:srgbClr val="FFFF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0" y="57"/>
              <a:ext cx="5760" cy="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dirty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BÀI TẬP CỦNG CỐ</a:t>
              </a:r>
              <a:endParaRPr kumimoji="0" lang="en-US" sz="2400" b="1" i="0" u="none" strike="noStrike" cap="none" normalizeH="0" baseline="0" dirty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1727" y="1143000"/>
            <a:ext cx="976796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726" y="740837"/>
            <a:ext cx="78220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600061"/>
            <a:ext cx="8895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9635" y="2058433"/>
            <a:ext cx="893676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Hồ Chí Minh .                               B. Trường Chinh.         </a:t>
            </a:r>
          </a:p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Phạm Văn Đồng.                           D. Trần Phú. </a:t>
            </a:r>
          </a:p>
        </p:txBody>
      </p:sp>
      <p:sp>
        <p:nvSpPr>
          <p:cNvPr id="9" name="Oval 8"/>
          <p:cNvSpPr/>
          <p:nvPr/>
        </p:nvSpPr>
        <p:spPr>
          <a:xfrm>
            <a:off x="4640551" y="2046757"/>
            <a:ext cx="424449" cy="424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727" y="2803124"/>
            <a:ext cx="976797" cy="461665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549" y="3277954"/>
            <a:ext cx="87023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287" y="4466665"/>
            <a:ext cx="856956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Hội nghị thành lập Đảng (3-2-1930).</a:t>
            </a:r>
          </a:p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Hội nghị lần thứ nhất của Đảng (10-1930).</a:t>
            </a:r>
          </a:p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Đại hội lần thứ I của Đảng (1935).</a:t>
            </a:r>
          </a:p>
          <a:p>
            <a:pPr algn="just"/>
            <a:r>
              <a:rPr lang="pt-BR" sz="23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Đại hội lần thứ II của Đảng ((2-1951).</a:t>
            </a:r>
          </a:p>
        </p:txBody>
      </p:sp>
      <p:sp>
        <p:nvSpPr>
          <p:cNvPr id="13" name="Oval 12"/>
          <p:cNvSpPr/>
          <p:nvPr/>
        </p:nvSpPr>
        <p:spPr>
          <a:xfrm>
            <a:off x="228287" y="5550321"/>
            <a:ext cx="424449" cy="4244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9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304800"/>
            <a:ext cx="8991600" cy="6400800"/>
          </a:xfr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362200" y="1828801"/>
            <a:ext cx="3505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24000" y="3048001"/>
            <a:ext cx="548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.VnTime" pitchFamily="34" charset="0"/>
            </a:endParaRPr>
          </a:p>
        </p:txBody>
      </p:sp>
      <p:sp>
        <p:nvSpPr>
          <p:cNvPr id="38917" name="WordArt 5"/>
          <p:cNvSpPr>
            <a:spLocks noChangeArrowheads="1" noChangeShapeType="1" noTextEdit="1"/>
          </p:cNvSpPr>
          <p:nvPr/>
        </p:nvSpPr>
        <p:spPr bwMode="auto">
          <a:xfrm>
            <a:off x="1204915" y="2047876"/>
            <a:ext cx="6948487" cy="2600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học kết thúc </a:t>
            </a:r>
          </a:p>
          <a:p>
            <a:pPr algn="ctr"/>
            <a:r>
              <a:rPr lang="en-US" sz="3200" b="1" kern="10" dirty="0">
                <a:ln w="1905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vui và học giỏi!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149B-8CF1-4E9B-9410-4471181B5DD6}" type="datetime13">
              <a:rPr lang="vi-VN" smtClean="0"/>
              <a:pPr/>
              <a:t>14:26:32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E812-251F-4192-A6BF-6CE499881109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70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1.bp.blogspot.com/-_fH9M3gm64c/T2yUy5-LoHI/AAAAAAAAFS0/Yea-IFUjJ4Q/s400/Picture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7" descr="CO BE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533400" y="602447"/>
            <a:ext cx="8077200" cy="5798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33400" y="5562600"/>
            <a:ext cx="8077200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1950</a:t>
            </a:r>
          </a:p>
        </p:txBody>
      </p:sp>
    </p:spTree>
    <p:extLst>
      <p:ext uri="{BB962C8B-B14F-4D97-AF65-F5344CB8AC3E}">
        <p14:creationId xmlns:p14="http://schemas.microsoft.com/office/powerpoint/2010/main" val="152150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480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www.clipartbest.com/cliparts/dT8/5Xr/dT85Xrox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447800"/>
            <a:ext cx="434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304800" y="801687"/>
            <a:ext cx="3886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TA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00600" y="801687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PHÁP</a:t>
            </a:r>
          </a:p>
        </p:txBody>
      </p:sp>
      <p:sp>
        <p:nvSpPr>
          <p:cNvPr id="27654" name="TextBox 10"/>
          <p:cNvSpPr txBox="1">
            <a:spLocks noChangeArrowheads="1"/>
          </p:cNvSpPr>
          <p:nvPr/>
        </p:nvSpPr>
        <p:spPr bwMode="auto">
          <a:xfrm>
            <a:off x="228600" y="16002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vi-VN" sz="2000"/>
              <a:t>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29200" y="1760071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 ngày càng </a:t>
            </a:r>
            <a:r>
              <a:rPr lang="vi-VN" sz="3000" u="sng" dirty="0">
                <a:latin typeface="Times New Roman" pitchFamily="18" charset="0"/>
                <a:cs typeface="Times New Roman" pitchFamily="18" charset="0"/>
              </a:rPr>
              <a:t>sa lầy vào thế phòng ngự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56" name="Rectangle 12"/>
          <p:cNvSpPr>
            <a:spLocks noChangeArrowheads="1"/>
          </p:cNvSpPr>
          <p:nvPr/>
        </p:nvSpPr>
        <p:spPr bwMode="auto">
          <a:xfrm>
            <a:off x="228600" y="1754088"/>
            <a:ext cx="42672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267200" y="1182687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8600" y="4152543"/>
            <a:ext cx="4267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CM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CM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CM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9200" y="4152543"/>
            <a:ext cx="38862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Mỹ để có thể theo đuổi cuộc chiến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-&gt;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can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thiệp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304800" y="762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F60000"/>
                </a:solidFill>
                <a:latin typeface="Times New Roman" pitchFamily="18" charset="0"/>
                <a:cs typeface="Times New Roman" pitchFamily="18" charset="0"/>
              </a:rPr>
              <a:t>HOÀN CẢNH LỊCH SỬ MỚI</a:t>
            </a:r>
          </a:p>
        </p:txBody>
      </p:sp>
    </p:spTree>
    <p:extLst>
      <p:ext uri="{BB962C8B-B14F-4D97-AF65-F5344CB8AC3E}">
        <p14:creationId xmlns:p14="http://schemas.microsoft.com/office/powerpoint/2010/main" val="42528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5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5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8" dur="25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5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1" grpId="1"/>
      <p:bldP spid="5" grpId="0"/>
      <p:bldP spid="5" grpId="1"/>
      <p:bldP spid="12" grpId="0"/>
      <p:bldP spid="27656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Bitmap Image" r:id="rId4" imgW="7373379" imgH="10352381" progId="PBrush">
                  <p:embed/>
                </p:oleObj>
              </mc:Choice>
              <mc:Fallback>
                <p:oleObj name="Bitmap Image" r:id="rId4" imgW="7373379" imgH="10352381" progId="PBrush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19200" y="1371600"/>
            <a:ext cx="70866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AutoNum type="romanUcPeriod"/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Chiến dịch biên giới Thu – Đông 1950.</a:t>
            </a:r>
          </a:p>
          <a:p>
            <a:pPr marL="742950" indent="-742950">
              <a:buAutoNum type="arabicPeriod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Hoàn cảnh lịch sử mới</a:t>
            </a:r>
          </a:p>
          <a:p>
            <a:pPr marL="742950" indent="-742950"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Thuận lợi: Cách mạng Trung Quốc thắng lợi.</a:t>
            </a:r>
          </a:p>
          <a:p>
            <a:pPr marL="742950" indent="-742950"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Khó khăn: Mỹ can thiệp sâu vào Đông Dương.</a:t>
            </a:r>
          </a:p>
        </p:txBody>
      </p:sp>
    </p:spTree>
    <p:extLst>
      <p:ext uri="{BB962C8B-B14F-4D97-AF65-F5344CB8AC3E}">
        <p14:creationId xmlns:p14="http://schemas.microsoft.com/office/powerpoint/2010/main" val="8208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>
          <a:xfrm>
            <a:off x="435429" y="290189"/>
            <a:ext cx="8229600" cy="11430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7348828"/>
              </p:ext>
            </p:extLst>
          </p:nvPr>
        </p:nvGraphicFramePr>
        <p:xfrm>
          <a:off x="-21771" y="15551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Bitmap Image" r:id="rId4" imgW="7373379" imgH="10352381" progId="PBrush">
                  <p:embed/>
                </p:oleObj>
              </mc:Choice>
              <mc:Fallback>
                <p:oleObj name="Bitmap Image" r:id="rId4" imgW="7373379" imgH="10352381" progId="PBrush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1771" y="15551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219200" y="1295400"/>
            <a:ext cx="70866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Quân ta tiến công địch ở biên giới phía Bắc</a:t>
            </a:r>
          </a:p>
          <a:p>
            <a:pPr marL="571500" indent="-571500"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Âm mưu của Pháp: “Đề ra kế hoạch Rơ-ve” nhằm khóa chặt biên giới Việt – Trung.</a:t>
            </a:r>
          </a:p>
        </p:txBody>
      </p:sp>
    </p:spTree>
    <p:extLst>
      <p:ext uri="{BB962C8B-B14F-4D97-AF65-F5344CB8AC3E}">
        <p14:creationId xmlns:p14="http://schemas.microsoft.com/office/powerpoint/2010/main" val="82086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ChangeArrowheads="1"/>
          </p:cNvSpPr>
          <p:nvPr/>
        </p:nvSpPr>
        <p:spPr bwMode="auto">
          <a:xfrm>
            <a:off x="457200" y="0"/>
            <a:ext cx="8229600" cy="1447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T33-B26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: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BƯỚC PHÁT TRIỂN MỚI CỦA CUỘC KHÁNG CHIẾN TOÀN QUỐC CHỐNG THỰC DÂN PHÁP(1950-1953)</a:t>
            </a:r>
            <a:endParaRPr lang="en-US" sz="3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6147" name="Rectangle 3"/>
          <p:cNvSpPr>
            <a:spLocks noRot="1" noChangeArrowheads="1"/>
          </p:cNvSpPr>
          <p:nvPr/>
        </p:nvSpPr>
        <p:spPr bwMode="auto">
          <a:xfrm>
            <a:off x="0" y="15240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>
              <a:spcBef>
                <a:spcPct val="20000"/>
              </a:spcBef>
            </a:pPr>
            <a:r>
              <a:rPr lang="en-US" sz="2000" b="1"/>
              <a:t>I.CHIẾN DỊCH BIÊN GIỚI THU – ĐÔNG 1950</a:t>
            </a:r>
          </a:p>
        </p:txBody>
      </p:sp>
      <p:sp>
        <p:nvSpPr>
          <p:cNvPr id="6148" name="Rectangle 4"/>
          <p:cNvSpPr>
            <a:spLocks noRot="1" noChangeArrowheads="1"/>
          </p:cNvSpPr>
          <p:nvPr/>
        </p:nvSpPr>
        <p:spPr bwMode="auto">
          <a:xfrm>
            <a:off x="0" y="18288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1. Hoàn cảnh lịch sử mới</a:t>
            </a:r>
          </a:p>
        </p:txBody>
      </p:sp>
      <p:sp>
        <p:nvSpPr>
          <p:cNvPr id="6149" name="Rectangle 5"/>
          <p:cNvSpPr>
            <a:spLocks noRot="1" noChangeArrowheads="1"/>
          </p:cNvSpPr>
          <p:nvPr/>
        </p:nvSpPr>
        <p:spPr bwMode="auto">
          <a:xfrm>
            <a:off x="0" y="22098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2. Quân ta tiến công địch ở biên giới phía Bắc</a:t>
            </a:r>
          </a:p>
        </p:txBody>
      </p:sp>
      <p:sp>
        <p:nvSpPr>
          <p:cNvPr id="6150" name="Rectangle 6"/>
          <p:cNvSpPr>
            <a:spLocks noRot="1" noChangeArrowheads="1"/>
          </p:cNvSpPr>
          <p:nvPr/>
        </p:nvSpPr>
        <p:spPr bwMode="auto">
          <a:xfrm>
            <a:off x="0" y="25146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i="1"/>
              <a:t>a, Âm mưu của địch</a:t>
            </a:r>
          </a:p>
        </p:txBody>
      </p:sp>
      <p:sp>
        <p:nvSpPr>
          <p:cNvPr id="6151" name="Rectangle 7"/>
          <p:cNvSpPr>
            <a:spLocks noRot="1" noChangeArrowheads="1"/>
          </p:cNvSpPr>
          <p:nvPr/>
        </p:nvSpPr>
        <p:spPr bwMode="auto">
          <a:xfrm>
            <a:off x="2819400" y="2590800"/>
            <a:ext cx="5867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- Đề ra kế hoạch Rơ - ve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+ Khoá cửa biên giới Việt – Trung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+ Thiết lập hành lang Đông – Tây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+ Cô lập căn cứ địa Việt – Bắc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+ Chuẩn bị tấn công Việt Bắc lần thứ 2</a:t>
            </a:r>
          </a:p>
        </p:txBody>
      </p:sp>
      <p:sp>
        <p:nvSpPr>
          <p:cNvPr id="6152" name="Rectangle 8"/>
          <p:cNvSpPr>
            <a:spLocks noRot="1" noChangeArrowheads="1"/>
          </p:cNvSpPr>
          <p:nvPr/>
        </p:nvSpPr>
        <p:spPr bwMode="auto">
          <a:xfrm>
            <a:off x="0" y="4343400"/>
            <a:ext cx="2819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 b="1" i="1"/>
              <a:t>b, Chủ trương của ta</a:t>
            </a:r>
          </a:p>
        </p:txBody>
      </p:sp>
      <p:sp>
        <p:nvSpPr>
          <p:cNvPr id="6153" name="Rectangle 9"/>
          <p:cNvSpPr>
            <a:spLocks noRot="1" noChangeArrowheads="1"/>
          </p:cNvSpPr>
          <p:nvPr/>
        </p:nvSpPr>
        <p:spPr bwMode="auto">
          <a:xfrm>
            <a:off x="2819400" y="4419600"/>
            <a:ext cx="609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-"/>
            </a:pPr>
            <a:r>
              <a:rPr lang="en-US" sz="2000" b="1"/>
              <a:t>Tháng 6/1950 ta quyết định mở chiến dịch Biên giới nhằm: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+ Tiêu diệt một bộ phận sinh lực địch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+ Khai thông đường liên lạc với quốc tế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000" b="1"/>
              <a:t>+ Mở rộng căn cứ địa Việt Bắc</a:t>
            </a: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1066800"/>
            <a:ext cx="12588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743200" y="2133600"/>
            <a:ext cx="3962400" cy="2362200"/>
          </a:xfrm>
          <a:prstGeom prst="cloudCallout">
            <a:avLst>
              <a:gd name="adj1" fmla="val 107213"/>
              <a:gd name="adj2" fmla="val 142944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Với kế hoạch Rơ-ve, Pháp có âm mưu gì?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1600200" y="3048000"/>
            <a:ext cx="3962400" cy="2362200"/>
          </a:xfrm>
          <a:prstGeom prst="cloudCallout">
            <a:avLst>
              <a:gd name="adj1" fmla="val -85495"/>
              <a:gd name="adj2" fmla="val 10295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b="1"/>
              <a:t>Trước tình hình đó chủ trương của ta như thế nào?</a:t>
            </a:r>
          </a:p>
        </p:txBody>
      </p:sp>
      <p:pic>
        <p:nvPicPr>
          <p:cNvPr id="6157" name="Picture 13" descr="ls9tr110h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42900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2819400" y="1549400"/>
            <a:ext cx="1588" cy="507047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59" name="Picture 15" descr="Pict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6609" name="AutoShape 17"/>
          <p:cNvSpPr>
            <a:spLocks noChangeArrowheads="1"/>
          </p:cNvSpPr>
          <p:nvPr/>
        </p:nvSpPr>
        <p:spPr bwMode="auto">
          <a:xfrm>
            <a:off x="2133600" y="4267200"/>
            <a:ext cx="381000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6610" name="AutoShape 18"/>
          <p:cNvSpPr>
            <a:spLocks noChangeArrowheads="1"/>
          </p:cNvSpPr>
          <p:nvPr/>
        </p:nvSpPr>
        <p:spPr bwMode="auto">
          <a:xfrm>
            <a:off x="4572000" y="46482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6611" name="AutoShape 19"/>
          <p:cNvSpPr>
            <a:spLocks noChangeArrowheads="1"/>
          </p:cNvSpPr>
          <p:nvPr/>
        </p:nvSpPr>
        <p:spPr bwMode="auto">
          <a:xfrm>
            <a:off x="5867400" y="28956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6612" name="AutoShape 20"/>
          <p:cNvSpPr>
            <a:spLocks noChangeArrowheads="1"/>
          </p:cNvSpPr>
          <p:nvPr/>
        </p:nvSpPr>
        <p:spPr bwMode="auto">
          <a:xfrm>
            <a:off x="2895600" y="44958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6613" name="AutoShape 21"/>
          <p:cNvSpPr>
            <a:spLocks noChangeArrowheads="1"/>
          </p:cNvSpPr>
          <p:nvPr/>
        </p:nvSpPr>
        <p:spPr bwMode="auto">
          <a:xfrm>
            <a:off x="4876800" y="23622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6614" name="AutoShape 22"/>
          <p:cNvSpPr>
            <a:spLocks noChangeArrowheads="1"/>
          </p:cNvSpPr>
          <p:nvPr/>
        </p:nvSpPr>
        <p:spPr bwMode="auto">
          <a:xfrm>
            <a:off x="3962400" y="8382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6615" name="AutoShape 23"/>
          <p:cNvSpPr>
            <a:spLocks noChangeArrowheads="1"/>
          </p:cNvSpPr>
          <p:nvPr/>
        </p:nvSpPr>
        <p:spPr bwMode="auto">
          <a:xfrm>
            <a:off x="4114800" y="13716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6616" name="AutoShape 24"/>
          <p:cNvSpPr>
            <a:spLocks noChangeArrowheads="1"/>
          </p:cNvSpPr>
          <p:nvPr/>
        </p:nvSpPr>
        <p:spPr bwMode="auto">
          <a:xfrm>
            <a:off x="4419600" y="19050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6617" name="AutoShape 25"/>
          <p:cNvSpPr>
            <a:spLocks noChangeArrowheads="1"/>
          </p:cNvSpPr>
          <p:nvPr/>
        </p:nvSpPr>
        <p:spPr bwMode="auto">
          <a:xfrm>
            <a:off x="954088" y="4572000"/>
            <a:ext cx="341312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6618" name="AutoShape 26"/>
          <p:cNvSpPr>
            <a:spLocks noChangeArrowheads="1"/>
          </p:cNvSpPr>
          <p:nvPr/>
        </p:nvSpPr>
        <p:spPr bwMode="auto">
          <a:xfrm>
            <a:off x="3276600" y="2286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6619" name="AutoShape 27"/>
          <p:cNvSpPr>
            <a:spLocks noChangeArrowheads="1"/>
          </p:cNvSpPr>
          <p:nvPr/>
        </p:nvSpPr>
        <p:spPr bwMode="auto">
          <a:xfrm>
            <a:off x="0" y="5105400"/>
            <a:ext cx="341313" cy="3048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6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6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6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66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6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6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66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366609" grpId="0" animBg="1"/>
      <p:bldP spid="366610" grpId="0" animBg="1"/>
      <p:bldP spid="366611" grpId="0" animBg="1"/>
      <p:bldP spid="366612" grpId="0" animBg="1"/>
      <p:bldP spid="366613" grpId="0" animBg="1"/>
      <p:bldP spid="366614" grpId="0" animBg="1"/>
      <p:bldP spid="366615" grpId="0" animBg="1"/>
      <p:bldP spid="366616" grpId="0" animBg="1"/>
      <p:bldP spid="366617" grpId="0" animBg="1"/>
      <p:bldP spid="366618" grpId="0" animBg="1"/>
      <p:bldP spid="3666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http://www.anninhthudo.vn/Uploaded/Ngoctoan/2013_10_08/bien-gioi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lum bright="-20000" contrast="30000"/>
          </a:blip>
          <a:srcRect/>
          <a:stretch>
            <a:fillRect/>
          </a:stretch>
        </p:blipFill>
        <p:spPr bwMode="auto">
          <a:xfrm>
            <a:off x="384175" y="304800"/>
            <a:ext cx="82708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6"/>
          <p:cNvSpPr txBox="1">
            <a:spLocks noChangeArrowheads="1"/>
          </p:cNvSpPr>
          <p:nvPr/>
        </p:nvSpPr>
        <p:spPr bwMode="auto">
          <a:xfrm>
            <a:off x="1066800" y="6091238"/>
            <a:ext cx="7162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CHIẾN DỊCH BIÊN GIỚI THU – ĐÔNG NĂM 1950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57200" y="457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81000" y="21336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2209800" y="18288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3352800" y="457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2057400" y="27432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4724400" y="2286000"/>
            <a:ext cx="304800" cy="3048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587750" y="674688"/>
            <a:ext cx="4205288" cy="2743200"/>
          </a:xfrm>
          <a:custGeom>
            <a:avLst/>
            <a:gdLst>
              <a:gd name="connsiteX0" fmla="*/ 0 w 4206240"/>
              <a:gd name="connsiteY0" fmla="*/ 0 h 2743200"/>
              <a:gd name="connsiteX1" fmla="*/ 42203 w 4206240"/>
              <a:gd name="connsiteY1" fmla="*/ 28136 h 2743200"/>
              <a:gd name="connsiteX2" fmla="*/ 56270 w 4206240"/>
              <a:gd name="connsiteY2" fmla="*/ 84406 h 2743200"/>
              <a:gd name="connsiteX3" fmla="*/ 70338 w 4206240"/>
              <a:gd name="connsiteY3" fmla="*/ 126609 h 2743200"/>
              <a:gd name="connsiteX4" fmla="*/ 98473 w 4206240"/>
              <a:gd name="connsiteY4" fmla="*/ 154745 h 2743200"/>
              <a:gd name="connsiteX5" fmla="*/ 112541 w 4206240"/>
              <a:gd name="connsiteY5" fmla="*/ 196948 h 2743200"/>
              <a:gd name="connsiteX6" fmla="*/ 168812 w 4206240"/>
              <a:gd name="connsiteY6" fmla="*/ 267286 h 2743200"/>
              <a:gd name="connsiteX7" fmla="*/ 182880 w 4206240"/>
              <a:gd name="connsiteY7" fmla="*/ 309489 h 2743200"/>
              <a:gd name="connsiteX8" fmla="*/ 225083 w 4206240"/>
              <a:gd name="connsiteY8" fmla="*/ 323557 h 2743200"/>
              <a:gd name="connsiteX9" fmla="*/ 295421 w 4206240"/>
              <a:gd name="connsiteY9" fmla="*/ 365760 h 2743200"/>
              <a:gd name="connsiteX10" fmla="*/ 436098 w 4206240"/>
              <a:gd name="connsiteY10" fmla="*/ 450166 h 2743200"/>
              <a:gd name="connsiteX11" fmla="*/ 478301 w 4206240"/>
              <a:gd name="connsiteY11" fmla="*/ 464234 h 2743200"/>
              <a:gd name="connsiteX12" fmla="*/ 520504 w 4206240"/>
              <a:gd name="connsiteY12" fmla="*/ 478302 h 2743200"/>
              <a:gd name="connsiteX13" fmla="*/ 562707 w 4206240"/>
              <a:gd name="connsiteY13" fmla="*/ 590843 h 2743200"/>
              <a:gd name="connsiteX14" fmla="*/ 590843 w 4206240"/>
              <a:gd name="connsiteY14" fmla="*/ 689317 h 2743200"/>
              <a:gd name="connsiteX15" fmla="*/ 576775 w 4206240"/>
              <a:gd name="connsiteY15" fmla="*/ 801859 h 2743200"/>
              <a:gd name="connsiteX16" fmla="*/ 562707 w 4206240"/>
              <a:gd name="connsiteY16" fmla="*/ 844062 h 2743200"/>
              <a:gd name="connsiteX17" fmla="*/ 604910 w 4206240"/>
              <a:gd name="connsiteY17" fmla="*/ 942536 h 2743200"/>
              <a:gd name="connsiteX18" fmla="*/ 647113 w 4206240"/>
              <a:gd name="connsiteY18" fmla="*/ 1026942 h 2743200"/>
              <a:gd name="connsiteX19" fmla="*/ 675249 w 4206240"/>
              <a:gd name="connsiteY19" fmla="*/ 1055077 h 2743200"/>
              <a:gd name="connsiteX20" fmla="*/ 773723 w 4206240"/>
              <a:gd name="connsiteY20" fmla="*/ 1069145 h 2743200"/>
              <a:gd name="connsiteX21" fmla="*/ 844061 w 4206240"/>
              <a:gd name="connsiteY21" fmla="*/ 1139483 h 2743200"/>
              <a:gd name="connsiteX22" fmla="*/ 900332 w 4206240"/>
              <a:gd name="connsiteY22" fmla="*/ 1209822 h 2743200"/>
              <a:gd name="connsiteX23" fmla="*/ 942535 w 4206240"/>
              <a:gd name="connsiteY23" fmla="*/ 1237957 h 2743200"/>
              <a:gd name="connsiteX24" fmla="*/ 998806 w 4206240"/>
              <a:gd name="connsiteY24" fmla="*/ 1294228 h 2743200"/>
              <a:gd name="connsiteX25" fmla="*/ 1012873 w 4206240"/>
              <a:gd name="connsiteY25" fmla="*/ 1336431 h 2743200"/>
              <a:gd name="connsiteX26" fmla="*/ 1012873 w 4206240"/>
              <a:gd name="connsiteY26" fmla="*/ 1448973 h 2743200"/>
              <a:gd name="connsiteX27" fmla="*/ 1055076 w 4206240"/>
              <a:gd name="connsiteY27" fmla="*/ 1463040 h 2743200"/>
              <a:gd name="connsiteX28" fmla="*/ 1083212 w 4206240"/>
              <a:gd name="connsiteY28" fmla="*/ 1491176 h 2743200"/>
              <a:gd name="connsiteX29" fmla="*/ 1167618 w 4206240"/>
              <a:gd name="connsiteY29" fmla="*/ 1547446 h 2743200"/>
              <a:gd name="connsiteX30" fmla="*/ 1195753 w 4206240"/>
              <a:gd name="connsiteY30" fmla="*/ 1575582 h 2743200"/>
              <a:gd name="connsiteX31" fmla="*/ 1252024 w 4206240"/>
              <a:gd name="connsiteY31" fmla="*/ 1645920 h 2743200"/>
              <a:gd name="connsiteX32" fmla="*/ 1280160 w 4206240"/>
              <a:gd name="connsiteY32" fmla="*/ 1674056 h 2743200"/>
              <a:gd name="connsiteX33" fmla="*/ 1308295 w 4206240"/>
              <a:gd name="connsiteY33" fmla="*/ 1716259 h 2743200"/>
              <a:gd name="connsiteX34" fmla="*/ 1350498 w 4206240"/>
              <a:gd name="connsiteY34" fmla="*/ 1730326 h 2743200"/>
              <a:gd name="connsiteX35" fmla="*/ 1364566 w 4206240"/>
              <a:gd name="connsiteY35" fmla="*/ 1772529 h 2743200"/>
              <a:gd name="connsiteX36" fmla="*/ 1448972 w 4206240"/>
              <a:gd name="connsiteY36" fmla="*/ 1800665 h 2743200"/>
              <a:gd name="connsiteX37" fmla="*/ 1477107 w 4206240"/>
              <a:gd name="connsiteY37" fmla="*/ 1842868 h 2743200"/>
              <a:gd name="connsiteX38" fmla="*/ 1533378 w 4206240"/>
              <a:gd name="connsiteY38" fmla="*/ 1899139 h 2743200"/>
              <a:gd name="connsiteX39" fmla="*/ 1561513 w 4206240"/>
              <a:gd name="connsiteY39" fmla="*/ 1941342 h 2743200"/>
              <a:gd name="connsiteX40" fmla="*/ 1800664 w 4206240"/>
              <a:gd name="connsiteY40" fmla="*/ 1983545 h 2743200"/>
              <a:gd name="connsiteX41" fmla="*/ 1885070 w 4206240"/>
              <a:gd name="connsiteY41" fmla="*/ 2011680 h 2743200"/>
              <a:gd name="connsiteX42" fmla="*/ 1955409 w 4206240"/>
              <a:gd name="connsiteY42" fmla="*/ 2053883 h 2743200"/>
              <a:gd name="connsiteX43" fmla="*/ 2053883 w 4206240"/>
              <a:gd name="connsiteY43" fmla="*/ 2138289 h 2743200"/>
              <a:gd name="connsiteX44" fmla="*/ 2082018 w 4206240"/>
              <a:gd name="connsiteY44" fmla="*/ 2166425 h 2743200"/>
              <a:gd name="connsiteX45" fmla="*/ 2152356 w 4206240"/>
              <a:gd name="connsiteY45" fmla="*/ 2222696 h 2743200"/>
              <a:gd name="connsiteX46" fmla="*/ 2208627 w 4206240"/>
              <a:gd name="connsiteY46" fmla="*/ 2307102 h 2743200"/>
              <a:gd name="connsiteX47" fmla="*/ 2293033 w 4206240"/>
              <a:gd name="connsiteY47" fmla="*/ 2335237 h 2743200"/>
              <a:gd name="connsiteX48" fmla="*/ 2363372 w 4206240"/>
              <a:gd name="connsiteY48" fmla="*/ 2377440 h 2743200"/>
              <a:gd name="connsiteX49" fmla="*/ 2391507 w 4206240"/>
              <a:gd name="connsiteY49" fmla="*/ 2405576 h 2743200"/>
              <a:gd name="connsiteX50" fmla="*/ 2475913 w 4206240"/>
              <a:gd name="connsiteY50" fmla="*/ 2433711 h 2743200"/>
              <a:gd name="connsiteX51" fmla="*/ 2504049 w 4206240"/>
              <a:gd name="connsiteY51" fmla="*/ 2461846 h 2743200"/>
              <a:gd name="connsiteX52" fmla="*/ 2532184 w 4206240"/>
              <a:gd name="connsiteY52" fmla="*/ 2546253 h 2743200"/>
              <a:gd name="connsiteX53" fmla="*/ 2602523 w 4206240"/>
              <a:gd name="connsiteY53" fmla="*/ 2602523 h 2743200"/>
              <a:gd name="connsiteX54" fmla="*/ 2672861 w 4206240"/>
              <a:gd name="connsiteY54" fmla="*/ 2658794 h 2743200"/>
              <a:gd name="connsiteX55" fmla="*/ 2813538 w 4206240"/>
              <a:gd name="connsiteY55" fmla="*/ 2700997 h 2743200"/>
              <a:gd name="connsiteX56" fmla="*/ 2897944 w 4206240"/>
              <a:gd name="connsiteY56" fmla="*/ 2729133 h 2743200"/>
              <a:gd name="connsiteX57" fmla="*/ 3094892 w 4206240"/>
              <a:gd name="connsiteY57" fmla="*/ 2715065 h 2743200"/>
              <a:gd name="connsiteX58" fmla="*/ 3137095 w 4206240"/>
              <a:gd name="connsiteY58" fmla="*/ 2700997 h 2743200"/>
              <a:gd name="connsiteX59" fmla="*/ 3221501 w 4206240"/>
              <a:gd name="connsiteY59" fmla="*/ 2729133 h 2743200"/>
              <a:gd name="connsiteX60" fmla="*/ 3263704 w 4206240"/>
              <a:gd name="connsiteY60" fmla="*/ 2743200 h 2743200"/>
              <a:gd name="connsiteX61" fmla="*/ 3516923 w 4206240"/>
              <a:gd name="connsiteY61" fmla="*/ 2700997 h 2743200"/>
              <a:gd name="connsiteX62" fmla="*/ 3587261 w 4206240"/>
              <a:gd name="connsiteY62" fmla="*/ 2644726 h 2743200"/>
              <a:gd name="connsiteX63" fmla="*/ 3615396 w 4206240"/>
              <a:gd name="connsiteY63" fmla="*/ 2602523 h 2743200"/>
              <a:gd name="connsiteX64" fmla="*/ 3657600 w 4206240"/>
              <a:gd name="connsiteY64" fmla="*/ 2588456 h 2743200"/>
              <a:gd name="connsiteX65" fmla="*/ 3756073 w 4206240"/>
              <a:gd name="connsiteY65" fmla="*/ 2489982 h 2743200"/>
              <a:gd name="connsiteX66" fmla="*/ 3995224 w 4206240"/>
              <a:gd name="connsiteY66" fmla="*/ 2489982 h 2743200"/>
              <a:gd name="connsiteX67" fmla="*/ 3953021 w 4206240"/>
              <a:gd name="connsiteY67" fmla="*/ 2475914 h 2743200"/>
              <a:gd name="connsiteX68" fmla="*/ 3967089 w 4206240"/>
              <a:gd name="connsiteY68" fmla="*/ 2377440 h 2743200"/>
              <a:gd name="connsiteX69" fmla="*/ 4009292 w 4206240"/>
              <a:gd name="connsiteY69" fmla="*/ 2349305 h 2743200"/>
              <a:gd name="connsiteX70" fmla="*/ 4051495 w 4206240"/>
              <a:gd name="connsiteY70" fmla="*/ 2335237 h 2743200"/>
              <a:gd name="connsiteX71" fmla="*/ 4206240 w 4206240"/>
              <a:gd name="connsiteY71" fmla="*/ 2321169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206240" h="2743200">
                <a:moveTo>
                  <a:pt x="0" y="0"/>
                </a:moveTo>
                <a:cubicBezTo>
                  <a:pt x="14068" y="9379"/>
                  <a:pt x="32825" y="14068"/>
                  <a:pt x="42203" y="28136"/>
                </a:cubicBezTo>
                <a:cubicBezTo>
                  <a:pt x="52927" y="44223"/>
                  <a:pt x="50959" y="65816"/>
                  <a:pt x="56270" y="84406"/>
                </a:cubicBezTo>
                <a:cubicBezTo>
                  <a:pt x="60344" y="98664"/>
                  <a:pt x="62709" y="113893"/>
                  <a:pt x="70338" y="126609"/>
                </a:cubicBezTo>
                <a:cubicBezTo>
                  <a:pt x="77162" y="137982"/>
                  <a:pt x="89095" y="145366"/>
                  <a:pt x="98473" y="154745"/>
                </a:cubicBezTo>
                <a:cubicBezTo>
                  <a:pt x="103162" y="168813"/>
                  <a:pt x="105909" y="183685"/>
                  <a:pt x="112541" y="196948"/>
                </a:cubicBezTo>
                <a:cubicBezTo>
                  <a:pt x="130288" y="232443"/>
                  <a:pt x="142641" y="241116"/>
                  <a:pt x="168812" y="267286"/>
                </a:cubicBezTo>
                <a:cubicBezTo>
                  <a:pt x="173501" y="281354"/>
                  <a:pt x="172395" y="299004"/>
                  <a:pt x="182880" y="309489"/>
                </a:cubicBezTo>
                <a:cubicBezTo>
                  <a:pt x="193365" y="319974"/>
                  <a:pt x="212368" y="315928"/>
                  <a:pt x="225083" y="323557"/>
                </a:cubicBezTo>
                <a:cubicBezTo>
                  <a:pt x="321629" y="381486"/>
                  <a:pt x="175873" y="325913"/>
                  <a:pt x="295421" y="365760"/>
                </a:cubicBezTo>
                <a:cubicBezTo>
                  <a:pt x="372663" y="443002"/>
                  <a:pt x="326526" y="413642"/>
                  <a:pt x="436098" y="450166"/>
                </a:cubicBezTo>
                <a:lnTo>
                  <a:pt x="478301" y="464234"/>
                </a:lnTo>
                <a:lnTo>
                  <a:pt x="520504" y="478302"/>
                </a:lnTo>
                <a:cubicBezTo>
                  <a:pt x="570699" y="528495"/>
                  <a:pt x="542397" y="489292"/>
                  <a:pt x="562707" y="590843"/>
                </a:cubicBezTo>
                <a:cubicBezTo>
                  <a:pt x="571539" y="635002"/>
                  <a:pt x="577435" y="649095"/>
                  <a:pt x="590843" y="689317"/>
                </a:cubicBezTo>
                <a:cubicBezTo>
                  <a:pt x="586154" y="726831"/>
                  <a:pt x="583538" y="764663"/>
                  <a:pt x="576775" y="801859"/>
                </a:cubicBezTo>
                <a:cubicBezTo>
                  <a:pt x="574122" y="816448"/>
                  <a:pt x="562707" y="829233"/>
                  <a:pt x="562707" y="844062"/>
                </a:cubicBezTo>
                <a:cubicBezTo>
                  <a:pt x="562707" y="910736"/>
                  <a:pt x="569115" y="906739"/>
                  <a:pt x="604910" y="942536"/>
                </a:cubicBezTo>
                <a:cubicBezTo>
                  <a:pt x="619768" y="987109"/>
                  <a:pt x="615948" y="987986"/>
                  <a:pt x="647113" y="1026942"/>
                </a:cubicBezTo>
                <a:cubicBezTo>
                  <a:pt x="655399" y="1037299"/>
                  <a:pt x="662666" y="1050883"/>
                  <a:pt x="675249" y="1055077"/>
                </a:cubicBezTo>
                <a:cubicBezTo>
                  <a:pt x="706705" y="1065562"/>
                  <a:pt x="740898" y="1064456"/>
                  <a:pt x="773723" y="1069145"/>
                </a:cubicBezTo>
                <a:cubicBezTo>
                  <a:pt x="848750" y="1181686"/>
                  <a:pt x="750277" y="1045699"/>
                  <a:pt x="844061" y="1139483"/>
                </a:cubicBezTo>
                <a:cubicBezTo>
                  <a:pt x="917180" y="1212602"/>
                  <a:pt x="830723" y="1154135"/>
                  <a:pt x="900332" y="1209822"/>
                </a:cubicBezTo>
                <a:cubicBezTo>
                  <a:pt x="913534" y="1220384"/>
                  <a:pt x="929698" y="1226954"/>
                  <a:pt x="942535" y="1237957"/>
                </a:cubicBezTo>
                <a:cubicBezTo>
                  <a:pt x="962675" y="1255220"/>
                  <a:pt x="998806" y="1294228"/>
                  <a:pt x="998806" y="1294228"/>
                </a:cubicBezTo>
                <a:cubicBezTo>
                  <a:pt x="1003495" y="1308296"/>
                  <a:pt x="1012873" y="1321602"/>
                  <a:pt x="1012873" y="1336431"/>
                </a:cubicBezTo>
                <a:cubicBezTo>
                  <a:pt x="1012873" y="1396912"/>
                  <a:pt x="961024" y="1371198"/>
                  <a:pt x="1012873" y="1448973"/>
                </a:cubicBezTo>
                <a:cubicBezTo>
                  <a:pt x="1021098" y="1461311"/>
                  <a:pt x="1041008" y="1458351"/>
                  <a:pt x="1055076" y="1463040"/>
                </a:cubicBezTo>
                <a:cubicBezTo>
                  <a:pt x="1064455" y="1472419"/>
                  <a:pt x="1072601" y="1483218"/>
                  <a:pt x="1083212" y="1491176"/>
                </a:cubicBezTo>
                <a:cubicBezTo>
                  <a:pt x="1110264" y="1511465"/>
                  <a:pt x="1143708" y="1523535"/>
                  <a:pt x="1167618" y="1547446"/>
                </a:cubicBezTo>
                <a:lnTo>
                  <a:pt x="1195753" y="1575582"/>
                </a:lnTo>
                <a:cubicBezTo>
                  <a:pt x="1218067" y="1642522"/>
                  <a:pt x="1194177" y="1599643"/>
                  <a:pt x="1252024" y="1645920"/>
                </a:cubicBezTo>
                <a:cubicBezTo>
                  <a:pt x="1262381" y="1654206"/>
                  <a:pt x="1271874" y="1663699"/>
                  <a:pt x="1280160" y="1674056"/>
                </a:cubicBezTo>
                <a:cubicBezTo>
                  <a:pt x="1290722" y="1687258"/>
                  <a:pt x="1295093" y="1705697"/>
                  <a:pt x="1308295" y="1716259"/>
                </a:cubicBezTo>
                <a:cubicBezTo>
                  <a:pt x="1319874" y="1725522"/>
                  <a:pt x="1336430" y="1725637"/>
                  <a:pt x="1350498" y="1730326"/>
                </a:cubicBezTo>
                <a:cubicBezTo>
                  <a:pt x="1355187" y="1744394"/>
                  <a:pt x="1352499" y="1763910"/>
                  <a:pt x="1364566" y="1772529"/>
                </a:cubicBezTo>
                <a:cubicBezTo>
                  <a:pt x="1388699" y="1789767"/>
                  <a:pt x="1448972" y="1800665"/>
                  <a:pt x="1448972" y="1800665"/>
                </a:cubicBezTo>
                <a:cubicBezTo>
                  <a:pt x="1458350" y="1814733"/>
                  <a:pt x="1466104" y="1830031"/>
                  <a:pt x="1477107" y="1842868"/>
                </a:cubicBezTo>
                <a:cubicBezTo>
                  <a:pt x="1494370" y="1863008"/>
                  <a:pt x="1518664" y="1877068"/>
                  <a:pt x="1533378" y="1899139"/>
                </a:cubicBezTo>
                <a:cubicBezTo>
                  <a:pt x="1542756" y="1913207"/>
                  <a:pt x="1547176" y="1932381"/>
                  <a:pt x="1561513" y="1941342"/>
                </a:cubicBezTo>
                <a:cubicBezTo>
                  <a:pt x="1622127" y="1979225"/>
                  <a:pt x="1743749" y="1978371"/>
                  <a:pt x="1800664" y="1983545"/>
                </a:cubicBezTo>
                <a:cubicBezTo>
                  <a:pt x="1828799" y="1992923"/>
                  <a:pt x="1864099" y="1990709"/>
                  <a:pt x="1885070" y="2011680"/>
                </a:cubicBezTo>
                <a:cubicBezTo>
                  <a:pt x="1923691" y="2050301"/>
                  <a:pt x="1900623" y="2035622"/>
                  <a:pt x="1955409" y="2053883"/>
                </a:cubicBezTo>
                <a:cubicBezTo>
                  <a:pt x="2090875" y="2189349"/>
                  <a:pt x="1946752" y="2052583"/>
                  <a:pt x="2053883" y="2138289"/>
                </a:cubicBezTo>
                <a:cubicBezTo>
                  <a:pt x="2064240" y="2146575"/>
                  <a:pt x="2071661" y="2158139"/>
                  <a:pt x="2082018" y="2166425"/>
                </a:cubicBezTo>
                <a:cubicBezTo>
                  <a:pt x="2116630" y="2194115"/>
                  <a:pt x="2126878" y="2188725"/>
                  <a:pt x="2152356" y="2222696"/>
                </a:cubicBezTo>
                <a:cubicBezTo>
                  <a:pt x="2172645" y="2249748"/>
                  <a:pt x="2176548" y="2296409"/>
                  <a:pt x="2208627" y="2307102"/>
                </a:cubicBezTo>
                <a:lnTo>
                  <a:pt x="2293033" y="2335237"/>
                </a:lnTo>
                <a:cubicBezTo>
                  <a:pt x="2364326" y="2406530"/>
                  <a:pt x="2272059" y="2322652"/>
                  <a:pt x="2363372" y="2377440"/>
                </a:cubicBezTo>
                <a:cubicBezTo>
                  <a:pt x="2374745" y="2384264"/>
                  <a:pt x="2379644" y="2399644"/>
                  <a:pt x="2391507" y="2405576"/>
                </a:cubicBezTo>
                <a:cubicBezTo>
                  <a:pt x="2418033" y="2418839"/>
                  <a:pt x="2475913" y="2433711"/>
                  <a:pt x="2475913" y="2433711"/>
                </a:cubicBezTo>
                <a:cubicBezTo>
                  <a:pt x="2485292" y="2443089"/>
                  <a:pt x="2498118" y="2449983"/>
                  <a:pt x="2504049" y="2461846"/>
                </a:cubicBezTo>
                <a:cubicBezTo>
                  <a:pt x="2517312" y="2488372"/>
                  <a:pt x="2511213" y="2525282"/>
                  <a:pt x="2532184" y="2546253"/>
                </a:cubicBezTo>
                <a:cubicBezTo>
                  <a:pt x="2600128" y="2614194"/>
                  <a:pt x="2513780" y="2531528"/>
                  <a:pt x="2602523" y="2602523"/>
                </a:cubicBezTo>
                <a:cubicBezTo>
                  <a:pt x="2639064" y="2631756"/>
                  <a:pt x="2624146" y="2637143"/>
                  <a:pt x="2672861" y="2658794"/>
                </a:cubicBezTo>
                <a:cubicBezTo>
                  <a:pt x="2741727" y="2689401"/>
                  <a:pt x="2750584" y="2682110"/>
                  <a:pt x="2813538" y="2700997"/>
                </a:cubicBezTo>
                <a:cubicBezTo>
                  <a:pt x="2841945" y="2709519"/>
                  <a:pt x="2897944" y="2729133"/>
                  <a:pt x="2897944" y="2729133"/>
                </a:cubicBezTo>
                <a:cubicBezTo>
                  <a:pt x="2963593" y="2724444"/>
                  <a:pt x="3029526" y="2722755"/>
                  <a:pt x="3094892" y="2715065"/>
                </a:cubicBezTo>
                <a:cubicBezTo>
                  <a:pt x="3109619" y="2713332"/>
                  <a:pt x="3122357" y="2699359"/>
                  <a:pt x="3137095" y="2700997"/>
                </a:cubicBezTo>
                <a:cubicBezTo>
                  <a:pt x="3166571" y="2704272"/>
                  <a:pt x="3193366" y="2719755"/>
                  <a:pt x="3221501" y="2729133"/>
                </a:cubicBezTo>
                <a:lnTo>
                  <a:pt x="3263704" y="2743200"/>
                </a:lnTo>
                <a:cubicBezTo>
                  <a:pt x="3311965" y="2739178"/>
                  <a:pt x="3457789" y="2740419"/>
                  <a:pt x="3516923" y="2700997"/>
                </a:cubicBezTo>
                <a:cubicBezTo>
                  <a:pt x="3548262" y="2680105"/>
                  <a:pt x="3564351" y="2673364"/>
                  <a:pt x="3587261" y="2644726"/>
                </a:cubicBezTo>
                <a:cubicBezTo>
                  <a:pt x="3597823" y="2631524"/>
                  <a:pt x="3602194" y="2613085"/>
                  <a:pt x="3615396" y="2602523"/>
                </a:cubicBezTo>
                <a:cubicBezTo>
                  <a:pt x="3626975" y="2593260"/>
                  <a:pt x="3643532" y="2593145"/>
                  <a:pt x="3657600" y="2588456"/>
                </a:cubicBezTo>
                <a:cubicBezTo>
                  <a:pt x="3722095" y="2491711"/>
                  <a:pt x="3681790" y="2514742"/>
                  <a:pt x="3756073" y="2489982"/>
                </a:cubicBezTo>
                <a:cubicBezTo>
                  <a:pt x="3776835" y="2491869"/>
                  <a:pt x="3949157" y="2520693"/>
                  <a:pt x="3995224" y="2489982"/>
                </a:cubicBezTo>
                <a:cubicBezTo>
                  <a:pt x="4007562" y="2481757"/>
                  <a:pt x="3967089" y="2480603"/>
                  <a:pt x="3953021" y="2475914"/>
                </a:cubicBezTo>
                <a:cubicBezTo>
                  <a:pt x="3957710" y="2443089"/>
                  <a:pt x="3953622" y="2407740"/>
                  <a:pt x="3967089" y="2377440"/>
                </a:cubicBezTo>
                <a:cubicBezTo>
                  <a:pt x="3973956" y="2361990"/>
                  <a:pt x="3994170" y="2356866"/>
                  <a:pt x="4009292" y="2349305"/>
                </a:cubicBezTo>
                <a:cubicBezTo>
                  <a:pt x="4022555" y="2342673"/>
                  <a:pt x="4036954" y="2338145"/>
                  <a:pt x="4051495" y="2335237"/>
                </a:cubicBezTo>
                <a:cubicBezTo>
                  <a:pt x="4135097" y="2318516"/>
                  <a:pt x="4135728" y="2321169"/>
                  <a:pt x="4206240" y="2321169"/>
                </a:cubicBezTo>
              </a:path>
            </a:pathLst>
          </a:cu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81013" y="4065588"/>
            <a:ext cx="4171950" cy="844550"/>
          </a:xfrm>
          <a:custGeom>
            <a:avLst/>
            <a:gdLst>
              <a:gd name="connsiteX0" fmla="*/ 24676 w 4171066"/>
              <a:gd name="connsiteY0" fmla="*/ 773723 h 844062"/>
              <a:gd name="connsiteX1" fmla="*/ 109082 w 4171066"/>
              <a:gd name="connsiteY1" fmla="*/ 815926 h 844062"/>
              <a:gd name="connsiteX2" fmla="*/ 221624 w 4171066"/>
              <a:gd name="connsiteY2" fmla="*/ 844062 h 844062"/>
              <a:gd name="connsiteX3" fmla="*/ 376368 w 4171066"/>
              <a:gd name="connsiteY3" fmla="*/ 829994 h 844062"/>
              <a:gd name="connsiteX4" fmla="*/ 460774 w 4171066"/>
              <a:gd name="connsiteY4" fmla="*/ 787791 h 844062"/>
              <a:gd name="connsiteX5" fmla="*/ 488910 w 4171066"/>
              <a:gd name="connsiteY5" fmla="*/ 759655 h 844062"/>
              <a:gd name="connsiteX6" fmla="*/ 531113 w 4171066"/>
              <a:gd name="connsiteY6" fmla="*/ 731520 h 844062"/>
              <a:gd name="connsiteX7" fmla="*/ 545181 w 4171066"/>
              <a:gd name="connsiteY7" fmla="*/ 689317 h 844062"/>
              <a:gd name="connsiteX8" fmla="*/ 517045 w 4171066"/>
              <a:gd name="connsiteY8" fmla="*/ 379828 h 844062"/>
              <a:gd name="connsiteX9" fmla="*/ 531113 w 4171066"/>
              <a:gd name="connsiteY9" fmla="*/ 267286 h 844062"/>
              <a:gd name="connsiteX10" fmla="*/ 615519 w 4171066"/>
              <a:gd name="connsiteY10" fmla="*/ 239151 h 844062"/>
              <a:gd name="connsiteX11" fmla="*/ 713993 w 4171066"/>
              <a:gd name="connsiteY11" fmla="*/ 154745 h 844062"/>
              <a:gd name="connsiteX12" fmla="*/ 756196 w 4171066"/>
              <a:gd name="connsiteY12" fmla="*/ 140677 h 844062"/>
              <a:gd name="connsiteX13" fmla="*/ 798399 w 4171066"/>
              <a:gd name="connsiteY13" fmla="*/ 112542 h 844062"/>
              <a:gd name="connsiteX14" fmla="*/ 910941 w 4171066"/>
              <a:gd name="connsiteY14" fmla="*/ 84406 h 844062"/>
              <a:gd name="connsiteX15" fmla="*/ 1375174 w 4171066"/>
              <a:gd name="connsiteY15" fmla="*/ 98474 h 844062"/>
              <a:gd name="connsiteX16" fmla="*/ 1487716 w 4171066"/>
              <a:gd name="connsiteY16" fmla="*/ 112542 h 844062"/>
              <a:gd name="connsiteX17" fmla="*/ 1895679 w 4171066"/>
              <a:gd name="connsiteY17" fmla="*/ 84406 h 844062"/>
              <a:gd name="connsiteX18" fmla="*/ 2050424 w 4171066"/>
              <a:gd name="connsiteY18" fmla="*/ 42203 h 844062"/>
              <a:gd name="connsiteX19" fmla="*/ 2134830 w 4171066"/>
              <a:gd name="connsiteY19" fmla="*/ 0 h 844062"/>
              <a:gd name="connsiteX20" fmla="*/ 2261439 w 4171066"/>
              <a:gd name="connsiteY20" fmla="*/ 14068 h 844062"/>
              <a:gd name="connsiteX21" fmla="*/ 2345845 w 4171066"/>
              <a:gd name="connsiteY21" fmla="*/ 42203 h 844062"/>
              <a:gd name="connsiteX22" fmla="*/ 2416184 w 4171066"/>
              <a:gd name="connsiteY22" fmla="*/ 84406 h 844062"/>
              <a:gd name="connsiteX23" fmla="*/ 2584996 w 4171066"/>
              <a:gd name="connsiteY23" fmla="*/ 126609 h 844062"/>
              <a:gd name="connsiteX24" fmla="*/ 2964824 w 4171066"/>
              <a:gd name="connsiteY24" fmla="*/ 140677 h 844062"/>
              <a:gd name="connsiteX25" fmla="*/ 3035162 w 4171066"/>
              <a:gd name="connsiteY25" fmla="*/ 154745 h 844062"/>
              <a:gd name="connsiteX26" fmla="*/ 3161771 w 4171066"/>
              <a:gd name="connsiteY26" fmla="*/ 196948 h 844062"/>
              <a:gd name="connsiteX27" fmla="*/ 3203974 w 4171066"/>
              <a:gd name="connsiteY27" fmla="*/ 211015 h 844062"/>
              <a:gd name="connsiteX28" fmla="*/ 3246177 w 4171066"/>
              <a:gd name="connsiteY28" fmla="*/ 225083 h 844062"/>
              <a:gd name="connsiteX29" fmla="*/ 3400922 w 4171066"/>
              <a:gd name="connsiteY29" fmla="*/ 196948 h 844062"/>
              <a:gd name="connsiteX30" fmla="*/ 3429057 w 4171066"/>
              <a:gd name="connsiteY30" fmla="*/ 168812 h 844062"/>
              <a:gd name="connsiteX31" fmla="*/ 3513464 w 4171066"/>
              <a:gd name="connsiteY31" fmla="*/ 140677 h 844062"/>
              <a:gd name="connsiteX32" fmla="*/ 3597870 w 4171066"/>
              <a:gd name="connsiteY32" fmla="*/ 112542 h 844062"/>
              <a:gd name="connsiteX33" fmla="*/ 3640073 w 4171066"/>
              <a:gd name="connsiteY33" fmla="*/ 98474 h 844062"/>
              <a:gd name="connsiteX34" fmla="*/ 3837021 w 4171066"/>
              <a:gd name="connsiteY34" fmla="*/ 140677 h 844062"/>
              <a:gd name="connsiteX35" fmla="*/ 3879224 w 4171066"/>
              <a:gd name="connsiteY35" fmla="*/ 154745 h 844062"/>
              <a:gd name="connsiteX36" fmla="*/ 3921427 w 4171066"/>
              <a:gd name="connsiteY36" fmla="*/ 182880 h 844062"/>
              <a:gd name="connsiteX37" fmla="*/ 3977697 w 4171066"/>
              <a:gd name="connsiteY37" fmla="*/ 196948 h 844062"/>
              <a:gd name="connsiteX38" fmla="*/ 4062104 w 4171066"/>
              <a:gd name="connsiteY38" fmla="*/ 225083 h 844062"/>
              <a:gd name="connsiteX39" fmla="*/ 4090239 w 4171066"/>
              <a:gd name="connsiteY39" fmla="*/ 253219 h 844062"/>
              <a:gd name="connsiteX40" fmla="*/ 4146510 w 4171066"/>
              <a:gd name="connsiteY40" fmla="*/ 281354 h 84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71066" h="844062">
                <a:moveTo>
                  <a:pt x="24676" y="773723"/>
                </a:moveTo>
                <a:cubicBezTo>
                  <a:pt x="130755" y="809083"/>
                  <a:pt x="0" y="761385"/>
                  <a:pt x="109082" y="815926"/>
                </a:cubicBezTo>
                <a:cubicBezTo>
                  <a:pt x="137922" y="830346"/>
                  <a:pt x="194868" y="838711"/>
                  <a:pt x="221624" y="844062"/>
                </a:cubicBezTo>
                <a:cubicBezTo>
                  <a:pt x="273205" y="839373"/>
                  <a:pt x="325095" y="837319"/>
                  <a:pt x="376368" y="829994"/>
                </a:cubicBezTo>
                <a:cubicBezTo>
                  <a:pt x="408022" y="825472"/>
                  <a:pt x="436548" y="807171"/>
                  <a:pt x="460774" y="787791"/>
                </a:cubicBezTo>
                <a:cubicBezTo>
                  <a:pt x="471131" y="779505"/>
                  <a:pt x="478553" y="767941"/>
                  <a:pt x="488910" y="759655"/>
                </a:cubicBezTo>
                <a:cubicBezTo>
                  <a:pt x="502112" y="749093"/>
                  <a:pt x="517045" y="740898"/>
                  <a:pt x="531113" y="731520"/>
                </a:cubicBezTo>
                <a:cubicBezTo>
                  <a:pt x="535802" y="717452"/>
                  <a:pt x="545181" y="704146"/>
                  <a:pt x="545181" y="689317"/>
                </a:cubicBezTo>
                <a:cubicBezTo>
                  <a:pt x="545181" y="451764"/>
                  <a:pt x="556859" y="499268"/>
                  <a:pt x="517045" y="379828"/>
                </a:cubicBezTo>
                <a:cubicBezTo>
                  <a:pt x="521734" y="342314"/>
                  <a:pt x="509433" y="298258"/>
                  <a:pt x="531113" y="267286"/>
                </a:cubicBezTo>
                <a:cubicBezTo>
                  <a:pt x="548120" y="242990"/>
                  <a:pt x="615519" y="239151"/>
                  <a:pt x="615519" y="239151"/>
                </a:cubicBezTo>
                <a:cubicBezTo>
                  <a:pt x="650132" y="204538"/>
                  <a:pt x="671142" y="176170"/>
                  <a:pt x="713993" y="154745"/>
                </a:cubicBezTo>
                <a:cubicBezTo>
                  <a:pt x="727256" y="148113"/>
                  <a:pt x="742933" y="147309"/>
                  <a:pt x="756196" y="140677"/>
                </a:cubicBezTo>
                <a:cubicBezTo>
                  <a:pt x="771318" y="133116"/>
                  <a:pt x="782510" y="118320"/>
                  <a:pt x="798399" y="112542"/>
                </a:cubicBezTo>
                <a:cubicBezTo>
                  <a:pt x="834739" y="99327"/>
                  <a:pt x="910941" y="84406"/>
                  <a:pt x="910941" y="84406"/>
                </a:cubicBezTo>
                <a:lnTo>
                  <a:pt x="1375174" y="98474"/>
                </a:lnTo>
                <a:cubicBezTo>
                  <a:pt x="1412935" y="100316"/>
                  <a:pt x="1449910" y="112542"/>
                  <a:pt x="1487716" y="112542"/>
                </a:cubicBezTo>
                <a:cubicBezTo>
                  <a:pt x="1606300" y="112542"/>
                  <a:pt x="1770919" y="95748"/>
                  <a:pt x="1895679" y="84406"/>
                </a:cubicBezTo>
                <a:cubicBezTo>
                  <a:pt x="1933432" y="76856"/>
                  <a:pt x="2019824" y="62603"/>
                  <a:pt x="2050424" y="42203"/>
                </a:cubicBezTo>
                <a:cubicBezTo>
                  <a:pt x="2104965" y="5843"/>
                  <a:pt x="2076587" y="19415"/>
                  <a:pt x="2134830" y="0"/>
                </a:cubicBezTo>
                <a:cubicBezTo>
                  <a:pt x="2177033" y="4689"/>
                  <a:pt x="2219801" y="5740"/>
                  <a:pt x="2261439" y="14068"/>
                </a:cubicBezTo>
                <a:cubicBezTo>
                  <a:pt x="2290520" y="19884"/>
                  <a:pt x="2345845" y="42203"/>
                  <a:pt x="2345845" y="42203"/>
                </a:cubicBezTo>
                <a:cubicBezTo>
                  <a:pt x="2417138" y="113496"/>
                  <a:pt x="2324871" y="29618"/>
                  <a:pt x="2416184" y="84406"/>
                </a:cubicBezTo>
                <a:cubicBezTo>
                  <a:pt x="2519029" y="146113"/>
                  <a:pt x="2284065" y="110343"/>
                  <a:pt x="2584996" y="126609"/>
                </a:cubicBezTo>
                <a:cubicBezTo>
                  <a:pt x="2711507" y="133447"/>
                  <a:pt x="2838215" y="135988"/>
                  <a:pt x="2964824" y="140677"/>
                </a:cubicBezTo>
                <a:cubicBezTo>
                  <a:pt x="2988270" y="145366"/>
                  <a:pt x="3012094" y="148454"/>
                  <a:pt x="3035162" y="154745"/>
                </a:cubicBezTo>
                <a:cubicBezTo>
                  <a:pt x="3035190" y="154753"/>
                  <a:pt x="3140656" y="189910"/>
                  <a:pt x="3161771" y="196948"/>
                </a:cubicBezTo>
                <a:lnTo>
                  <a:pt x="3203974" y="211015"/>
                </a:lnTo>
                <a:lnTo>
                  <a:pt x="3246177" y="225083"/>
                </a:lnTo>
                <a:cubicBezTo>
                  <a:pt x="3261684" y="223145"/>
                  <a:pt x="3366684" y="217491"/>
                  <a:pt x="3400922" y="196948"/>
                </a:cubicBezTo>
                <a:cubicBezTo>
                  <a:pt x="3412295" y="190124"/>
                  <a:pt x="3417194" y="174743"/>
                  <a:pt x="3429057" y="168812"/>
                </a:cubicBezTo>
                <a:cubicBezTo>
                  <a:pt x="3455583" y="155549"/>
                  <a:pt x="3485328" y="150055"/>
                  <a:pt x="3513464" y="140677"/>
                </a:cubicBezTo>
                <a:lnTo>
                  <a:pt x="3597870" y="112542"/>
                </a:lnTo>
                <a:lnTo>
                  <a:pt x="3640073" y="98474"/>
                </a:lnTo>
                <a:cubicBezTo>
                  <a:pt x="3782039" y="116220"/>
                  <a:pt x="3716751" y="100587"/>
                  <a:pt x="3837021" y="140677"/>
                </a:cubicBezTo>
                <a:cubicBezTo>
                  <a:pt x="3851089" y="145366"/>
                  <a:pt x="3866886" y="146520"/>
                  <a:pt x="3879224" y="154745"/>
                </a:cubicBezTo>
                <a:cubicBezTo>
                  <a:pt x="3893292" y="164123"/>
                  <a:pt x="3905887" y="176220"/>
                  <a:pt x="3921427" y="182880"/>
                </a:cubicBezTo>
                <a:cubicBezTo>
                  <a:pt x="3939198" y="190496"/>
                  <a:pt x="3959178" y="191392"/>
                  <a:pt x="3977697" y="196948"/>
                </a:cubicBezTo>
                <a:cubicBezTo>
                  <a:pt x="4006104" y="205470"/>
                  <a:pt x="4062104" y="225083"/>
                  <a:pt x="4062104" y="225083"/>
                </a:cubicBezTo>
                <a:cubicBezTo>
                  <a:pt x="4071482" y="234462"/>
                  <a:pt x="4078866" y="246395"/>
                  <a:pt x="4090239" y="253219"/>
                </a:cubicBezTo>
                <a:cubicBezTo>
                  <a:pt x="4171066" y="301715"/>
                  <a:pt x="4107497" y="242341"/>
                  <a:pt x="4146510" y="281354"/>
                </a:cubicBezTo>
              </a:path>
            </a:pathLst>
          </a:custGeom>
          <a:ln w="76200">
            <a:solidFill>
              <a:srgbClr val="0000C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44" name="TextBox 16"/>
          <p:cNvSpPr txBox="1">
            <a:spLocks noChangeArrowheads="1"/>
          </p:cNvSpPr>
          <p:nvPr/>
        </p:nvSpPr>
        <p:spPr bwMode="auto">
          <a:xfrm flipH="1">
            <a:off x="1219200" y="4872037"/>
            <a:ext cx="3200400" cy="4619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038600" y="1143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4114800" y="1524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4419600" y="19050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3429000" y="5334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4800600" y="2362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867400" y="29718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276725" y="352425"/>
            <a:ext cx="4022725" cy="2668588"/>
          </a:xfrm>
          <a:custGeom>
            <a:avLst/>
            <a:gdLst>
              <a:gd name="connsiteX0" fmla="*/ 506875 w 4023798"/>
              <a:gd name="connsiteY0" fmla="*/ 0 h 2669174"/>
              <a:gd name="connsiteX1" fmla="*/ 520943 w 4023798"/>
              <a:gd name="connsiteY1" fmla="*/ 42203 h 2669174"/>
              <a:gd name="connsiteX2" fmla="*/ 563146 w 4023798"/>
              <a:gd name="connsiteY2" fmla="*/ 56271 h 2669174"/>
              <a:gd name="connsiteX3" fmla="*/ 788229 w 4023798"/>
              <a:gd name="connsiteY3" fmla="*/ 70339 h 2669174"/>
              <a:gd name="connsiteX4" fmla="*/ 760094 w 4023798"/>
              <a:gd name="connsiteY4" fmla="*/ 112542 h 2669174"/>
              <a:gd name="connsiteX5" fmla="*/ 661620 w 4023798"/>
              <a:gd name="connsiteY5" fmla="*/ 196948 h 2669174"/>
              <a:gd name="connsiteX6" fmla="*/ 647552 w 4023798"/>
              <a:gd name="connsiteY6" fmla="*/ 239151 h 2669174"/>
              <a:gd name="connsiteX7" fmla="*/ 506875 w 4023798"/>
              <a:gd name="connsiteY7" fmla="*/ 281354 h 2669174"/>
              <a:gd name="connsiteX8" fmla="*/ 549078 w 4023798"/>
              <a:gd name="connsiteY8" fmla="*/ 365760 h 2669174"/>
              <a:gd name="connsiteX9" fmla="*/ 535011 w 4023798"/>
              <a:gd name="connsiteY9" fmla="*/ 492370 h 2669174"/>
              <a:gd name="connsiteX10" fmla="*/ 492808 w 4023798"/>
              <a:gd name="connsiteY10" fmla="*/ 506437 h 2669174"/>
              <a:gd name="connsiteX11" fmla="*/ 366198 w 4023798"/>
              <a:gd name="connsiteY11" fmla="*/ 534573 h 2669174"/>
              <a:gd name="connsiteX12" fmla="*/ 98912 w 4023798"/>
              <a:gd name="connsiteY12" fmla="*/ 520505 h 2669174"/>
              <a:gd name="connsiteX13" fmla="*/ 84845 w 4023798"/>
              <a:gd name="connsiteY13" fmla="*/ 562708 h 2669174"/>
              <a:gd name="connsiteX14" fmla="*/ 84845 w 4023798"/>
              <a:gd name="connsiteY14" fmla="*/ 647114 h 2669174"/>
              <a:gd name="connsiteX15" fmla="*/ 98912 w 4023798"/>
              <a:gd name="connsiteY15" fmla="*/ 703385 h 2669174"/>
              <a:gd name="connsiteX16" fmla="*/ 84845 w 4023798"/>
              <a:gd name="connsiteY16" fmla="*/ 759656 h 2669174"/>
              <a:gd name="connsiteX17" fmla="*/ 28574 w 4023798"/>
              <a:gd name="connsiteY17" fmla="*/ 829994 h 2669174"/>
              <a:gd name="connsiteX18" fmla="*/ 42642 w 4023798"/>
              <a:gd name="connsiteY18" fmla="*/ 942536 h 2669174"/>
              <a:gd name="connsiteX19" fmla="*/ 84845 w 4023798"/>
              <a:gd name="connsiteY19" fmla="*/ 928468 h 2669174"/>
              <a:gd name="connsiteX20" fmla="*/ 98912 w 4023798"/>
              <a:gd name="connsiteY20" fmla="*/ 970671 h 2669174"/>
              <a:gd name="connsiteX21" fmla="*/ 267725 w 4023798"/>
              <a:gd name="connsiteY21" fmla="*/ 1012874 h 2669174"/>
              <a:gd name="connsiteX22" fmla="*/ 295860 w 4023798"/>
              <a:gd name="connsiteY22" fmla="*/ 1041010 h 2669174"/>
              <a:gd name="connsiteX23" fmla="*/ 338063 w 4023798"/>
              <a:gd name="connsiteY23" fmla="*/ 1069145 h 2669174"/>
              <a:gd name="connsiteX24" fmla="*/ 366198 w 4023798"/>
              <a:gd name="connsiteY24" fmla="*/ 1111348 h 2669174"/>
              <a:gd name="connsiteX25" fmla="*/ 394334 w 4023798"/>
              <a:gd name="connsiteY25" fmla="*/ 1139483 h 2669174"/>
              <a:gd name="connsiteX26" fmla="*/ 408402 w 4023798"/>
              <a:gd name="connsiteY26" fmla="*/ 1195754 h 2669174"/>
              <a:gd name="connsiteX27" fmla="*/ 422469 w 4023798"/>
              <a:gd name="connsiteY27" fmla="*/ 1237957 h 2669174"/>
              <a:gd name="connsiteX28" fmla="*/ 436537 w 4023798"/>
              <a:gd name="connsiteY28" fmla="*/ 1195754 h 2669174"/>
              <a:gd name="connsiteX29" fmla="*/ 464672 w 4023798"/>
              <a:gd name="connsiteY29" fmla="*/ 1223890 h 2669174"/>
              <a:gd name="connsiteX30" fmla="*/ 422469 w 4023798"/>
              <a:gd name="connsiteY30" fmla="*/ 1406770 h 2669174"/>
              <a:gd name="connsiteX31" fmla="*/ 394334 w 4023798"/>
              <a:gd name="connsiteY31" fmla="*/ 1505243 h 2669174"/>
              <a:gd name="connsiteX32" fmla="*/ 408402 w 4023798"/>
              <a:gd name="connsiteY32" fmla="*/ 1603717 h 2669174"/>
              <a:gd name="connsiteX33" fmla="*/ 492808 w 4023798"/>
              <a:gd name="connsiteY33" fmla="*/ 1617785 h 2669174"/>
              <a:gd name="connsiteX34" fmla="*/ 464672 w 4023798"/>
              <a:gd name="connsiteY34" fmla="*/ 1688123 h 2669174"/>
              <a:gd name="connsiteX35" fmla="*/ 436537 w 4023798"/>
              <a:gd name="connsiteY35" fmla="*/ 1772530 h 2669174"/>
              <a:gd name="connsiteX36" fmla="*/ 478740 w 4023798"/>
              <a:gd name="connsiteY36" fmla="*/ 1786597 h 2669174"/>
              <a:gd name="connsiteX37" fmla="*/ 520943 w 4023798"/>
              <a:gd name="connsiteY37" fmla="*/ 1772530 h 2669174"/>
              <a:gd name="connsiteX38" fmla="*/ 549078 w 4023798"/>
              <a:gd name="connsiteY38" fmla="*/ 1744394 h 2669174"/>
              <a:gd name="connsiteX39" fmla="*/ 647552 w 4023798"/>
              <a:gd name="connsiteY39" fmla="*/ 1744394 h 2669174"/>
              <a:gd name="connsiteX40" fmla="*/ 717891 w 4023798"/>
              <a:gd name="connsiteY40" fmla="*/ 1800665 h 2669174"/>
              <a:gd name="connsiteX41" fmla="*/ 802297 w 4023798"/>
              <a:gd name="connsiteY41" fmla="*/ 1772530 h 2669174"/>
              <a:gd name="connsiteX42" fmla="*/ 844500 w 4023798"/>
              <a:gd name="connsiteY42" fmla="*/ 1758462 h 2669174"/>
              <a:gd name="connsiteX43" fmla="*/ 886703 w 4023798"/>
              <a:gd name="connsiteY43" fmla="*/ 1744394 h 2669174"/>
              <a:gd name="connsiteX44" fmla="*/ 1027380 w 4023798"/>
              <a:gd name="connsiteY44" fmla="*/ 1786597 h 2669174"/>
              <a:gd name="connsiteX45" fmla="*/ 1069583 w 4023798"/>
              <a:gd name="connsiteY45" fmla="*/ 1814733 h 2669174"/>
              <a:gd name="connsiteX46" fmla="*/ 1111786 w 4023798"/>
              <a:gd name="connsiteY46" fmla="*/ 1899139 h 2669174"/>
              <a:gd name="connsiteX47" fmla="*/ 1153989 w 4023798"/>
              <a:gd name="connsiteY47" fmla="*/ 1913206 h 2669174"/>
              <a:gd name="connsiteX48" fmla="*/ 1196192 w 4023798"/>
              <a:gd name="connsiteY48" fmla="*/ 1899139 h 2669174"/>
              <a:gd name="connsiteX49" fmla="*/ 1266531 w 4023798"/>
              <a:gd name="connsiteY49" fmla="*/ 1842868 h 2669174"/>
              <a:gd name="connsiteX50" fmla="*/ 1379072 w 4023798"/>
              <a:gd name="connsiteY50" fmla="*/ 1856936 h 2669174"/>
              <a:gd name="connsiteX51" fmla="*/ 1407208 w 4023798"/>
              <a:gd name="connsiteY51" fmla="*/ 1885071 h 2669174"/>
              <a:gd name="connsiteX52" fmla="*/ 1393140 w 4023798"/>
              <a:gd name="connsiteY52" fmla="*/ 2011680 h 2669174"/>
              <a:gd name="connsiteX53" fmla="*/ 1365005 w 4023798"/>
              <a:gd name="connsiteY53" fmla="*/ 2096086 h 2669174"/>
              <a:gd name="connsiteX54" fmla="*/ 1435343 w 4023798"/>
              <a:gd name="connsiteY54" fmla="*/ 2138290 h 2669174"/>
              <a:gd name="connsiteX55" fmla="*/ 1477546 w 4023798"/>
              <a:gd name="connsiteY55" fmla="*/ 2166425 h 2669174"/>
              <a:gd name="connsiteX56" fmla="*/ 1618223 w 4023798"/>
              <a:gd name="connsiteY56" fmla="*/ 2208628 h 2669174"/>
              <a:gd name="connsiteX57" fmla="*/ 1702629 w 4023798"/>
              <a:gd name="connsiteY57" fmla="*/ 2307102 h 2669174"/>
              <a:gd name="connsiteX58" fmla="*/ 1787035 w 4023798"/>
              <a:gd name="connsiteY58" fmla="*/ 2363373 h 2669174"/>
              <a:gd name="connsiteX59" fmla="*/ 1913645 w 4023798"/>
              <a:gd name="connsiteY59" fmla="*/ 2335237 h 2669174"/>
              <a:gd name="connsiteX60" fmla="*/ 1998051 w 4023798"/>
              <a:gd name="connsiteY60" fmla="*/ 2278966 h 2669174"/>
              <a:gd name="connsiteX61" fmla="*/ 2124660 w 4023798"/>
              <a:gd name="connsiteY61" fmla="*/ 2321170 h 2669174"/>
              <a:gd name="connsiteX62" fmla="*/ 2138728 w 4023798"/>
              <a:gd name="connsiteY62" fmla="*/ 2363373 h 2669174"/>
              <a:gd name="connsiteX63" fmla="*/ 2223134 w 4023798"/>
              <a:gd name="connsiteY63" fmla="*/ 2391508 h 2669174"/>
              <a:gd name="connsiteX64" fmla="*/ 2265337 w 4023798"/>
              <a:gd name="connsiteY64" fmla="*/ 2518117 h 2669174"/>
              <a:gd name="connsiteX65" fmla="*/ 2279405 w 4023798"/>
              <a:gd name="connsiteY65" fmla="*/ 2560320 h 2669174"/>
              <a:gd name="connsiteX66" fmla="*/ 2321608 w 4023798"/>
              <a:gd name="connsiteY66" fmla="*/ 2574388 h 2669174"/>
              <a:gd name="connsiteX67" fmla="*/ 2406014 w 4023798"/>
              <a:gd name="connsiteY67" fmla="*/ 2546253 h 2669174"/>
              <a:gd name="connsiteX68" fmla="*/ 2420082 w 4023798"/>
              <a:gd name="connsiteY68" fmla="*/ 2475914 h 2669174"/>
              <a:gd name="connsiteX69" fmla="*/ 2504488 w 4023798"/>
              <a:gd name="connsiteY69" fmla="*/ 2447779 h 2669174"/>
              <a:gd name="connsiteX70" fmla="*/ 2588894 w 4023798"/>
              <a:gd name="connsiteY70" fmla="*/ 2489982 h 2669174"/>
              <a:gd name="connsiteX71" fmla="*/ 2617029 w 4023798"/>
              <a:gd name="connsiteY71" fmla="*/ 2574388 h 2669174"/>
              <a:gd name="connsiteX72" fmla="*/ 2687368 w 4023798"/>
              <a:gd name="connsiteY72" fmla="*/ 2560320 h 2669174"/>
              <a:gd name="connsiteX73" fmla="*/ 2729571 w 4023798"/>
              <a:gd name="connsiteY73" fmla="*/ 2546253 h 2669174"/>
              <a:gd name="connsiteX74" fmla="*/ 2828045 w 4023798"/>
              <a:gd name="connsiteY74" fmla="*/ 2532185 h 2669174"/>
              <a:gd name="connsiteX75" fmla="*/ 2898383 w 4023798"/>
              <a:gd name="connsiteY75" fmla="*/ 2475914 h 2669174"/>
              <a:gd name="connsiteX76" fmla="*/ 2954654 w 4023798"/>
              <a:gd name="connsiteY76" fmla="*/ 2461846 h 2669174"/>
              <a:gd name="connsiteX77" fmla="*/ 3053128 w 4023798"/>
              <a:gd name="connsiteY77" fmla="*/ 2475914 h 2669174"/>
              <a:gd name="connsiteX78" fmla="*/ 3137534 w 4023798"/>
              <a:gd name="connsiteY78" fmla="*/ 2504050 h 2669174"/>
              <a:gd name="connsiteX79" fmla="*/ 3362617 w 4023798"/>
              <a:gd name="connsiteY79" fmla="*/ 2461846 h 2669174"/>
              <a:gd name="connsiteX80" fmla="*/ 3404820 w 4023798"/>
              <a:gd name="connsiteY80" fmla="*/ 2433711 h 2669174"/>
              <a:gd name="connsiteX81" fmla="*/ 3517362 w 4023798"/>
              <a:gd name="connsiteY81" fmla="*/ 2405576 h 2669174"/>
              <a:gd name="connsiteX82" fmla="*/ 3601768 w 4023798"/>
              <a:gd name="connsiteY82" fmla="*/ 2433711 h 2669174"/>
              <a:gd name="connsiteX83" fmla="*/ 3686174 w 4023798"/>
              <a:gd name="connsiteY83" fmla="*/ 2532185 h 2669174"/>
              <a:gd name="connsiteX84" fmla="*/ 3728377 w 4023798"/>
              <a:gd name="connsiteY84" fmla="*/ 2546253 h 2669174"/>
              <a:gd name="connsiteX85" fmla="*/ 3812783 w 4023798"/>
              <a:gd name="connsiteY85" fmla="*/ 2602523 h 2669174"/>
              <a:gd name="connsiteX86" fmla="*/ 3840918 w 4023798"/>
              <a:gd name="connsiteY86" fmla="*/ 2630659 h 2669174"/>
              <a:gd name="connsiteX87" fmla="*/ 4023798 w 4023798"/>
              <a:gd name="connsiteY87" fmla="*/ 2658794 h 266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023798" h="2669174">
                <a:moveTo>
                  <a:pt x="506875" y="0"/>
                </a:moveTo>
                <a:cubicBezTo>
                  <a:pt x="511564" y="14068"/>
                  <a:pt x="510458" y="31718"/>
                  <a:pt x="520943" y="42203"/>
                </a:cubicBezTo>
                <a:cubicBezTo>
                  <a:pt x="531428" y="52688"/>
                  <a:pt x="548399" y="54719"/>
                  <a:pt x="563146" y="56271"/>
                </a:cubicBezTo>
                <a:cubicBezTo>
                  <a:pt x="637907" y="64141"/>
                  <a:pt x="713201" y="65650"/>
                  <a:pt x="788229" y="70339"/>
                </a:cubicBezTo>
                <a:cubicBezTo>
                  <a:pt x="778851" y="84407"/>
                  <a:pt x="771097" y="99705"/>
                  <a:pt x="760094" y="112542"/>
                </a:cubicBezTo>
                <a:cubicBezTo>
                  <a:pt x="714610" y="165607"/>
                  <a:pt x="711399" y="163762"/>
                  <a:pt x="661620" y="196948"/>
                </a:cubicBezTo>
                <a:cubicBezTo>
                  <a:pt x="656931" y="211016"/>
                  <a:pt x="656815" y="227572"/>
                  <a:pt x="647552" y="239151"/>
                </a:cubicBezTo>
                <a:cubicBezTo>
                  <a:pt x="614532" y="280425"/>
                  <a:pt x="549969" y="275198"/>
                  <a:pt x="506875" y="281354"/>
                </a:cubicBezTo>
                <a:cubicBezTo>
                  <a:pt x="520943" y="309489"/>
                  <a:pt x="544921" y="334580"/>
                  <a:pt x="549078" y="365760"/>
                </a:cubicBezTo>
                <a:cubicBezTo>
                  <a:pt x="554690" y="407851"/>
                  <a:pt x="550781" y="452944"/>
                  <a:pt x="535011" y="492370"/>
                </a:cubicBezTo>
                <a:cubicBezTo>
                  <a:pt x="529504" y="506138"/>
                  <a:pt x="507283" y="503220"/>
                  <a:pt x="492808" y="506437"/>
                </a:cubicBezTo>
                <a:cubicBezTo>
                  <a:pt x="344265" y="539446"/>
                  <a:pt x="461201" y="502905"/>
                  <a:pt x="366198" y="534573"/>
                </a:cubicBezTo>
                <a:cubicBezTo>
                  <a:pt x="287202" y="455574"/>
                  <a:pt x="317562" y="471916"/>
                  <a:pt x="98912" y="520505"/>
                </a:cubicBezTo>
                <a:cubicBezTo>
                  <a:pt x="84437" y="523722"/>
                  <a:pt x="89534" y="548640"/>
                  <a:pt x="84845" y="562708"/>
                </a:cubicBezTo>
                <a:cubicBezTo>
                  <a:pt x="122357" y="675249"/>
                  <a:pt x="84845" y="534573"/>
                  <a:pt x="84845" y="647114"/>
                </a:cubicBezTo>
                <a:cubicBezTo>
                  <a:pt x="84845" y="666448"/>
                  <a:pt x="94223" y="684628"/>
                  <a:pt x="98912" y="703385"/>
                </a:cubicBezTo>
                <a:cubicBezTo>
                  <a:pt x="94223" y="722142"/>
                  <a:pt x="95570" y="743569"/>
                  <a:pt x="84845" y="759656"/>
                </a:cubicBezTo>
                <a:cubicBezTo>
                  <a:pt x="0" y="886924"/>
                  <a:pt x="74567" y="692019"/>
                  <a:pt x="28574" y="829994"/>
                </a:cubicBezTo>
                <a:cubicBezTo>
                  <a:pt x="33263" y="867508"/>
                  <a:pt x="23885" y="909711"/>
                  <a:pt x="42642" y="942536"/>
                </a:cubicBezTo>
                <a:cubicBezTo>
                  <a:pt x="49999" y="955411"/>
                  <a:pt x="71582" y="921836"/>
                  <a:pt x="84845" y="928468"/>
                </a:cubicBezTo>
                <a:cubicBezTo>
                  <a:pt x="98108" y="935100"/>
                  <a:pt x="91283" y="957956"/>
                  <a:pt x="98912" y="970671"/>
                </a:cubicBezTo>
                <a:cubicBezTo>
                  <a:pt x="134217" y="1029513"/>
                  <a:pt x="206781" y="1006779"/>
                  <a:pt x="267725" y="1012874"/>
                </a:cubicBezTo>
                <a:cubicBezTo>
                  <a:pt x="277103" y="1022253"/>
                  <a:pt x="285503" y="1032724"/>
                  <a:pt x="295860" y="1041010"/>
                </a:cubicBezTo>
                <a:cubicBezTo>
                  <a:pt x="309062" y="1051572"/>
                  <a:pt x="326108" y="1057190"/>
                  <a:pt x="338063" y="1069145"/>
                </a:cubicBezTo>
                <a:cubicBezTo>
                  <a:pt x="350018" y="1081100"/>
                  <a:pt x="355636" y="1098146"/>
                  <a:pt x="366198" y="1111348"/>
                </a:cubicBezTo>
                <a:cubicBezTo>
                  <a:pt x="374484" y="1121705"/>
                  <a:pt x="384955" y="1130105"/>
                  <a:pt x="394334" y="1139483"/>
                </a:cubicBezTo>
                <a:cubicBezTo>
                  <a:pt x="399023" y="1158240"/>
                  <a:pt x="403091" y="1177164"/>
                  <a:pt x="408402" y="1195754"/>
                </a:cubicBezTo>
                <a:cubicBezTo>
                  <a:pt x="412476" y="1210012"/>
                  <a:pt x="407640" y="1237957"/>
                  <a:pt x="422469" y="1237957"/>
                </a:cubicBezTo>
                <a:cubicBezTo>
                  <a:pt x="437298" y="1237957"/>
                  <a:pt x="431848" y="1209822"/>
                  <a:pt x="436537" y="1195754"/>
                </a:cubicBezTo>
                <a:cubicBezTo>
                  <a:pt x="445915" y="1205133"/>
                  <a:pt x="463655" y="1210666"/>
                  <a:pt x="464672" y="1223890"/>
                </a:cubicBezTo>
                <a:cubicBezTo>
                  <a:pt x="475578" y="1365669"/>
                  <a:pt x="480526" y="1348713"/>
                  <a:pt x="422469" y="1406770"/>
                </a:cubicBezTo>
                <a:cubicBezTo>
                  <a:pt x="415836" y="1426668"/>
                  <a:pt x="394334" y="1487583"/>
                  <a:pt x="394334" y="1505243"/>
                </a:cubicBezTo>
                <a:cubicBezTo>
                  <a:pt x="394334" y="1538401"/>
                  <a:pt x="386567" y="1578763"/>
                  <a:pt x="408402" y="1603717"/>
                </a:cubicBezTo>
                <a:cubicBezTo>
                  <a:pt x="427185" y="1625183"/>
                  <a:pt x="464673" y="1613096"/>
                  <a:pt x="492808" y="1617785"/>
                </a:cubicBezTo>
                <a:cubicBezTo>
                  <a:pt x="521927" y="1705146"/>
                  <a:pt x="508147" y="1618562"/>
                  <a:pt x="464672" y="1688123"/>
                </a:cubicBezTo>
                <a:cubicBezTo>
                  <a:pt x="448954" y="1713273"/>
                  <a:pt x="436537" y="1772530"/>
                  <a:pt x="436537" y="1772530"/>
                </a:cubicBezTo>
                <a:cubicBezTo>
                  <a:pt x="459597" y="1841710"/>
                  <a:pt x="435828" y="1812344"/>
                  <a:pt x="478740" y="1786597"/>
                </a:cubicBezTo>
                <a:cubicBezTo>
                  <a:pt x="491455" y="1778968"/>
                  <a:pt x="506875" y="1777219"/>
                  <a:pt x="520943" y="1772530"/>
                </a:cubicBezTo>
                <a:cubicBezTo>
                  <a:pt x="530321" y="1763151"/>
                  <a:pt x="537705" y="1751218"/>
                  <a:pt x="549078" y="1744394"/>
                </a:cubicBezTo>
                <a:cubicBezTo>
                  <a:pt x="590629" y="1719463"/>
                  <a:pt x="601661" y="1732921"/>
                  <a:pt x="647552" y="1744394"/>
                </a:cubicBezTo>
                <a:cubicBezTo>
                  <a:pt x="659800" y="1756642"/>
                  <a:pt x="700144" y="1800665"/>
                  <a:pt x="717891" y="1800665"/>
                </a:cubicBezTo>
                <a:cubicBezTo>
                  <a:pt x="747548" y="1800665"/>
                  <a:pt x="774162" y="1781908"/>
                  <a:pt x="802297" y="1772530"/>
                </a:cubicBezTo>
                <a:lnTo>
                  <a:pt x="844500" y="1758462"/>
                </a:lnTo>
                <a:lnTo>
                  <a:pt x="886703" y="1744394"/>
                </a:lnTo>
                <a:cubicBezTo>
                  <a:pt x="989451" y="1778644"/>
                  <a:pt x="942337" y="1765337"/>
                  <a:pt x="1027380" y="1786597"/>
                </a:cubicBezTo>
                <a:cubicBezTo>
                  <a:pt x="1041448" y="1795976"/>
                  <a:pt x="1059021" y="1801531"/>
                  <a:pt x="1069583" y="1814733"/>
                </a:cubicBezTo>
                <a:cubicBezTo>
                  <a:pt x="1114886" y="1871362"/>
                  <a:pt x="1045908" y="1846437"/>
                  <a:pt x="1111786" y="1899139"/>
                </a:cubicBezTo>
                <a:cubicBezTo>
                  <a:pt x="1123365" y="1908402"/>
                  <a:pt x="1139921" y="1908517"/>
                  <a:pt x="1153989" y="1913206"/>
                </a:cubicBezTo>
                <a:cubicBezTo>
                  <a:pt x="1168057" y="1908517"/>
                  <a:pt x="1182929" y="1905771"/>
                  <a:pt x="1196192" y="1899139"/>
                </a:cubicBezTo>
                <a:cubicBezTo>
                  <a:pt x="1231681" y="1881394"/>
                  <a:pt x="1240363" y="1869035"/>
                  <a:pt x="1266531" y="1842868"/>
                </a:cubicBezTo>
                <a:cubicBezTo>
                  <a:pt x="1304045" y="1847557"/>
                  <a:pt x="1342861" y="1846073"/>
                  <a:pt x="1379072" y="1856936"/>
                </a:cubicBezTo>
                <a:cubicBezTo>
                  <a:pt x="1391776" y="1860747"/>
                  <a:pt x="1406007" y="1871862"/>
                  <a:pt x="1407208" y="1885071"/>
                </a:cubicBezTo>
                <a:cubicBezTo>
                  <a:pt x="1411052" y="1927359"/>
                  <a:pt x="1401468" y="1970042"/>
                  <a:pt x="1393140" y="2011680"/>
                </a:cubicBezTo>
                <a:cubicBezTo>
                  <a:pt x="1387324" y="2040761"/>
                  <a:pt x="1365005" y="2096086"/>
                  <a:pt x="1365005" y="2096086"/>
                </a:cubicBezTo>
                <a:cubicBezTo>
                  <a:pt x="1419957" y="2151040"/>
                  <a:pt x="1362298" y="2101767"/>
                  <a:pt x="1435343" y="2138290"/>
                </a:cubicBezTo>
                <a:cubicBezTo>
                  <a:pt x="1450465" y="2145851"/>
                  <a:pt x="1462096" y="2159558"/>
                  <a:pt x="1477546" y="2166425"/>
                </a:cubicBezTo>
                <a:cubicBezTo>
                  <a:pt x="1521579" y="2185995"/>
                  <a:pt x="1571458" y="2196937"/>
                  <a:pt x="1618223" y="2208628"/>
                </a:cubicBezTo>
                <a:cubicBezTo>
                  <a:pt x="1643678" y="2246812"/>
                  <a:pt x="1661693" y="2279811"/>
                  <a:pt x="1702629" y="2307102"/>
                </a:cubicBezTo>
                <a:lnTo>
                  <a:pt x="1787035" y="2363373"/>
                </a:lnTo>
                <a:cubicBezTo>
                  <a:pt x="1797249" y="2361671"/>
                  <a:pt x="1890557" y="2350629"/>
                  <a:pt x="1913645" y="2335237"/>
                </a:cubicBezTo>
                <a:cubicBezTo>
                  <a:pt x="2019022" y="2264985"/>
                  <a:pt x="1897703" y="2312416"/>
                  <a:pt x="1998051" y="2278966"/>
                </a:cubicBezTo>
                <a:cubicBezTo>
                  <a:pt x="2053241" y="2286850"/>
                  <a:pt x="2095645" y="2272811"/>
                  <a:pt x="2124660" y="2321170"/>
                </a:cubicBezTo>
                <a:cubicBezTo>
                  <a:pt x="2132289" y="2333886"/>
                  <a:pt x="2126661" y="2354754"/>
                  <a:pt x="2138728" y="2363373"/>
                </a:cubicBezTo>
                <a:cubicBezTo>
                  <a:pt x="2162861" y="2380611"/>
                  <a:pt x="2223134" y="2391508"/>
                  <a:pt x="2223134" y="2391508"/>
                </a:cubicBezTo>
                <a:lnTo>
                  <a:pt x="2265337" y="2518117"/>
                </a:lnTo>
                <a:cubicBezTo>
                  <a:pt x="2270026" y="2532185"/>
                  <a:pt x="2265337" y="2555631"/>
                  <a:pt x="2279405" y="2560320"/>
                </a:cubicBezTo>
                <a:lnTo>
                  <a:pt x="2321608" y="2574388"/>
                </a:lnTo>
                <a:cubicBezTo>
                  <a:pt x="2349743" y="2565010"/>
                  <a:pt x="2400198" y="2575334"/>
                  <a:pt x="2406014" y="2546253"/>
                </a:cubicBezTo>
                <a:cubicBezTo>
                  <a:pt x="2410703" y="2522807"/>
                  <a:pt x="2403175" y="2492821"/>
                  <a:pt x="2420082" y="2475914"/>
                </a:cubicBezTo>
                <a:cubicBezTo>
                  <a:pt x="2441053" y="2454943"/>
                  <a:pt x="2504488" y="2447779"/>
                  <a:pt x="2504488" y="2447779"/>
                </a:cubicBezTo>
                <a:cubicBezTo>
                  <a:pt x="2538802" y="2456357"/>
                  <a:pt x="2570977" y="2454147"/>
                  <a:pt x="2588894" y="2489982"/>
                </a:cubicBezTo>
                <a:cubicBezTo>
                  <a:pt x="2602157" y="2516508"/>
                  <a:pt x="2617029" y="2574388"/>
                  <a:pt x="2617029" y="2574388"/>
                </a:cubicBezTo>
                <a:cubicBezTo>
                  <a:pt x="2640475" y="2569699"/>
                  <a:pt x="2664171" y="2566119"/>
                  <a:pt x="2687368" y="2560320"/>
                </a:cubicBezTo>
                <a:cubicBezTo>
                  <a:pt x="2701754" y="2556724"/>
                  <a:pt x="2715030" y="2549161"/>
                  <a:pt x="2729571" y="2546253"/>
                </a:cubicBezTo>
                <a:cubicBezTo>
                  <a:pt x="2762085" y="2539750"/>
                  <a:pt x="2795220" y="2536874"/>
                  <a:pt x="2828045" y="2532185"/>
                </a:cubicBezTo>
                <a:cubicBezTo>
                  <a:pt x="2966016" y="2486194"/>
                  <a:pt x="2771119" y="2560757"/>
                  <a:pt x="2898383" y="2475914"/>
                </a:cubicBezTo>
                <a:cubicBezTo>
                  <a:pt x="2914470" y="2465189"/>
                  <a:pt x="2935897" y="2466535"/>
                  <a:pt x="2954654" y="2461846"/>
                </a:cubicBezTo>
                <a:cubicBezTo>
                  <a:pt x="2987479" y="2466535"/>
                  <a:pt x="3020819" y="2468458"/>
                  <a:pt x="3053128" y="2475914"/>
                </a:cubicBezTo>
                <a:cubicBezTo>
                  <a:pt x="3082026" y="2482583"/>
                  <a:pt x="3137534" y="2504050"/>
                  <a:pt x="3137534" y="2504050"/>
                </a:cubicBezTo>
                <a:cubicBezTo>
                  <a:pt x="3187039" y="2499099"/>
                  <a:pt x="3309450" y="2497290"/>
                  <a:pt x="3362617" y="2461846"/>
                </a:cubicBezTo>
                <a:lnTo>
                  <a:pt x="3404820" y="2433711"/>
                </a:lnTo>
                <a:cubicBezTo>
                  <a:pt x="3445924" y="2372054"/>
                  <a:pt x="3421091" y="2381508"/>
                  <a:pt x="3517362" y="2405576"/>
                </a:cubicBezTo>
                <a:cubicBezTo>
                  <a:pt x="3546134" y="2412769"/>
                  <a:pt x="3601768" y="2433711"/>
                  <a:pt x="3601768" y="2433711"/>
                </a:cubicBezTo>
                <a:cubicBezTo>
                  <a:pt x="3619769" y="2460712"/>
                  <a:pt x="3656933" y="2522438"/>
                  <a:pt x="3686174" y="2532185"/>
                </a:cubicBezTo>
                <a:cubicBezTo>
                  <a:pt x="3700242" y="2536874"/>
                  <a:pt x="3715414" y="2539052"/>
                  <a:pt x="3728377" y="2546253"/>
                </a:cubicBezTo>
                <a:cubicBezTo>
                  <a:pt x="3757936" y="2562675"/>
                  <a:pt x="3788873" y="2578612"/>
                  <a:pt x="3812783" y="2602523"/>
                </a:cubicBezTo>
                <a:cubicBezTo>
                  <a:pt x="3822161" y="2611902"/>
                  <a:pt x="3829055" y="2624728"/>
                  <a:pt x="3840918" y="2630659"/>
                </a:cubicBezTo>
                <a:cubicBezTo>
                  <a:pt x="3917947" y="2669174"/>
                  <a:pt x="3938298" y="2658794"/>
                  <a:pt x="4023798" y="2658794"/>
                </a:cubicBez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 rot="2729057">
            <a:off x="3373438" y="2160588"/>
            <a:ext cx="1979612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Calibri" pitchFamily="34" charset="0"/>
              </a:rPr>
              <a:t>Đường số 4</a:t>
            </a:r>
          </a:p>
        </p:txBody>
      </p:sp>
      <p:sp>
        <p:nvSpPr>
          <p:cNvPr id="36" name="Flowchart: Connector 35"/>
          <p:cNvSpPr/>
          <p:nvPr/>
        </p:nvSpPr>
        <p:spPr>
          <a:xfrm>
            <a:off x="914400" y="44958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581400" y="4267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4495800" y="42672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2438400" y="4038600"/>
            <a:ext cx="228600" cy="152400"/>
          </a:xfrm>
          <a:prstGeom prst="flowChartConnector">
            <a:avLst/>
          </a:prstGeom>
          <a:solidFill>
            <a:srgbClr val="F6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33400" y="2209800"/>
            <a:ext cx="338328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VIỆT BẮC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981200" y="381000"/>
            <a:ext cx="14478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CAO BẰNG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343400" y="1001713"/>
            <a:ext cx="144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ĐÔNG KHÊ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19600" y="1306513"/>
            <a:ext cx="144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THẤT KHÊ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24400" y="1676400"/>
            <a:ext cx="1447800" cy="36933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>
                  <a:solidFill>
                    <a:sysClr val="windowText" lastClr="000000"/>
                  </a:solidFill>
                </a:ln>
                <a:latin typeface="Times New Roman" pitchFamily="18" charset="0"/>
                <a:ea typeface="AGOldFace-Outline" pitchFamily="18" charset="0"/>
                <a:cs typeface="Times New Roman" pitchFamily="18" charset="0"/>
              </a:rPr>
              <a:t>NA SẦM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029200" y="2057400"/>
            <a:ext cx="14478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LẠNG SƠN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096000" y="2754313"/>
            <a:ext cx="14478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ĐÌNH LẬP</a:t>
            </a:r>
          </a:p>
        </p:txBody>
      </p:sp>
      <p:sp>
        <p:nvSpPr>
          <p:cNvPr id="42" name="Text Box 36"/>
          <p:cNvSpPr txBox="1">
            <a:spLocks noChangeArrowheads="1"/>
          </p:cNvSpPr>
          <p:nvPr/>
        </p:nvSpPr>
        <p:spPr bwMode="auto">
          <a:xfrm rot="1975717">
            <a:off x="4211638" y="1593850"/>
            <a:ext cx="3575050" cy="44132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FF0000"/>
                </a:solidFill>
                <a:latin typeface="Calibri" pitchFamily="34" charset="0"/>
              </a:rPr>
              <a:t>Đường biên giới Việt - Trung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267200" y="3544669"/>
            <a:ext cx="9144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HẢI</a:t>
            </a:r>
          </a:p>
          <a:p>
            <a:pPr algn="ctr"/>
            <a:r>
              <a:rPr lang="en-US" b="1" dirty="0">
                <a:latin typeface="Calibri" pitchFamily="34" charset="0"/>
              </a:rPr>
              <a:t>PHÒNG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3048000" y="3581400"/>
            <a:ext cx="9906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HẢI</a:t>
            </a:r>
          </a:p>
          <a:p>
            <a:pPr algn="ctr"/>
            <a:r>
              <a:rPr lang="en-US" b="1" dirty="0">
                <a:latin typeface="Calibri" pitchFamily="34" charset="0"/>
              </a:rPr>
              <a:t>DƯƠNG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209800" y="3276600"/>
            <a:ext cx="6096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HÀ</a:t>
            </a:r>
          </a:p>
          <a:p>
            <a:pPr algn="ctr"/>
            <a:r>
              <a:rPr lang="en-US" b="1" dirty="0">
                <a:latin typeface="Calibri" pitchFamily="34" charset="0"/>
              </a:rPr>
              <a:t>NỘI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85800" y="3773269"/>
            <a:ext cx="6858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HÒA</a:t>
            </a:r>
          </a:p>
          <a:p>
            <a:pPr algn="ctr"/>
            <a:r>
              <a:rPr lang="en-US" b="1" dirty="0">
                <a:latin typeface="Calibri" pitchFamily="34" charset="0"/>
              </a:rPr>
              <a:t>BÌNH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76200" y="4419600"/>
            <a:ext cx="685800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SƠN</a:t>
            </a:r>
          </a:p>
          <a:p>
            <a:pPr algn="ctr"/>
            <a:r>
              <a:rPr lang="en-US" b="1" dirty="0">
                <a:latin typeface="Calibri" pitchFamily="34" charset="0"/>
              </a:rPr>
              <a:t>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6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96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9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9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96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96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9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9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96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96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9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9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96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96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9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9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96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96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9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96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96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96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9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9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54" accel="100000" fill="hold">
                                          <p:stCondLst>
                                            <p:cond delay="9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"/>
                            </p:stCondLst>
                            <p:childTnLst>
                              <p:par>
                                <p:cTn id="1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"/>
                            </p:stCondLst>
                            <p:childTnLst>
                              <p:par>
                                <p:cTn id="1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"/>
                            </p:stCondLst>
                            <p:childTnLst>
                              <p:par>
                                <p:cTn id="1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3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2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25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"/>
                            </p:stCondLst>
                            <p:childTnLst>
                              <p:par>
                                <p:cTn id="1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750"/>
                            </p:stCondLst>
                            <p:childTnLst>
                              <p:par>
                                <p:cTn id="1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4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7" grpId="0" animBg="1"/>
      <p:bldP spid="28" grpId="0" animBg="1"/>
      <p:bldP spid="29" grpId="0" animBg="1"/>
      <p:bldP spid="32" grpId="0" animBg="1"/>
      <p:bldP spid="41" grpId="0" animBg="1"/>
      <p:bldP spid="42" grpId="0" animBg="1"/>
      <p:bldP spid="42" grpId="1" animBg="1"/>
      <p:bldP spid="34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</TotalTime>
  <Words>2327</Words>
  <Application>Microsoft Office PowerPoint</Application>
  <PresentationFormat>On-screen Show (4:3)</PresentationFormat>
  <Paragraphs>243</Paragraphs>
  <Slides>37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.VnTime</vt:lpstr>
      <vt:lpstr>Arial</vt:lpstr>
      <vt:lpstr>Arial Black</vt:lpstr>
      <vt:lpstr>Calibri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Le Ha</cp:lastModifiedBy>
  <cp:revision>208</cp:revision>
  <dcterms:created xsi:type="dcterms:W3CDTF">2015-02-11T12:17:39Z</dcterms:created>
  <dcterms:modified xsi:type="dcterms:W3CDTF">2022-03-18T07:37:40Z</dcterms:modified>
</cp:coreProperties>
</file>