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77" r:id="rId2"/>
    <p:sldMasterId id="2147483953" r:id="rId3"/>
  </p:sldMasterIdLst>
  <p:notesMasterIdLst>
    <p:notesMasterId r:id="rId27"/>
  </p:notesMasterIdLst>
  <p:sldIdLst>
    <p:sldId id="257" r:id="rId4"/>
    <p:sldId id="357" r:id="rId5"/>
    <p:sldId id="358" r:id="rId6"/>
    <p:sldId id="369" r:id="rId7"/>
    <p:sldId id="261" r:id="rId8"/>
    <p:sldId id="262" r:id="rId9"/>
    <p:sldId id="263" r:id="rId10"/>
    <p:sldId id="390" r:id="rId11"/>
    <p:sldId id="397" r:id="rId12"/>
    <p:sldId id="365" r:id="rId13"/>
    <p:sldId id="394" r:id="rId14"/>
    <p:sldId id="371" r:id="rId15"/>
    <p:sldId id="377" r:id="rId16"/>
    <p:sldId id="391" r:id="rId17"/>
    <p:sldId id="379" r:id="rId18"/>
    <p:sldId id="395" r:id="rId19"/>
    <p:sldId id="383" r:id="rId20"/>
    <p:sldId id="385" r:id="rId21"/>
    <p:sldId id="387" r:id="rId22"/>
    <p:sldId id="392" r:id="rId23"/>
    <p:sldId id="393" r:id="rId24"/>
    <p:sldId id="388" r:id="rId25"/>
    <p:sldId id="3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p:cViewPr varScale="1">
        <p:scale>
          <a:sx n="77" d="100"/>
          <a:sy n="77" d="100"/>
        </p:scale>
        <p:origin x="3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E74D3-9091-4707-947E-C36BAB33A400}" type="datetimeFigureOut">
              <a:rPr lang="vi-VN" smtClean="0"/>
              <a:t>08/03/2022</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6FEA1-7E93-4272-9AEA-0C068688DF8F}" type="slidenum">
              <a:rPr lang="vi-VN" smtClean="0"/>
              <a:t>‹#›</a:t>
            </a:fld>
            <a:endParaRPr lang="vi-VN"/>
          </a:p>
        </p:txBody>
      </p:sp>
    </p:spTree>
    <p:extLst>
      <p:ext uri="{BB962C8B-B14F-4D97-AF65-F5344CB8AC3E}">
        <p14:creationId xmlns:p14="http://schemas.microsoft.com/office/powerpoint/2010/main" val="316806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DBFEE4-6294-4408-8A9F-4CDB7312FE3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190295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BFEE4-6294-4408-8A9F-4CDB7312FE3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248271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BFEE4-6294-4408-8A9F-4CDB7312FE3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234578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C906777-06AF-4498-8940-39A10ABC0D0B}" type="datetimeFigureOut">
              <a:rPr lang="en-US" altLang="vi-VN">
                <a:solidFill>
                  <a:srgbClr val="000000"/>
                </a:solidFill>
              </a:rPr>
              <a:pPr>
                <a:defRPr/>
              </a:pPr>
              <a:t>3/8/2022</a:t>
            </a:fld>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BD8F1-2577-45AE-B255-79D71400B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38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F52AFEB-4F2F-4E8B-8FEC-DB1EE46AFA7D}" type="datetimeFigureOut">
              <a:rPr lang="en-US" altLang="vi-VN">
                <a:solidFill>
                  <a:srgbClr val="000000"/>
                </a:solidFill>
              </a:rPr>
              <a:pPr>
                <a:defRPr/>
              </a:pPr>
              <a:t>3/8/2022</a:t>
            </a:fld>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2DC3D-53B1-48FE-B8B6-3854CC009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923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42B5CB-485E-4779-9B1F-777A04E884C9}" type="datetimeFigureOut">
              <a:rPr lang="en-US" altLang="vi-VN">
                <a:solidFill>
                  <a:srgbClr val="000000"/>
                </a:solidFill>
              </a:rPr>
              <a:pPr>
                <a:defRPr/>
              </a:pPr>
              <a:t>3/8/2022</a:t>
            </a:fld>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9C762F-C2D2-4775-82FD-3353E1A802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68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4635523-0FEC-4F7C-8D39-6F1A5528CBDB}" type="datetimeFigureOut">
              <a:rPr lang="en-US" altLang="vi-VN">
                <a:solidFill>
                  <a:srgbClr val="000000"/>
                </a:solidFill>
              </a:rPr>
              <a:pPr>
                <a:defRPr/>
              </a:pPr>
              <a:t>3/8/2022</a:t>
            </a:fld>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ED1D63-466E-4E1D-AB9D-0356782385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073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C8571B5-1F2E-49FF-898E-107B26FD8291}" type="datetimeFigureOut">
              <a:rPr lang="en-US" altLang="vi-VN">
                <a:solidFill>
                  <a:srgbClr val="000000"/>
                </a:solidFill>
              </a:rPr>
              <a:pPr>
                <a:defRPr/>
              </a:pPr>
              <a:t>3/8/2022</a:t>
            </a:fld>
            <a:endParaRPr lang="en-US" alt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BA54D1-D81E-44B7-92C4-8FA3EE1020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01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AF2C11-4DC0-4C4C-B312-03744A92D9A2}" type="datetimeFigureOut">
              <a:rPr lang="en-US" altLang="vi-VN">
                <a:solidFill>
                  <a:srgbClr val="000000"/>
                </a:solidFill>
              </a:rPr>
              <a:pPr>
                <a:defRPr/>
              </a:pPr>
              <a:t>3/8/2022</a:t>
            </a:fld>
            <a:endParaRPr lang="en-US" alt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F00F17-B269-4C3C-97F0-4A26B0AE3C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318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388321-704E-41B4-A231-A068E3DD2EB0}" type="datetimeFigureOut">
              <a:rPr lang="en-US" altLang="vi-VN">
                <a:solidFill>
                  <a:srgbClr val="000000"/>
                </a:solidFill>
              </a:rPr>
              <a:pPr>
                <a:defRPr/>
              </a:pPr>
              <a:t>3/8/2022</a:t>
            </a:fld>
            <a:endParaRPr lang="en-US" alt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D5D964-1A55-4489-8D79-DFB15736B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0667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65AA1D-6815-47D3-B135-12D91DEC2483}" type="datetimeFigureOut">
              <a:rPr lang="en-US" altLang="vi-VN">
                <a:solidFill>
                  <a:srgbClr val="000000"/>
                </a:solidFill>
              </a:rPr>
              <a:pPr>
                <a:defRPr/>
              </a:pPr>
              <a:t>3/8/2022</a:t>
            </a:fld>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38F3A1-648C-412F-B313-C0CCD82106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01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BFEE4-6294-4408-8A9F-4CDB7312FE3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246259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C52F6A-6377-4DD4-A85D-DE8313252BED}" type="datetimeFigureOut">
              <a:rPr lang="en-US" altLang="vi-VN">
                <a:solidFill>
                  <a:srgbClr val="000000"/>
                </a:solidFill>
              </a:rPr>
              <a:pPr>
                <a:defRPr/>
              </a:pPr>
              <a:t>3/8/2022</a:t>
            </a:fld>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45CD39-526B-4F40-A3BA-1857E9B626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614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1C8398-3835-41CD-8382-41C53CF337E0}" type="datetimeFigureOut">
              <a:rPr lang="en-US" altLang="vi-VN">
                <a:solidFill>
                  <a:srgbClr val="000000"/>
                </a:solidFill>
              </a:rPr>
              <a:pPr>
                <a:defRPr/>
              </a:pPr>
              <a:t>3/8/2022</a:t>
            </a:fld>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85BCA-68DC-45F4-B03C-C334828AB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985BAC-A246-40F3-84E8-6EB968243AB0}" type="datetimeFigureOut">
              <a:rPr lang="en-US" altLang="vi-VN">
                <a:solidFill>
                  <a:srgbClr val="000000"/>
                </a:solidFill>
              </a:rPr>
              <a:pPr>
                <a:defRPr/>
              </a:pPr>
              <a:t>3/8/2022</a:t>
            </a:fld>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98A540-C4E0-4FDD-9A13-8B5C065543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379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smtClean="0"/>
            </a:lvl1pPr>
          </a:lstStyle>
          <a:p>
            <a:pPr>
              <a:defRPr/>
            </a:pPr>
            <a:fld id="{FE68A559-A660-46BC-9071-BEAA47BD9A06}" type="datetimeFigureOut">
              <a:rPr lang="en-US" altLang="vi-VN">
                <a:solidFill>
                  <a:srgbClr val="000000"/>
                </a:solidFill>
              </a:rPr>
              <a:pPr>
                <a:defRPr/>
              </a:pPr>
              <a:t>3/8/2022</a:t>
            </a:fld>
            <a:endParaRPr lang="en-US" altLang="vi-VN">
              <a:solidFill>
                <a:srgbClr val="000000"/>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vi-V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E83F91-C918-46B9-9945-D3948E6B07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12543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EA8364-1838-4B3D-B8AA-47124868401A}"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7067715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B5E414-BAB2-4FF1-A867-73C345757CEC}"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1625388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F0F7A2-17A3-43AA-B8DD-BCFF4E4362B9}"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14294393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292028-43D6-44A9-B991-295F1513D5E8}"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34131821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vi-V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3A529E6-C3CB-4C41-897A-89F9581D12AD}"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74495302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vi-V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1F366E-630A-441E-8F14-D5C0FB06AD33}"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9373755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BFEE4-6294-4408-8A9F-4CDB7312FE3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832381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vi-V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20BA85-B1F3-4436-B55E-3EF4CD89CC89}"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35418615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904733-05EF-4553-B831-E1A75C6EDE7D}"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59598065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563AD-F0EE-4484-950C-BC9191BF93F5}"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73619649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7B32D4-EA8A-4D8D-9AC9-B7B98456C4EF}"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9038337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19ABC7-D1AB-4EA9-A3AF-BAFF3DD6A28F}"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50041069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vi-VN">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vi-VN">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FA1FF79-1FF2-432B-A9D9-1D90A5EAD3C9}"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0308132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DBFEE4-6294-4408-8A9F-4CDB7312FE3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84494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DBFEE4-6294-4408-8A9F-4CDB7312FE3A}"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239108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DBFEE4-6294-4408-8A9F-4CDB7312FE3A}"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162749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BFEE4-6294-4408-8A9F-4CDB7312FE3A}"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60572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BFEE4-6294-4408-8A9F-4CDB7312FE3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196086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BFEE4-6294-4408-8A9F-4CDB7312FE3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1B1C-003F-45E7-AF7F-DC5310FFDF38}" type="slidenum">
              <a:rPr lang="en-US" smtClean="0"/>
              <a:pPr/>
              <a:t>‹#›</a:t>
            </a:fld>
            <a:endParaRPr lang="en-US"/>
          </a:p>
        </p:txBody>
      </p:sp>
    </p:spTree>
    <p:extLst>
      <p:ext uri="{BB962C8B-B14F-4D97-AF65-F5344CB8AC3E}">
        <p14:creationId xmlns:p14="http://schemas.microsoft.com/office/powerpoint/2010/main" val="29682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BFEE4-6294-4408-8A9F-4CDB7312FE3A}" type="datetimeFigureOut">
              <a:rPr lang="en-US" smtClean="0"/>
              <a:pPr/>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41B1C-003F-45E7-AF7F-DC5310FFDF38}" type="slidenum">
              <a:rPr lang="en-US" smtClean="0"/>
              <a:pPr/>
              <a:t>‹#›</a:t>
            </a:fld>
            <a:endParaRPr lang="en-US"/>
          </a:p>
        </p:txBody>
      </p:sp>
    </p:spTree>
    <p:extLst>
      <p:ext uri="{BB962C8B-B14F-4D97-AF65-F5344CB8AC3E}">
        <p14:creationId xmlns:p14="http://schemas.microsoft.com/office/powerpoint/2010/main" val="25743004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E834F9F3-5E7B-42E0-885A-782B01DBF75A}" type="datetimeFigureOut">
              <a:rPr lang="en-US" altLang="vi-VN">
                <a:solidFill>
                  <a:srgbClr val="000000"/>
                </a:solidFill>
                <a:cs typeface="Arial" charset="0"/>
              </a:rPr>
              <a:pPr fontAlgn="base">
                <a:spcBef>
                  <a:spcPct val="0"/>
                </a:spcBef>
                <a:spcAft>
                  <a:spcPct val="0"/>
                </a:spcAft>
                <a:defRPr/>
              </a:pPr>
              <a:t>3/8/2022</a:t>
            </a:fld>
            <a:endParaRPr lang="en-US" altLang="vi-VN">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vi-VN">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fld id="{B25BE3C5-5AAF-4AE8-9751-8A939551BBE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6791973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vi-VN">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vi-VN">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066740F-A92B-4743-9AAA-952E06EFB2D3}" type="slidenum">
              <a:rPr lang="en-US" altLang="vi-VN" smtClean="0">
                <a:solidFill>
                  <a:srgbClr val="000000"/>
                </a:solidFill>
              </a:rPr>
              <a:pPr fontAlgn="base">
                <a:spcBef>
                  <a:spcPct val="0"/>
                </a:spcBef>
                <a:spcAft>
                  <a:spcPct val="0"/>
                </a:spcAft>
              </a:pPr>
              <a:t>‹#›</a:t>
            </a:fld>
            <a:endParaRPr lang="en-US" altLang="vi-VN">
              <a:solidFill>
                <a:srgbClr val="000000"/>
              </a:solidFill>
            </a:endParaRPr>
          </a:p>
        </p:txBody>
      </p:sp>
    </p:spTree>
    <p:extLst>
      <p:ext uri="{BB962C8B-B14F-4D97-AF65-F5344CB8AC3E}">
        <p14:creationId xmlns:p14="http://schemas.microsoft.com/office/powerpoint/2010/main" val="48758696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ransition spd="med"/>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 y="321118"/>
            <a:ext cx="8915400" cy="2585323"/>
          </a:xfrm>
          <a:prstGeom prst="rect">
            <a:avLst/>
          </a:prstGeom>
          <a:noFill/>
        </p:spPr>
        <p:txBody>
          <a:bodyPr wrap="squar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CHỦ ĐỀ </a:t>
            </a: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9: </a:t>
            </a:r>
          </a:p>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BƯỚC NGOẶT LỊCH SỬ </a:t>
            </a:r>
          </a:p>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ĐẦU THẾ KỈ X </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(BÀI 19)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5D0EC73-DC14-4971-B23E-CE4663552AE6}"/>
              </a:ext>
            </a:extLst>
          </p:cNvPr>
          <p:cNvPicPr>
            <a:picLocks noChangeAspect="1"/>
          </p:cNvPicPr>
          <p:nvPr/>
        </p:nvPicPr>
        <p:blipFill>
          <a:blip r:embed="rId2"/>
          <a:stretch>
            <a:fillRect/>
          </a:stretch>
        </p:blipFill>
        <p:spPr>
          <a:xfrm>
            <a:off x="304800" y="3048000"/>
            <a:ext cx="4038600" cy="3581400"/>
          </a:xfrm>
          <a:prstGeom prst="rect">
            <a:avLst/>
          </a:prstGeom>
        </p:spPr>
      </p:pic>
      <p:pic>
        <p:nvPicPr>
          <p:cNvPr id="4" name="Picture 3">
            <a:extLst>
              <a:ext uri="{FF2B5EF4-FFF2-40B4-BE49-F238E27FC236}">
                <a16:creationId xmlns:a16="http://schemas.microsoft.com/office/drawing/2014/main" id="{31F5F6AC-F61C-497D-95B0-CD0098C7F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17916"/>
            <a:ext cx="4191000" cy="361148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2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152400"/>
            <a:ext cx="876300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Dương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lược</a:t>
            </a:r>
            <a:r>
              <a:rPr lang="en-US" sz="3200" b="1" dirty="0">
                <a:solidFill>
                  <a:srgbClr val="FF0000"/>
                </a:solidFill>
                <a:latin typeface="Times New Roman" panose="02020603050405020304" pitchFamily="18" charset="0"/>
                <a:cs typeface="Times New Roman" panose="02020603050405020304" pitchFamily="18" charset="0"/>
              </a:rPr>
              <a:t> </a:t>
            </a:r>
            <a:br>
              <a:rPr lang="en-US" sz="3200" b="1" dirty="0">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Nam Hán, củng cố nền tự chủ</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F1772831-4923-47FF-B44D-91D071B692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4982" y="-15194"/>
            <a:ext cx="5614035" cy="688838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
            <a:extLst>
              <a:ext uri="{FF2B5EF4-FFF2-40B4-BE49-F238E27FC236}">
                <a16:creationId xmlns:a16="http://schemas.microsoft.com/office/drawing/2014/main" id="{650A404F-8220-4797-834B-6E22EC3ADA9D}"/>
              </a:ext>
            </a:extLst>
          </p:cNvPr>
          <p:cNvSpPr>
            <a:spLocks/>
          </p:cNvSpPr>
          <p:nvPr/>
        </p:nvSpPr>
        <p:spPr bwMode="auto">
          <a:xfrm>
            <a:off x="3657600" y="3383128"/>
            <a:ext cx="1447800" cy="881063"/>
          </a:xfrm>
          <a:custGeom>
            <a:avLst/>
            <a:gdLst>
              <a:gd name="T0" fmla="*/ 1051 w 1059"/>
              <a:gd name="T1" fmla="*/ 255 h 639"/>
              <a:gd name="T2" fmla="*/ 1011 w 1059"/>
              <a:gd name="T3" fmla="*/ 241 h 639"/>
              <a:gd name="T4" fmla="*/ 957 w 1059"/>
              <a:gd name="T5" fmla="*/ 228 h 639"/>
              <a:gd name="T6" fmla="*/ 930 w 1059"/>
              <a:gd name="T7" fmla="*/ 148 h 639"/>
              <a:gd name="T8" fmla="*/ 770 w 1059"/>
              <a:gd name="T9" fmla="*/ 40 h 639"/>
              <a:gd name="T10" fmla="*/ 636 w 1059"/>
              <a:gd name="T11" fmla="*/ 54 h 639"/>
              <a:gd name="T12" fmla="*/ 542 w 1059"/>
              <a:gd name="T13" fmla="*/ 148 h 639"/>
              <a:gd name="T14" fmla="*/ 261 w 1059"/>
              <a:gd name="T15" fmla="*/ 188 h 639"/>
              <a:gd name="T16" fmla="*/ 167 w 1059"/>
              <a:gd name="T17" fmla="*/ 215 h 639"/>
              <a:gd name="T18" fmla="*/ 86 w 1059"/>
              <a:gd name="T19" fmla="*/ 268 h 639"/>
              <a:gd name="T20" fmla="*/ 73 w 1059"/>
              <a:gd name="T21" fmla="*/ 469 h 639"/>
              <a:gd name="T22" fmla="*/ 207 w 1059"/>
              <a:gd name="T23" fmla="*/ 483 h 639"/>
              <a:gd name="T24" fmla="*/ 247 w 1059"/>
              <a:gd name="T25" fmla="*/ 630 h 639"/>
              <a:gd name="T26" fmla="*/ 287 w 1059"/>
              <a:gd name="T27" fmla="*/ 616 h 639"/>
              <a:gd name="T28" fmla="*/ 328 w 1059"/>
              <a:gd name="T29" fmla="*/ 630 h 639"/>
              <a:gd name="T30" fmla="*/ 354 w 1059"/>
              <a:gd name="T31" fmla="*/ 536 h 639"/>
              <a:gd name="T32" fmla="*/ 394 w 1059"/>
              <a:gd name="T33" fmla="*/ 523 h 639"/>
              <a:gd name="T34" fmla="*/ 475 w 1059"/>
              <a:gd name="T35" fmla="*/ 509 h 639"/>
              <a:gd name="T36" fmla="*/ 636 w 1059"/>
              <a:gd name="T37" fmla="*/ 496 h 639"/>
              <a:gd name="T38" fmla="*/ 729 w 1059"/>
              <a:gd name="T39" fmla="*/ 429 h 639"/>
              <a:gd name="T40" fmla="*/ 810 w 1059"/>
              <a:gd name="T41" fmla="*/ 416 h 639"/>
              <a:gd name="T42" fmla="*/ 877 w 1059"/>
              <a:gd name="T43" fmla="*/ 389 h 639"/>
              <a:gd name="T44" fmla="*/ 930 w 1059"/>
              <a:gd name="T45" fmla="*/ 375 h 639"/>
              <a:gd name="T46" fmla="*/ 1011 w 1059"/>
              <a:gd name="T47" fmla="*/ 375 h 639"/>
              <a:gd name="T48" fmla="*/ 1024 w 1059"/>
              <a:gd name="T49" fmla="*/ 335 h 639"/>
              <a:gd name="T50" fmla="*/ 1051 w 1059"/>
              <a:gd name="T51" fmla="*/ 295 h 639"/>
              <a:gd name="T52" fmla="*/ 970 w 1059"/>
              <a:gd name="T53" fmla="*/ 241 h 639"/>
              <a:gd name="T54" fmla="*/ 837 w 1059"/>
              <a:gd name="T55" fmla="*/ 81 h 639"/>
              <a:gd name="T56" fmla="*/ 756 w 1059"/>
              <a:gd name="T57" fmla="*/ 67 h 639"/>
              <a:gd name="T58" fmla="*/ 662 w 1059"/>
              <a:gd name="T59" fmla="*/ 2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9" h="639">
                <a:moveTo>
                  <a:pt x="1051" y="255"/>
                </a:moveTo>
                <a:cubicBezTo>
                  <a:pt x="1038" y="250"/>
                  <a:pt x="1025" y="245"/>
                  <a:pt x="1011" y="241"/>
                </a:cubicBezTo>
                <a:cubicBezTo>
                  <a:pt x="993" y="236"/>
                  <a:pt x="969" y="242"/>
                  <a:pt x="957" y="228"/>
                </a:cubicBezTo>
                <a:cubicBezTo>
                  <a:pt x="939" y="207"/>
                  <a:pt x="939" y="175"/>
                  <a:pt x="930" y="148"/>
                </a:cubicBezTo>
                <a:cubicBezTo>
                  <a:pt x="914" y="101"/>
                  <a:pt x="819" y="57"/>
                  <a:pt x="770" y="40"/>
                </a:cubicBezTo>
                <a:cubicBezTo>
                  <a:pt x="725" y="45"/>
                  <a:pt x="680" y="44"/>
                  <a:pt x="636" y="54"/>
                </a:cubicBezTo>
                <a:cubicBezTo>
                  <a:pt x="576" y="68"/>
                  <a:pt x="598" y="124"/>
                  <a:pt x="542" y="148"/>
                </a:cubicBezTo>
                <a:cubicBezTo>
                  <a:pt x="443" y="191"/>
                  <a:pt x="381" y="180"/>
                  <a:pt x="261" y="188"/>
                </a:cubicBezTo>
                <a:cubicBezTo>
                  <a:pt x="230" y="198"/>
                  <a:pt x="196" y="200"/>
                  <a:pt x="167" y="215"/>
                </a:cubicBezTo>
                <a:cubicBezTo>
                  <a:pt x="138" y="229"/>
                  <a:pt x="86" y="268"/>
                  <a:pt x="86" y="268"/>
                </a:cubicBezTo>
                <a:cubicBezTo>
                  <a:pt x="48" y="327"/>
                  <a:pt x="0" y="382"/>
                  <a:pt x="73" y="469"/>
                </a:cubicBezTo>
                <a:cubicBezTo>
                  <a:pt x="102" y="503"/>
                  <a:pt x="162" y="478"/>
                  <a:pt x="207" y="483"/>
                </a:cubicBezTo>
                <a:cubicBezTo>
                  <a:pt x="241" y="585"/>
                  <a:pt x="229" y="535"/>
                  <a:pt x="247" y="630"/>
                </a:cubicBezTo>
                <a:cubicBezTo>
                  <a:pt x="260" y="625"/>
                  <a:pt x="273" y="616"/>
                  <a:pt x="287" y="616"/>
                </a:cubicBezTo>
                <a:cubicBezTo>
                  <a:pt x="301" y="616"/>
                  <a:pt x="316" y="639"/>
                  <a:pt x="328" y="630"/>
                </a:cubicBezTo>
                <a:cubicBezTo>
                  <a:pt x="328" y="630"/>
                  <a:pt x="348" y="542"/>
                  <a:pt x="354" y="536"/>
                </a:cubicBezTo>
                <a:cubicBezTo>
                  <a:pt x="364" y="526"/>
                  <a:pt x="381" y="527"/>
                  <a:pt x="394" y="523"/>
                </a:cubicBezTo>
                <a:cubicBezTo>
                  <a:pt x="493" y="554"/>
                  <a:pt x="375" y="529"/>
                  <a:pt x="475" y="509"/>
                </a:cubicBezTo>
                <a:cubicBezTo>
                  <a:pt x="528" y="498"/>
                  <a:pt x="582" y="500"/>
                  <a:pt x="636" y="496"/>
                </a:cubicBezTo>
                <a:cubicBezTo>
                  <a:pt x="653" y="427"/>
                  <a:pt x="654" y="405"/>
                  <a:pt x="729" y="429"/>
                </a:cubicBezTo>
                <a:cubicBezTo>
                  <a:pt x="756" y="425"/>
                  <a:pt x="786" y="428"/>
                  <a:pt x="810" y="416"/>
                </a:cubicBezTo>
                <a:cubicBezTo>
                  <a:pt x="886" y="378"/>
                  <a:pt x="786" y="357"/>
                  <a:pt x="877" y="389"/>
                </a:cubicBezTo>
                <a:cubicBezTo>
                  <a:pt x="895" y="384"/>
                  <a:pt x="912" y="375"/>
                  <a:pt x="930" y="375"/>
                </a:cubicBezTo>
                <a:cubicBezTo>
                  <a:pt x="1039" y="375"/>
                  <a:pt x="900" y="413"/>
                  <a:pt x="1011" y="375"/>
                </a:cubicBezTo>
                <a:cubicBezTo>
                  <a:pt x="1015" y="362"/>
                  <a:pt x="1018" y="348"/>
                  <a:pt x="1024" y="335"/>
                </a:cubicBezTo>
                <a:cubicBezTo>
                  <a:pt x="1031" y="321"/>
                  <a:pt x="1059" y="309"/>
                  <a:pt x="1051" y="295"/>
                </a:cubicBezTo>
                <a:cubicBezTo>
                  <a:pt x="1035" y="267"/>
                  <a:pt x="970" y="241"/>
                  <a:pt x="970" y="241"/>
                </a:cubicBezTo>
                <a:cubicBezTo>
                  <a:pt x="916" y="158"/>
                  <a:pt x="947" y="105"/>
                  <a:pt x="837" y="81"/>
                </a:cubicBezTo>
                <a:cubicBezTo>
                  <a:pt x="810" y="75"/>
                  <a:pt x="783" y="72"/>
                  <a:pt x="756" y="67"/>
                </a:cubicBezTo>
                <a:cubicBezTo>
                  <a:pt x="725" y="21"/>
                  <a:pt x="718" y="0"/>
                  <a:pt x="662" y="27"/>
                </a:cubicBezTo>
              </a:path>
            </a:pathLst>
          </a:custGeom>
          <a:noFill/>
          <a:ln w="5715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7380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DDA194-1D05-4B28-9010-3E3440AF0E37}"/>
              </a:ext>
            </a:extLst>
          </p:cNvPr>
          <p:cNvPicPr>
            <a:picLocks noChangeAspect="1"/>
          </p:cNvPicPr>
          <p:nvPr/>
        </p:nvPicPr>
        <p:blipFill>
          <a:blip r:embed="rId2"/>
          <a:stretch>
            <a:fillRect/>
          </a:stretch>
        </p:blipFill>
        <p:spPr>
          <a:xfrm>
            <a:off x="0" y="35312"/>
            <a:ext cx="9144000" cy="6985000"/>
          </a:xfrm>
          <a:prstGeom prst="rect">
            <a:avLst/>
          </a:prstGeom>
        </p:spPr>
      </p:pic>
    </p:spTree>
    <p:extLst>
      <p:ext uri="{BB962C8B-B14F-4D97-AF65-F5344CB8AC3E}">
        <p14:creationId xmlns:p14="http://schemas.microsoft.com/office/powerpoint/2010/main" val="2750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152400"/>
            <a:ext cx="8763000" cy="1077218"/>
          </a:xfrm>
          <a:prstGeom prst="rect">
            <a:avLst/>
          </a:prstGeom>
          <a:noFill/>
        </p:spPr>
        <p:txBody>
          <a:bodyPr wrap="square" rtlCol="0">
            <a:spAutoFit/>
          </a:bodyPr>
          <a:lstStyle/>
          <a:p>
            <a:pPr lvl="0" algn="just"/>
            <a:r>
              <a:rPr lang="vi-VN" sz="3200" b="1">
                <a:solidFill>
                  <a:srgbClr val="FF0000"/>
                </a:solidFill>
                <a:latin typeface="Times New Roman" panose="02020603050405020304" pitchFamily="18" charset="0"/>
                <a:cs typeface="Times New Roman" panose="02020603050405020304" pitchFamily="18" charset="0"/>
              </a:rPr>
              <a:t>2. Dương Đình Nghệ chống quân Nam Hán, củng cố nền tự chủ</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7088E9BB-5868-4BCC-9E06-290103574435}"/>
              </a:ext>
            </a:extLst>
          </p:cNvPr>
          <p:cNvSpPr/>
          <p:nvPr/>
        </p:nvSpPr>
        <p:spPr>
          <a:xfrm>
            <a:off x="40640" y="1371600"/>
            <a:ext cx="9067800" cy="5016758"/>
          </a:xfrm>
          <a:prstGeom prst="rect">
            <a:avLst/>
          </a:prstGeom>
        </p:spPr>
        <p:txBody>
          <a:bodyPr wrap="square">
            <a:spAutoFit/>
          </a:bodyPr>
          <a:lstStyle/>
          <a:p>
            <a:pPr algn="just"/>
            <a:r>
              <a:rPr lang="en-US" altLang="vi-VN" sz="4000">
                <a:solidFill>
                  <a:srgbClr val="000000"/>
                </a:solidFill>
                <a:latin typeface="Arial"/>
                <a:cs typeface="Arial" charset="0"/>
                <a:sym typeface="Wingdings" pitchFamily="2" charset="2"/>
              </a:rPr>
              <a:t></a:t>
            </a:r>
            <a:r>
              <a:rPr lang="en-US" altLang="vi-VN" sz="3200">
                <a:solidFill>
                  <a:srgbClr val="000000"/>
                </a:solidFill>
                <a:latin typeface="Arial"/>
                <a:cs typeface="Arial" charset="0"/>
                <a:sym typeface="Wingdings" pitchFamily="2" charset="2"/>
              </a:rPr>
              <a:t> </a:t>
            </a:r>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Mùa thu n</a:t>
            </a:r>
            <a:r>
              <a:rPr lang="vi-VN" sz="2800" b="1">
                <a:latin typeface="Times New Roman" panose="02020603050405020304" pitchFamily="18" charset="0"/>
                <a:cs typeface="Times New Roman" panose="02020603050405020304" pitchFamily="18" charset="0"/>
              </a:rPr>
              <a:t>ăm </a:t>
            </a:r>
            <a:r>
              <a:rPr lang="vi-VN" sz="2800" b="1" dirty="0">
                <a:latin typeface="Times New Roman" panose="02020603050405020304" pitchFamily="18" charset="0"/>
                <a:cs typeface="Times New Roman" panose="02020603050405020304" pitchFamily="18" charset="0"/>
              </a:rPr>
              <a:t>930, quân Nam </a:t>
            </a:r>
            <a:r>
              <a:rPr lang="vi-VN" sz="2800" b="1" err="1">
                <a:latin typeface="Times New Roman" panose="02020603050405020304" pitchFamily="18" charset="0"/>
                <a:cs typeface="Times New Roman" panose="02020603050405020304" pitchFamily="18" charset="0"/>
              </a:rPr>
              <a:t>Hán</a:t>
            </a:r>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xâm lược </a:t>
            </a:r>
            <a:r>
              <a:rPr lang="vi-VN" sz="2800" b="1">
                <a:latin typeface="Times New Roman" panose="02020603050405020304" pitchFamily="18" charset="0"/>
                <a:cs typeface="Times New Roman" panose="02020603050405020304" pitchFamily="18" charset="0"/>
              </a:rPr>
              <a:t>nước ta</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pPr algn="just"/>
            <a:r>
              <a:rPr lang="vi-VN" sz="2800" b="1" u="sng">
                <a:latin typeface="Times New Roman" panose="02020603050405020304" pitchFamily="18" charset="0"/>
                <a:cs typeface="Times New Roman" panose="02020603050405020304" pitchFamily="18" charset="0"/>
              </a:rPr>
              <a:t>Diễn biến</a:t>
            </a:r>
          </a:p>
          <a:p>
            <a:pPr algn="just"/>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Từ làng Giàng</a:t>
            </a:r>
            <a:r>
              <a:rPr lang="vi-VN" sz="2800" b="1">
                <a:solidFill>
                  <a:prstClr val="black"/>
                </a:solidFill>
                <a:latin typeface="Times New Roman" panose="02020603050405020304" pitchFamily="18" charset="0"/>
                <a:cs typeface="Times New Roman" panose="02020603050405020304" pitchFamily="18" charset="0"/>
              </a:rPr>
              <a:t> (Thanh Hóa)</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Dương Đình Nghệ</a:t>
            </a:r>
            <a:r>
              <a:rPr lang="en-US" sz="2800" b="1">
                <a:latin typeface="Times New Roman" panose="02020603050405020304" pitchFamily="18" charset="0"/>
                <a:cs typeface="Times New Roman" panose="02020603050405020304" pitchFamily="18" charset="0"/>
              </a:rPr>
              <a:t> xây dựng lực lượng ngày càng lớn mạnh. </a:t>
            </a:r>
            <a:endParaRPr lang="vi-VN" sz="2800" b="1">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 Từ đây </a:t>
            </a:r>
            <a:r>
              <a:rPr lang="vi-VN" sz="2800" b="1">
                <a:solidFill>
                  <a:prstClr val="black"/>
                </a:solidFill>
                <a:latin typeface="Times New Roman" panose="02020603050405020304" pitchFamily="18" charset="0"/>
                <a:cs typeface="Times New Roman" panose="02020603050405020304" pitchFamily="18" charset="0"/>
              </a:rPr>
              <a:t>Dương Đình Nghệ</a:t>
            </a:r>
            <a:r>
              <a:rPr lang="vi-VN" sz="2800" b="1">
                <a:latin typeface="Times New Roman" panose="02020603050405020304" pitchFamily="18" charset="0"/>
                <a:cs typeface="Times New Roman" panose="02020603050405020304" pitchFamily="18" charset="0"/>
              </a:rPr>
              <a:t> kéo quân </a:t>
            </a:r>
            <a:r>
              <a:rPr lang="en-US" sz="2800" b="1">
                <a:latin typeface="Times New Roman" panose="02020603050405020304" pitchFamily="18" charset="0"/>
                <a:cs typeface="Times New Roman" panose="02020603050405020304" pitchFamily="18" charset="0"/>
              </a:rPr>
              <a:t>đánh </a:t>
            </a:r>
            <a:r>
              <a:rPr lang="vi-VN" sz="2800" b="1">
                <a:latin typeface="Times New Roman" panose="02020603050405020304" pitchFamily="18" charset="0"/>
                <a:cs typeface="Times New Roman" panose="02020603050405020304" pitchFamily="18" charset="0"/>
              </a:rPr>
              <a:t>chiếm thành </a:t>
            </a:r>
            <a:r>
              <a:rPr lang="en-US" sz="2800" b="1">
                <a:latin typeface="Times New Roman" panose="02020603050405020304" pitchFamily="18" charset="0"/>
                <a:cs typeface="Times New Roman" panose="02020603050405020304" pitchFamily="18" charset="0"/>
              </a:rPr>
              <a:t>Đại La.</a:t>
            </a:r>
            <a:endParaRPr lang="vi-VN" sz="2800" b="1">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 Quân Nam Hán cử quân tiếp viện nhưng lại bị </a:t>
            </a:r>
            <a:r>
              <a:rPr lang="vi-VN" sz="2800" b="1">
                <a:solidFill>
                  <a:prstClr val="black"/>
                </a:solidFill>
                <a:latin typeface="Times New Roman" panose="02020603050405020304" pitchFamily="18" charset="0"/>
                <a:cs typeface="Times New Roman" panose="02020603050405020304" pitchFamily="18" charset="0"/>
              </a:rPr>
              <a:t>Dương Đình Nghệ</a:t>
            </a:r>
            <a:r>
              <a:rPr lang="vi-VN" sz="2800" b="1">
                <a:latin typeface="Times New Roman" panose="02020603050405020304" pitchFamily="18" charset="0"/>
                <a:cs typeface="Times New Roman" panose="02020603050405020304" pitchFamily="18" charset="0"/>
              </a:rPr>
              <a:t> chặn đánh</a:t>
            </a:r>
            <a:r>
              <a:rPr lang="vi-VN" sz="2800" b="1">
                <a:solidFill>
                  <a:prstClr val="black"/>
                </a:solidFill>
                <a:latin typeface="Times New Roman" panose="02020603050405020304" pitchFamily="18" charset="0"/>
                <a:cs typeface="Times New Roman" panose="02020603050405020304" pitchFamily="18" charset="0"/>
              </a:rPr>
              <a:t> =&gt; Quân Nam Hán phải  rút chạy</a:t>
            </a:r>
            <a:r>
              <a:rPr lang="en-US" sz="2800" b="1">
                <a:solidFill>
                  <a:prstClr val="black"/>
                </a:solidFill>
                <a:latin typeface="Times New Roman" panose="02020603050405020304" pitchFamily="18" charset="0"/>
                <a:cs typeface="Times New Roman" panose="02020603050405020304" pitchFamily="18" charset="0"/>
              </a:rPr>
              <a:t>.</a:t>
            </a:r>
            <a:r>
              <a:rPr lang="vi-VN" sz="2800" b="1">
                <a:solidFill>
                  <a:prstClr val="black"/>
                </a:solidFill>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a:p>
            <a:pPr algn="just"/>
            <a:r>
              <a:rPr lang="vi-VN" sz="2800" b="1" u="sng">
                <a:latin typeface="Times New Roman" panose="02020603050405020304" pitchFamily="18" charset="0"/>
                <a:cs typeface="Times New Roman" panose="02020603050405020304" pitchFamily="18" charset="0"/>
              </a:rPr>
              <a:t>Kết quả:</a:t>
            </a:r>
          </a:p>
          <a:p>
            <a:pPr algn="just"/>
            <a:r>
              <a:rPr lang="vi-VN" sz="2800" b="1">
                <a:latin typeface="Times New Roman" panose="02020603050405020304" pitchFamily="18" charset="0"/>
                <a:cs typeface="Times New Roman" panose="02020603050405020304" pitchFamily="18" charset="0"/>
              </a:rPr>
              <a:t>Cuộc kháng chiến thắng lợi. </a:t>
            </a:r>
            <a:r>
              <a:rPr lang="vi-VN" sz="2800" b="1">
                <a:solidFill>
                  <a:prstClr val="black"/>
                </a:solidFill>
                <a:latin typeface="Times New Roman" panose="02020603050405020304" pitchFamily="18" charset="0"/>
                <a:cs typeface="Times New Roman" panose="02020603050405020304" pitchFamily="18" charset="0"/>
              </a:rPr>
              <a:t>Dương Đình Nghệ</a:t>
            </a:r>
            <a:r>
              <a:rPr lang="vi-VN" sz="2800" b="1">
                <a:latin typeface="Times New Roman" panose="02020603050405020304" pitchFamily="18" charset="0"/>
                <a:cs typeface="Times New Roman" panose="02020603050405020304" pitchFamily="18" charset="0"/>
              </a:rPr>
              <a:t> tự xưng Tiết độ xứ, </a:t>
            </a:r>
            <a:r>
              <a:rPr lang="en-US" sz="2800" b="1">
                <a:latin typeface="Times New Roman" panose="02020603050405020304" pitchFamily="18" charset="0"/>
                <a:cs typeface="Times New Roman" panose="02020603050405020304" pitchFamily="18" charset="0"/>
              </a:rPr>
              <a:t>tiếp tục </a:t>
            </a:r>
            <a:r>
              <a:rPr lang="vi-VN" sz="2800" b="1">
                <a:latin typeface="Times New Roman" panose="02020603050405020304" pitchFamily="18" charset="0"/>
                <a:cs typeface="Times New Roman" panose="02020603050405020304" pitchFamily="18" charset="0"/>
              </a:rPr>
              <a:t>khôi phục nền tự chủ</a:t>
            </a:r>
            <a:r>
              <a:rPr lang="en-US" sz="2800" b="1">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2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9050" y="1015207"/>
            <a:ext cx="8896350" cy="89255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fontAlgn="base">
              <a:spcBef>
                <a:spcPct val="0"/>
              </a:spcBef>
              <a:spcAft>
                <a:spcPct val="0"/>
              </a:spcAft>
              <a:defRPr/>
            </a:pPr>
            <a:r>
              <a:rPr lang="en-US" altLang="vi-VN" sz="2800">
                <a:solidFill>
                  <a:srgbClr val="000000"/>
                </a:solidFill>
                <a:latin typeface="Times New Roman" panose="02020603050405020304" pitchFamily="18" charset="0"/>
                <a:cs typeface="Times New Roman" panose="02020603050405020304" pitchFamily="18" charset="0"/>
                <a:sym typeface="Wingdings" pitchFamily="2" charset="2"/>
              </a:rPr>
              <a:t>-</a:t>
            </a:r>
            <a:r>
              <a:rPr lang="en-US" altLang="vi-VN" sz="280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vi-VN" sz="2400" b="1" dirty="0" err="1">
                <a:solidFill>
                  <a:srgbClr val="000000"/>
                </a:solidFill>
                <a:latin typeface="Times New Roman" panose="02020603050405020304" pitchFamily="18" charset="0"/>
                <a:cs typeface="Times New Roman" panose="02020603050405020304" pitchFamily="18" charset="0"/>
              </a:rPr>
              <a:t>Năm</a:t>
            </a:r>
            <a:r>
              <a:rPr lang="en-US" altLang="vi-VN" sz="2400" b="1" dirty="0">
                <a:solidFill>
                  <a:srgbClr val="000000"/>
                </a:solidFill>
                <a:latin typeface="Times New Roman" panose="02020603050405020304" pitchFamily="18" charset="0"/>
                <a:cs typeface="Times New Roman" panose="02020603050405020304" pitchFamily="18" charset="0"/>
              </a:rPr>
              <a:t> 937, </a:t>
            </a:r>
            <a:r>
              <a:rPr lang="en-US" altLang="vi-VN" sz="2400" b="1" dirty="0" err="1">
                <a:solidFill>
                  <a:srgbClr val="000000"/>
                </a:solidFill>
                <a:latin typeface="Times New Roman" panose="02020603050405020304" pitchFamily="18" charset="0"/>
                <a:cs typeface="Times New Roman" panose="02020603050405020304" pitchFamily="18" charset="0"/>
              </a:rPr>
              <a:t>Dương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Đình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Nghệ</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bị</a:t>
            </a:r>
            <a:r>
              <a:rPr lang="en-US" altLang="vi-VN" sz="2400" b="1" i="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Kiều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err="1">
                <a:solidFill>
                  <a:srgbClr val="000000"/>
                </a:solidFill>
                <a:latin typeface="Times New Roman" panose="02020603050405020304" pitchFamily="18" charset="0"/>
                <a:cs typeface="Times New Roman" panose="02020603050405020304" pitchFamily="18" charset="0"/>
              </a:rPr>
              <a:t>Tiễn</a:t>
            </a:r>
            <a:r>
              <a:rPr lang="en-US" altLang="vi-VN" sz="2400" b="1">
                <a:solidFill>
                  <a:srgbClr val="000000"/>
                </a:solidFill>
                <a:latin typeface="Times New Roman" panose="02020603050405020304" pitchFamily="18" charset="0"/>
                <a:cs typeface="Times New Roman" panose="02020603050405020304" pitchFamily="18" charset="0"/>
              </a:rPr>
              <a:t> giết hại. </a:t>
            </a:r>
            <a:r>
              <a:rPr lang="en-US" altLang="vi-VN" sz="2400" b="1" dirty="0">
                <a:solidFill>
                  <a:srgbClr val="000000"/>
                </a:solidFill>
                <a:latin typeface="Times New Roman" panose="02020603050405020304" pitchFamily="18" charset="0"/>
                <a:cs typeface="Times New Roman" panose="02020603050405020304" pitchFamily="18" charset="0"/>
              </a:rPr>
              <a:t>Hay tin, </a:t>
            </a:r>
            <a:r>
              <a:rPr lang="en-US" altLang="vi-VN" sz="2400" b="1" dirty="0" err="1">
                <a:solidFill>
                  <a:srgbClr val="000000"/>
                </a:solidFill>
                <a:latin typeface="Times New Roman" panose="02020603050405020304" pitchFamily="18" charset="0"/>
                <a:cs typeface="Times New Roman" panose="02020603050405020304" pitchFamily="18" charset="0"/>
              </a:rPr>
              <a:t>Ngô</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Quyền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liền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kéo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quân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ra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err="1">
                <a:solidFill>
                  <a:srgbClr val="000000"/>
                </a:solidFill>
                <a:latin typeface="Times New Roman" panose="02020603050405020304" pitchFamily="18" charset="0"/>
                <a:cs typeface="Times New Roman" panose="02020603050405020304" pitchFamily="18" charset="0"/>
              </a:rPr>
              <a:t>Bắc</a:t>
            </a:r>
            <a:r>
              <a:rPr lang="en-US" altLang="vi-VN" sz="2400" b="1">
                <a:solidFill>
                  <a:srgbClr val="000000"/>
                </a:solidFill>
                <a:latin typeface="Times New Roman" panose="02020603050405020304" pitchFamily="18" charset="0"/>
                <a:cs typeface="Times New Roman" panose="02020603050405020304" pitchFamily="18" charset="0"/>
              </a:rPr>
              <a:t> để hỏi tội.</a:t>
            </a:r>
            <a:endParaRPr lang="en-US" altLang="vi-VN" sz="2400" b="1" dirty="0">
              <a:solidFill>
                <a:srgbClr val="000000"/>
              </a:solidFill>
              <a:latin typeface="Times New Roman" panose="02020603050405020304" pitchFamily="18" charset="0"/>
              <a:cs typeface="Times New Roman" panose="02020603050405020304" pitchFamily="18" charset="0"/>
            </a:endParaRPr>
          </a:p>
        </p:txBody>
      </p:sp>
      <p:sp>
        <p:nvSpPr>
          <p:cNvPr id="125956" name="Rectangle 4"/>
          <p:cNvSpPr>
            <a:spLocks noChangeArrowheads="1"/>
          </p:cNvSpPr>
          <p:nvPr/>
        </p:nvSpPr>
        <p:spPr bwMode="auto">
          <a:xfrm>
            <a:off x="2286000" y="5929313"/>
            <a:ext cx="6629400"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en-US" altLang="vi-VN" sz="3200" dirty="0">
                <a:solidFill>
                  <a:srgbClr val="FF0000"/>
                </a:solidFill>
                <a:latin typeface="Times New Roman" panose="02020603050405020304" pitchFamily="18" charset="0"/>
                <a:cs typeface="Times New Roman" panose="02020603050405020304" pitchFamily="18" charset="0"/>
                <a:sym typeface="Wingdings" pitchFamily="2" charset="2"/>
              </a:rPr>
              <a:t> </a:t>
            </a:r>
            <a:endParaRPr lang="en-US" altLang="vi-VN" sz="2500" b="1" dirty="0">
              <a:solidFill>
                <a:srgbClr val="000000"/>
              </a:solidFill>
              <a:latin typeface="Times New Roman" panose="02020603050405020304" pitchFamily="18" charset="0"/>
              <a:cs typeface="Times New Roman" panose="02020603050405020304" pitchFamily="18" charset="0"/>
            </a:endParaRPr>
          </a:p>
        </p:txBody>
      </p:sp>
      <p:sp>
        <p:nvSpPr>
          <p:cNvPr id="27654" name="Title 1"/>
          <p:cNvSpPr>
            <a:spLocks/>
          </p:cNvSpPr>
          <p:nvPr/>
        </p:nvSpPr>
        <p:spPr bwMode="auto">
          <a:xfrm>
            <a:off x="-228600" y="0"/>
            <a:ext cx="967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vi-VN" sz="3000" b="1" kern="0" dirty="0">
                <a:solidFill>
                  <a:srgbClr val="FF0000"/>
                </a:solidFill>
                <a:latin typeface="Times New Roman" pitchFamily="18" charset="0"/>
                <a:ea typeface="+mj-ea"/>
                <a:cs typeface="+mj-cs"/>
              </a:rPr>
              <a:t>II. </a:t>
            </a:r>
            <a:r>
              <a:rPr lang="en-US" altLang="vi-VN" sz="3000" b="1" kern="0" dirty="0">
                <a:solidFill>
                  <a:srgbClr val="FF0000"/>
                </a:solidFill>
                <a:latin typeface="Times New Roman" pitchFamily="18" charset="0"/>
                <a:ea typeface="+mj-ea"/>
                <a:cs typeface="Times New Roman" pitchFamily="18" charset="0"/>
              </a:rPr>
              <a:t>NGÔ QUYỀN VÀ CHIẾN THẮNG BẠCH ĐẰNG NĂM 938</a:t>
            </a:r>
            <a:endParaRPr lang="en-US" altLang="vi-VN" sz="2200" u="sng" dirty="0">
              <a:solidFill>
                <a:srgbClr val="008000"/>
              </a:solidFill>
              <a:latin typeface="Times New Roman" pitchFamily="18" charset="0"/>
              <a:cs typeface="Arial" charset="0"/>
            </a:endParaRPr>
          </a:p>
        </p:txBody>
      </p:sp>
      <p:pic>
        <p:nvPicPr>
          <p:cNvPr id="4" name="Picture 3">
            <a:extLst>
              <a:ext uri="{FF2B5EF4-FFF2-40B4-BE49-F238E27FC236}">
                <a16:creationId xmlns:a16="http://schemas.microsoft.com/office/drawing/2014/main" id="{C9598CAB-47A4-409D-A662-4AB73AC35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09146"/>
            <a:ext cx="3600953" cy="4239254"/>
          </a:xfrm>
          <a:prstGeom prst="rect">
            <a:avLst/>
          </a:prstGeom>
        </p:spPr>
      </p:pic>
      <p:sp>
        <p:nvSpPr>
          <p:cNvPr id="5" name="TextBox 4">
            <a:extLst>
              <a:ext uri="{FF2B5EF4-FFF2-40B4-BE49-F238E27FC236}">
                <a16:creationId xmlns:a16="http://schemas.microsoft.com/office/drawing/2014/main" id="{EACC8F6E-3424-4D6D-87F5-922E88F8EDAD}"/>
              </a:ext>
            </a:extLst>
          </p:cNvPr>
          <p:cNvSpPr txBox="1"/>
          <p:nvPr/>
        </p:nvSpPr>
        <p:spPr>
          <a:xfrm>
            <a:off x="685800" y="6330434"/>
            <a:ext cx="2778760"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NGÔ QUYỀN (898-944)</a:t>
            </a:r>
          </a:p>
        </p:txBody>
      </p:sp>
      <p:sp>
        <p:nvSpPr>
          <p:cNvPr id="6" name="TextBox 5">
            <a:extLst>
              <a:ext uri="{FF2B5EF4-FFF2-40B4-BE49-F238E27FC236}">
                <a16:creationId xmlns:a16="http://schemas.microsoft.com/office/drawing/2014/main" id="{D8606C9A-29AE-407D-9340-EA6020F028FA}"/>
              </a:ext>
            </a:extLst>
          </p:cNvPr>
          <p:cNvSpPr txBox="1"/>
          <p:nvPr/>
        </p:nvSpPr>
        <p:spPr>
          <a:xfrm>
            <a:off x="4508500" y="2024386"/>
            <a:ext cx="4330700" cy="4154984"/>
          </a:xfrm>
          <a:prstGeom prst="rect">
            <a:avLst/>
          </a:prstGeom>
          <a:solidFill>
            <a:schemeClr val="accent6">
              <a:lumMod val="20000"/>
              <a:lumOff val="80000"/>
            </a:schemeClr>
          </a:solidFill>
          <a:ln>
            <a:solidFill>
              <a:srgbClr val="0070C0"/>
            </a:solidFill>
          </a:ln>
        </p:spPr>
        <p:txBody>
          <a:bodyPr wrap="square" rtlCol="0">
            <a:spAutoFit/>
          </a:bodyPr>
          <a:lstStyle/>
          <a:p>
            <a:r>
              <a:rPr lang="en-US" sz="2400" b="1">
                <a:latin typeface="Times New Roman" panose="02020603050405020304" pitchFamily="18" charset="0"/>
                <a:cs typeface="Times New Roman" panose="02020603050405020304" pitchFamily="18" charset="0"/>
              </a:rPr>
              <a:t>Ngô Quyền người Đường Lâm (Sơn Tây, Hà Nội) cùng làng với Phùng Hưng. Đại Việt sử kí toàn thư cho biết , Ngô Quyền là người: “Khôi ngô, mắt sáng như chớp, dáng đi thong thả như hổ, có trí dung, sức có thể nâng được vạc; làm nha tướng của Dương Đình Nghệ, được</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Dương Đình Nghệ gả con gái và cho quyền quản Ái Châu.”</a:t>
            </a:r>
            <a:r>
              <a:rPr lang="en-US" sz="2400" b="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2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4"/>
                                        </p:tgtEl>
                                        <p:attrNameLst>
                                          <p:attrName>style.visibility</p:attrName>
                                        </p:attrNameLst>
                                      </p:cBhvr>
                                      <p:to>
                                        <p:strVal val="visible"/>
                                      </p:to>
                                    </p:set>
                                    <p:anim calcmode="lin" valueType="num">
                                      <p:cBhvr additive="base">
                                        <p:cTn id="13" dur="500" fill="hold"/>
                                        <p:tgtEl>
                                          <p:spTgt spid="125954"/>
                                        </p:tgtEl>
                                        <p:attrNameLst>
                                          <p:attrName>ppt_x</p:attrName>
                                        </p:attrNameLst>
                                      </p:cBhvr>
                                      <p:tavLst>
                                        <p:tav tm="0">
                                          <p:val>
                                            <p:strVal val="#ppt_x"/>
                                          </p:val>
                                        </p:tav>
                                        <p:tav tm="100000">
                                          <p:val>
                                            <p:strVal val="#ppt_x"/>
                                          </p:val>
                                        </p:tav>
                                      </p:tavLst>
                                    </p:anim>
                                    <p:anim calcmode="lin" valueType="num">
                                      <p:cBhvr additive="base">
                                        <p:cTn id="14" dur="500" fill="hold"/>
                                        <p:tgtEl>
                                          <p:spTgt spid="1259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2765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8575" y="1115810"/>
            <a:ext cx="8896350" cy="89255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937,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Dương</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Đình</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Nghệ</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bị</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Công</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Tiễn</a:t>
            </a:r>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giết hại. </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Hay tin,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Ngô</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Quyền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liền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kéo</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quân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Bắc</a:t>
            </a:r>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để hỏi tội.</a:t>
            </a:r>
            <a:endPar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5955" name="Rectangle 3"/>
          <p:cNvSpPr>
            <a:spLocks noChangeArrowheads="1"/>
          </p:cNvSpPr>
          <p:nvPr/>
        </p:nvSpPr>
        <p:spPr bwMode="auto">
          <a:xfrm>
            <a:off x="0" y="2189745"/>
            <a:ext cx="8886825" cy="89255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Công</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Tiễn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cầu</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cứu</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Nam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Hán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938</a:t>
            </a:r>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nhà Nam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Hán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đem</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quân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sang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xâm</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lược</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hai</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25956" name="Rectangle 4"/>
          <p:cNvSpPr>
            <a:spLocks noChangeArrowheads="1"/>
          </p:cNvSpPr>
          <p:nvPr/>
        </p:nvSpPr>
        <p:spPr bwMode="auto">
          <a:xfrm>
            <a:off x="2280285" y="5967821"/>
            <a:ext cx="6629400"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 </a:t>
            </a:r>
            <a:endParaRPr kumimoji="0" lang="en-US" alt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5957" name="Rectangle 5"/>
          <p:cNvSpPr>
            <a:spLocks noChangeArrowheads="1"/>
          </p:cNvSpPr>
          <p:nvPr/>
        </p:nvSpPr>
        <p:spPr bwMode="auto">
          <a:xfrm>
            <a:off x="161925" y="3263681"/>
            <a:ext cx="8610600" cy="310854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en-US" altLang="vi-VN"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 </a:t>
            </a:r>
            <a:r>
              <a:rPr kumimoji="0" lang="vi-VN" altLang="vi-VN"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Ngô Quyền tiến quân vào thành Đại La, bắt giết Kiều Công Tiễn</a:t>
            </a:r>
            <a:r>
              <a:rPr kumimoji="0" lang="en-US" altLang="vi-VN"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khẩn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trương</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chuẩn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bị</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chống</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quân</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xâm</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lược</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Sai người đem cọc vạt nhọn đầu, bịt sắt đóng ngầm trước ở cửa biển</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Bạch Đằng.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Cho thuyền nhỏ, nhẹ</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khiêu chiến</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hử thuyền của giặc theo nước triều lên vào vị trí có bãi cọc ngầm</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Chế ngự không cho  thuyền</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giặc thoát</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ra</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vi-VN" sz="24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7654" name="Title 1"/>
          <p:cNvSpPr>
            <a:spLocks/>
          </p:cNvSpPr>
          <p:nvPr/>
        </p:nvSpPr>
        <p:spPr bwMode="auto">
          <a:xfrm>
            <a:off x="-266700" y="179453"/>
            <a:ext cx="967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000" b="1" i="0" u="none" strike="noStrike" kern="0" cap="none" spc="0" normalizeH="0" baseline="0" noProof="0" dirty="0">
                <a:ln>
                  <a:noFill/>
                </a:ln>
                <a:solidFill>
                  <a:srgbClr val="FF0000"/>
                </a:solidFill>
                <a:effectLst/>
                <a:uLnTx/>
                <a:uFillTx/>
                <a:latin typeface="Times New Roman" pitchFamily="18" charset="0"/>
                <a:ea typeface="+mn-ea"/>
                <a:cs typeface="+mn-cs"/>
              </a:rPr>
              <a:t>II. </a:t>
            </a:r>
            <a:r>
              <a:rPr kumimoji="0" lang="en-US" altLang="vi-VN" sz="3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NGÔ QUYỀN VÀ CHIẾN THẮNG BẠCH ĐẰNG NĂM 938</a:t>
            </a:r>
            <a:endParaRPr kumimoji="0" lang="en-US" altLang="vi-VN" sz="2200" b="0" i="0" u="sng" strike="noStrike" kern="1200" cap="none" spc="0" normalizeH="0" baseline="0" noProof="0" dirty="0">
              <a:ln>
                <a:noFill/>
              </a:ln>
              <a:solidFill>
                <a:srgbClr val="008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80289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ox(in)">
                                      <p:cBhvr>
                                        <p:cTn id="7" dur="500"/>
                                        <p:tgtEl>
                                          <p:spTgt spid="125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5955"/>
                                        </p:tgtEl>
                                        <p:attrNameLst>
                                          <p:attrName>style.visibility</p:attrName>
                                        </p:attrNameLst>
                                      </p:cBhvr>
                                      <p:to>
                                        <p:strVal val="visible"/>
                                      </p:to>
                                    </p:set>
                                    <p:animEffect transition="in" filter="box(in)">
                                      <p:cBhvr>
                                        <p:cTn id="12" dur="500"/>
                                        <p:tgtEl>
                                          <p:spTgt spid="1259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5957"/>
                                        </p:tgtEl>
                                        <p:attrNameLst>
                                          <p:attrName>style.visibility</p:attrName>
                                        </p:attrNameLst>
                                      </p:cBhvr>
                                      <p:to>
                                        <p:strVal val="visible"/>
                                      </p:to>
                                    </p:set>
                                    <p:animEffect transition="in" filter="fade">
                                      <p:cBhvr>
                                        <p:cTn id="17" dur="1000"/>
                                        <p:tgtEl>
                                          <p:spTgt spid="125957"/>
                                        </p:tgtEl>
                                      </p:cBhvr>
                                    </p:animEffect>
                                    <p:anim calcmode="lin" valueType="num">
                                      <p:cBhvr>
                                        <p:cTn id="18" dur="1000" fill="hold"/>
                                        <p:tgtEl>
                                          <p:spTgt spid="125957"/>
                                        </p:tgtEl>
                                        <p:attrNameLst>
                                          <p:attrName>ppt_x</p:attrName>
                                        </p:attrNameLst>
                                      </p:cBhvr>
                                      <p:tavLst>
                                        <p:tav tm="0">
                                          <p:val>
                                            <p:strVal val="#ppt_x"/>
                                          </p:val>
                                        </p:tav>
                                        <p:tav tm="100000">
                                          <p:val>
                                            <p:strVal val="#ppt_x"/>
                                          </p:val>
                                        </p:tav>
                                      </p:tavLst>
                                    </p:anim>
                                    <p:anim calcmode="lin" valueType="num">
                                      <p:cBhvr>
                                        <p:cTn id="19" dur="1000" fill="hold"/>
                                        <p:tgtEl>
                                          <p:spTgt spid="12595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5956"/>
                                        </p:tgtEl>
                                        <p:attrNameLst>
                                          <p:attrName>style.visibility</p:attrName>
                                        </p:attrNameLst>
                                      </p:cBhvr>
                                      <p:to>
                                        <p:strVal val="visible"/>
                                      </p:to>
                                    </p:set>
                                    <p:animEffect transition="in" filter="fade">
                                      <p:cBhvr>
                                        <p:cTn id="24" dur="1000"/>
                                        <p:tgtEl>
                                          <p:spTgt spid="125956"/>
                                        </p:tgtEl>
                                      </p:cBhvr>
                                    </p:animEffect>
                                    <p:anim calcmode="lin" valueType="num">
                                      <p:cBhvr>
                                        <p:cTn id="25" dur="1000" fill="hold"/>
                                        <p:tgtEl>
                                          <p:spTgt spid="125956"/>
                                        </p:tgtEl>
                                        <p:attrNameLst>
                                          <p:attrName>ppt_x</p:attrName>
                                        </p:attrNameLst>
                                      </p:cBhvr>
                                      <p:tavLst>
                                        <p:tav tm="0">
                                          <p:val>
                                            <p:strVal val="#ppt_x"/>
                                          </p:val>
                                        </p:tav>
                                        <p:tav tm="100000">
                                          <p:val>
                                            <p:strVal val="#ppt_x"/>
                                          </p:val>
                                        </p:tav>
                                      </p:tavLst>
                                    </p:anim>
                                    <p:anim calcmode="lin" valueType="num">
                                      <p:cBhvr>
                                        <p:cTn id="26" dur="1000" fill="hold"/>
                                        <p:tgtEl>
                                          <p:spTgt spid="1259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p:bldP spid="125956" grpId="0"/>
      <p:bldP spid="1259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609600" y="6262688"/>
            <a:ext cx="388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fontAlgn="base" hangingPunct="1">
              <a:spcBef>
                <a:spcPct val="50000"/>
              </a:spcBef>
              <a:spcAft>
                <a:spcPct val="0"/>
              </a:spcAft>
              <a:buClrTx/>
              <a:buSzTx/>
              <a:buFontTx/>
              <a:buNone/>
            </a:pPr>
            <a:r>
              <a:rPr lang="en-US" altLang="vi-VN" sz="1800" b="1">
                <a:solidFill>
                  <a:srgbClr val="000000"/>
                </a:solidFill>
                <a:latin typeface="Tahoma" pitchFamily="34" charset="0"/>
              </a:rPr>
              <a:t> </a:t>
            </a:r>
            <a:r>
              <a:rPr lang="en-US" altLang="vi-VN" sz="1800" b="1">
                <a:solidFill>
                  <a:srgbClr val="000000"/>
                </a:solidFill>
                <a:latin typeface="Times New Roman" pitchFamily="18" charset="0"/>
                <a:cs typeface="Times New Roman" pitchFamily="18" charset="0"/>
              </a:rPr>
              <a:t>Chuyển gỗ về để đóng cọc </a:t>
            </a:r>
          </a:p>
        </p:txBody>
      </p:sp>
      <p:sp>
        <p:nvSpPr>
          <p:cNvPr id="28675" name="Text Box 9"/>
          <p:cNvSpPr txBox="1">
            <a:spLocks noChangeArrowheads="1"/>
          </p:cNvSpPr>
          <p:nvPr/>
        </p:nvSpPr>
        <p:spPr bwMode="auto">
          <a:xfrm>
            <a:off x="5029200" y="32766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fontAlgn="base" hangingPunct="1">
              <a:spcBef>
                <a:spcPct val="50000"/>
              </a:spcBef>
              <a:spcAft>
                <a:spcPct val="0"/>
              </a:spcAft>
              <a:buClrTx/>
              <a:buSzTx/>
              <a:buFontTx/>
              <a:buNone/>
            </a:pPr>
            <a:r>
              <a:rPr lang="en-US" altLang="vi-VN" sz="1800" b="1">
                <a:solidFill>
                  <a:srgbClr val="000000"/>
                </a:solidFill>
                <a:latin typeface="Times New Roman" pitchFamily="18" charset="0"/>
                <a:cs typeface="Times New Roman" pitchFamily="18" charset="0"/>
              </a:rPr>
              <a:t>Đóng cọc ở sông Bạch Đằng </a:t>
            </a:r>
          </a:p>
        </p:txBody>
      </p:sp>
      <p:sp>
        <p:nvSpPr>
          <p:cNvPr id="28676" name="AutoShape 13"/>
          <p:cNvSpPr>
            <a:spLocks noChangeArrowheads="1"/>
          </p:cNvSpPr>
          <p:nvPr/>
        </p:nvSpPr>
        <p:spPr bwMode="auto">
          <a:xfrm>
            <a:off x="4724400" y="6400800"/>
            <a:ext cx="4419600" cy="457200"/>
          </a:xfrm>
          <a:prstGeom prst="wedgeRectCallout">
            <a:avLst>
              <a:gd name="adj1" fmla="val -37213"/>
              <a:gd name="adj2" fmla="val -24306"/>
            </a:avLst>
          </a:prstGeom>
          <a:solidFill>
            <a:srgbClr val="FFFFFF"/>
          </a:solidFill>
          <a:ln w="9525">
            <a:solidFill>
              <a:srgbClr val="FFFFFF"/>
            </a:solidFill>
            <a:miter lim="800000"/>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fontAlgn="base">
              <a:spcBef>
                <a:spcPct val="0"/>
              </a:spcBef>
              <a:spcAft>
                <a:spcPct val="0"/>
              </a:spcAft>
              <a:buClrTx/>
              <a:buSzTx/>
              <a:buFontTx/>
              <a:buNone/>
            </a:pPr>
            <a:r>
              <a:rPr lang="en-US" altLang="vi-VN" sz="2000" b="1">
                <a:solidFill>
                  <a:srgbClr val="000000"/>
                </a:solidFill>
                <a:latin typeface="Times New Roman" pitchFamily="18" charset="0"/>
                <a:cs typeface="Times New Roman" pitchFamily="18" charset="0"/>
              </a:rPr>
              <a:t>Quân mai phục hai bên bờ</a:t>
            </a:r>
          </a:p>
        </p:txBody>
      </p:sp>
      <p:pic>
        <p:nvPicPr>
          <p:cNvPr id="15374" name="Picture 14" descr="Anh chat go de dong coc song Bach D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512763"/>
            <a:ext cx="4419600" cy="2743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75" name="Picture 15" descr="slide0087_image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
            <a:ext cx="4160838" cy="2743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76" name="Picture 16" descr="Dong coc song Bach 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3640138"/>
            <a:ext cx="4419600" cy="2590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Phuc kich quan dich tran Bach D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413" y="3670300"/>
            <a:ext cx="4191000" cy="2590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5" name="Rectangle 11"/>
          <p:cNvSpPr>
            <a:spLocks noChangeArrowheads="1"/>
          </p:cNvSpPr>
          <p:nvPr/>
        </p:nvSpPr>
        <p:spPr bwMode="auto">
          <a:xfrm>
            <a:off x="1955800" y="3235325"/>
            <a:ext cx="104775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defRPr/>
            </a:pPr>
            <a:r>
              <a:rPr lang="en-US" altLang="vi-VN" sz="2000" b="1" dirty="0" err="1">
                <a:solidFill>
                  <a:srgbClr val="000000"/>
                </a:solidFill>
                <a:latin typeface="Times New Roman" pitchFamily="18" charset="0"/>
              </a:rPr>
              <a:t>Chặt</a:t>
            </a:r>
            <a:r>
              <a:rPr lang="en-US" altLang="vi-VN" sz="2000" b="1" dirty="0">
                <a:solidFill>
                  <a:srgbClr val="000000"/>
                </a:solidFill>
                <a:latin typeface="Times New Roman" pitchFamily="18" charset="0"/>
              </a:rPr>
              <a:t> </a:t>
            </a:r>
            <a:r>
              <a:rPr lang="en-US" altLang="vi-VN" sz="2000" b="1" dirty="0" err="1">
                <a:solidFill>
                  <a:srgbClr val="000000"/>
                </a:solidFill>
                <a:latin typeface="Times New Roman" pitchFamily="18" charset="0"/>
              </a:rPr>
              <a:t>gỗ</a:t>
            </a:r>
            <a:endParaRPr lang="en-US" altLang="vi-VN" sz="2000" b="1" dirty="0">
              <a:solidFill>
                <a:srgbClr val="000000"/>
              </a:solidFill>
              <a:latin typeface="Times New Roman" pitchFamily="18" charset="0"/>
            </a:endParaRPr>
          </a:p>
        </p:txBody>
      </p:sp>
    </p:spTree>
    <p:extLst>
      <p:ext uri="{BB962C8B-B14F-4D97-AF65-F5344CB8AC3E}">
        <p14:creationId xmlns:p14="http://schemas.microsoft.com/office/powerpoint/2010/main" val="29136484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500"/>
                                  </p:stCondLst>
                                  <p:childTnLst>
                                    <p:set>
                                      <p:cBhvr>
                                        <p:cTn id="6" dur="1" fill="hold">
                                          <p:stCondLst>
                                            <p:cond delay="0"/>
                                          </p:stCondLst>
                                        </p:cTn>
                                        <p:tgtEl>
                                          <p:spTgt spid="15374"/>
                                        </p:tgtEl>
                                        <p:attrNameLst>
                                          <p:attrName>style.visibility</p:attrName>
                                        </p:attrNameLst>
                                      </p:cBhvr>
                                      <p:to>
                                        <p:strVal val="visible"/>
                                      </p:to>
                                    </p:set>
                                    <p:animEffect transition="in" filter="diamond(in)">
                                      <p:cBhvr>
                                        <p:cTn id="7" dur="500"/>
                                        <p:tgtEl>
                                          <p:spTgt spid="15374"/>
                                        </p:tgtEl>
                                      </p:cBhvr>
                                    </p:animEffect>
                                  </p:childTnLst>
                                </p:cTn>
                              </p:par>
                              <p:par>
                                <p:cTn id="8" presetID="8" presetClass="entr" presetSubtype="16" fill="hold" nodeType="withEffect">
                                  <p:stCondLst>
                                    <p:cond delay="500"/>
                                  </p:stCondLst>
                                  <p:childTnLst>
                                    <p:set>
                                      <p:cBhvr>
                                        <p:cTn id="9" dur="1" fill="hold">
                                          <p:stCondLst>
                                            <p:cond delay="0"/>
                                          </p:stCondLst>
                                        </p:cTn>
                                        <p:tgtEl>
                                          <p:spTgt spid="15375"/>
                                        </p:tgtEl>
                                        <p:attrNameLst>
                                          <p:attrName>style.visibility</p:attrName>
                                        </p:attrNameLst>
                                      </p:cBhvr>
                                      <p:to>
                                        <p:strVal val="visible"/>
                                      </p:to>
                                    </p:set>
                                    <p:animEffect transition="in" filter="diamond(in)">
                                      <p:cBhvr>
                                        <p:cTn id="10" dur="500"/>
                                        <p:tgtEl>
                                          <p:spTgt spid="15375"/>
                                        </p:tgtEl>
                                      </p:cBhvr>
                                    </p:animEffect>
                                  </p:childTnLst>
                                </p:cTn>
                              </p:par>
                              <p:par>
                                <p:cTn id="11" presetID="9" presetClass="entr" presetSubtype="0" fill="hold" nodeType="withEffect">
                                  <p:stCondLst>
                                    <p:cond delay="500"/>
                                  </p:stCondLst>
                                  <p:childTnLst>
                                    <p:set>
                                      <p:cBhvr>
                                        <p:cTn id="12" dur="1" fill="hold">
                                          <p:stCondLst>
                                            <p:cond delay="0"/>
                                          </p:stCondLst>
                                        </p:cTn>
                                        <p:tgtEl>
                                          <p:spTgt spid="15376"/>
                                        </p:tgtEl>
                                        <p:attrNameLst>
                                          <p:attrName>style.visibility</p:attrName>
                                        </p:attrNameLst>
                                      </p:cBhvr>
                                      <p:to>
                                        <p:strVal val="visible"/>
                                      </p:to>
                                    </p:set>
                                    <p:animEffect transition="in" filter="dissolve">
                                      <p:cBhvr>
                                        <p:cTn id="13" dur="500"/>
                                        <p:tgtEl>
                                          <p:spTgt spid="15376"/>
                                        </p:tgtEl>
                                      </p:cBhvr>
                                    </p:animEffect>
                                  </p:childTnLst>
                                </p:cTn>
                              </p:par>
                              <p:par>
                                <p:cTn id="14" presetID="55" presetClass="entr" presetSubtype="0" fill="hold" nodeType="withEffect">
                                  <p:stCondLst>
                                    <p:cond delay="500"/>
                                  </p:stCondLst>
                                  <p:childTnLst>
                                    <p:set>
                                      <p:cBhvr>
                                        <p:cTn id="15" dur="1" fill="hold">
                                          <p:stCondLst>
                                            <p:cond delay="0"/>
                                          </p:stCondLst>
                                        </p:cTn>
                                        <p:tgtEl>
                                          <p:spTgt spid="57348"/>
                                        </p:tgtEl>
                                        <p:attrNameLst>
                                          <p:attrName>style.visibility</p:attrName>
                                        </p:attrNameLst>
                                      </p:cBhvr>
                                      <p:to>
                                        <p:strVal val="visible"/>
                                      </p:to>
                                    </p:set>
                                    <p:anim calcmode="lin" valueType="num">
                                      <p:cBhvr>
                                        <p:cTn id="16" dur="500" fill="hold"/>
                                        <p:tgtEl>
                                          <p:spTgt spid="57348"/>
                                        </p:tgtEl>
                                        <p:attrNameLst>
                                          <p:attrName>ppt_w</p:attrName>
                                        </p:attrNameLst>
                                      </p:cBhvr>
                                      <p:tavLst>
                                        <p:tav tm="0">
                                          <p:val>
                                            <p:strVal val="#ppt_w*0.70"/>
                                          </p:val>
                                        </p:tav>
                                        <p:tav tm="100000">
                                          <p:val>
                                            <p:strVal val="#ppt_w"/>
                                          </p:val>
                                        </p:tav>
                                      </p:tavLst>
                                    </p:anim>
                                    <p:anim calcmode="lin" valueType="num">
                                      <p:cBhvr>
                                        <p:cTn id="17" dur="500" fill="hold"/>
                                        <p:tgtEl>
                                          <p:spTgt spid="57348"/>
                                        </p:tgtEl>
                                        <p:attrNameLst>
                                          <p:attrName>ppt_h</p:attrName>
                                        </p:attrNameLst>
                                      </p:cBhvr>
                                      <p:tavLst>
                                        <p:tav tm="0">
                                          <p:val>
                                            <p:strVal val="#ppt_h"/>
                                          </p:val>
                                        </p:tav>
                                        <p:tav tm="100000">
                                          <p:val>
                                            <p:strVal val="#ppt_h"/>
                                          </p:val>
                                        </p:tav>
                                      </p:tavLst>
                                    </p:anim>
                                    <p:animEffect transition="in" filter="fade">
                                      <p:cBhvr>
                                        <p:cTn id="18"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B6953-7427-4E31-8E94-F9A06594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0"/>
            <a:ext cx="8978590" cy="6172200"/>
          </a:xfrm>
          <a:prstGeom prst="rect">
            <a:avLst/>
          </a:prstGeom>
          <a:ln w="57150">
            <a:solidFill>
              <a:srgbClr val="1D2DA3"/>
            </a:solidFill>
          </a:ln>
        </p:spPr>
      </p:pic>
      <p:sp>
        <p:nvSpPr>
          <p:cNvPr id="4" name="TextBox 3">
            <a:extLst>
              <a:ext uri="{FF2B5EF4-FFF2-40B4-BE49-F238E27FC236}">
                <a16:creationId xmlns:a16="http://schemas.microsoft.com/office/drawing/2014/main" id="{82F17537-4017-4DA7-BE46-9A46C63A2EAA}"/>
              </a:ext>
            </a:extLst>
          </p:cNvPr>
          <p:cNvSpPr txBox="1"/>
          <p:nvPr/>
        </p:nvSpPr>
        <p:spPr>
          <a:xfrm>
            <a:off x="1237569" y="6202371"/>
            <a:ext cx="6705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H19.4 LƯỢC ĐỒ TRẬN BẠCH ĐẰNG NĂM 938</a:t>
            </a:r>
          </a:p>
        </p:txBody>
      </p:sp>
      <p:pic>
        <p:nvPicPr>
          <p:cNvPr id="7" name="Picture 6">
            <a:extLst>
              <a:ext uri="{FF2B5EF4-FFF2-40B4-BE49-F238E27FC236}">
                <a16:creationId xmlns:a16="http://schemas.microsoft.com/office/drawing/2014/main" id="{3E3B1F35-EEE9-4CBE-8893-25DF9269AA86}"/>
              </a:ext>
            </a:extLst>
          </p:cNvPr>
          <p:cNvPicPr>
            <a:picLocks noChangeAspect="1"/>
          </p:cNvPicPr>
          <p:nvPr/>
        </p:nvPicPr>
        <p:blipFill>
          <a:blip r:embed="rId3"/>
          <a:stretch>
            <a:fillRect/>
          </a:stretch>
        </p:blipFill>
        <p:spPr>
          <a:xfrm>
            <a:off x="89210" y="4677905"/>
            <a:ext cx="932769" cy="481626"/>
          </a:xfrm>
          <a:prstGeom prst="rect">
            <a:avLst/>
          </a:prstGeom>
        </p:spPr>
      </p:pic>
      <p:cxnSp>
        <p:nvCxnSpPr>
          <p:cNvPr id="10" name="Straight Arrow Connector 9">
            <a:extLst>
              <a:ext uri="{FF2B5EF4-FFF2-40B4-BE49-F238E27FC236}">
                <a16:creationId xmlns:a16="http://schemas.microsoft.com/office/drawing/2014/main" id="{84543B82-9DA2-4AD9-8B94-6FAD811B9820}"/>
              </a:ext>
            </a:extLst>
          </p:cNvPr>
          <p:cNvCxnSpPr>
            <a:cxnSpLocks/>
          </p:cNvCxnSpPr>
          <p:nvPr/>
        </p:nvCxnSpPr>
        <p:spPr bwMode="auto">
          <a:xfrm>
            <a:off x="90959" y="5334000"/>
            <a:ext cx="609600"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19" name="Rectangle 18">
            <a:extLst>
              <a:ext uri="{FF2B5EF4-FFF2-40B4-BE49-F238E27FC236}">
                <a16:creationId xmlns:a16="http://schemas.microsoft.com/office/drawing/2014/main" id="{DFF8EC81-D68D-4E39-B2F3-9DF3142B02BC}"/>
              </a:ext>
            </a:extLst>
          </p:cNvPr>
          <p:cNvSpPr/>
          <p:nvPr/>
        </p:nvSpPr>
        <p:spPr bwMode="auto">
          <a:xfrm>
            <a:off x="6629400" y="1696844"/>
            <a:ext cx="1524000" cy="589156"/>
          </a:xfrm>
          <a:custGeom>
            <a:avLst/>
            <a:gdLst>
              <a:gd name="connsiteX0" fmla="*/ 0 w 1524000"/>
              <a:gd name="connsiteY0" fmla="*/ 0 h 533400"/>
              <a:gd name="connsiteX1" fmla="*/ 1524000 w 1524000"/>
              <a:gd name="connsiteY1" fmla="*/ 0 h 533400"/>
              <a:gd name="connsiteX2" fmla="*/ 1524000 w 1524000"/>
              <a:gd name="connsiteY2" fmla="*/ 533400 h 533400"/>
              <a:gd name="connsiteX3" fmla="*/ 0 w 1524000"/>
              <a:gd name="connsiteY3" fmla="*/ 533400 h 533400"/>
              <a:gd name="connsiteX4" fmla="*/ 0 w 1524000"/>
              <a:gd name="connsiteY4" fmla="*/ 0 h 533400"/>
              <a:gd name="connsiteX0" fmla="*/ 0 w 1524000"/>
              <a:gd name="connsiteY0" fmla="*/ 0 h 533400"/>
              <a:gd name="connsiteX1" fmla="*/ 910682 w 1524000"/>
              <a:gd name="connsiteY1" fmla="*/ 267629 h 533400"/>
              <a:gd name="connsiteX2" fmla="*/ 1524000 w 1524000"/>
              <a:gd name="connsiteY2" fmla="*/ 533400 h 533400"/>
              <a:gd name="connsiteX3" fmla="*/ 0 w 1524000"/>
              <a:gd name="connsiteY3" fmla="*/ 533400 h 533400"/>
              <a:gd name="connsiteX4" fmla="*/ 0 w 1524000"/>
              <a:gd name="connsiteY4" fmla="*/ 0 h 533400"/>
              <a:gd name="connsiteX0" fmla="*/ 0 w 1524000"/>
              <a:gd name="connsiteY0" fmla="*/ 55756 h 589156"/>
              <a:gd name="connsiteX1" fmla="*/ 1445940 w 1524000"/>
              <a:gd name="connsiteY1" fmla="*/ 0 h 589156"/>
              <a:gd name="connsiteX2" fmla="*/ 1524000 w 1524000"/>
              <a:gd name="connsiteY2" fmla="*/ 589156 h 589156"/>
              <a:gd name="connsiteX3" fmla="*/ 0 w 1524000"/>
              <a:gd name="connsiteY3" fmla="*/ 589156 h 589156"/>
              <a:gd name="connsiteX4" fmla="*/ 0 w 1524000"/>
              <a:gd name="connsiteY4" fmla="*/ 55756 h 58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89156">
                <a:moveTo>
                  <a:pt x="0" y="55756"/>
                </a:moveTo>
                <a:lnTo>
                  <a:pt x="1445940" y="0"/>
                </a:lnTo>
                <a:lnTo>
                  <a:pt x="1524000" y="589156"/>
                </a:lnTo>
                <a:lnTo>
                  <a:pt x="0" y="589156"/>
                </a:lnTo>
                <a:lnTo>
                  <a:pt x="0" y="55756"/>
                </a:lnTo>
                <a:close/>
              </a:path>
            </a:pathLst>
          </a:custGeom>
          <a:solidFill>
            <a:srgbClr val="0070C0">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2A2A67A5-7FEF-46F7-AC44-6413B17AEE26}"/>
              </a:ext>
            </a:extLst>
          </p:cNvPr>
          <p:cNvSpPr txBox="1"/>
          <p:nvPr/>
        </p:nvSpPr>
        <p:spPr>
          <a:xfrm>
            <a:off x="838200" y="4700006"/>
            <a:ext cx="2743200"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Thủy quân ta tiến công</a:t>
            </a:r>
          </a:p>
        </p:txBody>
      </p:sp>
      <p:sp>
        <p:nvSpPr>
          <p:cNvPr id="26" name="TextBox 25">
            <a:extLst>
              <a:ext uri="{FF2B5EF4-FFF2-40B4-BE49-F238E27FC236}">
                <a16:creationId xmlns:a16="http://schemas.microsoft.com/office/drawing/2014/main" id="{003F100B-F0B2-4844-B54C-AD2BE5F695BA}"/>
              </a:ext>
            </a:extLst>
          </p:cNvPr>
          <p:cNvSpPr txBox="1"/>
          <p:nvPr/>
        </p:nvSpPr>
        <p:spPr>
          <a:xfrm>
            <a:off x="838200" y="5159531"/>
            <a:ext cx="3048000"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Đường tiến quân của giặc</a:t>
            </a:r>
          </a:p>
        </p:txBody>
      </p:sp>
      <p:sp>
        <p:nvSpPr>
          <p:cNvPr id="27" name="TextBox 26">
            <a:extLst>
              <a:ext uri="{FF2B5EF4-FFF2-40B4-BE49-F238E27FC236}">
                <a16:creationId xmlns:a16="http://schemas.microsoft.com/office/drawing/2014/main" id="{4CED9F4B-F9B5-4D25-9FFA-C75C847CC122}"/>
              </a:ext>
            </a:extLst>
          </p:cNvPr>
          <p:cNvSpPr txBox="1"/>
          <p:nvPr/>
        </p:nvSpPr>
        <p:spPr>
          <a:xfrm>
            <a:off x="89210" y="4267200"/>
            <a:ext cx="1663390" cy="373391"/>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Chú thích</a:t>
            </a:r>
          </a:p>
        </p:txBody>
      </p:sp>
    </p:spTree>
    <p:extLst>
      <p:ext uri="{BB962C8B-B14F-4D97-AF65-F5344CB8AC3E}">
        <p14:creationId xmlns:p14="http://schemas.microsoft.com/office/powerpoint/2010/main" val="33388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163"/>
            <a:ext cx="4495800" cy="616743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4860" y="73276"/>
            <a:ext cx="2441694" cy="369332"/>
          </a:xfrm>
          <a:prstGeom prst="rect">
            <a:avLst/>
          </a:prstGeom>
        </p:spPr>
        <p:txBody>
          <a:bodyPr wrap="none">
            <a:spAutoFit/>
          </a:bodyPr>
          <a:lstStyle/>
          <a:p>
            <a:pPr fontAlgn="base">
              <a:spcBef>
                <a:spcPct val="0"/>
              </a:spcBef>
              <a:spcAft>
                <a:spcPct val="0"/>
              </a:spcAft>
              <a:defRPr/>
            </a:pPr>
            <a:r>
              <a:rPr lang="en-US" altLang="vi-VN" b="1" dirty="0" err="1">
                <a:solidFill>
                  <a:srgbClr val="FF0000"/>
                </a:solidFill>
                <a:latin typeface="Times New Roman" panose="02020603050405020304" pitchFamily="18" charset="0"/>
                <a:cs typeface="Times New Roman" panose="02020603050405020304" pitchFamily="18" charset="0"/>
                <a:sym typeface="Wingdings" pitchFamily="2" charset="2"/>
              </a:rPr>
              <a:t>Quân</a:t>
            </a:r>
            <a:r>
              <a:rPr lang="en-US" altLang="vi-VN" b="1" dirty="0">
                <a:solidFill>
                  <a:srgbClr val="FF0000"/>
                </a:solidFill>
                <a:latin typeface="Times New Roman" panose="02020603050405020304" pitchFamily="18" charset="0"/>
                <a:cs typeface="Times New Roman" panose="02020603050405020304" pitchFamily="18" charset="0"/>
                <a:sym typeface="Wingdings" pitchFamily="2" charset="2"/>
              </a:rPr>
              <a:t> ta </a:t>
            </a:r>
            <a:r>
              <a:rPr lang="en-US" altLang="vi-VN" b="1" dirty="0" err="1">
                <a:solidFill>
                  <a:srgbClr val="FF0000"/>
                </a:solidFill>
                <a:latin typeface="Times New Roman" panose="02020603050405020304" pitchFamily="18" charset="0"/>
                <a:cs typeface="Times New Roman" panose="02020603050405020304" pitchFamily="18" charset="0"/>
                <a:sym typeface="Wingdings" pitchFamily="2" charset="2"/>
              </a:rPr>
              <a:t>mai</a:t>
            </a:r>
            <a:r>
              <a:rPr lang="en-US" altLang="vi-VN"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vi-VN" b="1" dirty="0" err="1">
                <a:solidFill>
                  <a:srgbClr val="FF0000"/>
                </a:solidFill>
                <a:latin typeface="Times New Roman" panose="02020603050405020304" pitchFamily="18" charset="0"/>
                <a:cs typeface="Times New Roman" panose="02020603050405020304" pitchFamily="18" charset="0"/>
                <a:sym typeface="Wingdings" pitchFamily="2" charset="2"/>
              </a:rPr>
              <a:t>phục</a:t>
            </a:r>
            <a:r>
              <a:rPr lang="en-US" altLang="vi-VN"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vi-VN" b="1" dirty="0" err="1">
                <a:solidFill>
                  <a:srgbClr val="FF0000"/>
                </a:solidFill>
                <a:latin typeface="Times New Roman" panose="02020603050405020304" pitchFamily="18" charset="0"/>
                <a:cs typeface="Times New Roman" panose="02020603050405020304" pitchFamily="18" charset="0"/>
                <a:sym typeface="Wingdings" pitchFamily="2" charset="2"/>
              </a:rPr>
              <a:t>địch</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8163"/>
            <a:ext cx="4343400" cy="616743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0" y="104054"/>
            <a:ext cx="4665133" cy="369332"/>
          </a:xfrm>
          <a:prstGeom prst="rect">
            <a:avLst/>
          </a:prstGeom>
        </p:spPr>
        <p:txBody>
          <a:bodyPr wrap="square">
            <a:spAutoFit/>
          </a:bodyPr>
          <a:lstStyle/>
          <a:p>
            <a:pPr lvl="0" fontAlgn="base">
              <a:spcBef>
                <a:spcPct val="0"/>
              </a:spcBef>
              <a:spcAft>
                <a:spcPct val="0"/>
              </a:spcAft>
            </a:pPr>
            <a:r>
              <a:rPr lang="en-US" altLang="vi-VN" b="1" dirty="0" err="1">
                <a:solidFill>
                  <a:srgbClr val="FF0000"/>
                </a:solidFill>
                <a:latin typeface="Times New Roman" panose="02020603050405020304" pitchFamily="18" charset="0"/>
                <a:cs typeface="Times New Roman" panose="02020603050405020304" pitchFamily="18" charset="0"/>
              </a:rPr>
              <a:t>Thuyền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nhà</a:t>
            </a:r>
            <a:r>
              <a:rPr lang="en-US" altLang="vi-VN" b="1" dirty="0">
                <a:solidFill>
                  <a:srgbClr val="FF0000"/>
                </a:solidFill>
                <a:latin typeface="Times New Roman" panose="02020603050405020304" pitchFamily="18" charset="0"/>
                <a:cs typeface="Times New Roman" panose="02020603050405020304" pitchFamily="18" charset="0"/>
              </a:rPr>
              <a:t> Nam </a:t>
            </a:r>
            <a:r>
              <a:rPr lang="en-US" altLang="vi-VN" b="1" dirty="0" err="1">
                <a:solidFill>
                  <a:srgbClr val="FF0000"/>
                </a:solidFill>
                <a:latin typeface="Times New Roman" panose="02020603050405020304" pitchFamily="18" charset="0"/>
                <a:cs typeface="Times New Roman" panose="02020603050405020304" pitchFamily="18" charset="0"/>
              </a:rPr>
              <a:t>Hán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bị</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bãi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cọc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đâm</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thủng</a:t>
            </a:r>
            <a:endParaRPr lang="vi-VN" alt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57930"/>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975" y="76200"/>
            <a:ext cx="91440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a:ln>
                  <a:noFill/>
                </a:ln>
                <a:solidFill>
                  <a:srgbClr val="FF0000"/>
                </a:solidFill>
                <a:effectLst/>
                <a:uLnTx/>
                <a:uFillTx/>
                <a:latin typeface="Times New Roman" pitchFamily="18" charset="0"/>
                <a:ea typeface="+mn-ea"/>
                <a:cs typeface="+mn-cs"/>
              </a:rPr>
              <a:t>II. </a:t>
            </a:r>
            <a:r>
              <a:rPr kumimoji="0" lang="en-US" altLang="vi-VN" sz="24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NGÔ QUYỀN VÀ CHIẾN THẮNG BẠCH ĐẰNG NĂM 938</a:t>
            </a:r>
            <a:endParaRPr kumimoji="0" lang="en-US" altLang="vi-VN" sz="2400" b="0" i="0" u="sng" strike="noStrike" kern="1200" cap="none" spc="0" normalizeH="0" baseline="0" noProof="0" dirty="0">
              <a:ln>
                <a:noFill/>
              </a:ln>
              <a:solidFill>
                <a:srgbClr val="008000"/>
              </a:solidFill>
              <a:effectLst/>
              <a:uLnTx/>
              <a:uFillTx/>
              <a:latin typeface="Times New Roman" pitchFamily="18" charset="0"/>
              <a:ea typeface="+mn-ea"/>
              <a:cs typeface="Arial" charset="0"/>
            </a:endParaRPr>
          </a:p>
        </p:txBody>
      </p:sp>
      <p:sp>
        <p:nvSpPr>
          <p:cNvPr id="126979" name="Rectangle 3"/>
          <p:cNvSpPr>
            <a:spLocks noChangeArrowheads="1"/>
          </p:cNvSpPr>
          <p:nvPr/>
        </p:nvSpPr>
        <p:spPr bwMode="auto">
          <a:xfrm>
            <a:off x="152400" y="538163"/>
            <a:ext cx="8001000" cy="473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r>
              <a:rPr lang="vi-VN"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500" b="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Diễn</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500" b="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biến</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altLang="vi-VN" sz="2500" b="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6984" name="Rectangle 8"/>
          <p:cNvSpPr>
            <a:spLocks noChangeArrowheads="1"/>
          </p:cNvSpPr>
          <p:nvPr/>
        </p:nvSpPr>
        <p:spPr bwMode="auto">
          <a:xfrm>
            <a:off x="61913" y="3567113"/>
            <a:ext cx="8610600"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vi-VN" altLang="vi-VN" sz="24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 Kết quả:</a:t>
            </a:r>
          </a:p>
        </p:txBody>
      </p:sp>
      <p:sp>
        <p:nvSpPr>
          <p:cNvPr id="126990" name="Rectangle 14"/>
          <p:cNvSpPr>
            <a:spLocks noChangeArrowheads="1"/>
          </p:cNvSpPr>
          <p:nvPr/>
        </p:nvSpPr>
        <p:spPr bwMode="auto">
          <a:xfrm>
            <a:off x="61913" y="1855788"/>
            <a:ext cx="8534400" cy="854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vi-VN" altLang="vi-VN" sz="2400" b="1" dirty="0">
                <a:solidFill>
                  <a:srgbClr val="000000"/>
                </a:solidFill>
                <a:cs typeface="Arial" charset="0"/>
                <a:sym typeface="Wingdings"/>
              </a:rPr>
              <a:t> </a:t>
            </a:r>
            <a:r>
              <a:rPr lang="vi-VN"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Lúc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triều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lên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quân</a:t>
            </a:r>
            <a:r>
              <a:rPr lang="en-US" altLang="vi-VN" sz="2400" b="1" dirty="0">
                <a:solidFill>
                  <a:srgbClr val="000000"/>
                </a:solidFill>
                <a:latin typeface="Times New Roman" panose="02020603050405020304" pitchFamily="18" charset="0"/>
                <a:cs typeface="Times New Roman" panose="02020603050405020304" pitchFamily="18" charset="0"/>
              </a:rPr>
              <a:t> ta </a:t>
            </a:r>
            <a:r>
              <a:rPr lang="en-US" altLang="vi-VN" sz="2400" b="1" dirty="0" err="1">
                <a:solidFill>
                  <a:srgbClr val="000000"/>
                </a:solidFill>
                <a:latin typeface="Times New Roman" panose="02020603050405020304" pitchFamily="18" charset="0"/>
                <a:cs typeface="Times New Roman" panose="02020603050405020304" pitchFamily="18" charset="0"/>
              </a:rPr>
              <a:t>đánh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nhử</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giặc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vào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cửa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sông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Bạch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Đằng</a:t>
            </a:r>
            <a:endParaRPr lang="en-US" altLang="vi-VN" sz="2400" b="1" dirty="0">
              <a:solidFill>
                <a:srgbClr val="000000"/>
              </a:solidFill>
              <a:latin typeface="Times New Roman" panose="02020603050405020304" pitchFamily="18" charset="0"/>
              <a:cs typeface="Times New Roman" panose="02020603050405020304" pitchFamily="18" charset="0"/>
            </a:endParaRPr>
          </a:p>
        </p:txBody>
      </p:sp>
      <p:sp>
        <p:nvSpPr>
          <p:cNvPr id="126991" name="Rectangle 15"/>
          <p:cNvSpPr>
            <a:spLocks noChangeArrowheads="1"/>
          </p:cNvSpPr>
          <p:nvPr/>
        </p:nvSpPr>
        <p:spPr bwMode="auto">
          <a:xfrm>
            <a:off x="0" y="1001713"/>
            <a:ext cx="8991600" cy="854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vi-VN" altLang="vi-VN" sz="2400" b="1" dirty="0">
                <a:solidFill>
                  <a:srgbClr val="000000"/>
                </a:solidFill>
                <a:cs typeface="Arial" charset="0"/>
                <a:sym typeface="Wingdings"/>
              </a:rPr>
              <a:t> -</a:t>
            </a:r>
            <a:r>
              <a:rPr lang="vi-VN" altLang="vi-VN" sz="2400" b="1" dirty="0">
                <a:solidFill>
                  <a:srgbClr val="000000"/>
                </a:solidFill>
                <a:cs typeface="Arial"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Cuối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năm</a:t>
            </a:r>
            <a:r>
              <a:rPr lang="en-US" altLang="vi-VN" sz="2400" b="1" dirty="0">
                <a:solidFill>
                  <a:srgbClr val="000000"/>
                </a:solidFill>
                <a:latin typeface="Times New Roman" panose="02020603050405020304" pitchFamily="18" charset="0"/>
                <a:cs typeface="Times New Roman" panose="02020603050405020304" pitchFamily="18" charset="0"/>
              </a:rPr>
              <a:t> 938, </a:t>
            </a:r>
            <a:r>
              <a:rPr lang="en-US" altLang="vi-VN" sz="2400" b="1" dirty="0" err="1">
                <a:solidFill>
                  <a:srgbClr val="000000"/>
                </a:solidFill>
                <a:latin typeface="Times New Roman" panose="02020603050405020304" pitchFamily="18" charset="0"/>
                <a:cs typeface="Times New Roman" panose="02020603050405020304" pitchFamily="18" charset="0"/>
              </a:rPr>
              <a:t>quân</a:t>
            </a:r>
            <a:r>
              <a:rPr lang="en-US" altLang="vi-VN" sz="2400" b="1" dirty="0">
                <a:solidFill>
                  <a:srgbClr val="000000"/>
                </a:solidFill>
                <a:latin typeface="Times New Roman" panose="02020603050405020304" pitchFamily="18" charset="0"/>
                <a:cs typeface="Times New Roman" panose="02020603050405020304" pitchFamily="18" charset="0"/>
              </a:rPr>
              <a:t> Nam </a:t>
            </a:r>
            <a:r>
              <a:rPr lang="en-US" altLang="vi-VN" sz="2400" b="1" dirty="0" err="1">
                <a:solidFill>
                  <a:srgbClr val="000000"/>
                </a:solidFill>
                <a:latin typeface="Times New Roman" panose="02020603050405020304" pitchFamily="18" charset="0"/>
                <a:cs typeface="Times New Roman" panose="02020603050405020304" pitchFamily="18" charset="0"/>
              </a:rPr>
              <a:t>Hán</a:t>
            </a:r>
            <a:r>
              <a:rPr lang="en-US" altLang="vi-VN" sz="2400" b="1" dirty="0">
                <a:solidFill>
                  <a:srgbClr val="000000"/>
                </a:solidFill>
                <a:latin typeface="Times New Roman" panose="02020603050405020304" pitchFamily="18" charset="0"/>
                <a:cs typeface="Times New Roman" panose="02020603050405020304" pitchFamily="18" charset="0"/>
              </a:rPr>
              <a:t> do </a:t>
            </a:r>
            <a:r>
              <a:rPr lang="en-US" altLang="vi-VN" sz="2400" b="1" dirty="0" err="1">
                <a:solidFill>
                  <a:srgbClr val="000000"/>
                </a:solidFill>
                <a:latin typeface="Times New Roman" panose="02020603050405020304" pitchFamily="18" charset="0"/>
                <a:cs typeface="Times New Roman" panose="02020603050405020304" pitchFamily="18" charset="0"/>
              </a:rPr>
              <a:t>Lưu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Hoằng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Tháo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chỉ</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huy</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tiến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vào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vùng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biển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ta. </a:t>
            </a:r>
          </a:p>
        </p:txBody>
      </p:sp>
      <p:sp>
        <p:nvSpPr>
          <p:cNvPr id="126992" name="Rectangle 16"/>
          <p:cNvSpPr>
            <a:spLocks noChangeArrowheads="1"/>
          </p:cNvSpPr>
          <p:nvPr/>
        </p:nvSpPr>
        <p:spPr bwMode="auto">
          <a:xfrm>
            <a:off x="53975" y="2725738"/>
            <a:ext cx="8801100" cy="854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defRPr/>
            </a:pPr>
            <a:r>
              <a:rPr lang="vi-VN" altLang="vi-VN" sz="2400" b="1" dirty="0">
                <a:solidFill>
                  <a:srgbClr val="000000"/>
                </a:solidFill>
                <a:cs typeface="Arial" charset="0"/>
                <a:sym typeface="Wingdings"/>
              </a:rPr>
              <a:t> </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Khi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triều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rút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quân</a:t>
            </a:r>
            <a:r>
              <a:rPr lang="en-US" altLang="vi-VN" sz="2400" b="1" dirty="0">
                <a:solidFill>
                  <a:srgbClr val="000000"/>
                </a:solidFill>
                <a:latin typeface="Times New Roman" panose="02020603050405020304" pitchFamily="18" charset="0"/>
                <a:cs typeface="Times New Roman" panose="02020603050405020304" pitchFamily="18" charset="0"/>
              </a:rPr>
              <a:t> ta </a:t>
            </a:r>
            <a:r>
              <a:rPr lang="en-US" altLang="vi-VN" sz="2400" b="1" dirty="0" err="1">
                <a:solidFill>
                  <a:srgbClr val="000000"/>
                </a:solidFill>
                <a:latin typeface="Times New Roman" panose="02020603050405020304" pitchFamily="18" charset="0"/>
                <a:cs typeface="Times New Roman" panose="02020603050405020304" pitchFamily="18" charset="0"/>
              </a:rPr>
              <a:t>dốc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toàn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lực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lượng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tấn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quân</a:t>
            </a:r>
            <a:r>
              <a:rPr lang="en-US" altLang="vi-VN" sz="2400" b="1" dirty="0">
                <a:solidFill>
                  <a:srgbClr val="000000"/>
                </a:solidFill>
                <a:latin typeface="Times New Roman" panose="02020603050405020304" pitchFamily="18" charset="0"/>
                <a:cs typeface="Times New Roman" panose="02020603050405020304" pitchFamily="18" charset="0"/>
              </a:rPr>
              <a:t> Nam </a:t>
            </a:r>
            <a:r>
              <a:rPr lang="en-US" altLang="vi-VN" sz="2400" b="1" dirty="0" err="1">
                <a:solidFill>
                  <a:srgbClr val="000000"/>
                </a:solidFill>
                <a:latin typeface="Times New Roman" panose="02020603050405020304" pitchFamily="18" charset="0"/>
                <a:cs typeface="Times New Roman" panose="02020603050405020304" pitchFamily="18" charset="0"/>
              </a:rPr>
              <a:t>Hán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phải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rút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chạy</a:t>
            </a:r>
            <a:r>
              <a:rPr lang="en-US" altLang="vi-VN" sz="2400" b="1" dirty="0">
                <a:solidFill>
                  <a:srgbClr val="000000"/>
                </a:solidFill>
                <a:latin typeface="Times New Roman" panose="02020603050405020304" pitchFamily="18" charset="0"/>
                <a:cs typeface="Times New Roman" panose="02020603050405020304" pitchFamily="18" charset="0"/>
              </a:rPr>
              <a:t>.</a:t>
            </a:r>
            <a:endParaRPr lang="vi-VN" altLang="vi-VN" sz="2400" b="1"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152400" y="4033838"/>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vi-VN" altLang="vi-VN" sz="2400" b="1" dirty="0">
                <a:solidFill>
                  <a:srgbClr val="000000"/>
                </a:solidFill>
                <a:sym typeface="Wingdings" pitchFamily="2" charset="2"/>
              </a:rPr>
              <a:t> </a:t>
            </a:r>
            <a:r>
              <a:rPr lang="vi-VN" altLang="vi-VN" sz="2400" b="1" dirty="0">
                <a:solidFill>
                  <a:srgbClr val="000000"/>
                </a:solidFill>
                <a:latin typeface="Times New Roman" pitchFamily="18" charset="0"/>
                <a:cs typeface="Times New Roman" pitchFamily="18" charset="0"/>
                <a:sym typeface="Wingdings" pitchFamily="2" charset="2"/>
              </a:rPr>
              <a:t>T</a:t>
            </a:r>
            <a:r>
              <a:rPr lang="vi-VN" altLang="vi-VN" sz="2400" b="1" dirty="0">
                <a:solidFill>
                  <a:srgbClr val="000000"/>
                </a:solidFill>
                <a:latin typeface="Times New Roman" pitchFamily="18" charset="0"/>
                <a:cs typeface="Times New Roman" pitchFamily="18" charset="0"/>
              </a:rPr>
              <a:t>rận Bạch Đằng kết thúc hoàn toàn thắng lợi.</a:t>
            </a:r>
          </a:p>
        </p:txBody>
      </p:sp>
      <p:sp>
        <p:nvSpPr>
          <p:cNvPr id="5" name="TextBox 4"/>
          <p:cNvSpPr txBox="1"/>
          <p:nvPr/>
        </p:nvSpPr>
        <p:spPr>
          <a:xfrm>
            <a:off x="68263" y="4629150"/>
            <a:ext cx="2650084" cy="477054"/>
          </a:xfrm>
          <a:prstGeom prst="rect">
            <a:avLst/>
          </a:prstGeom>
          <a:noFill/>
        </p:spPr>
        <p:txBody>
          <a:bodyPr wrap="none">
            <a:spAutoFit/>
          </a:bodyPr>
          <a:lstStyle/>
          <a:p>
            <a:pPr fontAlgn="base">
              <a:spcBef>
                <a:spcPct val="0"/>
              </a:spcBef>
              <a:spcAft>
                <a:spcPct val="0"/>
              </a:spcAft>
              <a:defRPr/>
            </a:pP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r>
              <a:rPr lang="vi-VN"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Ý </a:t>
            </a:r>
            <a:r>
              <a:rPr lang="en-US" altLang="vi-VN" sz="2500" b="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nghĩa</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500" b="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lịch</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500" b="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sử</a:t>
            </a:r>
            <a:r>
              <a:rPr lang="en-US" altLang="vi-VN" sz="2500" b="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altLang="vi-VN" sz="2500" b="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57163" y="5105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vi-VN" altLang="vi-VN" sz="2400" b="1" dirty="0">
                <a:solidFill>
                  <a:srgbClr val="000000"/>
                </a:solidFill>
                <a:sym typeface="Wingdings" pitchFamily="2" charset="2"/>
              </a:rPr>
              <a:t> </a:t>
            </a:r>
            <a:r>
              <a:rPr lang="nl-NL" altLang="vi-VN" sz="2400" b="1" dirty="0">
                <a:solidFill>
                  <a:srgbClr val="000000"/>
                </a:solidFill>
                <a:latin typeface="Times New Roman" pitchFamily="18" charset="0"/>
                <a:cs typeface="Times New Roman" pitchFamily="18" charset="0"/>
              </a:rPr>
              <a:t>- Chấm dứt hẳn thời kỳ bị phong kiến Trung Quốc đô hộ hơn 1000 năm.</a:t>
            </a:r>
          </a:p>
          <a:p>
            <a:pPr eaLnBrk="1" fontAlgn="base" hangingPunct="1">
              <a:spcBef>
                <a:spcPct val="0"/>
              </a:spcBef>
              <a:spcAft>
                <a:spcPct val="0"/>
              </a:spcAft>
            </a:pPr>
            <a:r>
              <a:rPr lang="vi-VN" altLang="vi-VN" sz="2400" b="1" dirty="0">
                <a:solidFill>
                  <a:srgbClr val="000000"/>
                </a:solidFill>
                <a:sym typeface="Wingdings" pitchFamily="2" charset="2"/>
              </a:rPr>
              <a:t> </a:t>
            </a:r>
            <a:r>
              <a:rPr lang="nl-NL" altLang="vi-VN" sz="2400" b="1" dirty="0">
                <a:solidFill>
                  <a:srgbClr val="000000"/>
                </a:solidFill>
                <a:latin typeface="Times New Roman" pitchFamily="18" charset="0"/>
              </a:rPr>
              <a:t>- Mở ra thời kì độc lập lâu dài cho Tổ quốc.</a:t>
            </a:r>
            <a:endParaRPr lang="vi-VN" altLang="vi-VN" sz="2400" b="1" dirty="0">
              <a:solidFill>
                <a:srgbClr val="000000"/>
              </a:solidFill>
            </a:endParaRPr>
          </a:p>
        </p:txBody>
      </p:sp>
    </p:spTree>
    <p:extLst>
      <p:ext uri="{BB962C8B-B14F-4D97-AF65-F5344CB8AC3E}">
        <p14:creationId xmlns:p14="http://schemas.microsoft.com/office/powerpoint/2010/main" val="363707319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tuong Ngo Q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267200" cy="510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0052" name="Text Box 4"/>
          <p:cNvSpPr txBox="1">
            <a:spLocks noChangeArrowheads="1"/>
          </p:cNvSpPr>
          <p:nvPr/>
        </p:nvSpPr>
        <p:spPr bwMode="auto">
          <a:xfrm>
            <a:off x="4572000" y="6243320"/>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vi-VN" sz="2000" b="1">
                <a:solidFill>
                  <a:srgbClr val="FF0000"/>
                </a:solidFill>
                <a:latin typeface="Tahoma" pitchFamily="34" charset="0"/>
              </a:rPr>
              <a:t>Lăng Ngô Quyền ở xã Đường Lâm</a:t>
            </a:r>
          </a:p>
        </p:txBody>
      </p:sp>
      <p:sp>
        <p:nvSpPr>
          <p:cNvPr id="130053" name="Text Box 5"/>
          <p:cNvSpPr txBox="1">
            <a:spLocks noChangeArrowheads="1"/>
          </p:cNvSpPr>
          <p:nvPr/>
        </p:nvSpPr>
        <p:spPr bwMode="auto">
          <a:xfrm>
            <a:off x="914400" y="62484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vi-VN" sz="2000" b="1" dirty="0" err="1">
                <a:solidFill>
                  <a:srgbClr val="FF0000"/>
                </a:solidFill>
                <a:cs typeface="Arial" charset="0"/>
              </a:rPr>
              <a:t>Tượng</a:t>
            </a:r>
            <a:r>
              <a:rPr lang="en-US" altLang="vi-VN" sz="2000" b="1" dirty="0">
                <a:solidFill>
                  <a:srgbClr val="FF0000"/>
                </a:solidFill>
                <a:cs typeface="Arial" charset="0"/>
              </a:rPr>
              <a:t> </a:t>
            </a:r>
            <a:r>
              <a:rPr lang="en-US" altLang="vi-VN" sz="2000" b="1" dirty="0" err="1">
                <a:solidFill>
                  <a:srgbClr val="FF0000"/>
                </a:solidFill>
                <a:cs typeface="Arial" charset="0"/>
              </a:rPr>
              <a:t>Ngô</a:t>
            </a:r>
            <a:r>
              <a:rPr lang="en-US" altLang="vi-VN" sz="2000" b="1" dirty="0">
                <a:solidFill>
                  <a:srgbClr val="FF0000"/>
                </a:solidFill>
                <a:cs typeface="Arial" charset="0"/>
              </a:rPr>
              <a:t> </a:t>
            </a:r>
            <a:r>
              <a:rPr lang="en-US" altLang="vi-VN" sz="2000" b="1" dirty="0" err="1">
                <a:solidFill>
                  <a:srgbClr val="FF0000"/>
                </a:solidFill>
                <a:cs typeface="Arial" charset="0"/>
              </a:rPr>
              <a:t>Quyền</a:t>
            </a:r>
            <a:r>
              <a:rPr lang="en-US" altLang="vi-VN" sz="2000" b="1" dirty="0">
                <a:solidFill>
                  <a:srgbClr val="FF0000"/>
                </a:solidFill>
                <a:cs typeface="Arial" charset="0"/>
              </a:rPr>
              <a:t> </a:t>
            </a:r>
          </a:p>
        </p:txBody>
      </p:sp>
      <p:sp>
        <p:nvSpPr>
          <p:cNvPr id="390146" name="AutoShape 2"/>
          <p:cNvSpPr>
            <a:spLocks noChangeArrowheads="1"/>
          </p:cNvSpPr>
          <p:nvPr/>
        </p:nvSpPr>
        <p:spPr bwMode="auto">
          <a:xfrm>
            <a:off x="0" y="0"/>
            <a:ext cx="9144000" cy="990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CCCC"/>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altLang="vi-VN" sz="2400" dirty="0">
                <a:solidFill>
                  <a:srgbClr val="CC3300"/>
                </a:solidFill>
              </a:rPr>
              <a:t>    </a:t>
            </a:r>
            <a:r>
              <a:rPr lang="en-US" altLang="vi-VN" sz="2400" b="1" dirty="0">
                <a:solidFill>
                  <a:srgbClr val="FF0000"/>
                </a:solidFill>
                <a:effectLst>
                  <a:outerShdw blurRad="38100" dist="38100" dir="2700000" algn="tl">
                    <a:srgbClr val="C0C0C0"/>
                  </a:outerShdw>
                </a:effectLst>
              </a:rPr>
              <a:t>Theo </a:t>
            </a:r>
            <a:r>
              <a:rPr lang="en-US" altLang="vi-VN" sz="2400" b="1" dirty="0" err="1">
                <a:solidFill>
                  <a:srgbClr val="FF0000"/>
                </a:solidFill>
                <a:effectLst>
                  <a:outerShdw blurRad="38100" dist="38100" dir="2700000" algn="tl">
                    <a:srgbClr val="C0C0C0"/>
                  </a:outerShdw>
                </a:effectLst>
              </a:rPr>
              <a:t>em</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Ngô</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Quyền</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có</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công</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lao</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gì</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trong</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cuộc</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kháng</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chiến</a:t>
            </a:r>
            <a:r>
              <a:rPr lang="en-US" altLang="vi-VN" sz="2400" b="1" dirty="0">
                <a:solidFill>
                  <a:srgbClr val="FF0000"/>
                </a:solidFill>
                <a:effectLst>
                  <a:outerShdw blurRad="38100" dist="38100" dir="2700000" algn="tl">
                    <a:srgbClr val="C0C0C0"/>
                  </a:outerShdw>
                </a:effectLst>
              </a:rPr>
              <a:t> </a:t>
            </a:r>
          </a:p>
          <a:p>
            <a:pPr algn="ctr" eaLnBrk="1" fontAlgn="base" hangingPunct="1">
              <a:spcBef>
                <a:spcPct val="0"/>
              </a:spcBef>
              <a:spcAft>
                <a:spcPct val="0"/>
              </a:spcAft>
              <a:defRPr/>
            </a:pPr>
            <a:r>
              <a:rPr lang="en-US" altLang="vi-VN" sz="2400" b="1" dirty="0" err="1">
                <a:solidFill>
                  <a:srgbClr val="FF0000"/>
                </a:solidFill>
                <a:effectLst>
                  <a:outerShdw blurRad="38100" dist="38100" dir="2700000" algn="tl">
                    <a:srgbClr val="C0C0C0"/>
                  </a:outerShdw>
                </a:effectLst>
              </a:rPr>
              <a:t>chống</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quân</a:t>
            </a:r>
            <a:r>
              <a:rPr lang="en-US" altLang="vi-VN" sz="2400" b="1" dirty="0">
                <a:solidFill>
                  <a:srgbClr val="FF0000"/>
                </a:solidFill>
                <a:effectLst>
                  <a:outerShdw blurRad="38100" dist="38100" dir="2700000" algn="tl">
                    <a:srgbClr val="C0C0C0"/>
                  </a:outerShdw>
                </a:effectLst>
              </a:rPr>
              <a:t> Nam </a:t>
            </a:r>
            <a:r>
              <a:rPr lang="en-US" altLang="vi-VN" sz="2400" b="1" dirty="0" err="1">
                <a:solidFill>
                  <a:srgbClr val="FF0000"/>
                </a:solidFill>
                <a:effectLst>
                  <a:outerShdw blurRad="38100" dist="38100" dir="2700000" algn="tl">
                    <a:srgbClr val="C0C0C0"/>
                  </a:outerShdw>
                </a:effectLst>
              </a:rPr>
              <a:t>Hán</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xâm</a:t>
            </a:r>
            <a:r>
              <a:rPr lang="en-US" altLang="vi-VN" sz="2400" b="1" dirty="0">
                <a:solidFill>
                  <a:srgbClr val="FF0000"/>
                </a:solidFill>
                <a:effectLst>
                  <a:outerShdw blurRad="38100" dist="38100" dir="2700000" algn="tl">
                    <a:srgbClr val="C0C0C0"/>
                  </a:outerShdw>
                </a:effectLst>
              </a:rPr>
              <a:t> </a:t>
            </a:r>
            <a:r>
              <a:rPr lang="en-US" altLang="vi-VN" sz="2400" b="1" dirty="0" err="1">
                <a:solidFill>
                  <a:srgbClr val="FF0000"/>
                </a:solidFill>
                <a:effectLst>
                  <a:outerShdw blurRad="38100" dist="38100" dir="2700000" algn="tl">
                    <a:srgbClr val="C0C0C0"/>
                  </a:outerShdw>
                </a:effectLst>
              </a:rPr>
              <a:t>lược</a:t>
            </a:r>
            <a:r>
              <a:rPr lang="en-US" altLang="vi-VN" sz="2400" b="1" dirty="0">
                <a:solidFill>
                  <a:srgbClr val="FF0000"/>
                </a:solidFill>
                <a:effectLst>
                  <a:outerShdw blurRad="38100" dist="38100" dir="2700000" algn="tl">
                    <a:srgbClr val="C0C0C0"/>
                  </a:outerShdw>
                </a:effectLst>
              </a:rPr>
              <a:t> ?</a:t>
            </a:r>
          </a:p>
        </p:txBody>
      </p:sp>
      <p:pic>
        <p:nvPicPr>
          <p:cNvPr id="7" name="Picture 6" descr="IMG0100A">
            <a:extLst>
              <a:ext uri="{FF2B5EF4-FFF2-40B4-BE49-F238E27FC236}">
                <a16:creationId xmlns:a16="http://schemas.microsoft.com/office/drawing/2014/main" id="{9E46E009-92B0-4B60-A7A4-0E2305FA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80957"/>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0146"/>
                                        </p:tgtEl>
                                        <p:attrNameLst>
                                          <p:attrName>style.visibility</p:attrName>
                                        </p:attrNameLst>
                                      </p:cBhvr>
                                      <p:to>
                                        <p:strVal val="visible"/>
                                      </p:to>
                                    </p:set>
                                    <p:anim calcmode="lin" valueType="num">
                                      <p:cBhvr additive="base">
                                        <p:cTn id="7" dur="500" fill="hold"/>
                                        <p:tgtEl>
                                          <p:spTgt spid="390146"/>
                                        </p:tgtEl>
                                        <p:attrNameLst>
                                          <p:attrName>ppt_x</p:attrName>
                                        </p:attrNameLst>
                                      </p:cBhvr>
                                      <p:tavLst>
                                        <p:tav tm="0">
                                          <p:val>
                                            <p:strVal val="#ppt_x"/>
                                          </p:val>
                                        </p:tav>
                                        <p:tav tm="100000">
                                          <p:val>
                                            <p:strVal val="#ppt_x"/>
                                          </p:val>
                                        </p:tav>
                                      </p:tavLst>
                                    </p:anim>
                                    <p:anim calcmode="lin" valueType="num">
                                      <p:cBhvr additive="base">
                                        <p:cTn id="8" dur="500" fill="hold"/>
                                        <p:tgtEl>
                                          <p:spTgt spid="3901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additive="base">
                                        <p:cTn id="11" dur="500" fill="hold"/>
                                        <p:tgtEl>
                                          <p:spTgt spid="130050"/>
                                        </p:tgtEl>
                                        <p:attrNameLst>
                                          <p:attrName>ppt_x</p:attrName>
                                        </p:attrNameLst>
                                      </p:cBhvr>
                                      <p:tavLst>
                                        <p:tav tm="0">
                                          <p:val>
                                            <p:strVal val="#ppt_x"/>
                                          </p:val>
                                        </p:tav>
                                        <p:tav tm="100000">
                                          <p:val>
                                            <p:strVal val="#ppt_x"/>
                                          </p:val>
                                        </p:tav>
                                      </p:tavLst>
                                    </p:anim>
                                    <p:anim calcmode="lin" valueType="num">
                                      <p:cBhvr additive="base">
                                        <p:cTn id="12" dur="500" fill="hold"/>
                                        <p:tgtEl>
                                          <p:spTgt spid="1300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0053"/>
                                        </p:tgtEl>
                                        <p:attrNameLst>
                                          <p:attrName>style.visibility</p:attrName>
                                        </p:attrNameLst>
                                      </p:cBhvr>
                                      <p:to>
                                        <p:strVal val="visible"/>
                                      </p:to>
                                    </p:set>
                                    <p:anim calcmode="lin" valueType="num">
                                      <p:cBhvr additive="base">
                                        <p:cTn id="15" dur="500" fill="hold"/>
                                        <p:tgtEl>
                                          <p:spTgt spid="130053"/>
                                        </p:tgtEl>
                                        <p:attrNameLst>
                                          <p:attrName>ppt_x</p:attrName>
                                        </p:attrNameLst>
                                      </p:cBhvr>
                                      <p:tavLst>
                                        <p:tav tm="0">
                                          <p:val>
                                            <p:strVal val="#ppt_x"/>
                                          </p:val>
                                        </p:tav>
                                        <p:tav tm="100000">
                                          <p:val>
                                            <p:strVal val="#ppt_x"/>
                                          </p:val>
                                        </p:tav>
                                      </p:tavLst>
                                    </p:anim>
                                    <p:anim calcmode="lin" valueType="num">
                                      <p:cBhvr additive="base">
                                        <p:cTn id="16" dur="500" fill="hold"/>
                                        <p:tgtEl>
                                          <p:spTgt spid="1300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0052"/>
                                        </p:tgtEl>
                                        <p:attrNameLst>
                                          <p:attrName>style.visibility</p:attrName>
                                        </p:attrNameLst>
                                      </p:cBhvr>
                                      <p:to>
                                        <p:strVal val="visible"/>
                                      </p:to>
                                    </p:set>
                                    <p:anim calcmode="lin" valueType="num">
                                      <p:cBhvr additive="base">
                                        <p:cTn id="19" dur="500" fill="hold"/>
                                        <p:tgtEl>
                                          <p:spTgt spid="130052"/>
                                        </p:tgtEl>
                                        <p:attrNameLst>
                                          <p:attrName>ppt_x</p:attrName>
                                        </p:attrNameLst>
                                      </p:cBhvr>
                                      <p:tavLst>
                                        <p:tav tm="0">
                                          <p:val>
                                            <p:strVal val="#ppt_x"/>
                                          </p:val>
                                        </p:tav>
                                        <p:tav tm="100000">
                                          <p:val>
                                            <p:strVal val="#ppt_x"/>
                                          </p:val>
                                        </p:tav>
                                      </p:tavLst>
                                    </p:anim>
                                    <p:anim calcmode="lin" valueType="num">
                                      <p:cBhvr additive="base">
                                        <p:cTn id="20" dur="500" fill="hold"/>
                                        <p:tgtEl>
                                          <p:spTgt spid="13005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3901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98" y="50380"/>
            <a:ext cx="8877301" cy="1569660"/>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Dương</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 Họ Khúc xây dựng nền </a:t>
            </a:r>
            <a:r>
              <a:rPr lang="en-US" sz="3200" b="1" err="1">
                <a:solidFill>
                  <a:srgbClr val="FF0000"/>
                </a:solidFill>
                <a:latin typeface="Times New Roman" panose="02020603050405020304" pitchFamily="18" charset="0"/>
                <a:cs typeface="Times New Roman" panose="02020603050405020304" pitchFamily="18" charset="0"/>
              </a:rPr>
              <a:t>tự</a:t>
            </a:r>
            <a:r>
              <a:rPr lang="en-US" sz="3200" b="1">
                <a:solidFill>
                  <a:srgbClr val="FF0000"/>
                </a:solidFill>
                <a:latin typeface="Times New Roman" panose="02020603050405020304" pitchFamily="18" charset="0"/>
                <a:cs typeface="Times New Roman" panose="02020603050405020304" pitchFamily="18" charset="0"/>
              </a:rPr>
              <a:t> chủ</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33" y="2206625"/>
            <a:ext cx="20669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3886200" y="1600200"/>
            <a:ext cx="4419600" cy="2517775"/>
          </a:xfrm>
          <a:prstGeom prst="cloudCallout">
            <a:avLst>
              <a:gd name="adj1" fmla="val -63884"/>
              <a:gd name="adj2" fmla="val 296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a:off x="4495800" y="1712148"/>
            <a:ext cx="3657600" cy="2062103"/>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Khúc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6" name="Picture 2" descr="HÃ¬nh áº£nh cÃ³ liÃªn quan">
            <a:extLst>
              <a:ext uri="{FF2B5EF4-FFF2-40B4-BE49-F238E27FC236}">
                <a16:creationId xmlns:a16="http://schemas.microsoft.com/office/drawing/2014/main" id="{7222E977-9A72-4AF1-8259-36D8CBE889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3048" y="1620040"/>
            <a:ext cx="9119419" cy="48723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Đường kết nối Mũi tên Thẳng 7">
            <a:extLst>
              <a:ext uri="{FF2B5EF4-FFF2-40B4-BE49-F238E27FC236}">
                <a16:creationId xmlns:a16="http://schemas.microsoft.com/office/drawing/2014/main" id="{3C181722-A837-4B60-B8E5-DCD9CEE5EDBC}"/>
              </a:ext>
            </a:extLst>
          </p:cNvPr>
          <p:cNvCxnSpPr>
            <a:cxnSpLocks/>
          </p:cNvCxnSpPr>
          <p:nvPr/>
        </p:nvCxnSpPr>
        <p:spPr>
          <a:xfrm flipH="1">
            <a:off x="5137148" y="3932001"/>
            <a:ext cx="1066800" cy="15240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89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3" grpId="1"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A4F5CE-0354-475F-A0D1-CB1C2F9096A4}"/>
              </a:ext>
            </a:extLst>
          </p:cNvPr>
          <p:cNvSpPr txBox="1"/>
          <p:nvPr/>
        </p:nvSpPr>
        <p:spPr>
          <a:xfrm>
            <a:off x="1943100" y="200691"/>
            <a:ext cx="4572000" cy="523220"/>
          </a:xfrm>
          <a:prstGeom prst="rect">
            <a:avLst/>
          </a:prstGeom>
          <a:noFill/>
        </p:spPr>
        <p:txBody>
          <a:bodyPr wrap="square">
            <a:spAutoFit/>
          </a:bodyPr>
          <a:lstStyle/>
          <a:p>
            <a:pPr algn="ctr"/>
            <a:r>
              <a:rPr kumimoji="0" lang="x-none" sz="2800" b="1"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rPr>
              <a:t>LUYỆN TẬP</a:t>
            </a:r>
            <a:endParaRPr lang="en-US"/>
          </a:p>
        </p:txBody>
      </p:sp>
      <p:sp>
        <p:nvSpPr>
          <p:cNvPr id="7" name="TextBox 6">
            <a:extLst>
              <a:ext uri="{FF2B5EF4-FFF2-40B4-BE49-F238E27FC236}">
                <a16:creationId xmlns:a16="http://schemas.microsoft.com/office/drawing/2014/main" id="{871B640B-C83A-471E-A318-F166D16BBE70}"/>
              </a:ext>
            </a:extLst>
          </p:cNvPr>
          <p:cNvSpPr txBox="1"/>
          <p:nvPr/>
        </p:nvSpPr>
        <p:spPr>
          <a:xfrm>
            <a:off x="314960" y="673547"/>
            <a:ext cx="8458200" cy="1384995"/>
          </a:xfrm>
          <a:prstGeom prst="rect">
            <a:avLst/>
          </a:prstGeom>
          <a:noFill/>
        </p:spPr>
        <p:txBody>
          <a:bodyPr wrap="square">
            <a:spAutoFit/>
          </a:bodyPr>
          <a:lstStyle/>
          <a:p>
            <a:r>
              <a:rPr lang="en-US" sz="2800" b="1">
                <a:solidFill>
                  <a:srgbClr val="7030A0"/>
                </a:solidFill>
                <a:latin typeface="Times New Roman" panose="02020603050405020304" pitchFamily="18" charset="0"/>
                <a:ea typeface="+mj-ea"/>
                <a:cs typeface="Times New Roman" panose="02020603050405020304" pitchFamily="18" charset="0"/>
              </a:rPr>
              <a:t>1. Điền sự kiện vào các mốc thời gian trong sơ đồ bên dưới. Tại sao những sự kiện đó lại tạo nên bước ngoặt lịch sử đầu thế kỷ X?</a:t>
            </a:r>
            <a:endParaRPr lang="en-US">
              <a:solidFill>
                <a:srgbClr val="7030A0"/>
              </a:solidFill>
            </a:endParaRPr>
          </a:p>
        </p:txBody>
      </p:sp>
      <p:cxnSp>
        <p:nvCxnSpPr>
          <p:cNvPr id="10" name="Straight Arrow Connector 9">
            <a:extLst>
              <a:ext uri="{FF2B5EF4-FFF2-40B4-BE49-F238E27FC236}">
                <a16:creationId xmlns:a16="http://schemas.microsoft.com/office/drawing/2014/main" id="{C0E3EF81-1B5A-4303-B697-4EF5FC7CE10E}"/>
              </a:ext>
            </a:extLst>
          </p:cNvPr>
          <p:cNvCxnSpPr/>
          <p:nvPr/>
        </p:nvCxnSpPr>
        <p:spPr bwMode="auto">
          <a:xfrm>
            <a:off x="762000" y="2819400"/>
            <a:ext cx="7010400" cy="0"/>
          </a:xfrm>
          <a:prstGeom prst="straightConnector1">
            <a:avLst/>
          </a:prstGeom>
          <a:solidFill>
            <a:schemeClr val="accent1"/>
          </a:solidFill>
          <a:ln w="76200" cap="flat" cmpd="sng" algn="ctr">
            <a:solidFill>
              <a:srgbClr val="1D2DA3"/>
            </a:solidFill>
            <a:prstDash val="solid"/>
            <a:round/>
            <a:headEnd type="none" w="med" len="med"/>
            <a:tailEnd type="triangle"/>
          </a:ln>
          <a:effectLst/>
        </p:spPr>
      </p:cxnSp>
      <p:cxnSp>
        <p:nvCxnSpPr>
          <p:cNvPr id="12" name="Straight Connector 11">
            <a:extLst>
              <a:ext uri="{FF2B5EF4-FFF2-40B4-BE49-F238E27FC236}">
                <a16:creationId xmlns:a16="http://schemas.microsoft.com/office/drawing/2014/main" id="{B9C9E59B-95C2-4369-8854-1DD18930EF12}"/>
              </a:ext>
            </a:extLst>
          </p:cNvPr>
          <p:cNvCxnSpPr/>
          <p:nvPr/>
        </p:nvCxnSpPr>
        <p:spPr bwMode="auto">
          <a:xfrm>
            <a:off x="1371600" y="2590800"/>
            <a:ext cx="0" cy="457200"/>
          </a:xfrm>
          <a:prstGeom prst="line">
            <a:avLst/>
          </a:prstGeom>
          <a:solidFill>
            <a:schemeClr val="accent1"/>
          </a:solidFill>
          <a:ln w="38100" cap="flat" cmpd="sng" algn="ctr">
            <a:solidFill>
              <a:srgbClr val="1D2DA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1F6FECD6-9808-47DB-B0F8-C21AC0AF1DF2}"/>
              </a:ext>
            </a:extLst>
          </p:cNvPr>
          <p:cNvCxnSpPr/>
          <p:nvPr/>
        </p:nvCxnSpPr>
        <p:spPr bwMode="auto">
          <a:xfrm>
            <a:off x="1943100" y="2590800"/>
            <a:ext cx="0" cy="457200"/>
          </a:xfrm>
          <a:prstGeom prst="line">
            <a:avLst/>
          </a:prstGeom>
          <a:solidFill>
            <a:schemeClr val="accent1"/>
          </a:solidFill>
          <a:ln w="38100" cap="flat" cmpd="sng" algn="ctr">
            <a:solidFill>
              <a:srgbClr val="1D2DA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78977CA-5F0A-496B-938D-9D8CBF98514B}"/>
              </a:ext>
            </a:extLst>
          </p:cNvPr>
          <p:cNvCxnSpPr>
            <a:cxnSpLocks/>
          </p:cNvCxnSpPr>
          <p:nvPr/>
        </p:nvCxnSpPr>
        <p:spPr bwMode="auto">
          <a:xfrm>
            <a:off x="5715000" y="2590800"/>
            <a:ext cx="0" cy="457200"/>
          </a:xfrm>
          <a:prstGeom prst="line">
            <a:avLst/>
          </a:prstGeom>
          <a:solidFill>
            <a:schemeClr val="accent1"/>
          </a:solidFill>
          <a:ln w="38100" cap="flat" cmpd="sng" algn="ctr">
            <a:solidFill>
              <a:srgbClr val="1D2DA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067EA7F-8EC7-4965-B2B5-2C19F8F49066}"/>
              </a:ext>
            </a:extLst>
          </p:cNvPr>
          <p:cNvCxnSpPr>
            <a:cxnSpLocks/>
          </p:cNvCxnSpPr>
          <p:nvPr/>
        </p:nvCxnSpPr>
        <p:spPr bwMode="auto">
          <a:xfrm>
            <a:off x="6934200" y="2590800"/>
            <a:ext cx="0" cy="457200"/>
          </a:xfrm>
          <a:prstGeom prst="line">
            <a:avLst/>
          </a:prstGeom>
          <a:solidFill>
            <a:schemeClr val="accent1"/>
          </a:solidFill>
          <a:ln w="38100" cap="flat" cmpd="sng" algn="ctr">
            <a:solidFill>
              <a:srgbClr val="1D2DA3"/>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E9911A2D-ADAA-4FC2-BDD2-14972F8FAB91}"/>
              </a:ext>
            </a:extLst>
          </p:cNvPr>
          <p:cNvSpPr txBox="1"/>
          <p:nvPr/>
        </p:nvSpPr>
        <p:spPr>
          <a:xfrm>
            <a:off x="1066800" y="2159456"/>
            <a:ext cx="609600" cy="369332"/>
          </a:xfrm>
          <a:prstGeom prst="rect">
            <a:avLst/>
          </a:prstGeom>
          <a:solidFill>
            <a:srgbClr val="00B0F0"/>
          </a:solidFill>
        </p:spPr>
        <p:txBody>
          <a:bodyPr wrap="square" rtlCol="0">
            <a:spAutoFit/>
          </a:bodyPr>
          <a:lstStyle/>
          <a:p>
            <a:r>
              <a:rPr lang="en-US">
                <a:latin typeface="Times New Roman" panose="02020603050405020304" pitchFamily="18" charset="0"/>
                <a:cs typeface="Times New Roman" panose="02020603050405020304" pitchFamily="18" charset="0"/>
              </a:rPr>
              <a:t>905</a:t>
            </a:r>
          </a:p>
        </p:txBody>
      </p:sp>
      <p:sp>
        <p:nvSpPr>
          <p:cNvPr id="21" name="TextBox 20">
            <a:extLst>
              <a:ext uri="{FF2B5EF4-FFF2-40B4-BE49-F238E27FC236}">
                <a16:creationId xmlns:a16="http://schemas.microsoft.com/office/drawing/2014/main" id="{C982CF67-DB7E-4A22-964E-C90FBABD653B}"/>
              </a:ext>
            </a:extLst>
          </p:cNvPr>
          <p:cNvSpPr txBox="1"/>
          <p:nvPr/>
        </p:nvSpPr>
        <p:spPr>
          <a:xfrm>
            <a:off x="1676400" y="3162311"/>
            <a:ext cx="609600" cy="369332"/>
          </a:xfrm>
          <a:prstGeom prst="rect">
            <a:avLst/>
          </a:prstGeom>
          <a:solidFill>
            <a:srgbClr val="00B0F0"/>
          </a:solidFill>
        </p:spPr>
        <p:txBody>
          <a:bodyPr wrap="square" rtlCol="0">
            <a:spAutoFit/>
          </a:bodyPr>
          <a:lstStyle/>
          <a:p>
            <a:r>
              <a:rPr lang="en-US">
                <a:latin typeface="Times New Roman" panose="02020603050405020304" pitchFamily="18" charset="0"/>
                <a:cs typeface="Times New Roman" panose="02020603050405020304" pitchFamily="18" charset="0"/>
              </a:rPr>
              <a:t>907</a:t>
            </a:r>
          </a:p>
        </p:txBody>
      </p:sp>
      <p:sp>
        <p:nvSpPr>
          <p:cNvPr id="22" name="TextBox 21">
            <a:extLst>
              <a:ext uri="{FF2B5EF4-FFF2-40B4-BE49-F238E27FC236}">
                <a16:creationId xmlns:a16="http://schemas.microsoft.com/office/drawing/2014/main" id="{349A87F7-C4E8-4E0E-B950-5DEBA5C1E411}"/>
              </a:ext>
            </a:extLst>
          </p:cNvPr>
          <p:cNvSpPr txBox="1"/>
          <p:nvPr/>
        </p:nvSpPr>
        <p:spPr>
          <a:xfrm>
            <a:off x="5410200" y="2120096"/>
            <a:ext cx="609600" cy="369332"/>
          </a:xfrm>
          <a:prstGeom prst="rect">
            <a:avLst/>
          </a:prstGeom>
          <a:solidFill>
            <a:srgbClr val="00B0F0"/>
          </a:solidFill>
        </p:spPr>
        <p:txBody>
          <a:bodyPr wrap="square" rtlCol="0">
            <a:spAutoFit/>
          </a:bodyPr>
          <a:lstStyle/>
          <a:p>
            <a:r>
              <a:rPr lang="en-US">
                <a:latin typeface="Times New Roman" panose="02020603050405020304" pitchFamily="18" charset="0"/>
                <a:cs typeface="Times New Roman" panose="02020603050405020304" pitchFamily="18" charset="0"/>
              </a:rPr>
              <a:t>931</a:t>
            </a:r>
          </a:p>
        </p:txBody>
      </p:sp>
      <p:sp>
        <p:nvSpPr>
          <p:cNvPr id="23" name="TextBox 22">
            <a:extLst>
              <a:ext uri="{FF2B5EF4-FFF2-40B4-BE49-F238E27FC236}">
                <a16:creationId xmlns:a16="http://schemas.microsoft.com/office/drawing/2014/main" id="{D7F715DA-0150-4F82-A18C-91454F86A835}"/>
              </a:ext>
            </a:extLst>
          </p:cNvPr>
          <p:cNvSpPr txBox="1"/>
          <p:nvPr/>
        </p:nvSpPr>
        <p:spPr>
          <a:xfrm>
            <a:off x="6629400" y="2139914"/>
            <a:ext cx="609600" cy="369332"/>
          </a:xfrm>
          <a:prstGeom prst="rect">
            <a:avLst/>
          </a:prstGeom>
          <a:solidFill>
            <a:srgbClr val="00B0F0"/>
          </a:solidFill>
        </p:spPr>
        <p:txBody>
          <a:bodyPr wrap="square" rtlCol="0">
            <a:spAutoFit/>
          </a:bodyPr>
          <a:lstStyle/>
          <a:p>
            <a:r>
              <a:rPr lang="en-US">
                <a:latin typeface="Times New Roman" panose="02020603050405020304" pitchFamily="18" charset="0"/>
                <a:cs typeface="Times New Roman" panose="02020603050405020304" pitchFamily="18" charset="0"/>
              </a:rPr>
              <a:t>938</a:t>
            </a:r>
          </a:p>
        </p:txBody>
      </p:sp>
      <p:sp>
        <p:nvSpPr>
          <p:cNvPr id="24" name="TextBox 23">
            <a:extLst>
              <a:ext uri="{FF2B5EF4-FFF2-40B4-BE49-F238E27FC236}">
                <a16:creationId xmlns:a16="http://schemas.microsoft.com/office/drawing/2014/main" id="{043E5A2C-A76D-491D-AAFC-A8EF7FC01D95}"/>
              </a:ext>
            </a:extLst>
          </p:cNvPr>
          <p:cNvSpPr txBox="1"/>
          <p:nvPr/>
        </p:nvSpPr>
        <p:spPr>
          <a:xfrm>
            <a:off x="76199" y="3738809"/>
            <a:ext cx="8915400" cy="2862322"/>
          </a:xfrm>
          <a:prstGeom prst="rect">
            <a:avLst/>
          </a:prstGeom>
          <a:noFill/>
        </p:spPr>
        <p:txBody>
          <a:bodyPr wrap="square" rtlCol="0">
            <a:spAutoFit/>
          </a:bodyPr>
          <a:lstStyle/>
          <a:p>
            <a:pPr marL="285750" indent="-285750">
              <a:buFontTx/>
              <a:buChar char="-"/>
            </a:pPr>
            <a:r>
              <a:rPr lang="en-US" sz="2000" b="1">
                <a:solidFill>
                  <a:srgbClr val="002060"/>
                </a:solidFill>
                <a:latin typeface="Times New Roman" panose="02020603050405020304" pitchFamily="18" charset="0"/>
                <a:cs typeface="Times New Roman" panose="02020603050405020304" pitchFamily="18" charset="0"/>
              </a:rPr>
              <a:t>Năm 905, Khúc Thừa Dụ tự xưng Tiết độ sứ, xây dựng chính quyền tự chủ.</a:t>
            </a:r>
          </a:p>
          <a:p>
            <a:pPr marL="285750" indent="-285750">
              <a:buFontTx/>
              <a:buChar char="-"/>
            </a:pPr>
            <a:r>
              <a:rPr lang="en-US" sz="2000" b="1">
                <a:solidFill>
                  <a:srgbClr val="002060"/>
                </a:solidFill>
                <a:latin typeface="Times New Roman" panose="02020603050405020304" pitchFamily="18" charset="0"/>
                <a:cs typeface="Times New Roman" panose="02020603050405020304" pitchFamily="18" charset="0"/>
              </a:rPr>
              <a:t>Năm 907, </a:t>
            </a:r>
            <a:r>
              <a:rPr kumimoji="0" lang="en-US" sz="2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Khúc  Hạo tiến hành nhiều cải cách tiến bộ, đặt nền móng cho việc xây dựng chính quyền tự chủ.</a:t>
            </a:r>
          </a:p>
          <a:p>
            <a:pPr marL="285750" indent="-285750">
              <a:buFontTx/>
              <a:buChar char="-"/>
            </a:pPr>
            <a:r>
              <a:rPr lang="en-US" sz="2000" b="1">
                <a:solidFill>
                  <a:srgbClr val="002060"/>
                </a:solidFill>
                <a:latin typeface="Times New Roman" panose="02020603050405020304" pitchFamily="18" charset="0"/>
                <a:cs typeface="Times New Roman" panose="02020603050405020304" pitchFamily="18" charset="0"/>
              </a:rPr>
              <a:t>Năm 931 Dương Đình Nghệ tập hợp lực lượng, đem quân ra tấn công thành Tống Bình.</a:t>
            </a:r>
          </a:p>
          <a:p>
            <a:pPr marL="285750" indent="-285750">
              <a:buFontTx/>
              <a:buChar char="-"/>
            </a:pPr>
            <a:r>
              <a:rPr lang="en-US" sz="2000" b="1">
                <a:solidFill>
                  <a:srgbClr val="002060"/>
                </a:solidFill>
                <a:latin typeface="Times New Roman" panose="02020603050405020304" pitchFamily="18" charset="0"/>
                <a:cs typeface="Times New Roman" panose="02020603050405020304" pitchFamily="18" charset="0"/>
              </a:rPr>
              <a:t>Năm 938 chiến thắng Bạch Đằng.</a:t>
            </a:r>
          </a:p>
          <a:p>
            <a:pPr marL="285750" indent="-285750">
              <a:buFontTx/>
              <a:buChar char="-"/>
            </a:pPr>
            <a:r>
              <a:rPr lang="en-US" sz="2000" b="1">
                <a:solidFill>
                  <a:srgbClr val="002060"/>
                </a:solidFill>
                <a:latin typeface="Times New Roman" panose="02020603050405020304" pitchFamily="18" charset="0"/>
                <a:cs typeface="Times New Roman" panose="02020603050405020304" pitchFamily="18" charset="0"/>
              </a:rPr>
              <a:t>N</a:t>
            </a:r>
            <a:r>
              <a:rPr kumimoji="0" lang="en-US" sz="2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hững sự kiện đó lại tạo nên bước ngoặt lịch sử đầu thế kỷ X vì nó chấm dứt thời Bắc thuộc, mở ra một thời kỳ mới trong lịch sử dân tộc ta- thời kỳ độc lập, tự chủ lâu dài.</a:t>
            </a:r>
            <a:endParaRPr lang="en-US" sz="2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7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animBg="1"/>
      <p:bldP spid="21" grpId="0" animBg="1"/>
      <p:bldP spid="22" grpId="0" animBg="1"/>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BB19-039F-4F3B-B2DE-26CD0C5010CF}"/>
              </a:ext>
            </a:extLst>
          </p:cNvPr>
          <p:cNvSpPr>
            <a:spLocks noGrp="1"/>
          </p:cNvSpPr>
          <p:nvPr>
            <p:ph type="title"/>
          </p:nvPr>
        </p:nvSpPr>
        <p:spPr/>
        <p:txBody>
          <a:bodyPr/>
          <a:lstStyle/>
          <a:p>
            <a:r>
              <a:rPr lang="en-US" b="1">
                <a:solidFill>
                  <a:srgbClr val="FF000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8E4CBF1D-0A28-4AA7-872C-DE433BEFB4B6}"/>
              </a:ext>
            </a:extLst>
          </p:cNvPr>
          <p:cNvSpPr txBox="1"/>
          <p:nvPr/>
        </p:nvSpPr>
        <p:spPr>
          <a:xfrm>
            <a:off x="304800" y="1524000"/>
            <a:ext cx="8458200" cy="2092881"/>
          </a:xfrm>
          <a:prstGeom prst="rect">
            <a:avLst/>
          </a:prstGeom>
          <a:solidFill>
            <a:schemeClr val="accent1"/>
          </a:solidFill>
        </p:spPr>
        <p:txBody>
          <a:bodyPr wrap="square">
            <a:spAutoFit/>
          </a:bodyPr>
          <a:lstStyle/>
          <a:p>
            <a:r>
              <a:rPr lang="en-US" sz="2800" b="1">
                <a:solidFill>
                  <a:srgbClr val="7030A0"/>
                </a:solidFill>
                <a:latin typeface="Times New Roman" panose="02020603050405020304" pitchFamily="18" charset="0"/>
                <a:ea typeface="+mj-ea"/>
                <a:cs typeface="Times New Roman" panose="02020603050405020304" pitchFamily="18" charset="0"/>
              </a:rPr>
              <a:t>2. Em hãy tra cứu thông tin để biết hiện nay có những con đường, trường học, làng xã hay di tích lịch sử…nào mang tên các vị anh hùng dân tộc trong thời Bắc thuộc ở nơi em đang sống.</a:t>
            </a:r>
          </a:p>
          <a:p>
            <a:endParaRPr lang="en-US">
              <a:solidFill>
                <a:srgbClr val="7030A0"/>
              </a:solidFill>
            </a:endParaRPr>
          </a:p>
        </p:txBody>
      </p:sp>
    </p:spTree>
    <p:extLst>
      <p:ext uri="{BB962C8B-B14F-4D97-AF65-F5344CB8AC3E}">
        <p14:creationId xmlns:p14="http://schemas.microsoft.com/office/powerpoint/2010/main" val="179644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8933" y="152400"/>
            <a:ext cx="8229600" cy="1143000"/>
          </a:xfrm>
        </p:spPr>
        <p:txBody>
          <a:bodyPr/>
          <a:lstStyle/>
          <a:p>
            <a:r>
              <a:rPr lang="en-US" altLang="vi-VN" b="1" u="sng" dirty="0" err="1">
                <a:solidFill>
                  <a:schemeClr val="accent2"/>
                </a:solidFill>
              </a:rPr>
              <a:t>Hướng</a:t>
            </a:r>
            <a:r>
              <a:rPr lang="en-US" altLang="vi-VN" b="1" u="sng" dirty="0">
                <a:solidFill>
                  <a:schemeClr val="accent2"/>
                </a:solidFill>
              </a:rPr>
              <a:t> </a:t>
            </a:r>
            <a:r>
              <a:rPr lang="en-US" altLang="vi-VN" b="1" u="sng" dirty="0" err="1">
                <a:solidFill>
                  <a:schemeClr val="accent2"/>
                </a:solidFill>
              </a:rPr>
              <a:t>dẫn</a:t>
            </a:r>
            <a:r>
              <a:rPr lang="en-US" altLang="vi-VN" b="1" u="sng" dirty="0">
                <a:solidFill>
                  <a:schemeClr val="accent2"/>
                </a:solidFill>
              </a:rPr>
              <a:t> </a:t>
            </a:r>
            <a:r>
              <a:rPr lang="en-US" altLang="vi-VN" b="1" u="sng" dirty="0" err="1">
                <a:solidFill>
                  <a:schemeClr val="accent2"/>
                </a:solidFill>
              </a:rPr>
              <a:t>về</a:t>
            </a:r>
            <a:r>
              <a:rPr lang="en-US" altLang="vi-VN" b="1" u="sng" dirty="0">
                <a:solidFill>
                  <a:schemeClr val="accent2"/>
                </a:solidFill>
              </a:rPr>
              <a:t> </a:t>
            </a:r>
            <a:r>
              <a:rPr lang="en-US" altLang="vi-VN" b="1" u="sng" dirty="0" err="1">
                <a:solidFill>
                  <a:schemeClr val="accent2"/>
                </a:solidFill>
              </a:rPr>
              <a:t>nhà</a:t>
            </a:r>
            <a:endParaRPr lang="en-US" altLang="vi-VN" b="1" u="sng" dirty="0">
              <a:solidFill>
                <a:schemeClr val="accent2"/>
              </a:solidFill>
            </a:endParaRPr>
          </a:p>
        </p:txBody>
      </p:sp>
      <p:sp>
        <p:nvSpPr>
          <p:cNvPr id="16388" name="Text Box 4"/>
          <p:cNvSpPr txBox="1">
            <a:spLocks noChangeArrowheads="1"/>
          </p:cNvSpPr>
          <p:nvPr/>
        </p:nvSpPr>
        <p:spPr bwMode="auto">
          <a:xfrm>
            <a:off x="914400" y="1524000"/>
            <a:ext cx="8077200" cy="5047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vi-VN" sz="2800" b="1" dirty="0">
                <a:solidFill>
                  <a:srgbClr val="3333FF"/>
                </a:solidFill>
                <a:cs typeface="Arial" charset="0"/>
              </a:rPr>
              <a:t>-</a:t>
            </a:r>
            <a:r>
              <a:rPr lang="en-US" altLang="vi-VN" sz="2800" dirty="0">
                <a:solidFill>
                  <a:srgbClr val="000000"/>
                </a:solidFill>
                <a:cs typeface="Arial" charset="0"/>
              </a:rPr>
              <a:t> </a:t>
            </a:r>
          </a:p>
          <a:p>
            <a:pPr eaLnBrk="1" fontAlgn="base" hangingPunct="1">
              <a:spcBef>
                <a:spcPct val="0"/>
              </a:spcBef>
              <a:spcAft>
                <a:spcPct val="0"/>
              </a:spcAft>
              <a:buFontTx/>
              <a:buNone/>
            </a:pPr>
            <a:endParaRPr lang="en-US" altLang="vi-VN" sz="2800" dirty="0">
              <a:solidFill>
                <a:srgbClr val="FF0000"/>
              </a:solidFill>
              <a:cs typeface="Arial" charset="0"/>
            </a:endParaRPr>
          </a:p>
          <a:p>
            <a:pPr eaLnBrk="1" fontAlgn="base" hangingPunct="1">
              <a:spcBef>
                <a:spcPct val="0"/>
              </a:spcBef>
              <a:spcAft>
                <a:spcPct val="0"/>
              </a:spcAft>
              <a:buFontTx/>
              <a:buNone/>
            </a:pPr>
            <a:r>
              <a:rPr lang="en-US" altLang="vi-VN" sz="2800" dirty="0">
                <a:solidFill>
                  <a:srgbClr val="FF0000"/>
                </a:solidFill>
                <a:cs typeface="Arial" charset="0"/>
              </a:rPr>
              <a:t>	</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Học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err="1">
                <a:solidFill>
                  <a:srgbClr val="000000"/>
                </a:solidFill>
                <a:latin typeface="Times New Roman" panose="02020603050405020304" pitchFamily="18" charset="0"/>
                <a:cs typeface="Times New Roman" panose="02020603050405020304" pitchFamily="18" charset="0"/>
              </a:rPr>
              <a:t>chủ</a:t>
            </a:r>
            <a:r>
              <a:rPr lang="en-US" altLang="vi-VN" sz="2800" b="1">
                <a:solidFill>
                  <a:srgbClr val="000000"/>
                </a:solidFill>
                <a:latin typeface="Times New Roman" panose="02020603050405020304" pitchFamily="18" charset="0"/>
                <a:cs typeface="Times New Roman" panose="02020603050405020304" pitchFamily="18" charset="0"/>
              </a:rPr>
              <a:t> đề 9: </a:t>
            </a:r>
            <a:r>
              <a:rPr lang="en-US" altLang="vi-VN" sz="2800" b="1" dirty="0" err="1">
                <a:solidFill>
                  <a:srgbClr val="000000"/>
                </a:solidFill>
                <a:latin typeface="Times New Roman" panose="02020603050405020304" pitchFamily="18" charset="0"/>
                <a:cs typeface="Times New Roman" panose="02020603050405020304" pitchFamily="18" charset="0"/>
              </a:rPr>
              <a:t>Bước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ngoặt</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lịch</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đầu</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thế</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kỉ</a:t>
            </a:r>
            <a:r>
              <a:rPr lang="en-US" altLang="vi-VN" sz="2800" b="1" dirty="0">
                <a:solidFill>
                  <a:srgbClr val="000000"/>
                </a:solidFill>
                <a:latin typeface="Times New Roman" panose="02020603050405020304" pitchFamily="18" charset="0"/>
                <a:cs typeface="Times New Roman" panose="02020603050405020304" pitchFamily="18" charset="0"/>
              </a:rPr>
              <a:t> X:</a:t>
            </a:r>
          </a:p>
          <a:p>
            <a:pPr eaLnBrk="1" fontAlgn="base" hangingPunct="1">
              <a:spcBef>
                <a:spcPct val="0"/>
              </a:spcBef>
              <a:spcAft>
                <a:spcPct val="0"/>
              </a:spcAft>
              <a:buFontTx/>
              <a:buNone/>
            </a:pP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Họ</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Khúc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dựng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quyền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chủ</a:t>
            </a:r>
            <a:r>
              <a:rPr lang="en-US" altLang="vi-VN" sz="2800" b="1" dirty="0">
                <a:solidFill>
                  <a:srgbClr val="000000"/>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buFontTx/>
              <a:buNone/>
            </a:pP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nêu</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diễn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biến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kết</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quả</a:t>
            </a:r>
            <a:r>
              <a:rPr lang="en-US" altLang="vi-VN" sz="2800" b="1" dirty="0">
                <a:solidFill>
                  <a:srgbClr val="000000"/>
                </a:solidFill>
                <a:latin typeface="Times New Roman" panose="02020603050405020304" pitchFamily="18" charset="0"/>
                <a:cs typeface="Times New Roman" panose="02020603050405020304" pitchFamily="18" charset="0"/>
              </a:rPr>
              <a:t>, ý </a:t>
            </a:r>
            <a:r>
              <a:rPr lang="en-US" altLang="vi-VN" sz="2800" b="1" dirty="0" err="1">
                <a:solidFill>
                  <a:srgbClr val="000000"/>
                </a:solidFill>
                <a:latin typeface="Times New Roman" panose="02020603050405020304" pitchFamily="18" charset="0"/>
                <a:cs typeface="Times New Roman" panose="02020603050405020304" pitchFamily="18" charset="0"/>
              </a:rPr>
              <a:t>nghĩa</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trận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Bạch</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Đằng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năm</a:t>
            </a:r>
            <a:r>
              <a:rPr lang="en-US" altLang="vi-VN" sz="2800" b="1" dirty="0">
                <a:solidFill>
                  <a:srgbClr val="000000"/>
                </a:solidFill>
                <a:latin typeface="Times New Roman" panose="02020603050405020304" pitchFamily="18" charset="0"/>
                <a:cs typeface="Times New Roman" panose="02020603050405020304" pitchFamily="18" charset="0"/>
              </a:rPr>
              <a:t> 938.</a:t>
            </a:r>
          </a:p>
          <a:p>
            <a:pPr eaLnBrk="1" fontAlgn="base" hangingPunct="1">
              <a:spcBef>
                <a:spcPct val="0"/>
              </a:spcBef>
              <a:spcAft>
                <a:spcPct val="0"/>
              </a:spcAft>
              <a:buFontTx/>
              <a:buNone/>
            </a:pP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a:solidFill>
                  <a:srgbClr val="000000"/>
                </a:solidFill>
                <a:latin typeface="Times New Roman" panose="02020603050405020304" pitchFamily="18" charset="0"/>
                <a:cs typeface="Times New Roman" panose="02020603050405020304" pitchFamily="18" charset="0"/>
              </a:rPr>
              <a:t>- Chuẩn bị c</a:t>
            </a:r>
            <a:r>
              <a:rPr lang="vi-VN" altLang="vi-VN" sz="2800" b="1">
                <a:solidFill>
                  <a:srgbClr val="000000"/>
                </a:solidFill>
                <a:latin typeface="Times New Roman" panose="02020603050405020304" pitchFamily="18" charset="0"/>
                <a:cs typeface="Times New Roman" panose="02020603050405020304" pitchFamily="18" charset="0"/>
              </a:rPr>
              <a:t>hủ đề 10: Vương quốc Champa từ thế kỉ II đến thế kỉ X (Bài 20)</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cs typeface="Arial" charset="0"/>
              </a:rPr>
              <a:t>	</a:t>
            </a:r>
          </a:p>
          <a:p>
            <a:pPr eaLnBrk="1" fontAlgn="base" hangingPunct="1">
              <a:spcBef>
                <a:spcPct val="0"/>
              </a:spcBef>
              <a:spcAft>
                <a:spcPct val="0"/>
              </a:spcAft>
              <a:buFontTx/>
              <a:buNone/>
            </a:pPr>
            <a:r>
              <a:rPr lang="en-US" altLang="vi-VN" sz="2800" b="1" dirty="0">
                <a:solidFill>
                  <a:srgbClr val="FF0000"/>
                </a:solidFill>
                <a:cs typeface="Arial" charset="0"/>
              </a:rPr>
              <a:t> </a:t>
            </a:r>
            <a:endParaRPr lang="en-US" altLang="vi-VN" sz="2800" dirty="0">
              <a:solidFill>
                <a:srgbClr val="FF0000"/>
              </a:solidFill>
              <a:cs typeface="Arial" charset="0"/>
            </a:endParaRPr>
          </a:p>
          <a:p>
            <a:pPr eaLnBrk="1" fontAlgn="base" hangingPunct="1">
              <a:spcBef>
                <a:spcPct val="50000"/>
              </a:spcBef>
              <a:spcAft>
                <a:spcPct val="0"/>
              </a:spcAft>
              <a:buFontTx/>
              <a:buNone/>
            </a:pPr>
            <a:endParaRPr lang="en-US" altLang="vi-VN" sz="2800" b="1" dirty="0">
              <a:solidFill>
                <a:srgbClr val="3333FF"/>
              </a:solidFill>
              <a:cs typeface="Arial" charset="0"/>
            </a:endParaRPr>
          </a:p>
        </p:txBody>
      </p:sp>
      <p:pic>
        <p:nvPicPr>
          <p:cNvPr id="37892" name="Picture 6" descr="67169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868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lower-rose-013_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00400"/>
            <a:ext cx="2378075" cy="3200400"/>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title"/>
          </p:nvPr>
        </p:nvSpPr>
        <p:spPr>
          <a:xfrm>
            <a:off x="76200" y="1371600"/>
            <a:ext cx="8915400" cy="1676400"/>
          </a:xfrm>
        </p:spPr>
        <p:txBody>
          <a:bodyPr/>
          <a:lstStyle/>
          <a:p>
            <a:r>
              <a:rPr lang="en-US" altLang="vi-VN" sz="4800" b="1" i="1" dirty="0" err="1">
                <a:solidFill>
                  <a:srgbClr val="FF9900"/>
                </a:solidFill>
              </a:rPr>
              <a:t>Chúc</a:t>
            </a:r>
            <a:r>
              <a:rPr lang="en-US" altLang="vi-VN" sz="4800" b="1" i="1" dirty="0">
                <a:solidFill>
                  <a:srgbClr val="FF9900"/>
                </a:solidFill>
              </a:rPr>
              <a:t> </a:t>
            </a:r>
            <a:r>
              <a:rPr lang="en-US" altLang="vi-VN" sz="4800" b="1" i="1" dirty="0" err="1">
                <a:solidFill>
                  <a:srgbClr val="FF9900"/>
                </a:solidFill>
              </a:rPr>
              <a:t>các</a:t>
            </a:r>
            <a:r>
              <a:rPr lang="en-US" altLang="vi-VN" sz="4800" b="1" i="1" dirty="0">
                <a:solidFill>
                  <a:srgbClr val="FF9900"/>
                </a:solidFill>
              </a:rPr>
              <a:t> </a:t>
            </a:r>
            <a:r>
              <a:rPr lang="en-US" altLang="vi-VN" sz="4800" b="1" i="1" dirty="0" err="1">
                <a:solidFill>
                  <a:srgbClr val="FF9900"/>
                </a:solidFill>
              </a:rPr>
              <a:t>em</a:t>
            </a:r>
            <a:r>
              <a:rPr lang="en-US" altLang="vi-VN" sz="4800" b="1" i="1" dirty="0">
                <a:solidFill>
                  <a:srgbClr val="FF9900"/>
                </a:solidFill>
              </a:rPr>
              <a:t> </a:t>
            </a:r>
            <a:r>
              <a:rPr lang="en-US" altLang="vi-VN" sz="4800" b="1" i="1" dirty="0" err="1">
                <a:solidFill>
                  <a:srgbClr val="FF9900"/>
                </a:solidFill>
              </a:rPr>
              <a:t>học</a:t>
            </a:r>
            <a:r>
              <a:rPr lang="en-US" altLang="vi-VN" sz="4800" b="1" i="1" dirty="0">
                <a:solidFill>
                  <a:srgbClr val="FF9900"/>
                </a:solidFill>
              </a:rPr>
              <a:t> </a:t>
            </a:r>
            <a:r>
              <a:rPr lang="en-US" altLang="vi-VN" sz="4800" b="1" i="1" dirty="0" err="1">
                <a:solidFill>
                  <a:srgbClr val="FF9900"/>
                </a:solidFill>
              </a:rPr>
              <a:t>sinh</a:t>
            </a:r>
            <a:r>
              <a:rPr lang="en-US" altLang="vi-VN" sz="4800" b="1" i="1" dirty="0">
                <a:solidFill>
                  <a:srgbClr val="FF9900"/>
                </a:solidFill>
              </a:rPr>
              <a:t> </a:t>
            </a:r>
            <a:r>
              <a:rPr lang="en-US" altLang="vi-VN" sz="4800" b="1" i="1" dirty="0" err="1">
                <a:solidFill>
                  <a:srgbClr val="FF9900"/>
                </a:solidFill>
              </a:rPr>
              <a:t>học</a:t>
            </a:r>
            <a:r>
              <a:rPr lang="en-US" altLang="vi-VN" sz="4800" b="1" i="1" dirty="0">
                <a:solidFill>
                  <a:srgbClr val="FF9900"/>
                </a:solidFill>
              </a:rPr>
              <a:t> </a:t>
            </a:r>
            <a:r>
              <a:rPr lang="en-US" altLang="vi-VN" sz="4800" b="1" i="1" dirty="0" err="1">
                <a:solidFill>
                  <a:srgbClr val="FF9900"/>
                </a:solidFill>
              </a:rPr>
              <a:t>tập</a:t>
            </a:r>
            <a:r>
              <a:rPr lang="en-US" altLang="vi-VN" sz="4800" b="1" i="1" dirty="0">
                <a:solidFill>
                  <a:srgbClr val="FF9900"/>
                </a:solidFill>
              </a:rPr>
              <a:t> </a:t>
            </a:r>
            <a:r>
              <a:rPr lang="en-US" altLang="vi-VN" sz="4800" b="1" i="1" dirty="0" err="1">
                <a:solidFill>
                  <a:srgbClr val="FF9900"/>
                </a:solidFill>
              </a:rPr>
              <a:t>tốt</a:t>
            </a:r>
            <a:r>
              <a:rPr lang="en-US" altLang="vi-VN" sz="4800" b="1" i="1" dirty="0">
                <a:solidFill>
                  <a:srgbClr val="FF9900"/>
                </a:solidFill>
              </a:rPr>
              <a:t>.</a:t>
            </a:r>
          </a:p>
        </p:txBody>
      </p:sp>
    </p:spTree>
    <p:extLst>
      <p:ext uri="{BB962C8B-B14F-4D97-AF65-F5344CB8AC3E}">
        <p14:creationId xmlns:p14="http://schemas.microsoft.com/office/powerpoint/2010/main" val="13132315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99" y="50380"/>
            <a:ext cx="8763000" cy="1077218"/>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Khúc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Thừa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Dụ</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dựng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quyền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chủ</a:t>
            </a:r>
            <a:r>
              <a:rPr lang="en-US" sz="3200" b="1" dirty="0">
                <a:solidFill>
                  <a:srgbClr val="C00000"/>
                </a:solidFill>
                <a:latin typeface="Times New Roman" panose="02020603050405020304" pitchFamily="18" charset="0"/>
                <a:cs typeface="Times New Roman" panose="02020603050405020304" pitchFamily="18" charset="0"/>
              </a:rPr>
              <a:t> </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hoàn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nào</a:t>
            </a:r>
            <a:r>
              <a:rPr lang="en-US" sz="3200" b="1" dirty="0">
                <a:solidFill>
                  <a:srgbClr val="C00000"/>
                </a:solidFill>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0669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p:cNvSpPr/>
          <p:nvPr/>
        </p:nvSpPr>
        <p:spPr>
          <a:xfrm>
            <a:off x="3048000" y="3243134"/>
            <a:ext cx="4060371" cy="2471865"/>
          </a:xfrm>
          <a:prstGeom prst="cloudCallout">
            <a:avLst>
              <a:gd name="adj1" fmla="val -94232"/>
              <a:gd name="adj2" fmla="val -592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3581400" y="3694237"/>
            <a:ext cx="3276600" cy="1569660"/>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 ? </a:t>
            </a:r>
          </a:p>
        </p:txBody>
      </p:sp>
      <p:pic>
        <p:nvPicPr>
          <p:cNvPr id="7" name="Picture 2" descr="http://bantuyengiao.haiduong.org.vn/tintucsukien/TrongTinh/PublishingImages/khuthudu27812.jpg">
            <a:extLst>
              <a:ext uri="{FF2B5EF4-FFF2-40B4-BE49-F238E27FC236}">
                <a16:creationId xmlns:a16="http://schemas.microsoft.com/office/drawing/2014/main" id="{47F03A8D-B8BE-4060-9A9F-A32E9BA66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7" y="228600"/>
            <a:ext cx="909850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330" y="1504186"/>
            <a:ext cx="8763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Họ Khúc xây dựng nền tự chủ</a:t>
            </a:r>
          </a:p>
          <a:p>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CADDEC2-342F-491C-9666-FFCC2EDF7A25}"/>
              </a:ext>
            </a:extLst>
          </p:cNvPr>
          <p:cNvSpPr>
            <a:spLocks noChangeArrowheads="1"/>
          </p:cNvSpPr>
          <p:nvPr/>
        </p:nvSpPr>
        <p:spPr bwMode="auto">
          <a:xfrm>
            <a:off x="100330" y="1963579"/>
            <a:ext cx="8763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vi-VN" sz="3200" b="0" i="0" u="none" strike="noStrike" kern="1200" cap="none" spc="0" normalizeH="0" baseline="0" noProof="0">
                <a:ln>
                  <a:noFill/>
                </a:ln>
                <a:solidFill>
                  <a:srgbClr val="000000"/>
                </a:solidFill>
                <a:effectLst/>
                <a:uLnTx/>
                <a:uFillTx/>
                <a:latin typeface="Arial"/>
                <a:ea typeface="+mn-ea"/>
                <a:cs typeface="Arial" charset="0"/>
                <a:sym typeface="Wingdings" pitchFamily="2" charset="2"/>
              </a:rPr>
              <a:t> </a:t>
            </a:r>
            <a:r>
              <a:rPr lang="vi-VN" altLang="vi-VN" sz="3200" b="1">
                <a:latin typeface="+mj-lt"/>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Từ</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cuối</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thế</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kỉ</a:t>
            </a:r>
            <a:r>
              <a:rPr lang="vi-VN" altLang="vi-VN" sz="3200" b="1" dirty="0">
                <a:latin typeface="Times New Roman" panose="02020603050405020304" pitchFamily="18" charset="0"/>
                <a:cs typeface="Times New Roman" panose="02020603050405020304" pitchFamily="18" charset="0"/>
              </a:rPr>
              <a:t> IX, </a:t>
            </a:r>
            <a:r>
              <a:rPr lang="vi-VN" altLang="vi-VN" sz="3200" b="1" dirty="0" err="1">
                <a:latin typeface="Times New Roman" panose="02020603050405020304" pitchFamily="18" charset="0"/>
                <a:cs typeface="Times New Roman" panose="02020603050405020304" pitchFamily="18" charset="0"/>
              </a:rPr>
              <a:t>nhà</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Đường</a:t>
            </a:r>
            <a:r>
              <a:rPr lang="vi-VN" altLang="vi-VN" sz="3200" b="1" dirty="0">
                <a:latin typeface="Times New Roman" panose="02020603050405020304" pitchFamily="18" charset="0"/>
                <a:cs typeface="Times New Roman" panose="02020603050405020304" pitchFamily="18" charset="0"/>
              </a:rPr>
              <a:t> suy </a:t>
            </a:r>
            <a:r>
              <a:rPr lang="vi-VN" altLang="vi-VN" sz="3200" b="1" dirty="0" err="1">
                <a:latin typeface="Times New Roman" panose="02020603050405020304" pitchFamily="18" charset="0"/>
                <a:cs typeface="Times New Roman" panose="02020603050405020304" pitchFamily="18" charset="0"/>
              </a:rPr>
              <a:t>yếu</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lợi</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dụng</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tình</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hình</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này</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Khúc</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Thừa</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Dụ</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đã</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tập</a:t>
            </a:r>
            <a:r>
              <a:rPr lang="vi-VN" altLang="vi-VN" sz="3200" b="1" dirty="0">
                <a:latin typeface="Times New Roman" panose="02020603050405020304" pitchFamily="18" charset="0"/>
                <a:cs typeface="Times New Roman" panose="02020603050405020304" pitchFamily="18" charset="0"/>
              </a:rPr>
              <a:t> </a:t>
            </a:r>
            <a:r>
              <a:rPr lang="vi-VN" altLang="vi-VN" sz="3200" b="1" dirty="0" err="1">
                <a:latin typeface="Times New Roman" panose="02020603050405020304" pitchFamily="18" charset="0"/>
                <a:cs typeface="Times New Roman" panose="02020603050405020304" pitchFamily="18" charset="0"/>
              </a:rPr>
              <a:t>hợp</a:t>
            </a:r>
            <a:r>
              <a:rPr lang="vi-VN" altLang="vi-VN" sz="3200" b="1" dirty="0">
                <a:latin typeface="Times New Roman" panose="02020603050405020304" pitchFamily="18" charset="0"/>
                <a:cs typeface="Times New Roman" panose="02020603050405020304" pitchFamily="18" charset="0"/>
              </a:rPr>
              <a:t> nhân dân </a:t>
            </a:r>
            <a:r>
              <a:rPr lang="vi-VN" altLang="vi-VN" sz="3200" b="1" err="1">
                <a:latin typeface="Times New Roman" panose="02020603050405020304" pitchFamily="18" charset="0"/>
                <a:cs typeface="Times New Roman" panose="02020603050405020304" pitchFamily="18" charset="0"/>
              </a:rPr>
              <a:t>nổi</a:t>
            </a:r>
            <a:r>
              <a:rPr lang="vi-VN" altLang="vi-VN" sz="3200" b="1">
                <a:latin typeface="Times New Roman" panose="02020603050405020304" pitchFamily="18" charset="0"/>
                <a:cs typeface="Times New Roman" panose="02020603050405020304" pitchFamily="18" charset="0"/>
              </a:rPr>
              <a:t> dậy</a:t>
            </a:r>
            <a:r>
              <a:rPr lang="en-US" altLang="vi-VN" sz="3200" b="1">
                <a:latin typeface="Times New Roman" panose="02020603050405020304" pitchFamily="18" charset="0"/>
                <a:cs typeface="Times New Roman" panose="02020603050405020304" pitchFamily="18" charset="0"/>
              </a:rPr>
              <a:t> đánh chiếm thành Đại La,</a:t>
            </a:r>
            <a:r>
              <a:rPr lang="vi-VN" altLang="vi-VN" sz="3200" b="1">
                <a:latin typeface="Times New Roman" panose="02020603050405020304" pitchFamily="18" charset="0"/>
                <a:cs typeface="Times New Roman" panose="02020603050405020304" pitchFamily="18" charset="0"/>
              </a:rPr>
              <a:t> </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tự </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xưng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Tiết</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sứ</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xây </a:t>
            </a:r>
            <a:r>
              <a:rPr kumimoji="0" lang="vi-VN" altLang="vi-VN" sz="32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dựng</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một </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chính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quyền</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tự</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lang="en-US" altLang="vi-VN" sz="3200" b="1">
                <a:latin typeface="Times New Roman" panose="02020603050405020304" pitchFamily="18" charset="0"/>
                <a:cs typeface="Times New Roman" panose="02020603050405020304" pitchFamily="18" charset="0"/>
              </a:rPr>
              <a:t>N</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ăm </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906</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nhà</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buộc</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phải </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phong</a:t>
            </a:r>
            <a:r>
              <a:rPr kumimoji="0" lang="en-US"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chức </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Tiết </a:t>
            </a:r>
            <a:r>
              <a:rPr kumimoji="0" lang="vi-VN" altLang="vi-VN"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a:t>
            </a:r>
            <a:r>
              <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32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sứ</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cho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Khúc Thừa Dụ </a:t>
            </a:r>
            <a:r>
              <a:rPr kumimoji="0" lang="vi-VN" altLang="vi-VN"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vi-VN" altLang="vi-VN"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3AEAC8C-1C97-44E3-8C95-F9B6C92A0CB2}"/>
              </a:ext>
            </a:extLst>
          </p:cNvPr>
          <p:cNvSpPr txBox="1"/>
          <p:nvPr/>
        </p:nvSpPr>
        <p:spPr>
          <a:xfrm>
            <a:off x="190500" y="318036"/>
            <a:ext cx="858266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I. Cuộc đấu tranh giành quyền tự chủ của họ Khúc, họ Dương.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27203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175154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3152670" y="0"/>
            <a:ext cx="4654899" cy="4038600"/>
          </a:xfrm>
          <a:prstGeom prst="cloudCallout">
            <a:avLst>
              <a:gd name="adj1" fmla="val -69887"/>
              <a:gd name="adj2" fmla="val 231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3733800" y="598456"/>
            <a:ext cx="3733800"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Việc nhà Đường công nhận chức Tiết độ sứ cho Khúc Thừa Dụ thể hiện điều gì?</a:t>
            </a:r>
          </a:p>
        </p:txBody>
      </p:sp>
    </p:spTree>
    <p:extLst>
      <p:ext uri="{BB962C8B-B14F-4D97-AF65-F5344CB8AC3E}">
        <p14:creationId xmlns:p14="http://schemas.microsoft.com/office/powerpoint/2010/main" val="18532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74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309904" cy="6324600"/>
          </a:xfrm>
          <a:prstGeom prst="rect">
            <a:avLst/>
          </a:prstGeom>
        </p:spPr>
      </p:pic>
      <p:sp>
        <p:nvSpPr>
          <p:cNvPr id="6" name="TextBox 5"/>
          <p:cNvSpPr txBox="1"/>
          <p:nvPr/>
        </p:nvSpPr>
        <p:spPr>
          <a:xfrm>
            <a:off x="1752600" y="6364580"/>
            <a:ext cx="6858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Đền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Thừa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Hải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09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
        <p:nvSpPr>
          <p:cNvPr id="6" name="Rectangle 5"/>
          <p:cNvSpPr/>
          <p:nvPr/>
        </p:nvSpPr>
        <p:spPr>
          <a:xfrm>
            <a:off x="838200" y="1905000"/>
            <a:ext cx="7620000" cy="2743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2240265"/>
            <a:ext cx="7086600" cy="1569660"/>
          </a:xfrm>
          <a:prstGeom prst="rect">
            <a:avLst/>
          </a:prstGeom>
          <a:noFill/>
        </p:spPr>
        <p:txBody>
          <a:bodyPr wrap="square" rtlCol="0">
            <a:spAutoFit/>
          </a:bodyPr>
          <a:lstStyle/>
          <a:p>
            <a:r>
              <a:rPr lang="en-US" sz="3200" b="1">
                <a:solidFill>
                  <a:prstClr val="black"/>
                </a:solidFill>
                <a:latin typeface="Times New Roman" panose="02020603050405020304" pitchFamily="18" charset="0"/>
                <a:cs typeface="Times New Roman" panose="02020603050405020304" pitchFamily="18" charset="0"/>
              </a:rPr>
              <a:t>Hãy cho biết </a:t>
            </a:r>
            <a:r>
              <a:rPr lang="vi-VN" sz="3200" b="1">
                <a:solidFill>
                  <a:prstClr val="black"/>
                </a:solidFill>
                <a:latin typeface="Times New Roman" panose="02020603050405020304" pitchFamily="18" charset="0"/>
                <a:cs typeface="Times New Roman" panose="02020603050405020304" pitchFamily="18" charset="0"/>
              </a:rPr>
              <a:t>những việc làm của </a:t>
            </a:r>
            <a:r>
              <a:rPr lang="en-US" sz="3200" b="1">
                <a:solidFill>
                  <a:prstClr val="black"/>
                </a:solidFill>
                <a:latin typeface="Times New Roman" panose="02020603050405020304" pitchFamily="18" charset="0"/>
                <a:cs typeface="Times New Roman" panose="02020603050405020304" pitchFamily="18" charset="0"/>
              </a:rPr>
              <a:t>Khúc Thừa Dụ và </a:t>
            </a:r>
            <a:r>
              <a:rPr lang="vi-VN" sz="3200" b="1">
                <a:solidFill>
                  <a:prstClr val="black"/>
                </a:solidFill>
                <a:latin typeface="Times New Roman" panose="02020603050405020304" pitchFamily="18" charset="0"/>
                <a:cs typeface="Times New Roman" panose="02020603050405020304" pitchFamily="18" charset="0"/>
              </a:rPr>
              <a:t>Khúc Hạo </a:t>
            </a:r>
            <a:r>
              <a:rPr lang="en-US" sz="3200" b="1">
                <a:solidFill>
                  <a:prstClr val="black"/>
                </a:solidFill>
                <a:latin typeface="Times New Roman" panose="02020603050405020304" pitchFamily="18" charset="0"/>
                <a:cs typeface="Times New Roman" panose="02020603050405020304" pitchFamily="18" charset="0"/>
              </a:rPr>
              <a:t>để </a:t>
            </a:r>
            <a:r>
              <a:rPr lang="vi-VN" sz="3200" b="1">
                <a:solidFill>
                  <a:prstClr val="black"/>
                </a:solidFill>
                <a:latin typeface="Times New Roman" panose="02020603050405020304" pitchFamily="18" charset="0"/>
                <a:cs typeface="Times New Roman" panose="02020603050405020304" pitchFamily="18" charset="0"/>
              </a:rPr>
              <a:t>xây dựng </a:t>
            </a:r>
            <a:r>
              <a:rPr lang="en-US" sz="3200" b="1">
                <a:solidFill>
                  <a:prstClr val="black"/>
                </a:solidFill>
                <a:latin typeface="Times New Roman" panose="02020603050405020304" pitchFamily="18" charset="0"/>
                <a:cs typeface="Times New Roman" panose="02020603050405020304" pitchFamily="18" charset="0"/>
              </a:rPr>
              <a:t>nền </a:t>
            </a:r>
            <a:r>
              <a:rPr lang="vi-VN" sz="3200" b="1">
                <a:solidFill>
                  <a:prstClr val="black"/>
                </a:solidFill>
                <a:latin typeface="Times New Roman" panose="02020603050405020304" pitchFamily="18" charset="0"/>
                <a:cs typeface="Times New Roman" panose="02020603050405020304" pitchFamily="18" charset="0"/>
              </a:rPr>
              <a:t>tự chủ</a:t>
            </a:r>
            <a:r>
              <a:rPr lang="en-US" sz="3200" b="1">
                <a:solidFill>
                  <a:prstClr val="black"/>
                </a:solidFill>
                <a:latin typeface="Times New Roman" panose="02020603050405020304" pitchFamily="18" charset="0"/>
                <a:cs typeface="Times New Roman" panose="02020603050405020304" pitchFamily="18" charset="0"/>
              </a:rPr>
              <a:t> cho dân tộc</a:t>
            </a:r>
            <a:r>
              <a:rPr lang="vi-VN" sz="3200" b="1">
                <a:solidFill>
                  <a:prstClr val="black"/>
                </a:solidFill>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3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99" y="50380"/>
            <a:ext cx="8763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Họ Khúc xây dựng nền tự chủ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0CADDEC2-342F-491C-9666-FFCC2EDF7A25}"/>
              </a:ext>
            </a:extLst>
          </p:cNvPr>
          <p:cNvSpPr>
            <a:spLocks noChangeArrowheads="1"/>
          </p:cNvSpPr>
          <p:nvPr/>
        </p:nvSpPr>
        <p:spPr bwMode="auto">
          <a:xfrm>
            <a:off x="76200" y="575847"/>
            <a:ext cx="8763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4400" b="0" i="0" u="none" strike="noStrike" kern="1200" cap="none" spc="0" normalizeH="0" baseline="0" noProof="0">
                <a:ln>
                  <a:noFill/>
                </a:ln>
                <a:solidFill>
                  <a:srgbClr val="000000"/>
                </a:solidFill>
                <a:effectLst/>
                <a:uLnTx/>
                <a:uFillTx/>
                <a:latin typeface="Arial"/>
                <a:ea typeface="+mn-ea"/>
                <a:cs typeface="Arial" charset="0"/>
                <a:sym typeface="Wingdings" pitchFamily="2" charset="2"/>
              </a:rPr>
              <a:t></a:t>
            </a:r>
            <a:r>
              <a:rPr kumimoji="0" lang="en-US" altLang="vi-VN" sz="3200" b="0" i="0" u="none" strike="noStrike" kern="1200" cap="none" spc="0" normalizeH="0" baseline="0" noProof="0">
                <a:ln>
                  <a:noFill/>
                </a:ln>
                <a:solidFill>
                  <a:srgbClr val="000000"/>
                </a:solidFill>
                <a:effectLst/>
                <a:uLnTx/>
                <a:uFillTx/>
                <a:latin typeface="Arial"/>
                <a:ea typeface="+mn-ea"/>
                <a:cs typeface="Arial" charset="0"/>
                <a:sym typeface="Wingdings" pitchFamily="2" charset="2"/>
              </a:rPr>
              <a:t>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cuối</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IX,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suy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Thừa</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nhân dân </a:t>
            </a:r>
            <a:r>
              <a:rPr kumimoji="0" lang="vi-VN" altLang="vi-VN" sz="32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dậy</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đánh chiếm thành Đại La,</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tự </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xưng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sứ</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xây </a:t>
            </a:r>
            <a:r>
              <a:rPr kumimoji="0" lang="vi-VN" altLang="vi-VN" sz="32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chính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ăm </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906</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buộc</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phải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chức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Tiết </a:t>
            </a:r>
            <a:r>
              <a:rPr kumimoji="0" lang="vi-VN" alt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sứ</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cho </a:t>
            </a:r>
            <a:r>
              <a:rPr kumimoji="0" lang="vi-VN" alt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Khúc Thừa Dụ . </a:t>
            </a:r>
            <a:endPar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7BEE479-F55E-4872-A399-8FD01763014A}"/>
              </a:ext>
            </a:extLst>
          </p:cNvPr>
          <p:cNvSpPr txBox="1"/>
          <p:nvPr/>
        </p:nvSpPr>
        <p:spPr>
          <a:xfrm>
            <a:off x="55880" y="4114800"/>
            <a:ext cx="8648699" cy="156966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Năm 907, Khúc Hạo lên thay, đã thực hiện nhiều cải cách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 bộ →Đặt nền móng cho việc xây dựng chính quyền tự chủ.</a:t>
            </a:r>
            <a:endParaRPr kumimoji="0" lang="vi-VN"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9108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CDDCA7-41B7-4812-88F5-8A5EDA774036}"/>
              </a:ext>
            </a:extLst>
          </p:cNvPr>
          <p:cNvSpPr txBox="1"/>
          <p:nvPr/>
        </p:nvSpPr>
        <p:spPr>
          <a:xfrm>
            <a:off x="2423159" y="319445"/>
            <a:ext cx="4602481" cy="584775"/>
          </a:xfrm>
          <a:prstGeom prst="rect">
            <a:avLst/>
          </a:prstGeom>
          <a:solidFill>
            <a:srgbClr val="FFFF00"/>
          </a:solidFill>
        </p:spPr>
        <p:txBody>
          <a:bodyPr wrap="square" rtlCol="0">
            <a:spAutoFit/>
          </a:bodyPr>
          <a:lstStyle/>
          <a:p>
            <a:r>
              <a:rPr lang="en-US" sz="3200" b="1">
                <a:latin typeface="Times New Roman" panose="02020603050405020304" pitchFamily="18" charset="0"/>
                <a:cs typeface="Times New Roman" panose="02020603050405020304" pitchFamily="18" charset="0"/>
              </a:rPr>
              <a:t>CẢI CÁCH KHÚC HẠO</a:t>
            </a:r>
          </a:p>
        </p:txBody>
      </p:sp>
      <p:sp>
        <p:nvSpPr>
          <p:cNvPr id="5" name="Arrow: Down 4">
            <a:extLst>
              <a:ext uri="{FF2B5EF4-FFF2-40B4-BE49-F238E27FC236}">
                <a16:creationId xmlns:a16="http://schemas.microsoft.com/office/drawing/2014/main" id="{EFD4E8CD-259C-4303-B467-611037A8C787}"/>
              </a:ext>
            </a:extLst>
          </p:cNvPr>
          <p:cNvSpPr/>
          <p:nvPr/>
        </p:nvSpPr>
        <p:spPr>
          <a:xfrm>
            <a:off x="4724400" y="946239"/>
            <a:ext cx="45719" cy="457200"/>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FFF970-D44D-4B80-BA4C-4101E79486A6}"/>
              </a:ext>
            </a:extLst>
          </p:cNvPr>
          <p:cNvSpPr txBox="1"/>
          <p:nvPr/>
        </p:nvSpPr>
        <p:spPr>
          <a:xfrm>
            <a:off x="914400" y="1445458"/>
            <a:ext cx="7467600" cy="954107"/>
          </a:xfrm>
          <a:prstGeom prst="rect">
            <a:avLst/>
          </a:prstGeom>
          <a:solidFill>
            <a:schemeClr val="accent6">
              <a:lumMod val="60000"/>
              <a:lumOff val="4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Chủ trương: “Chính sự cốt chuộng khoan dung, giản dị, nhân dân đều được yên vui”</a:t>
            </a:r>
          </a:p>
        </p:txBody>
      </p:sp>
      <p:sp>
        <p:nvSpPr>
          <p:cNvPr id="7" name="Arrow: Down 6">
            <a:extLst>
              <a:ext uri="{FF2B5EF4-FFF2-40B4-BE49-F238E27FC236}">
                <a16:creationId xmlns:a16="http://schemas.microsoft.com/office/drawing/2014/main" id="{3A3B05FA-7E4A-4C66-B6B8-EB86D3CBA8A9}"/>
              </a:ext>
            </a:extLst>
          </p:cNvPr>
          <p:cNvSpPr/>
          <p:nvPr/>
        </p:nvSpPr>
        <p:spPr>
          <a:xfrm flipH="1">
            <a:off x="3490918" y="2441584"/>
            <a:ext cx="45720" cy="808703"/>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E8AA7D3A-F31B-4575-BEF3-B8D51E7497DB}"/>
              </a:ext>
            </a:extLst>
          </p:cNvPr>
          <p:cNvSpPr/>
          <p:nvPr/>
        </p:nvSpPr>
        <p:spPr>
          <a:xfrm>
            <a:off x="7089391" y="2441583"/>
            <a:ext cx="45719" cy="867325"/>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E016B616-61CC-42E1-AE49-60ADC4F46478}"/>
              </a:ext>
            </a:extLst>
          </p:cNvPr>
          <p:cNvSpPr/>
          <p:nvPr/>
        </p:nvSpPr>
        <p:spPr>
          <a:xfrm>
            <a:off x="5139431" y="2441584"/>
            <a:ext cx="45719" cy="867324"/>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99A892C-5DD3-4FA4-9878-376D0D36E03B}"/>
              </a:ext>
            </a:extLst>
          </p:cNvPr>
          <p:cNvSpPr/>
          <p:nvPr/>
        </p:nvSpPr>
        <p:spPr>
          <a:xfrm flipH="1">
            <a:off x="1562099" y="2441584"/>
            <a:ext cx="45719" cy="702039"/>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15A188-0C9E-48A3-ACF0-A183022E7104}"/>
              </a:ext>
            </a:extLst>
          </p:cNvPr>
          <p:cNvSpPr txBox="1"/>
          <p:nvPr/>
        </p:nvSpPr>
        <p:spPr>
          <a:xfrm>
            <a:off x="914400" y="3250287"/>
            <a:ext cx="1249681" cy="2677656"/>
          </a:xfrm>
          <a:prstGeom prst="rect">
            <a:avLst/>
          </a:prstGeom>
          <a:solidFill>
            <a:srgbClr val="00B0F0"/>
          </a:solidFill>
          <a:ln w="38100">
            <a:solidFill>
              <a:schemeClr val="tx1"/>
            </a:solidFill>
          </a:ln>
        </p:spPr>
        <p:txBody>
          <a:bodyPr wrap="square">
            <a:spAutoFit/>
          </a:bodyPr>
          <a:lstStyle/>
          <a:p>
            <a:r>
              <a:rPr lang="en-US" sz="2800" b="1">
                <a:latin typeface="Times New Roman" panose="02020603050405020304" pitchFamily="18" charset="0"/>
                <a:cs typeface="Times New Roman" panose="02020603050405020304" pitchFamily="18" charset="0"/>
              </a:rPr>
              <a:t>Tổ chức lại các đơn vị hành chính </a:t>
            </a:r>
          </a:p>
        </p:txBody>
      </p:sp>
      <p:sp>
        <p:nvSpPr>
          <p:cNvPr id="15" name="TextBox 14">
            <a:extLst>
              <a:ext uri="{FF2B5EF4-FFF2-40B4-BE49-F238E27FC236}">
                <a16:creationId xmlns:a16="http://schemas.microsoft.com/office/drawing/2014/main" id="{B30F9060-7D67-409E-A15E-ACA4269CBA29}"/>
              </a:ext>
            </a:extLst>
          </p:cNvPr>
          <p:cNvSpPr txBox="1"/>
          <p:nvPr/>
        </p:nvSpPr>
        <p:spPr>
          <a:xfrm>
            <a:off x="2725754" y="3308909"/>
            <a:ext cx="1386853" cy="3539430"/>
          </a:xfrm>
          <a:prstGeom prst="rect">
            <a:avLst/>
          </a:prstGeom>
          <a:solidFill>
            <a:srgbClr val="00B0F0"/>
          </a:solidFill>
          <a:ln w="28575">
            <a:solidFill>
              <a:srgbClr val="1D2DA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Bãi bỏ chính sách bóc lột của quan lại đô hộ. </a:t>
            </a:r>
          </a:p>
        </p:txBody>
      </p:sp>
      <p:sp>
        <p:nvSpPr>
          <p:cNvPr id="17" name="TextBox 16">
            <a:extLst>
              <a:ext uri="{FF2B5EF4-FFF2-40B4-BE49-F238E27FC236}">
                <a16:creationId xmlns:a16="http://schemas.microsoft.com/office/drawing/2014/main" id="{5AB9C515-8FFD-49B0-A7C2-0B3476D66EA5}"/>
              </a:ext>
            </a:extLst>
          </p:cNvPr>
          <p:cNvSpPr txBox="1"/>
          <p:nvPr/>
        </p:nvSpPr>
        <p:spPr>
          <a:xfrm>
            <a:off x="4446004" y="3411995"/>
            <a:ext cx="1386854" cy="2246769"/>
          </a:xfrm>
          <a:prstGeom prst="rect">
            <a:avLst/>
          </a:prstGeom>
          <a:solidFill>
            <a:srgbClr val="00B0F0"/>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Chiêu mộ thêm binh lính</a:t>
            </a:r>
          </a:p>
        </p:txBody>
      </p:sp>
      <p:sp>
        <p:nvSpPr>
          <p:cNvPr id="18" name="TextBox 17">
            <a:extLst>
              <a:ext uri="{FF2B5EF4-FFF2-40B4-BE49-F238E27FC236}">
                <a16:creationId xmlns:a16="http://schemas.microsoft.com/office/drawing/2014/main" id="{CFFE49B6-0571-4038-A326-6FD4971EDC1F}"/>
              </a:ext>
            </a:extLst>
          </p:cNvPr>
          <p:cNvSpPr txBox="1"/>
          <p:nvPr/>
        </p:nvSpPr>
        <p:spPr>
          <a:xfrm>
            <a:off x="6207699" y="3368457"/>
            <a:ext cx="1752600" cy="3108543"/>
          </a:xfrm>
          <a:prstGeom prst="rect">
            <a:avLst/>
          </a:prstGeom>
          <a:solidFill>
            <a:srgbClr val="00B0F0"/>
          </a:solidFill>
          <a:ln w="38100">
            <a:solidFill>
              <a:srgbClr val="1D2DA3"/>
            </a:solidFill>
          </a:ln>
        </p:spPr>
        <p:txBody>
          <a:bodyPr wrap="square" rtlCol="0">
            <a:spAutoFit/>
          </a:bodyPr>
          <a:lstStyle/>
          <a:p>
            <a:r>
              <a:rPr lang="en-US" sz="2800" b="1">
                <a:latin typeface="Times New Roman" panose="02020603050405020304" pitchFamily="18" charset="0"/>
                <a:cs typeface="Times New Roman" panose="02020603050405020304" pitchFamily="18" charset="0"/>
              </a:rPr>
              <a:t>Chỉnh lại mức thuế, đặt quan lại mới phụ trách việc thu thuế.</a:t>
            </a:r>
          </a:p>
        </p:txBody>
      </p:sp>
    </p:spTree>
    <p:extLst>
      <p:ext uri="{BB962C8B-B14F-4D97-AF65-F5344CB8AC3E}">
        <p14:creationId xmlns:p14="http://schemas.microsoft.com/office/powerpoint/2010/main" val="31118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P spid="15"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1228</Words>
  <Application>Microsoft Office PowerPoint</Application>
  <PresentationFormat>On-screen Show (4:3)</PresentationFormat>
  <Paragraphs>94</Paragraphs>
  <Slides>23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Tahoma</vt:lpstr>
      <vt:lpstr>Times New Roman</vt:lpstr>
      <vt:lpstr>Wingdings</vt:lpstr>
      <vt:lpstr>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Hướng dẫn về nhà</vt:lpstr>
      <vt:lpstr>Chúc các em học sinh học tập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Hoang Minh</dc:creator>
  <cp:lastModifiedBy>Hua Nho</cp:lastModifiedBy>
  <cp:revision>60</cp:revision>
  <dcterms:created xsi:type="dcterms:W3CDTF">2019-04-08T17:38:48Z</dcterms:created>
  <dcterms:modified xsi:type="dcterms:W3CDTF">2022-03-08T09:02:44Z</dcterms:modified>
</cp:coreProperties>
</file>