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51" r:id="rId4"/>
    <p:sldId id="309" r:id="rId5"/>
    <p:sldId id="347" r:id="rId6"/>
    <p:sldId id="308" r:id="rId7"/>
    <p:sldId id="260" r:id="rId8"/>
    <p:sldId id="307" r:id="rId9"/>
    <p:sldId id="316" r:id="rId10"/>
    <p:sldId id="310" r:id="rId11"/>
    <p:sldId id="352" r:id="rId12"/>
    <p:sldId id="319" r:id="rId13"/>
    <p:sldId id="353" r:id="rId14"/>
    <p:sldId id="354" r:id="rId15"/>
    <p:sldId id="312" r:id="rId16"/>
    <p:sldId id="314" r:id="rId17"/>
    <p:sldId id="259" r:id="rId18"/>
    <p:sldId id="313" r:id="rId19"/>
    <p:sldId id="355" r:id="rId20"/>
    <p:sldId id="321" r:id="rId21"/>
    <p:sldId id="315"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2" autoAdjust="0"/>
    <p:restoredTop sz="94660"/>
  </p:normalViewPr>
  <p:slideViewPr>
    <p:cSldViewPr snapToGrid="0" showGuides="1">
      <p:cViewPr>
        <p:scale>
          <a:sx n="81" d="100"/>
          <a:sy n="81" d="100"/>
        </p:scale>
        <p:origin x="-306" y="-72"/>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136131712"/>
        <c:axId val="136133248"/>
        <c:axId val="0"/>
      </c:bar3DChart>
      <c:catAx>
        <c:axId val="136131712"/>
        <c:scaling>
          <c:orientation val="minMax"/>
        </c:scaling>
        <c:delete val="1"/>
        <c:axPos val="b"/>
        <c:numFmt formatCode="General" sourceLinked="0"/>
        <c:majorTickMark val="out"/>
        <c:minorTickMark val="none"/>
        <c:tickLblPos val="nextTo"/>
        <c:crossAx val="136133248"/>
        <c:crosses val="autoZero"/>
        <c:auto val="1"/>
        <c:lblAlgn val="ctr"/>
        <c:lblOffset val="100"/>
        <c:noMultiLvlLbl val="0"/>
      </c:catAx>
      <c:valAx>
        <c:axId val="136133248"/>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136131712"/>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82628992"/>
        <c:axId val="82630528"/>
        <c:axId val="0"/>
      </c:bar3DChart>
      <c:catAx>
        <c:axId val="82628992"/>
        <c:scaling>
          <c:orientation val="minMax"/>
        </c:scaling>
        <c:delete val="1"/>
        <c:axPos val="b"/>
        <c:numFmt formatCode="General" sourceLinked="0"/>
        <c:majorTickMark val="out"/>
        <c:minorTickMark val="none"/>
        <c:tickLblPos val="nextTo"/>
        <c:crossAx val="82630528"/>
        <c:crosses val="autoZero"/>
        <c:auto val="1"/>
        <c:lblAlgn val="ctr"/>
        <c:lblOffset val="100"/>
        <c:noMultiLvlLbl val="0"/>
      </c:catAx>
      <c:valAx>
        <c:axId val="82630528"/>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82628992"/>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125728640"/>
        <c:axId val="125730176"/>
        <c:axId val="0"/>
      </c:bar3DChart>
      <c:catAx>
        <c:axId val="125728640"/>
        <c:scaling>
          <c:orientation val="minMax"/>
        </c:scaling>
        <c:delete val="1"/>
        <c:axPos val="b"/>
        <c:numFmt formatCode="General" sourceLinked="0"/>
        <c:majorTickMark val="out"/>
        <c:minorTickMark val="none"/>
        <c:tickLblPos val="nextTo"/>
        <c:crossAx val="125730176"/>
        <c:crosses val="autoZero"/>
        <c:auto val="1"/>
        <c:lblAlgn val="ctr"/>
        <c:lblOffset val="100"/>
        <c:noMultiLvlLbl val="0"/>
      </c:catAx>
      <c:valAx>
        <c:axId val="125730176"/>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125728640"/>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132918272"/>
        <c:axId val="133465600"/>
        <c:axId val="0"/>
      </c:bar3DChart>
      <c:catAx>
        <c:axId val="132918272"/>
        <c:scaling>
          <c:orientation val="minMax"/>
        </c:scaling>
        <c:delete val="1"/>
        <c:axPos val="b"/>
        <c:numFmt formatCode="General" sourceLinked="0"/>
        <c:majorTickMark val="out"/>
        <c:minorTickMark val="none"/>
        <c:tickLblPos val="nextTo"/>
        <c:crossAx val="133465600"/>
        <c:crosses val="autoZero"/>
        <c:auto val="1"/>
        <c:lblAlgn val="ctr"/>
        <c:lblOffset val="100"/>
        <c:noMultiLvlLbl val="0"/>
      </c:catAx>
      <c:valAx>
        <c:axId val="133465600"/>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132918272"/>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82121856"/>
        <c:axId val="82123776"/>
        <c:axId val="0"/>
      </c:bar3DChart>
      <c:catAx>
        <c:axId val="82121856"/>
        <c:scaling>
          <c:orientation val="minMax"/>
        </c:scaling>
        <c:delete val="1"/>
        <c:axPos val="b"/>
        <c:numFmt formatCode="General" sourceLinked="0"/>
        <c:majorTickMark val="out"/>
        <c:minorTickMark val="none"/>
        <c:tickLblPos val="nextTo"/>
        <c:crossAx val="82123776"/>
        <c:crosses val="autoZero"/>
        <c:auto val="1"/>
        <c:lblAlgn val="ctr"/>
        <c:lblOffset val="100"/>
        <c:noMultiLvlLbl val="0"/>
      </c:catAx>
      <c:valAx>
        <c:axId val="82123776"/>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82121856"/>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xmlns="" id="{57C785B3-4CDD-47C9-885D-AB93DA70ABE1}"/>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xmlns="" id="{CE9E7B4D-348B-4E1F-99B3-41DF1EE1255F}"/>
              </a:ext>
            </a:extLst>
          </p:cNvPr>
          <p:cNvSpPr/>
          <p:nvPr userDrawn="1"/>
        </p:nvSpPr>
        <p:spPr>
          <a:xfrm flipH="1" flipV="1">
            <a:off x="11280575" y="7851"/>
            <a:ext cx="911424" cy="6858000"/>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ight Triangle 12">
            <a:extLst>
              <a:ext uri="{FF2B5EF4-FFF2-40B4-BE49-F238E27FC236}">
                <a16:creationId xmlns:a16="http://schemas.microsoft.com/office/drawing/2014/main" xmlns="" id="{41E53D8E-B3AC-4804-A5B9-B6DD372487C7}"/>
              </a:ext>
            </a:extLst>
          </p:cNvPr>
          <p:cNvSpPr/>
          <p:nvPr userDrawn="1"/>
        </p:nvSpPr>
        <p:spPr>
          <a:xfrm>
            <a:off x="-10152" y="0"/>
            <a:ext cx="1546199" cy="6858000"/>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 name="Graphic 14">
            <a:extLst>
              <a:ext uri="{FF2B5EF4-FFF2-40B4-BE49-F238E27FC236}">
                <a16:creationId xmlns:a16="http://schemas.microsoft.com/office/drawing/2014/main" xmlns="" id="{B1E1076E-1DE3-41C9-B4B8-70E798437C60}"/>
              </a:ext>
            </a:extLst>
          </p:cNvPr>
          <p:cNvGrpSpPr/>
          <p:nvPr userDrawn="1"/>
        </p:nvGrpSpPr>
        <p:grpSpPr>
          <a:xfrm>
            <a:off x="925069" y="1819851"/>
            <a:ext cx="5385035" cy="4235422"/>
            <a:chOff x="2444748" y="555045"/>
            <a:chExt cx="7282048" cy="5727454"/>
          </a:xfrm>
        </p:grpSpPr>
        <p:sp>
          <p:nvSpPr>
            <p:cNvPr id="3" name="Freeform: Shape 2">
              <a:extLst>
                <a:ext uri="{FF2B5EF4-FFF2-40B4-BE49-F238E27FC236}">
                  <a16:creationId xmlns:a16="http://schemas.microsoft.com/office/drawing/2014/main" xmlns="" id="{D956C7C8-BB78-45B3-ADBE-AEB4A454F27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xmlns="" id="{A4DBC72D-1BB7-4910-AB89-FF08815C60E6}"/>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9D6A344C-FB5E-42E5-A658-3B0799340A43}"/>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E878AC8A-1FEA-4A2F-B2E6-A80E7F927FC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7E270177-09BF-4C36-B07D-E04B0676F77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90FB4BFC-90EB-4218-B42B-C23204E79F2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2229AB61-F657-4732-9711-9B0F1D15607B}"/>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A7ECA0D5-69BA-4C03-B665-D6AC5490D28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Picture Placeholder 2">
            <a:extLst>
              <a:ext uri="{FF2B5EF4-FFF2-40B4-BE49-F238E27FC236}">
                <a16:creationId xmlns:a16="http://schemas.microsoft.com/office/drawing/2014/main" xmlns="" id="{FDAED4C4-F714-4D00-8A06-F47702F23BA9}"/>
              </a:ext>
            </a:extLst>
          </p:cNvPr>
          <p:cNvSpPr>
            <a:spLocks noGrp="1"/>
          </p:cNvSpPr>
          <p:nvPr>
            <p:ph type="pic" idx="12" hasCustomPrompt="1"/>
          </p:nvPr>
        </p:nvSpPr>
        <p:spPr>
          <a:xfrm>
            <a:off x="1111012" y="2064003"/>
            <a:ext cx="5023088" cy="286193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Text Placeholder 9">
            <a:extLst>
              <a:ext uri="{FF2B5EF4-FFF2-40B4-BE49-F238E27FC236}">
                <a16:creationId xmlns:a16="http://schemas.microsoft.com/office/drawing/2014/main" xmlns="" id="{66C2918E-7294-4AB4-B4BB-F01B1CE42A03}"/>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4580AF-3414-46B4-BBFA-C4FCC424BB58}"/>
              </a:ext>
            </a:extLst>
          </p:cNvPr>
          <p:cNvSpPr/>
          <p:nvPr userDrawn="1"/>
        </p:nvSpPr>
        <p:spPr>
          <a:xfrm flipH="1">
            <a:off x="0" y="-1"/>
            <a:ext cx="360790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4" name="Picture 3" descr="E:\002-KIMS BUSINESS\007-02-MaxPPT-Contents\150902-com-Global-Laptop\mo900.png">
            <a:extLst>
              <a:ext uri="{FF2B5EF4-FFF2-40B4-BE49-F238E27FC236}">
                <a16:creationId xmlns:a16="http://schemas.microsoft.com/office/drawing/2014/main" xmlns="" id="{B6E3BFF2-CA30-4CB4-BD72-23018CB9987C}"/>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1" y="549778"/>
            <a:ext cx="5139665" cy="6308224"/>
          </a:xfrm>
          <a:prstGeom prst="rect">
            <a:avLst/>
          </a:prstGeom>
          <a:noFill/>
          <a:extLst>
            <a:ext uri="{909E8E84-426E-40DD-AFC4-6F175D3DCCD1}">
              <a14:hiddenFill xmlns:a14="http://schemas.microsoft.com/office/drawing/2010/main">
                <a:solidFill>
                  <a:srgbClr val="FFFFFF"/>
                </a:solidFill>
              </a14:hiddenFill>
            </a:ext>
          </a:extLst>
        </p:spPr>
      </p:pic>
      <p:sp>
        <p:nvSpPr>
          <p:cNvPr id="5" name="그림 개체 틀 2">
            <a:extLst>
              <a:ext uri="{FF2B5EF4-FFF2-40B4-BE49-F238E27FC236}">
                <a16:creationId xmlns:a16="http://schemas.microsoft.com/office/drawing/2014/main" xmlns="" id="{FCEDB44B-B298-47D4-9B34-97201A4B19ED}"/>
              </a:ext>
            </a:extLst>
          </p:cNvPr>
          <p:cNvSpPr>
            <a:spLocks noGrp="1"/>
          </p:cNvSpPr>
          <p:nvPr>
            <p:ph type="pic" sz="quarter" idx="10" hasCustomPrompt="1"/>
          </p:nvPr>
        </p:nvSpPr>
        <p:spPr>
          <a:xfrm>
            <a:off x="2219265" y="1017019"/>
            <a:ext cx="2398240" cy="3733886"/>
          </a:xfrm>
          <a:custGeom>
            <a:avLst/>
            <a:gdLst>
              <a:gd name="connsiteX0" fmla="*/ 0 w 1746098"/>
              <a:gd name="connsiteY0" fmla="*/ 0 h 2942176"/>
              <a:gd name="connsiteX1" fmla="*/ 1746098 w 1746098"/>
              <a:gd name="connsiteY1" fmla="*/ 0 h 2942176"/>
              <a:gd name="connsiteX2" fmla="*/ 1746098 w 1746098"/>
              <a:gd name="connsiteY2" fmla="*/ 2942176 h 2942176"/>
              <a:gd name="connsiteX3" fmla="*/ 0 w 1746098"/>
              <a:gd name="connsiteY3" fmla="*/ 2942176 h 2942176"/>
              <a:gd name="connsiteX4" fmla="*/ 0 w 1746098"/>
              <a:gd name="connsiteY4" fmla="*/ 0 h 2942176"/>
              <a:gd name="connsiteX0" fmla="*/ 21771 w 1746098"/>
              <a:gd name="connsiteY0" fmla="*/ 0 h 2991162"/>
              <a:gd name="connsiteX1" fmla="*/ 1746098 w 1746098"/>
              <a:gd name="connsiteY1" fmla="*/ 48986 h 2991162"/>
              <a:gd name="connsiteX2" fmla="*/ 1746098 w 1746098"/>
              <a:gd name="connsiteY2" fmla="*/ 2991162 h 2991162"/>
              <a:gd name="connsiteX3" fmla="*/ 0 w 1746098"/>
              <a:gd name="connsiteY3" fmla="*/ 2991162 h 2991162"/>
              <a:gd name="connsiteX4" fmla="*/ 21771 w 1746098"/>
              <a:gd name="connsiteY4" fmla="*/ 0 h 2991162"/>
              <a:gd name="connsiteX0" fmla="*/ 21771 w 1795084"/>
              <a:gd name="connsiteY0" fmla="*/ 38100 h 3029262"/>
              <a:gd name="connsiteX1" fmla="*/ 1795084 w 1795084"/>
              <a:gd name="connsiteY1" fmla="*/ 0 h 3029262"/>
              <a:gd name="connsiteX2" fmla="*/ 1746098 w 1795084"/>
              <a:gd name="connsiteY2" fmla="*/ 3029262 h 3029262"/>
              <a:gd name="connsiteX3" fmla="*/ 0 w 1795084"/>
              <a:gd name="connsiteY3" fmla="*/ 3029262 h 3029262"/>
              <a:gd name="connsiteX4" fmla="*/ 21771 w 1795084"/>
              <a:gd name="connsiteY4" fmla="*/ 38100 h 3029262"/>
              <a:gd name="connsiteX0" fmla="*/ 212271 w 1985584"/>
              <a:gd name="connsiteY0" fmla="*/ 38100 h 3067362"/>
              <a:gd name="connsiteX1" fmla="*/ 1985584 w 1985584"/>
              <a:gd name="connsiteY1" fmla="*/ 0 h 3067362"/>
              <a:gd name="connsiteX2" fmla="*/ 1936598 w 1985584"/>
              <a:gd name="connsiteY2" fmla="*/ 3029262 h 3067362"/>
              <a:gd name="connsiteX3" fmla="*/ 0 w 1985584"/>
              <a:gd name="connsiteY3" fmla="*/ 3067362 h 3067362"/>
              <a:gd name="connsiteX4" fmla="*/ 212271 w 1985584"/>
              <a:gd name="connsiteY4" fmla="*/ 38100 h 3067362"/>
              <a:gd name="connsiteX0" fmla="*/ 212271 w 1985584"/>
              <a:gd name="connsiteY0" fmla="*/ 38100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38100 h 3110905"/>
              <a:gd name="connsiteX0" fmla="*/ 212271 w 1985584"/>
              <a:gd name="connsiteY0" fmla="*/ 16329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16329 h 3110905"/>
              <a:gd name="connsiteX0" fmla="*/ 195942 w 1985584"/>
              <a:gd name="connsiteY0" fmla="*/ 21772 h 3110905"/>
              <a:gd name="connsiteX1" fmla="*/ 1985584 w 1985584"/>
              <a:gd name="connsiteY1" fmla="*/ 0 h 3110905"/>
              <a:gd name="connsiteX2" fmla="*/ 180052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75245 h 3110905"/>
              <a:gd name="connsiteX4" fmla="*/ 195942 w 1985584"/>
              <a:gd name="connsiteY4" fmla="*/ 21772 h 3110905"/>
              <a:gd name="connsiteX0" fmla="*/ 195942 w 1998431"/>
              <a:gd name="connsiteY0" fmla="*/ 28227 h 3117360"/>
              <a:gd name="connsiteX1" fmla="*/ 1998431 w 1998431"/>
              <a:gd name="connsiteY1" fmla="*/ 0 h 3117360"/>
              <a:gd name="connsiteX2" fmla="*/ 1831006 w 1998431"/>
              <a:gd name="connsiteY2" fmla="*/ 3117360 h 3117360"/>
              <a:gd name="connsiteX3" fmla="*/ 0 w 1998431"/>
              <a:gd name="connsiteY3" fmla="*/ 3081700 h 3117360"/>
              <a:gd name="connsiteX4" fmla="*/ 195942 w 1998431"/>
              <a:gd name="connsiteY4" fmla="*/ 28227 h 3117360"/>
              <a:gd name="connsiteX0" fmla="*/ 195942 w 2004855"/>
              <a:gd name="connsiteY0" fmla="*/ 60503 h 3149636"/>
              <a:gd name="connsiteX1" fmla="*/ 2004855 w 2004855"/>
              <a:gd name="connsiteY1" fmla="*/ 0 h 3149636"/>
              <a:gd name="connsiteX2" fmla="*/ 1831006 w 2004855"/>
              <a:gd name="connsiteY2" fmla="*/ 3149636 h 3149636"/>
              <a:gd name="connsiteX3" fmla="*/ 0 w 2004855"/>
              <a:gd name="connsiteY3" fmla="*/ 3113976 h 3149636"/>
              <a:gd name="connsiteX4" fmla="*/ 195942 w 2004855"/>
              <a:gd name="connsiteY4" fmla="*/ 60503 h 3149636"/>
              <a:gd name="connsiteX0" fmla="*/ 195942 w 2004855"/>
              <a:gd name="connsiteY0" fmla="*/ 47593 h 3136726"/>
              <a:gd name="connsiteX1" fmla="*/ 2004855 w 2004855"/>
              <a:gd name="connsiteY1" fmla="*/ 0 h 3136726"/>
              <a:gd name="connsiteX2" fmla="*/ 1831006 w 2004855"/>
              <a:gd name="connsiteY2" fmla="*/ 3136726 h 3136726"/>
              <a:gd name="connsiteX3" fmla="*/ 0 w 2004855"/>
              <a:gd name="connsiteY3" fmla="*/ 3101066 h 3136726"/>
              <a:gd name="connsiteX4" fmla="*/ 195942 w 2004855"/>
              <a:gd name="connsiteY4" fmla="*/ 47593 h 313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55" h="3136726">
                <a:moveTo>
                  <a:pt x="195942" y="47593"/>
                </a:moveTo>
                <a:lnTo>
                  <a:pt x="2004855" y="0"/>
                </a:lnTo>
                <a:lnTo>
                  <a:pt x="1831006" y="3136726"/>
                </a:lnTo>
                <a:lnTo>
                  <a:pt x="0" y="3101066"/>
                </a:lnTo>
                <a:lnTo>
                  <a:pt x="195942" y="47593"/>
                </a:lnTo>
                <a:close/>
              </a:path>
            </a:pathLst>
          </a:custGeom>
          <a:solidFill>
            <a:schemeClr val="bg1">
              <a:lumMod val="95000"/>
            </a:schemeClr>
          </a:solidFill>
          <a:ln w="25400">
            <a:noFill/>
          </a:ln>
          <a:effectLst/>
        </p:spPr>
        <p:txBody>
          <a:bodyPr lIns="252000" tIns="216000"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8752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xmlns="" id="{F17AA797-1798-4C08-849E-9333A7763A3E}"/>
              </a:ext>
            </a:extLst>
          </p:cNvPr>
          <p:cNvSpPr>
            <a:spLocks noGrp="1"/>
          </p:cNvSpPr>
          <p:nvPr>
            <p:ph type="title" hasCustomPrompt="1"/>
          </p:nvPr>
        </p:nvSpPr>
        <p:spPr>
          <a:xfrm>
            <a:off x="0" y="215439"/>
            <a:ext cx="12192000" cy="710877"/>
          </a:xfrm>
          <a:prstGeom prst="rect">
            <a:avLst/>
          </a:prstGeom>
        </p:spPr>
        <p:txBody>
          <a:bodyPr lIns="144000" anchor="ctr">
            <a:noAutofit/>
          </a:bodyPr>
          <a:lstStyle>
            <a:lvl1pPr algn="ctr">
              <a:defRPr sz="4800" b="0" baseline="0">
                <a:solidFill>
                  <a:schemeClr val="tx1">
                    <a:lumMod val="85000"/>
                    <a:lumOff val="15000"/>
                  </a:schemeClr>
                </a:solidFill>
                <a:latin typeface="+mj-lt"/>
                <a:cs typeface="Arial" pitchFamily="34" charset="0"/>
              </a:defRPr>
            </a:lvl1pPr>
          </a:lstStyle>
          <a:p>
            <a:r>
              <a:rPr lang="en-US" altLang="ko-KR" dirty="0"/>
              <a:t>Images &amp; Contents</a:t>
            </a:r>
            <a:endParaRPr lang="ko-KR" altLang="en-US" dirty="0"/>
          </a:p>
        </p:txBody>
      </p:sp>
      <p:sp>
        <p:nvSpPr>
          <p:cNvPr id="4" name="그림 개체 틀 2">
            <a:extLst>
              <a:ext uri="{FF2B5EF4-FFF2-40B4-BE49-F238E27FC236}">
                <a16:creationId xmlns:a16="http://schemas.microsoft.com/office/drawing/2014/main" xmlns="" id="{9BB34080-9877-4AF5-88DD-E869B8D494C5}"/>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xmlns="" id="{E6948416-229E-4F1F-9D54-8C98E04342E2}"/>
              </a:ext>
            </a:extLst>
          </p:cNvPr>
          <p:cNvSpPr/>
          <p:nvPr userDrawn="1"/>
        </p:nvSpPr>
        <p:spPr>
          <a:xfrm>
            <a:off x="7056106" y="1124744"/>
            <a:ext cx="2112235" cy="57985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Rectangle 5">
            <a:extLst>
              <a:ext uri="{FF2B5EF4-FFF2-40B4-BE49-F238E27FC236}">
                <a16:creationId xmlns:a16="http://schemas.microsoft.com/office/drawing/2014/main" xmlns="" id="{147B358A-3674-4B1D-B9BD-E7F0E5CD10C2}"/>
              </a:ext>
            </a:extLst>
          </p:cNvPr>
          <p:cNvSpPr/>
          <p:nvPr userDrawn="1"/>
        </p:nvSpPr>
        <p:spPr>
          <a:xfrm>
            <a:off x="9168341" y="1124745"/>
            <a:ext cx="3023659" cy="163218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D44A8BB-EEB9-45D1-BB64-2875A26CE44A}"/>
              </a:ext>
            </a:extLst>
          </p:cNvPr>
          <p:cNvGrpSpPr/>
          <p:nvPr userDrawn="1"/>
        </p:nvGrpSpPr>
        <p:grpSpPr>
          <a:xfrm>
            <a:off x="1287022" y="1127084"/>
            <a:ext cx="9617956" cy="5644480"/>
            <a:chOff x="2687161" y="3731096"/>
            <a:chExt cx="5158677" cy="3027467"/>
          </a:xfrm>
          <a:solidFill>
            <a:schemeClr val="bg1">
              <a:alpha val="5000"/>
            </a:schemeClr>
          </a:solidFill>
        </p:grpSpPr>
        <p:sp>
          <p:nvSpPr>
            <p:cNvPr id="3" name="Freeform: Shape 2">
              <a:extLst>
                <a:ext uri="{FF2B5EF4-FFF2-40B4-BE49-F238E27FC236}">
                  <a16:creationId xmlns:a16="http://schemas.microsoft.com/office/drawing/2014/main" xmlns="" id="{9DB3861F-8715-46B6-A84E-EE57AF93D8CE}"/>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CFE73E1F-F495-4074-BE49-CF79406CB60F}"/>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7EC49C45-73E4-4020-87A5-43596670C9A1}"/>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8EDCC7AC-818C-4750-B80E-77FEB2AD9A9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29208D0E-82AB-431E-B563-66B7857C8E4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18A9569-2A01-489D-A97A-127DFB37E54E}"/>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78D225B6-BA5E-49AF-8A0F-A10CED0CB844}"/>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45F471B-C553-49DD-B6BB-60A5EA2425B7}"/>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C237FB5-0578-4D94-89B2-DFA14D58D8A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3152FB34-E045-432C-B74B-00A4CA6A8D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81207626-8A50-4297-B706-FB3B992278BB}"/>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EEAC81DB-A1E4-4D36-9F3A-47CBB27AA2E1}"/>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F96CC8F2-40B2-4E9C-9B15-05B07B85375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44B5066-1C8C-4DD3-89D1-CD064A4DEABF}"/>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2B420584-DE68-470D-9F19-5924771E16E0}"/>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B8FFCA09-5C47-4D32-A33A-C1A19513E9CE}"/>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F188E24A-5282-4BBF-BCA4-7516D664E0FB}"/>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F23468A2-3E5F-4066-8501-ED008417980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BEDC64C-6EC1-4D42-A779-876C9E091F0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24374C7F-4991-4CB0-A601-36380C318AE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81E06329-F699-4E47-9597-6B85CD55363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CD631A56-1804-40F7-8203-B9AFE97A4BC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B34602E8-4CD0-46C4-8636-62A3ED6DED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4F4B4FA-5B09-4867-89A3-28254972FFB6}"/>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8242F29E-ECD2-43FA-AE54-604B5213D51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5F3D4EDB-DA06-47DF-BE76-6219EA39A6D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2CEBB5E3-060C-474B-91FD-88699422A04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96C49A8D-8256-45D2-BA1A-C5DDF5D3E27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6E6F6073-18D9-483E-970D-B436FE0B0291}"/>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7982D651-94C6-483B-BA91-5F2E8013B00D}"/>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9DEDE31-A4C4-414E-8A74-9983964929D7}"/>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68700F52-122C-4034-8228-3C59A0DF0530}"/>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673F8F07-2DD7-46C9-BA0F-32E69B5044C6}"/>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F467FD9B-F645-477A-8D11-0E89397A445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9ED79C78-80DF-4333-B21F-223A9CB1B85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4A6BD9C-2D44-4A16-B41D-14DC536F6F6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B9CD0953-F8C6-42CF-8048-0F0B2DEBB235}"/>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7C5471A5-6F09-4059-867D-A32B8CD431B2}"/>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3EDA6F10-99F4-40A2-8988-5068C6F7C509}"/>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13D4750C-CA5A-456D-BEA5-64EAF69052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30CE455D-B1F0-41C5-91A2-57765BA72BF3}"/>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DA88359-3E04-4AA1-A2A8-0C953CD172A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2923FB2B-5CC5-43AA-9162-DF012833F52A}"/>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1E1EE10C-BDFB-4E23-982B-78BCA359791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A182A86-8CA1-4331-BC0D-9E556AD3E62B}"/>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DF3E16DE-951D-4E30-8DA3-1E4921A14E23}"/>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B3DEE26B-6138-4B66-AA83-D5B5D7372C3C}"/>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AC4DB734-4994-43FF-9F21-9C421B9E8639}"/>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0062042F-EB79-41D9-A16C-52A53439E0D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33B69A72-3486-4BF0-AB16-8695ECFC1671}"/>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8F242892-CB7F-4150-8B71-1FC8B7F1A3FD}"/>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0E8DDC14-F8AC-4303-9B2C-A1121237F51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56E71CE0-2534-4B07-B56F-BF1D32DD153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A26C689E-EEE5-40E5-8321-735B366FA1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1F120F42-6153-41C6-A3CE-7F7FB945F14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35585D90-02E3-4EB6-B3F5-15A9ACAE84D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50118796-D5D4-4E63-BEC4-BD1F99429014}"/>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B30473F8-4732-4002-BBC7-F92434A3395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F907AD0D-6B0A-49B6-B29C-0F9CA2DFCF2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018576E4-1B4C-4FCA-B5B6-4B9DB7F2290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A3A728F7-1671-42EA-8B79-EF0F150E803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AB31C661-9A26-4F83-BBAF-6B6EBFD32624}"/>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E1FD2A4B-70E3-4FA5-8991-86FFE826B90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F3F283A7-4820-4EB2-964D-221E923D51B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051F195D-B45F-4022-B23C-B679E1C2293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BE71EFF9-C944-4A13-AF77-73F1A9EAB66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EF167B5A-D783-4714-AA09-5F28BC71B5D0}"/>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2A6C3EE8-36AC-4ED4-A92A-6C0DC2412CEB}"/>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61AF1561-9551-4351-9E5C-3F5E65B92779}"/>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4DC98E2C-8675-4E5B-8DA6-F979D97D80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24CE4B13-D49E-40DF-960A-FD7A6336D0C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90D6C89F-564A-4CF7-9B9F-6F5F6F6EAE9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367B11FD-2B40-4C28-9501-F500C633ABC1}"/>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32964DE4-D29F-460E-AC5C-768ABA14791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783DC323-839F-4F02-94AC-820CB3E8EAF2}"/>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6BDAA9E8-C024-4856-BEFF-29AFBB9C8FE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1C737A67-7BC0-4221-9296-67FD2850796F}"/>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731A33FB-15C5-4C69-9551-5F4DCE100A3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58ACC1E6-AAA1-4F47-93A3-A09B748BEA9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947C6533-5B15-4328-B80A-D6A48A80BED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4CBD329D-77BF-45DF-9A94-AAAA6D787A3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EDFAD0F7-7460-4479-B679-3178A17985F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48E3D486-862D-457A-A9CA-124E60588142}"/>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953FCBB5-390A-4368-B2E5-5A33DD477C30}"/>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1503B339-C3D8-4AAC-B8F9-B90B9BA90214}"/>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1AFDFFED-7DF4-42C1-8D20-DCEE57CFEFE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460195A2-B393-47D7-BD75-BCC4616CAD41}"/>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07488F51-B305-4689-86D4-0D744EB0A6C5}"/>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904083C2-D6D4-4888-83DF-6052D89A147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AA2F96F-3244-42F4-B193-90BD89981FFB}"/>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EC8EB498-8E67-4AA3-802C-A4CE45734D03}"/>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0BA1BEEC-1434-46B2-BFE3-AEEAB186E9B7}"/>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8ED57F4E-2540-48B7-8B38-B8466F94B5B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C184D078-DC56-4347-B918-2DD617533B44}"/>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F8D29627-A803-4193-9B6E-5E0EDB4387C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EB7D221B-0D80-40A9-8331-DA6558A1D375}"/>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19AB5199-FFB4-46F6-AAB5-4824C9BD875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2F689634-627E-459C-80E5-C72E6CD2192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4CAFA144-B2A8-4123-85EB-FFFEAAC587D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BB16F44E-9340-4139-97CC-A690559A430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A07537B0-4EF0-4BA7-9690-3C3633CF1124}"/>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32519478-5ED1-44E1-B158-1F34BF34C50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3834F2DF-2CE0-4287-8BCC-DEB165C0D36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5FA4BADD-3A02-47BB-B196-BC8B6ABBBAE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E02D8199-EC44-4F53-A5E6-513B2FAE3D8E}"/>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D55BB763-EDAD-4F0D-8D03-E8FE70ADDEC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B93783DD-ACCC-4B50-8831-1FB1F66AAA91}"/>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DCF920D3-7F71-45BB-8D6A-A34208C03F0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C0954072-CFF0-437B-95D0-44F973F3669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08BC99E0-50B7-4A1D-9E9C-60F361531679}"/>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D9FB6A75-70EB-4ABF-8097-A92423E3D599}"/>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F1B85CFE-8353-4CFD-9369-F918AD513943}"/>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115" name="Text Placeholder 9">
            <a:extLst>
              <a:ext uri="{FF2B5EF4-FFF2-40B4-BE49-F238E27FC236}">
                <a16:creationId xmlns:a16="http://schemas.microsoft.com/office/drawing/2014/main" xmlns="" id="{EBE979C5-59A9-40E1-A4B9-BF16F64CCB5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0EADFCC0-7904-4119-8B0E-9A583C35A4D5}"/>
              </a:ext>
            </a:extLst>
          </p:cNvPr>
          <p:cNvSpPr>
            <a:spLocks noGrp="1"/>
          </p:cNvSpPr>
          <p:nvPr>
            <p:ph type="pic" sz="quarter" idx="11"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16D7053E-3D24-4B22-814E-887F58706290}"/>
              </a:ext>
            </a:extLst>
          </p:cNvPr>
          <p:cNvSpPr>
            <a:spLocks noGrp="1"/>
          </p:cNvSpPr>
          <p:nvPr>
            <p:ph type="pic" sz="quarter" idx="47" hasCustomPrompt="1"/>
          </p:nvPr>
        </p:nvSpPr>
        <p:spPr>
          <a:xfrm>
            <a:off x="4358709"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3451B118-15F6-4FE7-8ECE-FF5BB171072D}"/>
              </a:ext>
            </a:extLst>
          </p:cNvPr>
          <p:cNvSpPr>
            <a:spLocks noGrp="1"/>
          </p:cNvSpPr>
          <p:nvPr>
            <p:ph type="pic" sz="quarter" idx="50" hasCustomPrompt="1"/>
          </p:nvPr>
        </p:nvSpPr>
        <p:spPr>
          <a:xfrm>
            <a:off x="7814285"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xmlns="" id="{63965083-1445-437C-A344-357B49C20F76}"/>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xmlns="" id="{53C8682F-058D-4816-B976-4E6F2B1E9C6C}"/>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xmlns="" id="{EB2F064B-2120-4A2F-92A3-900AC8FF5119}"/>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5" r:id="rId11"/>
    <p:sldLayoutId id="2147483684" r:id="rId12"/>
    <p:sldLayoutId id="2147483690"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nhandan.com.vn/" TargetMode="Externa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18.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 Id="rId11"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1EACE203-15BF-4027-9F8B-2F8161504A31}"/>
              </a:ext>
            </a:extLst>
          </p:cNvPr>
          <p:cNvGrpSpPr/>
          <p:nvPr/>
        </p:nvGrpSpPr>
        <p:grpSpPr>
          <a:xfrm>
            <a:off x="2047436" y="469017"/>
            <a:ext cx="8050225" cy="4724427"/>
            <a:chOff x="2687161" y="3731096"/>
            <a:chExt cx="5158677" cy="3027467"/>
          </a:xfrm>
          <a:solidFill>
            <a:schemeClr val="bg1">
              <a:alpha val="20000"/>
            </a:schemeClr>
          </a:solidFill>
        </p:grpSpPr>
        <p:sp>
          <p:nvSpPr>
            <p:cNvPr id="65" name="Freeform: Shape 64">
              <a:extLst>
                <a:ext uri="{FF2B5EF4-FFF2-40B4-BE49-F238E27FC236}">
                  <a16:creationId xmlns:a16="http://schemas.microsoft.com/office/drawing/2014/main" xmlns="" id="{7BE90C66-C234-4339-A265-F1472080046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0A95C56D-1965-4D42-9E82-6AED621F98C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BA91DF84-0039-4BC8-8B92-4B0EC8C7A68B}"/>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F31F3BCF-3DA5-46BE-A895-3E38F372BEFE}"/>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4976DC6-2020-40CC-AF70-AC97398B5F3E}"/>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5FC09AC9-57B0-4D07-9E67-0F15871ED0A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A51C11C9-7777-4F45-8F9F-5ECEC252884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5E8E84ED-9624-41E7-AF8B-C09A0CD68F6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E017B005-BD7B-4705-962A-A07F1CED19C8}"/>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40556156-5E8E-496E-AC0D-8A8EDA1BA65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14AD879F-977B-417A-80FE-EA105A866E2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825A12E0-A25A-4311-9652-9365F2D06398}"/>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3B44DC21-10C8-4647-88BB-875873ECBF7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D1591931-2C36-4843-B18B-FAB42478C84C}"/>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8B633403-A17C-4F77-A6AB-EC97E5487680}"/>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D57808C2-72B8-4845-8B27-D05CA390EFDA}"/>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8127AC15-F551-4FDC-B8D7-907A69508EA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F27FA466-AAE6-4F1F-B3CC-39D75AE36FD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55483792-C376-4FED-901E-7DA78E659CF7}"/>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04CC4E02-52F3-4EAA-8D41-7EFDC56D346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C49A8890-D7F1-4BC5-BBB0-C08EE03F95B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76B3BF33-C2DD-4C99-AB28-DD716E15986D}"/>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7DE8DEB5-CF9C-4BA3-97C2-817DC01D0B01}"/>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C25ED7BA-ACB9-4417-8FA7-33DB11A4FB4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FBA8725F-BDD0-407C-825A-3C4794233D7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4FADB747-3982-4D86-BE34-5B944B9D7DF7}"/>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F249B002-D1B2-4E70-B645-FB0FEC0A16D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6A71A755-5DE0-45C8-9E90-1ABFE0B8F3CA}"/>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DC87D108-4E00-4020-8BBE-3BAAD070FB2E}"/>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137D7492-68B0-4409-B0FD-802A1C9E2EFE}"/>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EE055744-ECBD-4801-BED6-B3AB6C2F4E9E}"/>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DC19C40E-DEA2-4800-BCEF-0C7C88B1BA44}"/>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4AC6D1DD-47CD-44CD-B726-F0F07E9DCE73}"/>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0A055F31-8C0E-43B3-9EA2-2C5A5D8B3B62}"/>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D4F43EE4-7F42-44F8-8914-15E0A25DCCF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735E2B6A-3578-45E1-9803-C4AE7C5B2B61}"/>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CFD1D768-EFBB-47F7-AE27-BA04EEAC025B}"/>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121BF8AF-772F-41FD-ACC9-04F178CBEEB7}"/>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28545654-16B5-4B10-89A0-4BF6D8FBFA92}"/>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9D93183C-1698-45EB-B1DA-49E1D481F377}"/>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F8D33136-61E4-4154-A440-45A82B120FC7}"/>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23767D75-6FC4-40E8-B0CF-1263899B832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00895564-F8C9-4BD0-99D2-FD4CA251801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A4F8E704-8AA1-487E-8A3B-B796460B68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62DA5DDA-B1ED-4E17-B42C-962E886C6535}"/>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5ABBACE7-D054-488E-9A22-6AC3A1FED123}"/>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0AD298BB-13B6-43E2-AA4E-0FBFC7B6C54D}"/>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F891C8DD-B70E-4A56-9900-4A4E6B25BA3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35CA9A0-1834-4D5C-A20F-CB27C02222AE}"/>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B4FCA89A-49BA-42D3-9C05-7B5DF33084D6}"/>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C7F0E2D7-497D-4FB8-9F43-385CAA2BFF41}"/>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9A200F87-3BC7-4408-A5C3-FEBA038E49DD}"/>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58560BFD-589B-4D5D-B451-BC84D39333FA}"/>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CBC41E17-86D8-4BD5-B1EE-EF20CB430FC5}"/>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23B78FE0-B4D3-40F4-8455-2395DC69AFE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AC7573EA-AD48-4056-87F9-E2D8A3FA454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1FC9F4FF-E372-48FD-A634-43D1BFA2616F}"/>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A62A81F4-60F8-41A8-BF11-1315A2B05995}"/>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53CB194F-1D16-4F96-AD8E-8C191A217A9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65902AE7-05F8-44E5-A07D-4CE54DC97C8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9A037E1E-7B16-4D19-B844-CF29C0ACA00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116EFC9F-2D23-407A-A297-BFB157B8DC6C}"/>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60F0557F-839C-4B30-8D3B-D196ECBE26BE}"/>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2F352AA5-2B62-4E5A-A1C2-7F560114DC07}"/>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C69190DF-7614-4DE0-A0F5-C8348F9A157C}"/>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2A84AB2F-5079-4F3F-A8CE-191560231A0E}"/>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6BED2DEB-CD70-4B9A-B5F0-23A2D1166A0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65CE8053-3EDF-47E3-B563-0031C3415831}"/>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F718F022-BA41-4B9A-9E55-DB84AAF891EF}"/>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E29B9724-B834-4305-A42F-8B6AEDF77A5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5E83034D-0919-4213-A516-D4674E12481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B22AEB04-F9ED-4506-826B-039941072135}"/>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70F67ACD-C236-4BA2-8FCE-34178BD2CF75}"/>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BEA51358-2F0F-4C08-A74F-B78DBBB5DFD8}"/>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96786974-9A0D-4341-9465-07C38945CF9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DC8D8A41-A72B-4937-A399-749991200083}"/>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6774C3C3-ED1E-4673-A990-71053E0292B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FA25FE21-2545-4009-B593-3834C3A9CD2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DA4F93A2-185C-4972-8295-328AC5C0192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004A320D-99A6-4655-A809-2B6C91D0B75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1DFE60FA-9260-4F2B-B592-3F0B68BCB2C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FB0ABE01-C991-42FB-8465-70CAEF3573D5}"/>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C17BCB64-FBEF-465D-A10F-420F968003F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1D32B177-4BA4-42BC-8488-AB2C23ABB978}"/>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F8C5ECD7-9F27-4FD8-B6F4-D9EA8BE2000A}"/>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9FCC7AC1-FE5D-4583-997D-1CC4F3B32666}"/>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DD322108-808A-4256-AC3F-E7F073AF5BC0}"/>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58B86AEF-173B-4470-8199-EA68168FF7F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8FAC856E-F7BF-44D1-AD01-8129F1D3D2FE}"/>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FF7829A4-8688-456C-910A-85AE4D5CDBAD}"/>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F21049A6-67A2-47CC-A009-5E5D9E99026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26BDACAC-28DE-4210-A5FC-45D38D93078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A2E8A836-2C36-4C32-BECD-ECDDE7920DCA}"/>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4361E3CD-149C-449F-8B08-BA15018E2D1C}"/>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E22C233F-E196-4835-98A4-F05A06926EA9}"/>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60095D81-D5B3-44EB-A0E0-78797844A76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71125A9C-CC05-4DDA-8972-39BAF45E1658}"/>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6538BAA9-F989-4BB4-BACA-7546EC3F352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3ECFD980-FDCD-4892-920D-5E9D1DAD6EAC}"/>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C7EF13FA-0D16-43E7-936D-A25293DDE853}"/>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5A85DAEA-CA87-4D51-A5A9-FEFBDDF659EC}"/>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82B0ADEC-83CE-40A2-9B01-FC67DABFB487}"/>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3108733C-0319-49FB-BEB8-B80C18B0E7E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7467BCD0-CC0E-4C0C-8FEE-F47394660166}"/>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C7E3FDB5-81D9-4C91-886C-725C2DF1C05D}"/>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7725C620-8A90-4E0B-B277-EE95D79C868F}"/>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C09A0A89-16E1-4B0E-8F4C-464F25B0DC5F}"/>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E61573AC-779F-49D7-9753-C39FD2C44503}"/>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4063ABF6-FF32-41E7-8B0E-B2296CAA4AE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85CDCB65-447D-4657-B4C1-7BCCAE2AF353}"/>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EE6D3BEA-4CD2-40F1-9473-67093A30B156}"/>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01B48B12-030C-4354-B66B-EA8BD72A2617}"/>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152" name="Oval 151">
            <a:extLst>
              <a:ext uri="{FF2B5EF4-FFF2-40B4-BE49-F238E27FC236}">
                <a16:creationId xmlns:a16="http://schemas.microsoft.com/office/drawing/2014/main" xmlns="" id="{076F009A-E316-409A-9511-4DFA27B2B6CC}"/>
              </a:ext>
            </a:extLst>
          </p:cNvPr>
          <p:cNvSpPr/>
          <p:nvPr/>
        </p:nvSpPr>
        <p:spPr>
          <a:xfrm rot="21060000" flipH="1">
            <a:off x="3790817" y="4337910"/>
            <a:ext cx="4981509" cy="504606"/>
          </a:xfrm>
          <a:prstGeom prst="ellipse">
            <a:avLst/>
          </a:prstGeom>
          <a:solidFill>
            <a:schemeClr val="tx1"/>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TextBox 7">
            <a:extLst>
              <a:ext uri="{FF2B5EF4-FFF2-40B4-BE49-F238E27FC236}">
                <a16:creationId xmlns:a16="http://schemas.microsoft.com/office/drawing/2014/main" xmlns="" id="{03B4C724-0776-4328-8F0A-B72DA1579537}"/>
              </a:ext>
            </a:extLst>
          </p:cNvPr>
          <p:cNvSpPr txBox="1"/>
          <p:nvPr/>
        </p:nvSpPr>
        <p:spPr>
          <a:xfrm>
            <a:off x="-39196" y="4242233"/>
            <a:ext cx="12191999" cy="1998176"/>
          </a:xfrm>
          <a:prstGeom prst="rect">
            <a:avLst/>
          </a:prstGeom>
          <a:noFill/>
        </p:spPr>
        <p:txBody>
          <a:bodyPr wrap="square" rtlCol="0" anchor="ctr">
            <a:spAutoFit/>
          </a:bodyPr>
          <a:lstStyle/>
          <a:p>
            <a:pPr algn="ctr">
              <a:lnSpc>
                <a:spcPct val="150000"/>
              </a:lnSpc>
            </a:pPr>
            <a:r>
              <a:rPr lang="en-US" sz="4400" b="1" smtClean="0">
                <a:solidFill>
                  <a:schemeClr val="bg1"/>
                </a:solidFill>
                <a:latin typeface="Arial" pitchFamily="34" charset="0"/>
                <a:cs typeface="Arial" pitchFamily="34" charset="0"/>
              </a:rPr>
              <a:t>CHÀO MỪNG CÁC EM </a:t>
            </a:r>
          </a:p>
          <a:p>
            <a:pPr algn="ctr">
              <a:lnSpc>
                <a:spcPct val="150000"/>
              </a:lnSpc>
            </a:pPr>
            <a:r>
              <a:rPr lang="en-US" sz="4400" b="1" smtClean="0">
                <a:solidFill>
                  <a:schemeClr val="bg1"/>
                </a:solidFill>
                <a:latin typeface="Arial" pitchFamily="34" charset="0"/>
                <a:cs typeface="Arial" pitchFamily="34" charset="0"/>
              </a:rPr>
              <a:t>ĐẾN VỚI BÀI HỌC HÔM NAY!</a:t>
            </a:r>
            <a:endParaRPr lang="ko-KR" altLang="en-US" sz="4400" b="1" dirty="0">
              <a:solidFill>
                <a:schemeClr val="bg1"/>
              </a:solidFill>
              <a:latin typeface="Arial" pitchFamily="34" charset="0"/>
              <a:cs typeface="Arial" pitchFamily="34" charset="0"/>
            </a:endParaRPr>
          </a:p>
        </p:txBody>
      </p:sp>
      <p:grpSp>
        <p:nvGrpSpPr>
          <p:cNvPr id="390" name="Group 389">
            <a:extLst>
              <a:ext uri="{FF2B5EF4-FFF2-40B4-BE49-F238E27FC236}">
                <a16:creationId xmlns:a16="http://schemas.microsoft.com/office/drawing/2014/main" xmlns="" id="{0974DC22-40A1-4A91-94B5-7580ABD8AF1F}"/>
              </a:ext>
            </a:extLst>
          </p:cNvPr>
          <p:cNvGrpSpPr/>
          <p:nvPr/>
        </p:nvGrpSpPr>
        <p:grpSpPr>
          <a:xfrm>
            <a:off x="869668" y="-674977"/>
            <a:ext cx="10374271" cy="5301862"/>
            <a:chOff x="783771" y="541589"/>
            <a:chExt cx="10374271" cy="5301862"/>
          </a:xfrm>
        </p:grpSpPr>
        <p:sp>
          <p:nvSpPr>
            <p:cNvPr id="347" name="Oval 346">
              <a:extLst>
                <a:ext uri="{FF2B5EF4-FFF2-40B4-BE49-F238E27FC236}">
                  <a16:creationId xmlns:a16="http://schemas.microsoft.com/office/drawing/2014/main" xmlns="" id="{1523B566-47C5-4855-9B69-BE62D5EDA506}"/>
                </a:ext>
              </a:extLst>
            </p:cNvPr>
            <p:cNvSpPr/>
            <p:nvPr/>
          </p:nvSpPr>
          <p:spPr>
            <a:xfrm>
              <a:off x="8911710" y="2318515"/>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xmlns="" id="{65611B14-A433-453A-B122-2FDD5BFBFAA6}"/>
                </a:ext>
              </a:extLst>
            </p:cNvPr>
            <p:cNvSpPr/>
            <p:nvPr/>
          </p:nvSpPr>
          <p:spPr>
            <a:xfrm>
              <a:off x="2681342" y="4609649"/>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Oval 344">
              <a:extLst>
                <a:ext uri="{FF2B5EF4-FFF2-40B4-BE49-F238E27FC236}">
                  <a16:creationId xmlns:a16="http://schemas.microsoft.com/office/drawing/2014/main" xmlns="" id="{D885331C-2D7F-4B75-B243-3A09E5883FEC}"/>
                </a:ext>
              </a:extLst>
            </p:cNvPr>
            <p:cNvSpPr/>
            <p:nvPr/>
          </p:nvSpPr>
          <p:spPr>
            <a:xfrm>
              <a:off x="5227330" y="2957051"/>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xmlns="" id="{B1CF4613-AA20-4D80-9D8A-E5FEBB819B74}"/>
                </a:ext>
              </a:extLst>
            </p:cNvPr>
            <p:cNvSpPr/>
            <p:nvPr/>
          </p:nvSpPr>
          <p:spPr>
            <a:xfrm>
              <a:off x="7701885" y="2178338"/>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xmlns="" id="{27C0BF08-1D29-4703-AF0F-779BAD87DC7E}"/>
                </a:ext>
              </a:extLst>
            </p:cNvPr>
            <p:cNvSpPr/>
            <p:nvPr/>
          </p:nvSpPr>
          <p:spPr>
            <a:xfrm>
              <a:off x="4296249" y="4809400"/>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xmlns="" id="{63BF61BC-09F8-4900-A851-E8198C5E7669}"/>
                </a:ext>
              </a:extLst>
            </p:cNvPr>
            <p:cNvSpPr/>
            <p:nvPr/>
          </p:nvSpPr>
          <p:spPr>
            <a:xfrm>
              <a:off x="7016376" y="3513792"/>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0" name="Straight Connector 349">
              <a:extLst>
                <a:ext uri="{FF2B5EF4-FFF2-40B4-BE49-F238E27FC236}">
                  <a16:creationId xmlns:a16="http://schemas.microsoft.com/office/drawing/2014/main" xmlns="" id="{FBBEF597-626B-471B-AEBB-24278DB875F4}"/>
                </a:ext>
              </a:extLst>
            </p:cNvPr>
            <p:cNvCxnSpPr>
              <a:cxnSpLocks/>
            </p:cNvCxnSpPr>
            <p:nvPr/>
          </p:nvCxnSpPr>
          <p:spPr>
            <a:xfrm flipV="1">
              <a:off x="783771" y="4781171"/>
              <a:ext cx="1897571" cy="1062280"/>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2" name="Straight Connector 351">
              <a:extLst>
                <a:ext uri="{FF2B5EF4-FFF2-40B4-BE49-F238E27FC236}">
                  <a16:creationId xmlns:a16="http://schemas.microsoft.com/office/drawing/2014/main" xmlns="" id="{1B97545B-08C4-4A4A-88B5-F026EA05B692}"/>
                </a:ext>
              </a:extLst>
            </p:cNvPr>
            <p:cNvCxnSpPr>
              <a:cxnSpLocks/>
              <a:stCxn id="348" idx="2"/>
              <a:endCxn id="344" idx="6"/>
            </p:cNvCxnSpPr>
            <p:nvPr/>
          </p:nvCxnSpPr>
          <p:spPr>
            <a:xfrm flipH="1" flipV="1">
              <a:off x="2892724" y="4715340"/>
              <a:ext cx="1403525" cy="19975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xmlns="" id="{0461B1D3-93A9-4822-97E4-066926C6ED06}"/>
                </a:ext>
              </a:extLst>
            </p:cNvPr>
            <p:cNvCxnSpPr>
              <a:cxnSpLocks/>
              <a:stCxn id="345" idx="3"/>
              <a:endCxn id="348" idx="7"/>
            </p:cNvCxnSpPr>
            <p:nvPr/>
          </p:nvCxnSpPr>
          <p:spPr>
            <a:xfrm flipH="1">
              <a:off x="4476675" y="3137477"/>
              <a:ext cx="781611" cy="1702879"/>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a:extLst>
                <a:ext uri="{FF2B5EF4-FFF2-40B4-BE49-F238E27FC236}">
                  <a16:creationId xmlns:a16="http://schemas.microsoft.com/office/drawing/2014/main" xmlns="" id="{6045EEFB-E494-416A-BF63-AD76970FE4EF}"/>
                </a:ext>
              </a:extLst>
            </p:cNvPr>
            <p:cNvCxnSpPr>
              <a:cxnSpLocks/>
              <a:stCxn id="349" idx="2"/>
              <a:endCxn id="345" idx="6"/>
            </p:cNvCxnSpPr>
            <p:nvPr/>
          </p:nvCxnSpPr>
          <p:spPr>
            <a:xfrm flipH="1" flipV="1">
              <a:off x="5438712" y="3062742"/>
              <a:ext cx="1577664" cy="55674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a:extLst>
                <a:ext uri="{FF2B5EF4-FFF2-40B4-BE49-F238E27FC236}">
                  <a16:creationId xmlns:a16="http://schemas.microsoft.com/office/drawing/2014/main" xmlns="" id="{1F474DBA-0C91-45BA-9D6D-F6E94B6CB0AE}"/>
                </a:ext>
              </a:extLst>
            </p:cNvPr>
            <p:cNvCxnSpPr>
              <a:cxnSpLocks/>
              <a:stCxn id="346" idx="3"/>
              <a:endCxn id="349" idx="7"/>
            </p:cNvCxnSpPr>
            <p:nvPr/>
          </p:nvCxnSpPr>
          <p:spPr>
            <a:xfrm flipH="1">
              <a:off x="7196802" y="2358764"/>
              <a:ext cx="536039" cy="1185984"/>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5" name="Straight Connector 364">
              <a:extLst>
                <a:ext uri="{FF2B5EF4-FFF2-40B4-BE49-F238E27FC236}">
                  <a16:creationId xmlns:a16="http://schemas.microsoft.com/office/drawing/2014/main" xmlns="" id="{401AF6BF-F662-489E-B575-3FB1F8A0A487}"/>
                </a:ext>
              </a:extLst>
            </p:cNvPr>
            <p:cNvCxnSpPr>
              <a:cxnSpLocks/>
              <a:stCxn id="346" idx="6"/>
              <a:endCxn id="347" idx="2"/>
            </p:cNvCxnSpPr>
            <p:nvPr/>
          </p:nvCxnSpPr>
          <p:spPr>
            <a:xfrm>
              <a:off x="7913267" y="2284029"/>
              <a:ext cx="998443" cy="140177"/>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9" name="Straight Connector 368">
              <a:extLst>
                <a:ext uri="{FF2B5EF4-FFF2-40B4-BE49-F238E27FC236}">
                  <a16:creationId xmlns:a16="http://schemas.microsoft.com/office/drawing/2014/main" xmlns="" id="{1BA5F8A1-3403-4B35-8670-86665A7EBFCE}"/>
                </a:ext>
              </a:extLst>
            </p:cNvPr>
            <p:cNvCxnSpPr>
              <a:cxnSpLocks/>
              <a:stCxn id="347" idx="7"/>
            </p:cNvCxnSpPr>
            <p:nvPr/>
          </p:nvCxnSpPr>
          <p:spPr>
            <a:xfrm flipV="1">
              <a:off x="9092136" y="541589"/>
              <a:ext cx="2065906" cy="1807882"/>
            </a:xfrm>
            <a:prstGeom prst="line">
              <a:avLst/>
            </a:prstGeom>
            <a:noFill/>
            <a:ln w="381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158">
            <a:extLst>
              <a:ext uri="{FF2B5EF4-FFF2-40B4-BE49-F238E27FC236}">
                <a16:creationId xmlns:a16="http://schemas.microsoft.com/office/drawing/2014/main" xmlns="" id="{3AD26DFF-C5AD-4DD5-867A-9CA5F0F67614}"/>
              </a:ext>
            </a:extLst>
          </p:cNvPr>
          <p:cNvGrpSpPr/>
          <p:nvPr/>
        </p:nvGrpSpPr>
        <p:grpSpPr>
          <a:xfrm rot="21445118">
            <a:off x="3488015" y="679939"/>
            <a:ext cx="6442507" cy="3056526"/>
            <a:chOff x="2769103" y="2028607"/>
            <a:chExt cx="7324350" cy="2792936"/>
          </a:xfrm>
          <a:scene3d>
            <a:camera prst="isometricOffAxis1Right">
              <a:rot lat="1080000" lon="19200000" rev="0"/>
            </a:camera>
            <a:lightRig rig="threePt" dir="t"/>
          </a:scene3d>
        </p:grpSpPr>
        <p:sp>
          <p:nvSpPr>
            <p:cNvPr id="160" name="Rectangle 159">
              <a:extLst>
                <a:ext uri="{FF2B5EF4-FFF2-40B4-BE49-F238E27FC236}">
                  <a16:creationId xmlns:a16="http://schemas.microsoft.com/office/drawing/2014/main" xmlns="" id="{900B396B-9CC2-4903-9DE0-B1ABEC63E879}"/>
                </a:ext>
              </a:extLst>
            </p:cNvPr>
            <p:cNvSpPr/>
            <p:nvPr/>
          </p:nvSpPr>
          <p:spPr>
            <a:xfrm>
              <a:off x="454587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Arial" pitchFamily="34" charset="0"/>
                  <a:cs typeface="Arial" pitchFamily="34" charset="0"/>
                </a:rPr>
                <a:t>T</a:t>
              </a:r>
              <a:endParaRPr lang="en-US" sz="2000" b="1" dirty="0">
                <a:solidFill>
                  <a:schemeClr val="tx1">
                    <a:lumMod val="85000"/>
                    <a:lumOff val="15000"/>
                  </a:schemeClr>
                </a:solidFill>
                <a:latin typeface="Arial" pitchFamily="34" charset="0"/>
                <a:cs typeface="Arial" pitchFamily="34" charset="0"/>
              </a:endParaRPr>
            </a:p>
          </p:txBody>
        </p:sp>
        <p:sp>
          <p:nvSpPr>
            <p:cNvPr id="161" name="Rectangle 160">
              <a:extLst>
                <a:ext uri="{FF2B5EF4-FFF2-40B4-BE49-F238E27FC236}">
                  <a16:creationId xmlns:a16="http://schemas.microsoft.com/office/drawing/2014/main" xmlns="" id="{FD200DF8-E676-4A7B-B677-4B4556925026}"/>
                </a:ext>
              </a:extLst>
            </p:cNvPr>
            <p:cNvSpPr/>
            <p:nvPr/>
          </p:nvSpPr>
          <p:spPr>
            <a:xfrm>
              <a:off x="5316583" y="2210906"/>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I</a:t>
              </a:r>
              <a:endParaRPr lang="en-US" sz="2000" b="1" dirty="0">
                <a:solidFill>
                  <a:srgbClr val="002060"/>
                </a:solidFill>
                <a:latin typeface="Arial" pitchFamily="34" charset="0"/>
                <a:cs typeface="Arial" pitchFamily="34" charset="0"/>
              </a:endParaRPr>
            </a:p>
          </p:txBody>
        </p:sp>
        <p:sp>
          <p:nvSpPr>
            <p:cNvPr id="162" name="Rectangle 161">
              <a:extLst>
                <a:ext uri="{FF2B5EF4-FFF2-40B4-BE49-F238E27FC236}">
                  <a16:creationId xmlns:a16="http://schemas.microsoft.com/office/drawing/2014/main" xmlns="" id="{F5A399AF-AB14-41F5-8DDB-CC383BCC57AF}"/>
                </a:ext>
              </a:extLst>
            </p:cNvPr>
            <p:cNvSpPr/>
            <p:nvPr/>
          </p:nvSpPr>
          <p:spPr>
            <a:xfrm>
              <a:off x="6087291"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N</a:t>
              </a:r>
              <a:endParaRPr lang="en-US" sz="2400" b="1" dirty="0">
                <a:solidFill>
                  <a:srgbClr val="002060"/>
                </a:solidFill>
                <a:latin typeface="Arial" pitchFamily="34" charset="0"/>
                <a:cs typeface="Arial" pitchFamily="34" charset="0"/>
              </a:endParaRPr>
            </a:p>
          </p:txBody>
        </p:sp>
        <p:sp>
          <p:nvSpPr>
            <p:cNvPr id="163" name="Rectangle 162">
              <a:extLst>
                <a:ext uri="{FF2B5EF4-FFF2-40B4-BE49-F238E27FC236}">
                  <a16:creationId xmlns:a16="http://schemas.microsoft.com/office/drawing/2014/main" xmlns="" id="{F2B18236-7468-45B5-8868-86B0EE4075F7}"/>
                </a:ext>
              </a:extLst>
            </p:cNvPr>
            <p:cNvSpPr/>
            <p:nvPr/>
          </p:nvSpPr>
          <p:spPr>
            <a:xfrm>
              <a:off x="6857999"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H</a:t>
              </a:r>
              <a:endParaRPr lang="en-US" sz="2400" b="1" dirty="0">
                <a:solidFill>
                  <a:srgbClr val="002060"/>
                </a:solidFill>
                <a:latin typeface="Arial" pitchFamily="34" charset="0"/>
                <a:cs typeface="Arial" pitchFamily="34" charset="0"/>
              </a:endParaRPr>
            </a:p>
          </p:txBody>
        </p:sp>
        <p:sp>
          <p:nvSpPr>
            <p:cNvPr id="164" name="Rectangle 163">
              <a:extLst>
                <a:ext uri="{FF2B5EF4-FFF2-40B4-BE49-F238E27FC236}">
                  <a16:creationId xmlns:a16="http://schemas.microsoft.com/office/drawing/2014/main" xmlns="" id="{DBB51B94-4BBA-483C-9AB6-FC0A7EC60E41}"/>
                </a:ext>
              </a:extLst>
            </p:cNvPr>
            <p:cNvSpPr/>
            <p:nvPr/>
          </p:nvSpPr>
          <p:spPr>
            <a:xfrm>
              <a:off x="7628707"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Ọ</a:t>
              </a:r>
              <a:endParaRPr lang="en-US" sz="2400" b="1" dirty="0">
                <a:solidFill>
                  <a:srgbClr val="002060"/>
                </a:solidFill>
                <a:latin typeface="Arial" pitchFamily="34" charset="0"/>
                <a:cs typeface="Arial" pitchFamily="34" charset="0"/>
              </a:endParaRPr>
            </a:p>
          </p:txBody>
        </p:sp>
        <p:sp>
          <p:nvSpPr>
            <p:cNvPr id="165" name="Rectangle 164">
              <a:extLst>
                <a:ext uri="{FF2B5EF4-FFF2-40B4-BE49-F238E27FC236}">
                  <a16:creationId xmlns:a16="http://schemas.microsoft.com/office/drawing/2014/main" xmlns="" id="{C48B402B-71C8-4C2D-94EB-2D4E4B248E72}"/>
                </a:ext>
              </a:extLst>
            </p:cNvPr>
            <p:cNvSpPr/>
            <p:nvPr/>
          </p:nvSpPr>
          <p:spPr>
            <a:xfrm>
              <a:off x="839941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itchFamily="34" charset="0"/>
                  <a:cs typeface="Arial" pitchFamily="34" charset="0"/>
                </a:rPr>
                <a:t>C</a:t>
              </a:r>
            </a:p>
          </p:txBody>
        </p:sp>
        <p:sp>
          <p:nvSpPr>
            <p:cNvPr id="166" name="Rectangle 165">
              <a:extLst>
                <a:ext uri="{FF2B5EF4-FFF2-40B4-BE49-F238E27FC236}">
                  <a16:creationId xmlns:a16="http://schemas.microsoft.com/office/drawing/2014/main" xmlns="" id="{47EF1E64-52D4-411F-A0DF-29F60A55DB58}"/>
                </a:ext>
              </a:extLst>
            </p:cNvPr>
            <p:cNvSpPr/>
            <p:nvPr/>
          </p:nvSpPr>
          <p:spPr>
            <a:xfrm>
              <a:off x="5316583" y="3085011"/>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6</a:t>
              </a:r>
              <a:endParaRPr lang="en-US" sz="2000" b="1" dirty="0">
                <a:solidFill>
                  <a:srgbClr val="002060"/>
                </a:solidFill>
                <a:latin typeface="Arial" pitchFamily="34" charset="0"/>
                <a:cs typeface="Arial" pitchFamily="34" charset="0"/>
              </a:endParaRPr>
            </a:p>
          </p:txBody>
        </p:sp>
        <p:sp>
          <p:nvSpPr>
            <p:cNvPr id="167" name="Rectangle 166">
              <a:extLst>
                <a:ext uri="{FF2B5EF4-FFF2-40B4-BE49-F238E27FC236}">
                  <a16:creationId xmlns:a16="http://schemas.microsoft.com/office/drawing/2014/main" xmlns="" id="{A6AFC226-2323-4CBB-B3DE-E05765F71FE7}"/>
                </a:ext>
              </a:extLst>
            </p:cNvPr>
            <p:cNvSpPr/>
            <p:nvPr/>
          </p:nvSpPr>
          <p:spPr>
            <a:xfrm>
              <a:off x="5316583" y="3945249"/>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0</a:t>
              </a:r>
              <a:endParaRPr lang="en-US" sz="2400" b="1" dirty="0">
                <a:solidFill>
                  <a:srgbClr val="002060"/>
                </a:solidFill>
                <a:latin typeface="Arial" pitchFamily="34" charset="0"/>
                <a:cs typeface="Arial" pitchFamily="34" charset="0"/>
              </a:endParaRPr>
            </a:p>
          </p:txBody>
        </p:sp>
        <p:sp>
          <p:nvSpPr>
            <p:cNvPr id="168" name="Rectangle 167">
              <a:extLst>
                <a:ext uri="{FF2B5EF4-FFF2-40B4-BE49-F238E27FC236}">
                  <a16:creationId xmlns:a16="http://schemas.microsoft.com/office/drawing/2014/main" xmlns="" id="{515935FE-8FFD-4545-991A-78F865B5BB43}"/>
                </a:ext>
              </a:extLst>
            </p:cNvPr>
            <p:cNvSpPr/>
            <p:nvPr/>
          </p:nvSpPr>
          <p:spPr>
            <a:xfrm>
              <a:off x="4545874"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itchFamily="34" charset="0"/>
                  <a:cs typeface="Arial" pitchFamily="34" charset="0"/>
                </a:rPr>
                <a:t>O</a:t>
              </a:r>
              <a:endParaRPr lang="en-US" sz="2000" b="1" dirty="0">
                <a:solidFill>
                  <a:srgbClr val="002060"/>
                </a:solidFill>
                <a:latin typeface="Arial" pitchFamily="34" charset="0"/>
                <a:cs typeface="Arial" pitchFamily="34" charset="0"/>
              </a:endParaRPr>
            </a:p>
          </p:txBody>
        </p:sp>
        <p:sp>
          <p:nvSpPr>
            <p:cNvPr id="169" name="Rectangle 168">
              <a:extLst>
                <a:ext uri="{FF2B5EF4-FFF2-40B4-BE49-F238E27FC236}">
                  <a16:creationId xmlns:a16="http://schemas.microsoft.com/office/drawing/2014/main" xmlns="" id="{CDFE5169-73C3-4645-8C62-89BE8461F34A}"/>
                </a:ext>
              </a:extLst>
            </p:cNvPr>
            <p:cNvSpPr/>
            <p:nvPr/>
          </p:nvSpPr>
          <p:spPr>
            <a:xfrm>
              <a:off x="3775165"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G</a:t>
              </a:r>
              <a:endParaRPr lang="en-US" sz="2400" b="1" dirty="0">
                <a:solidFill>
                  <a:srgbClr val="002060"/>
                </a:solidFill>
                <a:latin typeface="Arial" pitchFamily="34" charset="0"/>
                <a:cs typeface="Arial" pitchFamily="34" charset="0"/>
              </a:endParaRPr>
            </a:p>
          </p:txBody>
        </p:sp>
        <p:sp>
          <p:nvSpPr>
            <p:cNvPr id="170" name="Rectangle 169">
              <a:extLst>
                <a:ext uri="{FF2B5EF4-FFF2-40B4-BE49-F238E27FC236}">
                  <a16:creationId xmlns:a16="http://schemas.microsoft.com/office/drawing/2014/main" xmlns="" id="{0B0FEB38-6EE5-48F0-9862-96521E98B706}"/>
                </a:ext>
              </a:extLst>
            </p:cNvPr>
            <p:cNvSpPr/>
            <p:nvPr/>
          </p:nvSpPr>
          <p:spPr>
            <a:xfrm>
              <a:off x="6096000" y="3942025"/>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itchFamily="34" charset="0"/>
                  <a:cs typeface="Arial" pitchFamily="34" charset="0"/>
                </a:rPr>
                <a:t>D</a:t>
              </a:r>
              <a:endParaRPr lang="en-US" sz="2000" b="1" dirty="0">
                <a:solidFill>
                  <a:srgbClr val="002060"/>
                </a:solidFill>
                <a:latin typeface="Arial" pitchFamily="34" charset="0"/>
                <a:cs typeface="Arial" pitchFamily="34" charset="0"/>
              </a:endParaRPr>
            </a:p>
          </p:txBody>
        </p:sp>
        <p:sp>
          <p:nvSpPr>
            <p:cNvPr id="171" name="Isosceles Triangle 170">
              <a:extLst>
                <a:ext uri="{FF2B5EF4-FFF2-40B4-BE49-F238E27FC236}">
                  <a16:creationId xmlns:a16="http://schemas.microsoft.com/office/drawing/2014/main" xmlns="" id="{C9A3FAB1-27DA-474C-9AA4-E44BE5D98144}"/>
                </a:ext>
              </a:extLst>
            </p:cNvPr>
            <p:cNvSpPr/>
            <p:nvPr/>
          </p:nvSpPr>
          <p:spPr>
            <a:xfrm rot="5400000">
              <a:off x="9096256" y="2102474"/>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sp>
          <p:nvSpPr>
            <p:cNvPr id="172" name="Isosceles Triangle 171">
              <a:extLst>
                <a:ext uri="{FF2B5EF4-FFF2-40B4-BE49-F238E27FC236}">
                  <a16:creationId xmlns:a16="http://schemas.microsoft.com/office/drawing/2014/main" xmlns="" id="{CFCFF4D6-F2C6-43A4-94AE-C7B0C9671542}"/>
                </a:ext>
              </a:extLst>
            </p:cNvPr>
            <p:cNvSpPr/>
            <p:nvPr/>
          </p:nvSpPr>
          <p:spPr>
            <a:xfrm rot="16200000">
              <a:off x="2695236" y="3824347"/>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grpSp>
    </p:spTree>
    <p:extLst>
      <p:ext uri="{BB962C8B-B14F-4D97-AF65-F5344CB8AC3E}">
        <p14:creationId xmlns:p14="http://schemas.microsoft.com/office/powerpoint/2010/main" val="376200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1999E914-86F0-4052-B675-D8B9F3850793}"/>
              </a:ext>
            </a:extLst>
          </p:cNvPr>
          <p:cNvGraphicFramePr/>
          <p:nvPr>
            <p:extLst>
              <p:ext uri="{D42A27DB-BD31-4B8C-83A1-F6EECF244321}">
                <p14:modId xmlns:p14="http://schemas.microsoft.com/office/powerpoint/2010/main" val="893634490"/>
              </p:ext>
            </p:extLst>
          </p:nvPr>
        </p:nvGraphicFramePr>
        <p:xfrm>
          <a:off x="-433754" y="6096000"/>
          <a:ext cx="3581399" cy="1160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xmlns="" id="{1999E914-86F0-4052-B675-D8B9F3850793}"/>
              </a:ext>
            </a:extLst>
          </p:cNvPr>
          <p:cNvGraphicFramePr/>
          <p:nvPr>
            <p:extLst>
              <p:ext uri="{D42A27DB-BD31-4B8C-83A1-F6EECF244321}">
                <p14:modId xmlns:p14="http://schemas.microsoft.com/office/powerpoint/2010/main" val="1313595965"/>
              </p:ext>
            </p:extLst>
          </p:nvPr>
        </p:nvGraphicFramePr>
        <p:xfrm>
          <a:off x="1946030" y="6084277"/>
          <a:ext cx="3581399" cy="1160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xmlns="" id="{1999E914-86F0-4052-B675-D8B9F3850793}"/>
              </a:ext>
            </a:extLst>
          </p:cNvPr>
          <p:cNvGraphicFramePr/>
          <p:nvPr>
            <p:extLst>
              <p:ext uri="{D42A27DB-BD31-4B8C-83A1-F6EECF244321}">
                <p14:modId xmlns:p14="http://schemas.microsoft.com/office/powerpoint/2010/main" val="3449276603"/>
              </p:ext>
            </p:extLst>
          </p:nvPr>
        </p:nvGraphicFramePr>
        <p:xfrm>
          <a:off x="4337540" y="5978770"/>
          <a:ext cx="3581399" cy="12483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xmlns="" id="{1999E914-86F0-4052-B675-D8B9F3850793}"/>
              </a:ext>
            </a:extLst>
          </p:cNvPr>
          <p:cNvGraphicFramePr/>
          <p:nvPr>
            <p:extLst>
              <p:ext uri="{D42A27DB-BD31-4B8C-83A1-F6EECF244321}">
                <p14:modId xmlns:p14="http://schemas.microsoft.com/office/powerpoint/2010/main" val="2154214694"/>
              </p:ext>
            </p:extLst>
          </p:nvPr>
        </p:nvGraphicFramePr>
        <p:xfrm>
          <a:off x="9290540" y="5911461"/>
          <a:ext cx="3581399" cy="12834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xmlns="" id="{1999E914-86F0-4052-B675-D8B9F3850793}"/>
              </a:ext>
            </a:extLst>
          </p:cNvPr>
          <p:cNvGraphicFramePr/>
          <p:nvPr>
            <p:extLst>
              <p:ext uri="{D42A27DB-BD31-4B8C-83A1-F6EECF244321}">
                <p14:modId xmlns:p14="http://schemas.microsoft.com/office/powerpoint/2010/main" val="197667159"/>
              </p:ext>
            </p:extLst>
          </p:nvPr>
        </p:nvGraphicFramePr>
        <p:xfrm>
          <a:off x="6787661" y="5931878"/>
          <a:ext cx="3581399" cy="1283476"/>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28247" y="1676401"/>
            <a:ext cx="4021015" cy="4548554"/>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sz="2000" b="1" u="sng" smtClean="0"/>
              <a:t>HĐ3</a:t>
            </a:r>
            <a:r>
              <a:rPr lang="en-US" sz="2000" smtClean="0"/>
              <a:t>. Em hãy tìm hiểu cách sử dụng công cụ chèn và xóa hàng hoặc cột trong hình 5. Từ đó hãy trình bày cách thêm cột “giới tính” và xóa hàng thứ ba trong bảng chỉ số BIM của nhóm 1.</a:t>
            </a:r>
            <a:endParaRPr lang="en-US" sz="2000"/>
          </a:p>
        </p:txBody>
      </p:sp>
      <p:sp>
        <p:nvSpPr>
          <p:cNvPr id="23" name="Rectangle 22"/>
          <p:cNvSpPr/>
          <p:nvPr/>
        </p:nvSpPr>
        <p:spPr>
          <a:xfrm>
            <a:off x="437851" y="978066"/>
            <a:ext cx="6131807" cy="461665"/>
          </a:xfrm>
          <a:prstGeom prst="rect">
            <a:avLst/>
          </a:prstGeom>
        </p:spPr>
        <p:txBody>
          <a:bodyPr wrap="none">
            <a:spAutoFit/>
          </a:bodyPr>
          <a:lstStyle/>
          <a:p>
            <a:r>
              <a:rPr lang="en-US" sz="2400" b="1" i="1" smtClean="0">
                <a:solidFill>
                  <a:srgbClr val="002060"/>
                </a:solidFill>
              </a:rPr>
              <a:t>b. Cách </a:t>
            </a:r>
            <a:r>
              <a:rPr lang="en-US" sz="2400" b="1" i="1">
                <a:solidFill>
                  <a:srgbClr val="002060"/>
                </a:solidFill>
              </a:rPr>
              <a:t>chèn thêm hoặc xóa hàng và cột</a:t>
            </a:r>
            <a:endParaRPr lang="en-US" sz="2400" i="1">
              <a:solidFill>
                <a:srgbClr val="002060"/>
              </a:solidFill>
            </a:endParaRPr>
          </a:p>
        </p:txBody>
      </p:sp>
      <p:sp>
        <p:nvSpPr>
          <p:cNvPr id="24" name="Text Placeholder 1">
            <a:extLst>
              <a:ext uri="{FF2B5EF4-FFF2-40B4-BE49-F238E27FC236}">
                <a16:creationId xmlns:a16="http://schemas.microsoft.com/office/drawing/2014/main" xmlns="" id="{D735F7F3-C1B5-4B60-A00A-4EB618DDFB5A}"/>
              </a:ext>
            </a:extLst>
          </p:cNvPr>
          <p:cNvSpPr txBox="1">
            <a:spLocks/>
          </p:cNvSpPr>
          <p:nvPr/>
        </p:nvSpPr>
        <p:spPr>
          <a:xfrm>
            <a:off x="223115" y="253819"/>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smtClean="0">
                <a:solidFill>
                  <a:srgbClr val="002060"/>
                </a:solidFill>
              </a:rPr>
              <a:t>2. Khám phá các thao tác cơ bản trên bảng</a:t>
            </a:r>
            <a:endParaRPr lang="en-US" sz="3200" b="1" dirty="0">
              <a:solidFill>
                <a:srgbClr val="002060"/>
              </a:solidFill>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3385" y="1676401"/>
            <a:ext cx="7382411" cy="4396155"/>
          </a:xfrm>
          <a:prstGeom prst="rect">
            <a:avLst/>
          </a:prstGeom>
        </p:spPr>
      </p:pic>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88556" y="1439731"/>
            <a:ext cx="10859381" cy="3261223"/>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en-US" sz="2000" smtClean="0"/>
          </a:p>
          <a:p>
            <a:pPr algn="just">
              <a:lnSpc>
                <a:spcPct val="200000"/>
              </a:lnSpc>
            </a:pPr>
            <a:endParaRPr lang="en-US" sz="2000" smtClean="0"/>
          </a:p>
          <a:p>
            <a:pPr algn="just">
              <a:lnSpc>
                <a:spcPct val="200000"/>
              </a:lnSpc>
            </a:pPr>
            <a:endParaRPr lang="en-US" sz="2000"/>
          </a:p>
          <a:p>
            <a:pPr algn="just">
              <a:lnSpc>
                <a:spcPct val="200000"/>
              </a:lnSpc>
            </a:pPr>
            <a:endParaRPr lang="en-US" sz="2000" smtClean="0"/>
          </a:p>
          <a:p>
            <a:pPr algn="just">
              <a:lnSpc>
                <a:spcPct val="200000"/>
              </a:lnSpc>
            </a:pPr>
            <a:endParaRPr lang="en-US" sz="2000"/>
          </a:p>
          <a:p>
            <a:pPr algn="just">
              <a:lnSpc>
                <a:spcPct val="200000"/>
              </a:lnSpc>
            </a:pPr>
            <a:endParaRPr lang="en-US" sz="2000" smtClean="0"/>
          </a:p>
        </p:txBody>
      </p:sp>
      <p:sp>
        <p:nvSpPr>
          <p:cNvPr id="23" name="Rectangle 22"/>
          <p:cNvSpPr/>
          <p:nvPr/>
        </p:nvSpPr>
        <p:spPr>
          <a:xfrm>
            <a:off x="444839" y="837731"/>
            <a:ext cx="6131807" cy="461665"/>
          </a:xfrm>
          <a:prstGeom prst="rect">
            <a:avLst/>
          </a:prstGeom>
        </p:spPr>
        <p:txBody>
          <a:bodyPr wrap="none">
            <a:spAutoFit/>
          </a:bodyPr>
          <a:lstStyle/>
          <a:p>
            <a:r>
              <a:rPr lang="en-US" sz="2400" b="1" i="1" smtClean="0">
                <a:solidFill>
                  <a:srgbClr val="002060"/>
                </a:solidFill>
              </a:rPr>
              <a:t>b. Cách </a:t>
            </a:r>
            <a:r>
              <a:rPr lang="en-US" sz="2400" b="1" i="1">
                <a:solidFill>
                  <a:srgbClr val="002060"/>
                </a:solidFill>
              </a:rPr>
              <a:t>chèn thêm hoặc xóa hàng và cột</a:t>
            </a:r>
            <a:endParaRPr lang="en-US" sz="2400" i="1">
              <a:solidFill>
                <a:srgbClr val="002060"/>
              </a:solidFill>
            </a:endParaRPr>
          </a:p>
        </p:txBody>
      </p:sp>
      <p:sp>
        <p:nvSpPr>
          <p:cNvPr id="24" name="Text Placeholder 1">
            <a:extLst>
              <a:ext uri="{FF2B5EF4-FFF2-40B4-BE49-F238E27FC236}">
                <a16:creationId xmlns:a16="http://schemas.microsoft.com/office/drawing/2014/main" xmlns="" id="{D735F7F3-C1B5-4B60-A00A-4EB618DDFB5A}"/>
              </a:ext>
            </a:extLst>
          </p:cNvPr>
          <p:cNvSpPr txBox="1">
            <a:spLocks/>
          </p:cNvSpPr>
          <p:nvPr/>
        </p:nvSpPr>
        <p:spPr>
          <a:xfrm>
            <a:off x="223115" y="150887"/>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smtClean="0">
                <a:solidFill>
                  <a:srgbClr val="002060"/>
                </a:solidFill>
              </a:rPr>
              <a:t>2. Khám phá các thao tác cơ bản trên bảng</a:t>
            </a:r>
            <a:endParaRPr lang="en-US" sz="3200" b="1" dirty="0">
              <a:solidFill>
                <a:srgbClr val="002060"/>
              </a:solidFill>
            </a:endParaRPr>
          </a:p>
        </p:txBody>
      </p:sp>
      <p:sp>
        <p:nvSpPr>
          <p:cNvPr id="2" name="Rectangle 1"/>
          <p:cNvSpPr/>
          <p:nvPr/>
        </p:nvSpPr>
        <p:spPr>
          <a:xfrm>
            <a:off x="693098" y="2035662"/>
            <a:ext cx="11167996" cy="2554545"/>
          </a:xfrm>
          <a:prstGeom prst="rect">
            <a:avLst/>
          </a:prstGeom>
        </p:spPr>
        <p:txBody>
          <a:bodyPr wrap="square">
            <a:spAutoFit/>
          </a:bodyPr>
          <a:lstStyle/>
          <a:p>
            <a:pPr marL="457200" indent="-457200">
              <a:lnSpc>
                <a:spcPct val="200000"/>
              </a:lnSpc>
              <a:buFont typeface="Wingdings" pitchFamily="2" charset="2"/>
              <a:buChar char="Ø"/>
            </a:pPr>
            <a:r>
              <a:rPr lang="en-US" sz="2000" b="1" smtClean="0">
                <a:solidFill>
                  <a:schemeClr val="bg1"/>
                </a:solidFill>
              </a:rPr>
              <a:t>B1</a:t>
            </a:r>
            <a:r>
              <a:rPr lang="en-US" sz="2000" smtClean="0">
                <a:solidFill>
                  <a:schemeClr val="bg1"/>
                </a:solidFill>
              </a:rPr>
              <a:t>. Chọn </a:t>
            </a:r>
            <a:r>
              <a:rPr lang="en-US" sz="2000">
                <a:solidFill>
                  <a:schemeClr val="bg1"/>
                </a:solidFill>
              </a:rPr>
              <a:t>cột “cân nặng”</a:t>
            </a:r>
          </a:p>
          <a:p>
            <a:pPr marL="457200" indent="-457200">
              <a:lnSpc>
                <a:spcPct val="200000"/>
              </a:lnSpc>
              <a:buFont typeface="Wingdings" pitchFamily="2" charset="2"/>
              <a:buChar char="Ø"/>
            </a:pPr>
            <a:r>
              <a:rPr lang="en-US" sz="2000" b="1" smtClean="0">
                <a:solidFill>
                  <a:schemeClr val="bg1"/>
                </a:solidFill>
              </a:rPr>
              <a:t>B2. </a:t>
            </a:r>
            <a:r>
              <a:rPr lang="en-US" sz="2000" smtClean="0">
                <a:solidFill>
                  <a:schemeClr val="bg1"/>
                </a:solidFill>
              </a:rPr>
              <a:t>Nháy </a:t>
            </a:r>
            <a:r>
              <a:rPr lang="en-US" sz="2000">
                <a:solidFill>
                  <a:schemeClr val="bg1"/>
                </a:solidFill>
              </a:rPr>
              <a:t>chuột vào nhánh </a:t>
            </a:r>
            <a:r>
              <a:rPr lang="en-US" sz="2000" b="1">
                <a:solidFill>
                  <a:schemeClr val="bg1"/>
                </a:solidFill>
              </a:rPr>
              <a:t>Layout </a:t>
            </a:r>
            <a:r>
              <a:rPr lang="en-US" sz="2000">
                <a:solidFill>
                  <a:schemeClr val="bg1"/>
                </a:solidFill>
              </a:rPr>
              <a:t>của dải lệnh </a:t>
            </a:r>
            <a:r>
              <a:rPr lang="en-US" sz="2000" b="1">
                <a:solidFill>
                  <a:schemeClr val="bg1"/>
                </a:solidFill>
              </a:rPr>
              <a:t>Table Tools.</a:t>
            </a:r>
            <a:endParaRPr lang="en-US" sz="2000">
              <a:solidFill>
                <a:schemeClr val="bg1"/>
              </a:solidFill>
            </a:endParaRPr>
          </a:p>
          <a:p>
            <a:pPr marL="457200" indent="-457200">
              <a:lnSpc>
                <a:spcPct val="200000"/>
              </a:lnSpc>
              <a:buFont typeface="Wingdings" pitchFamily="2" charset="2"/>
              <a:buChar char="Ø"/>
            </a:pPr>
            <a:r>
              <a:rPr lang="en-US" sz="2000" b="1" smtClean="0">
                <a:solidFill>
                  <a:schemeClr val="bg1"/>
                </a:solidFill>
              </a:rPr>
              <a:t>B3. </a:t>
            </a:r>
            <a:r>
              <a:rPr lang="en-US" sz="2000" smtClean="0">
                <a:solidFill>
                  <a:schemeClr val="bg1"/>
                </a:solidFill>
              </a:rPr>
              <a:t>Trong </a:t>
            </a:r>
            <a:r>
              <a:rPr lang="en-US" sz="2000">
                <a:solidFill>
                  <a:schemeClr val="bg1"/>
                </a:solidFill>
              </a:rPr>
              <a:t>nhóm </a:t>
            </a:r>
            <a:r>
              <a:rPr lang="en-US" sz="2000" b="1">
                <a:solidFill>
                  <a:schemeClr val="bg1"/>
                </a:solidFill>
              </a:rPr>
              <a:t>Row &amp; Columns</a:t>
            </a:r>
            <a:r>
              <a:rPr lang="en-US" sz="2000">
                <a:solidFill>
                  <a:schemeClr val="bg1"/>
                </a:solidFill>
              </a:rPr>
              <a:t>, nháy chuột vào lệnh </a:t>
            </a:r>
            <a:r>
              <a:rPr lang="en-US" sz="2000" b="1">
                <a:solidFill>
                  <a:schemeClr val="bg1"/>
                </a:solidFill>
              </a:rPr>
              <a:t>Insert </a:t>
            </a:r>
            <a:r>
              <a:rPr lang="en-US" sz="2000" b="1" smtClean="0">
                <a:solidFill>
                  <a:schemeClr val="bg1"/>
                </a:solidFill>
              </a:rPr>
              <a:t>Left</a:t>
            </a:r>
            <a:r>
              <a:rPr lang="en-US" sz="2000" smtClean="0">
                <a:solidFill>
                  <a:schemeClr val="bg1"/>
                </a:solidFill>
              </a:rPr>
              <a:t>.</a:t>
            </a:r>
            <a:endParaRPr lang="en-US" sz="2000">
              <a:solidFill>
                <a:schemeClr val="bg1"/>
              </a:solidFill>
            </a:endParaRPr>
          </a:p>
          <a:p>
            <a:pPr marL="457200" indent="-457200">
              <a:lnSpc>
                <a:spcPct val="200000"/>
              </a:lnSpc>
              <a:buFont typeface="Wingdings" pitchFamily="2" charset="2"/>
              <a:buChar char="Ø"/>
            </a:pPr>
            <a:r>
              <a:rPr lang="en-US" sz="2000" b="1" smtClean="0">
                <a:solidFill>
                  <a:schemeClr val="bg1"/>
                </a:solidFill>
              </a:rPr>
              <a:t>B4</a:t>
            </a:r>
            <a:r>
              <a:rPr lang="en-US" sz="2000" smtClean="0">
                <a:solidFill>
                  <a:schemeClr val="bg1"/>
                </a:solidFill>
              </a:rPr>
              <a:t>. Nhập </a:t>
            </a:r>
            <a:r>
              <a:rPr lang="en-US" sz="2000">
                <a:solidFill>
                  <a:schemeClr val="bg1"/>
                </a:solidFill>
              </a:rPr>
              <a:t>nội dung cho </a:t>
            </a:r>
            <a:r>
              <a:rPr lang="en-US" sz="2000">
                <a:solidFill>
                  <a:schemeClr val="bg1"/>
                </a:solidFill>
              </a:rPr>
              <a:t>cột </a:t>
            </a:r>
            <a:r>
              <a:rPr lang="en-US" sz="2000" smtClean="0">
                <a:solidFill>
                  <a:schemeClr val="bg1"/>
                </a:solidFill>
              </a:rPr>
              <a:t>“Giới </a:t>
            </a:r>
            <a:r>
              <a:rPr lang="en-US" sz="2000">
                <a:solidFill>
                  <a:schemeClr val="bg1"/>
                </a:solidFill>
              </a:rPr>
              <a:t>tính</a:t>
            </a:r>
            <a:r>
              <a:rPr lang="en-US" sz="2000" smtClean="0">
                <a:solidFill>
                  <a:schemeClr val="bg1"/>
                </a:solidFill>
              </a:rPr>
              <a:t>”.</a:t>
            </a:r>
            <a:endParaRPr lang="en-US" sz="2000">
              <a:solidFill>
                <a:schemeClr val="bg1"/>
              </a:solidFill>
            </a:endParaRPr>
          </a:p>
        </p:txBody>
      </p:sp>
      <p:sp>
        <p:nvSpPr>
          <p:cNvPr id="6" name="Rectangle 5"/>
          <p:cNvSpPr/>
          <p:nvPr/>
        </p:nvSpPr>
        <p:spPr>
          <a:xfrm>
            <a:off x="693098" y="1329949"/>
            <a:ext cx="4076757" cy="716350"/>
          </a:xfrm>
          <a:prstGeom prst="rect">
            <a:avLst/>
          </a:prstGeom>
        </p:spPr>
        <p:txBody>
          <a:bodyPr wrap="none">
            <a:spAutoFit/>
          </a:bodyPr>
          <a:lstStyle/>
          <a:p>
            <a:pPr algn="just">
              <a:lnSpc>
                <a:spcPct val="200000"/>
              </a:lnSpc>
            </a:pPr>
            <a:r>
              <a:rPr lang="en-US" sz="2400" b="1" u="sng">
                <a:solidFill>
                  <a:schemeClr val="bg1"/>
                </a:solidFill>
              </a:rPr>
              <a:t>Cách thêm cột “Giới tính”:</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51" y="1346266"/>
            <a:ext cx="11195538" cy="5324165"/>
          </a:xfrm>
          <a:prstGeom prst="rect">
            <a:avLst/>
          </a:prstGeom>
        </p:spPr>
      </p:pic>
      <p:sp>
        <p:nvSpPr>
          <p:cNvPr id="26" name="Rectangle 25"/>
          <p:cNvSpPr/>
          <p:nvPr/>
        </p:nvSpPr>
        <p:spPr>
          <a:xfrm>
            <a:off x="5744308" y="4196862"/>
            <a:ext cx="1664677" cy="2379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35969" y="3709409"/>
            <a:ext cx="386862" cy="38686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1</a:t>
            </a:r>
            <a:endParaRPr lang="en-US" b="1">
              <a:solidFill>
                <a:schemeClr val="tx1"/>
              </a:solidFill>
            </a:endParaRPr>
          </a:p>
        </p:txBody>
      </p:sp>
      <p:cxnSp>
        <p:nvCxnSpPr>
          <p:cNvPr id="28" name="Straight Connector 27"/>
          <p:cNvCxnSpPr/>
          <p:nvPr/>
        </p:nvCxnSpPr>
        <p:spPr>
          <a:xfrm flipH="1">
            <a:off x="6629400" y="4096270"/>
            <a:ext cx="1" cy="182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608277" y="1369713"/>
            <a:ext cx="820615" cy="3184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825153" y="875134"/>
            <a:ext cx="386862" cy="38686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2</a:t>
            </a:r>
            <a:endParaRPr lang="en-US" b="1">
              <a:solidFill>
                <a:schemeClr val="tx1"/>
              </a:solidFill>
            </a:endParaRPr>
          </a:p>
        </p:txBody>
      </p:sp>
      <p:cxnSp>
        <p:nvCxnSpPr>
          <p:cNvPr id="33" name="Straight Connector 32"/>
          <p:cNvCxnSpPr/>
          <p:nvPr/>
        </p:nvCxnSpPr>
        <p:spPr>
          <a:xfrm flipH="1">
            <a:off x="8018584" y="1261995"/>
            <a:ext cx="1" cy="182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6534" y="2661138"/>
            <a:ext cx="0" cy="10482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790701" y="2661138"/>
            <a:ext cx="386862" cy="38686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3</a:t>
            </a:r>
            <a:endParaRPr lang="en-US" b="1">
              <a:solidFill>
                <a:schemeClr val="tx1"/>
              </a:solidFill>
            </a:endParaRPr>
          </a:p>
        </p:txBody>
      </p:sp>
      <p:cxnSp>
        <p:nvCxnSpPr>
          <p:cNvPr id="37" name="Straight Connector 36"/>
          <p:cNvCxnSpPr/>
          <p:nvPr/>
        </p:nvCxnSpPr>
        <p:spPr>
          <a:xfrm flipH="1">
            <a:off x="1984132" y="2478485"/>
            <a:ext cx="1" cy="182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563" y="4590207"/>
            <a:ext cx="8393114" cy="2150562"/>
          </a:xfrm>
          <a:prstGeom prst="rect">
            <a:avLst/>
          </a:prstGeom>
        </p:spPr>
      </p:pic>
      <p:sp>
        <p:nvSpPr>
          <p:cNvPr id="39" name="Rectangle 38"/>
          <p:cNvSpPr/>
          <p:nvPr/>
        </p:nvSpPr>
        <p:spPr>
          <a:xfrm>
            <a:off x="1667612" y="1688124"/>
            <a:ext cx="580290" cy="797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442853" y="4613655"/>
            <a:ext cx="1336624" cy="2056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barn(inVertical)">
                                      <p:cBhvr>
                                        <p:cTn id="90" dur="500"/>
                                        <p:tgtEl>
                                          <p:spTgt spid="39"/>
                                        </p:tgtEl>
                                      </p:cBhvr>
                                    </p:animEffect>
                                  </p:childTnLst>
                                </p:cTn>
                              </p:par>
                              <p:par>
                                <p:cTn id="91" presetID="10" presetClass="exit" presetSubtype="0" fill="hold" grpId="1"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down)">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6" grpId="0"/>
      <p:bldP spid="26" grpId="0" animBg="1"/>
      <p:bldP spid="26" grpId="1" animBg="1"/>
      <p:bldP spid="27" grpId="0" animBg="1"/>
      <p:bldP spid="27" grpId="1" animBg="1"/>
      <p:bldP spid="31" grpId="0" animBg="1"/>
      <p:bldP spid="31" grpId="1" animBg="1"/>
      <p:bldP spid="32" grpId="0" animBg="1"/>
      <p:bldP spid="32" grpId="1" animBg="1"/>
      <p:bldP spid="36" grpId="0" animBg="1"/>
      <p:bldP spid="36" grpId="1" animBg="1"/>
      <p:bldP spid="39" grpId="0" animBg="1"/>
      <p:bldP spid="39" grpId="1"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88556" y="1439731"/>
            <a:ext cx="10859381" cy="2198543"/>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smtClean="0"/>
          </a:p>
        </p:txBody>
      </p:sp>
      <p:sp>
        <p:nvSpPr>
          <p:cNvPr id="23" name="Rectangle 22"/>
          <p:cNvSpPr/>
          <p:nvPr/>
        </p:nvSpPr>
        <p:spPr>
          <a:xfrm>
            <a:off x="444839" y="837731"/>
            <a:ext cx="6131807" cy="461665"/>
          </a:xfrm>
          <a:prstGeom prst="rect">
            <a:avLst/>
          </a:prstGeom>
        </p:spPr>
        <p:txBody>
          <a:bodyPr wrap="none">
            <a:spAutoFit/>
          </a:bodyPr>
          <a:lstStyle/>
          <a:p>
            <a:r>
              <a:rPr lang="en-US" sz="2400" b="1" i="1" smtClean="0">
                <a:solidFill>
                  <a:srgbClr val="002060"/>
                </a:solidFill>
              </a:rPr>
              <a:t>b. Cách </a:t>
            </a:r>
            <a:r>
              <a:rPr lang="en-US" sz="2400" b="1" i="1">
                <a:solidFill>
                  <a:srgbClr val="002060"/>
                </a:solidFill>
              </a:rPr>
              <a:t>chèn thêm hoặc xóa hàng và cột</a:t>
            </a:r>
            <a:endParaRPr lang="en-US" sz="2400" i="1">
              <a:solidFill>
                <a:srgbClr val="002060"/>
              </a:solidFill>
            </a:endParaRPr>
          </a:p>
        </p:txBody>
      </p:sp>
      <p:sp>
        <p:nvSpPr>
          <p:cNvPr id="24" name="Text Placeholder 1">
            <a:extLst>
              <a:ext uri="{FF2B5EF4-FFF2-40B4-BE49-F238E27FC236}">
                <a16:creationId xmlns:a16="http://schemas.microsoft.com/office/drawing/2014/main" xmlns="" id="{D735F7F3-C1B5-4B60-A00A-4EB618DDFB5A}"/>
              </a:ext>
            </a:extLst>
          </p:cNvPr>
          <p:cNvSpPr txBox="1">
            <a:spLocks/>
          </p:cNvSpPr>
          <p:nvPr/>
        </p:nvSpPr>
        <p:spPr>
          <a:xfrm>
            <a:off x="223115" y="150887"/>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smtClean="0">
                <a:solidFill>
                  <a:srgbClr val="002060"/>
                </a:solidFill>
              </a:rPr>
              <a:t>2. Khám phá các thao tác cơ bản trên bảng</a:t>
            </a:r>
            <a:endParaRPr lang="en-US" sz="3200" b="1" dirty="0">
              <a:solidFill>
                <a:srgbClr val="002060"/>
              </a:solidFill>
            </a:endParaRPr>
          </a:p>
        </p:txBody>
      </p:sp>
      <p:sp>
        <p:nvSpPr>
          <p:cNvPr id="6" name="Rectangle 5"/>
          <p:cNvSpPr/>
          <p:nvPr/>
        </p:nvSpPr>
        <p:spPr>
          <a:xfrm>
            <a:off x="972825" y="1329949"/>
            <a:ext cx="3517310" cy="830997"/>
          </a:xfrm>
          <a:prstGeom prst="rect">
            <a:avLst/>
          </a:prstGeom>
        </p:spPr>
        <p:txBody>
          <a:bodyPr wrap="none">
            <a:spAutoFit/>
          </a:bodyPr>
          <a:lstStyle/>
          <a:p>
            <a:pPr algn="just">
              <a:lnSpc>
                <a:spcPct val="200000"/>
              </a:lnSpc>
            </a:pPr>
            <a:r>
              <a:rPr lang="en-US" sz="2400" b="1" u="sng">
                <a:solidFill>
                  <a:schemeClr val="bg1"/>
                </a:solidFill>
              </a:rPr>
              <a:t>Cách </a:t>
            </a:r>
            <a:r>
              <a:rPr lang="en-US" sz="2400" b="1" u="sng" smtClean="0">
                <a:solidFill>
                  <a:schemeClr val="bg1"/>
                </a:solidFill>
              </a:rPr>
              <a:t>xóa hàng thứ ba:</a:t>
            </a:r>
            <a:endParaRPr lang="en-US" sz="2400" b="1" u="sng">
              <a:solidFill>
                <a:schemeClr val="bg1"/>
              </a:solidFill>
            </a:endParaRPr>
          </a:p>
        </p:txBody>
      </p:sp>
      <p:sp>
        <p:nvSpPr>
          <p:cNvPr id="3" name="Rectangle 2"/>
          <p:cNvSpPr/>
          <p:nvPr/>
        </p:nvSpPr>
        <p:spPr>
          <a:xfrm>
            <a:off x="762000" y="2055438"/>
            <a:ext cx="8170984" cy="1477328"/>
          </a:xfrm>
          <a:prstGeom prst="rect">
            <a:avLst/>
          </a:prstGeom>
        </p:spPr>
        <p:txBody>
          <a:bodyPr wrap="square">
            <a:spAutoFit/>
          </a:bodyPr>
          <a:lstStyle/>
          <a:p>
            <a:pPr marL="342900" indent="-342900">
              <a:lnSpc>
                <a:spcPct val="150000"/>
              </a:lnSpc>
              <a:buFont typeface="Wingdings" pitchFamily="2" charset="2"/>
              <a:buChar char="Ø"/>
            </a:pPr>
            <a:r>
              <a:rPr lang="en-US" sz="2000" b="1" i="1">
                <a:solidFill>
                  <a:schemeClr val="bg1"/>
                </a:solidFill>
              </a:rPr>
              <a:t>B1. </a:t>
            </a:r>
            <a:r>
              <a:rPr lang="en-US" sz="2000" i="1">
                <a:solidFill>
                  <a:schemeClr val="bg1"/>
                </a:solidFill>
              </a:rPr>
              <a:t>Chọn hàng thứ ba</a:t>
            </a:r>
            <a:endParaRPr lang="en-US" sz="2000">
              <a:solidFill>
                <a:schemeClr val="bg1"/>
              </a:solidFill>
            </a:endParaRPr>
          </a:p>
          <a:p>
            <a:pPr marL="342900" indent="-342900">
              <a:lnSpc>
                <a:spcPct val="150000"/>
              </a:lnSpc>
              <a:buFont typeface="Wingdings" pitchFamily="2" charset="2"/>
              <a:buChar char="Ø"/>
            </a:pPr>
            <a:r>
              <a:rPr lang="en-US" sz="2000" b="1" i="1">
                <a:solidFill>
                  <a:schemeClr val="bg1"/>
                </a:solidFill>
              </a:rPr>
              <a:t>B2. </a:t>
            </a:r>
            <a:r>
              <a:rPr lang="en-US" sz="2000" i="1">
                <a:solidFill>
                  <a:schemeClr val="bg1"/>
                </a:solidFill>
              </a:rPr>
              <a:t>Nháy chuột vào nhánh </a:t>
            </a:r>
            <a:r>
              <a:rPr lang="en-US" sz="2000" b="1" i="1">
                <a:solidFill>
                  <a:schemeClr val="bg1"/>
                </a:solidFill>
              </a:rPr>
              <a:t>layout </a:t>
            </a:r>
            <a:r>
              <a:rPr lang="en-US" sz="2000" i="1">
                <a:solidFill>
                  <a:schemeClr val="bg1"/>
                </a:solidFill>
              </a:rPr>
              <a:t>của dải lệnh</a:t>
            </a:r>
            <a:r>
              <a:rPr lang="en-US" sz="2000" b="1" i="1">
                <a:solidFill>
                  <a:schemeClr val="bg1"/>
                </a:solidFill>
              </a:rPr>
              <a:t> table tools.</a:t>
            </a:r>
            <a:endParaRPr lang="en-US" sz="2000">
              <a:solidFill>
                <a:schemeClr val="bg1"/>
              </a:solidFill>
            </a:endParaRPr>
          </a:p>
          <a:p>
            <a:pPr marL="342900" indent="-342900">
              <a:lnSpc>
                <a:spcPct val="150000"/>
              </a:lnSpc>
              <a:buFont typeface="Wingdings" pitchFamily="2" charset="2"/>
              <a:buChar char="Ø"/>
            </a:pPr>
            <a:r>
              <a:rPr lang="en-US" sz="2000" b="1" i="1">
                <a:solidFill>
                  <a:schemeClr val="bg1"/>
                </a:solidFill>
              </a:rPr>
              <a:t>B3. </a:t>
            </a:r>
            <a:r>
              <a:rPr lang="en-US" sz="2000" i="1">
                <a:solidFill>
                  <a:schemeClr val="bg1"/>
                </a:solidFill>
              </a:rPr>
              <a:t>Trong nhóm </a:t>
            </a:r>
            <a:r>
              <a:rPr lang="en-US" sz="2000" b="1" i="1">
                <a:solidFill>
                  <a:schemeClr val="bg1"/>
                </a:solidFill>
              </a:rPr>
              <a:t>Row &amp; Colums,</a:t>
            </a:r>
            <a:r>
              <a:rPr lang="en-US" sz="2000" i="1">
                <a:solidFill>
                  <a:schemeClr val="bg1"/>
                </a:solidFill>
              </a:rPr>
              <a:t> nháy chuột vào lệnh</a:t>
            </a:r>
            <a:r>
              <a:rPr lang="en-US" sz="2000" b="1" i="1">
                <a:solidFill>
                  <a:schemeClr val="bg1"/>
                </a:solidFill>
              </a:rPr>
              <a:t> Delete.</a:t>
            </a:r>
            <a:endParaRPr lang="en-US" sz="200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30" y="1396847"/>
            <a:ext cx="11334661" cy="52149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17" y="3532766"/>
            <a:ext cx="1781424" cy="1533739"/>
          </a:xfrm>
          <a:prstGeom prst="rect">
            <a:avLst/>
          </a:prstGeom>
        </p:spPr>
      </p:pic>
      <p:sp>
        <p:nvSpPr>
          <p:cNvPr id="7" name="Rectangle 6"/>
          <p:cNvSpPr/>
          <p:nvPr/>
        </p:nvSpPr>
        <p:spPr>
          <a:xfrm>
            <a:off x="2497015" y="5216769"/>
            <a:ext cx="9275376" cy="433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5216769"/>
            <a:ext cx="398585" cy="4337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1</a:t>
            </a:r>
            <a:endParaRPr lang="en-US" b="1">
              <a:solidFill>
                <a:schemeClr val="tx1"/>
              </a:solidFill>
            </a:endParaRPr>
          </a:p>
        </p:txBody>
      </p:sp>
      <p:cxnSp>
        <p:nvCxnSpPr>
          <p:cNvPr id="10" name="Straight Connector 9"/>
          <p:cNvCxnSpPr/>
          <p:nvPr/>
        </p:nvCxnSpPr>
        <p:spPr>
          <a:xfrm>
            <a:off x="2227385" y="5433646"/>
            <a:ext cx="2696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643446" y="1439731"/>
            <a:ext cx="797169" cy="305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842737" y="792416"/>
            <a:ext cx="398585" cy="4337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2</a:t>
            </a:r>
            <a:endParaRPr lang="en-US" b="1">
              <a:solidFill>
                <a:schemeClr val="tx1"/>
              </a:solidFill>
            </a:endParaRPr>
          </a:p>
        </p:txBody>
      </p:sp>
      <p:cxnSp>
        <p:nvCxnSpPr>
          <p:cNvPr id="34" name="Straight Connector 33"/>
          <p:cNvCxnSpPr>
            <a:stCxn id="30" idx="4"/>
          </p:cNvCxnSpPr>
          <p:nvPr/>
        </p:nvCxnSpPr>
        <p:spPr>
          <a:xfrm>
            <a:off x="8042030" y="1226170"/>
            <a:ext cx="0" cy="170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8556" y="1780808"/>
            <a:ext cx="566522" cy="892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74240" y="1133494"/>
            <a:ext cx="398585" cy="4337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3</a:t>
            </a:r>
            <a:endParaRPr lang="en-US" b="1">
              <a:solidFill>
                <a:schemeClr val="tx1"/>
              </a:solidFill>
            </a:endParaRPr>
          </a:p>
        </p:txBody>
      </p:sp>
      <p:cxnSp>
        <p:nvCxnSpPr>
          <p:cNvPr id="42" name="Straight Connector 41"/>
          <p:cNvCxnSpPr>
            <a:stCxn id="41" idx="4"/>
          </p:cNvCxnSpPr>
          <p:nvPr/>
        </p:nvCxnSpPr>
        <p:spPr>
          <a:xfrm>
            <a:off x="773533" y="1567248"/>
            <a:ext cx="0" cy="170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88556" y="2672860"/>
            <a:ext cx="1787961" cy="375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6935410" y="4299635"/>
            <a:ext cx="347041" cy="4103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169" y="4004331"/>
            <a:ext cx="8682896" cy="2469827"/>
          </a:xfrm>
          <a:prstGeom prst="rect">
            <a:avLst/>
          </a:prstGeom>
        </p:spPr>
      </p:pic>
    </p:spTree>
    <p:extLst>
      <p:ext uri="{BB962C8B-B14F-4D97-AF65-F5344CB8AC3E}">
        <p14:creationId xmlns:p14="http://schemas.microsoft.com/office/powerpoint/2010/main" val="20330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par>
                                <p:cTn id="43" presetID="16" presetClass="entr" presetSubtype="21"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arn(inVertic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2"/>
                                        </p:tgtEl>
                                      </p:cBhvr>
                                    </p:animEffect>
                                    <p:set>
                                      <p:cBhvr>
                                        <p:cTn id="90" dur="1" fill="hold">
                                          <p:stCondLst>
                                            <p:cond delay="499"/>
                                          </p:stCondLst>
                                        </p:cTn>
                                        <p:tgtEl>
                                          <p:spTgt spid="4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barn(inVertical)">
                                      <p:cBhvr>
                                        <p:cTn id="10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7" grpId="0" animBg="1"/>
      <p:bldP spid="7" grpId="1" animBg="1"/>
      <p:bldP spid="8" grpId="0" animBg="1"/>
      <p:bldP spid="8" grpId="1" animBg="1"/>
      <p:bldP spid="29" grpId="0" animBg="1"/>
      <p:bldP spid="29" grpId="1" animBg="1"/>
      <p:bldP spid="30" grpId="0" animBg="1"/>
      <p:bldP spid="30" grpId="1" animBg="1"/>
      <p:bldP spid="35" grpId="0" animBg="1"/>
      <p:bldP spid="35" grpId="1" animBg="1"/>
      <p:bldP spid="41" grpId="0" animBg="1"/>
      <p:bldP spid="41" grpId="1" animBg="1"/>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Placeholder 1">
            <a:extLst>
              <a:ext uri="{FF2B5EF4-FFF2-40B4-BE49-F238E27FC236}">
                <a16:creationId xmlns:a16="http://schemas.microsoft.com/office/drawing/2014/main" xmlns="" id="{D735F7F3-C1B5-4B60-A00A-4EB618DDFB5A}"/>
              </a:ext>
            </a:extLst>
          </p:cNvPr>
          <p:cNvSpPr txBox="1">
            <a:spLocks/>
          </p:cNvSpPr>
          <p:nvPr/>
        </p:nvSpPr>
        <p:spPr>
          <a:xfrm>
            <a:off x="223116" y="234001"/>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u="sng" smtClean="0">
                <a:solidFill>
                  <a:schemeClr val="accent4"/>
                </a:solidFill>
              </a:rPr>
              <a:t>Kết luận:</a:t>
            </a:r>
            <a:endParaRPr lang="en-US" sz="3200" b="1" u="sng" dirty="0">
              <a:solidFill>
                <a:schemeClr val="accent4"/>
              </a:solidFill>
            </a:endParaRPr>
          </a:p>
        </p:txBody>
      </p:sp>
      <p:sp>
        <p:nvSpPr>
          <p:cNvPr id="76" name="Rectangle 75"/>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245973" y="958248"/>
            <a:ext cx="4252569" cy="268458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Em hãy trình bày cách để chèn hoặc xóa hàng và cột?</a:t>
            </a:r>
            <a:endParaRPr lang="en-US" sz="2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80" y="958248"/>
            <a:ext cx="9970692" cy="3546231"/>
          </a:xfrm>
          <a:prstGeom prst="rect">
            <a:avLst/>
          </a:prstGeom>
        </p:spPr>
      </p:pic>
      <p:grpSp>
        <p:nvGrpSpPr>
          <p:cNvPr id="90" name="Group 89">
            <a:extLst>
              <a:ext uri="{FF2B5EF4-FFF2-40B4-BE49-F238E27FC236}">
                <a16:creationId xmlns:a16="http://schemas.microsoft.com/office/drawing/2014/main" xmlns="" id="{8653B998-8F98-4117-9EB0-E36FB010DCCA}"/>
              </a:ext>
            </a:extLst>
          </p:cNvPr>
          <p:cNvGrpSpPr/>
          <p:nvPr/>
        </p:nvGrpSpPr>
        <p:grpSpPr>
          <a:xfrm>
            <a:off x="73390" y="5583510"/>
            <a:ext cx="1426707" cy="1232022"/>
            <a:chOff x="3910759" y="1798694"/>
            <a:chExt cx="4494964" cy="4513061"/>
          </a:xfrm>
        </p:grpSpPr>
        <p:grpSp>
          <p:nvGrpSpPr>
            <p:cNvPr id="91" name="Group 90">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101"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2"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2" name="Group 91">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99"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0"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3" name="Group 92">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97"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98"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4" name="Group 93">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95"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96"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103" name="Group 102">
            <a:extLst>
              <a:ext uri="{FF2B5EF4-FFF2-40B4-BE49-F238E27FC236}">
                <a16:creationId xmlns:a16="http://schemas.microsoft.com/office/drawing/2014/main" xmlns="" id="{8653B998-8F98-4117-9EB0-E36FB010DCCA}"/>
              </a:ext>
            </a:extLst>
          </p:cNvPr>
          <p:cNvGrpSpPr/>
          <p:nvPr/>
        </p:nvGrpSpPr>
        <p:grpSpPr>
          <a:xfrm rot="15968360">
            <a:off x="10733211" y="5526861"/>
            <a:ext cx="1426707" cy="1232022"/>
            <a:chOff x="3910759" y="1798694"/>
            <a:chExt cx="4494964" cy="4513061"/>
          </a:xfrm>
        </p:grpSpPr>
        <p:grpSp>
          <p:nvGrpSpPr>
            <p:cNvPr id="104" name="Group 103">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114"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5"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5" name="Group 104">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112"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3"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6" name="Group 105">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110"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1"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7" name="Group 106">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108"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9"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
        <p:nvSpPr>
          <p:cNvPr id="7" name="Rounded Rectangle 6"/>
          <p:cNvSpPr/>
          <p:nvPr/>
        </p:nvSpPr>
        <p:spPr>
          <a:xfrm>
            <a:off x="1946031" y="4665785"/>
            <a:ext cx="8569569" cy="181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t>Đ</a:t>
            </a:r>
            <a:r>
              <a:rPr lang="en-US" sz="2000" smtClean="0"/>
              <a:t>ể</a:t>
            </a:r>
            <a:r>
              <a:rPr lang="vi-VN" sz="2000" smtClean="0"/>
              <a:t> </a:t>
            </a:r>
            <a:r>
              <a:rPr lang="vi-VN" sz="2000"/>
              <a:t>chèn thêm hoặc xoá hàng hay cột của bảng, đặt con trỏ soạn thảo vào một </a:t>
            </a:r>
            <a:r>
              <a:rPr lang="vi-VN" sz="2000"/>
              <a:t>ô </a:t>
            </a:r>
            <a:r>
              <a:rPr lang="vi-VN" sz="2000" smtClean="0"/>
              <a:t>bất</a:t>
            </a:r>
            <a:r>
              <a:rPr lang="en-US" sz="2000" smtClean="0"/>
              <a:t> </a:t>
            </a:r>
            <a:r>
              <a:rPr lang="vi-VN" sz="2000" smtClean="0"/>
              <a:t>kì </a:t>
            </a:r>
            <a:r>
              <a:rPr lang="vi-VN" sz="2000"/>
              <a:t>của hàng hay cột đó rồi nháy chuột vào lệnh xoá hay chèn tương ứng </a:t>
            </a:r>
            <a:r>
              <a:rPr lang="vi-VN" sz="2000"/>
              <a:t>trong </a:t>
            </a:r>
            <a:r>
              <a:rPr lang="vi-VN" sz="2000" smtClean="0"/>
              <a:t>nhóm</a:t>
            </a:r>
            <a:r>
              <a:rPr lang="en-US" sz="2000" smtClean="0"/>
              <a:t> </a:t>
            </a:r>
            <a:r>
              <a:rPr lang="vi-VN" sz="2000" smtClean="0"/>
              <a:t>Rows </a:t>
            </a:r>
            <a:r>
              <a:rPr lang="vi-VN" sz="2000"/>
              <a:t>&amp; Columns.</a:t>
            </a:r>
            <a:endParaRPr lang="en-US" sz="2000"/>
          </a:p>
        </p:txBody>
      </p:sp>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8916D0E-F972-43D8-AF5A-5D64C42471D8}"/>
              </a:ext>
            </a:extLst>
          </p:cNvPr>
          <p:cNvSpPr txBox="1"/>
          <p:nvPr/>
        </p:nvSpPr>
        <p:spPr>
          <a:xfrm>
            <a:off x="302833" y="273226"/>
            <a:ext cx="7270273" cy="584775"/>
          </a:xfrm>
          <a:prstGeom prst="rect">
            <a:avLst/>
          </a:prstGeom>
          <a:noFill/>
        </p:spPr>
        <p:txBody>
          <a:bodyPr wrap="square" rtlCol="0">
            <a:spAutoFit/>
          </a:bodyPr>
          <a:lstStyle/>
          <a:p>
            <a:r>
              <a:rPr lang="en-US" altLang="ko-KR" sz="3200" b="1" smtClean="0">
                <a:solidFill>
                  <a:srgbClr val="002060"/>
                </a:solidFill>
                <a:latin typeface="+mj-lt"/>
                <a:cs typeface="Arial" pitchFamily="34" charset="0"/>
              </a:rPr>
              <a:t>3. Chọn ô, hàng, cột và bảng</a:t>
            </a:r>
            <a:endParaRPr lang="ko-KR" altLang="en-US" sz="3200" b="1" dirty="0">
              <a:solidFill>
                <a:srgbClr val="002060"/>
              </a:solidFill>
              <a:latin typeface="+mj-lt"/>
              <a:cs typeface="Arial" pitchFamily="34" charset="0"/>
            </a:endParaRPr>
          </a:p>
        </p:txBody>
      </p:sp>
      <p:sp>
        <p:nvSpPr>
          <p:cNvPr id="6" name="Rectangle 5"/>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8653B998-8F98-4117-9EB0-E36FB010DCCA}"/>
              </a:ext>
            </a:extLst>
          </p:cNvPr>
          <p:cNvGrpSpPr/>
          <p:nvPr/>
        </p:nvGrpSpPr>
        <p:grpSpPr>
          <a:xfrm>
            <a:off x="9758654" y="5640159"/>
            <a:ext cx="1426707" cy="1232022"/>
            <a:chOff x="3910759" y="1798694"/>
            <a:chExt cx="4494964" cy="4513061"/>
          </a:xfrm>
        </p:grpSpPr>
        <p:grpSp>
          <p:nvGrpSpPr>
            <p:cNvPr id="9" name="Group 8">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19"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20"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 name="Group 9">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17"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1" name="Group 10">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15"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6"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2" name="Group 11">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13"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4"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21" name="Group 20">
            <a:extLst>
              <a:ext uri="{FF2B5EF4-FFF2-40B4-BE49-F238E27FC236}">
                <a16:creationId xmlns:a16="http://schemas.microsoft.com/office/drawing/2014/main" xmlns="" id="{8653B998-8F98-4117-9EB0-E36FB010DCCA}"/>
              </a:ext>
            </a:extLst>
          </p:cNvPr>
          <p:cNvGrpSpPr/>
          <p:nvPr/>
        </p:nvGrpSpPr>
        <p:grpSpPr>
          <a:xfrm rot="15968360">
            <a:off x="10733211" y="5526861"/>
            <a:ext cx="1426707" cy="1232022"/>
            <a:chOff x="3910759" y="1798694"/>
            <a:chExt cx="4494964" cy="4513061"/>
          </a:xfrm>
        </p:grpSpPr>
        <p:grpSp>
          <p:nvGrpSpPr>
            <p:cNvPr id="22" name="Group 21">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32"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33"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3" name="Group 22">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30"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31"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4" name="Group 23">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28"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29"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5" name="Group 24">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26"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27"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
        <p:nvSpPr>
          <p:cNvPr id="2" name="Rounded Rectangle 1"/>
          <p:cNvSpPr/>
          <p:nvPr/>
        </p:nvSpPr>
        <p:spPr>
          <a:xfrm>
            <a:off x="464434" y="1043355"/>
            <a:ext cx="5432274" cy="691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t>Theo em, bảng có những đối tượng nào?</a:t>
            </a:r>
            <a:endParaRPr lang="en-US" sz="2200"/>
          </a:p>
        </p:txBody>
      </p:sp>
      <p:sp>
        <p:nvSpPr>
          <p:cNvPr id="34" name="Rounded Rectangle 33"/>
          <p:cNvSpPr/>
          <p:nvPr/>
        </p:nvSpPr>
        <p:spPr>
          <a:xfrm>
            <a:off x="464433" y="1981200"/>
            <a:ext cx="5432276" cy="1078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smtClean="0"/>
              <a:t>Làm thế nào để chọn các đối tượng thao tác của bảng? </a:t>
            </a:r>
            <a:endParaRPr lang="en-US" sz="2200"/>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34" y="3321818"/>
            <a:ext cx="6123936" cy="2843717"/>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36" y="3428999"/>
            <a:ext cx="5992069" cy="2770522"/>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19" y="3428999"/>
            <a:ext cx="6073148" cy="2741011"/>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89" y="3429000"/>
            <a:ext cx="6067478" cy="2833555"/>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319" y="858000"/>
            <a:ext cx="5248716" cy="2408699"/>
          </a:xfrm>
          <a:prstGeom prst="rect">
            <a:avLst/>
          </a:prstGeom>
        </p:spPr>
      </p:pic>
      <p:sp>
        <p:nvSpPr>
          <p:cNvPr id="40" name="Rectangle 39"/>
          <p:cNvSpPr/>
          <p:nvPr/>
        </p:nvSpPr>
        <p:spPr>
          <a:xfrm>
            <a:off x="8510954" y="901969"/>
            <a:ext cx="833013" cy="485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3" idx="2"/>
          </p:cNvCxnSpPr>
          <p:nvPr/>
        </p:nvCxnSpPr>
        <p:spPr>
          <a:xfrm>
            <a:off x="8977320" y="599968"/>
            <a:ext cx="0" cy="3020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8610673" y="139863"/>
            <a:ext cx="733294" cy="46010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Ô</a:t>
            </a:r>
          </a:p>
        </p:txBody>
      </p:sp>
      <p:sp>
        <p:nvSpPr>
          <p:cNvPr id="44" name="Rectangle 43"/>
          <p:cNvSpPr/>
          <p:nvPr/>
        </p:nvSpPr>
        <p:spPr>
          <a:xfrm>
            <a:off x="6630001" y="885878"/>
            <a:ext cx="5232033" cy="2380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H="1">
            <a:off x="6630001" y="568394"/>
            <a:ext cx="249502" cy="3174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6170257" y="251181"/>
            <a:ext cx="1418492" cy="46010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Bảng</a:t>
            </a:r>
            <a:endParaRPr lang="en-US"/>
          </a:p>
        </p:txBody>
      </p:sp>
      <p:sp>
        <p:nvSpPr>
          <p:cNvPr id="51" name="Rectangle 50"/>
          <p:cNvSpPr/>
          <p:nvPr/>
        </p:nvSpPr>
        <p:spPr>
          <a:xfrm>
            <a:off x="9405814" y="901969"/>
            <a:ext cx="1238740" cy="236473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53" idx="2"/>
          </p:cNvCxnSpPr>
          <p:nvPr/>
        </p:nvCxnSpPr>
        <p:spPr>
          <a:xfrm flipH="1">
            <a:off x="10002229" y="643937"/>
            <a:ext cx="1" cy="24194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505532" y="183832"/>
            <a:ext cx="993395" cy="460105"/>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Cột</a:t>
            </a:r>
            <a:endParaRPr lang="en-US">
              <a:solidFill>
                <a:srgbClr val="002060"/>
              </a:solidFill>
            </a:endParaRPr>
          </a:p>
        </p:txBody>
      </p:sp>
      <p:sp>
        <p:nvSpPr>
          <p:cNvPr id="64" name="Rectangle 63"/>
          <p:cNvSpPr/>
          <p:nvPr/>
        </p:nvSpPr>
        <p:spPr>
          <a:xfrm>
            <a:off x="6613319" y="2309446"/>
            <a:ext cx="5248715" cy="480646"/>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endCxn id="66" idx="0"/>
          </p:cNvCxnSpPr>
          <p:nvPr/>
        </p:nvCxnSpPr>
        <p:spPr>
          <a:xfrm>
            <a:off x="8799472" y="2826075"/>
            <a:ext cx="0" cy="783914"/>
          </a:xfrm>
          <a:prstGeom prst="line">
            <a:avLst/>
          </a:prstGeom>
          <a:ln w="19050">
            <a:solidFill>
              <a:srgbClr val="FF3399"/>
            </a:solidFill>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8352926" y="3609989"/>
            <a:ext cx="893091" cy="460105"/>
          </a:xfrm>
          <a:prstGeom prst="round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Hàng</a:t>
            </a:r>
            <a:endParaRPr lang="en-US">
              <a:solidFill>
                <a:srgbClr val="002060"/>
              </a:solidFill>
            </a:endParaRPr>
          </a:p>
        </p:txBody>
      </p:sp>
    </p:spTree>
    <p:extLst>
      <p:ext uri="{BB962C8B-B14F-4D97-AF65-F5344CB8AC3E}">
        <p14:creationId xmlns:p14="http://schemas.microsoft.com/office/powerpoint/2010/main" val="36686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barn(inVertical)">
                                      <p:cBhvr>
                                        <p:cTn id="44" dur="500"/>
                                        <p:tgtEl>
                                          <p:spTgt spid="6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arn(inVertical)">
                                      <p:cBhvr>
                                        <p:cTn id="47" dur="500"/>
                                        <p:tgtEl>
                                          <p:spTgt spid="6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arn(inVertical)">
                                      <p:cBhvr>
                                        <p:cTn id="50" dur="50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arn(inVertical)">
                                      <p:cBhvr>
                                        <p:cTn id="58" dur="500"/>
                                        <p:tgtEl>
                                          <p:spTgt spid="4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barn(inVertical)">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barn(inVertical)">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arn(inVertical)">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4" grpId="0" animBg="1"/>
      <p:bldP spid="40" grpId="0" animBg="1"/>
      <p:bldP spid="43" grpId="0" animBg="1"/>
      <p:bldP spid="44" grpId="0" animBg="1"/>
      <p:bldP spid="46" grpId="0" animBg="1"/>
      <p:bldP spid="51" grpId="0" animBg="1"/>
      <p:bldP spid="53" grpId="0" animBg="1"/>
      <p:bldP spid="64"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a:xfrm>
            <a:off x="236105" y="93325"/>
            <a:ext cx="11573197" cy="724247"/>
          </a:xfrm>
        </p:spPr>
        <p:txBody>
          <a:bodyPr/>
          <a:lstStyle/>
          <a:p>
            <a:r>
              <a:rPr lang="en-US" sz="3600" b="1" u="sng" smtClean="0">
                <a:solidFill>
                  <a:srgbClr val="0070C0"/>
                </a:solidFill>
              </a:rPr>
              <a:t>LUYỆN TẬP</a:t>
            </a:r>
            <a:endParaRPr lang="en-US" sz="3600" b="1" u="sng" dirty="0">
              <a:solidFill>
                <a:srgbClr val="0070C0"/>
              </a:solidFill>
            </a:endParaRPr>
          </a:p>
        </p:txBody>
      </p:sp>
      <p:sp>
        <p:nvSpPr>
          <p:cNvPr id="45" name="Rectangle 44">
            <a:extLst>
              <a:ext uri="{FF2B5EF4-FFF2-40B4-BE49-F238E27FC236}">
                <a16:creationId xmlns:a16="http://schemas.microsoft.com/office/drawing/2014/main" xmlns="" id="{AA5AF030-3950-4358-9FEF-ACB5F3066082}"/>
              </a:ext>
            </a:extLst>
          </p:cNvPr>
          <p:cNvSpPr/>
          <p:nvPr/>
        </p:nvSpPr>
        <p:spPr>
          <a:xfrm rot="2700000">
            <a:off x="1428430" y="6013912"/>
            <a:ext cx="574995" cy="570400"/>
          </a:xfrm>
          <a:prstGeom prst="rect">
            <a:avLst/>
          </a:prstGeom>
          <a:solidFill>
            <a:schemeClr val="accent4"/>
          </a:solidFill>
          <a:ln>
            <a:noFill/>
          </a:ln>
          <a:scene3d>
            <a:camera prst="isometricLeftDown">
              <a:rot lat="600000" lon="1200000" rev="0"/>
            </a:camera>
            <a:lightRig rig="soft" dir="t"/>
          </a:scene3d>
          <a:sp3d extrusionH="1079500">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30080D03-A937-4B70-9D16-50A4F5C08C58}"/>
              </a:ext>
            </a:extLst>
          </p:cNvPr>
          <p:cNvSpPr/>
          <p:nvPr/>
        </p:nvSpPr>
        <p:spPr>
          <a:xfrm>
            <a:off x="2247537"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7" name="Rectangle 46">
            <a:extLst>
              <a:ext uri="{FF2B5EF4-FFF2-40B4-BE49-F238E27FC236}">
                <a16:creationId xmlns:a16="http://schemas.microsoft.com/office/drawing/2014/main" xmlns="" id="{0EAF993D-EE2E-45FB-B6E3-89122A6E0807}"/>
              </a:ext>
            </a:extLst>
          </p:cNvPr>
          <p:cNvSpPr/>
          <p:nvPr/>
        </p:nvSpPr>
        <p:spPr>
          <a:xfrm rot="2700000">
            <a:off x="4101517" y="6015023"/>
            <a:ext cx="572699" cy="572700"/>
          </a:xfrm>
          <a:prstGeom prst="rect">
            <a:avLst/>
          </a:prstGeom>
          <a:solidFill>
            <a:schemeClr val="accent3"/>
          </a:solidFill>
          <a:ln>
            <a:noFill/>
          </a:ln>
          <a:scene3d>
            <a:camera prst="isometricLeftDown">
              <a:rot lat="600000" lon="1200000" rev="0"/>
            </a:camera>
            <a:lightRig rig="soft" dir="t"/>
          </a:scene3d>
          <a:sp3d extrusionH="10795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EB5AF39A-2F83-4052-9A57-BAC34AB0559E}"/>
              </a:ext>
            </a:extLst>
          </p:cNvPr>
          <p:cNvSpPr/>
          <p:nvPr/>
        </p:nvSpPr>
        <p:spPr>
          <a:xfrm>
            <a:off x="5025096"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9" name="Rectangle 48">
            <a:extLst>
              <a:ext uri="{FF2B5EF4-FFF2-40B4-BE49-F238E27FC236}">
                <a16:creationId xmlns:a16="http://schemas.microsoft.com/office/drawing/2014/main" xmlns="" id="{20E581D2-0E41-4A43-865A-C42BBF4A0828}"/>
              </a:ext>
            </a:extLst>
          </p:cNvPr>
          <p:cNvSpPr/>
          <p:nvPr/>
        </p:nvSpPr>
        <p:spPr>
          <a:xfrm rot="2700000">
            <a:off x="6816624" y="6012760"/>
            <a:ext cx="572701" cy="572701"/>
          </a:xfrm>
          <a:prstGeom prst="rect">
            <a:avLst/>
          </a:prstGeom>
          <a:solidFill>
            <a:schemeClr val="accent2"/>
          </a:solidFill>
          <a:ln>
            <a:noFill/>
          </a:ln>
          <a:scene3d>
            <a:camera prst="isometricLeftDown">
              <a:rot lat="600000" lon="1200000" rev="0"/>
            </a:camera>
            <a:lightRig rig="soft" dir="t"/>
          </a:scene3d>
          <a:sp3d extrusionH="1079500">
            <a:extrusionClr>
              <a:schemeClr val="accent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55823839-8C00-4B40-A2F7-7F8E63F3CA7F}"/>
              </a:ext>
            </a:extLst>
          </p:cNvPr>
          <p:cNvSpPr/>
          <p:nvPr/>
        </p:nvSpPr>
        <p:spPr>
          <a:xfrm>
            <a:off x="7708871" y="6301371"/>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51" name="Rectangle 50">
            <a:extLst>
              <a:ext uri="{FF2B5EF4-FFF2-40B4-BE49-F238E27FC236}">
                <a16:creationId xmlns:a16="http://schemas.microsoft.com/office/drawing/2014/main" xmlns="" id="{2C6B7A17-1371-4B07-90C0-FD158096EBFB}"/>
              </a:ext>
            </a:extLst>
          </p:cNvPr>
          <p:cNvSpPr/>
          <p:nvPr/>
        </p:nvSpPr>
        <p:spPr>
          <a:xfrm rot="2700000">
            <a:off x="9342761" y="6015020"/>
            <a:ext cx="572701" cy="572701"/>
          </a:xfrm>
          <a:prstGeom prst="rect">
            <a:avLst/>
          </a:prstGeom>
          <a:solidFill>
            <a:schemeClr val="accent1"/>
          </a:solidFill>
          <a:ln>
            <a:noFill/>
          </a:ln>
          <a:scene3d>
            <a:camera prst="isometricLeftDown">
              <a:rot lat="600000" lon="1200000" rev="0"/>
            </a:camera>
            <a:lightRig rig="soft" dir="t"/>
          </a:scene3d>
          <a:sp3d extrusionH="1079500">
            <a:extrusionClr>
              <a:schemeClr val="accent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xmlns="" id="{7240DE5E-6C77-4007-957D-E4E679494919}"/>
              </a:ext>
            </a:extLst>
          </p:cNvPr>
          <p:cNvSpPr txBox="1"/>
          <p:nvPr/>
        </p:nvSpPr>
        <p:spPr>
          <a:xfrm>
            <a:off x="1191589" y="8235863"/>
            <a:ext cx="1666411" cy="276999"/>
          </a:xfrm>
          <a:prstGeom prst="rect">
            <a:avLst/>
          </a:prstGeom>
          <a:noFill/>
        </p:spPr>
        <p:txBody>
          <a:bodyPr wrap="square" rtlCol="0">
            <a:spAutoFit/>
          </a:bodyPr>
          <a:lstStyle/>
          <a:p>
            <a:pPr algn="ctr"/>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sp>
        <p:nvSpPr>
          <p:cNvPr id="64" name="Rounded Rectangle 142">
            <a:extLst>
              <a:ext uri="{FF2B5EF4-FFF2-40B4-BE49-F238E27FC236}">
                <a16:creationId xmlns:a16="http://schemas.microsoft.com/office/drawing/2014/main" xmlns="" id="{65ABCF12-8AC3-4252-92C8-BBA0B01C8E42}"/>
              </a:ext>
            </a:extLst>
          </p:cNvPr>
          <p:cNvSpPr/>
          <p:nvPr/>
        </p:nvSpPr>
        <p:spPr>
          <a:xfrm>
            <a:off x="442182" y="949569"/>
            <a:ext cx="7266689" cy="4818185"/>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sz="2200" smtClean="0"/>
              <a:t>Em hãy điền vào chỗ chấm (…) các cụm từ: </a:t>
            </a:r>
            <a:r>
              <a:rPr lang="en-US" altLang="ko-KR" sz="2200" i="1" smtClean="0"/>
              <a:t>cần chèn bảng, Insert, Tables, vùng tạo bảng</a:t>
            </a:r>
            <a:r>
              <a:rPr lang="en-US" altLang="ko-KR" sz="2200" smtClean="0"/>
              <a:t> thích hợp để nhận được các bước tạo bảng trong phần mềm soạn thảo văn bản:</a:t>
            </a:r>
          </a:p>
          <a:p>
            <a:pPr>
              <a:lnSpc>
                <a:spcPct val="150000"/>
              </a:lnSpc>
            </a:pPr>
            <a:r>
              <a:rPr lang="en-US" altLang="ko-KR" sz="2200" smtClean="0"/>
              <a:t>1. Đặt con trỏ soạn thảo vào vị trí …………………</a:t>
            </a:r>
          </a:p>
          <a:p>
            <a:pPr>
              <a:lnSpc>
                <a:spcPct val="150000"/>
              </a:lnSpc>
            </a:pPr>
            <a:r>
              <a:rPr lang="en-US" altLang="ko-KR" sz="2200" smtClean="0"/>
              <a:t>2. Trong dải lệnh ………., nháy chuột vào lệnh ……… Khi đó vùng tạo bảng xuất hiện.</a:t>
            </a:r>
          </a:p>
          <a:p>
            <a:pPr>
              <a:lnSpc>
                <a:spcPct val="150000"/>
              </a:lnSpc>
            </a:pPr>
            <a:r>
              <a:rPr lang="en-US" altLang="ko-KR" sz="2200" smtClean="0"/>
              <a:t>3. Trong …………………, sử dụng thao tác kéo thả chuột để xác định số hàng và số cột của bảng.</a:t>
            </a:r>
            <a:endParaRPr lang="ko-KR" altLang="en-US" sz="22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181" y="949568"/>
            <a:ext cx="3902511" cy="4818185"/>
          </a:xfrm>
          <a:prstGeom prst="rect">
            <a:avLst/>
          </a:prstGeom>
        </p:spPr>
      </p:pic>
      <p:sp>
        <p:nvSpPr>
          <p:cNvPr id="4" name="TextBox 3"/>
          <p:cNvSpPr txBox="1"/>
          <p:nvPr/>
        </p:nvSpPr>
        <p:spPr>
          <a:xfrm>
            <a:off x="4792825" y="3000973"/>
            <a:ext cx="1981633" cy="400110"/>
          </a:xfrm>
          <a:prstGeom prst="rect">
            <a:avLst/>
          </a:prstGeom>
          <a:noFill/>
        </p:spPr>
        <p:txBody>
          <a:bodyPr wrap="none" rtlCol="0">
            <a:spAutoFit/>
          </a:bodyPr>
          <a:lstStyle/>
          <a:p>
            <a:r>
              <a:rPr lang="en-US" sz="2000" b="1" smtClean="0">
                <a:solidFill>
                  <a:schemeClr val="accent1">
                    <a:lumMod val="20000"/>
                    <a:lumOff val="80000"/>
                  </a:schemeClr>
                </a:solidFill>
              </a:rPr>
              <a:t>cần chèn bảng</a:t>
            </a:r>
            <a:endParaRPr lang="en-US" sz="2000" b="1">
              <a:solidFill>
                <a:schemeClr val="accent1">
                  <a:lumMod val="20000"/>
                  <a:lumOff val="80000"/>
                </a:schemeClr>
              </a:solidFill>
            </a:endParaRPr>
          </a:p>
        </p:txBody>
      </p:sp>
      <p:sp>
        <p:nvSpPr>
          <p:cNvPr id="32" name="TextBox 31"/>
          <p:cNvSpPr txBox="1"/>
          <p:nvPr/>
        </p:nvSpPr>
        <p:spPr>
          <a:xfrm>
            <a:off x="2858000" y="3534479"/>
            <a:ext cx="881973" cy="400110"/>
          </a:xfrm>
          <a:prstGeom prst="rect">
            <a:avLst/>
          </a:prstGeom>
          <a:noFill/>
        </p:spPr>
        <p:txBody>
          <a:bodyPr wrap="none" rtlCol="0">
            <a:spAutoFit/>
          </a:bodyPr>
          <a:lstStyle/>
          <a:p>
            <a:r>
              <a:rPr lang="en-US" sz="2000" b="1" smtClean="0">
                <a:solidFill>
                  <a:schemeClr val="accent1">
                    <a:lumMod val="20000"/>
                    <a:lumOff val="80000"/>
                  </a:schemeClr>
                </a:solidFill>
              </a:rPr>
              <a:t>Insert</a:t>
            </a:r>
            <a:endParaRPr lang="en-US" sz="2000" b="1">
              <a:solidFill>
                <a:schemeClr val="accent1">
                  <a:lumMod val="20000"/>
                  <a:lumOff val="80000"/>
                </a:schemeClr>
              </a:solidFill>
            </a:endParaRPr>
          </a:p>
        </p:txBody>
      </p:sp>
      <p:sp>
        <p:nvSpPr>
          <p:cNvPr id="5" name="Rectangle 4"/>
          <p:cNvSpPr/>
          <p:nvPr/>
        </p:nvSpPr>
        <p:spPr>
          <a:xfrm>
            <a:off x="6512254" y="3534479"/>
            <a:ext cx="978345" cy="400110"/>
          </a:xfrm>
          <a:prstGeom prst="rect">
            <a:avLst/>
          </a:prstGeom>
        </p:spPr>
        <p:txBody>
          <a:bodyPr wrap="none">
            <a:spAutoFit/>
          </a:bodyPr>
          <a:lstStyle/>
          <a:p>
            <a:r>
              <a:rPr lang="en-US" altLang="ko-KR" sz="2000" b="1" smtClean="0">
                <a:solidFill>
                  <a:schemeClr val="accent1">
                    <a:lumMod val="20000"/>
                    <a:lumOff val="80000"/>
                  </a:schemeClr>
                </a:solidFill>
              </a:rPr>
              <a:t>Tables</a:t>
            </a:r>
            <a:endParaRPr lang="en-US" sz="2000" b="1">
              <a:solidFill>
                <a:schemeClr val="accent1">
                  <a:lumMod val="20000"/>
                  <a:lumOff val="80000"/>
                </a:schemeClr>
              </a:solidFill>
            </a:endParaRPr>
          </a:p>
        </p:txBody>
      </p:sp>
      <p:sp>
        <p:nvSpPr>
          <p:cNvPr id="34" name="Rectangle 33"/>
          <p:cNvSpPr/>
          <p:nvPr/>
        </p:nvSpPr>
        <p:spPr>
          <a:xfrm>
            <a:off x="1877537" y="4589555"/>
            <a:ext cx="2660240" cy="400110"/>
          </a:xfrm>
          <a:prstGeom prst="rect">
            <a:avLst/>
          </a:prstGeom>
        </p:spPr>
        <p:txBody>
          <a:bodyPr wrap="square">
            <a:spAutoFit/>
          </a:bodyPr>
          <a:lstStyle/>
          <a:p>
            <a:r>
              <a:rPr lang="en-US" sz="2000" b="1" smtClean="0">
                <a:solidFill>
                  <a:schemeClr val="accent1">
                    <a:lumMod val="20000"/>
                    <a:lumOff val="80000"/>
                  </a:schemeClr>
                </a:solidFill>
              </a:rPr>
              <a:t>vùng tạo bảng</a:t>
            </a:r>
            <a:endParaRPr lang="en-US" sz="2000" b="1">
              <a:solidFill>
                <a:schemeClr val="accent1">
                  <a:lumMod val="20000"/>
                  <a:lumOff val="80000"/>
                </a:schemeClr>
              </a:solidFill>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4" grpId="0" animBg="1"/>
      <p:bldP spid="4" grpId="0"/>
      <p:bldP spid="32" grpId="0"/>
      <p:bldP spid="5"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128494"/>
            <a:ext cx="11573197" cy="724247"/>
          </a:xfrm>
        </p:spPr>
        <p:txBody>
          <a:bodyPr/>
          <a:lstStyle/>
          <a:p>
            <a:r>
              <a:rPr lang="en-US" sz="3200" b="1" u="sng" smtClean="0">
                <a:solidFill>
                  <a:srgbClr val="002060"/>
                </a:solidFill>
              </a:rPr>
              <a:t>LUYỆN TẬP</a:t>
            </a:r>
            <a:endParaRPr lang="en-US" sz="3200" b="1" u="sng" dirty="0">
              <a:solidFill>
                <a:srgbClr val="002060"/>
              </a:solidFill>
            </a:endParaRPr>
          </a:p>
        </p:txBody>
      </p:sp>
      <p:sp>
        <p:nvSpPr>
          <p:cNvPr id="7" name="Rounded Rectangle 6"/>
          <p:cNvSpPr/>
          <p:nvPr/>
        </p:nvSpPr>
        <p:spPr>
          <a:xfrm>
            <a:off x="1652954" y="902676"/>
            <a:ext cx="9108832" cy="303627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2060"/>
                </a:solidFill>
              </a:rPr>
              <a:t>Dải lệnh Table Tools và nhánh Layout như trong hình KHÔNG xuất hiện ở những phương án nào sau đây? Vì sao?</a:t>
            </a:r>
          </a:p>
          <a:p>
            <a:pPr>
              <a:lnSpc>
                <a:spcPct val="150000"/>
              </a:lnSpc>
            </a:pPr>
            <a:r>
              <a:rPr lang="en-US" sz="2000" smtClean="0">
                <a:solidFill>
                  <a:srgbClr val="002060"/>
                </a:solidFill>
              </a:rPr>
              <a:t>1. Khi chọn cả bảng</a:t>
            </a:r>
          </a:p>
          <a:p>
            <a:pPr>
              <a:lnSpc>
                <a:spcPct val="150000"/>
              </a:lnSpc>
            </a:pPr>
            <a:r>
              <a:rPr lang="en-US" sz="2000" smtClean="0">
                <a:solidFill>
                  <a:srgbClr val="002060"/>
                </a:solidFill>
              </a:rPr>
              <a:t>2. Khi đặt con trỏ soạn thảo bên phải bảng</a:t>
            </a:r>
          </a:p>
          <a:p>
            <a:pPr>
              <a:lnSpc>
                <a:spcPct val="150000"/>
              </a:lnSpc>
            </a:pPr>
            <a:r>
              <a:rPr lang="en-US" sz="2000" smtClean="0">
                <a:solidFill>
                  <a:srgbClr val="002060"/>
                </a:solidFill>
              </a:rPr>
              <a:t>3. Khi đặt con trỏ soạn thảo văn bản vào trong một ô bất kì của bảng</a:t>
            </a:r>
          </a:p>
          <a:p>
            <a:pPr>
              <a:lnSpc>
                <a:spcPct val="150000"/>
              </a:lnSpc>
            </a:pPr>
            <a:r>
              <a:rPr lang="en-US" sz="2000" smtClean="0">
                <a:solidFill>
                  <a:srgbClr val="002060"/>
                </a:solidFill>
              </a:rPr>
              <a:t>4. Khi đặt con trỏ soạn thảo trên dòng bên ngoài bảng</a:t>
            </a:r>
            <a:endParaRPr lang="en-US" sz="2000">
              <a:solidFill>
                <a:srgbClr val="002060"/>
              </a:solidFill>
            </a:endParaRPr>
          </a:p>
        </p:txBody>
      </p:sp>
      <p:sp>
        <p:nvSpPr>
          <p:cNvPr id="8" name="Rectangle 7"/>
          <p:cNvSpPr/>
          <p:nvPr/>
        </p:nvSpPr>
        <p:spPr>
          <a:xfrm>
            <a:off x="328245" y="4111868"/>
            <a:ext cx="4759569" cy="2450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t>4. Dải lệnh Table Tools và nhánh Layout xuất hiện khi có dấu hiệu đang làm việc với bảng, điển hình là con trỏ soạn thảo đang được đặt trong một ô bất kì của bảng.</a:t>
            </a:r>
            <a:endParaRPr lang="en-US" sz="20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71" y="3938954"/>
            <a:ext cx="6744732" cy="2795953"/>
          </a:xfrm>
          <a:prstGeom prst="rect">
            <a:avLst/>
          </a:prstGeom>
        </p:spPr>
      </p:pic>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a:xfrm>
            <a:off x="236105" y="93325"/>
            <a:ext cx="11573197" cy="724247"/>
          </a:xfrm>
        </p:spPr>
        <p:txBody>
          <a:bodyPr/>
          <a:lstStyle/>
          <a:p>
            <a:r>
              <a:rPr lang="en-US" sz="3600" b="1" u="sng" smtClean="0">
                <a:solidFill>
                  <a:srgbClr val="0070C0"/>
                </a:solidFill>
              </a:rPr>
              <a:t>LUYỆN TẬP</a:t>
            </a:r>
            <a:endParaRPr lang="en-US" sz="3600" b="1" u="sng" dirty="0">
              <a:solidFill>
                <a:srgbClr val="0070C0"/>
              </a:solidFill>
            </a:endParaRPr>
          </a:p>
        </p:txBody>
      </p:sp>
      <p:sp>
        <p:nvSpPr>
          <p:cNvPr id="45" name="Rectangle 44">
            <a:extLst>
              <a:ext uri="{FF2B5EF4-FFF2-40B4-BE49-F238E27FC236}">
                <a16:creationId xmlns:a16="http://schemas.microsoft.com/office/drawing/2014/main" xmlns="" id="{AA5AF030-3950-4358-9FEF-ACB5F3066082}"/>
              </a:ext>
            </a:extLst>
          </p:cNvPr>
          <p:cNvSpPr/>
          <p:nvPr/>
        </p:nvSpPr>
        <p:spPr>
          <a:xfrm rot="2700000">
            <a:off x="1428430" y="6013912"/>
            <a:ext cx="574995" cy="570400"/>
          </a:xfrm>
          <a:prstGeom prst="rect">
            <a:avLst/>
          </a:prstGeom>
          <a:solidFill>
            <a:schemeClr val="accent4"/>
          </a:solidFill>
          <a:ln>
            <a:noFill/>
          </a:ln>
          <a:scene3d>
            <a:camera prst="isometricLeftDown">
              <a:rot lat="600000" lon="1200000" rev="0"/>
            </a:camera>
            <a:lightRig rig="soft" dir="t"/>
          </a:scene3d>
          <a:sp3d extrusionH="1079500">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30080D03-A937-4B70-9D16-50A4F5C08C58}"/>
              </a:ext>
            </a:extLst>
          </p:cNvPr>
          <p:cNvSpPr/>
          <p:nvPr/>
        </p:nvSpPr>
        <p:spPr>
          <a:xfrm>
            <a:off x="2247537"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7" name="Rectangle 46">
            <a:extLst>
              <a:ext uri="{FF2B5EF4-FFF2-40B4-BE49-F238E27FC236}">
                <a16:creationId xmlns:a16="http://schemas.microsoft.com/office/drawing/2014/main" xmlns="" id="{0EAF993D-EE2E-45FB-B6E3-89122A6E0807}"/>
              </a:ext>
            </a:extLst>
          </p:cNvPr>
          <p:cNvSpPr/>
          <p:nvPr/>
        </p:nvSpPr>
        <p:spPr>
          <a:xfrm rot="2700000">
            <a:off x="4101517" y="6015023"/>
            <a:ext cx="572699" cy="572700"/>
          </a:xfrm>
          <a:prstGeom prst="rect">
            <a:avLst/>
          </a:prstGeom>
          <a:solidFill>
            <a:schemeClr val="accent3"/>
          </a:solidFill>
          <a:ln>
            <a:noFill/>
          </a:ln>
          <a:scene3d>
            <a:camera prst="isometricLeftDown">
              <a:rot lat="600000" lon="1200000" rev="0"/>
            </a:camera>
            <a:lightRig rig="soft" dir="t"/>
          </a:scene3d>
          <a:sp3d extrusionH="10795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EB5AF39A-2F83-4052-9A57-BAC34AB0559E}"/>
              </a:ext>
            </a:extLst>
          </p:cNvPr>
          <p:cNvSpPr/>
          <p:nvPr/>
        </p:nvSpPr>
        <p:spPr>
          <a:xfrm>
            <a:off x="5025096"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9" name="Rectangle 48">
            <a:extLst>
              <a:ext uri="{FF2B5EF4-FFF2-40B4-BE49-F238E27FC236}">
                <a16:creationId xmlns:a16="http://schemas.microsoft.com/office/drawing/2014/main" xmlns="" id="{20E581D2-0E41-4A43-865A-C42BBF4A0828}"/>
              </a:ext>
            </a:extLst>
          </p:cNvPr>
          <p:cNvSpPr/>
          <p:nvPr/>
        </p:nvSpPr>
        <p:spPr>
          <a:xfrm rot="2700000">
            <a:off x="6816624" y="6012760"/>
            <a:ext cx="572701" cy="572701"/>
          </a:xfrm>
          <a:prstGeom prst="rect">
            <a:avLst/>
          </a:prstGeom>
          <a:solidFill>
            <a:schemeClr val="accent2"/>
          </a:solidFill>
          <a:ln>
            <a:noFill/>
          </a:ln>
          <a:scene3d>
            <a:camera prst="isometricLeftDown">
              <a:rot lat="600000" lon="1200000" rev="0"/>
            </a:camera>
            <a:lightRig rig="soft" dir="t"/>
          </a:scene3d>
          <a:sp3d extrusionH="1079500">
            <a:extrusionClr>
              <a:schemeClr val="accent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55823839-8C00-4B40-A2F7-7F8E63F3CA7F}"/>
              </a:ext>
            </a:extLst>
          </p:cNvPr>
          <p:cNvSpPr/>
          <p:nvPr/>
        </p:nvSpPr>
        <p:spPr>
          <a:xfrm>
            <a:off x="7708871" y="6301371"/>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51" name="Rectangle 50">
            <a:extLst>
              <a:ext uri="{FF2B5EF4-FFF2-40B4-BE49-F238E27FC236}">
                <a16:creationId xmlns:a16="http://schemas.microsoft.com/office/drawing/2014/main" xmlns="" id="{2C6B7A17-1371-4B07-90C0-FD158096EBFB}"/>
              </a:ext>
            </a:extLst>
          </p:cNvPr>
          <p:cNvSpPr/>
          <p:nvPr/>
        </p:nvSpPr>
        <p:spPr>
          <a:xfrm rot="2700000">
            <a:off x="9342761" y="6015020"/>
            <a:ext cx="572701" cy="572701"/>
          </a:xfrm>
          <a:prstGeom prst="rect">
            <a:avLst/>
          </a:prstGeom>
          <a:solidFill>
            <a:schemeClr val="accent1"/>
          </a:solidFill>
          <a:ln>
            <a:noFill/>
          </a:ln>
          <a:scene3d>
            <a:camera prst="isometricLeftDown">
              <a:rot lat="600000" lon="1200000" rev="0"/>
            </a:camera>
            <a:lightRig rig="soft" dir="t"/>
          </a:scene3d>
          <a:sp3d extrusionH="1079500">
            <a:extrusionClr>
              <a:schemeClr val="accent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xmlns="" id="{7240DE5E-6C77-4007-957D-E4E679494919}"/>
              </a:ext>
            </a:extLst>
          </p:cNvPr>
          <p:cNvSpPr txBox="1"/>
          <p:nvPr/>
        </p:nvSpPr>
        <p:spPr>
          <a:xfrm>
            <a:off x="1191589" y="8235863"/>
            <a:ext cx="1666411" cy="276999"/>
          </a:xfrm>
          <a:prstGeom prst="rect">
            <a:avLst/>
          </a:prstGeom>
          <a:noFill/>
        </p:spPr>
        <p:txBody>
          <a:bodyPr wrap="square" rtlCol="0">
            <a:spAutoFit/>
          </a:bodyPr>
          <a:lstStyle/>
          <a:p>
            <a:pPr algn="ctr"/>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sp>
        <p:nvSpPr>
          <p:cNvPr id="64" name="Rounded Rectangle 142">
            <a:extLst>
              <a:ext uri="{FF2B5EF4-FFF2-40B4-BE49-F238E27FC236}">
                <a16:creationId xmlns:a16="http://schemas.microsoft.com/office/drawing/2014/main" xmlns="" id="{65ABCF12-8AC3-4252-92C8-BBA0B01C8E42}"/>
              </a:ext>
            </a:extLst>
          </p:cNvPr>
          <p:cNvSpPr/>
          <p:nvPr/>
        </p:nvSpPr>
        <p:spPr>
          <a:xfrm>
            <a:off x="1956620" y="830942"/>
            <a:ext cx="8077453" cy="1126346"/>
          </a:xfrm>
          <a:prstGeom prst="roundRect">
            <a:avLst>
              <a:gd name="adj" fmla="val 7753"/>
            </a:avLst>
          </a:prstGeom>
          <a:noFill/>
          <a:ln w="12700">
            <a:solidFill>
              <a:schemeClr val="tx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ko-KR" altLang="en-US" sz="2200"/>
          </a:p>
        </p:txBody>
      </p:sp>
      <p:sp>
        <p:nvSpPr>
          <p:cNvPr id="6" name="TextBox 5"/>
          <p:cNvSpPr txBox="1"/>
          <p:nvPr/>
        </p:nvSpPr>
        <p:spPr>
          <a:xfrm>
            <a:off x="1956620" y="793950"/>
            <a:ext cx="8113183" cy="1200329"/>
          </a:xfrm>
          <a:prstGeom prst="rect">
            <a:avLst/>
          </a:prstGeom>
          <a:noFill/>
        </p:spPr>
        <p:txBody>
          <a:bodyPr wrap="square" rtlCol="0">
            <a:spAutoFit/>
          </a:bodyPr>
          <a:lstStyle/>
          <a:p>
            <a:pPr>
              <a:lnSpc>
                <a:spcPct val="150000"/>
              </a:lnSpc>
            </a:pPr>
            <a:r>
              <a:rPr lang="en-US" sz="2400" smtClean="0">
                <a:solidFill>
                  <a:srgbClr val="002060"/>
                </a:solidFill>
              </a:rPr>
              <a:t>Nêu một ví dụ em chọn trình bày thông tin ở dạng bảng và nêu các bước tạo bảng của mình?</a:t>
            </a:r>
            <a:endParaRPr lang="en-US" sz="2400">
              <a:solidFill>
                <a:srgbClr val="002060"/>
              </a:solidFill>
            </a:endParaRPr>
          </a:p>
        </p:txBody>
      </p:sp>
      <p:sp>
        <p:nvSpPr>
          <p:cNvPr id="7" name="Rectangle 6"/>
          <p:cNvSpPr/>
          <p:nvPr/>
        </p:nvSpPr>
        <p:spPr>
          <a:xfrm>
            <a:off x="1665508" y="2130989"/>
            <a:ext cx="8588216" cy="3785652"/>
          </a:xfrm>
          <a:prstGeom prst="rect">
            <a:avLst/>
          </a:prstGeom>
        </p:spPr>
        <p:txBody>
          <a:bodyPr wrap="square">
            <a:spAutoFit/>
          </a:bodyPr>
          <a:lstStyle/>
          <a:p>
            <a:pPr>
              <a:lnSpc>
                <a:spcPct val="150000"/>
              </a:lnSpc>
            </a:pPr>
            <a:r>
              <a:rPr lang="nl-NL" sz="2000" b="1" u="sng" smtClean="0">
                <a:solidFill>
                  <a:srgbClr val="002060"/>
                </a:solidFill>
              </a:rPr>
              <a:t>Gợi ý</a:t>
            </a:r>
          </a:p>
          <a:p>
            <a:pPr>
              <a:lnSpc>
                <a:spcPct val="150000"/>
              </a:lnSpc>
            </a:pPr>
            <a:r>
              <a:rPr lang="nl-NL" sz="2000" i="1" smtClean="0">
                <a:solidFill>
                  <a:srgbClr val="002060"/>
                </a:solidFill>
              </a:rPr>
              <a:t>Một </a:t>
            </a:r>
            <a:r>
              <a:rPr lang="nl-NL" sz="2000" i="1">
                <a:solidFill>
                  <a:srgbClr val="002060"/>
                </a:solidFill>
              </a:rPr>
              <a:t>số </a:t>
            </a:r>
            <a:r>
              <a:rPr lang="nl-NL" sz="2000" i="1">
                <a:solidFill>
                  <a:srgbClr val="002060"/>
                </a:solidFill>
              </a:rPr>
              <a:t>tình </a:t>
            </a:r>
            <a:r>
              <a:rPr lang="nl-NL" sz="2000" i="1" smtClean="0">
                <a:solidFill>
                  <a:srgbClr val="002060"/>
                </a:solidFill>
              </a:rPr>
              <a:t>huống:</a:t>
            </a:r>
            <a:endParaRPr lang="en-US" sz="2000">
              <a:solidFill>
                <a:srgbClr val="002060"/>
              </a:solidFill>
            </a:endParaRPr>
          </a:p>
          <a:p>
            <a:pPr marL="342900" indent="-342900">
              <a:lnSpc>
                <a:spcPct val="150000"/>
              </a:lnSpc>
              <a:buFont typeface="Wingdings" pitchFamily="2" charset="2"/>
              <a:buChar char="v"/>
            </a:pPr>
            <a:r>
              <a:rPr lang="nl-NL" sz="2000" smtClean="0">
                <a:solidFill>
                  <a:srgbClr val="002060"/>
                </a:solidFill>
              </a:rPr>
              <a:t>Danh </a:t>
            </a:r>
            <a:r>
              <a:rPr lang="nl-NL" sz="2000">
                <a:solidFill>
                  <a:srgbClr val="002060"/>
                </a:solidFill>
              </a:rPr>
              <a:t>sách liệt kê các đối tượng có cùng một số thông tin</a:t>
            </a:r>
            <a:r>
              <a:rPr lang="nl-NL" sz="2000">
                <a:solidFill>
                  <a:srgbClr val="002060"/>
                </a:solidFill>
              </a:rPr>
              <a:t>. </a:t>
            </a:r>
            <a:endParaRPr lang="nl-NL" sz="2000" smtClean="0">
              <a:solidFill>
                <a:srgbClr val="002060"/>
              </a:solidFill>
            </a:endParaRPr>
          </a:p>
          <a:p>
            <a:pPr marL="800100" lvl="1" indent="-342900">
              <a:lnSpc>
                <a:spcPct val="150000"/>
              </a:lnSpc>
              <a:buFont typeface="Wingdings" pitchFamily="2" charset="2"/>
              <a:buChar char="Ø"/>
            </a:pPr>
            <a:r>
              <a:rPr lang="nl-NL" sz="2000" i="1" smtClean="0">
                <a:solidFill>
                  <a:srgbClr val="002060"/>
                </a:solidFill>
              </a:rPr>
              <a:t>Ví </a:t>
            </a:r>
            <a:r>
              <a:rPr lang="nl-NL" sz="2000" i="1">
                <a:solidFill>
                  <a:srgbClr val="002060"/>
                </a:solidFill>
              </a:rPr>
              <a:t>dụ: Danh sách các bạn tham gia câu lạc bộ cờ vua gồm các thông tin: họ tên, ngày sinh, giới tính, lớp.</a:t>
            </a:r>
            <a:endParaRPr lang="en-US" sz="2000">
              <a:solidFill>
                <a:srgbClr val="002060"/>
              </a:solidFill>
            </a:endParaRPr>
          </a:p>
          <a:p>
            <a:pPr marL="342900" indent="-342900">
              <a:lnSpc>
                <a:spcPct val="150000"/>
              </a:lnSpc>
              <a:buFont typeface="Wingdings" pitchFamily="2" charset="2"/>
              <a:buChar char="v"/>
            </a:pPr>
            <a:r>
              <a:rPr lang="nl-NL" sz="2000" smtClean="0">
                <a:solidFill>
                  <a:srgbClr val="002060"/>
                </a:solidFill>
              </a:rPr>
              <a:t>Báo </a:t>
            </a:r>
            <a:r>
              <a:rPr lang="nl-NL" sz="2000">
                <a:solidFill>
                  <a:srgbClr val="002060"/>
                </a:solidFill>
              </a:rPr>
              <a:t>cáo thống kê theo một số tiêu chí nào đó</a:t>
            </a:r>
            <a:r>
              <a:rPr lang="nl-NL" sz="2000">
                <a:solidFill>
                  <a:srgbClr val="002060"/>
                </a:solidFill>
              </a:rPr>
              <a:t>. </a:t>
            </a:r>
            <a:endParaRPr lang="nl-NL" sz="2000" smtClean="0">
              <a:solidFill>
                <a:srgbClr val="002060"/>
              </a:solidFill>
            </a:endParaRPr>
          </a:p>
          <a:p>
            <a:pPr marL="800100" lvl="1" indent="-342900">
              <a:lnSpc>
                <a:spcPct val="150000"/>
              </a:lnSpc>
              <a:buFont typeface="Wingdings" pitchFamily="2" charset="2"/>
              <a:buChar char="Ø"/>
            </a:pPr>
            <a:r>
              <a:rPr lang="nl-NL" sz="2000" i="1" smtClean="0">
                <a:solidFill>
                  <a:srgbClr val="002060"/>
                </a:solidFill>
              </a:rPr>
              <a:t>Ví </a:t>
            </a:r>
            <a:r>
              <a:rPr lang="nl-NL" sz="2000" i="1">
                <a:solidFill>
                  <a:srgbClr val="002060"/>
                </a:solidFill>
              </a:rPr>
              <a:t>dụ: thống kế số lượng và tỉ lệ HS đạt thành tích trong học tập của các lớp khối 6.</a:t>
            </a:r>
            <a:endParaRPr lang="en-US" sz="2000">
              <a:solidFill>
                <a:srgbClr val="002060"/>
              </a:solidFill>
            </a:endParaRPr>
          </a:p>
        </p:txBody>
      </p:sp>
    </p:spTree>
    <p:extLst>
      <p:ext uri="{BB962C8B-B14F-4D97-AF65-F5344CB8AC3E}">
        <p14:creationId xmlns:p14="http://schemas.microsoft.com/office/powerpoint/2010/main" val="28802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140217"/>
            <a:ext cx="11573197" cy="724247"/>
          </a:xfrm>
        </p:spPr>
        <p:txBody>
          <a:bodyPr/>
          <a:lstStyle/>
          <a:p>
            <a:r>
              <a:rPr lang="en-US" sz="3200" b="1" smtClean="0">
                <a:solidFill>
                  <a:srgbClr val="002060"/>
                </a:solidFill>
              </a:rPr>
              <a:t>VẬN DỤNG</a:t>
            </a:r>
            <a:endParaRPr lang="en-US" sz="3200" b="1" dirty="0">
              <a:solidFill>
                <a:srgbClr val="002060"/>
              </a:solidFill>
            </a:endParaRPr>
          </a:p>
        </p:txBody>
      </p:sp>
      <p:sp>
        <p:nvSpPr>
          <p:cNvPr id="3" name="TextBox 2"/>
          <p:cNvSpPr txBox="1"/>
          <p:nvPr/>
        </p:nvSpPr>
        <p:spPr>
          <a:xfrm>
            <a:off x="1442866" y="725402"/>
            <a:ext cx="9115188" cy="958660"/>
          </a:xfrm>
          <a:prstGeom prst="rect">
            <a:avLst/>
          </a:prstGeom>
          <a:noFill/>
        </p:spPr>
        <p:txBody>
          <a:bodyPr wrap="none" rtlCol="0">
            <a:spAutoFit/>
          </a:bodyPr>
          <a:lstStyle/>
          <a:p>
            <a:pPr>
              <a:lnSpc>
                <a:spcPct val="150000"/>
              </a:lnSpc>
            </a:pPr>
            <a:r>
              <a:rPr lang="en-US" sz="2000" smtClean="0"/>
              <a:t>Hãy tạo ra một bảng tóm tắt và trình bày thông tin về dân số, mật độ dân số </a:t>
            </a:r>
          </a:p>
          <a:p>
            <a:pPr>
              <a:lnSpc>
                <a:spcPct val="150000"/>
              </a:lnSpc>
            </a:pPr>
            <a:r>
              <a:rPr lang="en-US" sz="2000" smtClean="0"/>
              <a:t>của nước ta ở hai biểu đồ sau đây (nguồn </a:t>
            </a:r>
            <a:r>
              <a:rPr lang="en-US" sz="2000" smtClean="0">
                <a:hlinkClick r:id="rId2"/>
              </a:rPr>
              <a:t>https://nhandan.com.vn</a:t>
            </a:r>
            <a:r>
              <a:rPr lang="en-US" sz="2000" smtClean="0"/>
              <a:t> 10/11/2020)</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569" y="1766124"/>
            <a:ext cx="8229600" cy="3451679"/>
          </a:xfrm>
          <a:prstGeom prst="rect">
            <a:avLst/>
          </a:prstGeom>
        </p:spPr>
      </p:pic>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346320390"/>
                  </p:ext>
                </p:extLst>
              </p:nvPr>
            </p:nvGraphicFramePr>
            <p:xfrm>
              <a:off x="1711569" y="5357445"/>
              <a:ext cx="8127999" cy="1410156"/>
            </p:xfrm>
            <a:graphic>
              <a:graphicData uri="http://schemas.openxmlformats.org/drawingml/2006/table">
                <a:tbl>
                  <a:tblPr firstRow="1" bandRow="1">
                    <a:tableStyleId>{5DA37D80-6434-44D0-A028-1B22A696006F}</a:tableStyleId>
                  </a:tblPr>
                  <a:tblGrid>
                    <a:gridCol w="4161693"/>
                    <a:gridCol w="1992923"/>
                    <a:gridCol w="1973383"/>
                  </a:tblGrid>
                  <a:tr h="470052">
                    <a:tc>
                      <a:txBody>
                        <a:bodyPr/>
                        <a:lstStyle/>
                        <a:p>
                          <a:endParaRPr lang="en-US" sz="2000">
                            <a:latin typeface="+mj-lt"/>
                          </a:endParaRPr>
                        </a:p>
                      </a:txBody>
                      <a:tcPr/>
                    </a:tc>
                    <a:tc>
                      <a:txBody>
                        <a:bodyPr/>
                        <a:lstStyle/>
                        <a:p>
                          <a:pPr algn="ctr"/>
                          <a:r>
                            <a:rPr lang="en-US" sz="2000" b="0" smtClean="0">
                              <a:latin typeface="+mj-lt"/>
                            </a:rPr>
                            <a:t>Năm</a:t>
                          </a:r>
                          <a:r>
                            <a:rPr lang="en-US" sz="2000" b="0" baseline="0" smtClean="0">
                              <a:latin typeface="+mj-lt"/>
                            </a:rPr>
                            <a:t> 2019</a:t>
                          </a:r>
                          <a:endParaRPr lang="en-US" sz="2000" b="0">
                            <a:latin typeface="+mj-lt"/>
                          </a:endParaRPr>
                        </a:p>
                      </a:txBody>
                      <a:tcPr/>
                    </a:tc>
                    <a:tc>
                      <a:txBody>
                        <a:bodyPr/>
                        <a:lstStyle/>
                        <a:p>
                          <a:pPr algn="ctr"/>
                          <a:r>
                            <a:rPr lang="en-US" sz="2000" b="0" smtClean="0">
                              <a:latin typeface="+mj-lt"/>
                            </a:rPr>
                            <a:t>Năm</a:t>
                          </a:r>
                          <a:r>
                            <a:rPr lang="en-US" sz="2000" b="0" baseline="0" smtClean="0">
                              <a:latin typeface="+mj-lt"/>
                            </a:rPr>
                            <a:t> 2020</a:t>
                          </a:r>
                          <a:endParaRPr lang="en-US" sz="2000" b="0">
                            <a:latin typeface="+mj-lt"/>
                          </a:endParaRPr>
                        </a:p>
                      </a:txBody>
                      <a:tcPr/>
                    </a:tc>
                  </a:tr>
                  <a:tr h="470052">
                    <a:tc>
                      <a:txBody>
                        <a:bodyPr/>
                        <a:lstStyle/>
                        <a:p>
                          <a:r>
                            <a:rPr lang="en-US" sz="2000" smtClean="0">
                              <a:latin typeface="+mj-lt"/>
                            </a:rPr>
                            <a:t>Số</a:t>
                          </a:r>
                          <a:r>
                            <a:rPr lang="en-US" sz="2000" baseline="0" smtClean="0">
                              <a:latin typeface="+mj-lt"/>
                            </a:rPr>
                            <a:t> dân (triệu người)</a:t>
                          </a:r>
                          <a:endParaRPr lang="en-US" sz="2000">
                            <a:latin typeface="+mj-lt"/>
                          </a:endParaRPr>
                        </a:p>
                      </a:txBody>
                      <a:tcPr>
                        <a:solidFill>
                          <a:schemeClr val="bg1">
                            <a:alpha val="20000"/>
                          </a:schemeClr>
                        </a:solidFill>
                      </a:tcPr>
                    </a:tc>
                    <a:tc>
                      <a:txBody>
                        <a:bodyPr/>
                        <a:lstStyle/>
                        <a:p>
                          <a:pPr algn="ctr"/>
                          <a:r>
                            <a:rPr lang="en-US" sz="2000" b="1" smtClean="0">
                              <a:latin typeface="+mj-lt"/>
                            </a:rPr>
                            <a:t>96,2</a:t>
                          </a:r>
                          <a:endParaRPr lang="en-US" sz="2000" b="1">
                            <a:latin typeface="+mj-lt"/>
                          </a:endParaRPr>
                        </a:p>
                      </a:txBody>
                      <a:tcPr>
                        <a:solidFill>
                          <a:schemeClr val="bg1">
                            <a:alpha val="20000"/>
                          </a:schemeClr>
                        </a:solidFill>
                      </a:tcPr>
                    </a:tc>
                    <a:tc>
                      <a:txBody>
                        <a:bodyPr/>
                        <a:lstStyle/>
                        <a:p>
                          <a:pPr algn="ctr"/>
                          <a:r>
                            <a:rPr lang="en-US" sz="2000" b="1" smtClean="0">
                              <a:latin typeface="+mj-lt"/>
                            </a:rPr>
                            <a:t>97,3</a:t>
                          </a:r>
                          <a:endParaRPr lang="en-US" sz="2000" b="1">
                            <a:latin typeface="+mj-lt"/>
                          </a:endParaRPr>
                        </a:p>
                      </a:txBody>
                      <a:tcPr>
                        <a:solidFill>
                          <a:schemeClr val="bg1">
                            <a:alpha val="20000"/>
                          </a:schemeClr>
                        </a:solidFill>
                      </a:tcPr>
                    </a:tc>
                  </a:tr>
                  <a:tr h="470052">
                    <a:tc>
                      <a:txBody>
                        <a:bodyPr/>
                        <a:lstStyle/>
                        <a:p>
                          <a:r>
                            <a:rPr lang="en-US" sz="2000" smtClean="0">
                              <a:latin typeface="+mj-lt"/>
                            </a:rPr>
                            <a:t>Mật</a:t>
                          </a:r>
                          <a:r>
                            <a:rPr lang="en-US" sz="2000" baseline="0" smtClean="0">
                              <a:latin typeface="+mj-lt"/>
                            </a:rPr>
                            <a:t> độ dân số (người/</a:t>
                          </a:r>
                          <a14:m>
                            <m:oMath xmlns:m="http://schemas.openxmlformats.org/officeDocument/2006/math">
                              <m:sSup>
                                <m:sSupPr>
                                  <m:ctrlPr>
                                    <a:rPr lang="en-US" sz="2000" i="1" baseline="0" smtClean="0">
                                      <a:latin typeface="+mj-lt"/>
                                    </a:rPr>
                                  </m:ctrlPr>
                                </m:sSupPr>
                                <m:e>
                                  <m:r>
                                    <a:rPr lang="en-US" sz="2000" b="0" i="1" baseline="0" smtClean="0">
                                      <a:latin typeface="+mj-lt"/>
                                    </a:rPr>
                                    <m:t>𝑘𝑚</m:t>
                                  </m:r>
                                </m:e>
                                <m:sup>
                                  <m:r>
                                    <a:rPr lang="en-US" sz="2000" b="0" i="1" baseline="0" smtClean="0">
                                      <a:latin typeface="+mj-lt"/>
                                    </a:rPr>
                                    <m:t>2</m:t>
                                  </m:r>
                                </m:sup>
                              </m:sSup>
                            </m:oMath>
                          </a14:m>
                          <a:r>
                            <a:rPr lang="en-US" sz="2000" smtClean="0">
                              <a:latin typeface="+mj-lt"/>
                            </a:rPr>
                            <a:t> )</a:t>
                          </a:r>
                          <a:endParaRPr lang="en-US" sz="2000">
                            <a:latin typeface="+mj-lt"/>
                          </a:endParaRPr>
                        </a:p>
                      </a:txBody>
                      <a:tcPr/>
                    </a:tc>
                    <a:tc>
                      <a:txBody>
                        <a:bodyPr/>
                        <a:lstStyle/>
                        <a:p>
                          <a:pPr algn="ctr"/>
                          <a:r>
                            <a:rPr lang="en-US" sz="2000" b="1" smtClean="0">
                              <a:latin typeface="+mj-lt"/>
                            </a:rPr>
                            <a:t>290</a:t>
                          </a:r>
                          <a:endParaRPr lang="en-US" sz="2000" b="1">
                            <a:latin typeface="+mj-lt"/>
                          </a:endParaRPr>
                        </a:p>
                      </a:txBody>
                      <a:tcPr/>
                    </a:tc>
                    <a:tc>
                      <a:txBody>
                        <a:bodyPr/>
                        <a:lstStyle/>
                        <a:p>
                          <a:pPr algn="ctr"/>
                          <a:r>
                            <a:rPr lang="en-US" sz="2000" b="1" smtClean="0">
                              <a:latin typeface="+mj-lt"/>
                            </a:rPr>
                            <a:t>315</a:t>
                          </a:r>
                          <a:endParaRPr lang="en-US" sz="2000" b="1">
                            <a:latin typeface="+mj-lt"/>
                          </a:endParaRPr>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346320390"/>
                  </p:ext>
                </p:extLst>
              </p:nvPr>
            </p:nvGraphicFramePr>
            <p:xfrm>
              <a:off x="1711569" y="5357445"/>
              <a:ext cx="8127999" cy="1410156"/>
            </p:xfrm>
            <a:graphic>
              <a:graphicData uri="http://schemas.openxmlformats.org/drawingml/2006/table">
                <a:tbl>
                  <a:tblPr firstRow="1" bandRow="1">
                    <a:tableStyleId>{5DA37D80-6434-44D0-A028-1B22A696006F}</a:tableStyleId>
                  </a:tblPr>
                  <a:tblGrid>
                    <a:gridCol w="4161693"/>
                    <a:gridCol w="1992923"/>
                    <a:gridCol w="1973383"/>
                  </a:tblGrid>
                  <a:tr h="470052">
                    <a:tc>
                      <a:txBody>
                        <a:bodyPr/>
                        <a:lstStyle/>
                        <a:p>
                          <a:endParaRPr lang="en-US" sz="2000">
                            <a:latin typeface="+mj-lt"/>
                          </a:endParaRPr>
                        </a:p>
                      </a:txBody>
                      <a:tcPr/>
                    </a:tc>
                    <a:tc>
                      <a:txBody>
                        <a:bodyPr/>
                        <a:lstStyle/>
                        <a:p>
                          <a:pPr algn="ctr"/>
                          <a:r>
                            <a:rPr lang="en-US" sz="2000" b="0" smtClean="0">
                              <a:latin typeface="+mj-lt"/>
                            </a:rPr>
                            <a:t>Năm</a:t>
                          </a:r>
                          <a:r>
                            <a:rPr lang="en-US" sz="2000" b="0" baseline="0" smtClean="0">
                              <a:latin typeface="+mj-lt"/>
                            </a:rPr>
                            <a:t> 2019</a:t>
                          </a:r>
                          <a:endParaRPr lang="en-US" sz="2000" b="0">
                            <a:latin typeface="+mj-lt"/>
                          </a:endParaRPr>
                        </a:p>
                      </a:txBody>
                      <a:tcPr/>
                    </a:tc>
                    <a:tc>
                      <a:txBody>
                        <a:bodyPr/>
                        <a:lstStyle/>
                        <a:p>
                          <a:pPr algn="ctr"/>
                          <a:r>
                            <a:rPr lang="en-US" sz="2000" b="0" smtClean="0">
                              <a:latin typeface="+mj-lt"/>
                            </a:rPr>
                            <a:t>Năm</a:t>
                          </a:r>
                          <a:r>
                            <a:rPr lang="en-US" sz="2000" b="0" baseline="0" smtClean="0">
                              <a:latin typeface="+mj-lt"/>
                            </a:rPr>
                            <a:t> 2020</a:t>
                          </a:r>
                          <a:endParaRPr lang="en-US" sz="2000" b="0">
                            <a:latin typeface="+mj-lt"/>
                          </a:endParaRPr>
                        </a:p>
                      </a:txBody>
                      <a:tcPr/>
                    </a:tc>
                  </a:tr>
                  <a:tr h="470052">
                    <a:tc>
                      <a:txBody>
                        <a:bodyPr/>
                        <a:lstStyle/>
                        <a:p>
                          <a:r>
                            <a:rPr lang="en-US" sz="2000" smtClean="0">
                              <a:latin typeface="+mj-lt"/>
                            </a:rPr>
                            <a:t>Số</a:t>
                          </a:r>
                          <a:r>
                            <a:rPr lang="en-US" sz="2000" baseline="0" smtClean="0">
                              <a:latin typeface="+mj-lt"/>
                            </a:rPr>
                            <a:t> dân (triệu người)</a:t>
                          </a:r>
                          <a:endParaRPr lang="en-US" sz="2000">
                            <a:latin typeface="+mj-lt"/>
                          </a:endParaRPr>
                        </a:p>
                      </a:txBody>
                      <a:tcPr>
                        <a:solidFill>
                          <a:schemeClr val="bg1">
                            <a:alpha val="20000"/>
                          </a:schemeClr>
                        </a:solidFill>
                      </a:tcPr>
                    </a:tc>
                    <a:tc>
                      <a:txBody>
                        <a:bodyPr/>
                        <a:lstStyle/>
                        <a:p>
                          <a:pPr algn="ctr"/>
                          <a:r>
                            <a:rPr lang="en-US" sz="2000" b="1" smtClean="0">
                              <a:latin typeface="+mj-lt"/>
                            </a:rPr>
                            <a:t>96,2</a:t>
                          </a:r>
                          <a:endParaRPr lang="en-US" sz="2000" b="1">
                            <a:latin typeface="+mj-lt"/>
                          </a:endParaRPr>
                        </a:p>
                      </a:txBody>
                      <a:tcPr>
                        <a:solidFill>
                          <a:schemeClr val="bg1">
                            <a:alpha val="20000"/>
                          </a:schemeClr>
                        </a:solidFill>
                      </a:tcPr>
                    </a:tc>
                    <a:tc>
                      <a:txBody>
                        <a:bodyPr/>
                        <a:lstStyle/>
                        <a:p>
                          <a:pPr algn="ctr"/>
                          <a:r>
                            <a:rPr lang="en-US" sz="2000" b="1" smtClean="0">
                              <a:latin typeface="+mj-lt"/>
                            </a:rPr>
                            <a:t>97,3</a:t>
                          </a:r>
                          <a:endParaRPr lang="en-US" sz="2000" b="1">
                            <a:latin typeface="+mj-lt"/>
                          </a:endParaRPr>
                        </a:p>
                      </a:txBody>
                      <a:tcPr>
                        <a:solidFill>
                          <a:schemeClr val="bg1">
                            <a:alpha val="20000"/>
                          </a:schemeClr>
                        </a:solidFill>
                      </a:tcPr>
                    </a:tc>
                  </a:tr>
                  <a:tr h="470052">
                    <a:tc>
                      <a:txBody>
                        <a:bodyPr/>
                        <a:lstStyle/>
                        <a:p>
                          <a:endParaRPr lang="en-US"/>
                        </a:p>
                      </a:txBody>
                      <a:tcPr>
                        <a:blipFill rotWithShape="1">
                          <a:blip r:embed="rId4"/>
                          <a:stretch>
                            <a:fillRect l="-146" t="-205195" r="-95315" b="-15584"/>
                          </a:stretch>
                        </a:blipFill>
                      </a:tcPr>
                    </a:tc>
                    <a:tc>
                      <a:txBody>
                        <a:bodyPr/>
                        <a:lstStyle/>
                        <a:p>
                          <a:pPr algn="ctr"/>
                          <a:r>
                            <a:rPr lang="en-US" sz="2000" b="1" smtClean="0">
                              <a:latin typeface="+mj-lt"/>
                            </a:rPr>
                            <a:t>290</a:t>
                          </a:r>
                          <a:endParaRPr lang="en-US" sz="2000" b="1">
                            <a:latin typeface="+mj-lt"/>
                          </a:endParaRPr>
                        </a:p>
                      </a:txBody>
                      <a:tcPr/>
                    </a:tc>
                    <a:tc>
                      <a:txBody>
                        <a:bodyPr/>
                        <a:lstStyle/>
                        <a:p>
                          <a:pPr algn="ctr"/>
                          <a:r>
                            <a:rPr lang="en-US" sz="2000" b="1" smtClean="0">
                              <a:latin typeface="+mj-lt"/>
                            </a:rPr>
                            <a:t>315</a:t>
                          </a:r>
                          <a:endParaRPr lang="en-US" sz="2000" b="1">
                            <a:latin typeface="+mj-lt"/>
                          </a:endParaRPr>
                        </a:p>
                      </a:txBody>
                      <a:tcPr/>
                    </a:tc>
                  </a:tr>
                </a:tbl>
              </a:graphicData>
            </a:graphic>
          </p:graphicFrame>
        </mc:Fallback>
      </mc:AlternateContent>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280295" y="902217"/>
            <a:ext cx="11573197" cy="724247"/>
          </a:xfrm>
        </p:spPr>
        <p:txBody>
          <a:bodyPr/>
          <a:lstStyle/>
          <a:p>
            <a:r>
              <a:rPr lang="en-US" sz="3200" b="1" u="sng" smtClean="0">
                <a:solidFill>
                  <a:srgbClr val="002060"/>
                </a:solidFill>
              </a:rPr>
              <a:t>HƯỚNG DẪN VỀ NHÀ</a:t>
            </a:r>
            <a:endParaRPr lang="en-US" sz="3200" b="1" u="sng" dirty="0">
              <a:solidFill>
                <a:srgbClr val="002060"/>
              </a:solidFill>
            </a:endParaRPr>
          </a:p>
        </p:txBody>
      </p:sp>
      <p:sp>
        <p:nvSpPr>
          <p:cNvPr id="3" name="Freeform 57">
            <a:extLst>
              <a:ext uri="{FF2B5EF4-FFF2-40B4-BE49-F238E27FC236}">
                <a16:creationId xmlns:a16="http://schemas.microsoft.com/office/drawing/2014/main" xmlns="" id="{8E41BF66-BA66-4EED-836C-D5ED1DA10FB9}"/>
              </a:ext>
            </a:extLst>
          </p:cNvPr>
          <p:cNvSpPr/>
          <p:nvPr/>
        </p:nvSpPr>
        <p:spPr>
          <a:xfrm>
            <a:off x="700390" y="4741125"/>
            <a:ext cx="11573197" cy="1194260"/>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 name="connsiteX0" fmla="*/ 0 w 7028224"/>
              <a:gd name="connsiteY0" fmla="*/ 51660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516606 h 859867"/>
              <a:gd name="connsiteX0" fmla="*/ 0 w 7028224"/>
              <a:gd name="connsiteY0" fmla="*/ 66332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663326 h 859867"/>
              <a:gd name="connsiteX0" fmla="*/ 0 w 7028224"/>
              <a:gd name="connsiteY0" fmla="*/ 663326 h 832357"/>
              <a:gd name="connsiteX1" fmla="*/ 1532998 w 7028224"/>
              <a:gd name="connsiteY1" fmla="*/ 832357 h 832357"/>
              <a:gd name="connsiteX2" fmla="*/ 7028224 w 7028224"/>
              <a:gd name="connsiteY2" fmla="*/ 150534 h 832357"/>
              <a:gd name="connsiteX3" fmla="*/ 4835116 w 7028224"/>
              <a:gd name="connsiteY3" fmla="*/ 0 h 832357"/>
              <a:gd name="connsiteX4" fmla="*/ 0 w 7028224"/>
              <a:gd name="connsiteY4" fmla="*/ 663326 h 832357"/>
              <a:gd name="connsiteX0" fmla="*/ 0 w 7028224"/>
              <a:gd name="connsiteY0" fmla="*/ 947595 h 1116626"/>
              <a:gd name="connsiteX1" fmla="*/ 1532998 w 7028224"/>
              <a:gd name="connsiteY1" fmla="*/ 1116626 h 1116626"/>
              <a:gd name="connsiteX2" fmla="*/ 7028224 w 7028224"/>
              <a:gd name="connsiteY2" fmla="*/ 434803 h 1116626"/>
              <a:gd name="connsiteX3" fmla="*/ 5283996 w 7028224"/>
              <a:gd name="connsiteY3" fmla="*/ 0 h 1116626"/>
              <a:gd name="connsiteX4" fmla="*/ 0 w 7028224"/>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25795"/>
              <a:gd name="connsiteX1" fmla="*/ 1200950 w 6714623"/>
              <a:gd name="connsiteY1" fmla="*/ 1125795 h 1125795"/>
              <a:gd name="connsiteX2" fmla="*/ 6714623 w 6714623"/>
              <a:gd name="connsiteY2" fmla="*/ 104683 h 1125795"/>
              <a:gd name="connsiteX3" fmla="*/ 5283996 w 6714623"/>
              <a:gd name="connsiteY3" fmla="*/ 0 h 1125795"/>
              <a:gd name="connsiteX4" fmla="*/ 0 w 6714623"/>
              <a:gd name="connsiteY4" fmla="*/ 947595 h 1125795"/>
              <a:gd name="connsiteX0" fmla="*/ 0 w 6769964"/>
              <a:gd name="connsiteY0" fmla="*/ 947595 h 1125795"/>
              <a:gd name="connsiteX1" fmla="*/ 1200950 w 6769964"/>
              <a:gd name="connsiteY1" fmla="*/ 1125795 h 1125795"/>
              <a:gd name="connsiteX2" fmla="*/ 6769964 w 6769964"/>
              <a:gd name="connsiteY2" fmla="*/ 159703 h 1125795"/>
              <a:gd name="connsiteX3" fmla="*/ 5283996 w 6769964"/>
              <a:gd name="connsiteY3" fmla="*/ 0 h 1125795"/>
              <a:gd name="connsiteX4" fmla="*/ 0 w 6769964"/>
              <a:gd name="connsiteY4" fmla="*/ 947595 h 112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964" h="1125795">
                <a:moveTo>
                  <a:pt x="0" y="947595"/>
                </a:moveTo>
                <a:lnTo>
                  <a:pt x="1200950" y="1125795"/>
                </a:lnTo>
                <a:lnTo>
                  <a:pt x="6769964" y="159703"/>
                </a:lnTo>
                <a:lnTo>
                  <a:pt x="5283996" y="0"/>
                </a:lnTo>
                <a:lnTo>
                  <a:pt x="0" y="947595"/>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3">
            <a:extLst>
              <a:ext uri="{FF2B5EF4-FFF2-40B4-BE49-F238E27FC236}">
                <a16:creationId xmlns:a16="http://schemas.microsoft.com/office/drawing/2014/main" xmlns="" id="{38E0BE69-FFD3-4228-8F7A-EB4CBB57A74C}"/>
              </a:ext>
            </a:extLst>
          </p:cNvPr>
          <p:cNvSpPr/>
          <p:nvPr/>
        </p:nvSpPr>
        <p:spPr>
          <a:xfrm>
            <a:off x="1172296" y="5242354"/>
            <a:ext cx="2509007" cy="545436"/>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xmlns="" id="{12058ECF-0BB9-447B-B664-0ED0052A5829}"/>
              </a:ext>
            </a:extLst>
          </p:cNvPr>
          <p:cNvSpPr/>
          <p:nvPr/>
        </p:nvSpPr>
        <p:spPr>
          <a:xfrm>
            <a:off x="4021015" y="4696918"/>
            <a:ext cx="2888637" cy="545436"/>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xmlns="" id="{8A9DE535-0955-4EBD-AEA3-960DC5848151}"/>
              </a:ext>
            </a:extLst>
          </p:cNvPr>
          <p:cNvSpPr/>
          <p:nvPr/>
        </p:nvSpPr>
        <p:spPr>
          <a:xfrm>
            <a:off x="7558656" y="4142572"/>
            <a:ext cx="2509007" cy="545436"/>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xmlns="" id="{C6B8D82B-4E76-40FA-94A4-23B4C2D36E84}"/>
              </a:ext>
            </a:extLst>
          </p:cNvPr>
          <p:cNvSpPr/>
          <p:nvPr/>
        </p:nvSpPr>
        <p:spPr>
          <a:xfrm>
            <a:off x="10045249" y="3535158"/>
            <a:ext cx="2509007" cy="545436"/>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자유형: 도형 61">
            <a:extLst>
              <a:ext uri="{FF2B5EF4-FFF2-40B4-BE49-F238E27FC236}">
                <a16:creationId xmlns:a16="http://schemas.microsoft.com/office/drawing/2014/main" xmlns="" id="{D4246B5E-02CD-44BA-B40A-35BD93958CDC}"/>
              </a:ext>
            </a:extLst>
          </p:cNvPr>
          <p:cNvSpPr/>
          <p:nvPr/>
        </p:nvSpPr>
        <p:spPr>
          <a:xfrm rot="11266131">
            <a:off x="1996418" y="2733788"/>
            <a:ext cx="1181225" cy="2469780"/>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TextBox 40"/>
          <p:cNvSpPr txBox="1"/>
          <p:nvPr/>
        </p:nvSpPr>
        <p:spPr>
          <a:xfrm>
            <a:off x="3421618" y="3299690"/>
            <a:ext cx="2645276" cy="1131848"/>
          </a:xfrm>
          <a:prstGeom prst="rect">
            <a:avLst/>
          </a:prstGeom>
          <a:noFill/>
        </p:spPr>
        <p:txBody>
          <a:bodyPr wrap="none" rtlCol="0">
            <a:spAutoFit/>
          </a:bodyPr>
          <a:lstStyle/>
          <a:p>
            <a:pPr algn="ctr">
              <a:lnSpc>
                <a:spcPct val="150000"/>
              </a:lnSpc>
            </a:pPr>
            <a:r>
              <a:rPr lang="en-US" sz="2400" b="1" smtClean="0">
                <a:solidFill>
                  <a:srgbClr val="002060"/>
                </a:solidFill>
              </a:rPr>
              <a:t>1. Ôn tập lại</a:t>
            </a:r>
          </a:p>
          <a:p>
            <a:pPr algn="ctr">
              <a:lnSpc>
                <a:spcPct val="150000"/>
              </a:lnSpc>
            </a:pPr>
            <a:r>
              <a:rPr lang="en-US" sz="2400" b="1" smtClean="0">
                <a:solidFill>
                  <a:srgbClr val="002060"/>
                </a:solidFill>
              </a:rPr>
              <a:t>kiến thức đã học</a:t>
            </a:r>
            <a:endParaRPr lang="en-US" sz="2400" b="1">
              <a:solidFill>
                <a:srgbClr val="002060"/>
              </a:solidFill>
            </a:endParaRPr>
          </a:p>
        </p:txBody>
      </p:sp>
      <p:sp>
        <p:nvSpPr>
          <p:cNvPr id="42" name="TextBox 41"/>
          <p:cNvSpPr txBox="1"/>
          <p:nvPr/>
        </p:nvSpPr>
        <p:spPr>
          <a:xfrm>
            <a:off x="6185523" y="2665285"/>
            <a:ext cx="2746265" cy="1200329"/>
          </a:xfrm>
          <a:prstGeom prst="rect">
            <a:avLst/>
          </a:prstGeom>
          <a:noFill/>
        </p:spPr>
        <p:txBody>
          <a:bodyPr wrap="none" rtlCol="0">
            <a:spAutoFit/>
          </a:bodyPr>
          <a:lstStyle/>
          <a:p>
            <a:pPr algn="ctr">
              <a:lnSpc>
                <a:spcPct val="150000"/>
              </a:lnSpc>
            </a:pPr>
            <a:r>
              <a:rPr lang="en-US" sz="2400" b="1" smtClean="0">
                <a:solidFill>
                  <a:srgbClr val="002060"/>
                </a:solidFill>
              </a:rPr>
              <a:t>2. Hoàn thành bài</a:t>
            </a:r>
          </a:p>
          <a:p>
            <a:pPr algn="ctr">
              <a:lnSpc>
                <a:spcPct val="150000"/>
              </a:lnSpc>
            </a:pPr>
            <a:r>
              <a:rPr lang="en-US" sz="2400" b="1" smtClean="0">
                <a:solidFill>
                  <a:srgbClr val="002060"/>
                </a:solidFill>
              </a:rPr>
              <a:t>tập sgk và sbt</a:t>
            </a:r>
            <a:endParaRPr lang="en-US" sz="2400" b="1">
              <a:solidFill>
                <a:srgbClr val="002060"/>
              </a:solidFill>
            </a:endParaRPr>
          </a:p>
        </p:txBody>
      </p:sp>
      <p:sp>
        <p:nvSpPr>
          <p:cNvPr id="43" name="TextBox 42"/>
          <p:cNvSpPr txBox="1"/>
          <p:nvPr/>
        </p:nvSpPr>
        <p:spPr>
          <a:xfrm>
            <a:off x="9011711" y="1947890"/>
            <a:ext cx="2643672" cy="1200329"/>
          </a:xfrm>
          <a:prstGeom prst="rect">
            <a:avLst/>
          </a:prstGeom>
          <a:noFill/>
        </p:spPr>
        <p:txBody>
          <a:bodyPr wrap="none" rtlCol="0">
            <a:spAutoFit/>
          </a:bodyPr>
          <a:lstStyle/>
          <a:p>
            <a:pPr algn="ctr">
              <a:lnSpc>
                <a:spcPct val="150000"/>
              </a:lnSpc>
            </a:pPr>
            <a:r>
              <a:rPr lang="en-US" sz="2400" b="1" smtClean="0">
                <a:solidFill>
                  <a:srgbClr val="002060"/>
                </a:solidFill>
              </a:rPr>
              <a:t>3. Xem nội dung </a:t>
            </a:r>
          </a:p>
          <a:p>
            <a:pPr algn="ctr">
              <a:lnSpc>
                <a:spcPct val="150000"/>
              </a:lnSpc>
            </a:pPr>
            <a:r>
              <a:rPr lang="en-US" sz="2400" b="1" smtClean="0">
                <a:solidFill>
                  <a:srgbClr val="002060"/>
                </a:solidFill>
              </a:rPr>
              <a:t>bài 5. Thực hành</a:t>
            </a:r>
            <a:endParaRPr lang="en-US" sz="2400" b="1">
              <a:solidFill>
                <a:srgbClr val="002060"/>
              </a:solidFill>
            </a:endParaRPr>
          </a:p>
        </p:txBody>
      </p:sp>
      <p:sp>
        <p:nvSpPr>
          <p:cNvPr id="44" name="Donut 20">
            <a:extLst>
              <a:ext uri="{FF2B5EF4-FFF2-40B4-BE49-F238E27FC236}">
                <a16:creationId xmlns:a16="http://schemas.microsoft.com/office/drawing/2014/main" xmlns="" id="{C18DB444-EB6A-404E-ABD8-75F15106AD44}"/>
              </a:ext>
            </a:extLst>
          </p:cNvPr>
          <p:cNvSpPr/>
          <p:nvPr/>
        </p:nvSpPr>
        <p:spPr>
          <a:xfrm>
            <a:off x="532380" y="599641"/>
            <a:ext cx="2292882" cy="2190451"/>
          </a:xfrm>
          <a:prstGeom prst="donut">
            <a:avLst>
              <a:gd name="adj" fmla="val 98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5" name="Rounded Rectangle 9">
            <a:extLst>
              <a:ext uri="{FF2B5EF4-FFF2-40B4-BE49-F238E27FC236}">
                <a16:creationId xmlns:a16="http://schemas.microsoft.com/office/drawing/2014/main" xmlns="" id="{15BE4EC6-43BF-4AD0-AEEA-201D0535951C}"/>
              </a:ext>
            </a:extLst>
          </p:cNvPr>
          <p:cNvSpPr/>
          <p:nvPr/>
        </p:nvSpPr>
        <p:spPr>
          <a:xfrm>
            <a:off x="1258341" y="153349"/>
            <a:ext cx="855781" cy="704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ounded Rectangle 45">
            <a:extLst>
              <a:ext uri="{FF2B5EF4-FFF2-40B4-BE49-F238E27FC236}">
                <a16:creationId xmlns:a16="http://schemas.microsoft.com/office/drawing/2014/main" xmlns="" id="{88C14777-0096-4859-B079-1F6C266DCEB4}"/>
              </a:ext>
            </a:extLst>
          </p:cNvPr>
          <p:cNvSpPr/>
          <p:nvPr/>
        </p:nvSpPr>
        <p:spPr>
          <a:xfrm>
            <a:off x="1311232" y="2359585"/>
            <a:ext cx="855781" cy="704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ounded Rectangle 49">
            <a:extLst>
              <a:ext uri="{FF2B5EF4-FFF2-40B4-BE49-F238E27FC236}">
                <a16:creationId xmlns:a16="http://schemas.microsoft.com/office/drawing/2014/main" xmlns="" id="{5F432428-A8DE-407E-8705-ADCAA9E5148C}"/>
              </a:ext>
            </a:extLst>
          </p:cNvPr>
          <p:cNvSpPr/>
          <p:nvPr/>
        </p:nvSpPr>
        <p:spPr>
          <a:xfrm>
            <a:off x="2483370" y="1255982"/>
            <a:ext cx="855781" cy="7049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ed Rectangle 53">
            <a:extLst>
              <a:ext uri="{FF2B5EF4-FFF2-40B4-BE49-F238E27FC236}">
                <a16:creationId xmlns:a16="http://schemas.microsoft.com/office/drawing/2014/main" xmlns="" id="{CD83DDB0-961A-4D3F-901C-DE009405AEA4}"/>
              </a:ext>
            </a:extLst>
          </p:cNvPr>
          <p:cNvSpPr/>
          <p:nvPr/>
        </p:nvSpPr>
        <p:spPr>
          <a:xfrm>
            <a:off x="104489" y="1342414"/>
            <a:ext cx="855781" cy="704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48">
            <a:extLst>
              <a:ext uri="{FF2B5EF4-FFF2-40B4-BE49-F238E27FC236}">
                <a16:creationId xmlns:a16="http://schemas.microsoft.com/office/drawing/2014/main" xmlns="" id="{7A492B12-0241-430D-8139-E20071CC50C9}"/>
              </a:ext>
            </a:extLst>
          </p:cNvPr>
          <p:cNvSpPr/>
          <p:nvPr/>
        </p:nvSpPr>
        <p:spPr>
          <a:xfrm>
            <a:off x="1210668" y="1118784"/>
            <a:ext cx="951128" cy="979300"/>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ounded Rectangle 10">
            <a:extLst>
              <a:ext uri="{FF2B5EF4-FFF2-40B4-BE49-F238E27FC236}">
                <a16:creationId xmlns:a16="http://schemas.microsoft.com/office/drawing/2014/main" xmlns="" id="{CD9D9089-26EA-49BD-9CFE-AE72E3E86EAB}"/>
              </a:ext>
            </a:extLst>
          </p:cNvPr>
          <p:cNvSpPr/>
          <p:nvPr/>
        </p:nvSpPr>
        <p:spPr>
          <a:xfrm>
            <a:off x="465061" y="1515626"/>
            <a:ext cx="223012" cy="30387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Rounded Rectangle 5">
            <a:extLst>
              <a:ext uri="{FF2B5EF4-FFF2-40B4-BE49-F238E27FC236}">
                <a16:creationId xmlns:a16="http://schemas.microsoft.com/office/drawing/2014/main" xmlns="" id="{D46F600B-E188-4732-BFBB-157ACDD56C39}"/>
              </a:ext>
            </a:extLst>
          </p:cNvPr>
          <p:cNvSpPr/>
          <p:nvPr/>
        </p:nvSpPr>
        <p:spPr>
          <a:xfrm flipH="1">
            <a:off x="1484601" y="1402792"/>
            <a:ext cx="483522" cy="4106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ound Same Side Corner Rectangle 11">
            <a:extLst>
              <a:ext uri="{FF2B5EF4-FFF2-40B4-BE49-F238E27FC236}">
                <a16:creationId xmlns:a16="http://schemas.microsoft.com/office/drawing/2014/main" xmlns="" id="{84B7C905-B284-401F-BF02-B2FDF4D84C63}"/>
              </a:ext>
            </a:extLst>
          </p:cNvPr>
          <p:cNvSpPr>
            <a:spLocks noChangeAspect="1"/>
          </p:cNvSpPr>
          <p:nvPr/>
        </p:nvSpPr>
        <p:spPr>
          <a:xfrm rot="9900000">
            <a:off x="1555908" y="333019"/>
            <a:ext cx="357762" cy="30385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Block Arc 10">
            <a:extLst>
              <a:ext uri="{FF2B5EF4-FFF2-40B4-BE49-F238E27FC236}">
                <a16:creationId xmlns:a16="http://schemas.microsoft.com/office/drawing/2014/main" xmlns="" id="{3AB626B6-1E77-4961-A39E-A2822AB570D7}"/>
              </a:ext>
            </a:extLst>
          </p:cNvPr>
          <p:cNvSpPr/>
          <p:nvPr/>
        </p:nvSpPr>
        <p:spPr>
          <a:xfrm>
            <a:off x="2752294" y="1482935"/>
            <a:ext cx="378627" cy="26405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4" name="Round Same Side Corner Rectangle 36">
            <a:extLst>
              <a:ext uri="{FF2B5EF4-FFF2-40B4-BE49-F238E27FC236}">
                <a16:creationId xmlns:a16="http://schemas.microsoft.com/office/drawing/2014/main" xmlns="" id="{CA9F8B55-4906-4243-9596-9D2A8B8905B4}"/>
              </a:ext>
            </a:extLst>
          </p:cNvPr>
          <p:cNvSpPr>
            <a:spLocks noChangeAspect="1"/>
          </p:cNvSpPr>
          <p:nvPr/>
        </p:nvSpPr>
        <p:spPr>
          <a:xfrm>
            <a:off x="1578257" y="2548054"/>
            <a:ext cx="357761" cy="28285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inVertical)">
                                      <p:cBhvr>
                                        <p:cTn id="36" dur="500"/>
                                        <p:tgtEl>
                                          <p:spTgt spid="4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41"/>
                                        </p:tgtEl>
                                        <p:attrNameLst>
                                          <p:attrName>stroke.color</p:attrName>
                                        </p:attrNameLst>
                                      </p:cBhvr>
                                      <p:to>
                                        <a:srgbClr val="E62601"/>
                                      </p:to>
                                    </p:animClr>
                                    <p:set>
                                      <p:cBhvr>
                                        <p:cTn id="67" dur="2000" fill="hold"/>
                                        <p:tgtEl>
                                          <p:spTgt spid="41"/>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42"/>
                                        </p:tgtEl>
                                        <p:attrNameLst>
                                          <p:attrName>stroke.color</p:attrName>
                                        </p:attrNameLst>
                                      </p:cBhvr>
                                      <p:to>
                                        <a:srgbClr val="E62601"/>
                                      </p:to>
                                    </p:animClr>
                                    <p:set>
                                      <p:cBhvr>
                                        <p:cTn id="77" dur="2000" fill="hold"/>
                                        <p:tgtEl>
                                          <p:spTgt spid="42"/>
                                        </p:tgtEl>
                                        <p:attrNameLst>
                                          <p:attrName>stroke.on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43"/>
                                        </p:tgtEl>
                                        <p:attrNameLst>
                                          <p:attrName>stroke.color</p:attrName>
                                        </p:attrNameLst>
                                      </p:cBhvr>
                                      <p:to>
                                        <a:srgbClr val="E62601"/>
                                      </p:to>
                                    </p:animClr>
                                    <p:set>
                                      <p:cBhvr>
                                        <p:cTn id="87" dur="2000" fill="hold"/>
                                        <p:tgtEl>
                                          <p:spTgt spid="4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sz="3600" b="1" u="sng" smtClean="0">
                <a:solidFill>
                  <a:srgbClr val="0070C0"/>
                </a:solidFill>
              </a:rPr>
              <a:t>KHỞI ĐỘNG</a:t>
            </a:r>
            <a:endParaRPr lang="en-US" sz="3600" b="1" u="sng" dirty="0">
              <a:solidFill>
                <a:srgbClr val="0070C0"/>
              </a:solidFill>
            </a:endParaRPr>
          </a:p>
        </p:txBody>
      </p:sp>
      <p:grpSp>
        <p:nvGrpSpPr>
          <p:cNvPr id="213" name="Group 212">
            <a:extLst>
              <a:ext uri="{FF2B5EF4-FFF2-40B4-BE49-F238E27FC236}">
                <a16:creationId xmlns:a16="http://schemas.microsoft.com/office/drawing/2014/main" xmlns="" id="{AF647387-DADD-4156-947F-C71A3C540001}"/>
              </a:ext>
            </a:extLst>
          </p:cNvPr>
          <p:cNvGrpSpPr/>
          <p:nvPr/>
        </p:nvGrpSpPr>
        <p:grpSpPr>
          <a:xfrm>
            <a:off x="70408" y="4657326"/>
            <a:ext cx="1210506" cy="2071719"/>
            <a:chOff x="1646980" y="2405880"/>
            <a:chExt cx="2381295" cy="3765190"/>
          </a:xfrm>
        </p:grpSpPr>
        <p:sp>
          <p:nvSpPr>
            <p:cNvPr id="181" name="Up Arrow 7">
              <a:extLst>
                <a:ext uri="{FF2B5EF4-FFF2-40B4-BE49-F238E27FC236}">
                  <a16:creationId xmlns:a16="http://schemas.microsoft.com/office/drawing/2014/main" xmlns="" id="{0C937FAC-C925-40BE-BAA6-361DE57A6ACE}"/>
                </a:ext>
              </a:extLst>
            </p:cNvPr>
            <p:cNvSpPr/>
            <p:nvPr/>
          </p:nvSpPr>
          <p:spPr>
            <a:xfrm rot="10800000" flipH="1" flipV="1">
              <a:off x="2517605" y="2405880"/>
              <a:ext cx="1510670" cy="2651761"/>
            </a:xfrm>
            <a:prstGeom prst="upArrow">
              <a:avLst>
                <a:gd name="adj1" fmla="val 50000"/>
                <a:gd name="adj2" fmla="val 6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4" name="Up Arrow 4">
              <a:extLst>
                <a:ext uri="{FF2B5EF4-FFF2-40B4-BE49-F238E27FC236}">
                  <a16:creationId xmlns:a16="http://schemas.microsoft.com/office/drawing/2014/main" xmlns="" id="{7263D539-805E-425D-8140-5EE86BE1D1F3}"/>
                </a:ext>
              </a:extLst>
            </p:cNvPr>
            <p:cNvSpPr/>
            <p:nvPr/>
          </p:nvSpPr>
          <p:spPr>
            <a:xfrm flipH="1" flipV="1">
              <a:off x="1646980" y="3519309"/>
              <a:ext cx="1510670" cy="2651761"/>
            </a:xfrm>
            <a:prstGeom prst="upArrow">
              <a:avLst>
                <a:gd name="adj1" fmla="val 50000"/>
                <a:gd name="adj2" fmla="val 619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5" name="Parallelogram 15">
            <a:extLst>
              <a:ext uri="{FF2B5EF4-FFF2-40B4-BE49-F238E27FC236}">
                <a16:creationId xmlns:a16="http://schemas.microsoft.com/office/drawing/2014/main" xmlns="" id="{7A9FBE9D-EE5A-4F1B-8EDD-3D011F43183E}"/>
              </a:ext>
            </a:extLst>
          </p:cNvPr>
          <p:cNvSpPr/>
          <p:nvPr/>
        </p:nvSpPr>
        <p:spPr>
          <a:xfrm flipH="1">
            <a:off x="4094717" y="349225"/>
            <a:ext cx="606236" cy="59548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6" name="Picture 35"/>
          <p:cNvPicPr/>
          <p:nvPr/>
        </p:nvPicPr>
        <p:blipFill>
          <a:blip r:embed="rId2">
            <a:extLst>
              <a:ext uri="{28A0092B-C50C-407E-A947-70E740481C1C}">
                <a14:useLocalDpi xmlns:a14="http://schemas.microsoft.com/office/drawing/2010/main" val="0"/>
              </a:ext>
            </a:extLst>
          </a:blip>
          <a:stretch>
            <a:fillRect/>
          </a:stretch>
        </p:blipFill>
        <p:spPr>
          <a:xfrm>
            <a:off x="2051537" y="1562213"/>
            <a:ext cx="7702061" cy="3274002"/>
          </a:xfrm>
          <a:prstGeom prst="rect">
            <a:avLst/>
          </a:prstGeom>
        </p:spPr>
      </p:pic>
      <p:sp>
        <p:nvSpPr>
          <p:cNvPr id="3" name="Rectangle 2"/>
          <p:cNvSpPr/>
          <p:nvPr/>
        </p:nvSpPr>
        <p:spPr>
          <a:xfrm>
            <a:off x="1811215" y="1444982"/>
            <a:ext cx="8305800" cy="3391233"/>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1215" y="5130493"/>
            <a:ext cx="8610600" cy="1015663"/>
          </a:xfrm>
          <a:prstGeom prst="rect">
            <a:avLst/>
          </a:prstGeom>
        </p:spPr>
        <p:txBody>
          <a:bodyPr wrap="square">
            <a:spAutoFit/>
          </a:bodyPr>
          <a:lstStyle/>
          <a:p>
            <a:pPr>
              <a:lnSpc>
                <a:spcPct val="150000"/>
              </a:lnSpc>
            </a:pPr>
            <a:r>
              <a:rPr lang="en-US" sz="2000">
                <a:solidFill>
                  <a:srgbClr val="002060"/>
                </a:solidFill>
              </a:rPr>
              <a:t>Theo em, cách trình bày như thế này đã thực sự hợp </a:t>
            </a:r>
            <a:r>
              <a:rPr lang="en-US" sz="2000">
                <a:solidFill>
                  <a:srgbClr val="002060"/>
                </a:solidFill>
              </a:rPr>
              <a:t>lí </a:t>
            </a:r>
            <a:r>
              <a:rPr lang="en-US" sz="2000" smtClean="0">
                <a:solidFill>
                  <a:srgbClr val="002060"/>
                </a:solidFill>
              </a:rPr>
              <a:t>chưa? Nếu </a:t>
            </a:r>
            <a:r>
              <a:rPr lang="en-US" sz="2000">
                <a:solidFill>
                  <a:srgbClr val="002060"/>
                </a:solidFill>
              </a:rPr>
              <a:t>có thể, hãy đưa ra một phương án trình bày khác mà em biết?</a:t>
            </a:r>
          </a:p>
        </p:txBody>
      </p:sp>
      <p:grpSp>
        <p:nvGrpSpPr>
          <p:cNvPr id="39" name="Group 38">
            <a:extLst>
              <a:ext uri="{FF2B5EF4-FFF2-40B4-BE49-F238E27FC236}">
                <a16:creationId xmlns:a16="http://schemas.microsoft.com/office/drawing/2014/main" xmlns="" id="{8653B998-8F98-4117-9EB0-E36FB010DCCA}"/>
              </a:ext>
            </a:extLst>
          </p:cNvPr>
          <p:cNvGrpSpPr/>
          <p:nvPr/>
        </p:nvGrpSpPr>
        <p:grpSpPr>
          <a:xfrm>
            <a:off x="9943270" y="5640159"/>
            <a:ext cx="1426707" cy="1232022"/>
            <a:chOff x="3910759" y="1798694"/>
            <a:chExt cx="4494964" cy="4513061"/>
          </a:xfrm>
        </p:grpSpPr>
        <p:grpSp>
          <p:nvGrpSpPr>
            <p:cNvPr id="40" name="Group 39">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50"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51"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41" name="Group 40">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48"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49"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42" name="Group 41">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46"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47"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43" name="Group 42">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44"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45"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52" name="Group 51">
            <a:extLst>
              <a:ext uri="{FF2B5EF4-FFF2-40B4-BE49-F238E27FC236}">
                <a16:creationId xmlns:a16="http://schemas.microsoft.com/office/drawing/2014/main" xmlns="" id="{8653B998-8F98-4117-9EB0-E36FB010DCCA}"/>
              </a:ext>
            </a:extLst>
          </p:cNvPr>
          <p:cNvGrpSpPr/>
          <p:nvPr/>
        </p:nvGrpSpPr>
        <p:grpSpPr>
          <a:xfrm rot="15968360">
            <a:off x="10917827" y="5526861"/>
            <a:ext cx="1426707" cy="1232022"/>
            <a:chOff x="3910759" y="1798694"/>
            <a:chExt cx="4494964" cy="4513061"/>
          </a:xfrm>
        </p:grpSpPr>
        <p:grpSp>
          <p:nvGrpSpPr>
            <p:cNvPr id="53" name="Group 52">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63"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4"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54" name="Group 53">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61"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2"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55" name="Group 54">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59"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0"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56" name="Group 55">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57"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58"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5" grpId="0" animBg="1"/>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450553" y="843601"/>
            <a:ext cx="11573197" cy="724247"/>
          </a:xfrm>
        </p:spPr>
        <p:txBody>
          <a:bodyPr/>
          <a:lstStyle/>
          <a:p>
            <a:r>
              <a:rPr lang="en-US" sz="4000" b="1" smtClean="0">
                <a:solidFill>
                  <a:srgbClr val="002060"/>
                </a:solidFill>
              </a:rPr>
              <a:t>CẢM ƠN CÁC EM ĐÃ LẮNG NGHE</a:t>
            </a:r>
            <a:endParaRPr lang="en-US" sz="4000" b="1" dirty="0">
              <a:solidFill>
                <a:srgbClr val="002060"/>
              </a:solidFill>
            </a:endParaRPr>
          </a:p>
        </p:txBody>
      </p:sp>
      <p:sp>
        <p:nvSpPr>
          <p:cNvPr id="3" name="Rectangle 2">
            <a:extLst>
              <a:ext uri="{FF2B5EF4-FFF2-40B4-BE49-F238E27FC236}">
                <a16:creationId xmlns:a16="http://schemas.microsoft.com/office/drawing/2014/main" xmlns="" id="{35E36403-D93C-4F3C-9081-7E6E9D44D0A7}"/>
              </a:ext>
            </a:extLst>
          </p:cNvPr>
          <p:cNvSpPr/>
          <p:nvPr/>
        </p:nvSpPr>
        <p:spPr>
          <a:xfrm>
            <a:off x="2004931" y="2379002"/>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 name="Rectangle 3">
            <a:extLst>
              <a:ext uri="{FF2B5EF4-FFF2-40B4-BE49-F238E27FC236}">
                <a16:creationId xmlns:a16="http://schemas.microsoft.com/office/drawing/2014/main" xmlns="" id="{CEBA58BC-44BE-4536-9DAB-B0460A2BE384}"/>
              </a:ext>
            </a:extLst>
          </p:cNvPr>
          <p:cNvSpPr/>
          <p:nvPr/>
        </p:nvSpPr>
        <p:spPr>
          <a:xfrm>
            <a:off x="2004931" y="3480286"/>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Rectangle 4">
            <a:extLst>
              <a:ext uri="{FF2B5EF4-FFF2-40B4-BE49-F238E27FC236}">
                <a16:creationId xmlns:a16="http://schemas.microsoft.com/office/drawing/2014/main" xmlns="" id="{F276F50C-17FA-424B-A63A-5E31AE96333A}"/>
              </a:ext>
            </a:extLst>
          </p:cNvPr>
          <p:cNvSpPr/>
          <p:nvPr/>
        </p:nvSpPr>
        <p:spPr>
          <a:xfrm>
            <a:off x="2004931" y="4581570"/>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 name="Rectangle 5">
            <a:extLst>
              <a:ext uri="{FF2B5EF4-FFF2-40B4-BE49-F238E27FC236}">
                <a16:creationId xmlns:a16="http://schemas.microsoft.com/office/drawing/2014/main" xmlns="" id="{E9948CE9-90AE-4C57-9A71-F0CFB9671FF8}"/>
              </a:ext>
            </a:extLst>
          </p:cNvPr>
          <p:cNvSpPr/>
          <p:nvPr/>
        </p:nvSpPr>
        <p:spPr>
          <a:xfrm>
            <a:off x="2004931" y="5682854"/>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Freeform 4">
            <a:extLst>
              <a:ext uri="{FF2B5EF4-FFF2-40B4-BE49-F238E27FC236}">
                <a16:creationId xmlns:a16="http://schemas.microsoft.com/office/drawing/2014/main" xmlns="" id="{CEB9AF6C-7810-4182-9A95-32F11FCC62CC}"/>
              </a:ext>
            </a:extLst>
          </p:cNvPr>
          <p:cNvSpPr/>
          <p:nvPr/>
        </p:nvSpPr>
        <p:spPr>
          <a:xfrm>
            <a:off x="-72095" y="3449715"/>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3">
            <a:extLst>
              <a:ext uri="{FF2B5EF4-FFF2-40B4-BE49-F238E27FC236}">
                <a16:creationId xmlns:a16="http://schemas.microsoft.com/office/drawing/2014/main" xmlns="" id="{4AC62E75-43FC-481C-9D88-7E4655FC0382}"/>
              </a:ext>
            </a:extLst>
          </p:cNvPr>
          <p:cNvSpPr/>
          <p:nvPr/>
        </p:nvSpPr>
        <p:spPr>
          <a:xfrm>
            <a:off x="-74413" y="2348090"/>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Freeform 59">
            <a:extLst>
              <a:ext uri="{FF2B5EF4-FFF2-40B4-BE49-F238E27FC236}">
                <a16:creationId xmlns:a16="http://schemas.microsoft.com/office/drawing/2014/main" xmlns="" id="{288661E4-9EA5-416C-94A7-3E548D4D4B22}"/>
              </a:ext>
            </a:extLst>
          </p:cNvPr>
          <p:cNvSpPr/>
          <p:nvPr/>
        </p:nvSpPr>
        <p:spPr>
          <a:xfrm flipV="1">
            <a:off x="-64798" y="4478317"/>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reeform 60">
            <a:extLst>
              <a:ext uri="{FF2B5EF4-FFF2-40B4-BE49-F238E27FC236}">
                <a16:creationId xmlns:a16="http://schemas.microsoft.com/office/drawing/2014/main" xmlns="" id="{36D373C6-C3D9-4002-BBEF-A6AEF4B6B02A}"/>
              </a:ext>
            </a:extLst>
          </p:cNvPr>
          <p:cNvSpPr/>
          <p:nvPr/>
        </p:nvSpPr>
        <p:spPr>
          <a:xfrm flipV="1">
            <a:off x="-66685" y="4478319"/>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30">
            <a:extLst>
              <a:ext uri="{FF2B5EF4-FFF2-40B4-BE49-F238E27FC236}">
                <a16:creationId xmlns:a16="http://schemas.microsoft.com/office/drawing/2014/main" xmlns="" id="{7E70D497-F732-4718-8416-CF2D1D4F520E}"/>
              </a:ext>
            </a:extLst>
          </p:cNvPr>
          <p:cNvSpPr/>
          <p:nvPr/>
        </p:nvSpPr>
        <p:spPr>
          <a:xfrm>
            <a:off x="2324622" y="378057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ounded Rectangle 32">
            <a:extLst>
              <a:ext uri="{FF2B5EF4-FFF2-40B4-BE49-F238E27FC236}">
                <a16:creationId xmlns:a16="http://schemas.microsoft.com/office/drawing/2014/main" xmlns="" id="{9D968454-2ACC-4805-B593-68E63E372EC8}"/>
              </a:ext>
            </a:extLst>
          </p:cNvPr>
          <p:cNvSpPr/>
          <p:nvPr/>
        </p:nvSpPr>
        <p:spPr>
          <a:xfrm>
            <a:off x="2324622" y="5962990"/>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ectangle 16">
            <a:extLst>
              <a:ext uri="{FF2B5EF4-FFF2-40B4-BE49-F238E27FC236}">
                <a16:creationId xmlns:a16="http://schemas.microsoft.com/office/drawing/2014/main" xmlns="" id="{18C8F883-9E1E-48D0-A978-81B8E4881AC6}"/>
              </a:ext>
            </a:extLst>
          </p:cNvPr>
          <p:cNvSpPr/>
          <p:nvPr/>
        </p:nvSpPr>
        <p:spPr>
          <a:xfrm rot="2700000">
            <a:off x="2385700" y="477440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ectangle 9">
            <a:extLst>
              <a:ext uri="{FF2B5EF4-FFF2-40B4-BE49-F238E27FC236}">
                <a16:creationId xmlns:a16="http://schemas.microsoft.com/office/drawing/2014/main" xmlns="" id="{C1875506-118A-463D-AF98-1312044D7ED2}"/>
              </a:ext>
            </a:extLst>
          </p:cNvPr>
          <p:cNvSpPr/>
          <p:nvPr/>
        </p:nvSpPr>
        <p:spPr>
          <a:xfrm>
            <a:off x="2339929" y="2696674"/>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8" name="Rectangle 167">
            <a:extLst>
              <a:ext uri="{FF2B5EF4-FFF2-40B4-BE49-F238E27FC236}">
                <a16:creationId xmlns:a16="http://schemas.microsoft.com/office/drawing/2014/main" xmlns="" id="{35E36403-D93C-4F3C-9081-7E6E9D44D0A7}"/>
              </a:ext>
            </a:extLst>
          </p:cNvPr>
          <p:cNvSpPr/>
          <p:nvPr/>
        </p:nvSpPr>
        <p:spPr>
          <a:xfrm>
            <a:off x="11120498" y="2483072"/>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69" name="Rectangle 168">
            <a:extLst>
              <a:ext uri="{FF2B5EF4-FFF2-40B4-BE49-F238E27FC236}">
                <a16:creationId xmlns:a16="http://schemas.microsoft.com/office/drawing/2014/main" xmlns="" id="{CEBA58BC-44BE-4536-9DAB-B0460A2BE384}"/>
              </a:ext>
            </a:extLst>
          </p:cNvPr>
          <p:cNvSpPr/>
          <p:nvPr/>
        </p:nvSpPr>
        <p:spPr>
          <a:xfrm>
            <a:off x="11120498" y="3584356"/>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170" name="Rectangle 169">
            <a:extLst>
              <a:ext uri="{FF2B5EF4-FFF2-40B4-BE49-F238E27FC236}">
                <a16:creationId xmlns:a16="http://schemas.microsoft.com/office/drawing/2014/main" xmlns="" id="{F276F50C-17FA-424B-A63A-5E31AE96333A}"/>
              </a:ext>
            </a:extLst>
          </p:cNvPr>
          <p:cNvSpPr/>
          <p:nvPr/>
        </p:nvSpPr>
        <p:spPr>
          <a:xfrm>
            <a:off x="11120498" y="4685640"/>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71" name="Rectangle 170">
            <a:extLst>
              <a:ext uri="{FF2B5EF4-FFF2-40B4-BE49-F238E27FC236}">
                <a16:creationId xmlns:a16="http://schemas.microsoft.com/office/drawing/2014/main" xmlns="" id="{E9948CE9-90AE-4C57-9A71-F0CFB9671FF8}"/>
              </a:ext>
            </a:extLst>
          </p:cNvPr>
          <p:cNvSpPr/>
          <p:nvPr/>
        </p:nvSpPr>
        <p:spPr>
          <a:xfrm>
            <a:off x="11120498" y="5786924"/>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72" name="Freeform 4">
            <a:extLst>
              <a:ext uri="{FF2B5EF4-FFF2-40B4-BE49-F238E27FC236}">
                <a16:creationId xmlns:a16="http://schemas.microsoft.com/office/drawing/2014/main" xmlns="" id="{CEB9AF6C-7810-4182-9A95-32F11FCC62CC}"/>
              </a:ext>
            </a:extLst>
          </p:cNvPr>
          <p:cNvSpPr/>
          <p:nvPr/>
        </p:nvSpPr>
        <p:spPr>
          <a:xfrm>
            <a:off x="9043472" y="3553785"/>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3" name="Freeform 3">
            <a:extLst>
              <a:ext uri="{FF2B5EF4-FFF2-40B4-BE49-F238E27FC236}">
                <a16:creationId xmlns:a16="http://schemas.microsoft.com/office/drawing/2014/main" xmlns="" id="{4AC62E75-43FC-481C-9D88-7E4655FC0382}"/>
              </a:ext>
            </a:extLst>
          </p:cNvPr>
          <p:cNvSpPr/>
          <p:nvPr/>
        </p:nvSpPr>
        <p:spPr>
          <a:xfrm>
            <a:off x="9041154" y="2452160"/>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4" name="Freeform 59">
            <a:extLst>
              <a:ext uri="{FF2B5EF4-FFF2-40B4-BE49-F238E27FC236}">
                <a16:creationId xmlns:a16="http://schemas.microsoft.com/office/drawing/2014/main" xmlns="" id="{288661E4-9EA5-416C-94A7-3E548D4D4B22}"/>
              </a:ext>
            </a:extLst>
          </p:cNvPr>
          <p:cNvSpPr/>
          <p:nvPr/>
        </p:nvSpPr>
        <p:spPr>
          <a:xfrm flipV="1">
            <a:off x="9050769" y="4582387"/>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Freeform 60">
            <a:extLst>
              <a:ext uri="{FF2B5EF4-FFF2-40B4-BE49-F238E27FC236}">
                <a16:creationId xmlns:a16="http://schemas.microsoft.com/office/drawing/2014/main" xmlns="" id="{36D373C6-C3D9-4002-BBEF-A6AEF4B6B02A}"/>
              </a:ext>
            </a:extLst>
          </p:cNvPr>
          <p:cNvSpPr/>
          <p:nvPr/>
        </p:nvSpPr>
        <p:spPr>
          <a:xfrm flipV="1">
            <a:off x="9048882" y="4582389"/>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Rectangle 30">
            <a:extLst>
              <a:ext uri="{FF2B5EF4-FFF2-40B4-BE49-F238E27FC236}">
                <a16:creationId xmlns:a16="http://schemas.microsoft.com/office/drawing/2014/main" xmlns="" id="{7E70D497-F732-4718-8416-CF2D1D4F520E}"/>
              </a:ext>
            </a:extLst>
          </p:cNvPr>
          <p:cNvSpPr/>
          <p:nvPr/>
        </p:nvSpPr>
        <p:spPr>
          <a:xfrm>
            <a:off x="11440189" y="388464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7" name="Rounded Rectangle 32">
            <a:extLst>
              <a:ext uri="{FF2B5EF4-FFF2-40B4-BE49-F238E27FC236}">
                <a16:creationId xmlns:a16="http://schemas.microsoft.com/office/drawing/2014/main" xmlns="" id="{9D968454-2ACC-4805-B593-68E63E372EC8}"/>
              </a:ext>
            </a:extLst>
          </p:cNvPr>
          <p:cNvSpPr/>
          <p:nvPr/>
        </p:nvSpPr>
        <p:spPr>
          <a:xfrm>
            <a:off x="11440189" y="6067060"/>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8" name="Rectangle 16">
            <a:extLst>
              <a:ext uri="{FF2B5EF4-FFF2-40B4-BE49-F238E27FC236}">
                <a16:creationId xmlns:a16="http://schemas.microsoft.com/office/drawing/2014/main" xmlns="" id="{18C8F883-9E1E-48D0-A978-81B8E4881AC6}"/>
              </a:ext>
            </a:extLst>
          </p:cNvPr>
          <p:cNvSpPr/>
          <p:nvPr/>
        </p:nvSpPr>
        <p:spPr>
          <a:xfrm rot="2700000">
            <a:off x="11501267" y="487847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9" name="Rectangle 9">
            <a:extLst>
              <a:ext uri="{FF2B5EF4-FFF2-40B4-BE49-F238E27FC236}">
                <a16:creationId xmlns:a16="http://schemas.microsoft.com/office/drawing/2014/main" xmlns="" id="{C1875506-118A-463D-AF98-1312044D7ED2}"/>
              </a:ext>
            </a:extLst>
          </p:cNvPr>
          <p:cNvSpPr/>
          <p:nvPr/>
        </p:nvSpPr>
        <p:spPr>
          <a:xfrm>
            <a:off x="11455496" y="2800744"/>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80" name="Group 179">
            <a:extLst>
              <a:ext uri="{FF2B5EF4-FFF2-40B4-BE49-F238E27FC236}">
                <a16:creationId xmlns:a16="http://schemas.microsoft.com/office/drawing/2014/main" xmlns="" id="{8653B998-8F98-4117-9EB0-E36FB010DCCA}"/>
              </a:ext>
            </a:extLst>
          </p:cNvPr>
          <p:cNvGrpSpPr/>
          <p:nvPr/>
        </p:nvGrpSpPr>
        <p:grpSpPr>
          <a:xfrm>
            <a:off x="4082363" y="1786258"/>
            <a:ext cx="4494964" cy="4513061"/>
            <a:chOff x="3910759" y="1798694"/>
            <a:chExt cx="4494964" cy="4513061"/>
          </a:xfrm>
        </p:grpSpPr>
        <p:grpSp>
          <p:nvGrpSpPr>
            <p:cNvPr id="181" name="Group 180">
              <a:extLst>
                <a:ext uri="{FF2B5EF4-FFF2-40B4-BE49-F238E27FC236}">
                  <a16:creationId xmlns:a16="http://schemas.microsoft.com/office/drawing/2014/main" xmlns="" id="{709D1605-D192-4155-9371-C5B3AE6CC26C}"/>
                </a:ext>
              </a:extLst>
            </p:cNvPr>
            <p:cNvGrpSpPr/>
            <p:nvPr/>
          </p:nvGrpSpPr>
          <p:grpSpPr>
            <a:xfrm>
              <a:off x="4443004" y="1798694"/>
              <a:ext cx="1772074" cy="2509561"/>
              <a:chOff x="4443004" y="1798694"/>
              <a:chExt cx="1772074" cy="2509561"/>
            </a:xfrm>
          </p:grpSpPr>
          <p:sp>
            <p:nvSpPr>
              <p:cNvPr id="191" name="Up Arrow 4">
                <a:extLst>
                  <a:ext uri="{FF2B5EF4-FFF2-40B4-BE49-F238E27FC236}">
                    <a16:creationId xmlns:a16="http://schemas.microsoft.com/office/drawing/2014/main" xmlns=""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92" name="Up Arrow 4">
                <a:extLst>
                  <a:ext uri="{FF2B5EF4-FFF2-40B4-BE49-F238E27FC236}">
                    <a16:creationId xmlns:a16="http://schemas.microsoft.com/office/drawing/2014/main" xmlns=""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82" name="Group 181">
              <a:extLst>
                <a:ext uri="{FF2B5EF4-FFF2-40B4-BE49-F238E27FC236}">
                  <a16:creationId xmlns:a16="http://schemas.microsoft.com/office/drawing/2014/main" xmlns="" id="{CFD1BA8A-2D3F-493F-8D44-2713CFF657CA}"/>
                </a:ext>
              </a:extLst>
            </p:cNvPr>
            <p:cNvGrpSpPr/>
            <p:nvPr/>
          </p:nvGrpSpPr>
          <p:grpSpPr>
            <a:xfrm>
              <a:off x="5930185" y="2318035"/>
              <a:ext cx="2475538" cy="1806097"/>
              <a:chOff x="5930185" y="2318035"/>
              <a:chExt cx="2475538" cy="1806097"/>
            </a:xfrm>
          </p:grpSpPr>
          <p:sp>
            <p:nvSpPr>
              <p:cNvPr id="189" name="Up Arrow 4">
                <a:extLst>
                  <a:ext uri="{FF2B5EF4-FFF2-40B4-BE49-F238E27FC236}">
                    <a16:creationId xmlns:a16="http://schemas.microsoft.com/office/drawing/2014/main" xmlns=""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90" name="Up Arrow 4">
                <a:extLst>
                  <a:ext uri="{FF2B5EF4-FFF2-40B4-BE49-F238E27FC236}">
                    <a16:creationId xmlns:a16="http://schemas.microsoft.com/office/drawing/2014/main" xmlns=""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83" name="Group 182">
              <a:extLst>
                <a:ext uri="{FF2B5EF4-FFF2-40B4-BE49-F238E27FC236}">
                  <a16:creationId xmlns:a16="http://schemas.microsoft.com/office/drawing/2014/main" xmlns="" id="{A8B0B7E1-802A-4EF6-A3EE-63BE58DB2E5B}"/>
                </a:ext>
              </a:extLst>
            </p:cNvPr>
            <p:cNvGrpSpPr/>
            <p:nvPr/>
          </p:nvGrpSpPr>
          <p:grpSpPr>
            <a:xfrm>
              <a:off x="6087232" y="3802194"/>
              <a:ext cx="1772074" cy="2509561"/>
              <a:chOff x="6087232" y="3802194"/>
              <a:chExt cx="1772074" cy="2509561"/>
            </a:xfrm>
          </p:grpSpPr>
          <p:sp>
            <p:nvSpPr>
              <p:cNvPr id="187" name="Up Arrow 4">
                <a:extLst>
                  <a:ext uri="{FF2B5EF4-FFF2-40B4-BE49-F238E27FC236}">
                    <a16:creationId xmlns:a16="http://schemas.microsoft.com/office/drawing/2014/main" xmlns=""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8" name="Up Arrow 4">
                <a:extLst>
                  <a:ext uri="{FF2B5EF4-FFF2-40B4-BE49-F238E27FC236}">
                    <a16:creationId xmlns:a16="http://schemas.microsoft.com/office/drawing/2014/main" xmlns=""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84" name="Group 183">
              <a:extLst>
                <a:ext uri="{FF2B5EF4-FFF2-40B4-BE49-F238E27FC236}">
                  <a16:creationId xmlns:a16="http://schemas.microsoft.com/office/drawing/2014/main" xmlns="" id="{F0EC9D67-2255-4068-A25B-037ECA6BA9C7}"/>
                </a:ext>
              </a:extLst>
            </p:cNvPr>
            <p:cNvGrpSpPr/>
            <p:nvPr/>
          </p:nvGrpSpPr>
          <p:grpSpPr>
            <a:xfrm>
              <a:off x="3910759" y="3982845"/>
              <a:ext cx="2475538" cy="1806097"/>
              <a:chOff x="3910759" y="3982845"/>
              <a:chExt cx="2475538" cy="1806097"/>
            </a:xfrm>
          </p:grpSpPr>
          <p:sp>
            <p:nvSpPr>
              <p:cNvPr id="185" name="Up Arrow 4">
                <a:extLst>
                  <a:ext uri="{FF2B5EF4-FFF2-40B4-BE49-F238E27FC236}">
                    <a16:creationId xmlns:a16="http://schemas.microsoft.com/office/drawing/2014/main" xmlns=""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6" name="Up Arrow 4">
                <a:extLst>
                  <a:ext uri="{FF2B5EF4-FFF2-40B4-BE49-F238E27FC236}">
                    <a16:creationId xmlns:a16="http://schemas.microsoft.com/office/drawing/2014/main" xmlns=""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Tree>
    <p:extLst>
      <p:ext uri="{BB962C8B-B14F-4D97-AF65-F5344CB8AC3E}">
        <p14:creationId xmlns:p14="http://schemas.microsoft.com/office/powerpoint/2010/main" val="2237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barn(inVertical)">
                                      <p:cBhvr>
                                        <p:cTn id="43" dur="500"/>
                                        <p:tgtEl>
                                          <p:spTgt spid="16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barn(inVertical)">
                                      <p:cBhvr>
                                        <p:cTn id="46" dur="500"/>
                                        <p:tgtEl>
                                          <p:spTgt spid="16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barn(inVertical)">
                                      <p:cBhvr>
                                        <p:cTn id="49" dur="500"/>
                                        <p:tgtEl>
                                          <p:spTgt spid="17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barn(inVertical)">
                                      <p:cBhvr>
                                        <p:cTn id="52" dur="500"/>
                                        <p:tgtEl>
                                          <p:spTgt spid="17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barn(inVertical)">
                                      <p:cBhvr>
                                        <p:cTn id="55" dur="500"/>
                                        <p:tgtEl>
                                          <p:spTgt spid="17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3"/>
                                        </p:tgtEl>
                                        <p:attrNameLst>
                                          <p:attrName>style.visibility</p:attrName>
                                        </p:attrNameLst>
                                      </p:cBhvr>
                                      <p:to>
                                        <p:strVal val="visible"/>
                                      </p:to>
                                    </p:set>
                                    <p:animEffect transition="in" filter="barn(inVertical)">
                                      <p:cBhvr>
                                        <p:cTn id="58" dur="500"/>
                                        <p:tgtEl>
                                          <p:spTgt spid="17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barn(inVertical)">
                                      <p:cBhvr>
                                        <p:cTn id="61" dur="500"/>
                                        <p:tgtEl>
                                          <p:spTgt spid="17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75"/>
                                        </p:tgtEl>
                                        <p:attrNameLst>
                                          <p:attrName>style.visibility</p:attrName>
                                        </p:attrNameLst>
                                      </p:cBhvr>
                                      <p:to>
                                        <p:strVal val="visible"/>
                                      </p:to>
                                    </p:set>
                                    <p:animEffect transition="in" filter="barn(inVertical)">
                                      <p:cBhvr>
                                        <p:cTn id="64" dur="500"/>
                                        <p:tgtEl>
                                          <p:spTgt spid="17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barn(inVertical)">
                                      <p:cBhvr>
                                        <p:cTn id="67" dur="500"/>
                                        <p:tgtEl>
                                          <p:spTgt spid="17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77"/>
                                        </p:tgtEl>
                                        <p:attrNameLst>
                                          <p:attrName>style.visibility</p:attrName>
                                        </p:attrNameLst>
                                      </p:cBhvr>
                                      <p:to>
                                        <p:strVal val="visible"/>
                                      </p:to>
                                    </p:set>
                                    <p:animEffect transition="in" filter="barn(inVertical)">
                                      <p:cBhvr>
                                        <p:cTn id="70" dur="500"/>
                                        <p:tgtEl>
                                          <p:spTgt spid="17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barn(inVertical)">
                                      <p:cBhvr>
                                        <p:cTn id="73" dur="500"/>
                                        <p:tgtEl>
                                          <p:spTgt spid="17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79"/>
                                        </p:tgtEl>
                                        <p:attrNameLst>
                                          <p:attrName>style.visibility</p:attrName>
                                        </p:attrNameLst>
                                      </p:cBhvr>
                                      <p:to>
                                        <p:strVal val="visible"/>
                                      </p:to>
                                    </p:set>
                                    <p:animEffect transition="in" filter="barn(inVertical)">
                                      <p:cBhvr>
                                        <p:cTn id="76" dur="500"/>
                                        <p:tgtEl>
                                          <p:spTgt spid="179"/>
                                        </p:tgtEl>
                                      </p:cBhvr>
                                    </p:animEffect>
                                  </p:childTnLst>
                                </p:cTn>
                              </p:par>
                              <p:par>
                                <p:cTn id="77" presetID="16" presetClass="entr" presetSubtype="21" fill="hold" nodeType="with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barn(inVertical)">
                                      <p:cBhvr>
                                        <p:cTn id="79" dur="500"/>
                                        <p:tgtEl>
                                          <p:spTgt spid="180"/>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
                                            <p:txEl>
                                              <p:pRg st="0" end="0"/>
                                            </p:txEl>
                                          </p:spTgt>
                                        </p:tgtEl>
                                        <p:attrNameLst>
                                          <p:attrName>style.visibility</p:attrName>
                                        </p:attrNameLst>
                                      </p:cBhvr>
                                      <p:to>
                                        <p:strVal val="visible"/>
                                      </p:to>
                                    </p:set>
                                    <p:animEffect transition="in" filter="wipe(down)">
                                      <p:cBhvr>
                                        <p:cTn id="84" dur="580">
                                          <p:stCondLst>
                                            <p:cond delay="0"/>
                                          </p:stCondLst>
                                        </p:cTn>
                                        <p:tgtEl>
                                          <p:spTgt spid="2">
                                            <p:txEl>
                                              <p:pRg st="0" end="0"/>
                                            </p:txEl>
                                          </p:spTgt>
                                        </p:tgtEl>
                                      </p:cBhvr>
                                    </p:animEffect>
                                    <p:anim calcmode="lin" valueType="num">
                                      <p:cBhvr>
                                        <p:cTn id="8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2">
                                            <p:txEl>
                                              <p:pRg st="0" end="0"/>
                                            </p:txEl>
                                          </p:spTgt>
                                        </p:tgtEl>
                                      </p:cBhvr>
                                      <p:to x="100000" y="60000"/>
                                    </p:animScale>
                                    <p:animScale>
                                      <p:cBhvr>
                                        <p:cTn id="91" dur="166" decel="50000">
                                          <p:stCondLst>
                                            <p:cond delay="676"/>
                                          </p:stCondLst>
                                        </p:cTn>
                                        <p:tgtEl>
                                          <p:spTgt spid="2">
                                            <p:txEl>
                                              <p:pRg st="0" end="0"/>
                                            </p:txEl>
                                          </p:spTgt>
                                        </p:tgtEl>
                                      </p:cBhvr>
                                      <p:to x="100000" y="100000"/>
                                    </p:animScale>
                                    <p:animScale>
                                      <p:cBhvr>
                                        <p:cTn id="92" dur="26">
                                          <p:stCondLst>
                                            <p:cond delay="1312"/>
                                          </p:stCondLst>
                                        </p:cTn>
                                        <p:tgtEl>
                                          <p:spTgt spid="2">
                                            <p:txEl>
                                              <p:pRg st="0" end="0"/>
                                            </p:txEl>
                                          </p:spTgt>
                                        </p:tgtEl>
                                      </p:cBhvr>
                                      <p:to x="100000" y="80000"/>
                                    </p:animScale>
                                    <p:animScale>
                                      <p:cBhvr>
                                        <p:cTn id="93" dur="166" decel="50000">
                                          <p:stCondLst>
                                            <p:cond delay="1338"/>
                                          </p:stCondLst>
                                        </p:cTn>
                                        <p:tgtEl>
                                          <p:spTgt spid="2">
                                            <p:txEl>
                                              <p:pRg st="0" end="0"/>
                                            </p:txEl>
                                          </p:spTgt>
                                        </p:tgtEl>
                                      </p:cBhvr>
                                      <p:to x="100000" y="100000"/>
                                    </p:animScale>
                                    <p:animScale>
                                      <p:cBhvr>
                                        <p:cTn id="94" dur="26">
                                          <p:stCondLst>
                                            <p:cond delay="1642"/>
                                          </p:stCondLst>
                                        </p:cTn>
                                        <p:tgtEl>
                                          <p:spTgt spid="2">
                                            <p:txEl>
                                              <p:pRg st="0" end="0"/>
                                            </p:txEl>
                                          </p:spTgt>
                                        </p:tgtEl>
                                      </p:cBhvr>
                                      <p:to x="100000" y="90000"/>
                                    </p:animScale>
                                    <p:animScale>
                                      <p:cBhvr>
                                        <p:cTn id="95" dur="166" decel="50000">
                                          <p:stCondLst>
                                            <p:cond delay="1668"/>
                                          </p:stCondLst>
                                        </p:cTn>
                                        <p:tgtEl>
                                          <p:spTgt spid="2">
                                            <p:txEl>
                                              <p:pRg st="0" end="0"/>
                                            </p:txEl>
                                          </p:spTgt>
                                        </p:tgtEl>
                                      </p:cBhvr>
                                      <p:to x="100000" y="100000"/>
                                    </p:animScale>
                                    <p:animScale>
                                      <p:cBhvr>
                                        <p:cTn id="96" dur="26">
                                          <p:stCondLst>
                                            <p:cond delay="1808"/>
                                          </p:stCondLst>
                                        </p:cTn>
                                        <p:tgtEl>
                                          <p:spTgt spid="2">
                                            <p:txEl>
                                              <p:pRg st="0" end="0"/>
                                            </p:txEl>
                                          </p:spTgt>
                                        </p:tgtEl>
                                      </p:cBhvr>
                                      <p:to x="100000" y="95000"/>
                                    </p:animScale>
                                    <p:animScale>
                                      <p:cBhvr>
                                        <p:cTn id="9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5A4BDA0-C270-4764-9C18-A593BCE2C965}"/>
              </a:ext>
            </a:extLst>
          </p:cNvPr>
          <p:cNvSpPr txBox="1"/>
          <p:nvPr/>
        </p:nvSpPr>
        <p:spPr>
          <a:xfrm>
            <a:off x="991450" y="798032"/>
            <a:ext cx="10671980" cy="646331"/>
          </a:xfrm>
          <a:prstGeom prst="rect">
            <a:avLst/>
          </a:prstGeom>
          <a:noFill/>
        </p:spPr>
        <p:txBody>
          <a:bodyPr wrap="square" rtlCol="0" anchor="ctr">
            <a:spAutoFit/>
          </a:bodyPr>
          <a:lstStyle/>
          <a:p>
            <a:r>
              <a:rPr lang="en-US" altLang="ko-KR" sz="3600" b="1" smtClean="0">
                <a:solidFill>
                  <a:schemeClr val="bg1"/>
                </a:solidFill>
                <a:cs typeface="Arial" pitchFamily="34" charset="0"/>
              </a:rPr>
              <a:t>BÀI 4. TRÌNH BÀY THÔNG TIN Ở DẠNG BẢNG</a:t>
            </a:r>
            <a:endParaRPr lang="ko-KR" altLang="en-US" sz="3600" b="1" dirty="0">
              <a:solidFill>
                <a:schemeClr val="bg1"/>
              </a:solidFill>
              <a:cs typeface="Arial" pitchFamily="34" charset="0"/>
            </a:endParaRPr>
          </a:p>
        </p:txBody>
      </p:sp>
      <p:grpSp>
        <p:nvGrpSpPr>
          <p:cNvPr id="23" name="Group 22">
            <a:extLst>
              <a:ext uri="{FF2B5EF4-FFF2-40B4-BE49-F238E27FC236}">
                <a16:creationId xmlns:a16="http://schemas.microsoft.com/office/drawing/2014/main" xmlns="" id="{7CA548C9-F6E3-4838-9E7D-CDA0595A299E}"/>
              </a:ext>
            </a:extLst>
          </p:cNvPr>
          <p:cNvGrpSpPr/>
          <p:nvPr/>
        </p:nvGrpSpPr>
        <p:grpSpPr>
          <a:xfrm>
            <a:off x="333378" y="4193899"/>
            <a:ext cx="3641831" cy="2392582"/>
            <a:chOff x="3105732" y="945479"/>
            <a:chExt cx="7257757" cy="4768147"/>
          </a:xfrm>
        </p:grpSpPr>
        <p:sp>
          <p:nvSpPr>
            <p:cNvPr id="24" name="Oval 23">
              <a:extLst>
                <a:ext uri="{FF2B5EF4-FFF2-40B4-BE49-F238E27FC236}">
                  <a16:creationId xmlns:a16="http://schemas.microsoft.com/office/drawing/2014/main" xmlns="" id="{9DDF9848-228F-41FF-9F79-47D6128800B0}"/>
                </a:ext>
              </a:extLst>
            </p:cNvPr>
            <p:cNvSpPr/>
            <p:nvPr/>
          </p:nvSpPr>
          <p:spPr>
            <a:xfrm>
              <a:off x="8911710" y="2318515"/>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xmlns="" id="{2273A16F-06D0-4423-A0D5-80C5AC51D5CE}"/>
                </a:ext>
              </a:extLst>
            </p:cNvPr>
            <p:cNvSpPr/>
            <p:nvPr/>
          </p:nvSpPr>
          <p:spPr>
            <a:xfrm>
              <a:off x="5227330" y="2957051"/>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xmlns="" id="{B4344EF1-A7EF-42F9-8982-5714EAC2FEAF}"/>
                </a:ext>
              </a:extLst>
            </p:cNvPr>
            <p:cNvSpPr/>
            <p:nvPr/>
          </p:nvSpPr>
          <p:spPr>
            <a:xfrm>
              <a:off x="7701885" y="2178338"/>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xmlns="" id="{87CA1790-0130-4094-97E9-93F132F8B7DA}"/>
                </a:ext>
              </a:extLst>
            </p:cNvPr>
            <p:cNvSpPr/>
            <p:nvPr/>
          </p:nvSpPr>
          <p:spPr>
            <a:xfrm>
              <a:off x="4296249" y="4809400"/>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xmlns="" id="{317B5500-68B7-45A2-89EF-C22AEF28B956}"/>
                </a:ext>
              </a:extLst>
            </p:cNvPr>
            <p:cNvSpPr/>
            <p:nvPr/>
          </p:nvSpPr>
          <p:spPr>
            <a:xfrm>
              <a:off x="7016376" y="3513792"/>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2" name="Straight Connector 31">
              <a:extLst>
                <a:ext uri="{FF2B5EF4-FFF2-40B4-BE49-F238E27FC236}">
                  <a16:creationId xmlns:a16="http://schemas.microsoft.com/office/drawing/2014/main" xmlns="" id="{E5AA0276-6767-43E1-B015-56B172F33351}"/>
                </a:ext>
              </a:extLst>
            </p:cNvPr>
            <p:cNvCxnSpPr>
              <a:cxnSpLocks/>
              <a:stCxn id="26" idx="3"/>
              <a:endCxn id="28" idx="7"/>
            </p:cNvCxnSpPr>
            <p:nvPr/>
          </p:nvCxnSpPr>
          <p:spPr>
            <a:xfrm flipH="1">
              <a:off x="4476675" y="3137477"/>
              <a:ext cx="781611" cy="1702879"/>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xmlns="" id="{B3726C24-5FF4-4D51-A57B-EC8E6D64BD2C}"/>
                </a:ext>
              </a:extLst>
            </p:cNvPr>
            <p:cNvCxnSpPr>
              <a:cxnSpLocks/>
              <a:stCxn id="29" idx="2"/>
              <a:endCxn id="26" idx="6"/>
            </p:cNvCxnSpPr>
            <p:nvPr/>
          </p:nvCxnSpPr>
          <p:spPr>
            <a:xfrm flipH="1" flipV="1">
              <a:off x="5438712" y="3062742"/>
              <a:ext cx="1577664" cy="55674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xmlns="" id="{1EB29A2C-0C7C-4422-93E8-893551C1ECCB}"/>
                </a:ext>
              </a:extLst>
            </p:cNvPr>
            <p:cNvCxnSpPr>
              <a:cxnSpLocks/>
              <a:stCxn id="27" idx="3"/>
              <a:endCxn id="29" idx="7"/>
            </p:cNvCxnSpPr>
            <p:nvPr/>
          </p:nvCxnSpPr>
          <p:spPr>
            <a:xfrm flipH="1">
              <a:off x="7196802" y="2358764"/>
              <a:ext cx="536039" cy="1185984"/>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xmlns="" id="{9FA54342-56E6-40E7-82FB-E939A29ACCCA}"/>
                </a:ext>
              </a:extLst>
            </p:cNvPr>
            <p:cNvCxnSpPr>
              <a:cxnSpLocks/>
              <a:stCxn id="27" idx="6"/>
              <a:endCxn id="24" idx="2"/>
            </p:cNvCxnSpPr>
            <p:nvPr/>
          </p:nvCxnSpPr>
          <p:spPr>
            <a:xfrm>
              <a:off x="7913267" y="2284029"/>
              <a:ext cx="998443" cy="140177"/>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xmlns="" id="{6D00B182-3EA7-4B94-A716-D7A57A2141FD}"/>
                </a:ext>
              </a:extLst>
            </p:cNvPr>
            <p:cNvCxnSpPr>
              <a:cxnSpLocks/>
              <a:stCxn id="24" idx="7"/>
            </p:cNvCxnSpPr>
            <p:nvPr/>
          </p:nvCxnSpPr>
          <p:spPr>
            <a:xfrm flipV="1">
              <a:off x="9092135" y="945479"/>
              <a:ext cx="1271354" cy="1403991"/>
            </a:xfrm>
            <a:prstGeom prst="line">
              <a:avLst/>
            </a:prstGeom>
            <a:noFill/>
            <a:ln w="381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xmlns="" id="{3A4E555F-E4F3-4FFA-9191-26E2655A8335}"/>
                </a:ext>
              </a:extLst>
            </p:cNvPr>
            <p:cNvCxnSpPr>
              <a:cxnSpLocks/>
              <a:stCxn id="28" idx="3"/>
            </p:cNvCxnSpPr>
            <p:nvPr/>
          </p:nvCxnSpPr>
          <p:spPr>
            <a:xfrm flipH="1">
              <a:off x="3105732" y="4989825"/>
              <a:ext cx="1221472" cy="72380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Group 36">
            <a:extLst>
              <a:ext uri="{FF2B5EF4-FFF2-40B4-BE49-F238E27FC236}">
                <a16:creationId xmlns:a16="http://schemas.microsoft.com/office/drawing/2014/main" xmlns="" id="{3AD26DFF-C5AD-4DD5-867A-9CA5F0F67614}"/>
              </a:ext>
            </a:extLst>
          </p:cNvPr>
          <p:cNvGrpSpPr/>
          <p:nvPr/>
        </p:nvGrpSpPr>
        <p:grpSpPr>
          <a:xfrm>
            <a:off x="333375" y="4422896"/>
            <a:ext cx="3641834" cy="1388712"/>
            <a:chOff x="2769103" y="2028607"/>
            <a:chExt cx="7324350" cy="2792936"/>
          </a:xfrm>
          <a:scene3d>
            <a:camera prst="isometricOffAxis1Right">
              <a:rot lat="1080000" lon="19200000" rev="0"/>
            </a:camera>
            <a:lightRig rig="threePt" dir="t"/>
          </a:scene3d>
        </p:grpSpPr>
        <p:sp>
          <p:nvSpPr>
            <p:cNvPr id="38" name="Rectangle 37">
              <a:extLst>
                <a:ext uri="{FF2B5EF4-FFF2-40B4-BE49-F238E27FC236}">
                  <a16:creationId xmlns:a16="http://schemas.microsoft.com/office/drawing/2014/main" xmlns="" id="{900B396B-9CC2-4903-9DE0-B1ABEC63E879}"/>
                </a:ext>
              </a:extLst>
            </p:cNvPr>
            <p:cNvSpPr/>
            <p:nvPr/>
          </p:nvSpPr>
          <p:spPr>
            <a:xfrm>
              <a:off x="454587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T</a:t>
              </a:r>
              <a:endParaRPr lang="en-US" sz="2000" dirty="0">
                <a:solidFill>
                  <a:schemeClr val="tx1">
                    <a:lumMod val="85000"/>
                    <a:lumOff val="15000"/>
                  </a:schemeClr>
                </a:solidFill>
                <a:latin typeface="Bell MT" panose="02020503060305020303" pitchFamily="18" charset="0"/>
              </a:endParaRPr>
            </a:p>
          </p:txBody>
        </p:sp>
        <p:sp>
          <p:nvSpPr>
            <p:cNvPr id="39" name="Rectangle 38">
              <a:extLst>
                <a:ext uri="{FF2B5EF4-FFF2-40B4-BE49-F238E27FC236}">
                  <a16:creationId xmlns:a16="http://schemas.microsoft.com/office/drawing/2014/main" xmlns="" id="{FD200DF8-E676-4A7B-B677-4B4556925026}"/>
                </a:ext>
              </a:extLst>
            </p:cNvPr>
            <p:cNvSpPr/>
            <p:nvPr/>
          </p:nvSpPr>
          <p:spPr>
            <a:xfrm>
              <a:off x="5316583" y="2210906"/>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Bell MT" panose="02020503060305020303" pitchFamily="18" charset="0"/>
                </a:rPr>
                <a:t>I</a:t>
              </a:r>
              <a:endParaRPr lang="en-US" sz="2000" dirty="0">
                <a:solidFill>
                  <a:schemeClr val="bg1"/>
                </a:solidFill>
                <a:latin typeface="Bell MT" panose="02020503060305020303" pitchFamily="18" charset="0"/>
              </a:endParaRPr>
            </a:p>
          </p:txBody>
        </p:sp>
        <p:sp>
          <p:nvSpPr>
            <p:cNvPr id="40" name="Rectangle 39">
              <a:extLst>
                <a:ext uri="{FF2B5EF4-FFF2-40B4-BE49-F238E27FC236}">
                  <a16:creationId xmlns:a16="http://schemas.microsoft.com/office/drawing/2014/main" xmlns="" id="{F5A399AF-AB14-41F5-8DDB-CC383BCC57AF}"/>
                </a:ext>
              </a:extLst>
            </p:cNvPr>
            <p:cNvSpPr/>
            <p:nvPr/>
          </p:nvSpPr>
          <p:spPr>
            <a:xfrm>
              <a:off x="6087291"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85000"/>
                      <a:lumOff val="15000"/>
                    </a:schemeClr>
                  </a:solidFill>
                  <a:latin typeface="Bell MT" panose="02020503060305020303" pitchFamily="18" charset="0"/>
                </a:rPr>
                <a:t>N</a:t>
              </a:r>
              <a:endParaRPr lang="en-US" sz="2000" dirty="0">
                <a:solidFill>
                  <a:schemeClr val="tx1">
                    <a:lumMod val="85000"/>
                    <a:lumOff val="15000"/>
                  </a:schemeClr>
                </a:solidFill>
                <a:latin typeface="Bell MT" panose="02020503060305020303" pitchFamily="18" charset="0"/>
              </a:endParaRPr>
            </a:p>
          </p:txBody>
        </p:sp>
        <p:sp>
          <p:nvSpPr>
            <p:cNvPr id="41" name="Rectangle 40">
              <a:extLst>
                <a:ext uri="{FF2B5EF4-FFF2-40B4-BE49-F238E27FC236}">
                  <a16:creationId xmlns:a16="http://schemas.microsoft.com/office/drawing/2014/main" xmlns="" id="{F2B18236-7468-45B5-8868-86B0EE4075F7}"/>
                </a:ext>
              </a:extLst>
            </p:cNvPr>
            <p:cNvSpPr/>
            <p:nvPr/>
          </p:nvSpPr>
          <p:spPr>
            <a:xfrm>
              <a:off x="6857999"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85000"/>
                      <a:lumOff val="15000"/>
                    </a:schemeClr>
                  </a:solidFill>
                  <a:latin typeface="Bell MT" panose="02020503060305020303" pitchFamily="18" charset="0"/>
                </a:rPr>
                <a:t>H</a:t>
              </a:r>
              <a:endParaRPr lang="en-US" sz="2000" dirty="0">
                <a:solidFill>
                  <a:schemeClr val="tx1">
                    <a:lumMod val="85000"/>
                    <a:lumOff val="15000"/>
                  </a:schemeClr>
                </a:solidFill>
                <a:latin typeface="Bell MT" panose="02020503060305020303" pitchFamily="18" charset="0"/>
              </a:endParaRPr>
            </a:p>
          </p:txBody>
        </p:sp>
        <p:sp>
          <p:nvSpPr>
            <p:cNvPr id="42" name="Rectangle 41">
              <a:extLst>
                <a:ext uri="{FF2B5EF4-FFF2-40B4-BE49-F238E27FC236}">
                  <a16:creationId xmlns:a16="http://schemas.microsoft.com/office/drawing/2014/main" xmlns="" id="{DBB51B94-4BBA-483C-9AB6-FC0A7EC60E41}"/>
                </a:ext>
              </a:extLst>
            </p:cNvPr>
            <p:cNvSpPr/>
            <p:nvPr/>
          </p:nvSpPr>
          <p:spPr>
            <a:xfrm>
              <a:off x="7628707"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85000"/>
                      <a:lumOff val="15000"/>
                    </a:schemeClr>
                  </a:solidFill>
                  <a:latin typeface="Bell MT" panose="02020503060305020303" pitchFamily="18" charset="0"/>
                </a:rPr>
                <a:t>Ọ</a:t>
              </a:r>
              <a:endParaRPr lang="en-US" sz="2000" dirty="0">
                <a:solidFill>
                  <a:schemeClr val="tx1">
                    <a:lumMod val="85000"/>
                    <a:lumOff val="15000"/>
                  </a:schemeClr>
                </a:solidFill>
                <a:latin typeface="Bell MT" panose="02020503060305020303" pitchFamily="18" charset="0"/>
              </a:endParaRPr>
            </a:p>
          </p:txBody>
        </p:sp>
        <p:sp>
          <p:nvSpPr>
            <p:cNvPr id="43" name="Rectangle 42">
              <a:extLst>
                <a:ext uri="{FF2B5EF4-FFF2-40B4-BE49-F238E27FC236}">
                  <a16:creationId xmlns:a16="http://schemas.microsoft.com/office/drawing/2014/main" xmlns="" id="{C48B402B-71C8-4C2D-94EB-2D4E4B248E72}"/>
                </a:ext>
              </a:extLst>
            </p:cNvPr>
            <p:cNvSpPr/>
            <p:nvPr/>
          </p:nvSpPr>
          <p:spPr>
            <a:xfrm>
              <a:off x="839941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Bell MT" panose="02020503060305020303" pitchFamily="18" charset="0"/>
                </a:rPr>
                <a:t>C</a:t>
              </a:r>
            </a:p>
          </p:txBody>
        </p:sp>
        <p:sp>
          <p:nvSpPr>
            <p:cNvPr id="44" name="Rectangle 43">
              <a:extLst>
                <a:ext uri="{FF2B5EF4-FFF2-40B4-BE49-F238E27FC236}">
                  <a16:creationId xmlns:a16="http://schemas.microsoft.com/office/drawing/2014/main" xmlns="" id="{47EF1E64-52D4-411F-A0DF-29F60A55DB58}"/>
                </a:ext>
              </a:extLst>
            </p:cNvPr>
            <p:cNvSpPr/>
            <p:nvPr/>
          </p:nvSpPr>
          <p:spPr>
            <a:xfrm>
              <a:off x="5316583" y="3085011"/>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bg1"/>
                  </a:solidFill>
                  <a:latin typeface="Bell MT" panose="02020503060305020303" pitchFamily="18" charset="0"/>
                </a:rPr>
                <a:t>6</a:t>
              </a:r>
              <a:endParaRPr lang="en-US" sz="2000" dirty="0">
                <a:solidFill>
                  <a:schemeClr val="bg1"/>
                </a:solidFill>
                <a:latin typeface="Bell MT" panose="02020503060305020303" pitchFamily="18" charset="0"/>
              </a:endParaRPr>
            </a:p>
          </p:txBody>
        </p:sp>
        <p:sp>
          <p:nvSpPr>
            <p:cNvPr id="45" name="Rectangle 44">
              <a:extLst>
                <a:ext uri="{FF2B5EF4-FFF2-40B4-BE49-F238E27FC236}">
                  <a16:creationId xmlns:a16="http://schemas.microsoft.com/office/drawing/2014/main" xmlns="" id="{A6AFC226-2323-4CBB-B3DE-E05765F71FE7}"/>
                </a:ext>
              </a:extLst>
            </p:cNvPr>
            <p:cNvSpPr/>
            <p:nvPr/>
          </p:nvSpPr>
          <p:spPr>
            <a:xfrm>
              <a:off x="5316583" y="3945249"/>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bg1"/>
                  </a:solidFill>
                  <a:latin typeface="Bell MT" panose="02020503060305020303" pitchFamily="18" charset="0"/>
                </a:rPr>
                <a:t>0</a:t>
              </a:r>
              <a:endParaRPr lang="en-US" sz="2000" dirty="0">
                <a:solidFill>
                  <a:schemeClr val="bg1"/>
                </a:solidFill>
                <a:latin typeface="Bell MT" panose="02020503060305020303" pitchFamily="18" charset="0"/>
              </a:endParaRPr>
            </a:p>
          </p:txBody>
        </p:sp>
        <p:sp>
          <p:nvSpPr>
            <p:cNvPr id="47" name="Rectangle 46">
              <a:extLst>
                <a:ext uri="{FF2B5EF4-FFF2-40B4-BE49-F238E27FC236}">
                  <a16:creationId xmlns:a16="http://schemas.microsoft.com/office/drawing/2014/main" xmlns="" id="{515935FE-8FFD-4545-991A-78F865B5BB43}"/>
                </a:ext>
              </a:extLst>
            </p:cNvPr>
            <p:cNvSpPr/>
            <p:nvPr/>
          </p:nvSpPr>
          <p:spPr>
            <a:xfrm>
              <a:off x="4545874"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Bell MT" panose="02020503060305020303" pitchFamily="18" charset="0"/>
                </a:rPr>
                <a:t>O</a:t>
              </a:r>
            </a:p>
          </p:txBody>
        </p:sp>
        <p:sp>
          <p:nvSpPr>
            <p:cNvPr id="48" name="Rectangle 47">
              <a:extLst>
                <a:ext uri="{FF2B5EF4-FFF2-40B4-BE49-F238E27FC236}">
                  <a16:creationId xmlns:a16="http://schemas.microsoft.com/office/drawing/2014/main" xmlns="" id="{CDFE5169-73C3-4645-8C62-89BE8461F34A}"/>
                </a:ext>
              </a:extLst>
            </p:cNvPr>
            <p:cNvSpPr/>
            <p:nvPr/>
          </p:nvSpPr>
          <p:spPr>
            <a:xfrm>
              <a:off x="3775165"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85000"/>
                      <a:lumOff val="15000"/>
                    </a:schemeClr>
                  </a:solidFill>
                  <a:latin typeface="Bell MT" panose="02020503060305020303" pitchFamily="18" charset="0"/>
                </a:rPr>
                <a:t>G</a:t>
              </a:r>
              <a:endParaRPr lang="en-US" sz="2000" dirty="0">
                <a:solidFill>
                  <a:schemeClr val="tx1">
                    <a:lumMod val="85000"/>
                    <a:lumOff val="15000"/>
                  </a:schemeClr>
                </a:solidFill>
                <a:latin typeface="Bell MT" panose="02020503060305020303" pitchFamily="18" charset="0"/>
              </a:endParaRPr>
            </a:p>
          </p:txBody>
        </p:sp>
        <p:sp>
          <p:nvSpPr>
            <p:cNvPr id="49" name="Rectangle 48">
              <a:extLst>
                <a:ext uri="{FF2B5EF4-FFF2-40B4-BE49-F238E27FC236}">
                  <a16:creationId xmlns:a16="http://schemas.microsoft.com/office/drawing/2014/main" xmlns="" id="{0B0FEB38-6EE5-48F0-9862-96521E98B706}"/>
                </a:ext>
              </a:extLst>
            </p:cNvPr>
            <p:cNvSpPr/>
            <p:nvPr/>
          </p:nvSpPr>
          <p:spPr>
            <a:xfrm>
              <a:off x="6096000" y="3942025"/>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85000"/>
                      <a:lumOff val="15000"/>
                    </a:schemeClr>
                  </a:solidFill>
                  <a:latin typeface="Bell MT" panose="02020503060305020303" pitchFamily="18" charset="0"/>
                </a:rPr>
                <a:t>D</a:t>
              </a:r>
              <a:endParaRPr lang="en-US" sz="2000" dirty="0">
                <a:solidFill>
                  <a:schemeClr val="tx1">
                    <a:lumMod val="85000"/>
                    <a:lumOff val="15000"/>
                  </a:schemeClr>
                </a:solidFill>
                <a:latin typeface="Bell MT" panose="02020503060305020303" pitchFamily="18" charset="0"/>
              </a:endParaRPr>
            </a:p>
          </p:txBody>
        </p:sp>
        <p:sp>
          <p:nvSpPr>
            <p:cNvPr id="50" name="Isosceles Triangle 49">
              <a:extLst>
                <a:ext uri="{FF2B5EF4-FFF2-40B4-BE49-F238E27FC236}">
                  <a16:creationId xmlns:a16="http://schemas.microsoft.com/office/drawing/2014/main" xmlns="" id="{C9A3FAB1-27DA-474C-9AA4-E44BE5D98144}"/>
                </a:ext>
              </a:extLst>
            </p:cNvPr>
            <p:cNvSpPr/>
            <p:nvPr/>
          </p:nvSpPr>
          <p:spPr>
            <a:xfrm rot="5400000">
              <a:off x="9096256" y="2102474"/>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sp>
          <p:nvSpPr>
            <p:cNvPr id="51" name="Isosceles Triangle 50">
              <a:extLst>
                <a:ext uri="{FF2B5EF4-FFF2-40B4-BE49-F238E27FC236}">
                  <a16:creationId xmlns:a16="http://schemas.microsoft.com/office/drawing/2014/main" xmlns="" id="{CFCFF4D6-F2C6-43A4-94AE-C7B0C9671542}"/>
                </a:ext>
              </a:extLst>
            </p:cNvPr>
            <p:cNvSpPr/>
            <p:nvPr/>
          </p:nvSpPr>
          <p:spPr>
            <a:xfrm rot="16200000">
              <a:off x="2695236" y="3824347"/>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grpSp>
      <p:grpSp>
        <p:nvGrpSpPr>
          <p:cNvPr id="9" name="Group 8">
            <a:extLst>
              <a:ext uri="{FF2B5EF4-FFF2-40B4-BE49-F238E27FC236}">
                <a16:creationId xmlns:a16="http://schemas.microsoft.com/office/drawing/2014/main" xmlns="" id="{02DC1930-398C-4885-829A-175CECD5484A}"/>
              </a:ext>
            </a:extLst>
          </p:cNvPr>
          <p:cNvGrpSpPr/>
          <p:nvPr/>
        </p:nvGrpSpPr>
        <p:grpSpPr>
          <a:xfrm>
            <a:off x="4557653" y="2979593"/>
            <a:ext cx="6906803" cy="2886606"/>
            <a:chOff x="4667365" y="866393"/>
            <a:chExt cx="6906803" cy="2886606"/>
          </a:xfrm>
        </p:grpSpPr>
        <p:grpSp>
          <p:nvGrpSpPr>
            <p:cNvPr id="7" name="Group 6">
              <a:extLst>
                <a:ext uri="{FF2B5EF4-FFF2-40B4-BE49-F238E27FC236}">
                  <a16:creationId xmlns:a16="http://schemas.microsoft.com/office/drawing/2014/main" xmlns="" id="{9B72B974-FC32-47F7-B178-0F86DB0ECB57}"/>
                </a:ext>
              </a:extLst>
            </p:cNvPr>
            <p:cNvGrpSpPr/>
            <p:nvPr/>
          </p:nvGrpSpPr>
          <p:grpSpPr>
            <a:xfrm>
              <a:off x="4667365" y="866393"/>
              <a:ext cx="6906803" cy="648000"/>
              <a:chOff x="4653765" y="819809"/>
              <a:chExt cx="6906803" cy="648000"/>
            </a:xfrm>
          </p:grpSpPr>
          <p:sp>
            <p:nvSpPr>
              <p:cNvPr id="55" name="Rectangle 54">
                <a:extLst>
                  <a:ext uri="{FF2B5EF4-FFF2-40B4-BE49-F238E27FC236}">
                    <a16:creationId xmlns:a16="http://schemas.microsoft.com/office/drawing/2014/main" xmlns="" id="{7F923AE2-1C55-411C-A850-B56ADD3C42D4}"/>
                  </a:ext>
                </a:extLst>
              </p:cNvPr>
              <p:cNvSpPr/>
              <p:nvPr/>
            </p:nvSpPr>
            <p:spPr>
              <a:xfrm>
                <a:off x="4653765" y="819809"/>
                <a:ext cx="6906803" cy="648000"/>
              </a:xfrm>
              <a:prstGeom prst="rect">
                <a:avLst/>
              </a:prstGeom>
              <a:solidFill>
                <a:schemeClr val="bg1"/>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ectangle 55">
                <a:extLst>
                  <a:ext uri="{FF2B5EF4-FFF2-40B4-BE49-F238E27FC236}">
                    <a16:creationId xmlns:a16="http://schemas.microsoft.com/office/drawing/2014/main" xmlns="" id="{953C9A86-8955-4419-9199-35DC8E51B5B3}"/>
                  </a:ext>
                </a:extLst>
              </p:cNvPr>
              <p:cNvSpPr/>
              <p:nvPr/>
            </p:nvSpPr>
            <p:spPr>
              <a:xfrm>
                <a:off x="5453743" y="891809"/>
                <a:ext cx="5997113"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ectangle 57">
                <a:extLst>
                  <a:ext uri="{FF2B5EF4-FFF2-40B4-BE49-F238E27FC236}">
                    <a16:creationId xmlns:a16="http://schemas.microsoft.com/office/drawing/2014/main" xmlns="" id="{0B8968BD-ECEE-4F55-948A-457EA92B52C8}"/>
                  </a:ext>
                </a:extLst>
              </p:cNvPr>
              <p:cNvSpPr/>
              <p:nvPr/>
            </p:nvSpPr>
            <p:spPr>
              <a:xfrm>
                <a:off x="4746105" y="891809"/>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a:extLst>
                  <a:ext uri="{FF2B5EF4-FFF2-40B4-BE49-F238E27FC236}">
                    <a16:creationId xmlns:a16="http://schemas.microsoft.com/office/drawing/2014/main" xmlns="" id="{76CF4B7B-361B-4F09-9128-BB795FC9BB3F}"/>
                  </a:ext>
                </a:extLst>
              </p:cNvPr>
              <p:cNvSpPr txBox="1"/>
              <p:nvPr/>
            </p:nvSpPr>
            <p:spPr>
              <a:xfrm>
                <a:off x="4752824" y="912978"/>
                <a:ext cx="605282" cy="461665"/>
              </a:xfrm>
              <a:prstGeom prst="rect">
                <a:avLst/>
              </a:prstGeom>
              <a:solidFill>
                <a:schemeClr val="tx1">
                  <a:lumMod val="85000"/>
                  <a:lumOff val="15000"/>
                </a:schemeClr>
              </a:solidFill>
            </p:spPr>
            <p:txBody>
              <a:bodyPr wrap="square" rtlCol="0" anchor="ctr">
                <a:spAutoFit/>
              </a:bodyPr>
              <a:lstStyle/>
              <a:p>
                <a:pPr algn="ctr"/>
                <a:r>
                  <a:rPr lang="en-US" altLang="ko-KR" sz="2400" b="1" dirty="0">
                    <a:solidFill>
                      <a:schemeClr val="bg1"/>
                    </a:solidFill>
                    <a:latin typeface="Arial" pitchFamily="34" charset="0"/>
                    <a:cs typeface="Arial" pitchFamily="34" charset="0"/>
                  </a:rPr>
                  <a:t>01</a:t>
                </a:r>
                <a:endParaRPr lang="ko-KR" altLang="en-US" sz="2400" b="1" dirty="0">
                  <a:solidFill>
                    <a:schemeClr val="bg1"/>
                  </a:solidFill>
                  <a:latin typeface="Arial" pitchFamily="34" charset="0"/>
                  <a:cs typeface="Arial" pitchFamily="34" charset="0"/>
                </a:endParaRPr>
              </a:p>
            </p:txBody>
          </p:sp>
          <p:sp>
            <p:nvSpPr>
              <p:cNvPr id="60" name="TextBox 12">
                <a:extLst>
                  <a:ext uri="{FF2B5EF4-FFF2-40B4-BE49-F238E27FC236}">
                    <a16:creationId xmlns:a16="http://schemas.microsoft.com/office/drawing/2014/main" xmlns="" id="{3534AF04-F4AD-4FC6-9561-E0EA845CFA11}"/>
                  </a:ext>
                </a:extLst>
              </p:cNvPr>
              <p:cNvSpPr txBox="1"/>
              <p:nvPr/>
            </p:nvSpPr>
            <p:spPr bwMode="auto">
              <a:xfrm>
                <a:off x="5453743" y="943754"/>
                <a:ext cx="574013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smtClean="0">
                    <a:solidFill>
                      <a:schemeClr val="bg1"/>
                    </a:solidFill>
                    <a:cs typeface="Arial" pitchFamily="34" charset="0"/>
                  </a:rPr>
                  <a:t>Tìm hiểu cách chèn bảng và nhập nội dung</a:t>
                </a:r>
                <a:endParaRPr lang="ko-KR" altLang="en-US" sz="2000" b="1" dirty="0">
                  <a:solidFill>
                    <a:schemeClr val="bg1"/>
                  </a:solidFill>
                  <a:latin typeface="Arial" pitchFamily="34" charset="0"/>
                  <a:cs typeface="Arial" pitchFamily="34" charset="0"/>
                </a:endParaRPr>
              </a:p>
            </p:txBody>
          </p:sp>
        </p:grpSp>
        <p:grpSp>
          <p:nvGrpSpPr>
            <p:cNvPr id="6" name="Group 5">
              <a:extLst>
                <a:ext uri="{FF2B5EF4-FFF2-40B4-BE49-F238E27FC236}">
                  <a16:creationId xmlns:a16="http://schemas.microsoft.com/office/drawing/2014/main" xmlns="" id="{87AD74AA-381B-41B8-823B-8B90AE1BEE15}"/>
                </a:ext>
              </a:extLst>
            </p:cNvPr>
            <p:cNvGrpSpPr/>
            <p:nvPr/>
          </p:nvGrpSpPr>
          <p:grpSpPr>
            <a:xfrm>
              <a:off x="4667365" y="1985696"/>
              <a:ext cx="6906803" cy="648000"/>
              <a:chOff x="4653765" y="1726558"/>
              <a:chExt cx="6906803" cy="648000"/>
            </a:xfrm>
          </p:grpSpPr>
          <p:sp>
            <p:nvSpPr>
              <p:cNvPr id="61" name="Rectangle 60">
                <a:extLst>
                  <a:ext uri="{FF2B5EF4-FFF2-40B4-BE49-F238E27FC236}">
                    <a16:creationId xmlns:a16="http://schemas.microsoft.com/office/drawing/2014/main" xmlns="" id="{ACB0EA2D-C996-45BD-BC74-4B18E7D51D52}"/>
                  </a:ext>
                </a:extLst>
              </p:cNvPr>
              <p:cNvSpPr/>
              <p:nvPr/>
            </p:nvSpPr>
            <p:spPr>
              <a:xfrm>
                <a:off x="4653765" y="1726558"/>
                <a:ext cx="6906803" cy="648000"/>
              </a:xfrm>
              <a:prstGeom prst="rect">
                <a:avLst/>
              </a:prstGeom>
              <a:solidFill>
                <a:schemeClr val="bg1"/>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Rectangle 61">
                <a:extLst>
                  <a:ext uri="{FF2B5EF4-FFF2-40B4-BE49-F238E27FC236}">
                    <a16:creationId xmlns:a16="http://schemas.microsoft.com/office/drawing/2014/main" xmlns="" id="{BC8085B9-BE90-478E-A699-FED5BC946EFE}"/>
                  </a:ext>
                </a:extLst>
              </p:cNvPr>
              <p:cNvSpPr/>
              <p:nvPr/>
            </p:nvSpPr>
            <p:spPr>
              <a:xfrm>
                <a:off x="5453743" y="1798558"/>
                <a:ext cx="5997113"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63" name="Rectangle 62">
                <a:extLst>
                  <a:ext uri="{FF2B5EF4-FFF2-40B4-BE49-F238E27FC236}">
                    <a16:creationId xmlns:a16="http://schemas.microsoft.com/office/drawing/2014/main" xmlns="" id="{289BBA80-1BB9-4E3B-8E06-1C550DF197D9}"/>
                  </a:ext>
                </a:extLst>
              </p:cNvPr>
              <p:cNvSpPr/>
              <p:nvPr/>
            </p:nvSpPr>
            <p:spPr>
              <a:xfrm>
                <a:off x="4746105" y="1798558"/>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3">
                <a:extLst>
                  <a:ext uri="{FF2B5EF4-FFF2-40B4-BE49-F238E27FC236}">
                    <a16:creationId xmlns:a16="http://schemas.microsoft.com/office/drawing/2014/main" xmlns="" id="{E4C040EC-FC40-49D5-B2A1-01B159EAB38B}"/>
                  </a:ext>
                </a:extLst>
              </p:cNvPr>
              <p:cNvSpPr txBox="1"/>
              <p:nvPr/>
            </p:nvSpPr>
            <p:spPr>
              <a:xfrm>
                <a:off x="4752824" y="1819727"/>
                <a:ext cx="605282" cy="461665"/>
              </a:xfrm>
              <a:prstGeom prst="rect">
                <a:avLst/>
              </a:prstGeom>
              <a:solidFill>
                <a:schemeClr val="tx1">
                  <a:lumMod val="85000"/>
                  <a:lumOff val="15000"/>
                </a:schemeClr>
              </a:solidFill>
            </p:spPr>
            <p:txBody>
              <a:bodyPr wrap="square" rtlCol="0" anchor="ctr">
                <a:spAutoFit/>
              </a:bodyPr>
              <a:lstStyle/>
              <a:p>
                <a:pPr algn="ctr"/>
                <a:r>
                  <a:rPr lang="en-US" altLang="ko-KR" sz="2400" b="1" dirty="0">
                    <a:solidFill>
                      <a:schemeClr val="bg1"/>
                    </a:solidFill>
                    <a:latin typeface="Arial" pitchFamily="34" charset="0"/>
                    <a:cs typeface="Arial" pitchFamily="34" charset="0"/>
                  </a:rPr>
                  <a:t>02</a:t>
                </a:r>
                <a:endParaRPr lang="ko-KR" altLang="en-US" sz="2400" b="1" dirty="0">
                  <a:solidFill>
                    <a:schemeClr val="bg1"/>
                  </a:solidFill>
                  <a:latin typeface="Arial" pitchFamily="34" charset="0"/>
                  <a:cs typeface="Arial" pitchFamily="34" charset="0"/>
                </a:endParaRPr>
              </a:p>
            </p:txBody>
          </p:sp>
          <p:sp>
            <p:nvSpPr>
              <p:cNvPr id="77" name="TextBox 12">
                <a:extLst>
                  <a:ext uri="{FF2B5EF4-FFF2-40B4-BE49-F238E27FC236}">
                    <a16:creationId xmlns:a16="http://schemas.microsoft.com/office/drawing/2014/main" xmlns="" id="{4C9C6DF8-88F2-4298-AD13-9D2EA23C2F34}"/>
                  </a:ext>
                </a:extLst>
              </p:cNvPr>
              <p:cNvSpPr txBox="1"/>
              <p:nvPr/>
            </p:nvSpPr>
            <p:spPr bwMode="auto">
              <a:xfrm>
                <a:off x="5555293" y="1850503"/>
                <a:ext cx="574013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smtClean="0">
                    <a:solidFill>
                      <a:schemeClr val="bg1"/>
                    </a:solidFill>
                    <a:cs typeface="Arial" pitchFamily="34" charset="0"/>
                  </a:rPr>
                  <a:t>Khám phá các thao tác cơ bản trên bảng</a:t>
                </a:r>
                <a:endParaRPr lang="ko-KR" altLang="en-US" sz="2000" b="1" dirty="0">
                  <a:solidFill>
                    <a:schemeClr val="bg1"/>
                  </a:solidFill>
                  <a:latin typeface="Arial" pitchFamily="34" charset="0"/>
                  <a:cs typeface="Arial" pitchFamily="34" charset="0"/>
                </a:endParaRPr>
              </a:p>
            </p:txBody>
          </p:sp>
        </p:grpSp>
        <p:grpSp>
          <p:nvGrpSpPr>
            <p:cNvPr id="5" name="Group 4">
              <a:extLst>
                <a:ext uri="{FF2B5EF4-FFF2-40B4-BE49-F238E27FC236}">
                  <a16:creationId xmlns:a16="http://schemas.microsoft.com/office/drawing/2014/main" xmlns="" id="{3CEC8A3C-4C78-4279-820E-D50FEF4B51AF}"/>
                </a:ext>
              </a:extLst>
            </p:cNvPr>
            <p:cNvGrpSpPr/>
            <p:nvPr/>
          </p:nvGrpSpPr>
          <p:grpSpPr>
            <a:xfrm>
              <a:off x="4667365" y="3104999"/>
              <a:ext cx="6906803" cy="648000"/>
              <a:chOff x="4653765" y="2633307"/>
              <a:chExt cx="6906803" cy="648000"/>
            </a:xfrm>
          </p:grpSpPr>
          <p:sp>
            <p:nvSpPr>
              <p:cNvPr id="65" name="Rectangle 64">
                <a:extLst>
                  <a:ext uri="{FF2B5EF4-FFF2-40B4-BE49-F238E27FC236}">
                    <a16:creationId xmlns:a16="http://schemas.microsoft.com/office/drawing/2014/main" xmlns="" id="{4AB0C051-C165-42BC-8647-5A660A51FC8D}"/>
                  </a:ext>
                </a:extLst>
              </p:cNvPr>
              <p:cNvSpPr/>
              <p:nvPr/>
            </p:nvSpPr>
            <p:spPr>
              <a:xfrm>
                <a:off x="4653765" y="2633307"/>
                <a:ext cx="6906803" cy="648000"/>
              </a:xfrm>
              <a:prstGeom prst="rect">
                <a:avLst/>
              </a:prstGeom>
              <a:solidFill>
                <a:schemeClr val="bg1"/>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Rectangle 65">
                <a:extLst>
                  <a:ext uri="{FF2B5EF4-FFF2-40B4-BE49-F238E27FC236}">
                    <a16:creationId xmlns:a16="http://schemas.microsoft.com/office/drawing/2014/main" xmlns="" id="{47017090-1921-4551-A545-52F44739134A}"/>
                  </a:ext>
                </a:extLst>
              </p:cNvPr>
              <p:cNvSpPr/>
              <p:nvPr/>
            </p:nvSpPr>
            <p:spPr>
              <a:xfrm>
                <a:off x="5453743" y="2705307"/>
                <a:ext cx="5997113"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Rectangle 66">
                <a:extLst>
                  <a:ext uri="{FF2B5EF4-FFF2-40B4-BE49-F238E27FC236}">
                    <a16:creationId xmlns:a16="http://schemas.microsoft.com/office/drawing/2014/main" xmlns="" id="{3F0A43F6-45DF-493D-8CF3-4560E7E5CEEC}"/>
                  </a:ext>
                </a:extLst>
              </p:cNvPr>
              <p:cNvSpPr/>
              <p:nvPr/>
            </p:nvSpPr>
            <p:spPr>
              <a:xfrm>
                <a:off x="4746105" y="2705307"/>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67">
                <a:extLst>
                  <a:ext uri="{FF2B5EF4-FFF2-40B4-BE49-F238E27FC236}">
                    <a16:creationId xmlns:a16="http://schemas.microsoft.com/office/drawing/2014/main" xmlns="" id="{5BA5A256-16FF-4A72-A3A7-B93BE6E5E913}"/>
                  </a:ext>
                </a:extLst>
              </p:cNvPr>
              <p:cNvSpPr txBox="1"/>
              <p:nvPr/>
            </p:nvSpPr>
            <p:spPr>
              <a:xfrm>
                <a:off x="4752824" y="2726476"/>
                <a:ext cx="605282" cy="461665"/>
              </a:xfrm>
              <a:prstGeom prst="rect">
                <a:avLst/>
              </a:prstGeom>
              <a:solidFill>
                <a:schemeClr val="tx1">
                  <a:lumMod val="85000"/>
                  <a:lumOff val="15000"/>
                </a:schemeClr>
              </a:solidFill>
            </p:spPr>
            <p:txBody>
              <a:bodyPr wrap="square" rtlCol="0" anchor="ctr">
                <a:spAutoFit/>
              </a:bodyPr>
              <a:lstStyle/>
              <a:p>
                <a:pPr algn="ctr"/>
                <a:r>
                  <a:rPr lang="en-US" altLang="ko-KR" sz="2400" b="1" dirty="0">
                    <a:solidFill>
                      <a:schemeClr val="bg1"/>
                    </a:solidFill>
                    <a:latin typeface="Arial" pitchFamily="34" charset="0"/>
                    <a:cs typeface="Arial" pitchFamily="34" charset="0"/>
                  </a:rPr>
                  <a:t>03</a:t>
                </a:r>
                <a:endParaRPr lang="ko-KR" altLang="en-US" sz="2400" b="1" dirty="0">
                  <a:solidFill>
                    <a:schemeClr val="bg1"/>
                  </a:solidFill>
                  <a:latin typeface="Arial" pitchFamily="34" charset="0"/>
                  <a:cs typeface="Arial" pitchFamily="34" charset="0"/>
                </a:endParaRPr>
              </a:p>
            </p:txBody>
          </p:sp>
          <p:sp>
            <p:nvSpPr>
              <p:cNvPr id="78" name="TextBox 12">
                <a:extLst>
                  <a:ext uri="{FF2B5EF4-FFF2-40B4-BE49-F238E27FC236}">
                    <a16:creationId xmlns:a16="http://schemas.microsoft.com/office/drawing/2014/main" xmlns="" id="{74F64639-E449-4F26-A492-D757663E5B31}"/>
                  </a:ext>
                </a:extLst>
              </p:cNvPr>
              <p:cNvSpPr txBox="1"/>
              <p:nvPr/>
            </p:nvSpPr>
            <p:spPr bwMode="auto">
              <a:xfrm>
                <a:off x="5555293" y="2752892"/>
                <a:ext cx="574013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smtClean="0">
                    <a:solidFill>
                      <a:schemeClr val="bg1"/>
                    </a:solidFill>
                    <a:cs typeface="Arial" pitchFamily="34" charset="0"/>
                  </a:rPr>
                  <a:t>Chọn ô, hàng, cột và bảng</a:t>
                </a:r>
                <a:endParaRPr lang="ko-KR" altLang="en-US" sz="2000" b="1" dirty="0">
                  <a:solidFill>
                    <a:schemeClr val="bg1"/>
                  </a:solidFill>
                  <a:latin typeface="Arial" pitchFamily="34" charset="0"/>
                  <a:cs typeface="Arial" pitchFamily="34" charset="0"/>
                </a:endParaRPr>
              </a:p>
            </p:txBody>
          </p:sp>
        </p:grpSp>
      </p:grpSp>
      <p:sp>
        <p:nvSpPr>
          <p:cNvPr id="8" name="Rounded Rectangle 7"/>
          <p:cNvSpPr/>
          <p:nvPr/>
        </p:nvSpPr>
        <p:spPr>
          <a:xfrm>
            <a:off x="6564923" y="2098431"/>
            <a:ext cx="3528646"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NỘI DUNG BÀI HỌC</a:t>
            </a:r>
            <a:endParaRPr lang="en-US" sz="2400" b="1"/>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03" y="196334"/>
            <a:ext cx="9034846" cy="584775"/>
          </a:xfrm>
          <a:prstGeom prst="rect">
            <a:avLst/>
          </a:prstGeom>
        </p:spPr>
        <p:txBody>
          <a:bodyPr wrap="none">
            <a:spAutoFit/>
          </a:bodyPr>
          <a:lstStyle/>
          <a:p>
            <a:pPr>
              <a:defRPr/>
            </a:pPr>
            <a:r>
              <a:rPr lang="en-US" altLang="ko-KR" sz="3200" b="1" smtClean="0">
                <a:solidFill>
                  <a:srgbClr val="002060"/>
                </a:solidFill>
                <a:cs typeface="Arial" pitchFamily="34" charset="0"/>
              </a:rPr>
              <a:t>1. Tìm </a:t>
            </a:r>
            <a:r>
              <a:rPr lang="en-US" altLang="ko-KR" sz="3200" b="1">
                <a:solidFill>
                  <a:srgbClr val="002060"/>
                </a:solidFill>
                <a:cs typeface="Arial" pitchFamily="34" charset="0"/>
              </a:rPr>
              <a:t>hiểu cách chèn bảng và nhập nội dung</a:t>
            </a:r>
            <a:endParaRPr lang="ko-KR" altLang="en-US" sz="3200" b="1" dirty="0">
              <a:solidFill>
                <a:srgbClr val="002060"/>
              </a:solidFill>
              <a:latin typeface="Arial" pitchFamily="34" charset="0"/>
              <a:cs typeface="Arial" pitchFamily="34" charset="0"/>
            </a:endParaRPr>
          </a:p>
        </p:txBody>
      </p:sp>
      <p:sp>
        <p:nvSpPr>
          <p:cNvPr id="8" name="Rounded Rectangle 7"/>
          <p:cNvSpPr/>
          <p:nvPr/>
        </p:nvSpPr>
        <p:spPr>
          <a:xfrm>
            <a:off x="1629508" y="1084382"/>
            <a:ext cx="4724401" cy="2110155"/>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u="sng" smtClean="0"/>
              <a:t>HĐ1</a:t>
            </a:r>
            <a:r>
              <a:rPr lang="en-US" sz="2000" smtClean="0"/>
              <a:t>. Em hãy nêu một ví dụ về một bảng chứa thông tin. Theo em, trình bày thông tin dưới dạng bảng có những lợi ích gì?</a:t>
            </a:r>
            <a:endParaRPr lang="en-US" sz="200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6670431" y="781109"/>
            <a:ext cx="1959162" cy="1570892"/>
          </a:xfrm>
          <a:prstGeom prst="rect">
            <a:avLst/>
          </a:prstGeom>
        </p:spPr>
      </p:pic>
      <p:pic>
        <p:nvPicPr>
          <p:cNvPr id="11"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1019906"/>
            <a:ext cx="1497073" cy="2174632"/>
          </a:xfrm>
          <a:prstGeom prst="rect">
            <a:avLst/>
          </a:prstGeom>
        </p:spPr>
      </p:pic>
      <p:sp>
        <p:nvSpPr>
          <p:cNvPr id="12" name="Rectangle 11"/>
          <p:cNvSpPr/>
          <p:nvPr/>
        </p:nvSpPr>
        <p:spPr>
          <a:xfrm>
            <a:off x="167603" y="3470031"/>
            <a:ext cx="6186306" cy="2450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Ø"/>
            </a:pPr>
            <a:r>
              <a:rPr lang="en-US" sz="2000" smtClean="0">
                <a:solidFill>
                  <a:srgbClr val="002060"/>
                </a:solidFill>
              </a:rPr>
              <a:t>Bảng </a:t>
            </a:r>
            <a:r>
              <a:rPr lang="en-US" sz="2000">
                <a:solidFill>
                  <a:srgbClr val="002060"/>
                </a:solidFill>
              </a:rPr>
              <a:t>chứa thông tin: thời khóa biểu, lịch phân công công việc, bảng danh sách </a:t>
            </a:r>
            <a:r>
              <a:rPr lang="en-US" sz="2000">
                <a:solidFill>
                  <a:srgbClr val="002060"/>
                </a:solidFill>
              </a:rPr>
              <a:t>lớp</a:t>
            </a:r>
            <a:r>
              <a:rPr lang="en-US" sz="2000" smtClean="0">
                <a:solidFill>
                  <a:srgbClr val="002060"/>
                </a:solidFill>
              </a:rPr>
              <a:t>,…</a:t>
            </a:r>
          </a:p>
          <a:p>
            <a:pPr marL="342900" indent="-342900">
              <a:lnSpc>
                <a:spcPct val="150000"/>
              </a:lnSpc>
              <a:buFont typeface="Wingdings" pitchFamily="2" charset="2"/>
              <a:buChar char="Ø"/>
            </a:pPr>
            <a:endParaRPr lang="en-US" sz="2000">
              <a:solidFill>
                <a:srgbClr val="002060"/>
              </a:solidFill>
            </a:endParaRPr>
          </a:p>
          <a:p>
            <a:pPr marL="342900" indent="-342900">
              <a:lnSpc>
                <a:spcPct val="150000"/>
              </a:lnSpc>
              <a:buFont typeface="Wingdings" pitchFamily="2" charset="2"/>
              <a:buChar char="Ø"/>
            </a:pPr>
            <a:endParaRPr lang="en-US" sz="2000" smtClean="0">
              <a:solidFill>
                <a:srgbClr val="002060"/>
              </a:solidFill>
            </a:endParaRPr>
          </a:p>
          <a:p>
            <a:pPr>
              <a:lnSpc>
                <a:spcPct val="150000"/>
              </a:lnSpc>
            </a:pPr>
            <a:endParaRPr lang="en-US" sz="2000">
              <a:solidFill>
                <a:srgbClr val="002060"/>
              </a:solidFill>
            </a:endParaRPr>
          </a:p>
        </p:txBody>
      </p:sp>
      <p:sp>
        <p:nvSpPr>
          <p:cNvPr id="13" name="Rectangle 12"/>
          <p:cNvSpPr/>
          <p:nvPr/>
        </p:nvSpPr>
        <p:spPr>
          <a:xfrm>
            <a:off x="167603" y="4499829"/>
            <a:ext cx="6096000" cy="1420325"/>
          </a:xfrm>
          <a:prstGeom prst="rect">
            <a:avLst/>
          </a:prstGeom>
        </p:spPr>
        <p:txBody>
          <a:bodyPr>
            <a:spAutoFit/>
          </a:bodyPr>
          <a:lstStyle/>
          <a:p>
            <a:pPr marL="342900" indent="-342900">
              <a:lnSpc>
                <a:spcPct val="150000"/>
              </a:lnSpc>
              <a:buFont typeface="Wingdings" pitchFamily="2" charset="2"/>
              <a:buChar char="Ø"/>
            </a:pPr>
            <a:r>
              <a:rPr lang="en-US" sz="2000">
                <a:solidFill>
                  <a:srgbClr val="002060"/>
                </a:solidFill>
              </a:rPr>
              <a:t>Thông tin trình bày dưới dạng bảng sẽ dễ nhìn, dễ so sánh, có thể tránh dư thừa, trùng lặp thông tin…</a:t>
            </a:r>
            <a:endParaRPr lang="en-US" sz="2000">
              <a:solidFill>
                <a:srgbClr val="002060"/>
              </a:solidFill>
            </a:endParaRPr>
          </a:p>
        </p:txBody>
      </p:sp>
      <p:sp>
        <p:nvSpPr>
          <p:cNvPr id="15" name="Rounded Rectangle 14"/>
          <p:cNvSpPr/>
          <p:nvPr/>
        </p:nvSpPr>
        <p:spPr>
          <a:xfrm>
            <a:off x="8770271" y="867508"/>
            <a:ext cx="3245884" cy="1484494"/>
          </a:xfrm>
          <a:prstGeom prst="roundRect">
            <a:avLst/>
          </a:prstGeom>
          <a:solidFill>
            <a:schemeClr val="accent2">
              <a:lumMod val="60000"/>
              <a:lumOff val="40000"/>
            </a:schemeClr>
          </a:solid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t>Quan sát ví dụ dưới đây và rút ra các thao tác chèn bảng?</a:t>
            </a:r>
            <a:endParaRPr lang="en-US" sz="2000"/>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39000" y="2571896"/>
            <a:ext cx="3598984" cy="4119498"/>
          </a:xfrm>
          <a:prstGeom prst="rect">
            <a:avLst/>
          </a:prstGeom>
        </p:spPr>
      </p:pic>
      <p:sp>
        <p:nvSpPr>
          <p:cNvPr id="17" name="Rectangle 16"/>
          <p:cNvSpPr/>
          <p:nvPr/>
        </p:nvSpPr>
        <p:spPr>
          <a:xfrm>
            <a:off x="7238999" y="2672862"/>
            <a:ext cx="773723" cy="3093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7" idx="3"/>
          </p:cNvCxnSpPr>
          <p:nvPr/>
        </p:nvCxnSpPr>
        <p:spPr>
          <a:xfrm>
            <a:off x="8012722" y="2827533"/>
            <a:ext cx="4103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423031" y="2672862"/>
            <a:ext cx="293076" cy="30934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rPr>
              <a:t>1</a:t>
            </a:r>
            <a:endParaRPr lang="en-US" b="1">
              <a:solidFill>
                <a:srgbClr val="002060"/>
              </a:solidFill>
            </a:endParaRPr>
          </a:p>
        </p:txBody>
      </p:sp>
      <p:sp>
        <p:nvSpPr>
          <p:cNvPr id="22" name="Rectangle 21"/>
          <p:cNvSpPr/>
          <p:nvPr/>
        </p:nvSpPr>
        <p:spPr>
          <a:xfrm>
            <a:off x="7596553" y="4349661"/>
            <a:ext cx="826478" cy="10781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3"/>
          </p:cNvCxnSpPr>
          <p:nvPr/>
        </p:nvCxnSpPr>
        <p:spPr>
          <a:xfrm>
            <a:off x="8423031" y="4888723"/>
            <a:ext cx="40444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757138" y="3352323"/>
            <a:ext cx="293076" cy="30934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rPr>
              <a:t>2</a:t>
            </a:r>
            <a:endParaRPr lang="en-US" b="1">
              <a:solidFill>
                <a:srgbClr val="002060"/>
              </a:solidFill>
            </a:endParaRPr>
          </a:p>
        </p:txBody>
      </p:sp>
      <p:sp>
        <p:nvSpPr>
          <p:cNvPr id="30" name="Rectangle 29"/>
          <p:cNvSpPr/>
          <p:nvPr/>
        </p:nvSpPr>
        <p:spPr>
          <a:xfrm>
            <a:off x="7496907" y="3039865"/>
            <a:ext cx="621323" cy="934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850922" y="4734052"/>
            <a:ext cx="293076" cy="30934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rPr>
              <a:t>3</a:t>
            </a:r>
            <a:endParaRPr lang="en-US" b="1">
              <a:solidFill>
                <a:srgbClr val="002060"/>
              </a:solidFill>
            </a:endParaRPr>
          </a:p>
        </p:txBody>
      </p:sp>
      <p:cxnSp>
        <p:nvCxnSpPr>
          <p:cNvPr id="35" name="Straight Connector 34"/>
          <p:cNvCxnSpPr>
            <a:endCxn id="24" idx="2"/>
          </p:cNvCxnSpPr>
          <p:nvPr/>
        </p:nvCxnSpPr>
        <p:spPr>
          <a:xfrm>
            <a:off x="8118230" y="3506993"/>
            <a:ext cx="638908" cy="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7" grpId="0" animBg="1"/>
      <p:bldP spid="20" grpId="0" animBg="1"/>
      <p:bldP spid="22" grpId="0" animBg="1"/>
      <p:bldP spid="24" grpId="0" animBg="1"/>
      <p:bldP spid="30"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1BB3ACD-39D6-4B07-B165-F979837486AA}"/>
              </a:ext>
            </a:extLst>
          </p:cNvPr>
          <p:cNvSpPr>
            <a:spLocks noGrp="1"/>
          </p:cNvSpPr>
          <p:nvPr>
            <p:ph type="body" sz="quarter" idx="10"/>
          </p:nvPr>
        </p:nvSpPr>
        <p:spPr/>
        <p:txBody>
          <a:bodyPr/>
          <a:lstStyle/>
          <a:p>
            <a:pPr algn="l"/>
            <a:r>
              <a:rPr lang="en-US" sz="3600" b="1" u="sng" smtClean="0">
                <a:solidFill>
                  <a:schemeClr val="accent4"/>
                </a:solidFill>
              </a:rPr>
              <a:t>Kết luận:</a:t>
            </a:r>
            <a:endParaRPr lang="en-US" sz="3600" b="1" u="sng" dirty="0">
              <a:solidFill>
                <a:schemeClr val="accent4"/>
              </a:solidFill>
            </a:endParaRPr>
          </a:p>
        </p:txBody>
      </p:sp>
      <p:sp>
        <p:nvSpPr>
          <p:cNvPr id="3" name="Rectangle 2">
            <a:extLst>
              <a:ext uri="{FF2B5EF4-FFF2-40B4-BE49-F238E27FC236}">
                <a16:creationId xmlns:a16="http://schemas.microsoft.com/office/drawing/2014/main" xmlns="" id="{3722D21D-0544-4888-8849-7986AE52B7E5}"/>
              </a:ext>
            </a:extLst>
          </p:cNvPr>
          <p:cNvSpPr/>
          <p:nvPr/>
        </p:nvSpPr>
        <p:spPr>
          <a:xfrm>
            <a:off x="309751" y="1969476"/>
            <a:ext cx="6782712" cy="107852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Bước 1</a:t>
            </a:r>
            <a:r>
              <a:rPr lang="en-US" sz="2400">
                <a:solidFill>
                  <a:srgbClr val="002060"/>
                </a:solidFill>
              </a:rPr>
              <a:t>. Đặt con trỏ soạn thảo vào vị trí cần chèn bảng mới</a:t>
            </a:r>
            <a:endParaRPr lang="ko-KR" altLang="en-US" sz="2400">
              <a:solidFill>
                <a:srgbClr val="002060"/>
              </a:solidFill>
              <a:cs typeface="Arial" pitchFamily="34" charset="0"/>
            </a:endParaRPr>
          </a:p>
        </p:txBody>
      </p:sp>
      <p:sp>
        <p:nvSpPr>
          <p:cNvPr id="33" name="Rectangle 32">
            <a:extLst>
              <a:ext uri="{FF2B5EF4-FFF2-40B4-BE49-F238E27FC236}">
                <a16:creationId xmlns:a16="http://schemas.microsoft.com/office/drawing/2014/main" xmlns="" id="{3722D21D-0544-4888-8849-7986AE52B7E5}"/>
              </a:ext>
            </a:extLst>
          </p:cNvPr>
          <p:cNvSpPr/>
          <p:nvPr/>
        </p:nvSpPr>
        <p:spPr>
          <a:xfrm>
            <a:off x="309751" y="3341077"/>
            <a:ext cx="6782712" cy="1066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Bước 2</a:t>
            </a:r>
            <a:r>
              <a:rPr lang="en-US" sz="2400">
                <a:solidFill>
                  <a:srgbClr val="002060"/>
                </a:solidFill>
              </a:rPr>
              <a:t>: Trong dải lệnh </a:t>
            </a:r>
            <a:r>
              <a:rPr lang="en-US" sz="2400" b="1">
                <a:solidFill>
                  <a:srgbClr val="002060"/>
                </a:solidFill>
              </a:rPr>
              <a:t>Insert</a:t>
            </a:r>
            <a:r>
              <a:rPr lang="en-US" sz="2400">
                <a:solidFill>
                  <a:srgbClr val="002060"/>
                </a:solidFill>
              </a:rPr>
              <a:t>, nháy chuột vào lệnh </a:t>
            </a:r>
            <a:r>
              <a:rPr lang="en-US" sz="2400" b="1">
                <a:solidFill>
                  <a:srgbClr val="002060"/>
                </a:solidFill>
              </a:rPr>
              <a:t>Table</a:t>
            </a:r>
            <a:r>
              <a:rPr lang="en-US" sz="2400">
                <a:solidFill>
                  <a:srgbClr val="002060"/>
                </a:solidFill>
              </a:rPr>
              <a:t>. Khi đó vùng tạo bảng xuất hiện</a:t>
            </a:r>
            <a:r>
              <a:rPr lang="en-US" sz="2400" i="1"/>
              <a:t>.</a:t>
            </a:r>
            <a:endParaRPr lang="ko-KR" altLang="en-US" sz="2400">
              <a:cs typeface="Arial" pitchFamily="34" charset="0"/>
            </a:endParaRPr>
          </a:p>
        </p:txBody>
      </p:sp>
      <p:sp>
        <p:nvSpPr>
          <p:cNvPr id="34" name="Rectangle 33">
            <a:extLst>
              <a:ext uri="{FF2B5EF4-FFF2-40B4-BE49-F238E27FC236}">
                <a16:creationId xmlns:a16="http://schemas.microsoft.com/office/drawing/2014/main" xmlns="" id="{3722D21D-0544-4888-8849-7986AE52B7E5}"/>
              </a:ext>
            </a:extLst>
          </p:cNvPr>
          <p:cNvSpPr/>
          <p:nvPr/>
        </p:nvSpPr>
        <p:spPr>
          <a:xfrm>
            <a:off x="309750" y="4747845"/>
            <a:ext cx="6782712" cy="120747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Bước 3</a:t>
            </a:r>
            <a:r>
              <a:rPr lang="en-US" sz="2400">
                <a:solidFill>
                  <a:srgbClr val="002060"/>
                </a:solidFill>
              </a:rPr>
              <a:t>: Trong vùng tạo bảng</a:t>
            </a:r>
            <a:r>
              <a:rPr lang="en-US" sz="2400">
                <a:solidFill>
                  <a:srgbClr val="002060"/>
                </a:solidFill>
              </a:rPr>
              <a:t>, </a:t>
            </a:r>
            <a:r>
              <a:rPr lang="en-US" sz="2400" smtClean="0">
                <a:solidFill>
                  <a:srgbClr val="002060"/>
                </a:solidFill>
              </a:rPr>
              <a:t>kéo </a:t>
            </a:r>
            <a:r>
              <a:rPr lang="en-US" sz="2400">
                <a:solidFill>
                  <a:srgbClr val="002060"/>
                </a:solidFill>
              </a:rPr>
              <a:t>thả chuột để xác định số hàng và số cột của bảng.</a:t>
            </a:r>
            <a:endParaRPr lang="ko-KR" altLang="en-US" sz="2400">
              <a:solidFill>
                <a:srgbClr val="002060"/>
              </a:solidFill>
              <a:cs typeface="Arial" pitchFamily="34" charset="0"/>
            </a:endParaRPr>
          </a:p>
        </p:txBody>
      </p:sp>
      <p:sp>
        <p:nvSpPr>
          <p:cNvPr id="29" name="TextBox 28"/>
          <p:cNvSpPr txBox="1"/>
          <p:nvPr/>
        </p:nvSpPr>
        <p:spPr>
          <a:xfrm>
            <a:off x="309750" y="1129118"/>
            <a:ext cx="3897221" cy="523220"/>
          </a:xfrm>
          <a:prstGeom prst="rect">
            <a:avLst/>
          </a:prstGeom>
          <a:noFill/>
        </p:spPr>
        <p:txBody>
          <a:bodyPr wrap="none" rtlCol="0">
            <a:spAutoFit/>
          </a:bodyPr>
          <a:lstStyle/>
          <a:p>
            <a:r>
              <a:rPr lang="en-US" sz="2800" b="1" smtClean="0">
                <a:solidFill>
                  <a:srgbClr val="002060"/>
                </a:solidFill>
              </a:rPr>
              <a:t>Các bước chèn bảng:</a:t>
            </a:r>
            <a:endParaRPr lang="en-US" sz="2800" b="1">
              <a:solidFill>
                <a:srgbClr val="002060"/>
              </a:solidFill>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705" y="1214718"/>
            <a:ext cx="4274372" cy="5319517"/>
          </a:xfrm>
          <a:prstGeom prst="rect">
            <a:avLst/>
          </a:prstGeom>
        </p:spPr>
      </p:pic>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33" grpId="0" animBg="1"/>
      <p:bldP spid="34"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269546" y="116771"/>
            <a:ext cx="11573197" cy="724247"/>
          </a:xfrm>
        </p:spPr>
        <p:txBody>
          <a:bodyPr/>
          <a:lstStyle/>
          <a:p>
            <a:r>
              <a:rPr lang="en-US" sz="3200" b="1" u="sng" smtClean="0">
                <a:solidFill>
                  <a:srgbClr val="002060"/>
                </a:solidFill>
              </a:rPr>
              <a:t>BÀI TẬP</a:t>
            </a:r>
            <a:endParaRPr lang="en-US" sz="3200" b="1" u="sng" dirty="0">
              <a:solidFill>
                <a:srgbClr val="002060"/>
              </a:solidFill>
            </a:endParaRPr>
          </a:p>
        </p:txBody>
      </p:sp>
      <p:sp>
        <p:nvSpPr>
          <p:cNvPr id="21" name="자유형: 도형 73">
            <a:extLst>
              <a:ext uri="{FF2B5EF4-FFF2-40B4-BE49-F238E27FC236}">
                <a16:creationId xmlns:a16="http://schemas.microsoft.com/office/drawing/2014/main" xmlns="" id="{D2A3D7F4-FE4A-4FE1-866A-5ADB8C50B9EB}"/>
              </a:ext>
            </a:extLst>
          </p:cNvPr>
          <p:cNvSpPr>
            <a:spLocks noChangeAspect="1"/>
          </p:cNvSpPr>
          <p:nvPr/>
        </p:nvSpPr>
        <p:spPr>
          <a:xfrm>
            <a:off x="6168202" y="3630443"/>
            <a:ext cx="176046" cy="310672"/>
          </a:xfrm>
          <a:custGeom>
            <a:avLst/>
            <a:gdLst>
              <a:gd name="connsiteX0" fmla="*/ 458477 w 915677"/>
              <a:gd name="connsiteY0" fmla="*/ 0 h 1615908"/>
              <a:gd name="connsiteX1" fmla="*/ 915677 w 915677"/>
              <a:gd name="connsiteY1" fmla="*/ 457200 h 1615908"/>
              <a:gd name="connsiteX2" fmla="*/ 714102 w 915677"/>
              <a:gd name="connsiteY2" fmla="*/ 836318 h 1615908"/>
              <a:gd name="connsiteX3" fmla="*/ 664339 w 915677"/>
              <a:gd name="connsiteY3" fmla="*/ 863328 h 1615908"/>
              <a:gd name="connsiteX4" fmla="*/ 914400 w 915677"/>
              <a:gd name="connsiteY4" fmla="*/ 1615908 h 1615908"/>
              <a:gd name="connsiteX5" fmla="*/ 0 w 915677"/>
              <a:gd name="connsiteY5" fmla="*/ 1615908 h 1615908"/>
              <a:gd name="connsiteX6" fmla="*/ 250451 w 915677"/>
              <a:gd name="connsiteY6" fmla="*/ 862153 h 1615908"/>
              <a:gd name="connsiteX7" fmla="*/ 202852 w 915677"/>
              <a:gd name="connsiteY7" fmla="*/ 836318 h 1615908"/>
              <a:gd name="connsiteX8" fmla="*/ 1277 w 915677"/>
              <a:gd name="connsiteY8" fmla="*/ 457200 h 1615908"/>
              <a:gd name="connsiteX9" fmla="*/ 458477 w 915677"/>
              <a:gd name="connsiteY9" fmla="*/ 0 h 161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677" h="1615908">
                <a:moveTo>
                  <a:pt x="458477" y="0"/>
                </a:moveTo>
                <a:cubicBezTo>
                  <a:pt x="710982" y="0"/>
                  <a:pt x="915677" y="204695"/>
                  <a:pt x="915677" y="457200"/>
                </a:cubicBezTo>
                <a:cubicBezTo>
                  <a:pt x="915677" y="615016"/>
                  <a:pt x="835718" y="754156"/>
                  <a:pt x="714102" y="836318"/>
                </a:cubicBezTo>
                <a:lnTo>
                  <a:pt x="664339" y="863328"/>
                </a:lnTo>
                <a:lnTo>
                  <a:pt x="914400" y="1615908"/>
                </a:lnTo>
                <a:lnTo>
                  <a:pt x="0" y="1615908"/>
                </a:lnTo>
                <a:lnTo>
                  <a:pt x="250451" y="862153"/>
                </a:lnTo>
                <a:lnTo>
                  <a:pt x="202852" y="836318"/>
                </a:lnTo>
                <a:cubicBezTo>
                  <a:pt x="81236" y="754156"/>
                  <a:pt x="1277" y="615016"/>
                  <a:pt x="1277" y="457200"/>
                </a:cubicBezTo>
                <a:cubicBezTo>
                  <a:pt x="1277" y="204695"/>
                  <a:pt x="205972" y="0"/>
                  <a:pt x="4584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ounded Rectangle 1">
            <a:extLst>
              <a:ext uri="{FF2B5EF4-FFF2-40B4-BE49-F238E27FC236}">
                <a16:creationId xmlns:a16="http://schemas.microsoft.com/office/drawing/2014/main" xmlns="" id="{CB0FF81C-1CD6-4488-8499-668963EABFA3}"/>
              </a:ext>
            </a:extLst>
          </p:cNvPr>
          <p:cNvSpPr>
            <a:spLocks noChangeAspect="1"/>
          </p:cNvSpPr>
          <p:nvPr/>
        </p:nvSpPr>
        <p:spPr>
          <a:xfrm>
            <a:off x="6157255" y="5116483"/>
            <a:ext cx="189890" cy="320450"/>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4" name="자유형: 도형 69">
            <a:extLst>
              <a:ext uri="{FF2B5EF4-FFF2-40B4-BE49-F238E27FC236}">
                <a16:creationId xmlns:a16="http://schemas.microsoft.com/office/drawing/2014/main" xmlns="" id="{FCB828F6-743E-4760-A729-B54C80901BC4}"/>
              </a:ext>
            </a:extLst>
          </p:cNvPr>
          <p:cNvSpPr>
            <a:spLocks noChangeAspect="1"/>
          </p:cNvSpPr>
          <p:nvPr/>
        </p:nvSpPr>
        <p:spPr>
          <a:xfrm>
            <a:off x="6148824" y="5831277"/>
            <a:ext cx="197938" cy="320450"/>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 name="TextBox 24"/>
          <p:cNvSpPr txBox="1"/>
          <p:nvPr/>
        </p:nvSpPr>
        <p:spPr>
          <a:xfrm>
            <a:off x="720969" y="867508"/>
            <a:ext cx="6992326" cy="1200329"/>
          </a:xfrm>
          <a:prstGeom prst="rect">
            <a:avLst/>
          </a:prstGeom>
          <a:noFill/>
        </p:spPr>
        <p:txBody>
          <a:bodyPr wrap="square" rtlCol="0">
            <a:spAutoFit/>
          </a:bodyPr>
          <a:lstStyle/>
          <a:p>
            <a:pPr algn="ctr">
              <a:lnSpc>
                <a:spcPct val="150000"/>
              </a:lnSpc>
            </a:pPr>
            <a:r>
              <a:rPr lang="en-US" sz="2400" smtClean="0">
                <a:solidFill>
                  <a:srgbClr val="002060"/>
                </a:solidFill>
              </a:rPr>
              <a:t>Vận dụng các bước vừa chèn bảng để tạo </a:t>
            </a:r>
          </a:p>
          <a:p>
            <a:pPr algn="ctr">
              <a:lnSpc>
                <a:spcPct val="150000"/>
              </a:lnSpc>
            </a:pPr>
            <a:r>
              <a:rPr lang="en-US" sz="2400" smtClean="0">
                <a:solidFill>
                  <a:srgbClr val="002060"/>
                </a:solidFill>
              </a:rPr>
              <a:t>Bảng chỉ số BMI của nhóm 1 như ở trang 67 sgk</a:t>
            </a:r>
            <a:endParaRPr lang="en-US" sz="2400">
              <a:solidFill>
                <a:srgbClr val="002060"/>
              </a:solidFill>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476" y="2267531"/>
            <a:ext cx="6337823" cy="3200558"/>
          </a:xfrm>
          <a:prstGeom prst="rect">
            <a:avLst/>
          </a:prstGeom>
        </p:spPr>
      </p:pic>
      <p:sp>
        <p:nvSpPr>
          <p:cNvPr id="27" name="Right Brace 26"/>
          <p:cNvSpPr/>
          <p:nvPr/>
        </p:nvSpPr>
        <p:spPr>
          <a:xfrm rot="10800000">
            <a:off x="960038" y="3044289"/>
            <a:ext cx="223410" cy="208020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0" y="3867810"/>
            <a:ext cx="941283" cy="369332"/>
          </a:xfrm>
          <a:prstGeom prst="rect">
            <a:avLst/>
          </a:prstGeom>
          <a:noFill/>
        </p:spPr>
        <p:txBody>
          <a:bodyPr wrap="none" rtlCol="0">
            <a:spAutoFit/>
          </a:bodyPr>
          <a:lstStyle/>
          <a:p>
            <a:r>
              <a:rPr lang="en-US" b="1" smtClean="0">
                <a:solidFill>
                  <a:srgbClr val="002060"/>
                </a:solidFill>
              </a:rPr>
              <a:t>6 dòng</a:t>
            </a:r>
            <a:endParaRPr lang="en-US" b="1">
              <a:solidFill>
                <a:srgbClr val="002060"/>
              </a:solidFill>
            </a:endParaRPr>
          </a:p>
        </p:txBody>
      </p:sp>
      <p:sp>
        <p:nvSpPr>
          <p:cNvPr id="29" name="Right Brace 28"/>
          <p:cNvSpPr/>
          <p:nvPr/>
        </p:nvSpPr>
        <p:spPr>
          <a:xfrm rot="5400000">
            <a:off x="4136374" y="2797100"/>
            <a:ext cx="261651" cy="560363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905561" y="5831524"/>
            <a:ext cx="723275" cy="369332"/>
          </a:xfrm>
          <a:prstGeom prst="rect">
            <a:avLst/>
          </a:prstGeom>
          <a:noFill/>
        </p:spPr>
        <p:txBody>
          <a:bodyPr wrap="none" rtlCol="0">
            <a:spAutoFit/>
          </a:bodyPr>
          <a:lstStyle/>
          <a:p>
            <a:r>
              <a:rPr lang="en-US" b="1" smtClean="0">
                <a:solidFill>
                  <a:srgbClr val="002060"/>
                </a:solidFill>
              </a:rPr>
              <a:t>6 cột</a:t>
            </a:r>
            <a:endParaRPr lang="en-US" b="1">
              <a:solidFill>
                <a:srgbClr val="002060"/>
              </a:solidFill>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633" y="1082461"/>
            <a:ext cx="4151796" cy="4909041"/>
          </a:xfrm>
          <a:prstGeom prst="rect">
            <a:avLst/>
          </a:prstGeom>
        </p:spPr>
      </p:pic>
      <p:sp>
        <p:nvSpPr>
          <p:cNvPr id="32" name="Rectangle 31"/>
          <p:cNvSpPr/>
          <p:nvPr/>
        </p:nvSpPr>
        <p:spPr>
          <a:xfrm>
            <a:off x="7783633" y="1082461"/>
            <a:ext cx="879721" cy="385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11879" y="1610636"/>
            <a:ext cx="680429" cy="1132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158772" y="3120874"/>
            <a:ext cx="1969966" cy="2155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9132880" y="2392772"/>
            <a:ext cx="726651" cy="4769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par>
                                <p:cTn id="52" presetID="16" presetClass="entr" presetSubtype="21"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5" grpId="0"/>
      <p:bldP spid="27" grpId="0" animBg="1"/>
      <p:bldP spid="28" grpId="0"/>
      <p:bldP spid="29" grpId="0" animBg="1"/>
      <p:bldP spid="30" grpId="0"/>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47684" y="222279"/>
            <a:ext cx="8879086" cy="724247"/>
          </a:xfrm>
        </p:spPr>
        <p:txBody>
          <a:bodyPr/>
          <a:lstStyle/>
          <a:p>
            <a:r>
              <a:rPr lang="en-US" sz="3200" b="1" smtClean="0">
                <a:solidFill>
                  <a:srgbClr val="002060"/>
                </a:solidFill>
              </a:rPr>
              <a:t>2. Khám phá các thao tác cơ bản trên bảng</a:t>
            </a:r>
            <a:endParaRPr lang="en-US" sz="3200" b="1" dirty="0">
              <a:solidFill>
                <a:srgbClr val="002060"/>
              </a:solidFill>
            </a:endParaRPr>
          </a:p>
        </p:txBody>
      </p:sp>
      <p:sp>
        <p:nvSpPr>
          <p:cNvPr id="9" name="Rectangle: Rounded Corners 8">
            <a:extLst>
              <a:ext uri="{FF2B5EF4-FFF2-40B4-BE49-F238E27FC236}">
                <a16:creationId xmlns:a16="http://schemas.microsoft.com/office/drawing/2014/main" xmlns="" id="{4C353351-A1F9-40F9-9657-9BF8C2330F93}"/>
              </a:ext>
            </a:extLst>
          </p:cNvPr>
          <p:cNvSpPr/>
          <p:nvPr/>
        </p:nvSpPr>
        <p:spPr>
          <a:xfrm>
            <a:off x="1202741" y="6756879"/>
            <a:ext cx="9815209" cy="8754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5525" y="982451"/>
            <a:ext cx="6625532" cy="461665"/>
          </a:xfrm>
          <a:prstGeom prst="rect">
            <a:avLst/>
          </a:prstGeom>
        </p:spPr>
        <p:txBody>
          <a:bodyPr wrap="none">
            <a:spAutoFit/>
          </a:bodyPr>
          <a:lstStyle/>
          <a:p>
            <a:r>
              <a:rPr lang="en-US" sz="2400" b="1" i="1" smtClean="0">
                <a:solidFill>
                  <a:srgbClr val="002060"/>
                </a:solidFill>
              </a:rPr>
              <a:t>a. Cách </a:t>
            </a:r>
            <a:r>
              <a:rPr lang="en-US" sz="2400" b="1" i="1">
                <a:solidFill>
                  <a:srgbClr val="002060"/>
                </a:solidFill>
              </a:rPr>
              <a:t>thay đổi kích thước của hàng và cột</a:t>
            </a:r>
            <a:endParaRPr lang="en-US" sz="2400" i="1">
              <a:solidFill>
                <a:srgbClr val="002060"/>
              </a:solidFill>
            </a:endParaRPr>
          </a:p>
        </p:txBody>
      </p:sp>
      <p:sp>
        <p:nvSpPr>
          <p:cNvPr id="11" name="Cloud Callout 10"/>
          <p:cNvSpPr/>
          <p:nvPr/>
        </p:nvSpPr>
        <p:spPr>
          <a:xfrm>
            <a:off x="544340" y="1444117"/>
            <a:ext cx="4320737" cy="26941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80708" y="2133435"/>
            <a:ext cx="3048000" cy="1420325"/>
          </a:xfrm>
          <a:prstGeom prst="rect">
            <a:avLst/>
          </a:prstGeom>
        </p:spPr>
        <p:txBody>
          <a:bodyPr wrap="square">
            <a:spAutoFit/>
          </a:bodyPr>
          <a:lstStyle/>
          <a:p>
            <a:pPr algn="ctr">
              <a:lnSpc>
                <a:spcPct val="150000"/>
              </a:lnSpc>
            </a:pPr>
            <a:r>
              <a:rPr lang="en-US" sz="2000" smtClean="0">
                <a:solidFill>
                  <a:schemeClr val="bg1"/>
                </a:solidFill>
              </a:rPr>
              <a:t>Tại </a:t>
            </a:r>
            <a:r>
              <a:rPr lang="en-US" sz="2000">
                <a:solidFill>
                  <a:schemeClr val="bg1"/>
                </a:solidFill>
              </a:rPr>
              <a:t>sao cần phải thay </a:t>
            </a:r>
            <a:r>
              <a:rPr lang="en-US" sz="2000">
                <a:solidFill>
                  <a:schemeClr val="bg1"/>
                </a:solidFill>
              </a:rPr>
              <a:t>đổi </a:t>
            </a:r>
            <a:endParaRPr lang="en-US" sz="2000" smtClean="0">
              <a:solidFill>
                <a:schemeClr val="bg1"/>
              </a:solidFill>
            </a:endParaRPr>
          </a:p>
          <a:p>
            <a:pPr algn="ctr">
              <a:lnSpc>
                <a:spcPct val="150000"/>
              </a:lnSpc>
            </a:pPr>
            <a:r>
              <a:rPr lang="en-US" sz="2000" smtClean="0">
                <a:solidFill>
                  <a:schemeClr val="bg1"/>
                </a:solidFill>
              </a:rPr>
              <a:t>kích thước </a:t>
            </a:r>
            <a:r>
              <a:rPr lang="en-US" sz="2000">
                <a:solidFill>
                  <a:schemeClr val="bg1"/>
                </a:solidFill>
              </a:rPr>
              <a:t>của hàng </a:t>
            </a:r>
            <a:r>
              <a:rPr lang="en-US" sz="2000">
                <a:solidFill>
                  <a:schemeClr val="bg1"/>
                </a:solidFill>
              </a:rPr>
              <a:t>và </a:t>
            </a:r>
            <a:endParaRPr lang="en-US" sz="2000" smtClean="0">
              <a:solidFill>
                <a:schemeClr val="bg1"/>
              </a:solidFill>
            </a:endParaRPr>
          </a:p>
          <a:p>
            <a:pPr algn="ctr">
              <a:lnSpc>
                <a:spcPct val="150000"/>
              </a:lnSpc>
            </a:pPr>
            <a:r>
              <a:rPr lang="en-US" sz="2000" smtClean="0">
                <a:solidFill>
                  <a:schemeClr val="bg1"/>
                </a:solidFill>
              </a:rPr>
              <a:t>cột </a:t>
            </a:r>
            <a:r>
              <a:rPr lang="en-US" sz="2000">
                <a:solidFill>
                  <a:schemeClr val="bg1"/>
                </a:solidFill>
              </a:rPr>
              <a:t>trong </a:t>
            </a:r>
            <a:r>
              <a:rPr lang="en-US" sz="2000" smtClean="0">
                <a:solidFill>
                  <a:schemeClr val="bg1"/>
                </a:solidFill>
              </a:rPr>
              <a:t>bảng?</a:t>
            </a:r>
            <a:endParaRPr lang="en-US" sz="2000">
              <a:solidFill>
                <a:schemeClr val="bg1"/>
              </a:solidFill>
            </a:endParaRPr>
          </a:p>
        </p:txBody>
      </p:sp>
      <p:sp>
        <p:nvSpPr>
          <p:cNvPr id="42" name="Rounded Rectangle 41"/>
          <p:cNvSpPr/>
          <p:nvPr/>
        </p:nvSpPr>
        <p:spPr>
          <a:xfrm>
            <a:off x="4960989" y="1674051"/>
            <a:ext cx="6609687" cy="102668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2060"/>
                </a:solidFill>
              </a:rPr>
              <a:t>Cần phải thay đổi kích thước của hàng và cột trong bảng để phù hợp với nội dung</a:t>
            </a:r>
            <a:r>
              <a:rPr lang="en-US" smtClean="0">
                <a:solidFill>
                  <a:srgbClr val="002060"/>
                </a:solidFill>
              </a:rPr>
              <a:t>.</a:t>
            </a:r>
            <a:endParaRPr lang="en-US">
              <a:solidFill>
                <a:srgbClr val="002060"/>
              </a:solidFill>
            </a:endParaRPr>
          </a:p>
        </p:txBody>
      </p:sp>
      <p:sp>
        <p:nvSpPr>
          <p:cNvPr id="43" name="Rectangle 42"/>
          <p:cNvSpPr/>
          <p:nvPr/>
        </p:nvSpPr>
        <p:spPr>
          <a:xfrm>
            <a:off x="1202741" y="2187394"/>
            <a:ext cx="3048000" cy="1477328"/>
          </a:xfrm>
          <a:prstGeom prst="rect">
            <a:avLst/>
          </a:prstGeom>
        </p:spPr>
        <p:txBody>
          <a:bodyPr wrap="square">
            <a:spAutoFit/>
          </a:bodyPr>
          <a:lstStyle/>
          <a:p>
            <a:pPr algn="ctr">
              <a:lnSpc>
                <a:spcPct val="150000"/>
              </a:lnSpc>
            </a:pPr>
            <a:r>
              <a:rPr lang="en-US" sz="2000" smtClean="0">
                <a:solidFill>
                  <a:schemeClr val="bg1"/>
                </a:solidFill>
              </a:rPr>
              <a:t>Làm thế nào để thay </a:t>
            </a:r>
            <a:r>
              <a:rPr lang="en-US" sz="2000">
                <a:solidFill>
                  <a:schemeClr val="bg1"/>
                </a:solidFill>
              </a:rPr>
              <a:t>đổi </a:t>
            </a:r>
            <a:endParaRPr lang="en-US" sz="2000" smtClean="0">
              <a:solidFill>
                <a:schemeClr val="bg1"/>
              </a:solidFill>
            </a:endParaRPr>
          </a:p>
          <a:p>
            <a:pPr algn="ctr">
              <a:lnSpc>
                <a:spcPct val="150000"/>
              </a:lnSpc>
            </a:pPr>
            <a:r>
              <a:rPr lang="en-US" sz="2000" smtClean="0">
                <a:solidFill>
                  <a:schemeClr val="bg1"/>
                </a:solidFill>
              </a:rPr>
              <a:t>kích thước </a:t>
            </a:r>
            <a:r>
              <a:rPr lang="en-US" sz="2000">
                <a:solidFill>
                  <a:schemeClr val="bg1"/>
                </a:solidFill>
              </a:rPr>
              <a:t>của hàng </a:t>
            </a:r>
            <a:r>
              <a:rPr lang="en-US" sz="2000">
                <a:solidFill>
                  <a:schemeClr val="bg1"/>
                </a:solidFill>
              </a:rPr>
              <a:t>và </a:t>
            </a:r>
            <a:endParaRPr lang="en-US" sz="2000" smtClean="0">
              <a:solidFill>
                <a:schemeClr val="bg1"/>
              </a:solidFill>
            </a:endParaRPr>
          </a:p>
          <a:p>
            <a:pPr algn="ctr">
              <a:lnSpc>
                <a:spcPct val="150000"/>
              </a:lnSpc>
            </a:pPr>
            <a:r>
              <a:rPr lang="en-US" sz="2000" smtClean="0">
                <a:solidFill>
                  <a:schemeClr val="bg1"/>
                </a:solidFill>
              </a:rPr>
              <a:t>cột </a:t>
            </a:r>
            <a:r>
              <a:rPr lang="en-US" sz="2000">
                <a:solidFill>
                  <a:schemeClr val="bg1"/>
                </a:solidFill>
              </a:rPr>
              <a:t>trong </a:t>
            </a:r>
            <a:r>
              <a:rPr lang="en-US" sz="2000" smtClean="0">
                <a:solidFill>
                  <a:schemeClr val="bg1"/>
                </a:solidFill>
              </a:rPr>
              <a:t>bảng?</a:t>
            </a:r>
            <a:endParaRPr lang="en-US" sz="2000">
              <a:solidFill>
                <a:schemeClr val="bg1"/>
              </a:solidFill>
            </a:endParaRPr>
          </a:p>
        </p:txBody>
      </p:sp>
      <p:sp>
        <p:nvSpPr>
          <p:cNvPr id="44" name="Rounded Rectangle 43"/>
          <p:cNvSpPr/>
          <p:nvPr/>
        </p:nvSpPr>
        <p:spPr>
          <a:xfrm>
            <a:off x="4960989" y="2808427"/>
            <a:ext cx="6609687" cy="156645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i="1" smtClean="0">
                <a:solidFill>
                  <a:srgbClr val="002060"/>
                </a:solidFill>
              </a:rPr>
              <a:t>Thực hiện: </a:t>
            </a:r>
            <a:r>
              <a:rPr lang="en-US" sz="2000" smtClean="0">
                <a:solidFill>
                  <a:srgbClr val="002060"/>
                </a:solidFill>
              </a:rPr>
              <a:t>Chọn </a:t>
            </a:r>
            <a:r>
              <a:rPr lang="en-US" sz="2000">
                <a:solidFill>
                  <a:srgbClr val="002060"/>
                </a:solidFill>
              </a:rPr>
              <a:t>một đường biên của cột, đưa chuột vào đường biên này đến khi con trỏ chuột có dạng mũi tên hai chiều thì kéo thả chuột sang trái hoặc phải.</a:t>
            </a:r>
            <a:endParaRPr lang="en-US">
              <a:solidFill>
                <a:srgbClr val="002060"/>
              </a:solidFill>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324" y="4432110"/>
            <a:ext cx="3609645" cy="2252590"/>
          </a:xfrm>
          <a:prstGeom prst="rect">
            <a:avLst/>
          </a:prstGeom>
        </p:spPr>
      </p:pic>
      <p:cxnSp>
        <p:nvCxnSpPr>
          <p:cNvPr id="49" name="Straight Arrow Connector 48"/>
          <p:cNvCxnSpPr/>
          <p:nvPr/>
        </p:nvCxnSpPr>
        <p:spPr>
          <a:xfrm flipH="1">
            <a:off x="5858299" y="4357694"/>
            <a:ext cx="504091" cy="6330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85" y="4374886"/>
            <a:ext cx="3551329" cy="1381146"/>
          </a:xfrm>
          <a:prstGeom prst="rect">
            <a:avLst/>
          </a:prstGeom>
        </p:spPr>
      </p:pic>
      <p:sp>
        <p:nvSpPr>
          <p:cNvPr id="54" name="Right Arrow 53"/>
          <p:cNvSpPr/>
          <p:nvPr/>
        </p:nvSpPr>
        <p:spPr>
          <a:xfrm>
            <a:off x="8100646" y="4990740"/>
            <a:ext cx="468923" cy="472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barn(inVertical)">
                                      <p:cBhvr>
                                        <p:cTn id="35" dur="500"/>
                                        <p:tgtEl>
                                          <p:spTgt spid="43">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xEl>
                                              <p:pRg st="1" end="1"/>
                                            </p:txEl>
                                          </p:spTgt>
                                        </p:tgtEl>
                                        <p:attrNameLst>
                                          <p:attrName>style.visibility</p:attrName>
                                        </p:attrNameLst>
                                      </p:cBhvr>
                                      <p:to>
                                        <p:strVal val="visible"/>
                                      </p:to>
                                    </p:set>
                                    <p:animEffect transition="in" filter="barn(inVertical)">
                                      <p:cBhvr>
                                        <p:cTn id="38" dur="500"/>
                                        <p:tgtEl>
                                          <p:spTgt spid="43">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barn(inVertical)">
                                      <p:cBhvr>
                                        <p:cTn id="41" dur="500"/>
                                        <p:tgtEl>
                                          <p:spTgt spid="4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par>
                                <p:cTn id="52" presetID="16" presetClass="entr" presetSubtype="21"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Vertical)">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barn(inVertical)">
                                      <p:cBhvr>
                                        <p:cTn id="59" dur="500"/>
                                        <p:tgtEl>
                                          <p:spTgt spid="54"/>
                                        </p:tgtEl>
                                      </p:cBhvr>
                                    </p:animEffect>
                                  </p:childTnLst>
                                </p:cTn>
                              </p:par>
                              <p:par>
                                <p:cTn id="60" presetID="16" presetClass="entr" presetSubtype="21"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inVertical)">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1" grpId="0" animBg="1"/>
      <p:bldP spid="41" grpId="0"/>
      <p:bldP spid="41" grpId="1"/>
      <p:bldP spid="42" grpId="0" animBg="1"/>
      <p:bldP spid="44"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239109" y="715107"/>
            <a:ext cx="8475783" cy="1318848"/>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sz="2000" b="1" u="sng" smtClean="0"/>
              <a:t>HĐ2</a:t>
            </a:r>
            <a:r>
              <a:rPr lang="en-US" sz="2000" smtClean="0"/>
              <a:t>. Tương tự như cách thay đổi độ rộng của cột, em hãy trình bày cách thay đổi độ cao của hàng dựa vào gợi ý của Hình 3?</a:t>
            </a:r>
            <a:endParaRPr lang="en-US" sz="2000"/>
          </a:p>
        </p:txBody>
      </p:sp>
      <p:pic>
        <p:nvPicPr>
          <p:cNvPr id="71"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6886" y="240323"/>
            <a:ext cx="1784993" cy="1793632"/>
          </a:xfrm>
          <a:prstGeom prst="rect">
            <a:avLst/>
          </a:prstGeom>
        </p:spPr>
      </p:pic>
      <p:pic>
        <p:nvPicPr>
          <p:cNvPr id="72" name="Picture 7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9382" y="2324674"/>
            <a:ext cx="5052646" cy="2909680"/>
          </a:xfrm>
          <a:prstGeom prst="rect">
            <a:avLst/>
          </a:prstGeom>
        </p:spPr>
      </p:pic>
      <p:pic>
        <p:nvPicPr>
          <p:cNvPr id="74" name="Picture 7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094" y="2467972"/>
            <a:ext cx="4382860" cy="1541320"/>
          </a:xfrm>
          <a:prstGeom prst="rect">
            <a:avLst/>
          </a:prstGeom>
        </p:spPr>
      </p:pic>
      <p:sp>
        <p:nvSpPr>
          <p:cNvPr id="75" name="Right Arrow 74"/>
          <p:cNvSpPr/>
          <p:nvPr/>
        </p:nvSpPr>
        <p:spPr>
          <a:xfrm>
            <a:off x="6477000" y="3001108"/>
            <a:ext cx="568569" cy="644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arn(inVertical)">
                                      <p:cBhvr>
                                        <p:cTn id="20" dur="500"/>
                                        <p:tgtEl>
                                          <p:spTgt spid="75"/>
                                        </p:tgtEl>
                                      </p:cBhvr>
                                    </p:animEffect>
                                  </p:childTnLst>
                                </p:cTn>
                              </p:par>
                              <p:par>
                                <p:cTn id="21" presetID="16" presetClass="entr" presetSubtype="21"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arn(inVertical)">
                                      <p:cBhvr>
                                        <p:cTn id="2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a:extLst>
              <a:ext uri="{FF2B5EF4-FFF2-40B4-BE49-F238E27FC236}">
                <a16:creationId xmlns:a16="http://schemas.microsoft.com/office/drawing/2014/main" xmlns="" id="{3C596110-600C-4D74-A827-6B34E5A9957C}"/>
              </a:ext>
            </a:extLst>
          </p:cNvPr>
          <p:cNvSpPr/>
          <p:nvPr/>
        </p:nvSpPr>
        <p:spPr>
          <a:xfrm>
            <a:off x="5880669" y="6477632"/>
            <a:ext cx="5576256" cy="158897"/>
          </a:xfrm>
          <a:prstGeom prst="rightArrow">
            <a:avLst>
              <a:gd name="adj1" fmla="val 68188"/>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ight Arrow 11">
            <a:extLst>
              <a:ext uri="{FF2B5EF4-FFF2-40B4-BE49-F238E27FC236}">
                <a16:creationId xmlns:a16="http://schemas.microsoft.com/office/drawing/2014/main" xmlns="" id="{D6F5DF4E-FB0C-4DDC-BFC3-C5F205159052}"/>
              </a:ext>
            </a:extLst>
          </p:cNvPr>
          <p:cNvSpPr/>
          <p:nvPr/>
        </p:nvSpPr>
        <p:spPr>
          <a:xfrm rot="10800000">
            <a:off x="285451" y="6477633"/>
            <a:ext cx="5595218" cy="158896"/>
          </a:xfrm>
          <a:prstGeom prst="rightArrow">
            <a:avLst>
              <a:gd name="adj1" fmla="val 68188"/>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ound Same Side Corner Rectangle 8">
            <a:extLst>
              <a:ext uri="{FF2B5EF4-FFF2-40B4-BE49-F238E27FC236}">
                <a16:creationId xmlns:a16="http://schemas.microsoft.com/office/drawing/2014/main" xmlns="" id="{ED98D5D3-DF77-434D-AFCA-AAE5DCAF671B}"/>
              </a:ext>
            </a:extLst>
          </p:cNvPr>
          <p:cNvSpPr/>
          <p:nvPr/>
        </p:nvSpPr>
        <p:spPr>
          <a:xfrm>
            <a:off x="8905380" y="5862340"/>
            <a:ext cx="393643" cy="103675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Freeform: Shape 19">
            <a:extLst>
              <a:ext uri="{FF2B5EF4-FFF2-40B4-BE49-F238E27FC236}">
                <a16:creationId xmlns:a16="http://schemas.microsoft.com/office/drawing/2014/main" xmlns="" id="{75DB70F3-7043-4499-84E3-FD64DE848BFC}"/>
              </a:ext>
            </a:extLst>
          </p:cNvPr>
          <p:cNvSpPr/>
          <p:nvPr/>
        </p:nvSpPr>
        <p:spPr>
          <a:xfrm>
            <a:off x="3223590" y="5782210"/>
            <a:ext cx="560327" cy="1084913"/>
          </a:xfrm>
          <a:custGeom>
            <a:avLst/>
            <a:gdLst>
              <a:gd name="connsiteX0" fmla="*/ 3642393 w 4630845"/>
              <a:gd name="connsiteY0" fmla="*/ 5218502 h 8966308"/>
              <a:gd name="connsiteX1" fmla="*/ 3655990 w 4630845"/>
              <a:gd name="connsiteY1" fmla="*/ 5218502 h 8966308"/>
              <a:gd name="connsiteX2" fmla="*/ 3649191 w 4630845"/>
              <a:gd name="connsiteY2" fmla="*/ 5219875 h 8966308"/>
              <a:gd name="connsiteX3" fmla="*/ 2337179 w 4630845"/>
              <a:gd name="connsiteY3" fmla="*/ 398852 h 8966308"/>
              <a:gd name="connsiteX4" fmla="*/ 3073703 w 4630845"/>
              <a:gd name="connsiteY4" fmla="*/ 1135376 h 8966308"/>
              <a:gd name="connsiteX5" fmla="*/ 2337179 w 4630845"/>
              <a:gd name="connsiteY5" fmla="*/ 1871900 h 8966308"/>
              <a:gd name="connsiteX6" fmla="*/ 1600655 w 4630845"/>
              <a:gd name="connsiteY6" fmla="*/ 1135376 h 8966308"/>
              <a:gd name="connsiteX7" fmla="*/ 2337179 w 4630845"/>
              <a:gd name="connsiteY7" fmla="*/ 398852 h 8966308"/>
              <a:gd name="connsiteX8" fmla="*/ 4351375 w 4630845"/>
              <a:gd name="connsiteY8" fmla="*/ 1529 h 8966308"/>
              <a:gd name="connsiteX9" fmla="*/ 4469115 w 4630845"/>
              <a:gd name="connsiteY9" fmla="*/ 38013 h 8966308"/>
              <a:gd name="connsiteX10" fmla="*/ 4592832 w 4630845"/>
              <a:gd name="connsiteY10" fmla="*/ 459204 h 8966308"/>
              <a:gd name="connsiteX11" fmla="*/ 3226740 w 4630845"/>
              <a:gd name="connsiteY11" fmla="*/ 2961583 h 8966308"/>
              <a:gd name="connsiteX12" fmla="*/ 3225794 w 4630845"/>
              <a:gd name="connsiteY12" fmla="*/ 8573276 h 8966308"/>
              <a:gd name="connsiteX13" fmla="*/ 2832761 w 4630845"/>
              <a:gd name="connsiteY13" fmla="*/ 8966308 h 8966308"/>
              <a:gd name="connsiteX14" fmla="*/ 2439728 w 4630845"/>
              <a:gd name="connsiteY14" fmla="*/ 8573276 h 8966308"/>
              <a:gd name="connsiteX15" fmla="*/ 2439728 w 4630845"/>
              <a:gd name="connsiteY15" fmla="*/ 5432025 h 8966308"/>
              <a:gd name="connsiteX16" fmla="*/ 2203911 w 4630845"/>
              <a:gd name="connsiteY16" fmla="*/ 5432025 h 8966308"/>
              <a:gd name="connsiteX17" fmla="*/ 2203911 w 4630845"/>
              <a:gd name="connsiteY17" fmla="*/ 8573273 h 8966308"/>
              <a:gd name="connsiteX18" fmla="*/ 1810878 w 4630845"/>
              <a:gd name="connsiteY18" fmla="*/ 8966306 h 8966308"/>
              <a:gd name="connsiteX19" fmla="*/ 1417845 w 4630845"/>
              <a:gd name="connsiteY19" fmla="*/ 8573273 h 8966308"/>
              <a:gd name="connsiteX20" fmla="*/ 1435023 w 4630845"/>
              <a:gd name="connsiteY20" fmla="*/ 3411292 h 8966308"/>
              <a:gd name="connsiteX21" fmla="*/ 1434887 w 4630845"/>
              <a:gd name="connsiteY21" fmla="*/ 3004413 h 8966308"/>
              <a:gd name="connsiteX22" fmla="*/ 1429185 w 4630845"/>
              <a:gd name="connsiteY22" fmla="*/ 3007526 h 8966308"/>
              <a:gd name="connsiteX23" fmla="*/ 38013 w 4630845"/>
              <a:gd name="connsiteY23" fmla="*/ 459204 h 8966308"/>
              <a:gd name="connsiteX24" fmla="*/ 161729 w 4630845"/>
              <a:gd name="connsiteY24" fmla="*/ 38013 h 8966308"/>
              <a:gd name="connsiteX25" fmla="*/ 279469 w 4630845"/>
              <a:gd name="connsiteY25" fmla="*/ 1529 h 8966308"/>
              <a:gd name="connsiteX26" fmla="*/ 582920 w 4630845"/>
              <a:gd name="connsiteY26" fmla="*/ 161730 h 8966308"/>
              <a:gd name="connsiteX27" fmla="*/ 1607281 w 4630845"/>
              <a:gd name="connsiteY27" fmla="*/ 2038135 h 8966308"/>
              <a:gd name="connsiteX28" fmla="*/ 3023563 w 4630845"/>
              <a:gd name="connsiteY28" fmla="*/ 2038135 h 8966308"/>
              <a:gd name="connsiteX29" fmla="*/ 4047924 w 4630845"/>
              <a:gd name="connsiteY29" fmla="*/ 161729 h 8966308"/>
              <a:gd name="connsiteX30" fmla="*/ 4351375 w 4630845"/>
              <a:gd name="connsiteY30" fmla="*/ 1529 h 89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30845" h="8966308">
                <a:moveTo>
                  <a:pt x="3642393" y="5218502"/>
                </a:moveTo>
                <a:lnTo>
                  <a:pt x="3655990" y="5218502"/>
                </a:lnTo>
                <a:lnTo>
                  <a:pt x="3649191" y="5219875"/>
                </a:lnTo>
                <a:close/>
                <a:moveTo>
                  <a:pt x="2337179" y="398852"/>
                </a:moveTo>
                <a:cubicBezTo>
                  <a:pt x="2743951" y="398852"/>
                  <a:pt x="3073703" y="728605"/>
                  <a:pt x="3073703" y="1135376"/>
                </a:cubicBezTo>
                <a:cubicBezTo>
                  <a:pt x="3073703" y="1542147"/>
                  <a:pt x="2743951" y="1871900"/>
                  <a:pt x="2337179" y="1871900"/>
                </a:cubicBezTo>
                <a:cubicBezTo>
                  <a:pt x="1930408" y="1871900"/>
                  <a:pt x="1600655" y="1542147"/>
                  <a:pt x="1600655" y="1135376"/>
                </a:cubicBezTo>
                <a:cubicBezTo>
                  <a:pt x="1600655" y="728605"/>
                  <a:pt x="1930408" y="398852"/>
                  <a:pt x="2337179" y="398852"/>
                </a:cubicBezTo>
                <a:close/>
                <a:moveTo>
                  <a:pt x="4351375" y="1529"/>
                </a:moveTo>
                <a:cubicBezTo>
                  <a:pt x="4391498" y="5536"/>
                  <a:pt x="4431497" y="17477"/>
                  <a:pt x="4469115" y="38013"/>
                </a:cubicBezTo>
                <a:cubicBezTo>
                  <a:pt x="4619587" y="120158"/>
                  <a:pt x="4674977" y="308732"/>
                  <a:pt x="4592832" y="459204"/>
                </a:cubicBezTo>
                <a:lnTo>
                  <a:pt x="3226740" y="2961583"/>
                </a:lnTo>
                <a:lnTo>
                  <a:pt x="3225794" y="8573276"/>
                </a:lnTo>
                <a:cubicBezTo>
                  <a:pt x="3225794" y="8790341"/>
                  <a:pt x="3049827" y="8966308"/>
                  <a:pt x="2832761" y="8966308"/>
                </a:cubicBezTo>
                <a:cubicBezTo>
                  <a:pt x="2615696" y="8966308"/>
                  <a:pt x="2439728" y="8790341"/>
                  <a:pt x="2439728" y="8573276"/>
                </a:cubicBezTo>
                <a:lnTo>
                  <a:pt x="2439728" y="5432025"/>
                </a:lnTo>
                <a:lnTo>
                  <a:pt x="2203911" y="5432025"/>
                </a:lnTo>
                <a:lnTo>
                  <a:pt x="2203911" y="8573273"/>
                </a:lnTo>
                <a:cubicBezTo>
                  <a:pt x="2203911" y="8790339"/>
                  <a:pt x="2027943" y="8966306"/>
                  <a:pt x="1810878" y="8966306"/>
                </a:cubicBezTo>
                <a:cubicBezTo>
                  <a:pt x="1593812" y="8966306"/>
                  <a:pt x="1417845" y="8790339"/>
                  <a:pt x="1417845" y="8573273"/>
                </a:cubicBezTo>
                <a:cubicBezTo>
                  <a:pt x="1425222" y="7700108"/>
                  <a:pt x="1434775" y="5148354"/>
                  <a:pt x="1435023" y="3411292"/>
                </a:cubicBezTo>
                <a:lnTo>
                  <a:pt x="1434887" y="3004413"/>
                </a:lnTo>
                <a:lnTo>
                  <a:pt x="1429185" y="3007526"/>
                </a:lnTo>
                <a:lnTo>
                  <a:pt x="38013" y="459204"/>
                </a:lnTo>
                <a:cubicBezTo>
                  <a:pt x="-44132" y="308732"/>
                  <a:pt x="11257" y="120158"/>
                  <a:pt x="161729" y="38013"/>
                </a:cubicBezTo>
                <a:cubicBezTo>
                  <a:pt x="199347" y="17477"/>
                  <a:pt x="239347" y="5536"/>
                  <a:pt x="279469" y="1529"/>
                </a:cubicBezTo>
                <a:cubicBezTo>
                  <a:pt x="399836" y="-10495"/>
                  <a:pt x="521311" y="48876"/>
                  <a:pt x="582920" y="161730"/>
                </a:cubicBezTo>
                <a:lnTo>
                  <a:pt x="1607281" y="2038135"/>
                </a:lnTo>
                <a:lnTo>
                  <a:pt x="3023563" y="2038135"/>
                </a:lnTo>
                <a:lnTo>
                  <a:pt x="4047924" y="161729"/>
                </a:lnTo>
                <a:cubicBezTo>
                  <a:pt x="4109533" y="48876"/>
                  <a:pt x="4231008" y="-10495"/>
                  <a:pt x="4351375" y="152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 name="Rectangle 2"/>
          <p:cNvSpPr/>
          <p:nvPr/>
        </p:nvSpPr>
        <p:spPr>
          <a:xfrm>
            <a:off x="437851" y="747234"/>
            <a:ext cx="6131807" cy="461665"/>
          </a:xfrm>
          <a:prstGeom prst="rect">
            <a:avLst/>
          </a:prstGeom>
        </p:spPr>
        <p:txBody>
          <a:bodyPr wrap="none">
            <a:spAutoFit/>
          </a:bodyPr>
          <a:lstStyle/>
          <a:p>
            <a:r>
              <a:rPr lang="en-US" sz="2400" b="1" i="1" smtClean="0">
                <a:solidFill>
                  <a:srgbClr val="002060"/>
                </a:solidFill>
              </a:rPr>
              <a:t>b. Cách </a:t>
            </a:r>
            <a:r>
              <a:rPr lang="en-US" sz="2400" b="1" i="1">
                <a:solidFill>
                  <a:srgbClr val="002060"/>
                </a:solidFill>
              </a:rPr>
              <a:t>chèn thêm hoặc xóa hàng và cột</a:t>
            </a:r>
            <a:endParaRPr lang="en-US" sz="2400" i="1">
              <a:solidFill>
                <a:srgbClr val="002060"/>
              </a:solidFill>
            </a:endParaRPr>
          </a:p>
        </p:txBody>
      </p:sp>
      <p:sp>
        <p:nvSpPr>
          <p:cNvPr id="27" name="Text Placeholder 1">
            <a:extLst>
              <a:ext uri="{FF2B5EF4-FFF2-40B4-BE49-F238E27FC236}">
                <a16:creationId xmlns:a16="http://schemas.microsoft.com/office/drawing/2014/main" xmlns="" id="{D735F7F3-C1B5-4B60-A00A-4EB618DDFB5A}"/>
              </a:ext>
            </a:extLst>
          </p:cNvPr>
          <p:cNvSpPr txBox="1">
            <a:spLocks/>
          </p:cNvSpPr>
          <p:nvPr/>
        </p:nvSpPr>
        <p:spPr>
          <a:xfrm>
            <a:off x="223115" y="22987"/>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smtClean="0">
                <a:solidFill>
                  <a:srgbClr val="002060"/>
                </a:solidFill>
              </a:rPr>
              <a:t>2. Khám phá các thao tác cơ bản trên bảng</a:t>
            </a:r>
            <a:endParaRPr lang="en-US" sz="3200" b="1" dirty="0">
              <a:solidFill>
                <a:srgbClr val="002060"/>
              </a:solidFill>
            </a:endParaRPr>
          </a:p>
        </p:txBody>
      </p:sp>
      <p:sp>
        <p:nvSpPr>
          <p:cNvPr id="28" name="Rectangle 27"/>
          <p:cNvSpPr/>
          <p:nvPr/>
        </p:nvSpPr>
        <p:spPr>
          <a:xfrm>
            <a:off x="879230" y="1336433"/>
            <a:ext cx="6121037" cy="1477328"/>
          </a:xfrm>
          <a:prstGeom prst="rect">
            <a:avLst/>
          </a:prstGeom>
        </p:spPr>
        <p:txBody>
          <a:bodyPr wrap="square">
            <a:spAutoFit/>
          </a:bodyPr>
          <a:lstStyle/>
          <a:p>
            <a:pPr>
              <a:lnSpc>
                <a:spcPct val="150000"/>
              </a:lnSpc>
            </a:pPr>
            <a:r>
              <a:rPr lang="en-US" sz="2000" b="1" u="sng" smtClean="0">
                <a:solidFill>
                  <a:srgbClr val="002060"/>
                </a:solidFill>
              </a:rPr>
              <a:t>Yêu cầu</a:t>
            </a:r>
            <a:r>
              <a:rPr lang="en-US" sz="2000" b="1" smtClean="0">
                <a:solidFill>
                  <a:srgbClr val="002060"/>
                </a:solidFill>
              </a:rPr>
              <a:t>: </a:t>
            </a:r>
          </a:p>
          <a:p>
            <a:pPr>
              <a:lnSpc>
                <a:spcPct val="150000"/>
              </a:lnSpc>
            </a:pPr>
            <a:r>
              <a:rPr lang="en-US" sz="2000" smtClean="0">
                <a:solidFill>
                  <a:srgbClr val="002060"/>
                </a:solidFill>
              </a:rPr>
              <a:t>1. Hãy thêm </a:t>
            </a:r>
            <a:r>
              <a:rPr lang="en-US" sz="2000">
                <a:solidFill>
                  <a:srgbClr val="002060"/>
                </a:solidFill>
              </a:rPr>
              <a:t>cột “giới tính” vào trước cột “cân nặng</a:t>
            </a:r>
            <a:r>
              <a:rPr lang="en-US" sz="2000">
                <a:solidFill>
                  <a:srgbClr val="002060"/>
                </a:solidFill>
              </a:rPr>
              <a:t>”. </a:t>
            </a:r>
            <a:endParaRPr lang="en-US" sz="2000" smtClean="0">
              <a:solidFill>
                <a:srgbClr val="002060"/>
              </a:solidFill>
            </a:endParaRPr>
          </a:p>
          <a:p>
            <a:pPr>
              <a:lnSpc>
                <a:spcPct val="150000"/>
              </a:lnSpc>
            </a:pPr>
            <a:r>
              <a:rPr lang="en-US" sz="2000" smtClean="0">
                <a:solidFill>
                  <a:srgbClr val="002060"/>
                </a:solidFill>
              </a:rPr>
              <a:t>2. Xóa tên </a:t>
            </a:r>
            <a:r>
              <a:rPr lang="en-US" sz="2000">
                <a:solidFill>
                  <a:srgbClr val="002060"/>
                </a:solidFill>
              </a:rPr>
              <a:t>bạn “Trần Bình” vì bạn vừa chuyển lớp.</a:t>
            </a:r>
          </a:p>
        </p:txBody>
      </p:sp>
      <p:sp>
        <p:nvSpPr>
          <p:cNvPr id="29" name="Rounded Rectangle 28"/>
          <p:cNvSpPr/>
          <p:nvPr/>
        </p:nvSpPr>
        <p:spPr>
          <a:xfrm>
            <a:off x="691661" y="1348155"/>
            <a:ext cx="6702250" cy="1519196"/>
          </a:xfrm>
          <a:prstGeom prst="roundRect">
            <a:avLst/>
          </a:prstGeom>
          <a:noFill/>
          <a:ln w="28575">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en-US" sz="200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60" y="3028787"/>
            <a:ext cx="6787663" cy="2753423"/>
          </a:xfrm>
          <a:prstGeom prst="rect">
            <a:avLst/>
          </a:prstGeom>
        </p:spPr>
      </p:pic>
      <p:sp>
        <p:nvSpPr>
          <p:cNvPr id="31" name="Rectangle 30"/>
          <p:cNvSpPr/>
          <p:nvPr/>
        </p:nvSpPr>
        <p:spPr>
          <a:xfrm>
            <a:off x="691661" y="4595446"/>
            <a:ext cx="6702250" cy="386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2607002" y="3319992"/>
            <a:ext cx="308294" cy="2789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658814" y="2856930"/>
            <a:ext cx="1969477" cy="463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Thêm cột</a:t>
            </a:r>
            <a:endParaRPr lang="en-US" sz="2000" b="1"/>
          </a:p>
        </p:txBody>
      </p:sp>
      <p:cxnSp>
        <p:nvCxnSpPr>
          <p:cNvPr id="36" name="Straight Arrow Connector 35"/>
          <p:cNvCxnSpPr/>
          <p:nvPr/>
        </p:nvCxnSpPr>
        <p:spPr>
          <a:xfrm flipH="1">
            <a:off x="7414845" y="4203275"/>
            <a:ext cx="984740" cy="3921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920641" y="4124143"/>
            <a:ext cx="1969477" cy="463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Xóa hàng</a:t>
            </a:r>
            <a:endParaRPr lang="en-US" sz="2000" b="1"/>
          </a:p>
        </p:txBody>
      </p:sp>
    </p:spTree>
    <p:extLst>
      <p:ext uri="{BB962C8B-B14F-4D97-AF65-F5344CB8AC3E}">
        <p14:creationId xmlns:p14="http://schemas.microsoft.com/office/powerpoint/2010/main" val="52255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animBg="1"/>
      <p:bldP spid="31" grpId="0" animBg="1"/>
      <p:bldP spid="35" grpId="0" animBg="1"/>
      <p:bldP spid="37" grpId="0" animBg="1"/>
    </p:bldLst>
  </p:timing>
</p:sld>
</file>

<file path=ppt/theme/theme1.xml><?xml version="1.0" encoding="utf-8"?>
<a:theme xmlns:a="http://schemas.openxmlformats.org/drawingml/2006/main" name="Cover and End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3735</TotalTime>
  <Words>1243</Words>
  <Application>Microsoft Office PowerPoint</Application>
  <PresentationFormat>Custom</PresentationFormat>
  <Paragraphs>152</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144</cp:revision>
  <dcterms:created xsi:type="dcterms:W3CDTF">2020-01-20T05:08:25Z</dcterms:created>
  <dcterms:modified xsi:type="dcterms:W3CDTF">2021-09-18T10:12:35Z</dcterms:modified>
</cp:coreProperties>
</file>