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90" r:id="rId11"/>
    <p:sldId id="266" r:id="rId12"/>
    <p:sldId id="267" r:id="rId13"/>
    <p:sldId id="268" r:id="rId14"/>
    <p:sldId id="270" r:id="rId15"/>
    <p:sldId id="269" r:id="rId16"/>
    <p:sldId id="271" r:id="rId17"/>
    <p:sldId id="272" r:id="rId18"/>
    <p:sldId id="273" r:id="rId19"/>
    <p:sldId id="274" r:id="rId20"/>
    <p:sldId id="277" r:id="rId21"/>
    <p:sldId id="278" r:id="rId22"/>
    <p:sldId id="291" r:id="rId23"/>
    <p:sldId id="279" r:id="rId24"/>
    <p:sldId id="281" r:id="rId25"/>
    <p:sldId id="282" r:id="rId26"/>
    <p:sldId id="280" r:id="rId27"/>
    <p:sldId id="283" r:id="rId28"/>
    <p:sldId id="284" r:id="rId29"/>
    <p:sldId id="285" r:id="rId30"/>
    <p:sldId id="293" r:id="rId31"/>
    <p:sldId id="294" r:id="rId32"/>
    <p:sldId id="286" r:id="rId33"/>
    <p:sldId id="287" r:id="rId34"/>
    <p:sldId id="292"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102170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381401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8261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175648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288334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207870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235070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387864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246308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373181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DE37EB-000C-4472-B2D0-70F708ABB8EF}"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B13BE-7A98-4D48-BEBB-C0F2E753C32E}" type="slidenum">
              <a:rPr lang="en-US" smtClean="0"/>
              <a:t>‹#›</a:t>
            </a:fld>
            <a:endParaRPr lang="en-US" dirty="0"/>
          </a:p>
        </p:txBody>
      </p:sp>
    </p:spTree>
    <p:extLst>
      <p:ext uri="{BB962C8B-B14F-4D97-AF65-F5344CB8AC3E}">
        <p14:creationId xmlns:p14="http://schemas.microsoft.com/office/powerpoint/2010/main" val="30285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E37EB-000C-4472-B2D0-70F708ABB8EF}" type="datetimeFigureOut">
              <a:rPr lang="en-US" smtClean="0"/>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B13BE-7A98-4D48-BEBB-C0F2E753C32E}" type="slidenum">
              <a:rPr lang="en-US" smtClean="0"/>
              <a:t>‹#›</a:t>
            </a:fld>
            <a:endParaRPr lang="en-US" dirty="0"/>
          </a:p>
        </p:txBody>
      </p:sp>
    </p:spTree>
    <p:extLst>
      <p:ext uri="{BB962C8B-B14F-4D97-AF65-F5344CB8AC3E}">
        <p14:creationId xmlns:p14="http://schemas.microsoft.com/office/powerpoint/2010/main" val="81300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983" y="-153828"/>
            <a:ext cx="10232572" cy="2387600"/>
          </a:xfrm>
        </p:spPr>
        <p:txBody>
          <a:bodyPr>
            <a:noAutofit/>
          </a:bodyPr>
          <a:lstStyle/>
          <a:p>
            <a:r>
              <a:rPr lang="en-US" sz="3200" b="1" dirty="0">
                <a:solidFill>
                  <a:srgbClr val="002060"/>
                </a:solidFill>
                <a:latin typeface="Times New Roman" panose="02020603050405020304" pitchFamily="18" charset="0"/>
                <a:cs typeface="Times New Roman" panose="02020603050405020304" pitchFamily="18" charset="0"/>
              </a:rPr>
              <a:t>PHÒNG GIÁO DỤC VÀ ĐÀO TẠO QUẬN GÒ VẤP</a:t>
            </a:r>
            <a:r>
              <a:rPr lang="en-US" sz="3200" dirty="0">
                <a:solidFill>
                  <a:srgbClr val="002060"/>
                </a:solidFill>
                <a:latin typeface="Times New Roman" panose="02020603050405020304" pitchFamily="18" charset="0"/>
                <a:cs typeface="Times New Roman" panose="02020603050405020304" pitchFamily="18" charset="0"/>
              </a:rPr>
              <a:t/>
            </a:r>
            <a:br>
              <a:rPr lang="en-US" sz="3200" dirty="0">
                <a:solidFill>
                  <a:srgbClr val="002060"/>
                </a:solidFill>
                <a:latin typeface="Times New Roman" panose="02020603050405020304" pitchFamily="18" charset="0"/>
                <a:cs typeface="Times New Roman" panose="02020603050405020304" pitchFamily="18" charset="0"/>
              </a:rPr>
            </a:br>
            <a:r>
              <a:rPr lang="en-US" sz="4000" b="1" dirty="0">
                <a:solidFill>
                  <a:srgbClr val="002060"/>
                </a:solidFill>
                <a:latin typeface="Times New Roman" panose="02020603050405020304" pitchFamily="18" charset="0"/>
                <a:cs typeface="Times New Roman" panose="02020603050405020304" pitchFamily="18" charset="0"/>
              </a:rPr>
              <a:t>BÀI GIẢNG PHÂN MÔN LỊCH SỬ 6</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4000" b="1" dirty="0" smtClean="0">
                <a:solidFill>
                  <a:srgbClr val="FF0000"/>
                </a:solidFill>
                <a:latin typeface="Times New Roman" panose="02020603050405020304" pitchFamily="18" charset="0"/>
                <a:cs typeface="Times New Roman" panose="02020603050405020304" pitchFamily="18" charset="0"/>
              </a:rPr>
              <a:t>BÀI </a:t>
            </a:r>
            <a:r>
              <a:rPr lang="en-US" sz="4000" b="1" dirty="0">
                <a:solidFill>
                  <a:srgbClr val="FF0000"/>
                </a:solidFill>
                <a:latin typeface="Times New Roman" panose="02020603050405020304" pitchFamily="18" charset="0"/>
                <a:cs typeface="Times New Roman" panose="02020603050405020304" pitchFamily="18" charset="0"/>
              </a:rPr>
              <a:t>21: VƯƠNG QUỐC CỔ PHÙ NAM</a:t>
            </a:r>
            <a:br>
              <a:rPr lang="en-US" sz="4000" b="1"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74479" y="2148840"/>
            <a:ext cx="5577840" cy="4545874"/>
          </a:xfrm>
          <a:prstGeom prst="rect">
            <a:avLst/>
          </a:prstGeom>
          <a:noFill/>
          <a:ln>
            <a:noFill/>
          </a:ln>
        </p:spPr>
      </p:pic>
      <p:pic>
        <p:nvPicPr>
          <p:cNvPr id="5" name="Picture 4" descr="C:\Users\HP\OneDrive\Desktop\Screenshot_45.png"/>
          <p:cNvPicPr/>
          <p:nvPr/>
        </p:nvPicPr>
        <p:blipFill>
          <a:blip r:embed="rId3">
            <a:extLst>
              <a:ext uri="{28A0092B-C50C-407E-A947-70E740481C1C}">
                <a14:useLocalDpi xmlns:a14="http://schemas.microsoft.com/office/drawing/2010/main" val="0"/>
              </a:ext>
            </a:extLst>
          </a:blip>
          <a:srcRect/>
          <a:stretch>
            <a:fillRect/>
          </a:stretch>
        </p:blipFill>
        <p:spPr bwMode="auto">
          <a:xfrm>
            <a:off x="4650377" y="2148840"/>
            <a:ext cx="4286793" cy="4382589"/>
          </a:xfrm>
          <a:prstGeom prst="rect">
            <a:avLst/>
          </a:prstGeom>
          <a:noFill/>
          <a:ln>
            <a:noFill/>
          </a:ln>
        </p:spPr>
      </p:pic>
      <p:pic>
        <p:nvPicPr>
          <p:cNvPr id="6" name="Picture 5" descr="C:\Users\HP\OneDrive\Desktop\Screenshot_46.png"/>
          <p:cNvPicPr/>
          <p:nvPr/>
        </p:nvPicPr>
        <p:blipFill>
          <a:blip r:embed="rId4">
            <a:extLst>
              <a:ext uri="{28A0092B-C50C-407E-A947-70E740481C1C}">
                <a14:useLocalDpi xmlns:a14="http://schemas.microsoft.com/office/drawing/2010/main" val="0"/>
              </a:ext>
            </a:extLst>
          </a:blip>
          <a:srcRect/>
          <a:stretch>
            <a:fillRect/>
          </a:stretch>
        </p:blipFill>
        <p:spPr bwMode="auto">
          <a:xfrm>
            <a:off x="8937170" y="2312126"/>
            <a:ext cx="3254830" cy="4140949"/>
          </a:xfrm>
          <a:prstGeom prst="rect">
            <a:avLst/>
          </a:prstGeom>
          <a:noFill/>
          <a:ln>
            <a:noFill/>
          </a:ln>
        </p:spPr>
      </p:pic>
    </p:spTree>
    <p:extLst>
      <p:ext uri="{BB962C8B-B14F-4D97-AF65-F5344CB8AC3E}">
        <p14:creationId xmlns:p14="http://schemas.microsoft.com/office/powerpoint/2010/main" val="24281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63" y="2913016"/>
            <a:ext cx="8302474" cy="3657601"/>
          </a:xfrm>
          <a:prstGeom prst="rect">
            <a:avLst/>
          </a:prstGeom>
        </p:spPr>
      </p:pic>
    </p:spTree>
    <p:extLst>
      <p:ext uri="{BB962C8B-B14F-4D97-AF65-F5344CB8AC3E}">
        <p14:creationId xmlns:p14="http://schemas.microsoft.com/office/powerpoint/2010/main" val="112320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E187D7B-74EA-4EEE-9685-C085E64A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331" y="1854907"/>
            <a:ext cx="1721869" cy="1428301"/>
          </a:xfrm>
          <a:prstGeom prst="rect">
            <a:avLst/>
          </a:prstGeom>
        </p:spPr>
      </p:pic>
      <p:sp>
        <p:nvSpPr>
          <p:cNvPr id="7" name="Rectangle 6"/>
          <p:cNvSpPr/>
          <p:nvPr/>
        </p:nvSpPr>
        <p:spPr>
          <a:xfrm>
            <a:off x="317861" y="2894946"/>
            <a:ext cx="11164390" cy="2485745"/>
          </a:xfrm>
          <a:prstGeom prst="rect">
            <a:avLst/>
          </a:prstGeom>
        </p:spPr>
        <p:txBody>
          <a:bodyPr wrap="square">
            <a:spAutoFit/>
          </a:bodyPr>
          <a:lstStyle/>
          <a:p>
            <a:pPr algn="just">
              <a:lnSpc>
                <a:spcPct val="150000"/>
              </a:lnSpc>
              <a:buSzPts val="1000"/>
              <a:tabLst>
                <a:tab pos="457200" algn="l"/>
              </a:tabLst>
            </a:pP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Óc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I. </a:t>
            </a:r>
          </a:p>
          <a:p>
            <a:pPr algn="just">
              <a:lnSpc>
                <a:spcPct val="150000"/>
              </a:lnSpc>
              <a:buSzPts val="1000"/>
              <a:tabLst>
                <a:tab pos="457200" algn="l"/>
              </a:tabLst>
            </a:pPr>
            <a:r>
              <a:rPr lang="nl-NL"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8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868" y="169315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637211" y="414887"/>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26868" y="1005655"/>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4015" y="2472595"/>
            <a:ext cx="4192173" cy="779444"/>
          </a:xfrm>
          <a:prstGeom prst="rect">
            <a:avLst/>
          </a:prstGeom>
        </p:spPr>
        <p:txBody>
          <a:bodyPr wrap="none">
            <a:spAutoFit/>
          </a:bodyPr>
          <a:lstStyle/>
          <a:p>
            <a:pPr marL="742950" indent="-742950" algn="just">
              <a:lnSpc>
                <a:spcPct val="16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38212" y="3683113"/>
            <a:ext cx="10508908" cy="2472472"/>
          </a:xfrm>
          <a:prstGeom prst="rect">
            <a:avLst/>
          </a:prstGeom>
        </p:spPr>
        <p:txBody>
          <a:bodyPr wrap="square">
            <a:spAutoFit/>
          </a:bodyPr>
          <a:lstStyle/>
          <a:p>
            <a:pPr algn="just">
              <a:spcBef>
                <a:spcPts val="800"/>
              </a:spcBef>
              <a:spcAft>
                <a:spcPts val="80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 </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 kiện tự nhiên của vương quốc Phù Nam: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Có mạng lưới sông ngòi dày đặc và lượng lớn phù sa bồi đắp hằng năm của hệ thống sông Đồng Nai, sông Cửu Long.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Vị trí nằm sát biển, đường bờ biển dài với những vịnh biển</a:t>
            </a:r>
            <a:r>
              <a:rPr lang="nl-NL"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50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1106" y="1702357"/>
            <a:ext cx="4192173" cy="779444"/>
          </a:xfrm>
          <a:prstGeom prst="rect">
            <a:avLst/>
          </a:prstGeom>
        </p:spPr>
        <p:txBody>
          <a:bodyPr wrap="none">
            <a:spAutoFit/>
          </a:bodyPr>
          <a:lstStyle/>
          <a:p>
            <a:pPr marL="742950" indent="-742950" algn="just">
              <a:lnSpc>
                <a:spcPct val="16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Google Shape;273;p3"/>
          <p:cNvPicPr preferRelativeResize="0"/>
          <p:nvPr/>
        </p:nvPicPr>
        <p:blipFill rotWithShape="1">
          <a:blip r:embed="rId2">
            <a:alphaModFix/>
          </a:blip>
          <a:srcRect l="24383" t="7235" r="10254" b="11195"/>
          <a:stretch/>
        </p:blipFill>
        <p:spPr>
          <a:xfrm>
            <a:off x="0" y="5446881"/>
            <a:ext cx="1254034" cy="1459705"/>
          </a:xfrm>
          <a:prstGeom prst="rect">
            <a:avLst/>
          </a:prstGeom>
          <a:noFill/>
          <a:ln>
            <a:noFill/>
          </a:ln>
        </p:spPr>
      </p:pic>
      <p:sp>
        <p:nvSpPr>
          <p:cNvPr id="11" name="Rectangle 10"/>
          <p:cNvSpPr/>
          <p:nvPr/>
        </p:nvSpPr>
        <p:spPr>
          <a:xfrm>
            <a:off x="1254033" y="5771241"/>
            <a:ext cx="10937967" cy="954107"/>
          </a:xfrm>
          <a:prstGeom prst="rect">
            <a:avLst/>
          </a:prstGeom>
        </p:spPr>
        <p:txBody>
          <a:bodyPr wrap="square">
            <a:spAutoFit/>
          </a:bodyPr>
          <a:lstStyle/>
          <a:p>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HS đọc mục II.1, quan sát các Hình 21.2, 21.3 và trả lời câu hỏi: </a:t>
            </a:r>
            <a:r>
              <a:rPr lang="nl-NL" sz="2800" b="1" dirty="0">
                <a:solidFill>
                  <a:srgbClr val="C00000"/>
                </a:solidFill>
                <a:latin typeface="Times New Roman" panose="02020603050405020304" pitchFamily="18" charset="0"/>
                <a:cs typeface="Times New Roman" panose="02020603050405020304" pitchFamily="18" charset="0"/>
              </a:rPr>
              <a:t>Em hãy nêu những hoạt động kinh tế chính của cư dân Phù Nam?</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14" name="Picture 13" descr="C:\Users\HP\OneDrive\Desktop\Screenshot_45.png"/>
          <p:cNvPicPr/>
          <p:nvPr/>
        </p:nvPicPr>
        <p:blipFill>
          <a:blip r:embed="rId3">
            <a:extLst>
              <a:ext uri="{28A0092B-C50C-407E-A947-70E740481C1C}">
                <a14:useLocalDpi xmlns:a14="http://schemas.microsoft.com/office/drawing/2010/main" val="0"/>
              </a:ext>
            </a:extLst>
          </a:blip>
          <a:srcRect/>
          <a:stretch>
            <a:fillRect/>
          </a:stretch>
        </p:blipFill>
        <p:spPr bwMode="auto">
          <a:xfrm>
            <a:off x="6259285" y="2432609"/>
            <a:ext cx="5599612" cy="3014272"/>
          </a:xfrm>
          <a:prstGeom prst="rect">
            <a:avLst/>
          </a:prstGeom>
          <a:noFill/>
          <a:ln>
            <a:noFill/>
          </a:ln>
        </p:spPr>
      </p:pic>
      <p:pic>
        <p:nvPicPr>
          <p:cNvPr id="15" name="Picture 14" descr="C:\Users\HP\OneDrive\Desktop\Screenshot_46.png"/>
          <p:cNvPicPr/>
          <p:nvPr/>
        </p:nvPicPr>
        <p:blipFill>
          <a:blip r:embed="rId4">
            <a:extLst>
              <a:ext uri="{28A0092B-C50C-407E-A947-70E740481C1C}">
                <a14:useLocalDpi xmlns:a14="http://schemas.microsoft.com/office/drawing/2010/main" val="0"/>
              </a:ext>
            </a:extLst>
          </a:blip>
          <a:srcRect/>
          <a:stretch>
            <a:fillRect/>
          </a:stretch>
        </p:blipFill>
        <p:spPr bwMode="auto">
          <a:xfrm>
            <a:off x="741041" y="2638913"/>
            <a:ext cx="5518244" cy="2626730"/>
          </a:xfrm>
          <a:prstGeom prst="rect">
            <a:avLst/>
          </a:prstGeom>
          <a:noFill/>
          <a:ln>
            <a:noFill/>
          </a:ln>
        </p:spPr>
      </p:pic>
    </p:spTree>
    <p:extLst>
      <p:ext uri="{BB962C8B-B14F-4D97-AF65-F5344CB8AC3E}">
        <p14:creationId xmlns:p14="http://schemas.microsoft.com/office/powerpoint/2010/main" val="30394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1106" y="2811491"/>
            <a:ext cx="9971315" cy="3498394"/>
          </a:xfrm>
          <a:prstGeom prst="rect">
            <a:avLst/>
          </a:prstGeom>
        </p:spPr>
        <p:txBody>
          <a:bodyPr wrap="square">
            <a:spAutoFit/>
          </a:bodyPr>
          <a:lstStyle/>
          <a:p>
            <a:pPr algn="just">
              <a:spcBef>
                <a:spcPts val="800"/>
              </a:spcBef>
              <a:spcAft>
                <a:spcPts val="8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hoạt động kinh tế chính của cư dân Phù Nam:</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Phần lớn cư dân Phù Nam sống bằng nghề trồng lúa. </a:t>
            </a:r>
            <a:endParaRPr lang="nl-NL"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 sản phẩm thủ công nghiệp độc đáo thể hiện đặc trưng của vùng văn hoá sông nước vẫn còn tồn tại đến ngày nay.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Nghề đánh bắt thủy hải sản rất phát triển.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Giao lưu, trao đổi sản vật.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6" name="Rectangle 5"/>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21106" y="1702357"/>
            <a:ext cx="4192173" cy="779444"/>
          </a:xfrm>
          <a:prstGeom prst="rect">
            <a:avLst/>
          </a:prstGeom>
        </p:spPr>
        <p:txBody>
          <a:bodyPr wrap="none">
            <a:spAutoFit/>
          </a:bodyPr>
          <a:lstStyle/>
          <a:p>
            <a:pPr marL="742950" indent="-742950" algn="just">
              <a:lnSpc>
                <a:spcPct val="16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FE187D7B-74EA-4EEE-9685-C085E64A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126" y="1767650"/>
            <a:ext cx="1721869" cy="1428301"/>
          </a:xfrm>
          <a:prstGeom prst="rect">
            <a:avLst/>
          </a:prstGeom>
        </p:spPr>
      </p:pic>
    </p:spTree>
    <p:extLst>
      <p:ext uri="{BB962C8B-B14F-4D97-AF65-F5344CB8AC3E}">
        <p14:creationId xmlns:p14="http://schemas.microsoft.com/office/powerpoint/2010/main" val="8684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1106" y="1702357"/>
            <a:ext cx="4192173" cy="779444"/>
          </a:xfrm>
          <a:prstGeom prst="rect">
            <a:avLst/>
          </a:prstGeom>
        </p:spPr>
        <p:txBody>
          <a:bodyPr wrap="none">
            <a:spAutoFit/>
          </a:bodyPr>
          <a:lstStyle/>
          <a:p>
            <a:pPr marL="742950" indent="-742950" algn="just">
              <a:lnSpc>
                <a:spcPct val="16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Picture 7" descr="C:\Users\HP\OneDrive\Desktop\Screenshot_45.png"/>
          <p:cNvPicPr/>
          <p:nvPr/>
        </p:nvPicPr>
        <p:blipFill>
          <a:blip r:embed="rId2">
            <a:extLst>
              <a:ext uri="{28A0092B-C50C-407E-A947-70E740481C1C}">
                <a14:useLocalDpi xmlns:a14="http://schemas.microsoft.com/office/drawing/2010/main" val="0"/>
              </a:ext>
            </a:extLst>
          </a:blip>
          <a:srcRect/>
          <a:stretch>
            <a:fillRect/>
          </a:stretch>
        </p:blipFill>
        <p:spPr bwMode="auto">
          <a:xfrm>
            <a:off x="6259285" y="2432609"/>
            <a:ext cx="5599612" cy="3014272"/>
          </a:xfrm>
          <a:prstGeom prst="rect">
            <a:avLst/>
          </a:prstGeom>
          <a:noFill/>
          <a:ln>
            <a:noFill/>
          </a:ln>
        </p:spPr>
      </p:pic>
      <p:pic>
        <p:nvPicPr>
          <p:cNvPr id="9" name="Picture 8" descr="C:\Users\HP\OneDrive\Desktop\Screenshot_46.png"/>
          <p:cNvPicPr/>
          <p:nvPr/>
        </p:nvPicPr>
        <p:blipFill>
          <a:blip r:embed="rId3">
            <a:extLst>
              <a:ext uri="{28A0092B-C50C-407E-A947-70E740481C1C}">
                <a14:useLocalDpi xmlns:a14="http://schemas.microsoft.com/office/drawing/2010/main" val="0"/>
              </a:ext>
            </a:extLst>
          </a:blip>
          <a:srcRect/>
          <a:stretch>
            <a:fillRect/>
          </a:stretch>
        </p:blipFill>
        <p:spPr bwMode="auto">
          <a:xfrm>
            <a:off x="741041" y="2638913"/>
            <a:ext cx="5518244" cy="2626730"/>
          </a:xfrm>
          <a:prstGeom prst="rect">
            <a:avLst/>
          </a:prstGeom>
          <a:noFill/>
          <a:ln>
            <a:noFill/>
          </a:ln>
        </p:spPr>
      </p:pic>
      <p:pic>
        <p:nvPicPr>
          <p:cNvPr id="10" name="Google Shape;273;p3"/>
          <p:cNvPicPr preferRelativeResize="0"/>
          <p:nvPr/>
        </p:nvPicPr>
        <p:blipFill rotWithShape="1">
          <a:blip r:embed="rId4">
            <a:alphaModFix/>
          </a:blip>
          <a:srcRect l="24383" t="7235" r="10254" b="11195"/>
          <a:stretch/>
        </p:blipFill>
        <p:spPr>
          <a:xfrm>
            <a:off x="0" y="5446881"/>
            <a:ext cx="1254034" cy="1459705"/>
          </a:xfrm>
          <a:prstGeom prst="rect">
            <a:avLst/>
          </a:prstGeom>
          <a:noFill/>
          <a:ln>
            <a:noFill/>
          </a:ln>
        </p:spPr>
      </p:pic>
      <p:sp>
        <p:nvSpPr>
          <p:cNvPr id="11" name="Rectangle 10"/>
          <p:cNvSpPr/>
          <p:nvPr/>
        </p:nvSpPr>
        <p:spPr>
          <a:xfrm>
            <a:off x="1212667" y="5529837"/>
            <a:ext cx="10937967" cy="1569660"/>
          </a:xfrm>
          <a:prstGeom prst="rect">
            <a:avLst/>
          </a:prstGeom>
        </p:spPr>
        <p:txBody>
          <a:bodyPr wrap="square">
            <a:spAutoFit/>
          </a:bodyPr>
          <a:lstStyle/>
          <a:p>
            <a:pPr algn="just"/>
            <a:r>
              <a:rPr lang="nl-NL"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HS đọc mục II.1, quan sát các Hình 21.2, 21.3 và trả lời câu </a:t>
            </a:r>
            <a:r>
              <a:rPr lang="nl-NL"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hỏi:</a:t>
            </a:r>
            <a:r>
              <a:rPr lang="nl-NL" sz="2400" b="1" dirty="0">
                <a:solidFill>
                  <a:srgbClr val="C00000"/>
                </a:solidFill>
                <a:latin typeface="Times New Roman" panose="02020603050405020304" pitchFamily="18" charset="0"/>
                <a:cs typeface="Times New Roman" panose="02020603050405020304" pitchFamily="18" charset="0"/>
              </a:rPr>
              <a:t> </a:t>
            </a:r>
            <a:r>
              <a:rPr lang="nl-NL" sz="2400" b="1" dirty="0" smtClean="0">
                <a:solidFill>
                  <a:srgbClr val="C00000"/>
                </a:solidFill>
                <a:latin typeface="Times New Roman" panose="02020603050405020304" pitchFamily="18" charset="0"/>
                <a:cs typeface="Times New Roman" panose="02020603050405020304" pitchFamily="18" charset="0"/>
              </a:rPr>
              <a:t>Nêu </a:t>
            </a:r>
            <a:r>
              <a:rPr lang="nl-NL" sz="2400" b="1" dirty="0">
                <a:solidFill>
                  <a:srgbClr val="C00000"/>
                </a:solidFill>
                <a:latin typeface="Times New Roman" panose="02020603050405020304" pitchFamily="18" charset="0"/>
                <a:cs typeface="Times New Roman" panose="02020603050405020304" pitchFamily="18" charset="0"/>
              </a:rPr>
              <a:t>những hoạt động chính của thành thị Óc </a:t>
            </a:r>
            <a:r>
              <a:rPr lang="nl-NL" sz="2400" b="1" dirty="0" smtClean="0">
                <a:solidFill>
                  <a:srgbClr val="C00000"/>
                </a:solidFill>
                <a:latin typeface="Times New Roman" panose="02020603050405020304" pitchFamily="18" charset="0"/>
                <a:cs typeface="Times New Roman" panose="02020603050405020304" pitchFamily="18" charset="0"/>
              </a:rPr>
              <a:t>Eo. Những tầng lớp nào trong xã hội cư trú tại thành thị Óc Eo trước khi nó sụp đổ?   </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just"/>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4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1106" y="1702357"/>
            <a:ext cx="4192173" cy="779444"/>
          </a:xfrm>
          <a:prstGeom prst="rect">
            <a:avLst/>
          </a:prstGeom>
        </p:spPr>
        <p:txBody>
          <a:bodyPr wrap="none">
            <a:spAutoFit/>
          </a:bodyPr>
          <a:lstStyle/>
          <a:p>
            <a:pPr marL="742950" indent="-742950" algn="just">
              <a:lnSpc>
                <a:spcPct val="16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1375955" y="2876588"/>
            <a:ext cx="4123508" cy="2062103"/>
          </a:xfrm>
          <a:prstGeom prst="rect">
            <a:avLst/>
          </a:prstGeom>
        </p:spPr>
        <p:txBody>
          <a:bodyPr wrap="square">
            <a:spAutoFit/>
          </a:bodyPr>
          <a:lstStyle/>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hoạt động chính của thành thị Óc Eo là buôn bán, trao đổi hàng hoá.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5831541" y="2017273"/>
            <a:ext cx="6360459" cy="4598895"/>
          </a:xfrm>
          <a:prstGeom prst="rect">
            <a:avLst/>
          </a:prstGeom>
          <a:noFill/>
          <a:ln>
            <a:noFill/>
          </a:ln>
        </p:spPr>
      </p:pic>
      <p:sp>
        <p:nvSpPr>
          <p:cNvPr id="10" name="Rounded Rectangle 9"/>
          <p:cNvSpPr/>
          <p:nvPr/>
        </p:nvSpPr>
        <p:spPr>
          <a:xfrm>
            <a:off x="7821704" y="3543954"/>
            <a:ext cx="1045029"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ÓC EO</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92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6" name="Rectangle 5"/>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21106" y="1726518"/>
            <a:ext cx="3852337" cy="880241"/>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1. </a:t>
            </a:r>
            <a:r>
              <a:rPr lang="en-US" sz="3200" b="1" dirty="0" err="1" smtClean="0">
                <a:solidFill>
                  <a:srgbClr val="002060"/>
                </a:solidFill>
                <a:latin typeface="Times New Roman" panose="02020603050405020304" pitchFamily="18" charset="0"/>
                <a:cs typeface="Times New Roman" panose="02020603050405020304" pitchFamily="18" charset="0"/>
              </a:rPr>
              <a:t>Hoạt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821106" y="2481801"/>
            <a:ext cx="3659656" cy="865301"/>
          </a:xfrm>
          <a:prstGeom prst="rect">
            <a:avLst/>
          </a:prstGeom>
        </p:spPr>
        <p:txBody>
          <a:bodyPr wrap="none">
            <a:spAutoFit/>
          </a:bodyPr>
          <a:lstStyle/>
          <a:p>
            <a:pPr algn="just">
              <a:lnSpc>
                <a:spcPct val="160000"/>
              </a:lnSpc>
            </a:pPr>
            <a:r>
              <a:rPr lang="en-US" sz="3600" b="1" dirty="0" smtClean="0">
                <a:solidFill>
                  <a:srgbClr val="002060"/>
                </a:solidFill>
                <a:latin typeface="Times New Roman" panose="02020603050405020304" pitchFamily="18" charset="0"/>
                <a:cs typeface="Times New Roman" panose="02020603050405020304" pitchFamily="18" charset="0"/>
              </a:rPr>
              <a:t>2. </a:t>
            </a:r>
            <a:r>
              <a:rPr lang="en-US" sz="3600" b="1" dirty="0" err="1" smtClean="0">
                <a:solidFill>
                  <a:srgbClr val="002060"/>
                </a:solidFill>
                <a:latin typeface="Times New Roman" panose="02020603050405020304" pitchFamily="18" charset="0"/>
                <a:cs typeface="Times New Roman" panose="02020603050405020304" pitchFamily="18" charset="0"/>
              </a:rPr>
              <a:t>Tổ</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hội</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0" name="Google Shape;273;p3"/>
          <p:cNvPicPr preferRelativeResize="0"/>
          <p:nvPr/>
        </p:nvPicPr>
        <p:blipFill rotWithShape="1">
          <a:blip r:embed="rId2">
            <a:alphaModFix/>
          </a:blip>
          <a:srcRect l="24383" t="7235" r="10254" b="11195"/>
          <a:stretch/>
        </p:blipFill>
        <p:spPr>
          <a:xfrm>
            <a:off x="0" y="5446881"/>
            <a:ext cx="1254034" cy="1459705"/>
          </a:xfrm>
          <a:prstGeom prst="rect">
            <a:avLst/>
          </a:prstGeom>
          <a:noFill/>
          <a:ln>
            <a:noFill/>
          </a:ln>
        </p:spPr>
      </p:pic>
      <p:sp>
        <p:nvSpPr>
          <p:cNvPr id="11" name="Rectangle 10"/>
          <p:cNvSpPr/>
          <p:nvPr/>
        </p:nvSpPr>
        <p:spPr>
          <a:xfrm>
            <a:off x="2388325" y="3730828"/>
            <a:ext cx="7892144" cy="2759730"/>
          </a:xfrm>
          <a:prstGeom prst="rect">
            <a:avLst/>
          </a:prstGeom>
        </p:spPr>
        <p:txBody>
          <a:bodyPr wrap="square">
            <a:spAutoFit/>
          </a:bodyPr>
          <a:lstStyle/>
          <a:p>
            <a:pPr algn="ctr">
              <a:spcBef>
                <a:spcPts val="800"/>
              </a:spcBef>
              <a:spcAft>
                <a:spcPts val="800"/>
              </a:spcAft>
            </a:pPr>
            <a:r>
              <a:rPr lang="nl-NL"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Em hãy kể tên những tầng lớp trong xã hội Phù Nam. Những tầng lớp đó làm công việc gì? </a:t>
            </a:r>
            <a:endPar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800"/>
              </a:spcBef>
              <a:spcAft>
                <a:spcPts val="800"/>
              </a:spcAft>
            </a:pPr>
            <a:r>
              <a:rPr lang="nl-NL"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Google Shape;273;p3"/>
          <p:cNvPicPr preferRelativeResize="0"/>
          <p:nvPr/>
        </p:nvPicPr>
        <p:blipFill rotWithShape="1">
          <a:blip r:embed="rId2">
            <a:alphaModFix/>
          </a:blip>
          <a:srcRect l="24383" t="7235" r="10254" b="11195"/>
          <a:stretch/>
        </p:blipFill>
        <p:spPr>
          <a:xfrm>
            <a:off x="0" y="5459944"/>
            <a:ext cx="1254034" cy="1459705"/>
          </a:xfrm>
          <a:prstGeom prst="rect">
            <a:avLst/>
          </a:prstGeom>
          <a:noFill/>
          <a:ln>
            <a:noFill/>
          </a:ln>
        </p:spPr>
      </p:pic>
      <p:sp>
        <p:nvSpPr>
          <p:cNvPr id="13" name="Rectangle 12"/>
          <p:cNvSpPr/>
          <p:nvPr/>
        </p:nvSpPr>
        <p:spPr>
          <a:xfrm>
            <a:off x="2388325" y="3743891"/>
            <a:ext cx="7892144" cy="2759730"/>
          </a:xfrm>
          <a:prstGeom prst="rect">
            <a:avLst/>
          </a:prstGeom>
        </p:spPr>
        <p:txBody>
          <a:bodyPr wrap="square">
            <a:spAutoFit/>
          </a:bodyPr>
          <a:lstStyle/>
          <a:p>
            <a:pPr algn="ctr">
              <a:spcBef>
                <a:spcPts val="800"/>
              </a:spcBef>
              <a:spcAft>
                <a:spcPts val="800"/>
              </a:spcAft>
            </a:pPr>
            <a:r>
              <a:rPr lang="nl-NL"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Em hãy kể tên những tầng lớp trong xã hội Phù Nam. Những tầng lớp đó làm công việc gì? </a:t>
            </a:r>
            <a:endPar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800"/>
              </a:spcBef>
              <a:spcAft>
                <a:spcPts val="800"/>
              </a:spcAft>
            </a:pPr>
            <a:r>
              <a:rPr lang="nl-NL"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1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504405" y="60318"/>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1106" y="1726518"/>
            <a:ext cx="3852337" cy="880241"/>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1. </a:t>
            </a:r>
            <a:r>
              <a:rPr lang="en-US" sz="3200" b="1" dirty="0" err="1" smtClean="0">
                <a:solidFill>
                  <a:srgbClr val="002060"/>
                </a:solidFill>
                <a:latin typeface="Times New Roman" panose="02020603050405020304" pitchFamily="18" charset="0"/>
                <a:cs typeface="Times New Roman" panose="02020603050405020304" pitchFamily="18" charset="0"/>
              </a:rPr>
              <a:t>Hoạt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821106" y="2177187"/>
            <a:ext cx="3659656" cy="865301"/>
          </a:xfrm>
          <a:prstGeom prst="rect">
            <a:avLst/>
          </a:prstGeom>
        </p:spPr>
        <p:txBody>
          <a:bodyPr wrap="none">
            <a:spAutoFit/>
          </a:bodyPr>
          <a:lstStyle/>
          <a:p>
            <a:pPr algn="just">
              <a:lnSpc>
                <a:spcPct val="160000"/>
              </a:lnSpc>
            </a:pPr>
            <a:r>
              <a:rPr lang="en-US" sz="3600" b="1" dirty="0" smtClean="0">
                <a:solidFill>
                  <a:srgbClr val="002060"/>
                </a:solidFill>
                <a:latin typeface="Times New Roman" panose="02020603050405020304" pitchFamily="18" charset="0"/>
                <a:cs typeface="Times New Roman" panose="02020603050405020304" pitchFamily="18" charset="0"/>
              </a:rPr>
              <a:t>2. </a:t>
            </a:r>
            <a:r>
              <a:rPr lang="en-US" sz="3600" b="1" dirty="0" err="1" smtClean="0">
                <a:solidFill>
                  <a:srgbClr val="002060"/>
                </a:solidFill>
                <a:latin typeface="Times New Roman" panose="02020603050405020304" pitchFamily="18" charset="0"/>
                <a:cs typeface="Times New Roman" panose="02020603050405020304" pitchFamily="18" charset="0"/>
              </a:rPr>
              <a:t>Tổ</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hội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9098" y="2932471"/>
            <a:ext cx="11503415" cy="3585597"/>
          </a:xfrm>
          <a:prstGeom prst="rect">
            <a:avLst/>
          </a:prstGeom>
        </p:spPr>
        <p:txBody>
          <a:bodyPr wrap="square">
            <a:spAutoFit/>
          </a:bodyPr>
          <a:lstStyle/>
          <a:p>
            <a:pPr algn="just">
              <a:spcBef>
                <a:spcPts val="700"/>
              </a:spcBef>
              <a:spcAft>
                <a:spcPts val="7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Xã hội Phù Nam có nhiều tầng lớp: Quý tộc, nông </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thương nhân, thợ thủ công.</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700"/>
              </a:spcBef>
              <a:spcAft>
                <a:spcPts val="7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Quý tộc và phần lớn thương nhân, thợ thủ công sống trong các thành thị.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700"/>
              </a:spcBef>
              <a:spcAft>
                <a:spcPts val="7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Thợ thủ công làm nghề kim hoàn, làm đồ trang sức, tạc tượng.</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700"/>
              </a:spcBef>
              <a:spcAft>
                <a:spcPts val="7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Thương nhân buôn bán và trao đổi sản vật, hàng hoá.</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E187D7B-74EA-4EEE-9685-C085E64A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390" y="1178669"/>
            <a:ext cx="1721869" cy="1428301"/>
          </a:xfrm>
          <a:prstGeom prst="rect">
            <a:avLst/>
          </a:prstGeom>
        </p:spPr>
      </p:pic>
    </p:spTree>
    <p:extLst>
      <p:ext uri="{BB962C8B-B14F-4D97-AF65-F5344CB8AC3E}">
        <p14:creationId xmlns:p14="http://schemas.microsoft.com/office/powerpoint/2010/main" val="11732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OneDrive\Desktop\Screenshot_45.png"/>
          <p:cNvPicPr/>
          <p:nvPr/>
        </p:nvPicPr>
        <p:blipFill>
          <a:blip r:embed="rId2">
            <a:extLst>
              <a:ext uri="{28A0092B-C50C-407E-A947-70E740481C1C}">
                <a14:useLocalDpi xmlns:a14="http://schemas.microsoft.com/office/drawing/2010/main" val="0"/>
              </a:ext>
            </a:extLst>
          </a:blip>
          <a:srcRect/>
          <a:stretch>
            <a:fillRect/>
          </a:stretch>
        </p:blipFill>
        <p:spPr bwMode="auto">
          <a:xfrm>
            <a:off x="5434149" y="1825625"/>
            <a:ext cx="6322423" cy="4351338"/>
          </a:xfrm>
          <a:prstGeom prst="rect">
            <a:avLst/>
          </a:prstGeom>
          <a:noFill/>
          <a:ln>
            <a:noFill/>
          </a:ln>
        </p:spPr>
      </p:pic>
      <p:sp>
        <p:nvSpPr>
          <p:cNvPr id="5" name="Rectangle 4"/>
          <p:cNvSpPr/>
          <p:nvPr/>
        </p:nvSpPr>
        <p:spPr>
          <a:xfrm>
            <a:off x="210170" y="1072031"/>
            <a:ext cx="9606219" cy="779444"/>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II.  </a:t>
            </a:r>
            <a:r>
              <a:rPr lang="en-US" sz="32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6" name="Rectangle 5"/>
          <p:cNvSpPr/>
          <p:nvPr/>
        </p:nvSpPr>
        <p:spPr>
          <a:xfrm>
            <a:off x="1504405" y="21130"/>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9485" y="490897"/>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21106" y="1726518"/>
            <a:ext cx="3852337" cy="880241"/>
          </a:xfrm>
          <a:prstGeom prst="rect">
            <a:avLst/>
          </a:prstGeom>
        </p:spPr>
        <p:txBody>
          <a:bodyPr wrap="none">
            <a:spAutoFit/>
          </a:bodyPr>
          <a:lstStyle/>
          <a:p>
            <a:pPr algn="just">
              <a:lnSpc>
                <a:spcPct val="160000"/>
              </a:lnSpc>
            </a:pPr>
            <a:r>
              <a:rPr lang="en-US" sz="3200" b="1" dirty="0" smtClean="0">
                <a:solidFill>
                  <a:srgbClr val="002060"/>
                </a:solidFill>
                <a:latin typeface="Times New Roman" panose="02020603050405020304" pitchFamily="18" charset="0"/>
                <a:cs typeface="Times New Roman" panose="02020603050405020304" pitchFamily="18" charset="0"/>
              </a:rPr>
              <a:t>1. </a:t>
            </a:r>
            <a:r>
              <a:rPr lang="en-US" sz="3200" b="1" dirty="0" err="1" smtClean="0">
                <a:solidFill>
                  <a:srgbClr val="002060"/>
                </a:solidFill>
                <a:latin typeface="Times New Roman" panose="02020603050405020304" pitchFamily="18" charset="0"/>
                <a:cs typeface="Times New Roman" panose="02020603050405020304" pitchFamily="18" charset="0"/>
              </a:rPr>
              <a:t>Hoạt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tế</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821106" y="2177187"/>
            <a:ext cx="3659656" cy="865301"/>
          </a:xfrm>
          <a:prstGeom prst="rect">
            <a:avLst/>
          </a:prstGeom>
        </p:spPr>
        <p:txBody>
          <a:bodyPr wrap="none">
            <a:spAutoFit/>
          </a:bodyPr>
          <a:lstStyle/>
          <a:p>
            <a:pPr algn="just">
              <a:lnSpc>
                <a:spcPct val="160000"/>
              </a:lnSpc>
            </a:pPr>
            <a:r>
              <a:rPr lang="en-US" sz="3600" b="1" dirty="0" smtClean="0">
                <a:solidFill>
                  <a:srgbClr val="002060"/>
                </a:solidFill>
                <a:latin typeface="Times New Roman" panose="02020603050405020304" pitchFamily="18" charset="0"/>
                <a:cs typeface="Times New Roman" panose="02020603050405020304" pitchFamily="18" charset="0"/>
              </a:rPr>
              <a:t>2. </a:t>
            </a:r>
            <a:r>
              <a:rPr lang="en-US" sz="3600" b="1" dirty="0" err="1" smtClean="0">
                <a:solidFill>
                  <a:srgbClr val="002060"/>
                </a:solidFill>
                <a:latin typeface="Times New Roman" panose="02020603050405020304" pitchFamily="18" charset="0"/>
                <a:cs typeface="Times New Roman" panose="02020603050405020304" pitchFamily="18" charset="0"/>
              </a:rPr>
              <a:t>Tổ</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hội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210170" y="2963245"/>
            <a:ext cx="5416975" cy="3539430"/>
          </a:xfrm>
          <a:prstGeom prst="rect">
            <a:avLst/>
          </a:prstGeom>
        </p:spPr>
        <p:txBody>
          <a:bodyPr wrap="square">
            <a:spAutoFit/>
          </a:bodyPr>
          <a:lstStyle/>
          <a:p>
            <a:pPr algn="just"/>
            <a:r>
              <a:rPr lang="nl-NL"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a:t>
            </a: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 tế của đó trang sức bằng kim loại và đá </a:t>
            </a:r>
            <a:r>
              <a:rPr lang="nl-NL"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quý </a:t>
            </a: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chỉ minh chứng cho sự phát triển của thủ công nghiệp và ngoại thương mà còn cho thấy thành thị, nơi sinh sống của những tầng lớp cư dân khác nhau, đã giữ vai trò quan trọng trong tổ chức xã hội của Phù Nam.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309" y="1804443"/>
            <a:ext cx="11780519" cy="4909866"/>
          </a:xfrm>
        </p:spPr>
        <p:txBody>
          <a:bodyPr>
            <a:normAutofit fontScale="77500" lnSpcReduction="20000"/>
          </a:bodyPr>
          <a:lstStyle/>
          <a:p>
            <a:pPr marL="571500" indent="-571500" algn="just">
              <a:lnSpc>
                <a:spcPct val="160000"/>
              </a:lnSpc>
              <a:buAutoNum type="romanUcPeriod"/>
            </a:pPr>
            <a:r>
              <a:rPr lang="en-US" sz="4000" b="1" dirty="0" smtClean="0">
                <a:solidFill>
                  <a:srgbClr val="002060"/>
                </a:solidFill>
                <a:latin typeface="Times New Roman" panose="02020603050405020304" pitchFamily="18" charset="0"/>
                <a:cs typeface="Times New Roman" panose="02020603050405020304" pitchFamily="18" charset="0"/>
              </a:rPr>
              <a:t>QUÁ </a:t>
            </a:r>
            <a:r>
              <a:rPr lang="en-US" sz="4000" b="1" dirty="0" smtClean="0">
                <a:solidFill>
                  <a:srgbClr val="002060"/>
                </a:solidFill>
                <a:latin typeface="Times New Roman" panose="02020603050405020304" pitchFamily="18" charset="0"/>
                <a:cs typeface="Times New Roman" panose="02020603050405020304" pitchFamily="18" charset="0"/>
              </a:rPr>
              <a:t>TRÌNH THÀNH LẬP, PHÁT TRIỂN VÀ SUY VONG </a:t>
            </a:r>
            <a:r>
              <a:rPr lang="en-US" sz="4000" b="1" dirty="0" smtClean="0">
                <a:solidFill>
                  <a:srgbClr val="002060"/>
                </a:solidFill>
                <a:latin typeface="Times New Roman" panose="02020603050405020304" pitchFamily="18" charset="0"/>
                <a:cs typeface="Times New Roman" panose="02020603050405020304" pitchFamily="18" charset="0"/>
              </a:rPr>
              <a:t>CỦA PHÙ NAM</a:t>
            </a:r>
          </a:p>
          <a:p>
            <a:pPr marL="571500" indent="-571500" algn="just">
              <a:lnSpc>
                <a:spcPct val="160000"/>
              </a:lnSpc>
              <a:buAutoNum type="romanUcPeriod"/>
            </a:pPr>
            <a:r>
              <a:rPr lang="en-US" sz="4000" b="1" dirty="0" smtClean="0">
                <a:solidFill>
                  <a:srgbClr val="002060"/>
                </a:solidFill>
                <a:latin typeface="Times New Roman" panose="02020603050405020304" pitchFamily="18" charset="0"/>
                <a:cs typeface="Times New Roman" panose="02020603050405020304" pitchFamily="18" charset="0"/>
              </a:rPr>
              <a:t> HOẠT ĐỘNG KINH TẾ VÀ TỔ CHỨC XÃ HỘI.</a:t>
            </a:r>
          </a:p>
          <a:p>
            <a:pPr marL="742950" indent="-742950" algn="just">
              <a:lnSpc>
                <a:spcPct val="160000"/>
              </a:lnSpc>
              <a:buAutoNum type="arabicPeriod"/>
            </a:pPr>
            <a:r>
              <a:rPr lang="en-US" sz="4000" b="1" dirty="0" err="1">
                <a:solidFill>
                  <a:srgbClr val="002060"/>
                </a:solidFill>
                <a:latin typeface="Times New Roman" panose="02020603050405020304" pitchFamily="18" charset="0"/>
                <a:cs typeface="Times New Roman" panose="02020603050405020304" pitchFamily="18" charset="0"/>
              </a:rPr>
              <a:t>H</a:t>
            </a:r>
            <a:r>
              <a:rPr lang="en-US" sz="4000" b="1" dirty="0" err="1" smtClean="0">
                <a:solidFill>
                  <a:srgbClr val="002060"/>
                </a:solidFill>
                <a:latin typeface="Times New Roman" panose="02020603050405020304" pitchFamily="18" charset="0"/>
                <a:cs typeface="Times New Roman" panose="02020603050405020304" pitchFamily="18" charset="0"/>
              </a:rPr>
              <a:t>oạt</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động</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kinh</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tế</a:t>
            </a:r>
            <a:r>
              <a:rPr lang="en-US" sz="4000" b="1" dirty="0" smtClean="0">
                <a:solidFill>
                  <a:srgbClr val="002060"/>
                </a:solidFill>
                <a:latin typeface="Times New Roman" panose="02020603050405020304" pitchFamily="18" charset="0"/>
                <a:cs typeface="Times New Roman" panose="02020603050405020304" pitchFamily="18" charset="0"/>
              </a:rPr>
              <a:t>.</a:t>
            </a:r>
          </a:p>
          <a:p>
            <a:pPr marL="742950" indent="-742950" algn="just">
              <a:lnSpc>
                <a:spcPct val="160000"/>
              </a:lnSpc>
              <a:buAutoNum type="arabicPeriod"/>
            </a:pPr>
            <a:r>
              <a:rPr lang="en-US" sz="4000" b="1" dirty="0" err="1">
                <a:solidFill>
                  <a:srgbClr val="002060"/>
                </a:solidFill>
                <a:latin typeface="Times New Roman" panose="02020603050405020304" pitchFamily="18" charset="0"/>
                <a:cs typeface="Times New Roman" panose="02020603050405020304" pitchFamily="18" charset="0"/>
              </a:rPr>
              <a:t>T</a:t>
            </a:r>
            <a:r>
              <a:rPr lang="en-US" sz="4000" b="1" dirty="0" err="1" smtClean="0">
                <a:solidFill>
                  <a:srgbClr val="002060"/>
                </a:solidFill>
                <a:latin typeface="Times New Roman" panose="02020603050405020304" pitchFamily="18" charset="0"/>
                <a:cs typeface="Times New Roman" panose="02020603050405020304" pitchFamily="18" charset="0"/>
              </a:rPr>
              <a:t>ổ</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chức</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xã</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hội</a:t>
            </a:r>
            <a:r>
              <a:rPr lang="en-US" sz="4000" b="1" dirty="0" smtClean="0">
                <a:solidFill>
                  <a:srgbClr val="002060"/>
                </a:solidFill>
                <a:latin typeface="Times New Roman" panose="02020603050405020304" pitchFamily="18" charset="0"/>
                <a:cs typeface="Times New Roman" panose="02020603050405020304" pitchFamily="18" charset="0"/>
              </a:rPr>
              <a:t>.</a:t>
            </a:r>
          </a:p>
          <a:p>
            <a:pPr marL="0" indent="0" algn="just">
              <a:lnSpc>
                <a:spcPct val="160000"/>
              </a:lnSpc>
              <a:buNone/>
            </a:pPr>
            <a:r>
              <a:rPr lang="en-US" sz="4000" b="1" dirty="0" smtClean="0">
                <a:solidFill>
                  <a:srgbClr val="002060"/>
                </a:solidFill>
                <a:latin typeface="Times New Roman" panose="02020603050405020304" pitchFamily="18" charset="0"/>
                <a:cs typeface="Times New Roman" panose="02020603050405020304" pitchFamily="18" charset="0"/>
              </a:rPr>
              <a:t>III. MỘT SỐ THÀNH TỰU VĂN HÓA.</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615440" y="299403"/>
            <a:ext cx="10232572" cy="91544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Times New Roman" panose="02020603050405020304" pitchFamily="18" charset="0"/>
                <a:cs typeface="Times New Roman" panose="02020603050405020304" pitchFamily="18" charset="0"/>
              </a:rPr>
              <a:t>BÀI 21: VƯƠNG QUỐC CỔ PHÙ </a:t>
            </a:r>
            <a:r>
              <a:rPr lang="en-US" b="1" dirty="0" smtClean="0">
                <a:solidFill>
                  <a:srgbClr val="FF0000"/>
                </a:solidFill>
                <a:latin typeface="Times New Roman" panose="02020603050405020304" pitchFamily="18" charset="0"/>
                <a:cs typeface="Times New Roman" panose="02020603050405020304" pitchFamily="18" charset="0"/>
              </a:rPr>
              <a:t>NAM</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180114" y="1084421"/>
            <a:ext cx="2377440" cy="107095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002060"/>
                </a:solidFill>
                <a:latin typeface="Times New Roman" panose="02020603050405020304" pitchFamily="18" charset="0"/>
                <a:cs typeface="Times New Roman" panose="02020603050405020304" pitchFamily="18" charset="0"/>
              </a:rPr>
              <a:t>Nội</a:t>
            </a:r>
            <a:r>
              <a:rPr lang="en-US" b="1" dirty="0" smtClean="0">
                <a:solidFill>
                  <a:srgbClr val="002060"/>
                </a:solidFill>
                <a:latin typeface="Times New Roman" panose="02020603050405020304" pitchFamily="18" charset="0"/>
                <a:cs typeface="Times New Roman" panose="02020603050405020304" pitchFamily="18" charset="0"/>
              </a:rPr>
              <a:t> dung</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21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5" y="1000705"/>
            <a:ext cx="7249229" cy="607667"/>
          </a:xfrm>
          <a:prstGeom prst="rect">
            <a:avLst/>
          </a:prstGeom>
        </p:spPr>
        <p:txBody>
          <a:bodyPr wrap="none">
            <a:spAutoFit/>
          </a:bodyPr>
          <a:lstStyle/>
          <a:p>
            <a:pPr algn="just">
              <a:lnSpc>
                <a:spcPct val="160000"/>
              </a:lnSpc>
            </a:pPr>
            <a:r>
              <a:rPr lang="en-US" sz="2400" b="1" dirty="0" smtClean="0">
                <a:solidFill>
                  <a:srgbClr val="002060"/>
                </a:solidFill>
                <a:latin typeface="Times New Roman" panose="02020603050405020304" pitchFamily="18" charset="0"/>
                <a:cs typeface="Times New Roman" panose="02020603050405020304" pitchFamily="18" charset="0"/>
              </a:rPr>
              <a:t>II.  </a:t>
            </a:r>
            <a:r>
              <a:rPr lang="en-US" sz="24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5" name="Rectangle 4"/>
          <p:cNvSpPr/>
          <p:nvPr/>
        </p:nvSpPr>
        <p:spPr>
          <a:xfrm>
            <a:off x="1504405" y="21130"/>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485" y="477834"/>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9485" y="1609581"/>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8" name="Rectangle 7"/>
          <p:cNvSpPr/>
          <p:nvPr/>
        </p:nvSpPr>
        <p:spPr>
          <a:xfrm>
            <a:off x="849086" y="5489888"/>
            <a:ext cx="10476411" cy="954107"/>
          </a:xfrm>
          <a:prstGeom prst="rect">
            <a:avLst/>
          </a:prstGeom>
        </p:spPr>
        <p:txBody>
          <a:bodyPr wrap="square">
            <a:spAutoFit/>
          </a:bodyPr>
          <a:lstStyle/>
          <a:p>
            <a:pPr algn="just">
              <a:spcBef>
                <a:spcPts val="800"/>
              </a:spcBef>
              <a:spcAft>
                <a:spcPts val="800"/>
              </a:spcAft>
            </a:pP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a:t>
            </a:r>
            <a:r>
              <a:rPr lang="nl-NL"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ọc </a:t>
            </a: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thông tin mục III và quan sát Hình 21.4-21.7, trả lời câu hỏi: Em hãy trình bày một số thành tựu văn hóa của cư dân Phù </a:t>
            </a:r>
            <a:r>
              <a:rPr lang="nl-NL"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Nam</a:t>
            </a:r>
            <a:r>
              <a:rPr lang="nl-N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nl-NL"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HP\OneDrive\Desktop\Screenshot_56.png"/>
          <p:cNvPicPr/>
          <p:nvPr/>
        </p:nvPicPr>
        <p:blipFill>
          <a:blip r:embed="rId2">
            <a:extLst>
              <a:ext uri="{28A0092B-C50C-407E-A947-70E740481C1C}">
                <a14:useLocalDpi xmlns:a14="http://schemas.microsoft.com/office/drawing/2010/main" val="0"/>
              </a:ext>
            </a:extLst>
          </a:blip>
          <a:srcRect/>
          <a:stretch>
            <a:fillRect/>
          </a:stretch>
        </p:blipFill>
        <p:spPr bwMode="auto">
          <a:xfrm>
            <a:off x="0" y="2592093"/>
            <a:ext cx="3744414" cy="2633050"/>
          </a:xfrm>
          <a:prstGeom prst="rect">
            <a:avLst/>
          </a:prstGeom>
          <a:noFill/>
          <a:ln>
            <a:noFill/>
          </a:ln>
        </p:spPr>
      </p:pic>
      <p:pic>
        <p:nvPicPr>
          <p:cNvPr id="10" name="Picture 9" descr="C:\Users\HP\OneDrive\Desktop\Screenshot_5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0208" y="2369648"/>
            <a:ext cx="3361443" cy="2764055"/>
          </a:xfrm>
          <a:prstGeom prst="rect">
            <a:avLst/>
          </a:prstGeom>
          <a:noFill/>
          <a:ln>
            <a:noFill/>
          </a:ln>
        </p:spPr>
      </p:pic>
      <p:pic>
        <p:nvPicPr>
          <p:cNvPr id="11" name="Picture 10" descr="C:\Users\HP\OneDrive\Desktop\Screenshot_5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0245" y="2369648"/>
            <a:ext cx="5884155" cy="3090626"/>
          </a:xfrm>
          <a:prstGeom prst="rect">
            <a:avLst/>
          </a:prstGeom>
          <a:noFill/>
          <a:ln>
            <a:noFill/>
          </a:ln>
        </p:spPr>
      </p:pic>
    </p:spTree>
    <p:extLst>
      <p:ext uri="{BB962C8B-B14F-4D97-AF65-F5344CB8AC3E}">
        <p14:creationId xmlns:p14="http://schemas.microsoft.com/office/powerpoint/2010/main" val="32873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554" y="2433520"/>
            <a:ext cx="6096000" cy="3252172"/>
          </a:xfrm>
          <a:prstGeom prst="rect">
            <a:avLst/>
          </a:prstGeom>
        </p:spPr>
        <p:txBody>
          <a:bodyPr>
            <a:spAutoFit/>
          </a:bodyPr>
          <a:lstStyle/>
          <a:p>
            <a:pPr algn="just">
              <a:spcBef>
                <a:spcPts val="800"/>
              </a:spcBef>
              <a:spcAft>
                <a:spcPts val="80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 Một số thành tựu văn hóa của cư dân Phù Nam:</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b="1" dirty="0">
                <a:latin typeface="Times New Roman" panose="02020603050405020304" pitchFamily="18" charset="0"/>
                <a:ea typeface="Calibri" panose="020F0502020204030204" pitchFamily="34" charset="0"/>
                <a:cs typeface="Times New Roman" panose="02020603050405020304" pitchFamily="18" charset="0"/>
              </a:rPr>
              <a:t>+ Người Phù Nam ở nhà sàn, làm nhà trên kênh rạch, xây thành thị ở những vùng đất nổi, đi lại chủ yếu bằng mảng, ghe thuyền</a:t>
            </a:r>
            <a:r>
              <a:rPr lang="nl-NL"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9485" y="934538"/>
            <a:ext cx="7249229" cy="607667"/>
          </a:xfrm>
          <a:prstGeom prst="rect">
            <a:avLst/>
          </a:prstGeom>
        </p:spPr>
        <p:txBody>
          <a:bodyPr wrap="none">
            <a:spAutoFit/>
          </a:bodyPr>
          <a:lstStyle/>
          <a:p>
            <a:pPr algn="just">
              <a:lnSpc>
                <a:spcPct val="160000"/>
              </a:lnSpc>
            </a:pPr>
            <a:r>
              <a:rPr lang="en-US" sz="2400" b="1" dirty="0" smtClean="0">
                <a:solidFill>
                  <a:srgbClr val="002060"/>
                </a:solidFill>
                <a:latin typeface="Times New Roman" panose="02020603050405020304" pitchFamily="18" charset="0"/>
                <a:cs typeface="Times New Roman" panose="02020603050405020304" pitchFamily="18" charset="0"/>
              </a:rPr>
              <a:t>II.  </a:t>
            </a:r>
            <a:r>
              <a:rPr lang="en-US" sz="2400" b="1" dirty="0">
                <a:solidFill>
                  <a:srgbClr val="002060"/>
                </a:solidFill>
                <a:latin typeface="Times New Roman" panose="02020603050405020304" pitchFamily="18" charset="0"/>
                <a:cs typeface="Times New Roman" panose="02020603050405020304" pitchFamily="18" charset="0"/>
              </a:rPr>
              <a:t>HOẠT ĐỘNG KINH TẾ VÀ TỔ CHỨC XÃ HỘI.</a:t>
            </a:r>
          </a:p>
        </p:txBody>
      </p:sp>
      <p:sp>
        <p:nvSpPr>
          <p:cNvPr id="6" name="Rectangle 5"/>
          <p:cNvSpPr/>
          <p:nvPr/>
        </p:nvSpPr>
        <p:spPr>
          <a:xfrm>
            <a:off x="239485" y="477834"/>
            <a:ext cx="11464835" cy="607667"/>
          </a:xfrm>
          <a:prstGeom prst="rect">
            <a:avLst/>
          </a:prstGeom>
        </p:spPr>
        <p:txBody>
          <a:bodyPr wrap="square">
            <a:spAutoFit/>
          </a:bodyPr>
          <a:lstStyle/>
          <a:p>
            <a:pPr marL="571500" indent="-571500" algn="just">
              <a:lnSpc>
                <a:spcPct val="160000"/>
              </a:lnSpc>
              <a:buAutoNum type="romanUcPeriod"/>
            </a:pPr>
            <a:r>
              <a:rPr lang="en-US" sz="24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2400" b="1" dirty="0" smtClean="0">
                <a:solidFill>
                  <a:srgbClr val="002060"/>
                </a:solidFill>
                <a:latin typeface="Times New Roman" panose="02020603050405020304" pitchFamily="18" charset="0"/>
                <a:cs typeface="Times New Roman" panose="02020603050405020304" pitchFamily="18" charset="0"/>
              </a:rPr>
              <a:t>NAM.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8045" y="1294307"/>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8" name="Rectangle 7"/>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9" name="Picture 24" descr="hinh 35 sth cop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9377" y="1555052"/>
            <a:ext cx="4499520" cy="283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5b"/>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9376" y="4387979"/>
            <a:ext cx="4499521" cy="24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134" y="2086882"/>
            <a:ext cx="6710497" cy="4351338"/>
          </a:xfrm>
        </p:spPr>
      </p:pic>
      <p:pic>
        <p:nvPicPr>
          <p:cNvPr id="5" name="Picture 4" descr="C:\Users\HP\OneDrive\Desktop\Screenshot_56.png"/>
          <p:cNvPicPr/>
          <p:nvPr/>
        </p:nvPicPr>
        <p:blipFill>
          <a:blip r:embed="rId3">
            <a:extLst>
              <a:ext uri="{28A0092B-C50C-407E-A947-70E740481C1C}">
                <a14:useLocalDpi xmlns:a14="http://schemas.microsoft.com/office/drawing/2010/main" val="0"/>
              </a:ext>
            </a:extLst>
          </a:blip>
          <a:srcRect/>
          <a:stretch>
            <a:fillRect/>
          </a:stretch>
        </p:blipFill>
        <p:spPr bwMode="auto">
          <a:xfrm>
            <a:off x="7452631" y="1972491"/>
            <a:ext cx="4739369" cy="4650378"/>
          </a:xfrm>
          <a:prstGeom prst="rect">
            <a:avLst/>
          </a:prstGeom>
          <a:noFill/>
          <a:ln>
            <a:noFill/>
          </a:ln>
        </p:spPr>
      </p:pic>
      <p:sp>
        <p:nvSpPr>
          <p:cNvPr id="7" name="Rectangle 6"/>
          <p:cNvSpPr/>
          <p:nvPr/>
        </p:nvSpPr>
        <p:spPr>
          <a:xfrm>
            <a:off x="0" y="860521"/>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8" name="Rectangle 7"/>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51" y="1624110"/>
            <a:ext cx="6683829" cy="4729500"/>
          </a:xfrm>
          <a:prstGeom prst="rect">
            <a:avLst/>
          </a:prstGeom>
        </p:spPr>
        <p:txBody>
          <a:bodyPr wrap="square">
            <a:spAutoFit/>
          </a:bodyPr>
          <a:lstStyle/>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Chữ Phạn đã du nhập vào Phù Nam.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Hin- đu giáo và Phật giáo đều được du nhập từ Ấn Độ và phát triển ở Phù Nam. Thế kỉ V- VI, Phật giáo chiếm ưu thế. Nhiều pho tượng Phật bằng đủ chất liệu, đá, đồng và đặc biệt là gỗ vẫn còn tồn tại đến ngày nay</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546892"/>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6" name="Rectangle 5"/>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7AAEC94-DD10-412A-93DB-EF87C0902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3" y="940525"/>
            <a:ext cx="4223598" cy="4498981"/>
          </a:xfrm>
          <a:prstGeom prst="rect">
            <a:avLst/>
          </a:prstGeom>
        </p:spPr>
      </p:pic>
      <p:sp>
        <p:nvSpPr>
          <p:cNvPr id="8" name="Hộp Văn bản 7">
            <a:extLst>
              <a:ext uri="{FF2B5EF4-FFF2-40B4-BE49-F238E27FC236}">
                <a16:creationId xmlns:a16="http://schemas.microsoft.com/office/drawing/2014/main" id="{71990AA8-9BF8-4292-A818-4DFE58A13EAC}"/>
              </a:ext>
            </a:extLst>
          </p:cNvPr>
          <p:cNvSpPr txBox="1"/>
          <p:nvPr/>
        </p:nvSpPr>
        <p:spPr>
          <a:xfrm>
            <a:off x="9140258" y="5439506"/>
            <a:ext cx="1749197" cy="523220"/>
          </a:xfrm>
          <a:prstGeom prst="rect">
            <a:avLst/>
          </a:prstGeom>
          <a:noFill/>
        </p:spPr>
        <p:txBody>
          <a:bodyPr wrap="none" rtlCol="0">
            <a:spAutoFit/>
          </a:bodyPr>
          <a:lstStyle/>
          <a:p>
            <a:r>
              <a:rPr lang="vi-VN" sz="2800" b="1" dirty="0" err="1">
                <a:solidFill>
                  <a:srgbClr val="002060"/>
                </a:solidFill>
                <a:latin typeface="Times New Roman" panose="02020603050405020304" pitchFamily="18" charset="0"/>
                <a:cs typeface="Times New Roman" panose="02020603050405020304" pitchFamily="18" charset="0"/>
              </a:rPr>
              <a:t>Chữ</a:t>
            </a:r>
            <a:r>
              <a:rPr lang="vi-VN" sz="2800" b="1" dirty="0">
                <a:solidFill>
                  <a:srgbClr val="002060"/>
                </a:solidFill>
                <a:latin typeface="Times New Roman" panose="02020603050405020304" pitchFamily="18" charset="0"/>
                <a:cs typeface="Times New Roman" panose="02020603050405020304" pitchFamily="18" charset="0"/>
              </a:rPr>
              <a:t> </a:t>
            </a:r>
            <a:r>
              <a:rPr lang="vi-VN" sz="2800" b="1" dirty="0" err="1">
                <a:solidFill>
                  <a:srgbClr val="002060"/>
                </a:solidFill>
                <a:latin typeface="Times New Roman" panose="02020603050405020304" pitchFamily="18" charset="0"/>
                <a:cs typeface="Times New Roman" panose="02020603050405020304" pitchFamily="18" charset="0"/>
              </a:rPr>
              <a:t>Phạn</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3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97" y="1624110"/>
            <a:ext cx="5560423" cy="4031873"/>
          </a:xfrm>
          <a:prstGeom prst="rect">
            <a:avLst/>
          </a:prstGeom>
        </p:spPr>
        <p:txBody>
          <a:bodyPr wrap="square">
            <a:spAutoFit/>
          </a:bodyPr>
          <a:lstStyle/>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 giáo và Phật giáo đều được du nhập từ Ấn Độ và phát triển ở Phù Nam. Thế kỉ V- VI, Phật giáo chiếm ưu thế. Nhiều pho tượng Phật bằng đủ chất liệu, đá, đồng và đặc biệt là gỗ vẫn còn tồn tại đến ngày nay.</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546892"/>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6" name="Rectangle 5"/>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descr="C:\Users\HP\OneDrive\Desktop\Screenshot_5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914" y="1326335"/>
            <a:ext cx="6127796" cy="5335721"/>
          </a:xfrm>
          <a:prstGeom prst="rect">
            <a:avLst/>
          </a:prstGeom>
          <a:noFill/>
          <a:ln>
            <a:noFill/>
          </a:ln>
        </p:spPr>
      </p:pic>
    </p:spTree>
    <p:extLst>
      <p:ext uri="{BB962C8B-B14F-4D97-AF65-F5344CB8AC3E}">
        <p14:creationId xmlns:p14="http://schemas.microsoft.com/office/powerpoint/2010/main" val="37144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980" y="1929606"/>
            <a:ext cx="3889248" cy="3687423"/>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84195" y="1929607"/>
            <a:ext cx="3924628" cy="3871842"/>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13" y="1929606"/>
            <a:ext cx="2857500" cy="3781425"/>
          </a:xfrm>
          <a:prstGeom prst="rect">
            <a:avLst/>
          </a:prstGeom>
        </p:spPr>
      </p:pic>
      <p:sp>
        <p:nvSpPr>
          <p:cNvPr id="9" name="Rectangle 8"/>
          <p:cNvSpPr/>
          <p:nvPr/>
        </p:nvSpPr>
        <p:spPr>
          <a:xfrm>
            <a:off x="2232877" y="5865223"/>
            <a:ext cx="295220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8003178" y="5956663"/>
            <a:ext cx="380564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Tượng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thần</a:t>
            </a:r>
            <a:r>
              <a:rPr lang="en-US" sz="2000" b="1" dirty="0" smtClean="0">
                <a:latin typeface="Times New Roman" panose="02020603050405020304" pitchFamily="18" charset="0"/>
                <a:cs typeface="Times New Roman" panose="02020603050405020304" pitchFamily="18" charset="0"/>
              </a:rPr>
              <a:t> Vishnu </a:t>
            </a:r>
            <a:r>
              <a:rPr lang="en-US" sz="2000" b="1" dirty="0" err="1" smtClean="0">
                <a:latin typeface="Times New Roman" panose="02020603050405020304" pitchFamily="18" charset="0"/>
                <a:cs typeface="Times New Roman" panose="02020603050405020304" pitchFamily="18" charset="0"/>
              </a:rPr>
              <a:t>bằng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đá</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546892"/>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12" name="Rectangle 11"/>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1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012" y="4717258"/>
            <a:ext cx="10935789" cy="1938992"/>
          </a:xfrm>
          <a:prstGeom prst="rect">
            <a:avLst/>
          </a:prstGeom>
        </p:spPr>
        <p:txBody>
          <a:bodyPr wrap="square">
            <a:spAutoFit/>
          </a:bodyPr>
          <a:lstStyle/>
          <a:p>
            <a:pPr algn="just"/>
            <a:r>
              <a:rPr lang="nl-NL"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 </a:t>
            </a:r>
            <a:r>
              <a:rPr lang="nl-NL"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cạnh một nền nghệ thuật kim hoàn tinh tế, phát triển cao, Phù Nam còn nổi tiếng với những bức chạm nổi trên đá, đất nung.</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07" y="695779"/>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6" name="Rectangle 5"/>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2" y="1508696"/>
            <a:ext cx="5512526" cy="299232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275" y="1508696"/>
            <a:ext cx="5317352" cy="3175089"/>
          </a:xfrm>
          <a:prstGeom prst="rect">
            <a:avLst/>
          </a:prstGeom>
        </p:spPr>
      </p:pic>
    </p:spTree>
    <p:extLst>
      <p:ext uri="{BB962C8B-B14F-4D97-AF65-F5344CB8AC3E}">
        <p14:creationId xmlns:p14="http://schemas.microsoft.com/office/powerpoint/2010/main" val="20378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7646" y="1475223"/>
            <a:ext cx="10162903" cy="4755760"/>
          </a:xfrm>
        </p:spPr>
      </p:pic>
      <p:sp>
        <p:nvSpPr>
          <p:cNvPr id="5" name="Rectangle 4"/>
          <p:cNvSpPr/>
          <p:nvPr/>
        </p:nvSpPr>
        <p:spPr>
          <a:xfrm>
            <a:off x="-1407" y="695779"/>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6" name="Rectangle 5"/>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53856" y="6046317"/>
            <a:ext cx="4570482" cy="369332"/>
          </a:xfrm>
          <a:prstGeom prst="rect">
            <a:avLst/>
          </a:prstGeom>
        </p:spPr>
        <p:txBody>
          <a:bodyPr wrap="none">
            <a:spAutoFit/>
          </a:bodyPr>
          <a:lstStyle/>
          <a:p>
            <a:r>
              <a:rPr lang="en-US">
                <a:solidFill>
                  <a:srgbClr val="333333"/>
                </a:solidFill>
                <a:latin typeface="arial" panose="020B0604020202020204" pitchFamily="34" charset="0"/>
              </a:rPr>
              <a:t> </a:t>
            </a:r>
            <a:r>
              <a:rPr lang="en-US" dirty="0" err="1">
                <a:solidFill>
                  <a:srgbClr val="333333"/>
                </a:solidFill>
                <a:latin typeface="arial" panose="020B0604020202020204" pitchFamily="34" charset="0"/>
              </a:rPr>
              <a:t>Nghệ</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thuật</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kim</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hoàn</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và</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trang</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sức</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Óc</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Eo</a:t>
            </a:r>
            <a:r>
              <a:rPr lang="en-US" dirty="0">
                <a:solidFill>
                  <a:srgbClr val="333333"/>
                </a:solidFill>
                <a:latin typeface="arial" panose="020B0604020202020204" pitchFamily="34" charset="0"/>
              </a:rPr>
              <a:t>” </a:t>
            </a:r>
            <a:endParaRPr lang="en-US" dirty="0"/>
          </a:p>
        </p:txBody>
      </p:sp>
    </p:spTree>
    <p:extLst>
      <p:ext uri="{BB962C8B-B14F-4D97-AF65-F5344CB8AC3E}">
        <p14:creationId xmlns:p14="http://schemas.microsoft.com/office/powerpoint/2010/main" val="5410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7" y="695779"/>
            <a:ext cx="7211333" cy="779444"/>
          </a:xfrm>
          <a:prstGeom prst="rect">
            <a:avLst/>
          </a:prstGeom>
        </p:spPr>
        <p:txBody>
          <a:bodyPr wrap="none">
            <a:spAutoFit/>
          </a:bodyPr>
          <a:lstStyle/>
          <a:p>
            <a:pPr algn="just">
              <a:lnSpc>
                <a:spcPct val="160000"/>
              </a:lnSpc>
            </a:pPr>
            <a:r>
              <a:rPr lang="en-US" sz="3200" b="1" dirty="0">
                <a:solidFill>
                  <a:srgbClr val="002060"/>
                </a:solidFill>
                <a:latin typeface="Times New Roman" panose="02020603050405020304" pitchFamily="18" charset="0"/>
                <a:cs typeface="Times New Roman" panose="02020603050405020304" pitchFamily="18" charset="0"/>
              </a:rPr>
              <a:t>III. MỘT SỐ THÀNH TỰU VĂN HÓA.</a:t>
            </a:r>
          </a:p>
        </p:txBody>
      </p:sp>
      <p:sp>
        <p:nvSpPr>
          <p:cNvPr id="5" name="Rectangle 4"/>
          <p:cNvSpPr/>
          <p:nvPr/>
        </p:nvSpPr>
        <p:spPr>
          <a:xfrm>
            <a:off x="1504405" y="8283"/>
            <a:ext cx="10354492" cy="1077218"/>
          </a:xfrm>
          <a:prstGeom prst="rect">
            <a:avLst/>
          </a:prstGeom>
        </p:spPr>
        <p:txBody>
          <a:bodyPr wrap="square">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87829" y="1787525"/>
            <a:ext cx="10371908" cy="4647426"/>
          </a:xfrm>
          <a:prstGeom prst="rect">
            <a:avLst/>
          </a:prstGeom>
        </p:spPr>
        <p:txBody>
          <a:bodyPr wrap="square">
            <a:spAutoFit/>
          </a:bodyPr>
          <a:lstStyle/>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Phù Nam ở nhà sàn</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 chủ yếu bằng mảng, ghe thuyền.</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Chữ Phạn đã du nhập vào Phù Nam.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Hin- đu giáo và Phật giáo đều được du nhập từ Ấn Độ và phát triển ở Phù Nam. Thế kỉ V- VI, Phật giáo chiếm ưu thế. </a:t>
            </a:r>
            <a:endPar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800"/>
              </a:spcBef>
              <a:spcAft>
                <a:spcPts val="800"/>
              </a:spcAft>
            </a:pP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Nghệ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 kim hoàn tinh tế, phát triển </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 nổi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 với những bức chạm nổi trên đá, đất nung.</a:t>
            </a:r>
            <a:endParaRPr lang="en-US" sz="32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E187D7B-74EA-4EEE-9685-C085E64AE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647" y="203073"/>
            <a:ext cx="1721869" cy="1428301"/>
          </a:xfrm>
          <a:prstGeom prst="rect">
            <a:avLst/>
          </a:prstGeom>
        </p:spPr>
      </p:pic>
    </p:spTree>
    <p:extLst>
      <p:ext uri="{BB962C8B-B14F-4D97-AF65-F5344CB8AC3E}">
        <p14:creationId xmlns:p14="http://schemas.microsoft.com/office/powerpoint/2010/main" val="8544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0604" y="0"/>
            <a:ext cx="5797741" cy="646331"/>
          </a:xfrm>
          <a:prstGeom prst="rect">
            <a:avLst/>
          </a:prstGeom>
        </p:spPr>
        <p:txBody>
          <a:bodyPr wrap="none">
            <a:spAutoFit/>
          </a:bodyPr>
          <a:lstStyle/>
          <a:p>
            <a:r>
              <a:rPr lang="en-US" sz="3600" b="1" dirty="0">
                <a:solidFill>
                  <a:srgbClr val="C00000"/>
                </a:solidFill>
                <a:latin typeface="Times New Roman" panose="02020603050405020304" pitchFamily="18" charset="0"/>
                <a:ea typeface="Calibri" panose="020F0502020204030204" pitchFamily="34" charset="0"/>
              </a:rPr>
              <a:t>HOẠT ĐỘNG LUYỆN TẬP</a:t>
            </a:r>
            <a:endParaRPr lang="en-US" sz="3600" dirty="0">
              <a:solidFill>
                <a:srgbClr val="C00000"/>
              </a:solidFill>
            </a:endParaRPr>
          </a:p>
        </p:txBody>
      </p:sp>
      <p:sp>
        <p:nvSpPr>
          <p:cNvPr id="2" name="Rectangle 1"/>
          <p:cNvSpPr/>
          <p:nvPr/>
        </p:nvSpPr>
        <p:spPr>
          <a:xfrm>
            <a:off x="169817" y="646331"/>
            <a:ext cx="11821885" cy="1631216"/>
          </a:xfrm>
          <a:prstGeom prst="rect">
            <a:avLst/>
          </a:prstGeom>
        </p:spPr>
        <p:txBody>
          <a:bodyPr wrap="square">
            <a:spAutoFit/>
          </a:bodyPr>
          <a:lstStyle/>
          <a:p>
            <a:pPr algn="just"/>
            <a:r>
              <a:rPr lang="en-US" sz="2800" b="1" dirty="0" err="1" smtClean="0">
                <a:solidFill>
                  <a:srgbClr val="000000"/>
                </a:solidFill>
                <a:latin typeface="Times New Roman" panose="02020603050405020304" pitchFamily="18" charset="0"/>
                <a:cs typeface="Times New Roman" panose="02020603050405020304" pitchFamily="18" charset="0"/>
              </a:rPr>
              <a:t>Câu</a:t>
            </a:r>
            <a:r>
              <a:rPr lang="en-US" sz="2800" b="1" dirty="0" smtClean="0">
                <a:solidFill>
                  <a:srgbClr val="000000"/>
                </a:solidFill>
                <a:latin typeface="Times New Roman" panose="02020603050405020304" pitchFamily="18" charset="0"/>
                <a:cs typeface="Times New Roman" panose="02020603050405020304" pitchFamily="18" charset="0"/>
              </a:rPr>
              <a:t> 1: </a:t>
            </a:r>
            <a:r>
              <a:rPr lang="vi-VN" sz="2800" b="1" dirty="0" smtClean="0">
                <a:solidFill>
                  <a:srgbClr val="000000"/>
                </a:solidFill>
                <a:latin typeface="Times New Roman" panose="02020603050405020304" pitchFamily="18" charset="0"/>
                <a:cs typeface="Times New Roman" panose="02020603050405020304" pitchFamily="18" charset="0"/>
              </a:rPr>
              <a:t>Em </a:t>
            </a:r>
            <a:r>
              <a:rPr lang="vi-VN" sz="2800" b="1" dirty="0">
                <a:solidFill>
                  <a:srgbClr val="000000"/>
                </a:solidFill>
                <a:latin typeface="Times New Roman" panose="02020603050405020304" pitchFamily="18" charset="0"/>
                <a:cs typeface="Times New Roman" panose="02020603050405020304" pitchFamily="18" charset="0"/>
              </a:rPr>
              <a:t>hãy lựa chọn các dữ kiện bên dưới để điền vào chỗ trống.</a:t>
            </a:r>
            <a:endParaRPr lang="vi-VN" sz="28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cs typeface="Times New Roman" panose="02020603050405020304" pitchFamily="18" charset="0"/>
              </a:rPr>
              <a:t>a. nhà sàn   </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b. thành </a:t>
            </a:r>
            <a:r>
              <a:rPr lang="vi-VN" sz="2400" dirty="0" smtClean="0">
                <a:solidFill>
                  <a:srgbClr val="000000"/>
                </a:solidFill>
                <a:latin typeface="Times New Roman" panose="02020603050405020304" pitchFamily="18" charset="0"/>
                <a:cs typeface="Times New Roman" panose="02020603050405020304" pitchFamily="18" charset="0"/>
              </a:rPr>
              <a:t>thị</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c</a:t>
            </a:r>
            <a:r>
              <a:rPr lang="vi-VN" sz="2400" dirty="0">
                <a:solidFill>
                  <a:srgbClr val="000000"/>
                </a:solidFill>
                <a:latin typeface="Times New Roman" panose="02020603050405020304" pitchFamily="18" charset="0"/>
                <a:cs typeface="Times New Roman" panose="02020603050405020304" pitchFamily="18" charset="0"/>
              </a:rPr>
              <a:t>. Hin-đu giáo                          d. Phật </a:t>
            </a:r>
            <a:r>
              <a:rPr lang="vi-VN" sz="2400" dirty="0" smtClean="0">
                <a:solidFill>
                  <a:srgbClr val="000000"/>
                </a:solidFill>
                <a:latin typeface="Times New Roman" panose="02020603050405020304" pitchFamily="18" charset="0"/>
                <a:cs typeface="Times New Roman" panose="02020603050405020304" pitchFamily="18" charset="0"/>
              </a:rPr>
              <a:t>giáo</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smtClean="0">
                <a:solidFill>
                  <a:srgbClr val="000000"/>
                </a:solidFill>
                <a:latin typeface="Times New Roman" panose="02020603050405020304" pitchFamily="18" charset="0"/>
                <a:cs typeface="Times New Roman" panose="02020603050405020304" pitchFamily="18" charset="0"/>
              </a:rPr>
              <a:t>e</a:t>
            </a:r>
            <a:r>
              <a:rPr lang="vi-VN" sz="2400" dirty="0">
                <a:solidFill>
                  <a:srgbClr val="000000"/>
                </a:solidFill>
                <a:latin typeface="Times New Roman" panose="02020603050405020304" pitchFamily="18" charset="0"/>
                <a:cs typeface="Times New Roman" panose="02020603050405020304" pitchFamily="18" charset="0"/>
              </a:rPr>
              <a:t>. bức chạm nổi   </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f. ghe </a:t>
            </a:r>
            <a:r>
              <a:rPr lang="vi-VN" sz="2400" dirty="0" smtClean="0">
                <a:solidFill>
                  <a:srgbClr val="000000"/>
                </a:solidFill>
                <a:latin typeface="Times New Roman" panose="02020603050405020304" pitchFamily="18" charset="0"/>
                <a:cs typeface="Times New Roman" panose="02020603050405020304" pitchFamily="18" charset="0"/>
              </a:rPr>
              <a:t>thuyền</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g</a:t>
            </a:r>
            <a:r>
              <a:rPr lang="vi-VN" sz="2400" dirty="0">
                <a:solidFill>
                  <a:srgbClr val="000000"/>
                </a:solidFill>
                <a:latin typeface="Times New Roman" panose="02020603050405020304" pitchFamily="18" charset="0"/>
                <a:cs typeface="Times New Roman" panose="02020603050405020304" pitchFamily="18" charset="0"/>
              </a:rPr>
              <a:t>. gỗ                               h. kim </a:t>
            </a:r>
            <a:r>
              <a:rPr lang="vi-VN" sz="2400" dirty="0" smtClean="0">
                <a:solidFill>
                  <a:srgbClr val="000000"/>
                </a:solidFill>
                <a:latin typeface="Times New Roman" panose="02020603050405020304" pitchFamily="18" charset="0"/>
                <a:cs typeface="Times New Roman" panose="02020603050405020304" pitchFamily="18" charset="0"/>
              </a:rPr>
              <a:t>hoàn</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smtClean="0">
                <a:solidFill>
                  <a:srgbClr val="000000"/>
                </a:solidFill>
                <a:latin typeface="Times New Roman" panose="02020603050405020304" pitchFamily="18" charset="0"/>
                <a:cs typeface="Times New Roman" panose="02020603050405020304" pitchFamily="18" charset="0"/>
              </a:rPr>
              <a:t>i</a:t>
            </a:r>
            <a:r>
              <a:rPr lang="vi-VN" sz="2400" dirty="0">
                <a:solidFill>
                  <a:srgbClr val="000000"/>
                </a:solidFill>
                <a:latin typeface="Times New Roman" panose="02020603050405020304" pitchFamily="18" charset="0"/>
                <a:cs typeface="Times New Roman" panose="02020603050405020304" pitchFamily="18" charset="0"/>
              </a:rPr>
              <a:t>. Ấn Độ                                     j. sông </a:t>
            </a:r>
            <a:r>
              <a:rPr lang="vi-VN" sz="2400" dirty="0" smtClean="0">
                <a:solidFill>
                  <a:srgbClr val="000000"/>
                </a:solidFill>
                <a:latin typeface="Times New Roman" panose="02020603050405020304" pitchFamily="18" charset="0"/>
                <a:cs typeface="Times New Roman" panose="02020603050405020304" pitchFamily="18" charset="0"/>
              </a:rPr>
              <a:t>nước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Phạn</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359227" y="2512679"/>
            <a:ext cx="11443063" cy="3939540"/>
          </a:xfrm>
          <a:prstGeom prst="rect">
            <a:avLst/>
          </a:prstGeom>
        </p:spPr>
        <p:txBody>
          <a:bodyPr wrap="square">
            <a:spAutoFit/>
          </a:bodyPr>
          <a:lstStyle/>
          <a:p>
            <a:pPr algn="just"/>
            <a:r>
              <a:rPr lang="vi-VN" sz="2500" dirty="0">
                <a:solidFill>
                  <a:srgbClr val="000000"/>
                </a:solidFill>
                <a:latin typeface="arial" panose="020B0604020202020204" pitchFamily="34" charset="0"/>
              </a:rPr>
              <a:t>Đời sống hằng ngày gắn bó với....................... là đặc trưng dễ nhận biết nhất của văn hoá Phù Nam. Người Phù Nam ở................, làm nhà trên kênh rạch, xây .................. ở những vùng đất nổi, đi lại chủ yếu bằng mảng,................</a:t>
            </a:r>
          </a:p>
          <a:p>
            <a:pPr algn="just"/>
            <a:r>
              <a:rPr lang="vi-VN" sz="2500" dirty="0">
                <a:solidFill>
                  <a:srgbClr val="000000"/>
                </a:solidFill>
                <a:latin typeface="arial" panose="020B0604020202020204" pitchFamily="34" charset="0"/>
              </a:rPr>
              <a:t>     …..........đã du nhập vào Phù Nam.Trong bốn bia khắc bằng............... tồn tại đến ngày nay, bia Đồng Tháp Mười (Đồng Tháp) còn khá nguyên vẹn................ và Phật giáo đều được du nhập từ .......................và phát triển ở Phù Nam. Thế kỉ V - VI, ..................chiếm ưu thế. Nhiều pho tượng Phật bằng đủ chất liệu, đá, đồng và đặc biệt là .............vẫn còn tổn tại đến ngày nay.</a:t>
            </a:r>
          </a:p>
          <a:p>
            <a:pPr algn="just"/>
            <a:r>
              <a:rPr lang="vi-VN" sz="2500" dirty="0">
                <a:solidFill>
                  <a:srgbClr val="000000"/>
                </a:solidFill>
                <a:latin typeface="arial" panose="020B0604020202020204" pitchFamily="34" charset="0"/>
              </a:rPr>
              <a:t>     Bên cạnh một nền nghệ thuật ................. tinh tế, phát triển cao, Phù Nam còn nổi tiếng với những ................. trên đá, đất nung.</a:t>
            </a:r>
            <a:endParaRPr lang="vi-VN" sz="25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13907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857" y="194900"/>
            <a:ext cx="10232572"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70857" y="2184468"/>
            <a:ext cx="9614263" cy="4031873"/>
          </a:xfrm>
          <a:prstGeom prst="rect">
            <a:avLst/>
          </a:prstGeom>
        </p:spPr>
        <p:txBody>
          <a:bodyPr wrap="square">
            <a:spAutoFit/>
          </a:bodyPr>
          <a:lstStyle/>
          <a:p>
            <a:pPr algn="just">
              <a:spcBef>
                <a:spcPts val="800"/>
              </a:spcBef>
              <a:spcAft>
                <a:spcPts val="800"/>
              </a:spcAf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latin typeface="Times New Roman" panose="02020603050405020304" pitchFamily="18" charset="0"/>
                <a:ea typeface="Calibri" panose="020F0502020204030204" pitchFamily="34" charset="0"/>
                <a:cs typeface="Times New Roman" panose="02020603050405020304" pitchFamily="18" charset="0"/>
              </a:rPr>
              <a:t>, HS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nắm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800"/>
              </a:spcBef>
              <a:spcAft>
                <a:spcPts val="800"/>
              </a:spcAft>
              <a:buFont typeface="Times New Roman" panose="02020603050405020304" pitchFamily="18" charset="0"/>
              <a:buChar char="-"/>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lập</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Phù</a:t>
            </a:r>
            <a:r>
              <a:rPr lang="en-US" sz="3600" b="1" dirty="0">
                <a:latin typeface="Times New Roman" panose="02020603050405020304" pitchFamily="18" charset="0"/>
                <a:ea typeface="Calibri" panose="020F0502020204030204" pitchFamily="34" charset="0"/>
                <a:cs typeface="Times New Roman" panose="02020603050405020304" pitchFamily="18" charset="0"/>
              </a:rPr>
              <a:t> Nam.</a:t>
            </a: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800"/>
              </a:spcBef>
              <a:spcAft>
                <a:spcPts val="800"/>
              </a:spcAft>
              <a:buFont typeface="Times New Roman" panose="02020603050405020304" pitchFamily="18" charset="0"/>
              <a:buChar char="-"/>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nét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tổ</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tế</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Phù</a:t>
            </a:r>
            <a:r>
              <a:rPr lang="en-US" sz="3600" b="1" dirty="0">
                <a:latin typeface="Times New Roman" panose="02020603050405020304" pitchFamily="18" charset="0"/>
                <a:ea typeface="Calibri" panose="020F0502020204030204" pitchFamily="34" charset="0"/>
                <a:cs typeface="Times New Roman" panose="02020603050405020304" pitchFamily="18" charset="0"/>
              </a:rPr>
              <a:t> Nam.</a:t>
            </a:r>
            <a:endPar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800"/>
              </a:spcBef>
              <a:spcAft>
                <a:spcPts val="800"/>
              </a:spcAft>
              <a:buFont typeface="Times New Roman" panose="02020603050405020304" pitchFamily="18" charset="0"/>
              <a:buChar char="-"/>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Phù</a:t>
            </a:r>
            <a:r>
              <a:rPr lang="en-US" sz="3600" b="1" dirty="0">
                <a:latin typeface="Times New Roman" panose="02020603050405020304" pitchFamily="18" charset="0"/>
                <a:ea typeface="Calibri" panose="020F0502020204030204" pitchFamily="34" charset="0"/>
                <a:cs typeface="Times New Roman" panose="02020603050405020304" pitchFamily="18" charset="0"/>
              </a:rPr>
              <a:t> Nam.</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45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8" y="213254"/>
            <a:ext cx="11430000" cy="6494085"/>
          </a:xfrm>
          <a:prstGeom prst="rect">
            <a:avLst/>
          </a:prstGeom>
        </p:spPr>
        <p:txBody>
          <a:bodyPr wrap="square">
            <a:spAutoFit/>
          </a:bodyPr>
          <a:lstStyle/>
          <a:p>
            <a:pPr algn="just"/>
            <a:r>
              <a:rPr lang="en-US" sz="3200" b="1" dirty="0" smtClean="0">
                <a:solidFill>
                  <a:srgbClr val="000000"/>
                </a:solidFill>
                <a:latin typeface="Times New Roman" panose="02020603050405020304" pitchFamily="18" charset="0"/>
                <a:cs typeface="Times New Roman" panose="02020603050405020304" pitchFamily="18" charset="0"/>
              </a:rPr>
              <a:t>T</a:t>
            </a:r>
            <a:r>
              <a:rPr lang="vi-VN" sz="3200" b="1" dirty="0" smtClean="0">
                <a:solidFill>
                  <a:srgbClr val="000000"/>
                </a:solidFill>
                <a:latin typeface="Times New Roman" panose="02020603050405020304" pitchFamily="18" charset="0"/>
                <a:cs typeface="Times New Roman" panose="02020603050405020304" pitchFamily="18" charset="0"/>
              </a:rPr>
              <a:t>rả </a:t>
            </a:r>
            <a:r>
              <a:rPr lang="vi-VN" sz="3200" b="1" dirty="0">
                <a:solidFill>
                  <a:srgbClr val="000000"/>
                </a:solidFill>
                <a:latin typeface="Times New Roman" panose="02020603050405020304" pitchFamily="18" charset="0"/>
                <a:cs typeface="Times New Roman" panose="02020603050405020304" pitchFamily="18" charset="0"/>
              </a:rPr>
              <a:t>lời:</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000000"/>
                </a:solidFill>
                <a:latin typeface="Times New Roman" panose="02020603050405020304" pitchFamily="18" charset="0"/>
                <a:cs typeface="Times New Roman" panose="02020603050405020304" pitchFamily="18" charset="0"/>
              </a:rPr>
              <a:t>     Đời sống hằng ngày gắn bó với </a:t>
            </a:r>
            <a:r>
              <a:rPr lang="vi-VN" sz="3200" b="1" dirty="0">
                <a:solidFill>
                  <a:srgbClr val="000000"/>
                </a:solidFill>
                <a:latin typeface="Times New Roman" panose="02020603050405020304" pitchFamily="18" charset="0"/>
                <a:cs typeface="Times New Roman" panose="02020603050405020304" pitchFamily="18" charset="0"/>
              </a:rPr>
              <a:t>sông nước</a:t>
            </a:r>
            <a:r>
              <a:rPr lang="vi-VN" sz="3200" dirty="0">
                <a:solidFill>
                  <a:srgbClr val="000000"/>
                </a:solidFill>
                <a:latin typeface="Times New Roman" panose="02020603050405020304" pitchFamily="18" charset="0"/>
                <a:cs typeface="Times New Roman" panose="02020603050405020304" pitchFamily="18" charset="0"/>
              </a:rPr>
              <a:t> là đặc trưng dễ nhận biết nhất của văn hoá Phù Nam. Người Phù Nam ở </a:t>
            </a:r>
            <a:r>
              <a:rPr lang="vi-VN" sz="3200" b="1" dirty="0">
                <a:solidFill>
                  <a:srgbClr val="000000"/>
                </a:solidFill>
                <a:latin typeface="Times New Roman" panose="02020603050405020304" pitchFamily="18" charset="0"/>
                <a:cs typeface="Times New Roman" panose="02020603050405020304" pitchFamily="18" charset="0"/>
              </a:rPr>
              <a:t>nhà sàn,</a:t>
            </a:r>
            <a:r>
              <a:rPr lang="vi-VN" sz="3200" dirty="0">
                <a:solidFill>
                  <a:srgbClr val="000000"/>
                </a:solidFill>
                <a:latin typeface="Times New Roman" panose="02020603050405020304" pitchFamily="18" charset="0"/>
                <a:cs typeface="Times New Roman" panose="02020603050405020304" pitchFamily="18" charset="0"/>
              </a:rPr>
              <a:t> làm nhà trên kênh rạch, xây </a:t>
            </a:r>
            <a:r>
              <a:rPr lang="vi-VN" sz="3200" b="1" dirty="0">
                <a:solidFill>
                  <a:srgbClr val="000000"/>
                </a:solidFill>
                <a:latin typeface="Times New Roman" panose="02020603050405020304" pitchFamily="18" charset="0"/>
                <a:cs typeface="Times New Roman" panose="02020603050405020304" pitchFamily="18" charset="0"/>
              </a:rPr>
              <a:t>thành thị</a:t>
            </a:r>
            <a:r>
              <a:rPr lang="vi-VN" sz="3200" dirty="0">
                <a:solidFill>
                  <a:srgbClr val="000000"/>
                </a:solidFill>
                <a:latin typeface="Times New Roman" panose="02020603050405020304" pitchFamily="18" charset="0"/>
                <a:cs typeface="Times New Roman" panose="02020603050405020304" pitchFamily="18" charset="0"/>
              </a:rPr>
              <a:t> ở những vùng đất nổi, đi lại chủ yếu bằng mảng, ghe thuyền.</a:t>
            </a:r>
          </a:p>
          <a:p>
            <a:pPr algn="just"/>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Chữ Phạn</a:t>
            </a:r>
            <a:r>
              <a:rPr lang="vi-VN" sz="3200" dirty="0">
                <a:solidFill>
                  <a:srgbClr val="000000"/>
                </a:solidFill>
                <a:latin typeface="Times New Roman" panose="02020603050405020304" pitchFamily="18" charset="0"/>
                <a:cs typeface="Times New Roman" panose="02020603050405020304" pitchFamily="18" charset="0"/>
              </a:rPr>
              <a:t> đã du nhập vào Phù Nam.Trong bốn bia khắc bằng </a:t>
            </a:r>
            <a:r>
              <a:rPr lang="vi-VN" sz="3200" b="1" dirty="0">
                <a:solidFill>
                  <a:srgbClr val="000000"/>
                </a:solidFill>
                <a:latin typeface="Times New Roman" panose="02020603050405020304" pitchFamily="18" charset="0"/>
                <a:cs typeface="Times New Roman" panose="02020603050405020304" pitchFamily="18" charset="0"/>
              </a:rPr>
              <a:t>chữ Phạn</a:t>
            </a:r>
            <a:r>
              <a:rPr lang="vi-VN" sz="3200" dirty="0">
                <a:solidFill>
                  <a:srgbClr val="000000"/>
                </a:solidFill>
                <a:latin typeface="Times New Roman" panose="02020603050405020304" pitchFamily="18" charset="0"/>
                <a:cs typeface="Times New Roman" panose="02020603050405020304" pitchFamily="18" charset="0"/>
              </a:rPr>
              <a:t> tồn tại đến ngày nay, bia Đồng Tháp Mười (Đồng Tháp) còn khá nguyên vẹn. </a:t>
            </a:r>
            <a:r>
              <a:rPr lang="vi-VN" sz="3200" b="1" dirty="0">
                <a:solidFill>
                  <a:srgbClr val="000000"/>
                </a:solidFill>
                <a:latin typeface="Times New Roman" panose="02020603050405020304" pitchFamily="18" charset="0"/>
                <a:cs typeface="Times New Roman" panose="02020603050405020304" pitchFamily="18" charset="0"/>
              </a:rPr>
              <a:t>Hin-du</a:t>
            </a:r>
            <a:r>
              <a:rPr lang="vi-VN" sz="3200" dirty="0">
                <a:solidFill>
                  <a:srgbClr val="000000"/>
                </a:solidFill>
                <a:latin typeface="Times New Roman" panose="02020603050405020304" pitchFamily="18" charset="0"/>
                <a:cs typeface="Times New Roman" panose="02020603050405020304" pitchFamily="18" charset="0"/>
              </a:rPr>
              <a:t> giáo và Phật giáo đều được du nhập từ </a:t>
            </a:r>
            <a:r>
              <a:rPr lang="vi-VN" sz="3200" b="1" dirty="0">
                <a:solidFill>
                  <a:srgbClr val="000000"/>
                </a:solidFill>
                <a:latin typeface="Times New Roman" panose="02020603050405020304" pitchFamily="18" charset="0"/>
                <a:cs typeface="Times New Roman" panose="02020603050405020304" pitchFamily="18" charset="0"/>
              </a:rPr>
              <a:t>Ấn Độ</a:t>
            </a:r>
            <a:r>
              <a:rPr lang="vi-VN" sz="3200" dirty="0">
                <a:solidFill>
                  <a:srgbClr val="000000"/>
                </a:solidFill>
                <a:latin typeface="Times New Roman" panose="02020603050405020304" pitchFamily="18" charset="0"/>
                <a:cs typeface="Times New Roman" panose="02020603050405020304" pitchFamily="18" charset="0"/>
              </a:rPr>
              <a:t> và phát triển ở Phù Nam. Thế kỉ V - VI, </a:t>
            </a:r>
            <a:r>
              <a:rPr lang="vi-VN" sz="3200" b="1" dirty="0">
                <a:solidFill>
                  <a:srgbClr val="000000"/>
                </a:solidFill>
                <a:latin typeface="Times New Roman" panose="02020603050405020304" pitchFamily="18" charset="0"/>
                <a:cs typeface="Times New Roman" panose="02020603050405020304" pitchFamily="18" charset="0"/>
              </a:rPr>
              <a:t>Phật giáo</a:t>
            </a:r>
            <a:r>
              <a:rPr lang="vi-VN" sz="3200" dirty="0">
                <a:solidFill>
                  <a:srgbClr val="000000"/>
                </a:solidFill>
                <a:latin typeface="Times New Roman" panose="02020603050405020304" pitchFamily="18" charset="0"/>
                <a:cs typeface="Times New Roman" panose="02020603050405020304" pitchFamily="18" charset="0"/>
              </a:rPr>
              <a:t> chiếm ưu thế. Nhiều pho tượng Phật bằng đủ chất liệu, đá, đồng và đặc biệt là </a:t>
            </a:r>
            <a:r>
              <a:rPr lang="vi-VN" sz="3200" b="1" dirty="0">
                <a:solidFill>
                  <a:srgbClr val="000000"/>
                </a:solidFill>
                <a:latin typeface="Times New Roman" panose="02020603050405020304" pitchFamily="18" charset="0"/>
                <a:cs typeface="Times New Roman" panose="02020603050405020304" pitchFamily="18" charset="0"/>
              </a:rPr>
              <a:t>gỗ vẫn</a:t>
            </a:r>
            <a:r>
              <a:rPr lang="vi-VN" sz="3200" dirty="0">
                <a:solidFill>
                  <a:srgbClr val="000000"/>
                </a:solidFill>
                <a:latin typeface="Times New Roman" panose="02020603050405020304" pitchFamily="18" charset="0"/>
                <a:cs typeface="Times New Roman" panose="02020603050405020304" pitchFamily="18" charset="0"/>
              </a:rPr>
              <a:t> còn tổn tại đến ngày nay.</a:t>
            </a:r>
          </a:p>
          <a:p>
            <a:pPr algn="just"/>
            <a:r>
              <a:rPr lang="vi-VN" sz="3200" dirty="0">
                <a:solidFill>
                  <a:srgbClr val="000000"/>
                </a:solidFill>
                <a:latin typeface="Times New Roman" panose="02020603050405020304" pitchFamily="18" charset="0"/>
                <a:cs typeface="Times New Roman" panose="02020603050405020304" pitchFamily="18" charset="0"/>
              </a:rPr>
              <a:t>     Bên cạnh một nền nghệ thuật </a:t>
            </a:r>
            <a:r>
              <a:rPr lang="vi-VN" sz="3200" b="1" dirty="0">
                <a:solidFill>
                  <a:srgbClr val="000000"/>
                </a:solidFill>
                <a:latin typeface="Times New Roman" panose="02020603050405020304" pitchFamily="18" charset="0"/>
                <a:cs typeface="Times New Roman" panose="02020603050405020304" pitchFamily="18" charset="0"/>
              </a:rPr>
              <a:t>kim hoàn</a:t>
            </a:r>
            <a:r>
              <a:rPr lang="vi-VN" sz="3200" dirty="0">
                <a:solidFill>
                  <a:srgbClr val="000000"/>
                </a:solidFill>
                <a:latin typeface="Times New Roman" panose="02020603050405020304" pitchFamily="18" charset="0"/>
                <a:cs typeface="Times New Roman" panose="02020603050405020304" pitchFamily="18" charset="0"/>
              </a:rPr>
              <a:t> tinh tế, phát triển cao, Phù Nam còn nổi tiếng với những </a:t>
            </a:r>
            <a:r>
              <a:rPr lang="vi-VN" sz="3200" b="1" dirty="0">
                <a:solidFill>
                  <a:srgbClr val="000000"/>
                </a:solidFill>
                <a:latin typeface="Times New Roman" panose="02020603050405020304" pitchFamily="18" charset="0"/>
                <a:cs typeface="Times New Roman" panose="02020603050405020304" pitchFamily="18" charset="0"/>
              </a:rPr>
              <a:t>bức chạm nổi</a:t>
            </a:r>
            <a:r>
              <a:rPr lang="vi-VN" sz="3200" dirty="0">
                <a:solidFill>
                  <a:srgbClr val="000000"/>
                </a:solidFill>
                <a:latin typeface="Times New Roman" panose="02020603050405020304" pitchFamily="18" charset="0"/>
                <a:cs typeface="Times New Roman" panose="02020603050405020304" pitchFamily="18" charset="0"/>
              </a:rPr>
              <a:t> trên đá, đất nung.</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171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6571" y="3500846"/>
            <a:ext cx="587829" cy="444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80604" y="0"/>
            <a:ext cx="5797741" cy="646331"/>
          </a:xfrm>
          <a:prstGeom prst="rect">
            <a:avLst/>
          </a:prstGeom>
        </p:spPr>
        <p:txBody>
          <a:bodyPr wrap="none">
            <a:spAutoFit/>
          </a:bodyPr>
          <a:lstStyle/>
          <a:p>
            <a:r>
              <a:rPr lang="en-US" sz="3600" b="1" dirty="0">
                <a:solidFill>
                  <a:srgbClr val="C00000"/>
                </a:solidFill>
                <a:latin typeface="Times New Roman" panose="02020603050405020304" pitchFamily="18" charset="0"/>
                <a:ea typeface="Calibri" panose="020F0502020204030204" pitchFamily="34" charset="0"/>
              </a:rPr>
              <a:t>HOẠT ĐỘNG LUYỆN TẬP</a:t>
            </a:r>
            <a:endParaRPr lang="en-US" sz="3600" dirty="0">
              <a:solidFill>
                <a:srgbClr val="C00000"/>
              </a:solidFill>
            </a:endParaRPr>
          </a:p>
        </p:txBody>
      </p:sp>
      <p:sp>
        <p:nvSpPr>
          <p:cNvPr id="6" name="Rectangle 5"/>
          <p:cNvSpPr/>
          <p:nvPr/>
        </p:nvSpPr>
        <p:spPr>
          <a:xfrm>
            <a:off x="399605" y="971232"/>
            <a:ext cx="10959737" cy="3046988"/>
          </a:xfrm>
          <a:prstGeom prst="rect">
            <a:avLst/>
          </a:prstGeom>
        </p:spPr>
        <p:txBody>
          <a:bodyPr wrap="square">
            <a:spAutoFit/>
          </a:bodyPr>
          <a:lstStyle/>
          <a:p>
            <a:pPr algn="just"/>
            <a:r>
              <a:rPr lang="vi-VN" sz="3200" b="1" dirty="0">
                <a:solidFill>
                  <a:srgbClr val="000000"/>
                </a:solidFill>
                <a:latin typeface="+mj-lt"/>
              </a:rPr>
              <a:t>2. Khía cạnh nào trong văn hoá vất chất của Phù Nam thể hiện những nét đặc trưng của đời sống sông nước?</a:t>
            </a:r>
          </a:p>
          <a:p>
            <a:pPr algn="just"/>
            <a:r>
              <a:rPr lang="vi-VN" sz="3200" dirty="0">
                <a:solidFill>
                  <a:srgbClr val="000000"/>
                </a:solidFill>
                <a:latin typeface="arial" panose="020B0604020202020204" pitchFamily="34" charset="0"/>
              </a:rPr>
              <a:t>A. Xây thành thị ven biển.</a:t>
            </a:r>
          </a:p>
          <a:p>
            <a:pPr algn="just"/>
            <a:r>
              <a:rPr lang="vi-VN" sz="3200" dirty="0">
                <a:solidFill>
                  <a:srgbClr val="000000"/>
                </a:solidFill>
                <a:latin typeface="arial" panose="020B0604020202020204" pitchFamily="34" charset="0"/>
              </a:rPr>
              <a:t>B. Đi lại bằng xe ngựa.</a:t>
            </a:r>
          </a:p>
          <a:p>
            <a:pPr algn="just"/>
            <a:r>
              <a:rPr lang="vi-VN" sz="3200" dirty="0">
                <a:solidFill>
                  <a:srgbClr val="000000"/>
                </a:solidFill>
                <a:latin typeface="arial" panose="020B0604020202020204" pitchFamily="34" charset="0"/>
              </a:rPr>
              <a:t>C. Làm nhà trên kênh rạch, đi lại bằng mảng, ghe thuyền.</a:t>
            </a:r>
          </a:p>
          <a:p>
            <a:pPr algn="just"/>
            <a:r>
              <a:rPr lang="vi-VN" sz="3200" dirty="0">
                <a:solidFill>
                  <a:srgbClr val="000000"/>
                </a:solidFill>
                <a:latin typeface="arial" panose="020B0604020202020204" pitchFamily="34" charset="0"/>
              </a:rPr>
              <a:t>D. Trồng lúa nước.</a:t>
            </a:r>
            <a:endParaRPr lang="vi-VN" sz="32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738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107" y="435819"/>
            <a:ext cx="5618205" cy="646331"/>
          </a:xfrm>
          <a:prstGeom prst="rect">
            <a:avLst/>
          </a:prstGeom>
        </p:spPr>
        <p:txBody>
          <a:bodyPr wrap="none">
            <a:spAutoFit/>
          </a:bodyPr>
          <a:lstStyle/>
          <a:p>
            <a:r>
              <a:rPr lang="en-US" sz="3600" b="1" dirty="0">
                <a:solidFill>
                  <a:srgbClr val="C00000"/>
                </a:solidFill>
                <a:latin typeface="Times New Roman" panose="02020603050405020304" pitchFamily="18" charset="0"/>
                <a:ea typeface="Calibri" panose="020F0502020204030204" pitchFamily="34" charset="0"/>
              </a:rPr>
              <a:t>HOẠT ĐỘNG </a:t>
            </a:r>
            <a:r>
              <a:rPr lang="en-US" sz="3600" b="1" dirty="0" smtClean="0">
                <a:solidFill>
                  <a:srgbClr val="C00000"/>
                </a:solidFill>
                <a:latin typeface="Times New Roman" panose="02020603050405020304" pitchFamily="18" charset="0"/>
                <a:ea typeface="Calibri" panose="020F0502020204030204" pitchFamily="34" charset="0"/>
              </a:rPr>
              <a:t>VẬN DỤNG</a:t>
            </a:r>
            <a:endParaRPr lang="en-US" sz="3600" dirty="0">
              <a:solidFill>
                <a:srgbClr val="C00000"/>
              </a:solidFill>
            </a:endParaRPr>
          </a:p>
        </p:txBody>
      </p:sp>
      <p:sp>
        <p:nvSpPr>
          <p:cNvPr id="5" name="Rectangle 4"/>
          <p:cNvSpPr/>
          <p:nvPr/>
        </p:nvSpPr>
        <p:spPr>
          <a:xfrm>
            <a:off x="914400" y="1527982"/>
            <a:ext cx="10254343" cy="1754326"/>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Theo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nam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Nam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nay?</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5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159" y="2057962"/>
            <a:ext cx="10136777" cy="3970318"/>
          </a:xfrm>
          <a:prstGeom prst="rect">
            <a:avLst/>
          </a:prstGeom>
        </p:spPr>
        <p:txBody>
          <a:bodyPr wrap="square">
            <a:spAutoFit/>
          </a:bodyPr>
          <a:lstStyle/>
          <a:p>
            <a:pPr algn="just">
              <a:lnSpc>
                <a:spcPct val="150000"/>
              </a:lnSpc>
              <a:spcAft>
                <a:spcPts val="0"/>
              </a:spcAft>
            </a:pP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Nét</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hóa</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của</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cư</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cổ</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nam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lưu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Nam </a:t>
            </a:r>
            <a:r>
              <a:rPr lang="en-US" sz="2800" b="1" dirty="0" err="1">
                <a:latin typeface="Times New Roman" panose="02020603050405020304" pitchFamily="18" charset="0"/>
                <a:ea typeface="Times New Roman" panose="02020603050405020304" pitchFamily="18" charset="0"/>
              </a:rPr>
              <a:t>Bộ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rPr>
              <a:t> nay </a:t>
            </a:r>
            <a:r>
              <a:rPr lang="en-US" sz="2800" b="1" dirty="0" err="1">
                <a:latin typeface="Times New Roman" panose="02020603050405020304" pitchFamily="18" charset="0"/>
                <a:ea typeface="Times New Roman" panose="02020603050405020304" pitchFamily="18" charset="0"/>
              </a:rPr>
              <a:t>như</a:t>
            </a:r>
            <a:r>
              <a:rPr lang="en-US" sz="2800" b="1" dirty="0">
                <a:latin typeface="Times New Roman" panose="02020603050405020304" pitchFamily="18" charset="0"/>
                <a:ea typeface="Times New Roman" panose="02020603050405020304" pitchFamily="18" charset="0"/>
              </a:rPr>
              <a:t> ở </a:t>
            </a:r>
            <a:r>
              <a:rPr lang="en-US" sz="2800" b="1" dirty="0" err="1">
                <a:latin typeface="Times New Roman" panose="02020603050405020304" pitchFamily="18" charset="0"/>
                <a:ea typeface="Times New Roman" panose="02020603050405020304" pitchFamily="18" charset="0"/>
              </a:rPr>
              <a:t>nhà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nhiều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vẫn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rPr>
              <a:t> di </a:t>
            </a:r>
            <a:r>
              <a:rPr lang="en-US" sz="2800" b="1" dirty="0" err="1">
                <a:latin typeface="Times New Roman" panose="02020603050405020304" pitchFamily="18" charset="0"/>
                <a:ea typeface="Times New Roman" panose="02020603050405020304" pitchFamily="18" charset="0"/>
              </a:rPr>
              <a:t>chuyển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ghe</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thuyền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Đồng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Tháp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khắc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Phạn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vẫn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nguyên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vẹn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nhiều</a:t>
            </a:r>
            <a:r>
              <a:rPr lang="en-US" sz="2800" b="1" dirty="0">
                <a:latin typeface="Times New Roman" panose="02020603050405020304" pitchFamily="18" charset="0"/>
                <a:ea typeface="Times New Roman" panose="02020603050405020304" pitchFamily="18" charset="0"/>
              </a:rPr>
              <a:t> pho </a:t>
            </a:r>
            <a:r>
              <a:rPr lang="en-US" sz="2800" b="1" dirty="0" err="1">
                <a:latin typeface="Times New Roman" panose="02020603050405020304" pitchFamily="18" charset="0"/>
                <a:ea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chất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đồng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biệt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gỗ</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sản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phẩm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kim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nhiều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vẫn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còn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tồn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đến</a:t>
            </a:r>
            <a:r>
              <a:rPr lang="en-US" sz="2800" b="1" dirty="0">
                <a:latin typeface="Times New Roman" panose="02020603050405020304" pitchFamily="18" charset="0"/>
                <a:ea typeface="Times New Roman" panose="02020603050405020304" pitchFamily="18" charset="0"/>
              </a:rPr>
              <a:t> nay.</a:t>
            </a:r>
            <a:endParaRPr lang="en-US" sz="24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085107" y="435819"/>
            <a:ext cx="5618205" cy="646331"/>
          </a:xfrm>
          <a:prstGeom prst="rect">
            <a:avLst/>
          </a:prstGeom>
        </p:spPr>
        <p:txBody>
          <a:bodyPr wrap="none">
            <a:spAutoFit/>
          </a:bodyPr>
          <a:lstStyle/>
          <a:p>
            <a:r>
              <a:rPr lang="en-US" sz="3600" b="1" dirty="0">
                <a:solidFill>
                  <a:srgbClr val="C00000"/>
                </a:solidFill>
                <a:latin typeface="Times New Roman" panose="02020603050405020304" pitchFamily="18" charset="0"/>
                <a:ea typeface="Calibri" panose="020F0502020204030204" pitchFamily="34" charset="0"/>
              </a:rPr>
              <a:t>HOẠT ĐỘNG </a:t>
            </a:r>
            <a:r>
              <a:rPr lang="en-US" sz="3600" b="1" dirty="0" smtClean="0">
                <a:solidFill>
                  <a:srgbClr val="C00000"/>
                </a:solidFill>
                <a:latin typeface="Times New Roman" panose="02020603050405020304" pitchFamily="18" charset="0"/>
                <a:ea typeface="Calibri" panose="020F0502020204030204" pitchFamily="34" charset="0"/>
              </a:rPr>
              <a:t>VẬN DỤNG</a:t>
            </a:r>
            <a:endParaRPr lang="en-US" sz="3600" dirty="0">
              <a:solidFill>
                <a:srgbClr val="C00000"/>
              </a:solidFill>
            </a:endParaRPr>
          </a:p>
        </p:txBody>
      </p:sp>
    </p:spTree>
    <p:extLst>
      <p:ext uri="{BB962C8B-B14F-4D97-AF65-F5344CB8AC3E}">
        <p14:creationId xmlns:p14="http://schemas.microsoft.com/office/powerpoint/2010/main" val="23424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WordArt 2" descr="Paper bag"/>
          <p:cNvSpPr>
            <a:spLocks noChangeArrowheads="1" noChangeShapeType="1" noTextEdit="1"/>
          </p:cNvSpPr>
          <p:nvPr/>
        </p:nvSpPr>
        <p:spPr bwMode="auto">
          <a:xfrm>
            <a:off x="3048000" y="533400"/>
            <a:ext cx="6400800" cy="838200"/>
          </a:xfrm>
          <a:prstGeom prst="rect">
            <a:avLst/>
          </a:prstGeom>
        </p:spPr>
        <p:txBody>
          <a:bodyPr wrap="none" fromWordArt="1">
            <a:prstTxWarp prst="textPlain">
              <a:avLst>
                <a:gd name="adj" fmla="val 50000"/>
              </a:avLst>
            </a:prstTxWarp>
          </a:bodyPr>
          <a:lstStyle/>
          <a:p>
            <a:r>
              <a:rPr lang="vi-VN"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Hướng dẫn về nhà:</a:t>
            </a:r>
            <a:endParaRPr lang="en-US"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endParaRPr>
          </a:p>
        </p:txBody>
      </p:sp>
      <p:sp>
        <p:nvSpPr>
          <p:cNvPr id="204803" name="Text Box 3"/>
          <p:cNvSpPr txBox="1">
            <a:spLocks noChangeArrowheads="1"/>
          </p:cNvSpPr>
          <p:nvPr/>
        </p:nvSpPr>
        <p:spPr bwMode="auto">
          <a:xfrm>
            <a:off x="735873" y="2016988"/>
            <a:ext cx="9932127" cy="646331"/>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Ôn</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lại</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toàn</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bộ</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kiến</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thức</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đã</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học</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204804" name="Picture 9" descr="j0205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337051"/>
            <a:ext cx="36576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66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ình nền powerpoint ngộ nghĩnh - Google Tìm kiếm [new] (2021) ✔️ Cẩm Nang  Tiếng A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07"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8269" y="1060451"/>
            <a:ext cx="48514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34457" y="3195988"/>
            <a:ext cx="8665310" cy="646331"/>
          </a:xfrm>
          <a:prstGeom prst="rect">
            <a:avLst/>
          </a:prstGeom>
          <a:noFill/>
        </p:spPr>
        <p:txBody>
          <a:bodyPr>
            <a:spAutoFit/>
          </a:bodyPr>
          <a:lstStyle/>
          <a:p>
            <a:pPr algn="ctr">
              <a:defRPr/>
            </a:pPr>
            <a:r>
              <a:rPr lang="en-US" sz="3600" b="1" cap="all" dirty="0" err="1"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Chúc</a:t>
            </a:r>
            <a:r>
              <a:rPr lang="en-US" sz="3600" b="1" cap="all" dirty="0"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các</a:t>
            </a:r>
            <a:r>
              <a:rPr lang="en-US" sz="3600" b="1" cap="all" dirty="0"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em</a:t>
            </a:r>
            <a:r>
              <a:rPr lang="en-US" sz="3600" b="1" cap="all" dirty="0"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dirty="0"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tốt</a:t>
            </a:r>
            <a:r>
              <a:rPr lang="en-US" sz="3600" b="1" cap="all" dirty="0" smtClean="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p>
        </p:txBody>
      </p:sp>
      <p:sp>
        <p:nvSpPr>
          <p:cNvPr id="6" name="Rectangle 5"/>
          <p:cNvSpPr/>
          <p:nvPr/>
        </p:nvSpPr>
        <p:spPr>
          <a:xfrm>
            <a:off x="65882" y="103189"/>
            <a:ext cx="12025313" cy="667067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27868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61" y="1202276"/>
            <a:ext cx="11464835" cy="1865126"/>
          </a:xfrm>
          <a:prstGeom prst="rect">
            <a:avLst/>
          </a:prstGeom>
        </p:spPr>
        <p:txBody>
          <a:bodyPr wrap="square">
            <a:spAutoFit/>
          </a:bodyPr>
          <a:lstStyle/>
          <a:p>
            <a:pPr marL="571500" indent="-571500" algn="just">
              <a:lnSpc>
                <a:spcPct val="160000"/>
              </a:lnSpc>
              <a:buAutoNum type="romanUcPeriod"/>
            </a:pPr>
            <a:r>
              <a:rPr lang="en-US" sz="36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600" b="1" dirty="0" smtClean="0">
                <a:solidFill>
                  <a:srgbClr val="002060"/>
                </a:solidFill>
                <a:latin typeface="Times New Roman" panose="02020603050405020304" pitchFamily="18" charset="0"/>
                <a:cs typeface="Times New Roman" panose="02020603050405020304" pitchFamily="18" charset="0"/>
              </a:rPr>
              <a:t>NAM.</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442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73;p3"/>
          <p:cNvPicPr preferRelativeResize="0"/>
          <p:nvPr/>
        </p:nvPicPr>
        <p:blipFill rotWithShape="1">
          <a:blip r:embed="rId2">
            <a:alphaModFix/>
          </a:blip>
          <a:srcRect l="24383" t="7235" r="10254" b="11195"/>
          <a:stretch/>
        </p:blipFill>
        <p:spPr>
          <a:xfrm>
            <a:off x="575592" y="5201198"/>
            <a:ext cx="1254034" cy="1459705"/>
          </a:xfrm>
          <a:prstGeom prst="rect">
            <a:avLst/>
          </a:prstGeom>
          <a:noFill/>
          <a:ln>
            <a:noFill/>
          </a:ln>
        </p:spPr>
      </p:pic>
      <p:sp>
        <p:nvSpPr>
          <p:cNvPr id="6" name="Rectangle 5"/>
          <p:cNvSpPr/>
          <p:nvPr/>
        </p:nvSpPr>
        <p:spPr>
          <a:xfrm>
            <a:off x="1829626" y="3737594"/>
            <a:ext cx="9232014" cy="1651734"/>
          </a:xfrm>
          <a:prstGeom prst="rect">
            <a:avLst/>
          </a:prstGeom>
        </p:spPr>
        <p:txBody>
          <a:bodyPr wrap="none">
            <a:spAutoFit/>
          </a:bodyPr>
          <a:lstStyle/>
          <a:p>
            <a:pPr algn="just">
              <a:spcBef>
                <a:spcPts val="800"/>
              </a:spcBef>
              <a:spcAft>
                <a:spcPts val="800"/>
              </a:spcAft>
            </a:pPr>
            <a:r>
              <a:rPr lang="nl-NL" sz="4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Đọc thông tin SGK em hãy cho biết</a:t>
            </a:r>
          </a:p>
          <a:p>
            <a:pPr algn="just">
              <a:spcBef>
                <a:spcPts val="800"/>
              </a:spcBef>
              <a:spcAft>
                <a:spcPts val="800"/>
              </a:spcAft>
            </a:pPr>
            <a:r>
              <a:rPr lang="nl-NL" sz="4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 </a:t>
            </a:r>
            <a:r>
              <a:rPr lang="nl-NL" sz="4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 đời của vương quốc Phù </a:t>
            </a:r>
            <a:r>
              <a:rPr lang="nl-NL" sz="4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Nam? </a:t>
            </a:r>
            <a:endParaRPr lang="en-US" sz="4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7861" y="1202276"/>
            <a:ext cx="11464835" cy="1865126"/>
          </a:xfrm>
          <a:prstGeom prst="rect">
            <a:avLst/>
          </a:prstGeom>
        </p:spPr>
        <p:txBody>
          <a:bodyPr wrap="square">
            <a:spAutoFit/>
          </a:bodyPr>
          <a:lstStyle/>
          <a:p>
            <a:pPr marL="571500" indent="-571500" algn="just">
              <a:lnSpc>
                <a:spcPct val="160000"/>
              </a:lnSpc>
              <a:buAutoNum type="romanUcPeriod"/>
            </a:pPr>
            <a:r>
              <a:rPr lang="en-US" sz="36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600" b="1" dirty="0" smtClean="0">
                <a:solidFill>
                  <a:srgbClr val="002060"/>
                </a:solidFill>
                <a:latin typeface="Times New Roman" panose="02020603050405020304" pitchFamily="18" charset="0"/>
                <a:cs typeface="Times New Roman" panose="02020603050405020304" pitchFamily="18" charset="0"/>
              </a:rPr>
              <a:t>NAM.</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1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66586" y="2983888"/>
            <a:ext cx="5383692" cy="3108543"/>
          </a:xfrm>
          <a:prstGeom prst="rect">
            <a:avLst/>
          </a:prstGeom>
        </p:spPr>
        <p:txBody>
          <a:bodyPr wrap="square">
            <a:spAutoFit/>
          </a:bodyPr>
          <a:lstStyle/>
          <a:p>
            <a:pPr algn="just">
              <a:spcBef>
                <a:spcPts val="800"/>
              </a:spcBef>
              <a:spcAft>
                <a:spcPts val="8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Địa </a:t>
            </a: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 chủ yếu của vương quốc cổ Phù Nam thuộc Nam Bộ Việt Nam ngày nay. Phần lớn vùng đất này thường bị ngập vào mùa mưa khi nước sông Mê Công dâng lên và bị xâm nhập mặn từ biển vào mùa khô.</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6239436" y="2134839"/>
            <a:ext cx="6360459" cy="4598895"/>
          </a:xfrm>
          <a:prstGeom prst="rect">
            <a:avLst/>
          </a:prstGeom>
          <a:noFill/>
          <a:ln>
            <a:noFill/>
          </a:ln>
        </p:spPr>
      </p:pic>
    </p:spTree>
    <p:extLst>
      <p:ext uri="{BB962C8B-B14F-4D97-AF65-F5344CB8AC3E}">
        <p14:creationId xmlns:p14="http://schemas.microsoft.com/office/powerpoint/2010/main" val="22529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6" name="Picture 5"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6239436" y="2134839"/>
            <a:ext cx="6360459" cy="4598895"/>
          </a:xfrm>
          <a:prstGeom prst="rect">
            <a:avLst/>
          </a:prstGeom>
          <a:noFill/>
          <a:ln>
            <a:noFill/>
          </a:ln>
        </p:spPr>
      </p:pic>
      <p:sp>
        <p:nvSpPr>
          <p:cNvPr id="7" name="Rectangle 6"/>
          <p:cNvSpPr/>
          <p:nvPr/>
        </p:nvSpPr>
        <p:spPr>
          <a:xfrm>
            <a:off x="509196" y="2748052"/>
            <a:ext cx="5730240" cy="4031873"/>
          </a:xfrm>
          <a:prstGeom prst="rect">
            <a:avLst/>
          </a:prstGeom>
        </p:spPr>
        <p:txBody>
          <a:bodyPr wrap="square">
            <a:spAutoFit/>
          </a:bodyPr>
          <a:lstStyle/>
          <a:p>
            <a:pPr algn="just">
              <a:spcBef>
                <a:spcPts val="800"/>
              </a:spcBef>
              <a:spcAft>
                <a:spcPts val="800"/>
              </a:spcAft>
            </a:pP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Vương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 cố Phù Nam ra đời vào khoảng thế kỉ I, gắn với các thành thị nối với nhau thông qua hệ thống kênh rạch chằng chịt đổ ra biển, trong đó thương cảng ở vị trí di chỉ Óc Eo (thuộc An Giang ngày nay) là quan trọng hơn cả.</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ounded Rectangle 7"/>
          <p:cNvSpPr/>
          <p:nvPr/>
        </p:nvSpPr>
        <p:spPr>
          <a:xfrm>
            <a:off x="8229599" y="3661520"/>
            <a:ext cx="1045029"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ÓC EO</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9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436" y="2889142"/>
            <a:ext cx="6096000" cy="2308324"/>
          </a:xfrm>
          <a:prstGeom prst="rect">
            <a:avLst/>
          </a:prstGeom>
        </p:spPr>
        <p:txBody>
          <a:bodyPr>
            <a:spAutoFit/>
          </a:bodyPr>
          <a:lstStyle/>
          <a:p>
            <a:pPr algn="ctr">
              <a:spcBef>
                <a:spcPts val="800"/>
              </a:spcBef>
              <a:spcAft>
                <a:spcPts val="800"/>
              </a:spcAft>
            </a:pP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Quan </a:t>
            </a: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sát Lược đồ 21.1 và trả lời câu hỏi: Xác định hệ thống thành thị của vương quốc Phù </a:t>
            </a:r>
            <a:r>
              <a:rPr lang="nl-NL"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Nam</a:t>
            </a:r>
            <a:r>
              <a:rPr lang="nl-NL"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6239436" y="2134839"/>
            <a:ext cx="6360459" cy="4598895"/>
          </a:xfrm>
          <a:prstGeom prst="rect">
            <a:avLst/>
          </a:prstGeom>
          <a:noFill/>
          <a:ln>
            <a:noFill/>
          </a:ln>
        </p:spPr>
      </p:pic>
      <p:pic>
        <p:nvPicPr>
          <p:cNvPr id="9" name="Google Shape;273;p3"/>
          <p:cNvPicPr preferRelativeResize="0"/>
          <p:nvPr/>
        </p:nvPicPr>
        <p:blipFill rotWithShape="1">
          <a:blip r:embed="rId3">
            <a:alphaModFix/>
          </a:blip>
          <a:srcRect l="24383" t="7235" r="10254" b="11195"/>
          <a:stretch/>
        </p:blipFill>
        <p:spPr>
          <a:xfrm>
            <a:off x="575592" y="5201198"/>
            <a:ext cx="1254034" cy="1459705"/>
          </a:xfrm>
          <a:prstGeom prst="rect">
            <a:avLst/>
          </a:prstGeom>
          <a:noFill/>
          <a:ln>
            <a:noFill/>
          </a:ln>
        </p:spPr>
      </p:pic>
    </p:spTree>
    <p:extLst>
      <p:ext uri="{BB962C8B-B14F-4D97-AF65-F5344CB8AC3E}">
        <p14:creationId xmlns:p14="http://schemas.microsoft.com/office/powerpoint/2010/main" val="8688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436" y="2921679"/>
            <a:ext cx="6096000" cy="2677656"/>
          </a:xfrm>
          <a:prstGeom prst="rect">
            <a:avLst/>
          </a:prstGeom>
        </p:spPr>
        <p:txBody>
          <a:bodyPr>
            <a:spAutoFit/>
          </a:bodyPr>
          <a:lstStyle/>
          <a:p>
            <a:pPr algn="ctr">
              <a:spcBef>
                <a:spcPts val="800"/>
              </a:spcBef>
              <a:spcAft>
                <a:spcPts val="800"/>
              </a:spcAft>
            </a:pPr>
            <a:r>
              <a:rPr lang="nl-NL"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 </a:t>
            </a:r>
            <a:r>
              <a:rPr lang="nl-NL"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 thành thị của vương quốc Phù </a:t>
            </a:r>
            <a:r>
              <a:rPr lang="nl-NL"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Nam: </a:t>
            </a:r>
            <a:r>
              <a:rPr lang="nl-NL" sz="3200" b="1" dirty="0">
                <a:solidFill>
                  <a:srgbClr val="002060"/>
                </a:solidFill>
                <a:latin typeface="Times New Roman" panose="02020603050405020304" pitchFamily="18" charset="0"/>
                <a:cs typeface="Times New Roman" panose="02020603050405020304" pitchFamily="18" charset="0"/>
              </a:rPr>
              <a:t>Gò Tháp (Đồng Tháp), Óc Eo (An Giang), Nền Chùa (Kiên Giang), Cạnh Đền (Kiên Giang). </a:t>
            </a:r>
            <a:endPar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637211" y="414887"/>
            <a:ext cx="10354492" cy="1323439"/>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BÀI 21: VƯƠNG QUỐC CỔ PHÙ NAM</a:t>
            </a:r>
            <a:br>
              <a:rPr lang="en-US" sz="4000" b="1" dirty="0" smtClean="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861" y="1202276"/>
            <a:ext cx="11464835" cy="1567352"/>
          </a:xfrm>
          <a:prstGeom prst="rect">
            <a:avLst/>
          </a:prstGeom>
        </p:spPr>
        <p:txBody>
          <a:bodyPr wrap="square">
            <a:spAutoFit/>
          </a:bodyPr>
          <a:lstStyle/>
          <a:p>
            <a:pPr marL="571500" indent="-571500" algn="just">
              <a:lnSpc>
                <a:spcPct val="160000"/>
              </a:lnSpc>
              <a:buAutoNum type="romanUcPeriod"/>
            </a:pPr>
            <a:r>
              <a:rPr lang="en-US" sz="3200" b="1" dirty="0">
                <a:solidFill>
                  <a:srgbClr val="002060"/>
                </a:solidFill>
                <a:latin typeface="Times New Roman" panose="02020603050405020304" pitchFamily="18" charset="0"/>
                <a:cs typeface="Times New Roman" panose="02020603050405020304" pitchFamily="18" charset="0"/>
              </a:rPr>
              <a:t>QUÁ TRÌNH THÀNH LẬP, PHÁT TRIỂN VÀ SUY VONG CỦA PHÙ </a:t>
            </a:r>
            <a:r>
              <a:rPr lang="en-US" sz="3200" b="1" dirty="0" smtClean="0">
                <a:solidFill>
                  <a:srgbClr val="002060"/>
                </a:solidFill>
                <a:latin typeface="Times New Roman" panose="02020603050405020304" pitchFamily="18" charset="0"/>
                <a:cs typeface="Times New Roman" panose="02020603050405020304" pitchFamily="18" charset="0"/>
              </a:rPr>
              <a:t>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C:\Users\HP\OneDrive\Desktop\Screenshot_40.png"/>
          <p:cNvPicPr/>
          <p:nvPr/>
        </p:nvPicPr>
        <p:blipFill>
          <a:blip r:embed="rId2">
            <a:extLst>
              <a:ext uri="{28A0092B-C50C-407E-A947-70E740481C1C}">
                <a14:useLocalDpi xmlns:a14="http://schemas.microsoft.com/office/drawing/2010/main" val="0"/>
              </a:ext>
            </a:extLst>
          </a:blip>
          <a:srcRect/>
          <a:stretch>
            <a:fillRect/>
          </a:stretch>
        </p:blipFill>
        <p:spPr bwMode="auto">
          <a:xfrm>
            <a:off x="6239436" y="2134839"/>
            <a:ext cx="6360459" cy="4598895"/>
          </a:xfrm>
          <a:prstGeom prst="rect">
            <a:avLst/>
          </a:prstGeom>
          <a:noFill/>
          <a:ln>
            <a:noFill/>
          </a:ln>
        </p:spPr>
      </p:pic>
      <p:sp>
        <p:nvSpPr>
          <p:cNvPr id="8" name="Rounded Rectangle 7"/>
          <p:cNvSpPr/>
          <p:nvPr/>
        </p:nvSpPr>
        <p:spPr>
          <a:xfrm>
            <a:off x="8229599" y="3661520"/>
            <a:ext cx="1045029"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ÓC EO</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366067" y="3013099"/>
            <a:ext cx="1283179"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GÒ THÁP</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8229598" y="4058033"/>
            <a:ext cx="1449979"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NỀN CHÙA</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428409" y="4796895"/>
            <a:ext cx="1637214"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CẠNH ĐỀN</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5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1697</Words>
  <Application>Microsoft Office PowerPoint</Application>
  <PresentationFormat>Widescreen</PresentationFormat>
  <Paragraphs>160</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vt:lpstr>
      <vt:lpstr>Calibri</vt:lpstr>
      <vt:lpstr>Calibri Light</vt:lpstr>
      <vt:lpstr>Times New Roman</vt:lpstr>
      <vt:lpstr>Office Theme</vt:lpstr>
      <vt:lpstr>PHÒNG GIÁO DỤC VÀ ĐÀO TẠO QUẬN GÒ VẤP BÀI GIẢNG PHÂN MÔN LỊCH SỬ 6 BÀI 21: VƯƠNG QUỐC CỔ PHÙ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21: VƯƠNG QUỐC CỔ PHÙ NAM</dc:title>
  <dc:creator>Ha</dc:creator>
  <cp:lastModifiedBy>Ha</cp:lastModifiedBy>
  <cp:revision>21</cp:revision>
  <dcterms:created xsi:type="dcterms:W3CDTF">2022-01-14T09:40:26Z</dcterms:created>
  <dcterms:modified xsi:type="dcterms:W3CDTF">2022-01-19T01:59:54Z</dcterms:modified>
</cp:coreProperties>
</file>