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7"/>
  </p:notesMasterIdLst>
  <p:sldIdLst>
    <p:sldId id="308" r:id="rId2"/>
    <p:sldId id="325" r:id="rId3"/>
    <p:sldId id="326" r:id="rId4"/>
    <p:sldId id="327" r:id="rId5"/>
    <p:sldId id="256" r:id="rId6"/>
    <p:sldId id="260" r:id="rId7"/>
    <p:sldId id="300" r:id="rId8"/>
    <p:sldId id="301" r:id="rId9"/>
    <p:sldId id="302" r:id="rId10"/>
    <p:sldId id="329" r:id="rId11"/>
    <p:sldId id="305" r:id="rId12"/>
    <p:sldId id="303" r:id="rId13"/>
    <p:sldId id="304" r:id="rId14"/>
    <p:sldId id="309" r:id="rId15"/>
    <p:sldId id="310" r:id="rId16"/>
    <p:sldId id="313" r:id="rId17"/>
    <p:sldId id="318" r:id="rId18"/>
    <p:sldId id="314" r:id="rId19"/>
    <p:sldId id="315" r:id="rId20"/>
    <p:sldId id="311" r:id="rId21"/>
    <p:sldId id="312" r:id="rId22"/>
    <p:sldId id="331" r:id="rId23"/>
    <p:sldId id="332" r:id="rId24"/>
    <p:sldId id="287" r:id="rId25"/>
    <p:sldId id="32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FFCC00"/>
    <a:srgbClr val="FF9900"/>
    <a:srgbClr val="000510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DF52-8E4D-47F1-8CDE-EAFC3F300A5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9A90-AAB9-4B7B-ADF1-1E800D8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15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49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16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27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17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3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46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1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34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5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6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23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03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84f0d948b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84f0d948b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7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0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7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23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90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7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DB7CE4-28DD-4FD1-8DCD-4B0D53E0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40FE26-4C64-417C-B2EC-29B2A2AA3302}" type="slidenum">
              <a:rPr lang="en-US" altLang="en-US" b="0">
                <a:latin typeface="Arial" panose="020B0604020202020204" pitchFamily="34" charset="0"/>
              </a:rPr>
              <a:pPr/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112C2E-C0D6-4F6F-AEB0-D267612BF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30FD0F5-A74F-4805-9F4A-6A32ABF3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78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1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1957067" y="2474093"/>
            <a:ext cx="3884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1955451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6345951" y="2474093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6342767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1958688" y="4897695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1957072" y="5175184"/>
            <a:ext cx="38848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6342767" y="4897689"/>
            <a:ext cx="38880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6342767" y="5175184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3302700" y="13569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7690000" y="13570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33027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76900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7139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>
            <a:spLocks noGrp="1"/>
          </p:cNvSpPr>
          <p:nvPr>
            <p:ph type="title"/>
          </p:nvPr>
        </p:nvSpPr>
        <p:spPr>
          <a:xfrm>
            <a:off x="950967" y="1055367"/>
            <a:ext cx="4128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933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5659467" y="2794867"/>
            <a:ext cx="4848400" cy="1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87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4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3F2D-227E-41A2-AEE4-FDC1416BDAC3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3251-2BDF-4149-8BAE-B2745E22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0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7B3BD-5ABD-4FB0-9857-DFE79C0978E5}"/>
              </a:ext>
            </a:extLst>
          </p:cNvPr>
          <p:cNvSpPr txBox="1"/>
          <p:nvPr/>
        </p:nvSpPr>
        <p:spPr>
          <a:xfrm>
            <a:off x="227650" y="2339769"/>
            <a:ext cx="3453833" cy="1692771"/>
          </a:xfrm>
          <a:custGeom>
            <a:avLst/>
            <a:gdLst>
              <a:gd name="connsiteX0" fmla="*/ 0 w 1563855"/>
              <a:gd name="connsiteY0" fmla="*/ 0 h 461665"/>
              <a:gd name="connsiteX1" fmla="*/ 1563855 w 1563855"/>
              <a:gd name="connsiteY1" fmla="*/ 0 h 461665"/>
              <a:gd name="connsiteX2" fmla="*/ 1563855 w 1563855"/>
              <a:gd name="connsiteY2" fmla="*/ 461665 h 461665"/>
              <a:gd name="connsiteX3" fmla="*/ 0 w 1563855"/>
              <a:gd name="connsiteY3" fmla="*/ 461665 h 461665"/>
              <a:gd name="connsiteX4" fmla="*/ 0 w 1563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55" h="461665" fill="none" extrusionOk="0">
                <a:moveTo>
                  <a:pt x="0" y="0"/>
                </a:moveTo>
                <a:cubicBezTo>
                  <a:pt x="544952" y="-96115"/>
                  <a:pt x="1333327" y="-139497"/>
                  <a:pt x="1563855" y="0"/>
                </a:cubicBezTo>
                <a:cubicBezTo>
                  <a:pt x="1552459" y="185248"/>
                  <a:pt x="1579995" y="324728"/>
                  <a:pt x="1563855" y="461665"/>
                </a:cubicBezTo>
                <a:cubicBezTo>
                  <a:pt x="1128434" y="421587"/>
                  <a:pt x="410280" y="330190"/>
                  <a:pt x="0" y="461665"/>
                </a:cubicBezTo>
                <a:cubicBezTo>
                  <a:pt x="16065" y="344299"/>
                  <a:pt x="-39850" y="156780"/>
                  <a:pt x="0" y="0"/>
                </a:cubicBezTo>
                <a:close/>
              </a:path>
              <a:path w="1563855" h="461665" stroke="0" extrusionOk="0">
                <a:moveTo>
                  <a:pt x="0" y="0"/>
                </a:moveTo>
                <a:cubicBezTo>
                  <a:pt x="570640" y="81669"/>
                  <a:pt x="1112714" y="-22402"/>
                  <a:pt x="1563855" y="0"/>
                </a:cubicBezTo>
                <a:cubicBezTo>
                  <a:pt x="1605254" y="74381"/>
                  <a:pt x="1596487" y="373128"/>
                  <a:pt x="1563855" y="461665"/>
                </a:cubicBezTo>
                <a:cubicBezTo>
                  <a:pt x="1340109" y="360019"/>
                  <a:pt x="584779" y="372279"/>
                  <a:pt x="0" y="461665"/>
                </a:cubicBezTo>
                <a:cubicBezTo>
                  <a:pt x="12949" y="265438"/>
                  <a:pt x="-13868" y="5641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4109742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5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tự nhiên thời nguyên thủy</a:t>
            </a:r>
            <a:endParaRPr lang="en-US" sz="3600">
              <a:solidFill>
                <a:srgbClr val="000510"/>
              </a:solidFill>
            </a:endParaRPr>
          </a:p>
          <a:p>
            <a:pPr lvl="0" algn="ctr"/>
            <a:endParaRPr lang="vi-VN" sz="3200" b="1" kern="0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Google Shape;1099;p28">
            <a:extLst>
              <a:ext uri="{FF2B5EF4-FFF2-40B4-BE49-F238E27FC236}">
                <a16:creationId xmlns:a16="http://schemas.microsoft.com/office/drawing/2014/main" id="{CC8380B5-9642-4468-91A2-9273DF7D2A4E}"/>
              </a:ext>
            </a:extLst>
          </p:cNvPr>
          <p:cNvSpPr txBox="1">
            <a:spLocks/>
          </p:cNvSpPr>
          <p:nvPr/>
        </p:nvSpPr>
        <p:spPr>
          <a:xfrm>
            <a:off x="3804529" y="607095"/>
            <a:ext cx="7584086" cy="1209927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/>
            <a:r>
              <a:rPr lang="en-US" sz="3467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</a:t>
            </a:r>
            <a:r>
              <a:rPr lang="en-US" sz="3467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ữ số Ấn Độ cuối thế kỉ 1</a:t>
            </a:r>
            <a:endParaRPr lang="vi-VN" sz="3467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164E9-FAE1-4840-992C-567C3E6FE4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9879"/>
            <a:ext cx="6461760" cy="16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0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53C4-F6DE-4E84-A302-EA24FA86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60" y="1892321"/>
            <a:ext cx="8002191" cy="107721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32B948-ECBF-4355-B550-03542558EFAA}"/>
              </a:ext>
            </a:extLst>
          </p:cNvPr>
          <p:cNvSpPr/>
          <p:nvPr/>
        </p:nvSpPr>
        <p:spPr>
          <a:xfrm>
            <a:off x="3285079" y="1892321"/>
            <a:ext cx="999460" cy="1077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987A23-940E-4441-8C25-B2B4DBB7B0F4}"/>
              </a:ext>
            </a:extLst>
          </p:cNvPr>
          <p:cNvSpPr/>
          <p:nvPr/>
        </p:nvSpPr>
        <p:spPr>
          <a:xfrm>
            <a:off x="5785355" y="1892321"/>
            <a:ext cx="999460" cy="1077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77E2D0E-C4AB-4A0A-BD23-FAEC8DCA2FD2}"/>
              </a:ext>
            </a:extLst>
          </p:cNvPr>
          <p:cNvSpPr/>
          <p:nvPr/>
        </p:nvSpPr>
        <p:spPr>
          <a:xfrm>
            <a:off x="7106876" y="3712043"/>
            <a:ext cx="4402620" cy="2454717"/>
          </a:xfrm>
          <a:prstGeom prst="cloudCallout">
            <a:avLst>
              <a:gd name="adj1" fmla="val -56583"/>
              <a:gd name="adj2" fmla="val -76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Nhận xét vị trí điểm 2, điểm 5 trên tia số 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A0A0CCD-01AB-4FC3-8DD7-7A1B299BBF83}"/>
              </a:ext>
            </a:extLst>
          </p:cNvPr>
          <p:cNvSpPr/>
          <p:nvPr/>
        </p:nvSpPr>
        <p:spPr>
          <a:xfrm>
            <a:off x="7356257" y="3187828"/>
            <a:ext cx="4264075" cy="2454717"/>
          </a:xfrm>
          <a:prstGeom prst="cloudCallout">
            <a:avLst>
              <a:gd name="adj1" fmla="val -57135"/>
              <a:gd name="adj2" fmla="val -4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Em hãy so sánh số 2 và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DE624-8E3E-4F43-842A-6009C6C751B0}"/>
                  </a:ext>
                </a:extLst>
              </p:cNvPr>
              <p:cNvSpPr txBox="1"/>
              <p:nvPr/>
            </p:nvSpPr>
            <p:spPr>
              <a:xfrm>
                <a:off x="2151569" y="4023712"/>
                <a:ext cx="1637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2&lt;5</m:t>
                    </m:r>
                  </m:oMath>
                </a14:m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DE624-8E3E-4F43-842A-6009C6C75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69" y="4023712"/>
                <a:ext cx="163737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AE3C5C5-A498-4298-B443-2EB4068563F1}"/>
              </a:ext>
            </a:extLst>
          </p:cNvPr>
          <p:cNvSpPr txBox="1"/>
          <p:nvPr/>
        </p:nvSpPr>
        <p:spPr>
          <a:xfrm>
            <a:off x="2151569" y="4939402"/>
            <a:ext cx="821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Trên tia số, điểm 2 nằm bên trái so với điểm 5</a:t>
            </a:r>
          </a:p>
        </p:txBody>
      </p:sp>
    </p:spTree>
    <p:extLst>
      <p:ext uri="{BB962C8B-B14F-4D97-AF65-F5344CB8AC3E}">
        <p14:creationId xmlns:p14="http://schemas.microsoft.com/office/powerpoint/2010/main" val="234329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5" grpId="1" animBg="1"/>
      <p:bldP spid="10" grpId="0" animBg="1"/>
      <p:bldP spid="10" grpId="1" animBg="1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51" y="1249676"/>
                <a:ext cx="10871886" cy="1481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Với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tia số thì điểm a nằm bên trái điểm b.</a:t>
                </a:r>
              </a:p>
            </p:txBody>
          </p:sp>
        </mc:Choice>
        <mc:Fallback xmlns="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751" y="1249676"/>
                <a:ext cx="10871886" cy="1481175"/>
              </a:xfrm>
              <a:prstGeom prst="rect">
                <a:avLst/>
              </a:prstGeom>
              <a:blipFill>
                <a:blip r:embed="rId3"/>
                <a:stretch>
                  <a:fillRect l="-1458" r="-56" b="-127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6029C1F8-B3B5-4667-89D8-EAEB0703E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056" y="2642149"/>
                <a:ext cx="10871886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Viết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nghĩa là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pt-BR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 là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t-BR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6029C1F8-B3B5-4667-89D8-EAEB0703E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56" y="2642149"/>
                <a:ext cx="10871886" cy="1323439"/>
              </a:xfrm>
              <a:prstGeom prst="rect">
                <a:avLst/>
              </a:prstGeom>
              <a:blipFill>
                <a:blip r:embed="rId4"/>
                <a:stretch>
                  <a:fillRect l="-1401" b="-13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8084E79-DE03-4C00-8D2B-92B4C5BE8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20" y="708724"/>
            <a:ext cx="1302951" cy="874280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22EB6E3E-E4D7-459E-A86D-7BC2C79E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51" y="4123324"/>
            <a:ext cx="10871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số tự nhiên có một số liền sau cách nó một đơn vị.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93E2C8E-1576-478A-86EB-D28C791C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56" y="4865835"/>
            <a:ext cx="11531943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Ví dụ: Số 23 có số liền sau là 24. Số 23 cũng được gọi là số liền trước của số 24. Hai số 23 và 24 được gọi là hai số tự nhiên liên tiếp.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7411282-C1F4-4231-BA8C-C5ABAE01357F}"/>
              </a:ext>
            </a:extLst>
          </p:cNvPr>
          <p:cNvSpPr/>
          <p:nvPr/>
        </p:nvSpPr>
        <p:spPr>
          <a:xfrm>
            <a:off x="7654483" y="1974314"/>
            <a:ext cx="4482905" cy="1977248"/>
          </a:xfrm>
          <a:prstGeom prst="cloudCallout">
            <a:avLst>
              <a:gd name="adj1" fmla="val 2075"/>
              <a:gd name="adj2" fmla="val 70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một số bất kì và cho biết số liền sau của số đó.</a:t>
            </a:r>
          </a:p>
        </p:txBody>
      </p:sp>
    </p:spTree>
    <p:extLst>
      <p:ext uri="{BB962C8B-B14F-4D97-AF65-F5344CB8AC3E}">
        <p14:creationId xmlns:p14="http://schemas.microsoft.com/office/powerpoint/2010/main" val="361441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8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4758075" y="5151136"/>
            <a:ext cx="22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17; 19; 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9192C-42C5-41D1-8AC4-7B4DF89C7C93}"/>
              </a:ext>
            </a:extLst>
          </p:cNvPr>
          <p:cNvSpPr/>
          <p:nvPr/>
        </p:nvSpPr>
        <p:spPr>
          <a:xfrm>
            <a:off x="4139316" y="5861249"/>
            <a:ext cx="3534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102; 101; 100; 99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4DD8BEF-7A43-4DBD-B57B-C3ACD40F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927" y="2467851"/>
            <a:ext cx="108718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mỗi chữ cái dưới đây bằng một số tự nhiên phù hợp: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17; a; b là ba số lẻ liên tiếp tăng dần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 101; n; p là bốn số tự nhiên liên tiếp giảm dần </a:t>
            </a:r>
            <a:endParaRPr lang="pt-BR" altLang="en-US">
              <a:solidFill>
                <a:srgbClr val="00051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16ABE-86D4-4B7F-9A76-FC3F6D3A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901"/>
            <a:ext cx="3571696" cy="942262"/>
          </a:xfrm>
          <a:prstGeom prst="rect">
            <a:avLst/>
          </a:prstGeom>
        </p:spPr>
      </p:pic>
      <p:sp>
        <p:nvSpPr>
          <p:cNvPr id="12" name="Google Shape;1099;p28">
            <a:extLst>
              <a:ext uri="{FF2B5EF4-FFF2-40B4-BE49-F238E27FC236}">
                <a16:creationId xmlns:a16="http://schemas.microsoft.com/office/drawing/2014/main" id="{18AF483C-0D2E-4598-8670-9E10250566F7}"/>
              </a:ext>
            </a:extLst>
          </p:cNvPr>
          <p:cNvSpPr/>
          <p:nvPr/>
        </p:nvSpPr>
        <p:spPr>
          <a:xfrm>
            <a:off x="5201757" y="4088730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51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/>
              <p:nvPr/>
            </p:nvSpPr>
            <p:spPr>
              <a:xfrm>
                <a:off x="881367" y="4448867"/>
                <a:ext cx="2319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&gt;2020</m:t>
                    </m:r>
                  </m:oMath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67" y="4448867"/>
                <a:ext cx="2319033" cy="584775"/>
              </a:xfrm>
              <a:prstGeom prst="rect">
                <a:avLst/>
              </a:prstGeom>
              <a:blipFill>
                <a:blip r:embed="rId3"/>
                <a:stretch>
                  <a:fillRect l="-6053" t="-833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/>
              <p:nvPr/>
            </p:nvSpPr>
            <p:spPr>
              <a:xfrm>
                <a:off x="886177" y="5143494"/>
                <a:ext cx="2314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&lt;2020</m:t>
                    </m:r>
                  </m:oMath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77" y="5143494"/>
                <a:ext cx="2314223" cy="584775"/>
              </a:xfrm>
              <a:prstGeom prst="rect">
                <a:avLst/>
              </a:prstGeom>
              <a:blipFill>
                <a:blip r:embed="rId4"/>
                <a:stretch>
                  <a:fillRect l="-657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775" y="1579335"/>
                <a:ext cx="7961224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a và 2020 trong những trường hợp sau: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b="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&gt;2021</m:t>
                    </m:r>
                  </m:oMath>
                </a14:m>
                <a:r>
                  <a:rPr lang="en-US" altLang="en-US" b="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&lt;2000</m:t>
                    </m:r>
                  </m:oMath>
                </a14:m>
                <a:endParaRPr lang="pt-BR" altLang="en-US">
                  <a:solidFill>
                    <a:srgbClr val="0005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4DD8BEF-7A43-4DBD-B57B-C3ACD40F6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775" y="1579335"/>
                <a:ext cx="7961224" cy="1077218"/>
              </a:xfrm>
              <a:prstGeom prst="rect">
                <a:avLst/>
              </a:prstGeom>
              <a:blipFill>
                <a:blip r:embed="rId5"/>
                <a:stretch>
                  <a:fillRect l="-1914" t="-7345" r="-1302" b="-175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2E9ACCF-2E2D-461C-A717-325C166AE9A0}"/>
              </a:ext>
            </a:extLst>
          </p:cNvPr>
          <p:cNvSpPr/>
          <p:nvPr/>
        </p:nvSpPr>
        <p:spPr bwMode="auto">
          <a:xfrm>
            <a:off x="4404710" y="3864901"/>
            <a:ext cx="1205948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E43536-25A0-48BD-AE3B-74566F25338F}"/>
              </a:ext>
            </a:extLst>
          </p:cNvPr>
          <p:cNvSpPr/>
          <p:nvPr/>
        </p:nvSpPr>
        <p:spPr bwMode="auto">
          <a:xfrm>
            <a:off x="4362582" y="3106616"/>
            <a:ext cx="1205948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041F3-B145-4C89-B371-96362789B516}"/>
              </a:ext>
            </a:extLst>
          </p:cNvPr>
          <p:cNvSpPr/>
          <p:nvPr/>
        </p:nvSpPr>
        <p:spPr bwMode="auto">
          <a:xfrm>
            <a:off x="3387864" y="3002542"/>
            <a:ext cx="490331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>
                <a:solidFill>
                  <a:srgbClr val="000510"/>
                </a:solidFill>
                <a:latin typeface="Times New Roman" panose="02020603050405020304" pitchFamily="18" charset="0"/>
              </a:rPr>
              <a:t>a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rgbClr val="00051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76E49E-2127-4DFC-AE54-282F48C8DC21}"/>
              </a:ext>
            </a:extLst>
          </p:cNvPr>
          <p:cNvSpPr/>
          <p:nvPr/>
        </p:nvSpPr>
        <p:spPr bwMode="auto">
          <a:xfrm>
            <a:off x="6976394" y="3725077"/>
            <a:ext cx="444775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EB4BA3-40A1-4615-81EB-59CDE10BEF0D}"/>
              </a:ext>
            </a:extLst>
          </p:cNvPr>
          <p:cNvSpPr/>
          <p:nvPr/>
        </p:nvSpPr>
        <p:spPr bwMode="auto">
          <a:xfrm>
            <a:off x="5630193" y="3857618"/>
            <a:ext cx="795131" cy="584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A72A1-F96F-448E-9F76-84FAFB8B0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233" y="3484175"/>
            <a:ext cx="6388376" cy="3453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C1BA13-BEB4-406E-8939-3A3DD3221DC7}"/>
              </a:ext>
            </a:extLst>
          </p:cNvPr>
          <p:cNvSpPr/>
          <p:nvPr/>
        </p:nvSpPr>
        <p:spPr bwMode="auto">
          <a:xfrm>
            <a:off x="5478694" y="3110210"/>
            <a:ext cx="1205948" cy="3739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510"/>
                </a:solidFill>
                <a:effectLst/>
                <a:latin typeface="Times New Roman" panose="02020603050405020304" pitchFamily="18" charset="0"/>
              </a:rPr>
              <a:t>2020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D85247-A604-45A3-9AF8-D1ECEC68A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259" y="4677221"/>
            <a:ext cx="7558599" cy="1051048"/>
          </a:xfrm>
          <a:prstGeom prst="rect">
            <a:avLst/>
          </a:prstGeom>
        </p:spPr>
      </p:pic>
      <p:sp>
        <p:nvSpPr>
          <p:cNvPr id="22" name="Google Shape;1099;p28">
            <a:extLst>
              <a:ext uri="{FF2B5EF4-FFF2-40B4-BE49-F238E27FC236}">
                <a16:creationId xmlns:a16="http://schemas.microsoft.com/office/drawing/2014/main" id="{F556EF14-D510-4E2D-930B-1B599DBB5CED}"/>
              </a:ext>
            </a:extLst>
          </p:cNvPr>
          <p:cNvSpPr/>
          <p:nvPr/>
        </p:nvSpPr>
        <p:spPr>
          <a:xfrm>
            <a:off x="163078" y="3656834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1BCF6-36CD-4F99-89CC-D9ADC7CD2E3A}"/>
              </a:ext>
            </a:extLst>
          </p:cNvPr>
          <p:cNvSpPr/>
          <p:nvPr/>
        </p:nvSpPr>
        <p:spPr>
          <a:xfrm>
            <a:off x="2156233" y="3484175"/>
            <a:ext cx="332133" cy="38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6325C-CB97-4E36-80C5-1AD990433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43" y="1579335"/>
            <a:ext cx="656124" cy="646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968445C1-75B9-4403-87F3-54E09484911D}"/>
                  </a:ext>
                </a:extLst>
              </p:cNvPr>
              <p:cNvSpPr/>
              <p:nvPr/>
            </p:nvSpPr>
            <p:spPr>
              <a:xfrm>
                <a:off x="8658323" y="20318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&gt;2021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hãy xác định vị trí của a so với 2021 trên tia số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968445C1-75B9-4403-87F3-54E094849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323" y="20318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5A735A85-B3D2-4B28-B26E-DB29C057FAD6}"/>
              </a:ext>
            </a:extLst>
          </p:cNvPr>
          <p:cNvSpPr/>
          <p:nvPr/>
        </p:nvSpPr>
        <p:spPr>
          <a:xfrm>
            <a:off x="7076509" y="4484288"/>
            <a:ext cx="4696823" cy="2222951"/>
          </a:xfrm>
          <a:prstGeom prst="cloudCallout">
            <a:avLst>
              <a:gd name="adj1" fmla="val -45202"/>
              <a:gd name="adj2" fmla="val -4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2020 với 2021 và xác định vị trí của 2020 so với 2021 trên tia số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AAA480C-6E3D-4C9C-B5D7-436183314DB7}"/>
              </a:ext>
            </a:extLst>
          </p:cNvPr>
          <p:cNvSpPr/>
          <p:nvPr/>
        </p:nvSpPr>
        <p:spPr>
          <a:xfrm>
            <a:off x="7757558" y="4484288"/>
            <a:ext cx="3649916" cy="2222951"/>
          </a:xfrm>
          <a:prstGeom prst="cloudCallout">
            <a:avLst>
              <a:gd name="adj1" fmla="val -51570"/>
              <a:gd name="adj2" fmla="val -50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vị trí của a và 2020 trên tia số, hãy so sánh a và 2020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C33A5293-195F-4B80-B422-0EAE16911026}"/>
              </a:ext>
            </a:extLst>
          </p:cNvPr>
          <p:cNvSpPr/>
          <p:nvPr/>
        </p:nvSpPr>
        <p:spPr>
          <a:xfrm>
            <a:off x="6400800" y="4433161"/>
            <a:ext cx="4696823" cy="2222951"/>
          </a:xfrm>
          <a:prstGeom prst="cloudCallout">
            <a:avLst>
              <a:gd name="adj1" fmla="val -45202"/>
              <a:gd name="adj2" fmla="val -4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2020 với 2000 và xác định vị trí của 2020 so với 2000 trên tia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ought Bubble: Cloud 27">
                <a:extLst>
                  <a:ext uri="{FF2B5EF4-FFF2-40B4-BE49-F238E27FC236}">
                    <a16:creationId xmlns:a16="http://schemas.microsoft.com/office/drawing/2014/main" id="{3A7EBFF3-EF71-4B09-AC81-EC64972E897B}"/>
                  </a:ext>
                </a:extLst>
              </p:cNvPr>
              <p:cNvSpPr/>
              <p:nvPr/>
            </p:nvSpPr>
            <p:spPr>
              <a:xfrm>
                <a:off x="8810723" y="21842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hãy xác định vị trí của a so với 2000 trên tia số</a:t>
                </a:r>
              </a:p>
            </p:txBody>
          </p:sp>
        </mc:Choice>
        <mc:Fallback xmlns="">
          <p:sp>
            <p:nvSpPr>
              <p:cNvPr id="28" name="Thought Bubble: Cloud 27">
                <a:extLst>
                  <a:ext uri="{FF2B5EF4-FFF2-40B4-BE49-F238E27FC236}">
                    <a16:creationId xmlns:a16="http://schemas.microsoft.com/office/drawing/2014/main" id="{3A7EBFF3-EF71-4B09-AC81-EC64972E8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723" y="2184278"/>
                <a:ext cx="3308434" cy="2007981"/>
              </a:xfrm>
              <a:prstGeom prst="cloudCallout">
                <a:avLst>
                  <a:gd name="adj1" fmla="val -53915"/>
                  <a:gd name="adj2" fmla="val 41801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C086E7-0B1B-4FF6-9AB8-B00045FD2577}"/>
              </a:ext>
            </a:extLst>
          </p:cNvPr>
          <p:cNvSpPr txBox="1"/>
          <p:nvPr/>
        </p:nvSpPr>
        <p:spPr>
          <a:xfrm>
            <a:off x="3876110" y="30116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C4763B-FDD6-427D-B3E9-5B1C86E5A518}"/>
              </a:ext>
            </a:extLst>
          </p:cNvPr>
          <p:cNvSpPr txBox="1"/>
          <p:nvPr/>
        </p:nvSpPr>
        <p:spPr>
          <a:xfrm>
            <a:off x="5155496" y="30116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14707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  <p:bldP spid="8" grpId="0" animBg="1"/>
      <p:bldP spid="8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8" grpId="0" animBg="1"/>
      <p:bldP spid="28" grpId="1" animBg="1"/>
      <p:bldP spid="7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/>
              <p:nvPr/>
            </p:nvSpPr>
            <p:spPr>
              <a:xfrm>
                <a:off x="2611583" y="5115050"/>
                <a:ext cx="58316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35;30;25;20;15;10;5;0</m:t>
                          </m:r>
                        </m:e>
                      </m:d>
                    </m:oMath>
                  </m:oMathPara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583" y="5115050"/>
                <a:ext cx="58316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4DD8BEF-7A43-4DBD-B57B-C3ACD40F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56" y="2633360"/>
            <a:ext cx="109455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tập hợp A gồm các số tự nhiên có chữ số tận cùng là 0 hoặc 5 và nhỏ hơn 36. Liệt kê các phần tử của A theo thứ tự giảm dần.</a:t>
            </a:r>
            <a:endParaRPr lang="pt-BR" altLang="en-US">
              <a:solidFill>
                <a:srgbClr val="00051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250D1-6125-4DC7-A3D9-238469CC8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094"/>
            <a:ext cx="3654260" cy="1123397"/>
          </a:xfrm>
          <a:prstGeom prst="rect">
            <a:avLst/>
          </a:prstGeom>
        </p:spPr>
      </p:pic>
      <p:sp>
        <p:nvSpPr>
          <p:cNvPr id="8" name="Google Shape;1099;p28">
            <a:extLst>
              <a:ext uri="{FF2B5EF4-FFF2-40B4-BE49-F238E27FC236}">
                <a16:creationId xmlns:a16="http://schemas.microsoft.com/office/drawing/2014/main" id="{ABC9DB46-1052-4531-820C-51D41ED36820}"/>
              </a:ext>
            </a:extLst>
          </p:cNvPr>
          <p:cNvSpPr/>
          <p:nvPr/>
        </p:nvSpPr>
        <p:spPr>
          <a:xfrm>
            <a:off x="4822384" y="3874150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14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029C1F8-B3B5-4667-89D8-EAEB0703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8" y="2087203"/>
            <a:ext cx="10871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u="sng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C8C95F-0C5D-4358-84D6-FDF0BAC6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a) Hệ thập phân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4214CF95-06F4-4D15-9C7F-285EEC55BED1}"/>
              </a:ext>
            </a:extLst>
          </p:cNvPr>
          <p:cNvSpPr/>
          <p:nvPr/>
        </p:nvSpPr>
        <p:spPr>
          <a:xfrm>
            <a:off x="3181269" y="1494851"/>
            <a:ext cx="5067691" cy="1067812"/>
          </a:xfrm>
          <a:prstGeom prst="flowChartPunchedTap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đọc số sau: 638 154 935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5D4A09-22D0-4688-B1F9-74DE3D4C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77617"/>
              </p:ext>
            </p:extLst>
          </p:nvPr>
        </p:nvGraphicFramePr>
        <p:xfrm>
          <a:off x="1187476" y="2862328"/>
          <a:ext cx="9872868" cy="16111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29891">
                  <a:extLst>
                    <a:ext uri="{9D8B030D-6E8A-4147-A177-3AD203B41FA5}">
                      <a16:colId xmlns:a16="http://schemas.microsoft.com/office/drawing/2014/main" val="1550962034"/>
                    </a:ext>
                  </a:extLst>
                </a:gridCol>
                <a:gridCol w="972405">
                  <a:extLst>
                    <a:ext uri="{9D8B030D-6E8A-4147-A177-3AD203B41FA5}">
                      <a16:colId xmlns:a16="http://schemas.microsoft.com/office/drawing/2014/main" val="1491390163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3048802594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216855231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1868428803"/>
                    </a:ext>
                  </a:extLst>
                </a:gridCol>
                <a:gridCol w="1352677">
                  <a:extLst>
                    <a:ext uri="{9D8B030D-6E8A-4147-A177-3AD203B41FA5}">
                      <a16:colId xmlns:a16="http://schemas.microsoft.com/office/drawing/2014/main" val="3580693516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564842462"/>
                    </a:ext>
                  </a:extLst>
                </a:gridCol>
                <a:gridCol w="885235">
                  <a:extLst>
                    <a:ext uri="{9D8B030D-6E8A-4147-A177-3AD203B41FA5}">
                      <a16:colId xmlns:a16="http://schemas.microsoft.com/office/drawing/2014/main" val="21543143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92779291"/>
                    </a:ext>
                  </a:extLst>
                </a:gridCol>
                <a:gridCol w="848137">
                  <a:extLst>
                    <a:ext uri="{9D8B030D-6E8A-4147-A177-3AD203B41FA5}">
                      <a16:colId xmlns:a16="http://schemas.microsoft.com/office/drawing/2014/main" val="257027837"/>
                    </a:ext>
                  </a:extLst>
                </a:gridCol>
              </a:tblGrid>
              <a:tr h="62559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Lớp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Triệu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Nghìn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vị</a:t>
                      </a:r>
                      <a:endParaRPr lang="en-US" sz="240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01033"/>
                  </a:ext>
                </a:extLst>
              </a:tr>
              <a:tr h="98552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Trăm triệu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Chục triệu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Triệu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Trăm nghìn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Chục nghìn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Nghìn 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Trăm 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Chục 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vị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712342"/>
                  </a:ext>
                </a:extLst>
              </a:tr>
            </a:tbl>
          </a:graphicData>
        </a:graphic>
      </p:graphicFrame>
      <p:sp>
        <p:nvSpPr>
          <p:cNvPr id="5" name="Double Wave 4">
            <a:extLst>
              <a:ext uri="{FF2B5EF4-FFF2-40B4-BE49-F238E27FC236}">
                <a16:creationId xmlns:a16="http://schemas.microsoft.com/office/drawing/2014/main" id="{681CA269-AA0D-42BD-8A66-E91861ACD8BA}"/>
              </a:ext>
            </a:extLst>
          </p:cNvPr>
          <p:cNvSpPr/>
          <p:nvPr/>
        </p:nvSpPr>
        <p:spPr>
          <a:xfrm>
            <a:off x="7364256" y="1289881"/>
            <a:ext cx="4744278" cy="1438958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3 465 173 497 </a:t>
            </a:r>
          </a:p>
          <a:p>
            <a:pPr algn="ctr"/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đọc nh</a:t>
            </a:r>
            <a:r>
              <a:rPr lang="vi-VN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EDAFB9-9016-4746-B08A-77AAA614FAE6}"/>
              </a:ext>
            </a:extLst>
          </p:cNvPr>
          <p:cNvSpPr/>
          <p:nvPr/>
        </p:nvSpPr>
        <p:spPr>
          <a:xfrm>
            <a:off x="8752705" y="1440820"/>
            <a:ext cx="365760" cy="636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4F66EAE-8A13-4849-94CD-9C4E8D963540}"/>
              </a:ext>
            </a:extLst>
          </p:cNvPr>
          <p:cNvSpPr/>
          <p:nvPr/>
        </p:nvSpPr>
        <p:spPr>
          <a:xfrm>
            <a:off x="9721747" y="823397"/>
            <a:ext cx="1628486" cy="499802"/>
          </a:xfrm>
          <a:prstGeom prst="borderCallout2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Lớp tỉ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E33D1A-10A2-4FA5-B8E1-78A2219CE983}"/>
              </a:ext>
            </a:extLst>
          </p:cNvPr>
          <p:cNvSpPr/>
          <p:nvPr/>
        </p:nvSpPr>
        <p:spPr>
          <a:xfrm>
            <a:off x="5945125" y="1672082"/>
            <a:ext cx="773723" cy="636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E00F13-5F96-4A66-ACBA-C1BEEB55BD08}"/>
              </a:ext>
            </a:extLst>
          </p:cNvPr>
          <p:cNvSpPr/>
          <p:nvPr/>
        </p:nvSpPr>
        <p:spPr>
          <a:xfrm>
            <a:off x="6662016" y="1670645"/>
            <a:ext cx="773723" cy="636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AD5055-0690-41DE-ABD6-7557E9A60A4F}"/>
              </a:ext>
            </a:extLst>
          </p:cNvPr>
          <p:cNvSpPr/>
          <p:nvPr/>
        </p:nvSpPr>
        <p:spPr>
          <a:xfrm>
            <a:off x="7378907" y="1701032"/>
            <a:ext cx="773723" cy="578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7DF867-1C59-45C0-9E70-B7ACE632C862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8039321" y="2195238"/>
            <a:ext cx="1173095" cy="9142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81BB79-905D-4C52-B1C9-891153031286}"/>
              </a:ext>
            </a:extLst>
          </p:cNvPr>
          <p:cNvCxnSpPr>
            <a:cxnSpLocks/>
          </p:cNvCxnSpPr>
          <p:nvPr/>
        </p:nvCxnSpPr>
        <p:spPr>
          <a:xfrm flipH="1">
            <a:off x="4009292" y="2229767"/>
            <a:ext cx="2045216" cy="7973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086A72-5329-4155-AE7C-FFFF472FDE44}"/>
              </a:ext>
            </a:extLst>
          </p:cNvPr>
          <p:cNvCxnSpPr>
            <a:cxnSpLocks/>
          </p:cNvCxnSpPr>
          <p:nvPr/>
        </p:nvCxnSpPr>
        <p:spPr>
          <a:xfrm flipH="1">
            <a:off x="6860511" y="2314919"/>
            <a:ext cx="165261" cy="5849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FE7799-C91A-4040-86A8-4EDD00C4D92B}"/>
              </a:ext>
            </a:extLst>
          </p:cNvPr>
          <p:cNvSpPr txBox="1"/>
          <p:nvPr/>
        </p:nvSpPr>
        <p:spPr>
          <a:xfrm>
            <a:off x="1331395" y="4663799"/>
            <a:ext cx="952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638 154 935 đọc là: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Sáu trăm ba 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ơi tám triệu, một trăm năm 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ơi bốn nghìn, chín trăm ba 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ơi lăm.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C8422-6DCA-4202-895C-772A4BA60046}"/>
              </a:ext>
            </a:extLst>
          </p:cNvPr>
          <p:cNvSpPr txBox="1"/>
          <p:nvPr/>
        </p:nvSpPr>
        <p:spPr>
          <a:xfrm>
            <a:off x="1331394" y="5689031"/>
            <a:ext cx="952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3 465 173 497 đọc là: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tỉ, bốn trăm sáu mươi lăm triệu, một trăm bảy mươi ba nghìn, bốn trăm chín mươi bảy</a:t>
            </a:r>
          </a:p>
        </p:txBody>
      </p:sp>
    </p:spTree>
    <p:extLst>
      <p:ext uri="{BB962C8B-B14F-4D97-AF65-F5344CB8AC3E}">
        <p14:creationId xmlns:p14="http://schemas.microsoft.com/office/powerpoint/2010/main" val="271194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5" grpId="0" animBg="1"/>
      <p:bldP spid="7" grpId="0" animBg="1"/>
      <p:bldP spid="8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2530064" y="3267706"/>
            <a:ext cx="4084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2 023 có 4 chữ số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5220C3C-CD4B-47F5-AC84-30BBC2B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505" y="1075284"/>
            <a:ext cx="706524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số sau có bao nhiêu chữ số? 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chữ số hàng đơn vị, hàng chục, hàng trăm, … của mỗi chữ số đó.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2 023; 	5 427 198 653</a:t>
            </a:r>
            <a:endParaRPr lang="pt-BR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59FE0-F027-4CCD-AD62-1B643F1E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712" y="1393455"/>
            <a:ext cx="4157652" cy="99610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23D7AD-755D-440C-AB61-6DEA4D299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02207"/>
              </p:ext>
            </p:extLst>
          </p:nvPr>
        </p:nvGraphicFramePr>
        <p:xfrm>
          <a:off x="717417" y="4560325"/>
          <a:ext cx="11025175" cy="206210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51302">
                  <a:extLst>
                    <a:ext uri="{9D8B030D-6E8A-4147-A177-3AD203B41FA5}">
                      <a16:colId xmlns:a16="http://schemas.microsoft.com/office/drawing/2014/main" val="3560994664"/>
                    </a:ext>
                  </a:extLst>
                </a:gridCol>
                <a:gridCol w="681384">
                  <a:extLst>
                    <a:ext uri="{9D8B030D-6E8A-4147-A177-3AD203B41FA5}">
                      <a16:colId xmlns:a16="http://schemas.microsoft.com/office/drawing/2014/main" val="1786922065"/>
                    </a:ext>
                  </a:extLst>
                </a:gridCol>
                <a:gridCol w="852793">
                  <a:extLst>
                    <a:ext uri="{9D8B030D-6E8A-4147-A177-3AD203B41FA5}">
                      <a16:colId xmlns:a16="http://schemas.microsoft.com/office/drawing/2014/main" val="4138739446"/>
                    </a:ext>
                  </a:extLst>
                </a:gridCol>
                <a:gridCol w="894973">
                  <a:extLst>
                    <a:ext uri="{9D8B030D-6E8A-4147-A177-3AD203B41FA5}">
                      <a16:colId xmlns:a16="http://schemas.microsoft.com/office/drawing/2014/main" val="18599716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00912189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3629711258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585038898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1715811646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119411956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994030000"/>
                    </a:ext>
                  </a:extLst>
                </a:gridCol>
                <a:gridCol w="993280">
                  <a:extLst>
                    <a:ext uri="{9D8B030D-6E8A-4147-A177-3AD203B41FA5}">
                      <a16:colId xmlns:a16="http://schemas.microsoft.com/office/drawing/2014/main" val="1870406893"/>
                    </a:ext>
                  </a:extLst>
                </a:gridCol>
              </a:tblGrid>
              <a:tr h="96792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Tỉ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Trăm triệu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Chục triệu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Triệu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Trăm nghìn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Chục nghìn 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Nghìn 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Trăm 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Chục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vị</a:t>
                      </a:r>
                      <a:endParaRPr lang="en-US" sz="2400" b="0">
                        <a:solidFill>
                          <a:srgbClr val="0005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72174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r>
                        <a:rPr lang="en-US" sz="2000"/>
                        <a:t>2023</a:t>
                      </a:r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428237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r>
                        <a:rPr lang="en-US" sz="2000"/>
                        <a:t>5 427 198 653</a:t>
                      </a:r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26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A7D85A-C5B2-42C4-8BC9-2DC310E7C171}"/>
              </a:ext>
            </a:extLst>
          </p:cNvPr>
          <p:cNvSpPr txBox="1"/>
          <p:nvPr/>
        </p:nvSpPr>
        <p:spPr>
          <a:xfrm>
            <a:off x="11071176" y="55827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B476F-2EB2-4438-A01E-60DEB3A70620}"/>
              </a:ext>
            </a:extLst>
          </p:cNvPr>
          <p:cNvSpPr txBox="1"/>
          <p:nvPr/>
        </p:nvSpPr>
        <p:spPr>
          <a:xfrm>
            <a:off x="10128745" y="55722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59A55-C98C-4958-B296-022E2A41AF52}"/>
              </a:ext>
            </a:extLst>
          </p:cNvPr>
          <p:cNvSpPr txBox="1"/>
          <p:nvPr/>
        </p:nvSpPr>
        <p:spPr>
          <a:xfrm>
            <a:off x="11071176" y="60973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FD3D6-41EF-4365-81BB-7D9F83FCA18F}"/>
              </a:ext>
            </a:extLst>
          </p:cNvPr>
          <p:cNvSpPr txBox="1"/>
          <p:nvPr/>
        </p:nvSpPr>
        <p:spPr>
          <a:xfrm>
            <a:off x="2787469" y="61033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01374-E83E-4546-B977-E07DEBD4C523}"/>
              </a:ext>
            </a:extLst>
          </p:cNvPr>
          <p:cNvSpPr txBox="1"/>
          <p:nvPr/>
        </p:nvSpPr>
        <p:spPr>
          <a:xfrm>
            <a:off x="3447953" y="61033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24847-0EE1-4AB7-8761-B73FA2F2C295}"/>
              </a:ext>
            </a:extLst>
          </p:cNvPr>
          <p:cNvSpPr txBox="1"/>
          <p:nvPr/>
        </p:nvSpPr>
        <p:spPr>
          <a:xfrm>
            <a:off x="4380218" y="61018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E0E78-9F23-4A50-AE99-8E685A0D01AD}"/>
              </a:ext>
            </a:extLst>
          </p:cNvPr>
          <p:cNvSpPr txBox="1"/>
          <p:nvPr/>
        </p:nvSpPr>
        <p:spPr>
          <a:xfrm>
            <a:off x="5288945" y="60922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94D7C-BBBE-458B-878A-A7F55FD854D2}"/>
              </a:ext>
            </a:extLst>
          </p:cNvPr>
          <p:cNvSpPr txBox="1"/>
          <p:nvPr/>
        </p:nvSpPr>
        <p:spPr>
          <a:xfrm>
            <a:off x="6242888" y="60986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03D0BC-291E-466C-864C-47497A4D38C8}"/>
              </a:ext>
            </a:extLst>
          </p:cNvPr>
          <p:cNvSpPr txBox="1"/>
          <p:nvPr/>
        </p:nvSpPr>
        <p:spPr>
          <a:xfrm>
            <a:off x="7275599" y="60973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E7248B-5083-4C91-A90D-9D02A1E4E15B}"/>
              </a:ext>
            </a:extLst>
          </p:cNvPr>
          <p:cNvSpPr txBox="1"/>
          <p:nvPr/>
        </p:nvSpPr>
        <p:spPr>
          <a:xfrm>
            <a:off x="8175795" y="61033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88E57-0332-4278-B5A5-48FFB009C904}"/>
              </a:ext>
            </a:extLst>
          </p:cNvPr>
          <p:cNvSpPr txBox="1"/>
          <p:nvPr/>
        </p:nvSpPr>
        <p:spPr>
          <a:xfrm>
            <a:off x="9128847" y="60973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8F21A-1B15-4CB5-AEFC-BC6F139E64C2}"/>
              </a:ext>
            </a:extLst>
          </p:cNvPr>
          <p:cNvSpPr txBox="1"/>
          <p:nvPr/>
        </p:nvSpPr>
        <p:spPr>
          <a:xfrm>
            <a:off x="8186416" y="55487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A58270-0D40-4E71-B467-F12F8FE446B3}"/>
              </a:ext>
            </a:extLst>
          </p:cNvPr>
          <p:cNvSpPr txBox="1"/>
          <p:nvPr/>
        </p:nvSpPr>
        <p:spPr>
          <a:xfrm>
            <a:off x="9128847" y="55722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F5E2C1-39CC-4B38-B00A-AFFAE7CE27B0}"/>
              </a:ext>
            </a:extLst>
          </p:cNvPr>
          <p:cNvSpPr txBox="1"/>
          <p:nvPr/>
        </p:nvSpPr>
        <p:spPr>
          <a:xfrm>
            <a:off x="10128745" y="60973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ECFFB29F-174E-450A-9130-A0F5A081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25" name="Google Shape;1099;p28">
            <a:extLst>
              <a:ext uri="{FF2B5EF4-FFF2-40B4-BE49-F238E27FC236}">
                <a16:creationId xmlns:a16="http://schemas.microsoft.com/office/drawing/2014/main" id="{53D54443-8E9D-4814-B2FF-BB00D3865EEE}"/>
              </a:ext>
            </a:extLst>
          </p:cNvPr>
          <p:cNvSpPr/>
          <p:nvPr/>
        </p:nvSpPr>
        <p:spPr>
          <a:xfrm>
            <a:off x="551640" y="3560093"/>
            <a:ext cx="1424126" cy="604448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CEB4C-4202-4CD4-84B6-8691F0092DB0}"/>
              </a:ext>
            </a:extLst>
          </p:cNvPr>
          <p:cNvSpPr/>
          <p:nvPr/>
        </p:nvSpPr>
        <p:spPr>
          <a:xfrm>
            <a:off x="2592421" y="3975550"/>
            <a:ext cx="5828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5 427 198 653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10 chữ số</a:t>
            </a:r>
          </a:p>
        </p:txBody>
      </p:sp>
    </p:spTree>
    <p:extLst>
      <p:ext uri="{BB962C8B-B14F-4D97-AF65-F5344CB8AC3E}">
        <p14:creationId xmlns:p14="http://schemas.microsoft.com/office/powerpoint/2010/main" val="26261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65220C3C-CD4B-47F5-AC84-30BBC2B7E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342" y="2559126"/>
                <a:ext cx="8657651" cy="1099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acc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chỉ số tự nhiên có hai chữ số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</m:e>
                      </m:acc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×10+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65220C3C-CD4B-47F5-AC84-30BBC2B7E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6342" y="2559126"/>
                <a:ext cx="8657651" cy="1099147"/>
              </a:xfrm>
              <a:prstGeom prst="rect">
                <a:avLst/>
              </a:prstGeom>
              <a:blipFill>
                <a:blip r:embed="rId3"/>
                <a:stretch>
                  <a:fillRect l="-1831" t="-6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811977A9-42F1-4AC3-A5A7-83120035C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342" y="4298874"/>
                <a:ext cx="8657651" cy="1099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acc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chỉ số tự nhiên có ba chữ số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e>
                      </m:acc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×100+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×10+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811977A9-42F1-4AC3-A5A7-83120035C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6342" y="4298874"/>
                <a:ext cx="8657651" cy="1099147"/>
              </a:xfrm>
              <a:prstGeom prst="rect">
                <a:avLst/>
              </a:prstGeom>
              <a:blipFill>
                <a:blip r:embed="rId4"/>
                <a:stretch>
                  <a:fillRect l="-1831" t="-6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>
            <a:extLst>
              <a:ext uri="{FF2B5EF4-FFF2-40B4-BE49-F238E27FC236}">
                <a16:creationId xmlns:a16="http://schemas.microsoft.com/office/drawing/2014/main" id="{74A9D790-14F2-484A-A34E-3D5E1D03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8F370E8-CF91-4477-A494-A0407ADE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a) Hệ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7C0DB-516B-408B-AFFC-C3B391194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0" y="917086"/>
            <a:ext cx="1302951" cy="8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/>
              <p:nvPr/>
            </p:nvSpPr>
            <p:spPr>
              <a:xfrm>
                <a:off x="2809487" y="4661492"/>
                <a:ext cx="525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345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10+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967C0-F98F-410A-8803-4CF8AE94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87" y="4661492"/>
                <a:ext cx="525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8">
            <a:extLst>
              <a:ext uri="{FF2B5EF4-FFF2-40B4-BE49-F238E27FC236}">
                <a16:creationId xmlns:a16="http://schemas.microsoft.com/office/drawing/2014/main" id="{65220C3C-CD4B-47F5-AC84-30BBC2B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09" y="2626024"/>
            <a:ext cx="11436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AutoNum type="alphaLcParenR"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theo cách biểu diễn trên, hãy biểu diễn các số 345 và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157AA-791F-4A97-BE1C-46EC7966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5669" y="1393587"/>
            <a:ext cx="4337556" cy="1044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F7E9AF-4929-48C7-A9EF-578538C56FCE}"/>
                  </a:ext>
                </a:extLst>
              </p:cNvPr>
              <p:cNvSpPr txBox="1"/>
              <p:nvPr/>
            </p:nvSpPr>
            <p:spPr>
              <a:xfrm>
                <a:off x="1644490" y="5498437"/>
                <a:ext cx="75838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021=2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×100+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10+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F7E9AF-4929-48C7-A9EF-578538C5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90" y="5498437"/>
                <a:ext cx="758380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>
            <a:extLst>
              <a:ext uri="{FF2B5EF4-FFF2-40B4-BE49-F238E27FC236}">
                <a16:creationId xmlns:a16="http://schemas.microsoft.com/office/drawing/2014/main" id="{6143C374-FAC1-460C-A27C-6D6B5E04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9" name="Google Shape;1099;p28">
            <a:extLst>
              <a:ext uri="{FF2B5EF4-FFF2-40B4-BE49-F238E27FC236}">
                <a16:creationId xmlns:a16="http://schemas.microsoft.com/office/drawing/2014/main" id="{E594D32C-5C52-4E14-BF5E-08E4D1DEA9C6}"/>
              </a:ext>
            </a:extLst>
          </p:cNvPr>
          <p:cNvSpPr/>
          <p:nvPr/>
        </p:nvSpPr>
        <p:spPr>
          <a:xfrm>
            <a:off x="4731362" y="3519856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31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3200400" y="4185537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96 208 984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8 chữ số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5220C3C-CD4B-47F5-AC84-30BBC2B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414" y="1703974"/>
            <a:ext cx="79693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Đọc số 96 208 984. Số này có mấy chữ số?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triệu, số trăm là bao nhiêu?</a:t>
            </a:r>
            <a:endParaRPr lang="pt-BR" altLang="en-US">
              <a:solidFill>
                <a:srgbClr val="0005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157AA-791F-4A97-BE1C-46EC7966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7660" y="1681896"/>
            <a:ext cx="4337556" cy="104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EDD04-F8C0-4AEE-B66B-4F6C69EEF2D8}"/>
              </a:ext>
            </a:extLst>
          </p:cNvPr>
          <p:cNvSpPr txBox="1"/>
          <p:nvPr/>
        </p:nvSpPr>
        <p:spPr>
          <a:xfrm>
            <a:off x="4002703" y="4901149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triệu: 96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535CF-2D97-41C7-BC79-F7D5D20778B3}"/>
              </a:ext>
            </a:extLst>
          </p:cNvPr>
          <p:cNvSpPr txBox="1"/>
          <p:nvPr/>
        </p:nvSpPr>
        <p:spPr>
          <a:xfrm>
            <a:off x="3643630" y="5616761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trăm: 962 089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0304215-45A5-4545-AC3F-705CF3C1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4" name="Google Shape;1099;p28">
            <a:extLst>
              <a:ext uri="{FF2B5EF4-FFF2-40B4-BE49-F238E27FC236}">
                <a16:creationId xmlns:a16="http://schemas.microsoft.com/office/drawing/2014/main" id="{A4DD9270-8D43-4A99-A389-E7B1D7D9C710}"/>
              </a:ext>
            </a:extLst>
          </p:cNvPr>
          <p:cNvSpPr/>
          <p:nvPr/>
        </p:nvSpPr>
        <p:spPr>
          <a:xfrm>
            <a:off x="4500887" y="3002367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17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7B3BD-5ABD-4FB0-9857-DFE79C0978E5}"/>
              </a:ext>
            </a:extLst>
          </p:cNvPr>
          <p:cNvSpPr txBox="1"/>
          <p:nvPr/>
        </p:nvSpPr>
        <p:spPr>
          <a:xfrm>
            <a:off x="227650" y="2339769"/>
            <a:ext cx="3453833" cy="1692771"/>
          </a:xfrm>
          <a:custGeom>
            <a:avLst/>
            <a:gdLst>
              <a:gd name="connsiteX0" fmla="*/ 0 w 1563855"/>
              <a:gd name="connsiteY0" fmla="*/ 0 h 461665"/>
              <a:gd name="connsiteX1" fmla="*/ 1563855 w 1563855"/>
              <a:gd name="connsiteY1" fmla="*/ 0 h 461665"/>
              <a:gd name="connsiteX2" fmla="*/ 1563855 w 1563855"/>
              <a:gd name="connsiteY2" fmla="*/ 461665 h 461665"/>
              <a:gd name="connsiteX3" fmla="*/ 0 w 1563855"/>
              <a:gd name="connsiteY3" fmla="*/ 461665 h 461665"/>
              <a:gd name="connsiteX4" fmla="*/ 0 w 1563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55" h="461665" fill="none" extrusionOk="0">
                <a:moveTo>
                  <a:pt x="0" y="0"/>
                </a:moveTo>
                <a:cubicBezTo>
                  <a:pt x="544952" y="-96115"/>
                  <a:pt x="1333327" y="-139497"/>
                  <a:pt x="1563855" y="0"/>
                </a:cubicBezTo>
                <a:cubicBezTo>
                  <a:pt x="1552459" y="185248"/>
                  <a:pt x="1579995" y="324728"/>
                  <a:pt x="1563855" y="461665"/>
                </a:cubicBezTo>
                <a:cubicBezTo>
                  <a:pt x="1128434" y="421587"/>
                  <a:pt x="410280" y="330190"/>
                  <a:pt x="0" y="461665"/>
                </a:cubicBezTo>
                <a:cubicBezTo>
                  <a:pt x="16065" y="344299"/>
                  <a:pt x="-39850" y="156780"/>
                  <a:pt x="0" y="0"/>
                </a:cubicBezTo>
                <a:close/>
              </a:path>
              <a:path w="1563855" h="461665" stroke="0" extrusionOk="0">
                <a:moveTo>
                  <a:pt x="0" y="0"/>
                </a:moveTo>
                <a:cubicBezTo>
                  <a:pt x="570640" y="81669"/>
                  <a:pt x="1112714" y="-22402"/>
                  <a:pt x="1563855" y="0"/>
                </a:cubicBezTo>
                <a:cubicBezTo>
                  <a:pt x="1605254" y="74381"/>
                  <a:pt x="1596487" y="373128"/>
                  <a:pt x="1563855" y="461665"/>
                </a:cubicBezTo>
                <a:cubicBezTo>
                  <a:pt x="1340109" y="360019"/>
                  <a:pt x="584779" y="372279"/>
                  <a:pt x="0" y="461665"/>
                </a:cubicBezTo>
                <a:cubicBezTo>
                  <a:pt x="12949" y="265438"/>
                  <a:pt x="-13868" y="5641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4109742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5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tự nhiên thời nguyên thủy</a:t>
            </a:r>
            <a:endParaRPr lang="en-US" sz="3600">
              <a:solidFill>
                <a:srgbClr val="000510"/>
              </a:solidFill>
            </a:endParaRPr>
          </a:p>
          <a:p>
            <a:pPr lvl="0" algn="ctr"/>
            <a:endParaRPr lang="vi-VN" sz="3200" b="1" kern="0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Google Shape;1099;p28">
            <a:extLst>
              <a:ext uri="{FF2B5EF4-FFF2-40B4-BE49-F238E27FC236}">
                <a16:creationId xmlns:a16="http://schemas.microsoft.com/office/drawing/2014/main" id="{CC8380B5-9642-4468-91A2-9273DF7D2A4E}"/>
              </a:ext>
            </a:extLst>
          </p:cNvPr>
          <p:cNvSpPr txBox="1">
            <a:spLocks/>
          </p:cNvSpPr>
          <p:nvPr/>
        </p:nvSpPr>
        <p:spPr>
          <a:xfrm>
            <a:off x="3804529" y="607095"/>
            <a:ext cx="7584086" cy="1209927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/>
            <a:r>
              <a:rPr lang="en-US" sz="3467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</a:t>
            </a:r>
            <a:r>
              <a:rPr lang="en-US" sz="3467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ữ số Ả Rập</a:t>
            </a:r>
            <a:endParaRPr lang="vi-VN" sz="3467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3EAF2-073C-44E0-813D-0AC906FB33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59" y="2670496"/>
            <a:ext cx="7844791" cy="31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029C1F8-B3B5-4667-89D8-EAEB0703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83" y="2039417"/>
            <a:ext cx="4602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ghi số La Mã: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C8C95F-0C5D-4358-84D6-FDF0BAC6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b) Hệ La Mã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F9CA15-BC1B-402F-933B-FC3872377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29600"/>
              </p:ext>
            </p:extLst>
          </p:nvPr>
        </p:nvGraphicFramePr>
        <p:xfrm>
          <a:off x="349649" y="2677093"/>
          <a:ext cx="1149270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592">
                  <a:extLst>
                    <a:ext uri="{9D8B030D-6E8A-4147-A177-3AD203B41FA5}">
                      <a16:colId xmlns:a16="http://schemas.microsoft.com/office/drawing/2014/main" val="953390619"/>
                    </a:ext>
                  </a:extLst>
                </a:gridCol>
                <a:gridCol w="561027">
                  <a:extLst>
                    <a:ext uri="{9D8B030D-6E8A-4147-A177-3AD203B41FA5}">
                      <a16:colId xmlns:a16="http://schemas.microsoft.com/office/drawing/2014/main" val="1852064823"/>
                    </a:ext>
                  </a:extLst>
                </a:gridCol>
                <a:gridCol w="692518">
                  <a:extLst>
                    <a:ext uri="{9D8B030D-6E8A-4147-A177-3AD203B41FA5}">
                      <a16:colId xmlns:a16="http://schemas.microsoft.com/office/drawing/2014/main" val="2665341491"/>
                    </a:ext>
                  </a:extLst>
                </a:gridCol>
                <a:gridCol w="875144">
                  <a:extLst>
                    <a:ext uri="{9D8B030D-6E8A-4147-A177-3AD203B41FA5}">
                      <a16:colId xmlns:a16="http://schemas.microsoft.com/office/drawing/2014/main" val="4089400226"/>
                    </a:ext>
                  </a:extLst>
                </a:gridCol>
                <a:gridCol w="847751">
                  <a:extLst>
                    <a:ext uri="{9D8B030D-6E8A-4147-A177-3AD203B41FA5}">
                      <a16:colId xmlns:a16="http://schemas.microsoft.com/office/drawing/2014/main" val="3440023161"/>
                    </a:ext>
                  </a:extLst>
                </a:gridCol>
                <a:gridCol w="665125">
                  <a:extLst>
                    <a:ext uri="{9D8B030D-6E8A-4147-A177-3AD203B41FA5}">
                      <a16:colId xmlns:a16="http://schemas.microsoft.com/office/drawing/2014/main" val="2184201210"/>
                    </a:ext>
                  </a:extLst>
                </a:gridCol>
                <a:gridCol w="847751">
                  <a:extLst>
                    <a:ext uri="{9D8B030D-6E8A-4147-A177-3AD203B41FA5}">
                      <a16:colId xmlns:a16="http://schemas.microsoft.com/office/drawing/2014/main" val="946724445"/>
                    </a:ext>
                  </a:extLst>
                </a:gridCol>
                <a:gridCol w="1030377">
                  <a:extLst>
                    <a:ext uri="{9D8B030D-6E8A-4147-A177-3AD203B41FA5}">
                      <a16:colId xmlns:a16="http://schemas.microsoft.com/office/drawing/2014/main" val="2736646697"/>
                    </a:ext>
                  </a:extLst>
                </a:gridCol>
                <a:gridCol w="1213003">
                  <a:extLst>
                    <a:ext uri="{9D8B030D-6E8A-4147-A177-3AD203B41FA5}">
                      <a16:colId xmlns:a16="http://schemas.microsoft.com/office/drawing/2014/main" val="1215967574"/>
                    </a:ext>
                  </a:extLst>
                </a:gridCol>
                <a:gridCol w="847751">
                  <a:extLst>
                    <a:ext uri="{9D8B030D-6E8A-4147-A177-3AD203B41FA5}">
                      <a16:colId xmlns:a16="http://schemas.microsoft.com/office/drawing/2014/main" val="1651790284"/>
                    </a:ext>
                  </a:extLst>
                </a:gridCol>
                <a:gridCol w="1097663">
                  <a:extLst>
                    <a:ext uri="{9D8B030D-6E8A-4147-A177-3AD203B41FA5}">
                      <a16:colId xmlns:a16="http://schemas.microsoft.com/office/drawing/2014/main" val="206633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số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5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t</a:t>
                      </a:r>
                      <a:r>
                        <a:rPr lang="vi-VN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 ứng trong hệ thập phân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885803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9B274B4-5D8A-44C8-A994-8D80145F8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0" y="917086"/>
            <a:ext cx="1302951" cy="874280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5E6AC87B-DE23-420D-B6B9-B60FF75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20" y="4622488"/>
            <a:ext cx="109049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các số này, nếu thêm vào bên trái mỗi số một chữ số X ta đ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các số La Mã từ 11 đến 20. Ví dụ: XI là 11; XII là 12; … XX là 20.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872BA-9911-43E1-BC6B-BF7BB0817847}"/>
              </a:ext>
            </a:extLst>
          </p:cNvPr>
          <p:cNvSpPr/>
          <p:nvPr/>
        </p:nvSpPr>
        <p:spPr>
          <a:xfrm>
            <a:off x="643520" y="5645726"/>
            <a:ext cx="10593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thêm vào bên trái hai chữ số X ta đ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các số La Mã từ 21 đến 30. Ví dụ: XXI là 21; XXV là 25; XXIX là 29; …</a:t>
            </a:r>
            <a:endParaRPr lang="pt-BR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5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C8C95F-0C5D-4358-84D6-FDF0BAC6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459979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b) Hệ La Mã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91FCE-83B8-4B36-87D5-35749705F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701" y="2170092"/>
            <a:ext cx="4115819" cy="926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5FDD2-32FD-459A-B47F-6349F5D3C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2052233" cy="3093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227C8-48F1-4F3A-B31E-977149B8A1B8}"/>
              </a:ext>
            </a:extLst>
          </p:cNvPr>
          <p:cNvSpPr txBox="1"/>
          <p:nvPr/>
        </p:nvSpPr>
        <p:spPr>
          <a:xfrm>
            <a:off x="3445565" y="521196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858C9-5468-4104-9283-64CA5596A6E4}"/>
              </a:ext>
            </a:extLst>
          </p:cNvPr>
          <p:cNvSpPr txBox="1"/>
          <p:nvPr/>
        </p:nvSpPr>
        <p:spPr>
          <a:xfrm>
            <a:off x="5486400" y="521280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1F824-5FC9-4568-AB9F-AD6B4F9004F1}"/>
              </a:ext>
            </a:extLst>
          </p:cNvPr>
          <p:cNvSpPr txBox="1"/>
          <p:nvPr/>
        </p:nvSpPr>
        <p:spPr>
          <a:xfrm>
            <a:off x="4556053" y="436191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8FB16-74B7-4BBD-B71A-ADD1DC3C440B}"/>
              </a:ext>
            </a:extLst>
          </p:cNvPr>
          <p:cNvSpPr txBox="1"/>
          <p:nvPr/>
        </p:nvSpPr>
        <p:spPr>
          <a:xfrm>
            <a:off x="6488593" y="4372431"/>
            <a:ext cx="97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XVII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2CBCB-7D1E-473C-B531-3E6610AB844E}"/>
              </a:ext>
            </a:extLst>
          </p:cNvPr>
          <p:cNvSpPr txBox="1"/>
          <p:nvPr/>
        </p:nvSpPr>
        <p:spPr>
          <a:xfrm>
            <a:off x="7522884" y="4361918"/>
            <a:ext cx="97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D9BEA-AEA3-4AAD-AE8E-D9E280374999}"/>
              </a:ext>
            </a:extLst>
          </p:cNvPr>
          <p:cNvSpPr txBox="1"/>
          <p:nvPr/>
        </p:nvSpPr>
        <p:spPr>
          <a:xfrm>
            <a:off x="8545168" y="4381778"/>
            <a:ext cx="113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XXVI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0EF8B7-FD85-4764-BECE-EE03FF1A4919}"/>
              </a:ext>
            </a:extLst>
          </p:cNvPr>
          <p:cNvSpPr txBox="1"/>
          <p:nvPr/>
        </p:nvSpPr>
        <p:spPr>
          <a:xfrm>
            <a:off x="9472612" y="4361918"/>
            <a:ext cx="131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XXVIII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81A28-4BC1-4ABE-8F58-8146361C989D}"/>
              </a:ext>
            </a:extLst>
          </p:cNvPr>
          <p:cNvSpPr txBox="1"/>
          <p:nvPr/>
        </p:nvSpPr>
        <p:spPr>
          <a:xfrm>
            <a:off x="10780643" y="520494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7515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4. Luyện tập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7B9AFA-2018-46C0-8DAF-BF69B4D3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" y="4548483"/>
            <a:ext cx="11728174" cy="18591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A7A4AC-A400-4E6C-8597-B6CA85A15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" y="1993054"/>
            <a:ext cx="12035701" cy="1698971"/>
          </a:xfrm>
          <a:prstGeom prst="rect">
            <a:avLst/>
          </a:prstGeom>
        </p:spPr>
      </p:pic>
      <p:sp>
        <p:nvSpPr>
          <p:cNvPr id="20" name="Rectangle 18">
            <a:extLst>
              <a:ext uri="{FF2B5EF4-FFF2-40B4-BE49-F238E27FC236}">
                <a16:creationId xmlns:a16="http://schemas.microsoft.com/office/drawing/2014/main" id="{40CB8422-6F67-46C3-BE48-AD65E05B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8587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1/12.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66F042AD-4281-4124-9C19-462B0A563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3272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2/12.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3BB45-6F71-43BF-AE85-C5743FDE4CD2}"/>
                  </a:ext>
                </a:extLst>
              </p:cNvPr>
              <p:cNvSpPr/>
              <p:nvPr/>
            </p:nvSpPr>
            <p:spPr>
              <a:xfrm>
                <a:off x="1219200" y="2928730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3BB45-6F71-43BF-AE85-C5743FDE4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28730"/>
                <a:ext cx="490331" cy="500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7785B3-6E8B-4CC2-97D9-92595E9EB648}"/>
                  </a:ext>
                </a:extLst>
              </p:cNvPr>
              <p:cNvSpPr/>
              <p:nvPr/>
            </p:nvSpPr>
            <p:spPr>
              <a:xfrm>
                <a:off x="4585252" y="2930074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7785B3-6E8B-4CC2-97D9-92595E9EB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52" y="2930074"/>
                <a:ext cx="490331" cy="5007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9894B2-8983-4307-BF0C-F588D06B1B3F}"/>
                  </a:ext>
                </a:extLst>
              </p:cNvPr>
              <p:cNvSpPr/>
              <p:nvPr/>
            </p:nvSpPr>
            <p:spPr>
              <a:xfrm>
                <a:off x="7765774" y="2928730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9894B2-8983-4307-BF0C-F588D06B1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74" y="2928730"/>
                <a:ext cx="490331" cy="5007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44883C-B725-4447-B3FF-1D3F98E2D277}"/>
                  </a:ext>
                </a:extLst>
              </p:cNvPr>
              <p:cNvSpPr/>
              <p:nvPr/>
            </p:nvSpPr>
            <p:spPr>
              <a:xfrm>
                <a:off x="11025808" y="2932513"/>
                <a:ext cx="490331" cy="500740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44883C-B725-4447-B3FF-1D3F98E2D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808" y="2932513"/>
                <a:ext cx="490331" cy="5007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252B1C5-A448-4EC7-BB32-5AE778DAF9CE}"/>
              </a:ext>
            </a:extLst>
          </p:cNvPr>
          <p:cNvSpPr txBox="1"/>
          <p:nvPr/>
        </p:nvSpPr>
        <p:spPr>
          <a:xfrm>
            <a:off x="212035" y="52164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5F8F53-997F-496D-AA1D-A914D65C1A27}"/>
              </a:ext>
            </a:extLst>
          </p:cNvPr>
          <p:cNvSpPr txBox="1"/>
          <p:nvPr/>
        </p:nvSpPr>
        <p:spPr>
          <a:xfrm>
            <a:off x="212035" y="5828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EC9385-9E87-4706-8677-78E904E6D6AF}"/>
              </a:ext>
            </a:extLst>
          </p:cNvPr>
          <p:cNvSpPr txBox="1"/>
          <p:nvPr/>
        </p:nvSpPr>
        <p:spPr>
          <a:xfrm>
            <a:off x="4234798" y="58117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B22CF0-1A20-4A89-B9A9-E2ED437115FC}"/>
              </a:ext>
            </a:extLst>
          </p:cNvPr>
          <p:cNvSpPr txBox="1"/>
          <p:nvPr/>
        </p:nvSpPr>
        <p:spPr>
          <a:xfrm>
            <a:off x="4220817" y="51834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8398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5283D9-76AF-4FCD-97C7-131B9C1B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4. Luyện tập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90EE37EC-0723-49CB-9DB7-595AEF71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8" y="1320260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3/12.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74A4-A8BE-4CC5-B40B-4069E172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8" y="1928025"/>
            <a:ext cx="11723492" cy="57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599C9-9880-49DD-AB9D-A74D7E04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1" y="4957879"/>
            <a:ext cx="11583919" cy="1796846"/>
          </a:xfrm>
          <a:prstGeom prst="rect">
            <a:avLst/>
          </a:prstGeom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10D5A700-A308-4883-BD06-FD0B10C1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8" y="3963042"/>
            <a:ext cx="173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4/12.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AE1780CB-16CB-42AA-A2F4-E2CCE25F3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965" y="2575829"/>
                <a:ext cx="733507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756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×1000+7×100+5×10+6</m:t>
                      </m:r>
                    </m:oMath>
                  </m:oMathPara>
                </a14:m>
                <a:endParaRPr lang="pt-BR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AE1780CB-16CB-42AA-A2F4-E2CCE25F3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3965" y="2575829"/>
                <a:ext cx="73350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65719901-6762-4CF9-9D23-4775E113B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965" y="3235732"/>
                <a:ext cx="733507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023=2</m:t>
                      </m:r>
                      <m:r>
                        <a:rPr lang="en-US" alt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×1000+0×100+2×10+3</m:t>
                      </m:r>
                    </m:oMath>
                  </m:oMathPara>
                </a14:m>
                <a:endParaRPr lang="pt-BR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65719901-6762-4CF9-9D23-4775E113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3965" y="3235732"/>
                <a:ext cx="73350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9ECB31-F37D-429F-9A48-C8F4CEF723B2}"/>
              </a:ext>
            </a:extLst>
          </p:cNvPr>
          <p:cNvSpPr txBox="1"/>
          <p:nvPr/>
        </p:nvSpPr>
        <p:spPr>
          <a:xfrm>
            <a:off x="5751443" y="5549466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B31EE-8628-46F8-B6F8-E360DD0593B1}"/>
              </a:ext>
            </a:extLst>
          </p:cNvPr>
          <p:cNvSpPr txBox="1"/>
          <p:nvPr/>
        </p:nvSpPr>
        <p:spPr>
          <a:xfrm>
            <a:off x="9064486" y="5585377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63347-50C4-45D6-9F09-ACD86C82D390}"/>
              </a:ext>
            </a:extLst>
          </p:cNvPr>
          <p:cNvSpPr txBox="1"/>
          <p:nvPr/>
        </p:nvSpPr>
        <p:spPr>
          <a:xfrm>
            <a:off x="7381459" y="6121194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767204-B956-4826-8B5F-45E94CE66EB6}"/>
              </a:ext>
            </a:extLst>
          </p:cNvPr>
          <p:cNvSpPr txBox="1"/>
          <p:nvPr/>
        </p:nvSpPr>
        <p:spPr>
          <a:xfrm>
            <a:off x="10628241" y="6121194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XVI</a:t>
            </a:r>
          </a:p>
        </p:txBody>
      </p:sp>
    </p:spTree>
    <p:extLst>
      <p:ext uri="{BB962C8B-B14F-4D97-AF65-F5344CB8AC3E}">
        <p14:creationId xmlns:p14="http://schemas.microsoft.com/office/powerpoint/2010/main" val="214895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7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C619C6-71D1-4C43-9B8B-97C754521F69}"/>
              </a:ext>
            </a:extLst>
          </p:cNvPr>
          <p:cNvSpPr/>
          <p:nvPr/>
        </p:nvSpPr>
        <p:spPr>
          <a:xfrm>
            <a:off x="5768304" y="4724111"/>
            <a:ext cx="4422099" cy="86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7" name="Google Shape;1907;p70"/>
          <p:cNvGrpSpPr/>
          <p:nvPr/>
        </p:nvGrpSpPr>
        <p:grpSpPr>
          <a:xfrm flipH="1">
            <a:off x="1645920" y="1019331"/>
            <a:ext cx="9980016" cy="5711253"/>
            <a:chOff x="4630559" y="2846886"/>
            <a:chExt cx="1462360" cy="1323613"/>
          </a:xfrm>
          <a:solidFill>
            <a:srgbClr val="000510"/>
          </a:solidFill>
        </p:grpSpPr>
        <p:sp>
          <p:nvSpPr>
            <p:cNvPr id="1908" name="Google Shape;1908;p70"/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9" name="Google Shape;1909;p70"/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0" name="Google Shape;1910;p70"/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1" name="Google Shape;1911;p70"/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2" name="Google Shape;1912;p70"/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3" name="Google Shape;1913;p70"/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grpFill/>
            <a:ln>
              <a:solidFill>
                <a:srgbClr val="0005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7B1E92FA-D5EF-4CA5-9577-C140A5051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1456222"/>
            <a:ext cx="572014" cy="472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9B825-4E31-404F-977A-CEB4FD1AEF6A}"/>
              </a:ext>
            </a:extLst>
          </p:cNvPr>
          <p:cNvSpPr txBox="1"/>
          <p:nvPr/>
        </p:nvSpPr>
        <p:spPr>
          <a:xfrm>
            <a:off x="3933806" y="1306831"/>
            <a:ext cx="6896502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tập hợp số tự nhiên.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hai tập hợp N và N*.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số tự nhiên trong hệ thập phân.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các số tự nhiên từ 1 đến 30 bằng cách sử dụng chữ số La Mã.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thứ tự trong tập hợp số tự nhiên; so sánh đ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hai số tự nhiên cho tr</a:t>
            </a:r>
            <a:r>
              <a:rPr lang="vi-VN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ớc.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E5A39FB8-EA63-42A0-BD0E-8DA140E34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2104486"/>
            <a:ext cx="572014" cy="472593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2EF1A19D-8B02-477B-9076-CED5EFE3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2683189"/>
            <a:ext cx="572014" cy="472593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CAFC53C7-AF77-4C7C-BF46-C6EB11774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3340131"/>
            <a:ext cx="572014" cy="47259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53601597-CF18-421D-858F-1B11667D7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/>
        </p:blipFill>
        <p:spPr>
          <a:xfrm>
            <a:off x="3301240" y="4590166"/>
            <a:ext cx="572014" cy="472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3EBA80-1A00-4B45-8980-927BFA0D1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57" y="211187"/>
            <a:ext cx="5736979" cy="6044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EAD00-CB5F-4202-814C-1974E9E30294}"/>
              </a:ext>
            </a:extLst>
          </p:cNvPr>
          <p:cNvSpPr/>
          <p:nvPr/>
        </p:nvSpPr>
        <p:spPr>
          <a:xfrm>
            <a:off x="5755362" y="4529374"/>
            <a:ext cx="5075624" cy="137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CE054EAB-8528-43A2-A8E4-A33DA8949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951410"/>
            <a:ext cx="11651673" cy="4385075"/>
          </a:xfrm>
          <a:prstGeom prst="rect">
            <a:avLst/>
          </a:prstGeom>
        </p:spPr>
      </p:pic>
      <p:sp>
        <p:nvSpPr>
          <p:cNvPr id="11" name="矩形: 圆角 12">
            <a:extLst>
              <a:ext uri="{FF2B5EF4-FFF2-40B4-BE49-F238E27FC236}">
                <a16:creationId xmlns:a16="http://schemas.microsoft.com/office/drawing/2014/main" id="{CB8A3D69-4649-449F-9649-7F6C001BF720}"/>
              </a:ext>
            </a:extLst>
          </p:cNvPr>
          <p:cNvSpPr/>
          <p:nvPr/>
        </p:nvSpPr>
        <p:spPr>
          <a:xfrm>
            <a:off x="4307399" y="1697828"/>
            <a:ext cx="2895927" cy="5232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FB261D8D-210C-4E22-905F-DDD1104C5109}"/>
              </a:ext>
            </a:extLst>
          </p:cNvPr>
          <p:cNvSpPr txBox="1"/>
          <p:nvPr/>
        </p:nvSpPr>
        <p:spPr>
          <a:xfrm>
            <a:off x="4307399" y="1726679"/>
            <a:ext cx="28959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Dặn dò</a:t>
            </a:r>
            <a:endParaRPr lang="zh-CN" altLang="en-US" sz="2600" dirty="0">
              <a:solidFill>
                <a:srgbClr val="FF0000"/>
              </a:solidFill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F947C-724B-4F36-8115-A95C72DECD29}"/>
              </a:ext>
            </a:extLst>
          </p:cNvPr>
          <p:cNvSpPr txBox="1"/>
          <p:nvPr/>
        </p:nvSpPr>
        <p:spPr>
          <a:xfrm>
            <a:off x="2118613" y="2530633"/>
            <a:ext cx="86052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kiến thức đã học</a:t>
            </a:r>
          </a:p>
          <a:p>
            <a:endParaRPr lang="en-US" sz="3200">
              <a:solidFill>
                <a:srgbClr val="0005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5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bài 3. Các phép tính trong tập hợp số tự nhiên</a:t>
            </a:r>
          </a:p>
          <a:p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B66933-04A4-4EE0-B9EE-C2E31F156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74" y="3490157"/>
            <a:ext cx="678239" cy="792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EBEBA-C18D-4C26-9D0E-333F62C8A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74" y="2523777"/>
            <a:ext cx="67823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3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7B3BD-5ABD-4FB0-9857-DFE79C0978E5}"/>
              </a:ext>
            </a:extLst>
          </p:cNvPr>
          <p:cNvSpPr txBox="1"/>
          <p:nvPr/>
        </p:nvSpPr>
        <p:spPr>
          <a:xfrm>
            <a:off x="227650" y="2339769"/>
            <a:ext cx="3453833" cy="1692771"/>
          </a:xfrm>
          <a:custGeom>
            <a:avLst/>
            <a:gdLst>
              <a:gd name="connsiteX0" fmla="*/ 0 w 1563855"/>
              <a:gd name="connsiteY0" fmla="*/ 0 h 461665"/>
              <a:gd name="connsiteX1" fmla="*/ 1563855 w 1563855"/>
              <a:gd name="connsiteY1" fmla="*/ 0 h 461665"/>
              <a:gd name="connsiteX2" fmla="*/ 1563855 w 1563855"/>
              <a:gd name="connsiteY2" fmla="*/ 461665 h 461665"/>
              <a:gd name="connsiteX3" fmla="*/ 0 w 1563855"/>
              <a:gd name="connsiteY3" fmla="*/ 461665 h 461665"/>
              <a:gd name="connsiteX4" fmla="*/ 0 w 1563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55" h="461665" fill="none" extrusionOk="0">
                <a:moveTo>
                  <a:pt x="0" y="0"/>
                </a:moveTo>
                <a:cubicBezTo>
                  <a:pt x="544952" y="-96115"/>
                  <a:pt x="1333327" y="-139497"/>
                  <a:pt x="1563855" y="0"/>
                </a:cubicBezTo>
                <a:cubicBezTo>
                  <a:pt x="1552459" y="185248"/>
                  <a:pt x="1579995" y="324728"/>
                  <a:pt x="1563855" y="461665"/>
                </a:cubicBezTo>
                <a:cubicBezTo>
                  <a:pt x="1128434" y="421587"/>
                  <a:pt x="410280" y="330190"/>
                  <a:pt x="0" y="461665"/>
                </a:cubicBezTo>
                <a:cubicBezTo>
                  <a:pt x="16065" y="344299"/>
                  <a:pt x="-39850" y="156780"/>
                  <a:pt x="0" y="0"/>
                </a:cubicBezTo>
                <a:close/>
              </a:path>
              <a:path w="1563855" h="461665" stroke="0" extrusionOk="0">
                <a:moveTo>
                  <a:pt x="0" y="0"/>
                </a:moveTo>
                <a:cubicBezTo>
                  <a:pt x="570640" y="81669"/>
                  <a:pt x="1112714" y="-22402"/>
                  <a:pt x="1563855" y="0"/>
                </a:cubicBezTo>
                <a:cubicBezTo>
                  <a:pt x="1605254" y="74381"/>
                  <a:pt x="1596487" y="373128"/>
                  <a:pt x="1563855" y="461665"/>
                </a:cubicBezTo>
                <a:cubicBezTo>
                  <a:pt x="1340109" y="360019"/>
                  <a:pt x="584779" y="372279"/>
                  <a:pt x="0" y="461665"/>
                </a:cubicBezTo>
                <a:cubicBezTo>
                  <a:pt x="12949" y="265438"/>
                  <a:pt x="-13868" y="5641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4109742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5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tự nhiên thời nguyên thủy</a:t>
            </a:r>
            <a:endParaRPr lang="en-US" sz="3600">
              <a:solidFill>
                <a:srgbClr val="000510"/>
              </a:solidFill>
            </a:endParaRPr>
          </a:p>
          <a:p>
            <a:pPr lvl="0" algn="ctr"/>
            <a:endParaRPr lang="vi-VN" sz="3200" b="1" kern="0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Google Shape;1099;p28">
            <a:extLst>
              <a:ext uri="{FF2B5EF4-FFF2-40B4-BE49-F238E27FC236}">
                <a16:creationId xmlns:a16="http://schemas.microsoft.com/office/drawing/2014/main" id="{CC8380B5-9642-4468-91A2-9273DF7D2A4E}"/>
              </a:ext>
            </a:extLst>
          </p:cNvPr>
          <p:cNvSpPr txBox="1">
            <a:spLocks/>
          </p:cNvSpPr>
          <p:nvPr/>
        </p:nvSpPr>
        <p:spPr>
          <a:xfrm>
            <a:off x="3804529" y="607095"/>
            <a:ext cx="7584086" cy="1209927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/>
            <a:r>
              <a:rPr lang="en-US" sz="3467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</a:t>
            </a:r>
            <a:r>
              <a:rPr lang="en-US" sz="3467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ữ số Babylon</a:t>
            </a:r>
            <a:endParaRPr lang="vi-VN" sz="3467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0899E-5F3A-46AA-99B4-C93D3A3375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4" y="2339769"/>
            <a:ext cx="7470942" cy="42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18;p41">
            <a:extLst>
              <a:ext uri="{FF2B5EF4-FFF2-40B4-BE49-F238E27FC236}">
                <a16:creationId xmlns:a16="http://schemas.microsoft.com/office/drawing/2014/main" id="{E14ECC88-9E87-4D0F-842C-DC633107BF4B}"/>
              </a:ext>
            </a:extLst>
          </p:cNvPr>
          <p:cNvGrpSpPr/>
          <p:nvPr/>
        </p:nvGrpSpPr>
        <p:grpSpPr>
          <a:xfrm rot="5400000">
            <a:off x="4944319" y="380304"/>
            <a:ext cx="2303363" cy="8275996"/>
            <a:chOff x="3226403" y="2109272"/>
            <a:chExt cx="691049" cy="2087545"/>
          </a:xfrm>
        </p:grpSpPr>
        <p:sp>
          <p:nvSpPr>
            <p:cNvPr id="5" name="Google Shape;1019;p41">
              <a:extLst>
                <a:ext uri="{FF2B5EF4-FFF2-40B4-BE49-F238E27FC236}">
                  <a16:creationId xmlns:a16="http://schemas.microsoft.com/office/drawing/2014/main" id="{4B27890C-C0BD-4FE2-9647-168B382DC372}"/>
                </a:ext>
              </a:extLst>
            </p:cNvPr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20;p41">
              <a:extLst>
                <a:ext uri="{FF2B5EF4-FFF2-40B4-BE49-F238E27FC236}">
                  <a16:creationId xmlns:a16="http://schemas.microsoft.com/office/drawing/2014/main" id="{81BA56BA-4741-4144-BD6A-D1FF1CC5C621}"/>
                </a:ext>
              </a:extLst>
            </p:cNvPr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1;p41">
              <a:extLst>
                <a:ext uri="{FF2B5EF4-FFF2-40B4-BE49-F238E27FC236}">
                  <a16:creationId xmlns:a16="http://schemas.microsoft.com/office/drawing/2014/main" id="{A867E780-DBC3-4739-A357-644864766A03}"/>
                </a:ext>
              </a:extLst>
            </p:cNvPr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D00D56-3891-4D64-BB73-20262673B590}"/>
              </a:ext>
            </a:extLst>
          </p:cNvPr>
          <p:cNvSpPr txBox="1"/>
          <p:nvPr/>
        </p:nvSpPr>
        <p:spPr>
          <a:xfrm>
            <a:off x="2572937" y="4051994"/>
            <a:ext cx="7304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số tự nhiên thời nguyên thủy với số tự nhiên đang sử dụng?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1EEF6-AB82-4AFE-A27B-02E978FC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71" y="476937"/>
            <a:ext cx="4206658" cy="27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CFB8B-F816-4370-86B1-52561A52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68" y="0"/>
            <a:ext cx="9818863" cy="6858000"/>
          </a:xfrm>
          <a:prstGeom prst="rect">
            <a:avLst/>
          </a:prstGeom>
        </p:spPr>
      </p:pic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965982" y="3688319"/>
            <a:ext cx="8904399" cy="2300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b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b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SỐ TỰ NHIÊN. GHI SỐ TỰ NHIÊN</a:t>
            </a:r>
            <a:endParaRPr sz="5333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3"/>
          <p:cNvSpPr txBox="1">
            <a:spLocks noGrp="1"/>
          </p:cNvSpPr>
          <p:nvPr>
            <p:ph type="subTitle" idx="1"/>
          </p:nvPr>
        </p:nvSpPr>
        <p:spPr>
          <a:xfrm>
            <a:off x="2032837" y="2175668"/>
            <a:ext cx="38848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 và N*</a:t>
            </a:r>
            <a:endParaRPr sz="3600"/>
          </a:p>
        </p:txBody>
      </p:sp>
      <p:sp>
        <p:nvSpPr>
          <p:cNvPr id="1089" name="Google Shape;1089;p43"/>
          <p:cNvSpPr txBox="1">
            <a:spLocks noGrp="1"/>
          </p:cNvSpPr>
          <p:nvPr>
            <p:ph type="subTitle" idx="2"/>
          </p:nvPr>
        </p:nvSpPr>
        <p:spPr>
          <a:xfrm>
            <a:off x="3306323" y="3493765"/>
            <a:ext cx="6835014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tự trong tập hợp số tự nhiên</a:t>
            </a:r>
            <a:endParaRPr sz="3600" b="1"/>
          </a:p>
        </p:txBody>
      </p:sp>
      <p:sp>
        <p:nvSpPr>
          <p:cNvPr id="1091" name="Google Shape;1091;p43"/>
          <p:cNvSpPr txBox="1">
            <a:spLocks noGrp="1"/>
          </p:cNvSpPr>
          <p:nvPr>
            <p:ph type="subTitle" idx="3"/>
          </p:nvPr>
        </p:nvSpPr>
        <p:spPr>
          <a:xfrm>
            <a:off x="4449900" y="4931462"/>
            <a:ext cx="3881600" cy="7306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Ghi số tự nhiên</a:t>
            </a:r>
            <a:endParaRPr sz="3600"/>
          </a:p>
        </p:txBody>
      </p:sp>
      <p:grpSp>
        <p:nvGrpSpPr>
          <p:cNvPr id="1095" name="Google Shape;1095;p43"/>
          <p:cNvGrpSpPr/>
          <p:nvPr/>
        </p:nvGrpSpPr>
        <p:grpSpPr>
          <a:xfrm>
            <a:off x="3817914" y="4846783"/>
            <a:ext cx="750388" cy="874149"/>
            <a:chOff x="3109710" y="2095807"/>
            <a:chExt cx="543632" cy="654709"/>
          </a:xfrm>
        </p:grpSpPr>
        <p:sp>
          <p:nvSpPr>
            <p:cNvPr id="1096" name="Google Shape;1096;p43"/>
            <p:cNvSpPr/>
            <p:nvPr/>
          </p:nvSpPr>
          <p:spPr>
            <a:xfrm>
              <a:off x="3142731" y="2110703"/>
              <a:ext cx="495734" cy="625462"/>
            </a:xfrm>
            <a:custGeom>
              <a:avLst/>
              <a:gdLst/>
              <a:ahLst/>
              <a:cxnLst/>
              <a:rect l="l" t="t" r="r" b="b"/>
              <a:pathLst>
                <a:path w="28255" h="35649" extrusionOk="0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3109710" y="2095807"/>
              <a:ext cx="543632" cy="654709"/>
            </a:xfrm>
            <a:custGeom>
              <a:avLst/>
              <a:gdLst/>
              <a:ahLst/>
              <a:cxnLst/>
              <a:rect l="l" t="t" r="r" b="b"/>
              <a:pathLst>
                <a:path w="30985" h="37316" extrusionOk="0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98" name="Google Shape;1098;p43"/>
          <p:cNvGrpSpPr/>
          <p:nvPr/>
        </p:nvGrpSpPr>
        <p:grpSpPr>
          <a:xfrm>
            <a:off x="2446078" y="3329204"/>
            <a:ext cx="761257" cy="802161"/>
            <a:chOff x="2570551" y="2117230"/>
            <a:chExt cx="466030" cy="63311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99" name="Google Shape;1099;p43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5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01" name="Google Shape;1101;p43"/>
          <p:cNvSpPr/>
          <p:nvPr/>
        </p:nvSpPr>
        <p:spPr>
          <a:xfrm>
            <a:off x="1460218" y="1884313"/>
            <a:ext cx="572619" cy="809355"/>
          </a:xfrm>
          <a:custGeom>
            <a:avLst/>
            <a:gdLst/>
            <a:ahLst/>
            <a:cxnLst/>
            <a:rect l="l" t="t" r="r" b="b"/>
            <a:pathLst>
              <a:path w="20509" h="36455" extrusionOk="0">
                <a:moveTo>
                  <a:pt x="14877" y="841"/>
                </a:moveTo>
                <a:cubicBezTo>
                  <a:pt x="14971" y="841"/>
                  <a:pt x="15065" y="843"/>
                  <a:pt x="15160" y="849"/>
                </a:cubicBezTo>
                <a:cubicBezTo>
                  <a:pt x="17853" y="2140"/>
                  <a:pt x="18111" y="5755"/>
                  <a:pt x="17816" y="8521"/>
                </a:cubicBezTo>
                <a:cubicBezTo>
                  <a:pt x="17521" y="11066"/>
                  <a:pt x="17115" y="13611"/>
                  <a:pt x="17004" y="16156"/>
                </a:cubicBezTo>
                <a:cubicBezTo>
                  <a:pt x="16857" y="18849"/>
                  <a:pt x="16930" y="21541"/>
                  <a:pt x="17152" y="24234"/>
                </a:cubicBezTo>
                <a:cubicBezTo>
                  <a:pt x="17262" y="25562"/>
                  <a:pt x="17410" y="26927"/>
                  <a:pt x="17594" y="28218"/>
                </a:cubicBezTo>
                <a:cubicBezTo>
                  <a:pt x="17779" y="29545"/>
                  <a:pt x="18295" y="30984"/>
                  <a:pt x="18295" y="32312"/>
                </a:cubicBezTo>
                <a:cubicBezTo>
                  <a:pt x="18295" y="33308"/>
                  <a:pt x="17484" y="34673"/>
                  <a:pt x="16635" y="35078"/>
                </a:cubicBezTo>
                <a:cubicBezTo>
                  <a:pt x="15898" y="35300"/>
                  <a:pt x="15160" y="35447"/>
                  <a:pt x="14385" y="35484"/>
                </a:cubicBezTo>
                <a:cubicBezTo>
                  <a:pt x="13941" y="35551"/>
                  <a:pt x="13486" y="35591"/>
                  <a:pt x="13033" y="35591"/>
                </a:cubicBezTo>
                <a:cubicBezTo>
                  <a:pt x="11981" y="35591"/>
                  <a:pt x="10935" y="35376"/>
                  <a:pt x="10033" y="34783"/>
                </a:cubicBezTo>
                <a:cubicBezTo>
                  <a:pt x="6971" y="32718"/>
                  <a:pt x="9738" y="28660"/>
                  <a:pt x="10476" y="25968"/>
                </a:cubicBezTo>
                <a:cubicBezTo>
                  <a:pt x="11803" y="21099"/>
                  <a:pt x="11398" y="15935"/>
                  <a:pt x="11029" y="10955"/>
                </a:cubicBezTo>
                <a:cubicBezTo>
                  <a:pt x="11005" y="10722"/>
                  <a:pt x="10805" y="10577"/>
                  <a:pt x="10604" y="10577"/>
                </a:cubicBezTo>
                <a:cubicBezTo>
                  <a:pt x="10488" y="10577"/>
                  <a:pt x="10372" y="10626"/>
                  <a:pt x="10291" y="10734"/>
                </a:cubicBezTo>
                <a:cubicBezTo>
                  <a:pt x="10227" y="10670"/>
                  <a:pt x="10138" y="10630"/>
                  <a:pt x="10052" y="10630"/>
                </a:cubicBezTo>
                <a:cubicBezTo>
                  <a:pt x="9991" y="10630"/>
                  <a:pt x="9932" y="10651"/>
                  <a:pt x="9885" y="10697"/>
                </a:cubicBezTo>
                <a:cubicBezTo>
                  <a:pt x="9074" y="11472"/>
                  <a:pt x="8262" y="12283"/>
                  <a:pt x="7451" y="13095"/>
                </a:cubicBezTo>
                <a:lnTo>
                  <a:pt x="6381" y="14164"/>
                </a:lnTo>
                <a:cubicBezTo>
                  <a:pt x="5722" y="14823"/>
                  <a:pt x="5711" y="14982"/>
                  <a:pt x="4874" y="14982"/>
                </a:cubicBezTo>
                <a:cubicBezTo>
                  <a:pt x="4774" y="14982"/>
                  <a:pt x="4663" y="14980"/>
                  <a:pt x="4537" y="14976"/>
                </a:cubicBezTo>
                <a:cubicBezTo>
                  <a:pt x="3246" y="14939"/>
                  <a:pt x="2951" y="14459"/>
                  <a:pt x="2287" y="13464"/>
                </a:cubicBezTo>
                <a:cubicBezTo>
                  <a:pt x="1955" y="12910"/>
                  <a:pt x="1660" y="12357"/>
                  <a:pt x="1439" y="11767"/>
                </a:cubicBezTo>
                <a:cubicBezTo>
                  <a:pt x="775" y="10144"/>
                  <a:pt x="1180" y="8410"/>
                  <a:pt x="2693" y="7451"/>
                </a:cubicBezTo>
                <a:lnTo>
                  <a:pt x="8373" y="3910"/>
                </a:lnTo>
                <a:cubicBezTo>
                  <a:pt x="10362" y="2632"/>
                  <a:pt x="12453" y="841"/>
                  <a:pt x="14877" y="841"/>
                </a:cubicBezTo>
                <a:close/>
                <a:moveTo>
                  <a:pt x="14053" y="0"/>
                </a:moveTo>
                <a:cubicBezTo>
                  <a:pt x="13906" y="0"/>
                  <a:pt x="13795" y="111"/>
                  <a:pt x="13795" y="222"/>
                </a:cubicBezTo>
                <a:cubicBezTo>
                  <a:pt x="11176" y="591"/>
                  <a:pt x="8705" y="2767"/>
                  <a:pt x="6639" y="4095"/>
                </a:cubicBezTo>
                <a:cubicBezTo>
                  <a:pt x="4869" y="5201"/>
                  <a:pt x="2914" y="6197"/>
                  <a:pt x="1291" y="7451"/>
                </a:cubicBezTo>
                <a:cubicBezTo>
                  <a:pt x="295" y="8226"/>
                  <a:pt x="0" y="8705"/>
                  <a:pt x="148" y="9996"/>
                </a:cubicBezTo>
                <a:cubicBezTo>
                  <a:pt x="332" y="11877"/>
                  <a:pt x="1992" y="15714"/>
                  <a:pt x="4057" y="16267"/>
                </a:cubicBezTo>
                <a:cubicBezTo>
                  <a:pt x="4223" y="16306"/>
                  <a:pt x="4375" y="16325"/>
                  <a:pt x="4517" y="16325"/>
                </a:cubicBezTo>
                <a:cubicBezTo>
                  <a:pt x="5168" y="16325"/>
                  <a:pt x="5608" y="15940"/>
                  <a:pt x="6123" y="15455"/>
                </a:cubicBezTo>
                <a:cubicBezTo>
                  <a:pt x="7562" y="14127"/>
                  <a:pt x="8889" y="12578"/>
                  <a:pt x="10217" y="11103"/>
                </a:cubicBezTo>
                <a:cubicBezTo>
                  <a:pt x="10512" y="15013"/>
                  <a:pt x="10807" y="18996"/>
                  <a:pt x="10254" y="22906"/>
                </a:cubicBezTo>
                <a:cubicBezTo>
                  <a:pt x="9959" y="24824"/>
                  <a:pt x="9443" y="26705"/>
                  <a:pt x="8742" y="28513"/>
                </a:cubicBezTo>
                <a:cubicBezTo>
                  <a:pt x="8299" y="29693"/>
                  <a:pt x="7746" y="30910"/>
                  <a:pt x="7746" y="32201"/>
                </a:cubicBezTo>
                <a:cubicBezTo>
                  <a:pt x="7820" y="34488"/>
                  <a:pt x="9627" y="36000"/>
                  <a:pt x="11767" y="36332"/>
                </a:cubicBezTo>
                <a:cubicBezTo>
                  <a:pt x="12237" y="36408"/>
                  <a:pt x="12836" y="36454"/>
                  <a:pt x="13488" y="36454"/>
                </a:cubicBezTo>
                <a:cubicBezTo>
                  <a:pt x="15396" y="36454"/>
                  <a:pt x="17757" y="36057"/>
                  <a:pt x="18664" y="34820"/>
                </a:cubicBezTo>
                <a:cubicBezTo>
                  <a:pt x="19291" y="33972"/>
                  <a:pt x="19217" y="32976"/>
                  <a:pt x="19107" y="31980"/>
                </a:cubicBezTo>
                <a:cubicBezTo>
                  <a:pt x="18848" y="30173"/>
                  <a:pt x="18443" y="28402"/>
                  <a:pt x="18221" y="26595"/>
                </a:cubicBezTo>
                <a:cubicBezTo>
                  <a:pt x="17742" y="22611"/>
                  <a:pt x="17631" y="18591"/>
                  <a:pt x="17926" y="14570"/>
                </a:cubicBezTo>
                <a:cubicBezTo>
                  <a:pt x="18221" y="10660"/>
                  <a:pt x="20508" y="2066"/>
                  <a:pt x="15381" y="332"/>
                </a:cubicBezTo>
                <a:cubicBezTo>
                  <a:pt x="15344" y="259"/>
                  <a:pt x="15271" y="185"/>
                  <a:pt x="15197" y="185"/>
                </a:cubicBezTo>
                <a:lnTo>
                  <a:pt x="14976" y="185"/>
                </a:lnTo>
                <a:cubicBezTo>
                  <a:pt x="14644" y="111"/>
                  <a:pt x="14348" y="37"/>
                  <a:pt x="14053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5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1367;p48">
            <a:extLst>
              <a:ext uri="{FF2B5EF4-FFF2-40B4-BE49-F238E27FC236}">
                <a16:creationId xmlns:a16="http://schemas.microsoft.com/office/drawing/2014/main" id="{92A002AE-AEB8-46A0-B24D-7E79677E0F32}"/>
              </a:ext>
            </a:extLst>
          </p:cNvPr>
          <p:cNvSpPr txBox="1">
            <a:spLocks/>
          </p:cNvSpPr>
          <p:nvPr/>
        </p:nvSpPr>
        <p:spPr>
          <a:xfrm>
            <a:off x="2274999" y="4711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46257D-CB79-4915-ACCF-8A5A5AD83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6811" y="245048"/>
            <a:ext cx="1221712" cy="121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" grpId="0" build="p"/>
      <p:bldP spid="1089" grpId="0" build="p"/>
      <p:bldP spid="1091" grpId="0" build="p"/>
      <p:bldP spid="1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1. Tập hợp N và tập hợp N*</a:t>
            </a:r>
          </a:p>
        </p:txBody>
      </p:sp>
      <p:sp>
        <p:nvSpPr>
          <p:cNvPr id="114700" name="Rectangle 12">
            <a:extLst>
              <a:ext uri="{FF2B5EF4-FFF2-40B4-BE49-F238E27FC236}">
                <a16:creationId xmlns:a16="http://schemas.microsoft.com/office/drawing/2014/main" id="{E7105E03-D586-4D41-A537-6D4FF22D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7" y="1567645"/>
            <a:ext cx="7354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Tập hợp các số tự nhiên được kí hiệu là 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N.</a:t>
            </a:r>
          </a:p>
        </p:txBody>
      </p:sp>
      <p:sp>
        <p:nvSpPr>
          <p:cNvPr id="114701" name="Rectangle 13">
            <a:extLst>
              <a:ext uri="{FF2B5EF4-FFF2-40B4-BE49-F238E27FC236}">
                <a16:creationId xmlns:a16="http://schemas.microsoft.com/office/drawing/2014/main" id="{07329224-84C8-4EFA-93E5-0D0B95A7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354" y="2357891"/>
            <a:ext cx="37850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N={ 0; 1; 2; 3; 4;…}.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CÁC SỐ TỰ NHIÊN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1A8C4247-5390-4BDA-B080-3BF0DF25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7" y="3153474"/>
            <a:ext cx="8732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Tập hợp các số tự nhiên khác 0 được kí hiệu là 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N*</a:t>
            </a:r>
          </a:p>
        </p:txBody>
      </p:sp>
      <p:sp>
        <p:nvSpPr>
          <p:cNvPr id="17" name="Rectangle 49">
            <a:extLst>
              <a:ext uri="{FF2B5EF4-FFF2-40B4-BE49-F238E27FC236}">
                <a16:creationId xmlns:a16="http://schemas.microsoft.com/office/drawing/2014/main" id="{284E231B-E91A-46CE-907E-FB11B3E7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957" y="3943720"/>
            <a:ext cx="50358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N*= { 1; 2; 3; 4; …}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7">
                <a:extLst>
                  <a:ext uri="{FF2B5EF4-FFF2-40B4-BE49-F238E27FC236}">
                    <a16:creationId xmlns:a16="http://schemas.microsoft.com/office/drawing/2014/main" id="{44B6CE6B-D837-4A2A-920C-95677CFF9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507" y="4644076"/>
                <a:ext cx="463037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hoặc </a:t>
                </a:r>
                <a:r>
                  <a: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N*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67">
                <a:extLst>
                  <a:ext uri="{FF2B5EF4-FFF2-40B4-BE49-F238E27FC236}">
                    <a16:creationId xmlns:a16="http://schemas.microsoft.com/office/drawing/2014/main" id="{44B6CE6B-D837-4A2A-920C-95677CFF9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9507" y="4644076"/>
                <a:ext cx="4630370" cy="584775"/>
              </a:xfrm>
              <a:prstGeom prst="rect">
                <a:avLst/>
              </a:prstGeom>
              <a:blipFill>
                <a:blip r:embed="rId3"/>
                <a:stretch>
                  <a:fillRect l="-3426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0A22D6-2CDD-432C-BE0D-FD215602ADCE}"/>
              </a:ext>
            </a:extLst>
          </p:cNvPr>
          <p:cNvGrpSpPr/>
          <p:nvPr/>
        </p:nvGrpSpPr>
        <p:grpSpPr>
          <a:xfrm>
            <a:off x="6273424" y="3863587"/>
            <a:ext cx="5234608" cy="1431898"/>
            <a:chOff x="5592418" y="4060990"/>
            <a:chExt cx="5234608" cy="1431898"/>
          </a:xfrm>
        </p:grpSpPr>
        <p:grpSp>
          <p:nvGrpSpPr>
            <p:cNvPr id="13" name="Google Shape;1018;p41">
              <a:extLst>
                <a:ext uri="{FF2B5EF4-FFF2-40B4-BE49-F238E27FC236}">
                  <a16:creationId xmlns:a16="http://schemas.microsoft.com/office/drawing/2014/main" id="{B4810083-3835-48DC-A15F-8EEC5E669266}"/>
                </a:ext>
              </a:extLst>
            </p:cNvPr>
            <p:cNvGrpSpPr/>
            <p:nvPr/>
          </p:nvGrpSpPr>
          <p:grpSpPr>
            <a:xfrm rot="5400000">
              <a:off x="7493773" y="2159635"/>
              <a:ext cx="1431898" cy="5234608"/>
              <a:chOff x="3226403" y="2109272"/>
              <a:chExt cx="691049" cy="2087545"/>
            </a:xfrm>
          </p:grpSpPr>
          <p:sp>
            <p:nvSpPr>
              <p:cNvPr id="16" name="Google Shape;1019;p41">
                <a:extLst>
                  <a:ext uri="{FF2B5EF4-FFF2-40B4-BE49-F238E27FC236}">
                    <a16:creationId xmlns:a16="http://schemas.microsoft.com/office/drawing/2014/main" id="{5CCCF107-36E7-4D1A-B5E3-BD013C43FAAF}"/>
                  </a:ext>
                </a:extLst>
              </p:cNvPr>
              <p:cNvSpPr/>
              <p:nvPr/>
            </p:nvSpPr>
            <p:spPr>
              <a:xfrm>
                <a:off x="3226403" y="2109272"/>
                <a:ext cx="691049" cy="2087545"/>
              </a:xfrm>
              <a:custGeom>
                <a:avLst/>
                <a:gdLst/>
                <a:ahLst/>
                <a:cxnLst/>
                <a:rect l="l" t="t" r="r" b="b"/>
                <a:pathLst>
                  <a:path w="44298" h="133817" extrusionOk="0">
                    <a:moveTo>
                      <a:pt x="36214" y="1313"/>
                    </a:moveTo>
                    <a:cubicBezTo>
                      <a:pt x="37058" y="1313"/>
                      <a:pt x="37890" y="1417"/>
                      <a:pt x="38684" y="1753"/>
                    </a:cubicBezTo>
                    <a:cubicBezTo>
                      <a:pt x="42017" y="3129"/>
                      <a:pt x="42343" y="7512"/>
                      <a:pt x="42452" y="10663"/>
                    </a:cubicBezTo>
                    <a:cubicBezTo>
                      <a:pt x="42452" y="10666"/>
                      <a:pt x="42452" y="10669"/>
                      <a:pt x="42452" y="10672"/>
                    </a:cubicBezTo>
                    <a:lnTo>
                      <a:pt x="42452" y="10672"/>
                    </a:lnTo>
                    <a:cubicBezTo>
                      <a:pt x="42452" y="10681"/>
                      <a:pt x="42452" y="10690"/>
                      <a:pt x="42452" y="10700"/>
                    </a:cubicBezTo>
                    <a:cubicBezTo>
                      <a:pt x="42850" y="26492"/>
                      <a:pt x="41800" y="42284"/>
                      <a:pt x="40966" y="58041"/>
                    </a:cubicBezTo>
                    <a:cubicBezTo>
                      <a:pt x="40496" y="66082"/>
                      <a:pt x="40170" y="74123"/>
                      <a:pt x="40097" y="82164"/>
                    </a:cubicBezTo>
                    <a:cubicBezTo>
                      <a:pt x="40025" y="90205"/>
                      <a:pt x="40459" y="98101"/>
                      <a:pt x="40604" y="106070"/>
                    </a:cubicBezTo>
                    <a:cubicBezTo>
                      <a:pt x="40713" y="110054"/>
                      <a:pt x="40604" y="114039"/>
                      <a:pt x="40278" y="118023"/>
                    </a:cubicBezTo>
                    <a:cubicBezTo>
                      <a:pt x="39952" y="122189"/>
                      <a:pt x="39807" y="127078"/>
                      <a:pt x="35968" y="129578"/>
                    </a:cubicBezTo>
                    <a:cubicBezTo>
                      <a:pt x="32145" y="132103"/>
                      <a:pt x="27336" y="132585"/>
                      <a:pt x="22573" y="132585"/>
                    </a:cubicBezTo>
                    <a:cubicBezTo>
                      <a:pt x="19754" y="132585"/>
                      <a:pt x="16952" y="132416"/>
                      <a:pt x="14380" y="132403"/>
                    </a:cubicBezTo>
                    <a:cubicBezTo>
                      <a:pt x="11048" y="132403"/>
                      <a:pt x="6882" y="131968"/>
                      <a:pt x="5614" y="128274"/>
                    </a:cubicBezTo>
                    <a:cubicBezTo>
                      <a:pt x="4745" y="125883"/>
                      <a:pt x="4999" y="122768"/>
                      <a:pt x="5035" y="120233"/>
                    </a:cubicBezTo>
                    <a:cubicBezTo>
                      <a:pt x="5144" y="114763"/>
                      <a:pt x="5578" y="109294"/>
                      <a:pt x="6122" y="103861"/>
                    </a:cubicBezTo>
                    <a:cubicBezTo>
                      <a:pt x="7317" y="91401"/>
                      <a:pt x="9273" y="78904"/>
                      <a:pt x="9526" y="66372"/>
                    </a:cubicBezTo>
                    <a:cubicBezTo>
                      <a:pt x="9526" y="66046"/>
                      <a:pt x="9309" y="65792"/>
                      <a:pt x="9019" y="65720"/>
                    </a:cubicBezTo>
                    <a:cubicBezTo>
                      <a:pt x="6995" y="65282"/>
                      <a:pt x="4970" y="64803"/>
                      <a:pt x="2946" y="64282"/>
                    </a:cubicBezTo>
                    <a:lnTo>
                      <a:pt x="2946" y="64282"/>
                    </a:lnTo>
                    <a:lnTo>
                      <a:pt x="8874" y="61916"/>
                    </a:lnTo>
                    <a:cubicBezTo>
                      <a:pt x="9164" y="61808"/>
                      <a:pt x="9381" y="61554"/>
                      <a:pt x="9381" y="61264"/>
                    </a:cubicBezTo>
                    <a:cubicBezTo>
                      <a:pt x="8476" y="49022"/>
                      <a:pt x="5832" y="36996"/>
                      <a:pt x="4999" y="24790"/>
                    </a:cubicBezTo>
                    <a:cubicBezTo>
                      <a:pt x="4600" y="19139"/>
                      <a:pt x="3731" y="11641"/>
                      <a:pt x="7136" y="6751"/>
                    </a:cubicBezTo>
                    <a:cubicBezTo>
                      <a:pt x="10351" y="2184"/>
                      <a:pt x="17181" y="1431"/>
                      <a:pt x="22828" y="1431"/>
                    </a:cubicBezTo>
                    <a:cubicBezTo>
                      <a:pt x="23988" y="1431"/>
                      <a:pt x="25097" y="1462"/>
                      <a:pt x="26116" y="1499"/>
                    </a:cubicBezTo>
                    <a:cubicBezTo>
                      <a:pt x="27654" y="1550"/>
                      <a:pt x="29192" y="1618"/>
                      <a:pt x="30730" y="1618"/>
                    </a:cubicBezTo>
                    <a:cubicBezTo>
                      <a:pt x="31401" y="1618"/>
                      <a:pt x="32073" y="1605"/>
                      <a:pt x="32744" y="1572"/>
                    </a:cubicBezTo>
                    <a:cubicBezTo>
                      <a:pt x="33876" y="1509"/>
                      <a:pt x="35055" y="1313"/>
                      <a:pt x="36214" y="1313"/>
                    </a:cubicBezTo>
                    <a:close/>
                    <a:moveTo>
                      <a:pt x="36034" y="1"/>
                    </a:moveTo>
                    <a:cubicBezTo>
                      <a:pt x="35859" y="1"/>
                      <a:pt x="35680" y="5"/>
                      <a:pt x="35497" y="14"/>
                    </a:cubicBezTo>
                    <a:cubicBezTo>
                      <a:pt x="33944" y="80"/>
                      <a:pt x="32395" y="98"/>
                      <a:pt x="30846" y="98"/>
                    </a:cubicBezTo>
                    <a:cubicBezTo>
                      <a:pt x="28887" y="98"/>
                      <a:pt x="26928" y="69"/>
                      <a:pt x="24958" y="69"/>
                    </a:cubicBezTo>
                    <a:cubicBezTo>
                      <a:pt x="24163" y="69"/>
                      <a:pt x="23366" y="73"/>
                      <a:pt x="22566" y="87"/>
                    </a:cubicBezTo>
                    <a:cubicBezTo>
                      <a:pt x="19161" y="159"/>
                      <a:pt x="15503" y="558"/>
                      <a:pt x="12279" y="1644"/>
                    </a:cubicBezTo>
                    <a:cubicBezTo>
                      <a:pt x="5977" y="3781"/>
                      <a:pt x="3767" y="9142"/>
                      <a:pt x="3441" y="15408"/>
                    </a:cubicBezTo>
                    <a:cubicBezTo>
                      <a:pt x="3079" y="22653"/>
                      <a:pt x="4021" y="30042"/>
                      <a:pt x="4962" y="37214"/>
                    </a:cubicBezTo>
                    <a:cubicBezTo>
                      <a:pt x="6029" y="45070"/>
                      <a:pt x="7374" y="52926"/>
                      <a:pt x="8006" y="60817"/>
                    </a:cubicBezTo>
                    <a:lnTo>
                      <a:pt x="8006" y="60817"/>
                    </a:lnTo>
                    <a:lnTo>
                      <a:pt x="616" y="63800"/>
                    </a:lnTo>
                    <a:cubicBezTo>
                      <a:pt x="0" y="63981"/>
                      <a:pt x="0" y="64887"/>
                      <a:pt x="616" y="65104"/>
                    </a:cubicBezTo>
                    <a:cubicBezTo>
                      <a:pt x="3135" y="65751"/>
                      <a:pt x="5654" y="66366"/>
                      <a:pt x="8174" y="66948"/>
                    </a:cubicBezTo>
                    <a:lnTo>
                      <a:pt x="8174" y="66948"/>
                    </a:lnTo>
                    <a:cubicBezTo>
                      <a:pt x="7878" y="78865"/>
                      <a:pt x="6067" y="90747"/>
                      <a:pt x="4890" y="102593"/>
                    </a:cubicBezTo>
                    <a:cubicBezTo>
                      <a:pt x="4310" y="108461"/>
                      <a:pt x="3767" y="114365"/>
                      <a:pt x="3658" y="120233"/>
                    </a:cubicBezTo>
                    <a:cubicBezTo>
                      <a:pt x="3622" y="125231"/>
                      <a:pt x="3332" y="131280"/>
                      <a:pt x="9055" y="133091"/>
                    </a:cubicBezTo>
                    <a:cubicBezTo>
                      <a:pt x="10849" y="133674"/>
                      <a:pt x="12754" y="133785"/>
                      <a:pt x="14650" y="133785"/>
                    </a:cubicBezTo>
                    <a:cubicBezTo>
                      <a:pt x="15816" y="133785"/>
                      <a:pt x="16979" y="133743"/>
                      <a:pt x="18111" y="133743"/>
                    </a:cubicBezTo>
                    <a:cubicBezTo>
                      <a:pt x="19626" y="133773"/>
                      <a:pt x="21153" y="133816"/>
                      <a:pt x="22683" y="133816"/>
                    </a:cubicBezTo>
                    <a:cubicBezTo>
                      <a:pt x="24810" y="133816"/>
                      <a:pt x="26942" y="133733"/>
                      <a:pt x="29050" y="133417"/>
                    </a:cubicBezTo>
                    <a:cubicBezTo>
                      <a:pt x="32237" y="132910"/>
                      <a:pt x="35787" y="131860"/>
                      <a:pt x="38214" y="129578"/>
                    </a:cubicBezTo>
                    <a:cubicBezTo>
                      <a:pt x="40604" y="127332"/>
                      <a:pt x="40930" y="124145"/>
                      <a:pt x="41329" y="121066"/>
                    </a:cubicBezTo>
                    <a:cubicBezTo>
                      <a:pt x="42415" y="112409"/>
                      <a:pt x="41872" y="103680"/>
                      <a:pt x="41582" y="94986"/>
                    </a:cubicBezTo>
                    <a:cubicBezTo>
                      <a:pt x="41292" y="86293"/>
                      <a:pt x="41437" y="77636"/>
                      <a:pt x="41800" y="68980"/>
                    </a:cubicBezTo>
                    <a:cubicBezTo>
                      <a:pt x="42596" y="49535"/>
                      <a:pt x="44298" y="30162"/>
                      <a:pt x="43828" y="10717"/>
                    </a:cubicBezTo>
                    <a:lnTo>
                      <a:pt x="43828" y="10717"/>
                    </a:lnTo>
                    <a:cubicBezTo>
                      <a:pt x="43829" y="10700"/>
                      <a:pt x="43829" y="10682"/>
                      <a:pt x="43828" y="10663"/>
                    </a:cubicBezTo>
                    <a:cubicBezTo>
                      <a:pt x="43652" y="5349"/>
                      <a:pt x="42040" y="1"/>
                      <a:pt x="36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1020;p41">
                <a:extLst>
                  <a:ext uri="{FF2B5EF4-FFF2-40B4-BE49-F238E27FC236}">
                    <a16:creationId xmlns:a16="http://schemas.microsoft.com/office/drawing/2014/main" id="{7F4CB528-90C6-461F-B2D5-05281DC0F421}"/>
                  </a:ext>
                </a:extLst>
              </p:cNvPr>
              <p:cNvSpPr/>
              <p:nvPr/>
            </p:nvSpPr>
            <p:spPr>
              <a:xfrm>
                <a:off x="3308255" y="2199284"/>
                <a:ext cx="114145" cy="201224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12899" extrusionOk="0">
                    <a:moveTo>
                      <a:pt x="6513" y="1"/>
                    </a:moveTo>
                    <a:cubicBezTo>
                      <a:pt x="6492" y="1"/>
                      <a:pt x="6470" y="2"/>
                      <a:pt x="6448" y="3"/>
                    </a:cubicBezTo>
                    <a:cubicBezTo>
                      <a:pt x="1" y="474"/>
                      <a:pt x="906" y="7538"/>
                      <a:pt x="725" y="12246"/>
                    </a:cubicBezTo>
                    <a:cubicBezTo>
                      <a:pt x="707" y="12681"/>
                      <a:pt x="1042" y="12898"/>
                      <a:pt x="1386" y="12898"/>
                    </a:cubicBezTo>
                    <a:cubicBezTo>
                      <a:pt x="1730" y="12898"/>
                      <a:pt x="2083" y="12681"/>
                      <a:pt x="2101" y="12246"/>
                    </a:cubicBezTo>
                    <a:cubicBezTo>
                      <a:pt x="2210" y="8515"/>
                      <a:pt x="1196" y="1742"/>
                      <a:pt x="6448" y="1380"/>
                    </a:cubicBezTo>
                    <a:cubicBezTo>
                      <a:pt x="7295" y="1309"/>
                      <a:pt x="7317" y="1"/>
                      <a:pt x="6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1021;p41">
                <a:extLst>
                  <a:ext uri="{FF2B5EF4-FFF2-40B4-BE49-F238E27FC236}">
                    <a16:creationId xmlns:a16="http://schemas.microsoft.com/office/drawing/2014/main" id="{F41A7609-31C4-41F4-A33E-E0FCCBA2BDD4}"/>
                  </a:ext>
                </a:extLst>
              </p:cNvPr>
              <p:cNvSpPr/>
              <p:nvPr/>
            </p:nvSpPr>
            <p:spPr>
              <a:xfrm>
                <a:off x="3326977" y="4035796"/>
                <a:ext cx="105050" cy="126703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8122" extrusionOk="0">
                    <a:moveTo>
                      <a:pt x="1213" y="1"/>
                    </a:moveTo>
                    <a:cubicBezTo>
                      <a:pt x="946" y="1"/>
                      <a:pt x="680" y="143"/>
                      <a:pt x="580" y="473"/>
                    </a:cubicBezTo>
                    <a:cubicBezTo>
                      <a:pt x="1" y="2357"/>
                      <a:pt x="254" y="4385"/>
                      <a:pt x="1304" y="6015"/>
                    </a:cubicBezTo>
                    <a:cubicBezTo>
                      <a:pt x="2319" y="7572"/>
                      <a:pt x="4166" y="7898"/>
                      <a:pt x="5868" y="8116"/>
                    </a:cubicBezTo>
                    <a:cubicBezTo>
                      <a:pt x="5902" y="8120"/>
                      <a:pt x="5935" y="8122"/>
                      <a:pt x="5966" y="8122"/>
                    </a:cubicBezTo>
                    <a:cubicBezTo>
                      <a:pt x="6734" y="8122"/>
                      <a:pt x="6669" y="6880"/>
                      <a:pt x="5868" y="6775"/>
                    </a:cubicBezTo>
                    <a:cubicBezTo>
                      <a:pt x="4492" y="6558"/>
                      <a:pt x="2971" y="6341"/>
                      <a:pt x="2246" y="4964"/>
                    </a:cubicBezTo>
                    <a:cubicBezTo>
                      <a:pt x="1558" y="3697"/>
                      <a:pt x="1449" y="2212"/>
                      <a:pt x="1884" y="835"/>
                    </a:cubicBezTo>
                    <a:cubicBezTo>
                      <a:pt x="2037" y="332"/>
                      <a:pt x="1622" y="1"/>
                      <a:pt x="1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00B86D-111E-4C38-B0AB-07A9B4078422}"/>
                </a:ext>
              </a:extLst>
            </p:cNvPr>
            <p:cNvSpPr/>
            <p:nvPr/>
          </p:nvSpPr>
          <p:spPr>
            <a:xfrm>
              <a:off x="5958082" y="4503816"/>
              <a:ext cx="43909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>
                  <a:solidFill>
                    <a:srgbClr val="000510"/>
                  </a:solidFill>
                  <a:latin typeface="Times New Roman" panose="02020603050405020304" pitchFamily="18" charset="0"/>
                </a:rPr>
                <a:t>Em hãy viết tập hợp N*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8A2F11D-85FA-4E44-B388-AAD603BB7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0" y="917086"/>
            <a:ext cx="1302951" cy="87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  <p:bldP spid="114701" grpId="0"/>
      <p:bldP spid="14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1. Tập hợp N và tập hợp N*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4E07A-5E7F-4C73-A600-8D5CA5F4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2088"/>
            <a:ext cx="3445287" cy="838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1DB36F-EDB1-4E2D-A773-2760E79FAD6D}"/>
                  </a:ext>
                </a:extLst>
              </p:cNvPr>
              <p:cNvSpPr txBox="1"/>
              <p:nvPr/>
            </p:nvSpPr>
            <p:spPr>
              <a:xfrm>
                <a:off x="4436370" y="1354226"/>
                <a:ext cx="6608072" cy="197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320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Tập hợp N và N* có gì khác nhau?</a:t>
                </a:r>
              </a:p>
              <a:p>
                <a:pPr marL="342900" indent="-342900">
                  <a:lnSpc>
                    <a:spcPct val="150000"/>
                  </a:lnSpc>
                  <a:buAutoNum type="alphaLcParenR"/>
                </a:pPr>
                <a:r>
                  <a:rPr lang="en-US" sz="3200">
                    <a:solidFill>
                      <a:srgbClr val="0005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Viết tập hợp sau bằng cách liệt kê các phần tử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00051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5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51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51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510"/>
                            </a:solidFill>
                            <a:latin typeface="Cambria Math" panose="02040503050406030204" pitchFamily="18" charset="0"/>
                          </a:rPr>
                          <m:t>&lt;6</m:t>
                        </m:r>
                      </m:e>
                    </m:d>
                  </m:oMath>
                </a14:m>
                <a:endParaRPr lang="en-US" sz="3200">
                  <a:solidFill>
                    <a:srgbClr val="0005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1DB36F-EDB1-4E2D-A773-2760E79F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70" y="1354226"/>
                <a:ext cx="6608072" cy="1973617"/>
              </a:xfrm>
              <a:prstGeom prst="rect">
                <a:avLst/>
              </a:prstGeom>
              <a:blipFill>
                <a:blip r:embed="rId4"/>
                <a:stretch>
                  <a:fillRect l="-2122" t="-4321" b="-8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22967C0-F98F-410A-8803-4CF8AE94B3F6}"/>
              </a:ext>
            </a:extLst>
          </p:cNvPr>
          <p:cNvSpPr txBox="1"/>
          <p:nvPr/>
        </p:nvSpPr>
        <p:spPr>
          <a:xfrm>
            <a:off x="859842" y="4651707"/>
            <a:ext cx="599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hợp N có phần tử 0;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N* thì không có phần tử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/>
              <p:nvPr/>
            </p:nvSpPr>
            <p:spPr>
              <a:xfrm>
                <a:off x="7452690" y="4605541"/>
                <a:ext cx="35917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1;2;3;4;5</m:t>
                        </m:r>
                      </m:e>
                    </m:d>
                  </m:oMath>
                </a14:m>
                <a:endPara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19192C-42C5-41D1-8AC4-7B4DF89C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90" y="4605541"/>
                <a:ext cx="3591752" cy="584775"/>
              </a:xfrm>
              <a:prstGeom prst="rect">
                <a:avLst/>
              </a:prstGeom>
              <a:blipFill>
                <a:blip r:embed="rId5"/>
                <a:stretch>
                  <a:fillRect l="-4414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099;p28">
            <a:extLst>
              <a:ext uri="{FF2B5EF4-FFF2-40B4-BE49-F238E27FC236}">
                <a16:creationId xmlns:a16="http://schemas.microsoft.com/office/drawing/2014/main" id="{9B63E10D-2A7C-4D50-A8A4-AD3D4D291201}"/>
              </a:ext>
            </a:extLst>
          </p:cNvPr>
          <p:cNvSpPr/>
          <p:nvPr/>
        </p:nvSpPr>
        <p:spPr>
          <a:xfrm>
            <a:off x="5441462" y="3568749"/>
            <a:ext cx="1410060" cy="759945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>
              <a:lumMod val="40000"/>
              <a:lumOff val="60000"/>
            </a:srgbClr>
          </a:solidFill>
          <a:ln>
            <a:solidFill>
              <a:srgbClr val="F94144">
                <a:lumMod val="40000"/>
                <a:lumOff val="60000"/>
              </a:srgbClr>
            </a:solidFill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sz="2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34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8A03660-3CAF-41D3-9118-C6965433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88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2. Thứ tự trong tập hợp số tự nhiên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7BE5-8A7A-4FE5-9BAF-9A0935C399AC}"/>
              </a:ext>
            </a:extLst>
          </p:cNvPr>
          <p:cNvSpPr/>
          <p:nvPr/>
        </p:nvSpPr>
        <p:spPr>
          <a:xfrm>
            <a:off x="0" y="-2218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2. TẬP HỢP SỐ TỰ NHIÊN. GHI SỐ TỰ NHIÊN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DB36F-EDB1-4E2D-A773-2760E79FAD6D}"/>
              </a:ext>
            </a:extLst>
          </p:cNvPr>
          <p:cNvSpPr txBox="1"/>
          <p:nvPr/>
        </p:nvSpPr>
        <p:spPr>
          <a:xfrm>
            <a:off x="598771" y="1682875"/>
            <a:ext cx="949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số tự nhiên được biểu diễn trên tia số bởi các điểm cách đều nhau như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53C4-F6DE-4E84-A302-EA24FA86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49" y="3088742"/>
            <a:ext cx="8002191" cy="1077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6B2828-D1FB-45F0-A0C8-7AC5AC1F4D98}"/>
              </a:ext>
            </a:extLst>
          </p:cNvPr>
          <p:cNvSpPr txBox="1"/>
          <p:nvPr/>
        </p:nvSpPr>
        <p:spPr>
          <a:xfrm>
            <a:off x="598771" y="4748895"/>
            <a:ext cx="10144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số tự nhiên được biểu diễn bằng một điểm trên tia số; điểm biểu diễn cho số tự nhiên n gọi là điểm 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5A5530-7800-451D-B474-F2A8858F8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49" y="765168"/>
            <a:ext cx="1302951" cy="8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1630</Words>
  <Application>Microsoft Office PowerPoint</Application>
  <PresentationFormat>Widescreen</PresentationFormat>
  <Paragraphs>246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等线</vt:lpstr>
      <vt:lpstr>Arial</vt:lpstr>
      <vt:lpstr>Calibri</vt:lpstr>
      <vt:lpstr>Calibri Light</vt:lpstr>
      <vt:lpstr>Cambria</vt:lpstr>
      <vt:lpstr>Cambria Math</vt:lpstr>
      <vt:lpstr>Fira Sans Extra Condensed Medium</vt:lpstr>
      <vt:lpstr>Kalam</vt:lpstr>
      <vt:lpstr>Montserrat</vt:lpstr>
      <vt:lpstr>Times New Roman</vt:lpstr>
      <vt:lpstr>Wingdings</vt:lpstr>
      <vt:lpstr>迷你简卡通</vt:lpstr>
      <vt:lpstr>Office Theme</vt:lpstr>
      <vt:lpstr>PowerPoint Presentation</vt:lpstr>
      <vt:lpstr>PowerPoint Presentation</vt:lpstr>
      <vt:lpstr>PowerPoint Presentation</vt:lpstr>
      <vt:lpstr>PowerPoint Presentation</vt:lpstr>
      <vt:lpstr> Bài 2 TẬP HỢP SỐ TỰ NHIÊN. GHI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Aladin</dc:creator>
  <cp:lastModifiedBy>Aladin</cp:lastModifiedBy>
  <cp:revision>75</cp:revision>
  <dcterms:created xsi:type="dcterms:W3CDTF">2021-07-22T15:35:28Z</dcterms:created>
  <dcterms:modified xsi:type="dcterms:W3CDTF">2021-08-16T15:26:32Z</dcterms:modified>
</cp:coreProperties>
</file>