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89" r:id="rId6"/>
    <p:sldId id="262" r:id="rId7"/>
    <p:sldId id="290" r:id="rId8"/>
    <p:sldId id="297" r:id="rId9"/>
    <p:sldId id="298" r:id="rId10"/>
    <p:sldId id="263" r:id="rId11"/>
    <p:sldId id="291" r:id="rId12"/>
    <p:sldId id="292" r:id="rId13"/>
    <p:sldId id="293" r:id="rId14"/>
    <p:sldId id="294" r:id="rId15"/>
    <p:sldId id="295" r:id="rId16"/>
    <p:sldId id="29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33CCCC"/>
    <a:srgbClr val="00FFCC"/>
    <a:srgbClr val="00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autoAdjust="0"/>
  </p:normalViewPr>
  <p:slideViewPr>
    <p:cSldViewPr snapToGrid="0">
      <p:cViewPr varScale="1">
        <p:scale>
          <a:sx n="74" d="100"/>
          <a:sy n="74" d="100"/>
        </p:scale>
        <p:origin x="-582" y="-90"/>
      </p:cViewPr>
      <p:guideLst>
        <p:guide orient="horz" pos="2160"/>
        <p:guide pos="3840"/>
      </p:guideLst>
    </p:cSldViewPr>
  </p:slideViewPr>
  <p:outlineViewPr>
    <p:cViewPr>
      <p:scale>
        <a:sx n="33" d="100"/>
        <a:sy n="33" d="100"/>
      </p:scale>
      <p:origin x="0" y="6678"/>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6" d="100"/>
          <a:sy n="56" d="100"/>
        </p:scale>
        <p:origin x="-2838"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4" Type="http://schemas.openxmlformats.org/officeDocument/2006/relationships/image" Target="../media/image9.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E9FEDE-9798-4874-B4BC-ED393F02B915}" type="datetimeFigureOut">
              <a:rPr lang="en-US" smtClean="0"/>
              <a:t>23/08/2021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32E086-CAE4-4207-AF02-C54E9A53C126}" type="slidenum">
              <a:rPr lang="en-US" smtClean="0"/>
              <a:t>‹#›</a:t>
            </a:fld>
            <a:endParaRPr lang="en-US"/>
          </a:p>
        </p:txBody>
      </p:sp>
    </p:spTree>
    <p:extLst>
      <p:ext uri="{BB962C8B-B14F-4D97-AF65-F5344CB8AC3E}">
        <p14:creationId xmlns:p14="http://schemas.microsoft.com/office/powerpoint/2010/main" val="555683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32E086-CAE4-4207-AF02-C54E9A53C126}" type="slidenum">
              <a:rPr lang="en-US" smtClean="0"/>
              <a:t>2</a:t>
            </a:fld>
            <a:endParaRPr lang="en-US"/>
          </a:p>
        </p:txBody>
      </p:sp>
    </p:spTree>
    <p:extLst>
      <p:ext uri="{BB962C8B-B14F-4D97-AF65-F5344CB8AC3E}">
        <p14:creationId xmlns:p14="http://schemas.microsoft.com/office/powerpoint/2010/main" val="2443162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32E086-CAE4-4207-AF02-C54E9A53C126}" type="slidenum">
              <a:rPr lang="en-US" smtClean="0"/>
              <a:t>3</a:t>
            </a:fld>
            <a:endParaRPr lang="en-US"/>
          </a:p>
        </p:txBody>
      </p:sp>
    </p:spTree>
    <p:extLst>
      <p:ext uri="{BB962C8B-B14F-4D97-AF65-F5344CB8AC3E}">
        <p14:creationId xmlns:p14="http://schemas.microsoft.com/office/powerpoint/2010/main" val="3560292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C3468F5-7B0E-468C-9FD7-ECC6BF7D7371}" type="datetimeFigureOut">
              <a:rPr lang="en-US" smtClean="0"/>
              <a:t>23/08/2021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399264236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3468F5-7B0E-468C-9FD7-ECC6BF7D7371}" type="datetimeFigureOut">
              <a:rPr lang="en-US" smtClean="0"/>
              <a:t>23/08/2021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2392828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3468F5-7B0E-468C-9FD7-ECC6BF7D7371}" type="datetimeFigureOut">
              <a:rPr lang="en-US" smtClean="0"/>
              <a:t>23/08/2021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1604236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C3468F5-7B0E-468C-9FD7-ECC6BF7D7371}" type="datetimeFigureOut">
              <a:rPr lang="en-US" smtClean="0"/>
              <a:t>23/08/2021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BF39C-0061-45D8-B059-D6DE400F4B3F}" type="slidenum">
              <a:rPr lang="en-US" smtClean="0"/>
              <a:t>‹#›</a:t>
            </a:fld>
            <a:endParaRPr lang="en-US"/>
          </a:p>
        </p:txBody>
      </p:sp>
      <p:sp>
        <p:nvSpPr>
          <p:cNvPr id="7" name="Title 1"/>
          <p:cNvSpPr txBox="1">
            <a:spLocks/>
          </p:cNvSpPr>
          <p:nvPr userDrawn="1"/>
        </p:nvSpPr>
        <p:spPr>
          <a:xfrm>
            <a:off x="0" y="3081"/>
            <a:ext cx="12192000" cy="724087"/>
          </a:xfrm>
          <a:prstGeom prst="rect">
            <a:avLst/>
          </a:prstGeom>
          <a:solidFill>
            <a:schemeClr val="accent1">
              <a:lumMod val="40000"/>
              <a:lumOff val="60000"/>
            </a:schemeClr>
          </a:solidFill>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400" b="1" dirty="0" smtClean="0">
                <a:solidFill>
                  <a:schemeClr val="accent2"/>
                </a:solidFill>
                <a:effectLst>
                  <a:outerShdw blurRad="38100" dist="38100" dir="2700000" algn="tl">
                    <a:srgbClr val="000000">
                      <a:alpha val="43137"/>
                    </a:srgbClr>
                  </a:outerShdw>
                </a:effectLst>
                <a:latin typeface="Times New Roman" pitchFamily="18" charset="0"/>
                <a:cs typeface="Times New Roman" pitchFamily="18" charset="0"/>
              </a:rPr>
              <a:t>BÀI</a:t>
            </a:r>
            <a:r>
              <a:rPr lang="en-US" sz="4400" b="1" baseline="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dirty="0" smtClean="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6</a:t>
            </a:r>
            <a:r>
              <a:rPr lang="en-US" sz="4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400" b="1" dirty="0" smtClean="0">
                <a:solidFill>
                  <a:schemeClr val="accent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GÓC</a:t>
            </a:r>
            <a:endParaRPr lang="en-US" sz="4400" b="1" dirty="0">
              <a:solidFill>
                <a:schemeClr val="accent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926528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3468F5-7B0E-468C-9FD7-ECC6BF7D7371}" type="datetimeFigureOut">
              <a:rPr lang="en-US" smtClean="0"/>
              <a:t>23/08/2021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189627410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C3468F5-7B0E-468C-9FD7-ECC6BF7D7371}" type="datetimeFigureOut">
              <a:rPr lang="en-US" smtClean="0"/>
              <a:t>23/08/2021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2510917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C3468F5-7B0E-468C-9FD7-ECC6BF7D7371}" type="datetimeFigureOut">
              <a:rPr lang="en-US" smtClean="0"/>
              <a:t>23/08/2021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2732364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C3468F5-7B0E-468C-9FD7-ECC6BF7D7371}" type="datetimeFigureOut">
              <a:rPr lang="en-US" smtClean="0"/>
              <a:t>23/08/2021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2124586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3468F5-7B0E-468C-9FD7-ECC6BF7D7371}" type="datetimeFigureOut">
              <a:rPr lang="en-US" smtClean="0"/>
              <a:t>23/08/2021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73786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3468F5-7B0E-468C-9FD7-ECC6BF7D7371}" type="datetimeFigureOut">
              <a:rPr lang="en-US" smtClean="0"/>
              <a:t>23/08/2021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2604684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3468F5-7B0E-468C-9FD7-ECC6BF7D7371}" type="datetimeFigureOut">
              <a:rPr lang="en-US" smtClean="0"/>
              <a:t>23/08/2021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1665272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3468F5-7B0E-468C-9FD7-ECC6BF7D7371}" type="datetimeFigureOut">
              <a:rPr lang="en-US" smtClean="0"/>
              <a:t>23/08/2021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BF39C-0061-45D8-B059-D6DE400F4B3F}" type="slidenum">
              <a:rPr lang="en-US" smtClean="0"/>
              <a:t>‹#›</a:t>
            </a:fld>
            <a:endParaRPr lang="en-US"/>
          </a:p>
        </p:txBody>
      </p:sp>
    </p:spTree>
    <p:extLst>
      <p:ext uri="{BB962C8B-B14F-4D97-AF65-F5344CB8AC3E}">
        <p14:creationId xmlns:p14="http://schemas.microsoft.com/office/powerpoint/2010/main" val="8270460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oleObject" Target="../embeddings/oleObject14.bin"/><Relationship Id="rId7" Type="http://schemas.openxmlformats.org/officeDocument/2006/relationships/image" Target="../media/image32.png"/><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0.wmf"/><Relationship Id="rId5" Type="http://schemas.openxmlformats.org/officeDocument/2006/relationships/oleObject" Target="../embeddings/oleObject15.bin"/><Relationship Id="rId4" Type="http://schemas.openxmlformats.org/officeDocument/2006/relationships/image" Target="../media/image29.wmf"/><Relationship Id="rId9" Type="http://schemas.openxmlformats.org/officeDocument/2006/relationships/image" Target="../media/image31.wmf"/></Relationships>
</file>

<file path=ppt/slides/_rels/slide12.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5.wmf"/><Relationship Id="rId5" Type="http://schemas.openxmlformats.org/officeDocument/2006/relationships/oleObject" Target="../embeddings/oleObject17.bin"/><Relationship Id="rId4" Type="http://schemas.openxmlformats.org/officeDocument/2006/relationships/image" Target="../media/image37.png"/></Relationships>
</file>

<file path=ppt/slides/_rels/slide14.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38.wmf"/><Relationship Id="rId4" Type="http://schemas.openxmlformats.org/officeDocument/2006/relationships/oleObject" Target="../embeddings/oleObject18.bin"/></Relationships>
</file>

<file path=ppt/slides/_rels/slide15.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2.xml"/><Relationship Id="rId4" Type="http://schemas.openxmlformats.org/officeDocument/2006/relationships/image" Target="../media/image42.png"/></Relationships>
</file>

<file path=ppt/slides/_rels/slide16.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2.bin"/><Relationship Id="rId13" Type="http://schemas.openxmlformats.org/officeDocument/2006/relationships/image" Target="../media/image9.wmf"/><Relationship Id="rId3" Type="http://schemas.openxmlformats.org/officeDocument/2006/relationships/notesSlide" Target="../notesSlides/notesSlide2.xml"/><Relationship Id="rId7" Type="http://schemas.openxmlformats.org/officeDocument/2006/relationships/image" Target="../media/image6.wmf"/><Relationship Id="rId12"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1.bin"/><Relationship Id="rId11" Type="http://schemas.openxmlformats.org/officeDocument/2006/relationships/image" Target="../media/image8.wmf"/><Relationship Id="rId5" Type="http://schemas.openxmlformats.org/officeDocument/2006/relationships/image" Target="../media/image11.png"/><Relationship Id="rId10" Type="http://schemas.openxmlformats.org/officeDocument/2006/relationships/oleObject" Target="../embeddings/oleObject3.bin"/><Relationship Id="rId4" Type="http://schemas.openxmlformats.org/officeDocument/2006/relationships/image" Target="../media/image10.PNG"/><Relationship Id="rId9" Type="http://schemas.openxmlformats.org/officeDocument/2006/relationships/image" Target="../media/image7.wmf"/><Relationship Id="rId14"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5.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3.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8.wmf"/><Relationship Id="rId5" Type="http://schemas.openxmlformats.org/officeDocument/2006/relationships/oleObject" Target="../embeddings/oleObject8.bin"/><Relationship Id="rId4" Type="http://schemas.openxmlformats.org/officeDocument/2006/relationships/image" Target="../media/image17.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0.bin"/><Relationship Id="rId7" Type="http://schemas.openxmlformats.org/officeDocument/2006/relationships/image" Target="../media/image21.png"/><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0.wmf"/><Relationship Id="rId5" Type="http://schemas.openxmlformats.org/officeDocument/2006/relationships/oleObject" Target="../embeddings/oleObject11.bin"/><Relationship Id="rId4" Type="http://schemas.openxmlformats.org/officeDocument/2006/relationships/image" Target="../media/image19.wmf"/></Relationships>
</file>

<file path=ppt/slides/_rels/slide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4.png"/><Relationship Id="rId7" Type="http://schemas.openxmlformats.org/officeDocument/2006/relationships/image" Target="../media/image23.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3.bin"/><Relationship Id="rId5" Type="http://schemas.openxmlformats.org/officeDocument/2006/relationships/image" Target="../media/image22.wmf"/><Relationship Id="rId4" Type="http://schemas.openxmlformats.org/officeDocument/2006/relationships/oleObject" Target="../embeddings/oleObject12.bin"/></Relationships>
</file>

<file path=ppt/slides/_rels/slide9.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Users\Administrator\Desktop\soạn giáo án\Hình 1.png"/>
          <p:cNvPicPr/>
          <p:nvPr/>
        </p:nvPicPr>
        <p:blipFill>
          <a:blip r:embed="rId2">
            <a:extLst>
              <a:ext uri="{28A0092B-C50C-407E-A947-70E740481C1C}">
                <a14:useLocalDpi xmlns:a14="http://schemas.microsoft.com/office/drawing/2010/main" val="0"/>
              </a:ext>
            </a:extLst>
          </a:blip>
          <a:srcRect/>
          <a:stretch>
            <a:fillRect/>
          </a:stretch>
        </p:blipFill>
        <p:spPr bwMode="auto">
          <a:xfrm>
            <a:off x="206062" y="193185"/>
            <a:ext cx="11784168" cy="4043966"/>
          </a:xfrm>
          <a:prstGeom prst="rect">
            <a:avLst/>
          </a:prstGeom>
          <a:noFill/>
          <a:ln>
            <a:noFill/>
          </a:ln>
        </p:spPr>
      </p:pic>
      <p:sp>
        <p:nvSpPr>
          <p:cNvPr id="3" name="Title 2"/>
          <p:cNvSpPr>
            <a:spLocks noGrp="1"/>
          </p:cNvSpPr>
          <p:nvPr>
            <p:ph type="ctrTitle"/>
          </p:nvPr>
        </p:nvSpPr>
        <p:spPr>
          <a:xfrm>
            <a:off x="270456" y="4121240"/>
            <a:ext cx="11655379" cy="2476196"/>
          </a:xfrm>
        </p:spPr>
        <p:txBody>
          <a:bodyPr>
            <a:normAutofit fontScale="90000"/>
          </a:bodyPr>
          <a:lstStyle/>
          <a:p>
            <a:r>
              <a:rPr lang="nl-NL" dirty="0">
                <a:latin typeface="Times New Roman" pitchFamily="18" charset="0"/>
                <a:cs typeface="Times New Roman" pitchFamily="18" charset="0"/>
              </a:rPr>
              <a:t>Từ các ví dụ trên chúng ta sẽ đi tìm hiểu rõ hơn về </a:t>
            </a:r>
            <a:r>
              <a:rPr lang="vi-VN" dirty="0">
                <a:latin typeface="Times New Roman" pitchFamily="18" charset="0"/>
                <a:cs typeface="Times New Roman" pitchFamily="18" charset="0"/>
              </a:rPr>
              <a:t>góc </a:t>
            </a:r>
            <a:r>
              <a:rPr lang="nl-NL" dirty="0">
                <a:latin typeface="Times New Roman" pitchFamily="18" charset="0"/>
                <a:cs typeface="Times New Roman" pitchFamily="18" charset="0"/>
              </a:rPr>
              <a:t>, các</a:t>
            </a:r>
            <a:r>
              <a:rPr lang="vi-VN" dirty="0">
                <a:latin typeface="Times New Roman" pitchFamily="18" charset="0"/>
                <a:cs typeface="Times New Roman" pitchFamily="18" charset="0"/>
              </a:rPr>
              <a:t>h</a:t>
            </a:r>
            <a:r>
              <a:rPr lang="nl-NL" dirty="0">
                <a:latin typeface="Times New Roman" pitchFamily="18" charset="0"/>
                <a:cs typeface="Times New Roman" pitchFamily="18" charset="0"/>
              </a:rPr>
              <a:t> kí hiệu </a:t>
            </a:r>
            <a:r>
              <a:rPr lang="vi-VN" dirty="0">
                <a:latin typeface="Times New Roman" pitchFamily="18" charset="0"/>
                <a:cs typeface="Times New Roman" pitchFamily="18" charset="0"/>
              </a:rPr>
              <a:t>góc </a:t>
            </a:r>
            <a:r>
              <a:rPr lang="nl-NL" dirty="0">
                <a:latin typeface="Times New Roman" pitchFamily="18" charset="0"/>
                <a:cs typeface="Times New Roman" pitchFamily="18" charset="0"/>
              </a:rPr>
              <a:t>và </a:t>
            </a:r>
            <a:r>
              <a:rPr lang="vi-VN" dirty="0">
                <a:latin typeface="Times New Roman" pitchFamily="18" charset="0"/>
                <a:cs typeface="Times New Roman" pitchFamily="18" charset="0"/>
              </a:rPr>
              <a:t>cách vẽ góc, tìm hiểu về góc bẹt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36265023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42414" y="628802"/>
            <a:ext cx="5408380" cy="707886"/>
          </a:xfrm>
          <a:prstGeom prst="rect">
            <a:avLst/>
          </a:prstGeom>
        </p:spPr>
        <p:txBody>
          <a:bodyPr wrap="square">
            <a:spAutoFit/>
          </a:bodyPr>
          <a:lstStyle/>
          <a:p>
            <a:r>
              <a:rPr lang="en-US" sz="4000" b="1" dirty="0" smtClean="0">
                <a:latin typeface="Times New Roman" pitchFamily="18" charset="0"/>
                <a:cs typeface="Times New Roman" pitchFamily="18" charset="0"/>
              </a:rPr>
              <a:t>3. </a:t>
            </a:r>
            <a:r>
              <a:rPr lang="en-US" sz="4000" b="1" dirty="0" err="1" smtClean="0">
                <a:latin typeface="Times New Roman" pitchFamily="18" charset="0"/>
                <a:cs typeface="Times New Roman" pitchFamily="18" charset="0"/>
              </a:rPr>
              <a:t>Góc</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bẹt</a:t>
            </a:r>
            <a:endParaRPr lang="en-US" sz="4000" dirty="0">
              <a:latin typeface="Times New Roman" pitchFamily="18" charset="0"/>
              <a:cs typeface="Times New Roman" pitchFamily="18" charset="0"/>
            </a:endParaRPr>
          </a:p>
        </p:txBody>
      </p:sp>
      <p:sp>
        <p:nvSpPr>
          <p:cNvPr id="5" name="Rectangle 4"/>
          <p:cNvSpPr/>
          <p:nvPr/>
        </p:nvSpPr>
        <p:spPr>
          <a:xfrm>
            <a:off x="665408" y="1336688"/>
            <a:ext cx="5580846" cy="1384995"/>
          </a:xfrm>
          <a:prstGeom prst="rect">
            <a:avLst/>
          </a:prstGeom>
        </p:spPr>
        <p:txBody>
          <a:bodyPr wrap="square">
            <a:spAutoFit/>
          </a:bodyPr>
          <a:lstStyle/>
          <a:p>
            <a:r>
              <a:rPr lang="vi-VN" sz="2800" dirty="0">
                <a:latin typeface="Times New Roman" pitchFamily="18" charset="0"/>
                <a:cs typeface="Times New Roman" pitchFamily="18" charset="0"/>
              </a:rPr>
              <a:t>- Khi xoay 2 cạnh của chiếc compa để 2 cạnh đó nằm trên 1 đường thẳng, ta được hình ảnh của góc bẹt.</a:t>
            </a:r>
            <a:endParaRPr lang="en-US" sz="2800" dirty="0">
              <a:latin typeface="Times New Roman" pitchFamily="18" charset="0"/>
              <a:cs typeface="Times New Roman" pitchFamily="18" charset="0"/>
            </a:endParaRPr>
          </a:p>
        </p:txBody>
      </p:sp>
      <p:pic>
        <p:nvPicPr>
          <p:cNvPr id="10" name="Picture 9" descr="C:\Users\Administrator\Desktop\góc bẹt.png"/>
          <p:cNvPicPr/>
          <p:nvPr/>
        </p:nvPicPr>
        <p:blipFill>
          <a:blip r:embed="rId2">
            <a:extLst>
              <a:ext uri="{28A0092B-C50C-407E-A947-70E740481C1C}">
                <a14:useLocalDpi xmlns:a14="http://schemas.microsoft.com/office/drawing/2010/main" val="0"/>
              </a:ext>
            </a:extLst>
          </a:blip>
          <a:srcRect/>
          <a:stretch>
            <a:fillRect/>
          </a:stretch>
        </p:blipFill>
        <p:spPr bwMode="auto">
          <a:xfrm>
            <a:off x="6165765" y="1482342"/>
            <a:ext cx="5884566" cy="1763134"/>
          </a:xfrm>
          <a:prstGeom prst="rect">
            <a:avLst/>
          </a:prstGeom>
          <a:noFill/>
          <a:ln>
            <a:noFill/>
          </a:ln>
        </p:spPr>
      </p:pic>
      <p:sp>
        <p:nvSpPr>
          <p:cNvPr id="13" name="Rectangle 12"/>
          <p:cNvSpPr/>
          <p:nvPr/>
        </p:nvSpPr>
        <p:spPr>
          <a:xfrm>
            <a:off x="1035680" y="4420268"/>
            <a:ext cx="4515114" cy="523220"/>
          </a:xfrm>
          <a:prstGeom prst="rect">
            <a:avLst/>
          </a:prstGeom>
        </p:spPr>
        <p:txBody>
          <a:bodyPr wrap="square">
            <a:spAutoFit/>
          </a:bodyPr>
          <a:lstStyle/>
          <a:p>
            <a:r>
              <a:rPr lang="en-US" sz="2800" dirty="0" err="1" smtClean="0">
                <a:latin typeface="Times New Roman" pitchFamily="18" charset="0"/>
                <a:cs typeface="Times New Roman" pitchFamily="18" charset="0"/>
              </a:rPr>
              <a:t>Hình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bên</a:t>
            </a:r>
            <a:r>
              <a:rPr lang="en-US" sz="2800" dirty="0" smtClean="0">
                <a:latin typeface="Times New Roman" pitchFamily="18" charset="0"/>
                <a:cs typeface="Times New Roman" pitchFamily="18" charset="0"/>
              </a:rPr>
              <a:t> ta </a:t>
            </a:r>
            <a:r>
              <a:rPr lang="en-US" sz="2800" dirty="0" err="1" smtClean="0">
                <a:latin typeface="Times New Roman" pitchFamily="18" charset="0"/>
                <a:cs typeface="Times New Roman" pitchFamily="18" charset="0"/>
              </a:rPr>
              <a:t>có</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góc bẹt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xOy</a:t>
            </a:r>
            <a:r>
              <a:rPr lang="vi-VN"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grpSp>
        <p:nvGrpSpPr>
          <p:cNvPr id="3" name="Group 2"/>
          <p:cNvGrpSpPr/>
          <p:nvPr/>
        </p:nvGrpSpPr>
        <p:grpSpPr>
          <a:xfrm>
            <a:off x="5924281" y="4233486"/>
            <a:ext cx="5108617" cy="1006215"/>
            <a:chOff x="5924281" y="4233486"/>
            <a:chExt cx="5108617" cy="1006215"/>
          </a:xfrm>
        </p:grpSpPr>
        <p:pic>
          <p:nvPicPr>
            <p:cNvPr id="11" name="Picture 10"/>
            <p:cNvPicPr/>
            <p:nvPr/>
          </p:nvPicPr>
          <p:blipFill>
            <a:blip r:embed="rId3">
              <a:extLst>
                <a:ext uri="{28A0092B-C50C-407E-A947-70E740481C1C}">
                  <a14:useLocalDpi xmlns:a14="http://schemas.microsoft.com/office/drawing/2010/main" val="0"/>
                </a:ext>
              </a:extLst>
            </a:blip>
            <a:srcRect/>
            <a:stretch>
              <a:fillRect/>
            </a:stretch>
          </p:blipFill>
          <p:spPr bwMode="auto">
            <a:xfrm>
              <a:off x="5924281" y="4286494"/>
              <a:ext cx="5108617" cy="953207"/>
            </a:xfrm>
            <a:prstGeom prst="rect">
              <a:avLst/>
            </a:prstGeom>
            <a:noFill/>
            <a:ln>
              <a:noFill/>
            </a:ln>
          </p:spPr>
        </p:pic>
        <p:sp>
          <p:nvSpPr>
            <p:cNvPr id="2" name="TextBox 1"/>
            <p:cNvSpPr txBox="1"/>
            <p:nvPr/>
          </p:nvSpPr>
          <p:spPr>
            <a:xfrm>
              <a:off x="8136835" y="4233486"/>
              <a:ext cx="918205" cy="523220"/>
            </a:xfrm>
            <a:prstGeom prst="rect">
              <a:avLst/>
            </a:prstGeom>
            <a:noFill/>
          </p:spPr>
          <p:txBody>
            <a:bodyPr wrap="square" rtlCol="0">
              <a:spAutoFit/>
            </a:bodyPr>
            <a:lstStyle/>
            <a:p>
              <a:r>
                <a:rPr lang="en-US" sz="2800" dirty="0" smtClean="0">
                  <a:latin typeface="Times New Roman" pitchFamily="18" charset="0"/>
                  <a:cs typeface="Times New Roman" pitchFamily="18" charset="0"/>
                </a:rPr>
                <a:t>O</a:t>
              </a:r>
              <a:endParaRPr lang="en-US" sz="2800" dirty="0">
                <a:latin typeface="Times New Roman" pitchFamily="18" charset="0"/>
                <a:cs typeface="Times New Roman" pitchFamily="18" charset="0"/>
              </a:endParaRPr>
            </a:p>
          </p:txBody>
        </p:sp>
      </p:grpSp>
      <p:sp>
        <p:nvSpPr>
          <p:cNvPr id="9" name="TextBox 8"/>
          <p:cNvSpPr txBox="1"/>
          <p:nvPr/>
        </p:nvSpPr>
        <p:spPr>
          <a:xfrm>
            <a:off x="7566993" y="26504"/>
            <a:ext cx="2133600" cy="646331"/>
          </a:xfrm>
          <a:prstGeom prst="rect">
            <a:avLst/>
          </a:prstGeom>
          <a:noFill/>
        </p:spPr>
        <p:txBody>
          <a:bodyPr wrap="square" rtlCol="0">
            <a:spAutoFit/>
          </a:bodyPr>
          <a:lstStyle/>
          <a:p>
            <a:r>
              <a:rPr lang="en-US" sz="3600" b="1"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(TIẾT 2)</a:t>
            </a:r>
            <a:endParaRPr lang="en-US" sz="3600" b="1" dirty="0">
              <a:solidFill>
                <a:srgbClr val="00B050"/>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101712097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750"/>
                                  </p:stCondLst>
                                  <p:childTnLst>
                                    <p:set>
                                      <p:cBhvr>
                                        <p:cTn id="9" dur="1" fill="hold">
                                          <p:stCondLst>
                                            <p:cond delay="0"/>
                                          </p:stCondLst>
                                        </p:cTn>
                                        <p:tgtEl>
                                          <p:spTgt spid="10"/>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42414" y="628802"/>
            <a:ext cx="5408380" cy="707886"/>
          </a:xfrm>
          <a:prstGeom prst="rect">
            <a:avLst/>
          </a:prstGeom>
        </p:spPr>
        <p:txBody>
          <a:bodyPr wrap="square">
            <a:spAutoFit/>
          </a:bodyPr>
          <a:lstStyle/>
          <a:p>
            <a:r>
              <a:rPr lang="en-US" sz="4000" b="1" dirty="0" smtClean="0">
                <a:latin typeface="Times New Roman" pitchFamily="18" charset="0"/>
                <a:cs typeface="Times New Roman" pitchFamily="18" charset="0"/>
              </a:rPr>
              <a:t>3. </a:t>
            </a:r>
            <a:r>
              <a:rPr lang="en-US" sz="4000" b="1" dirty="0" err="1" smtClean="0">
                <a:latin typeface="Times New Roman" pitchFamily="18" charset="0"/>
                <a:cs typeface="Times New Roman" pitchFamily="18" charset="0"/>
              </a:rPr>
              <a:t>Góc</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bẹt</a:t>
            </a:r>
            <a:endParaRPr lang="en-US" sz="4000" dirty="0">
              <a:latin typeface="Times New Roman" pitchFamily="18" charset="0"/>
              <a:cs typeface="Times New Roman" pitchFamily="18" charset="0"/>
            </a:endParaRPr>
          </a:p>
        </p:txBody>
      </p:sp>
      <p:sp>
        <p:nvSpPr>
          <p:cNvPr id="2"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5" name="Group 4"/>
          <p:cNvGrpSpPr/>
          <p:nvPr/>
        </p:nvGrpSpPr>
        <p:grpSpPr>
          <a:xfrm>
            <a:off x="274243" y="1079110"/>
            <a:ext cx="11300076" cy="1603420"/>
            <a:chOff x="274243" y="1079110"/>
            <a:chExt cx="11300076" cy="1603420"/>
          </a:xfrm>
        </p:grpSpPr>
        <p:sp>
          <p:nvSpPr>
            <p:cNvPr id="8" name="Cloud 7"/>
            <p:cNvSpPr/>
            <p:nvPr/>
          </p:nvSpPr>
          <p:spPr>
            <a:xfrm>
              <a:off x="274243" y="1079110"/>
              <a:ext cx="11300076" cy="1603420"/>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solidFill>
                    <a:schemeClr val="tx1"/>
                  </a:solidFill>
                  <a:latin typeface="Times New Roman" pitchFamily="18" charset="0"/>
                  <a:cs typeface="Times New Roman" pitchFamily="18" charset="0"/>
                </a:rPr>
                <a:t>   </a:t>
              </a:r>
              <a:r>
                <a:rPr lang="en-US" sz="2800" b="1" u="sng" dirty="0" err="1" smtClean="0">
                  <a:solidFill>
                    <a:schemeClr val="tx1"/>
                  </a:solidFill>
                  <a:latin typeface="Times New Roman" pitchFamily="18" charset="0"/>
                  <a:cs typeface="Times New Roman" pitchFamily="18" charset="0"/>
                </a:rPr>
                <a:t>Thực</a:t>
              </a:r>
              <a:r>
                <a:rPr lang="en-US" sz="2800" b="1" u="sng" dirty="0" smtClean="0">
                  <a:solidFill>
                    <a:schemeClr val="tx1"/>
                  </a:solidFill>
                  <a:latin typeface="Times New Roman" pitchFamily="18" charset="0"/>
                  <a:cs typeface="Times New Roman" pitchFamily="18" charset="0"/>
                </a:rPr>
                <a:t> </a:t>
              </a:r>
              <a:r>
                <a:rPr lang="en-US" sz="2800" b="1" u="sng" dirty="0" err="1" smtClean="0">
                  <a:solidFill>
                    <a:schemeClr val="tx1"/>
                  </a:solidFill>
                  <a:latin typeface="Times New Roman" pitchFamily="18" charset="0"/>
                  <a:cs typeface="Times New Roman" pitchFamily="18" charset="0"/>
                </a:rPr>
                <a:t>hành</a:t>
              </a:r>
              <a:r>
                <a:rPr lang="en-US" sz="2800" b="1" u="sng" dirty="0" smtClean="0">
                  <a:solidFill>
                    <a:schemeClr val="tx1"/>
                  </a:solidFill>
                  <a:latin typeface="Times New Roman" pitchFamily="18" charset="0"/>
                  <a:cs typeface="Times New Roman" pitchFamily="18" charset="0"/>
                </a:rPr>
                <a:t> 4 </a:t>
              </a:r>
              <a:r>
                <a:rPr lang="en-US" sz="2800" b="1" dirty="0" err="1" smtClean="0">
                  <a:solidFill>
                    <a:schemeClr val="tx1"/>
                  </a:solidFill>
                  <a:latin typeface="Times New Roman" pitchFamily="18" charset="0"/>
                  <a:cs typeface="Times New Roman" pitchFamily="18" charset="0"/>
                </a:rPr>
                <a:t>Quan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sát</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hai</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hình</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dưới</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đây</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Em</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có</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nhận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xét</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gì</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về</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và</a:t>
              </a:r>
              <a:r>
                <a:rPr lang="en-US" sz="2800" b="1" dirty="0" smtClean="0">
                  <a:solidFill>
                    <a:schemeClr val="tx1"/>
                  </a:solidFill>
                  <a:latin typeface="Times New Roman" pitchFamily="18" charset="0"/>
                  <a:cs typeface="Times New Roman" pitchFamily="18" charset="0"/>
                </a:rPr>
                <a:t>        ?</a:t>
              </a:r>
              <a:endParaRPr lang="en-US" sz="2800" dirty="0">
                <a:solidFill>
                  <a:schemeClr val="tx1"/>
                </a:solidFill>
                <a:latin typeface="Times New Roman" pitchFamily="18" charset="0"/>
                <a:cs typeface="Times New Roman" pitchFamily="18" charset="0"/>
              </a:endParaRPr>
            </a:p>
            <a:p>
              <a:endParaRPr lang="en-US" sz="2800" dirty="0">
                <a:solidFill>
                  <a:schemeClr val="tx1"/>
                </a:solidFill>
                <a:latin typeface="Times New Roman" pitchFamily="18" charset="0"/>
                <a:cs typeface="Times New Roman"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3945075378"/>
                </p:ext>
              </p:extLst>
            </p:nvPr>
          </p:nvGraphicFramePr>
          <p:xfrm>
            <a:off x="4524800" y="1674791"/>
            <a:ext cx="633530" cy="386299"/>
          </p:xfrm>
          <a:graphic>
            <a:graphicData uri="http://schemas.openxmlformats.org/presentationml/2006/ole">
              <mc:AlternateContent xmlns:mc="http://schemas.openxmlformats.org/markup-compatibility/2006">
                <mc:Choice xmlns:v="urn:schemas-microsoft-com:vml" Requires="v">
                  <p:oleObj spid="_x0000_s7270" name="Equation" r:id="rId3" imgW="393480" imgH="241200" progId="Equation.DSMT4">
                    <p:embed/>
                  </p:oleObj>
                </mc:Choice>
                <mc:Fallback>
                  <p:oleObj name="Equation" r:id="rId3" imgW="393480" imgH="241200" progId="Equation.DSMT4">
                    <p:embed/>
                    <p:pic>
                      <p:nvPicPr>
                        <p:cNvPr id="0" name="Object 1"/>
                        <p:cNvPicPr>
                          <a:picLocks noChangeAspect="1" noChangeArrowheads="1"/>
                        </p:cNvPicPr>
                        <p:nvPr/>
                      </p:nvPicPr>
                      <p:blipFill>
                        <a:blip r:embed="rId4"/>
                        <a:srcRect/>
                        <a:stretch>
                          <a:fillRect/>
                        </a:stretch>
                      </p:blipFill>
                      <p:spPr bwMode="auto">
                        <a:xfrm>
                          <a:off x="4524800" y="1674791"/>
                          <a:ext cx="633530" cy="386299"/>
                        </a:xfrm>
                        <a:prstGeom prst="rect">
                          <a:avLst/>
                        </a:prstGeom>
                        <a:noFill/>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2346551108"/>
                </p:ext>
              </p:extLst>
            </p:nvPr>
          </p:nvGraphicFramePr>
          <p:xfrm>
            <a:off x="5773983" y="1592967"/>
            <a:ext cx="541002" cy="446915"/>
          </p:xfrm>
          <a:graphic>
            <a:graphicData uri="http://schemas.openxmlformats.org/presentationml/2006/ole">
              <mc:AlternateContent xmlns:mc="http://schemas.openxmlformats.org/markup-compatibility/2006">
                <mc:Choice xmlns:v="urn:schemas-microsoft-com:vml" Requires="v">
                  <p:oleObj spid="_x0000_s7271" name="Equation" r:id="rId5" imgW="291960" imgH="241200" progId="Equation.DSMT4">
                    <p:embed/>
                  </p:oleObj>
                </mc:Choice>
                <mc:Fallback>
                  <p:oleObj name="Equation" r:id="rId5" imgW="291960" imgH="241200" progId="Equation.DSMT4">
                    <p:embed/>
                    <p:pic>
                      <p:nvPicPr>
                        <p:cNvPr id="0" name=""/>
                        <p:cNvPicPr/>
                        <p:nvPr/>
                      </p:nvPicPr>
                      <p:blipFill>
                        <a:blip r:embed="rId6"/>
                        <a:stretch>
                          <a:fillRect/>
                        </a:stretch>
                      </p:blipFill>
                      <p:spPr>
                        <a:xfrm>
                          <a:off x="5773983" y="1592967"/>
                          <a:ext cx="541002" cy="446915"/>
                        </a:xfrm>
                        <a:prstGeom prst="rect">
                          <a:avLst/>
                        </a:prstGeom>
                      </p:spPr>
                    </p:pic>
                  </p:oleObj>
                </mc:Fallback>
              </mc:AlternateContent>
            </a:graphicData>
          </a:graphic>
        </p:graphicFrame>
      </p:grpSp>
      <p:pic>
        <p:nvPicPr>
          <p:cNvPr id="7171"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390" y="2520297"/>
            <a:ext cx="12000391" cy="32929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ject 8"/>
          <p:cNvGraphicFramePr>
            <a:graphicFrameLocks noChangeAspect="1"/>
          </p:cNvGraphicFramePr>
          <p:nvPr>
            <p:extLst>
              <p:ext uri="{D42A27DB-BD31-4B8C-83A1-F6EECF244321}">
                <p14:modId xmlns:p14="http://schemas.microsoft.com/office/powerpoint/2010/main" val="3647214196"/>
              </p:ext>
            </p:extLst>
          </p:nvPr>
        </p:nvGraphicFramePr>
        <p:xfrm>
          <a:off x="3503053" y="5937162"/>
          <a:ext cx="2901865" cy="553791"/>
        </p:xfrm>
        <a:graphic>
          <a:graphicData uri="http://schemas.openxmlformats.org/presentationml/2006/ole">
            <mc:AlternateContent xmlns:mc="http://schemas.openxmlformats.org/markup-compatibility/2006">
              <mc:Choice xmlns:v="urn:schemas-microsoft-com:vml" Requires="v">
                <p:oleObj spid="_x0000_s7272" name="Equation" r:id="rId8" imgW="1257300" imgH="241300" progId="Equation.DSMT4">
                  <p:embed/>
                </p:oleObj>
              </mc:Choice>
              <mc:Fallback>
                <p:oleObj name="Equation" r:id="rId8" imgW="1257300" imgH="241300" progId="Equation.DSMT4">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03053" y="5937162"/>
                        <a:ext cx="2901865" cy="553791"/>
                      </a:xfrm>
                      <a:prstGeom prst="rect">
                        <a:avLst/>
                      </a:prstGeom>
                      <a:noFill/>
                    </p:spPr>
                  </p:pic>
                </p:oleObj>
              </mc:Fallback>
            </mc:AlternateContent>
          </a:graphicData>
        </a:graphic>
      </p:graphicFrame>
      <p:sp>
        <p:nvSpPr>
          <p:cNvPr id="12" name="Rectangle 10"/>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69121821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7171"/>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42414" y="551528"/>
            <a:ext cx="5408380" cy="707886"/>
          </a:xfrm>
          <a:prstGeom prst="rect">
            <a:avLst/>
          </a:prstGeom>
        </p:spPr>
        <p:txBody>
          <a:bodyPr wrap="square">
            <a:spAutoFit/>
          </a:bodyPr>
          <a:lstStyle/>
          <a:p>
            <a:r>
              <a:rPr lang="en-US" sz="4000" b="1" dirty="0" smtClean="0">
                <a:latin typeface="Times New Roman" pitchFamily="18" charset="0"/>
                <a:cs typeface="Times New Roman" pitchFamily="18" charset="0"/>
              </a:rPr>
              <a:t>4. </a:t>
            </a:r>
            <a:r>
              <a:rPr lang="en-US" sz="4000" b="1" dirty="0" err="1" smtClean="0">
                <a:latin typeface="Times New Roman" pitchFamily="18" charset="0"/>
                <a:cs typeface="Times New Roman" pitchFamily="18" charset="0"/>
              </a:rPr>
              <a:t>Điểm</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trong</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của</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góc</a:t>
            </a:r>
            <a:endParaRPr lang="en-US" sz="4000" dirty="0">
              <a:latin typeface="Times New Roman" pitchFamily="18" charset="0"/>
              <a:cs typeface="Times New Roman" pitchFamily="18" charset="0"/>
            </a:endParaRPr>
          </a:p>
        </p:txBody>
      </p:sp>
      <p:sp>
        <p:nvSpPr>
          <p:cNvPr id="2"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10"/>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10" name="Group 9"/>
          <p:cNvGrpSpPr/>
          <p:nvPr/>
        </p:nvGrpSpPr>
        <p:grpSpPr>
          <a:xfrm>
            <a:off x="-64022" y="1182140"/>
            <a:ext cx="7083008" cy="5579273"/>
            <a:chOff x="0" y="1172502"/>
            <a:chExt cx="6194738" cy="4532842"/>
          </a:xfrm>
        </p:grpSpPr>
        <p:sp>
          <p:nvSpPr>
            <p:cNvPr id="8" name="Cloud 7"/>
            <p:cNvSpPr/>
            <p:nvPr/>
          </p:nvSpPr>
          <p:spPr>
            <a:xfrm>
              <a:off x="0" y="1235286"/>
              <a:ext cx="6194738" cy="4470058"/>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Em</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gấp</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đôi</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mảnh</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giấy</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hình</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vuông</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theo</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đường</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chéo</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như</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hình</a:t>
              </a:r>
              <a:r>
                <a:rPr lang="en-US" sz="2800" b="1" dirty="0" smtClean="0">
                  <a:solidFill>
                    <a:srgbClr val="C00000"/>
                  </a:solidFill>
                  <a:latin typeface="Times New Roman" pitchFamily="18" charset="0"/>
                  <a:cs typeface="Times New Roman" pitchFamily="18" charset="0"/>
                </a:rPr>
                <a:t> 6) </a:t>
              </a:r>
              <a:r>
                <a:rPr lang="en-US" sz="2800" b="1" dirty="0" err="1" smtClean="0">
                  <a:solidFill>
                    <a:srgbClr val="C00000"/>
                  </a:solidFill>
                  <a:latin typeface="Times New Roman" pitchFamily="18" charset="0"/>
                  <a:cs typeface="Times New Roman" pitchFamily="18" charset="0"/>
                </a:rPr>
                <a:t>để</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tạo</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thành</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các</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góc</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và</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lấy</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bút</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khoanh</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một</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cung</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vào</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góc</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vẽ</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một</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điểm</a:t>
              </a:r>
              <a:r>
                <a:rPr lang="en-US" sz="2800" b="1" dirty="0" smtClean="0">
                  <a:solidFill>
                    <a:srgbClr val="C00000"/>
                  </a:solidFill>
                  <a:latin typeface="Times New Roman" pitchFamily="18" charset="0"/>
                  <a:cs typeface="Times New Roman" pitchFamily="18" charset="0"/>
                </a:rPr>
                <a:t> M </a:t>
              </a:r>
              <a:r>
                <a:rPr lang="en-US" sz="2800" b="1" dirty="0" err="1" smtClean="0">
                  <a:solidFill>
                    <a:srgbClr val="C00000"/>
                  </a:solidFill>
                  <a:latin typeface="Times New Roman" pitchFamily="18" charset="0"/>
                  <a:cs typeface="Times New Roman" pitchFamily="18" charset="0"/>
                </a:rPr>
                <a:t>trong</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phần</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giấy</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vừa</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gấp</a:t>
              </a:r>
              <a:r>
                <a:rPr lang="en-US" sz="2800" b="1" dirty="0" smtClean="0">
                  <a:solidFill>
                    <a:srgbClr val="C00000"/>
                  </a:solidFill>
                  <a:latin typeface="Times New Roman" pitchFamily="18" charset="0"/>
                  <a:cs typeface="Times New Roman" pitchFamily="18" charset="0"/>
                </a:rPr>
                <a:t>.</a:t>
              </a:r>
            </a:p>
            <a:p>
              <a:endParaRPr lang="en-US" sz="2800" b="1" dirty="0" smtClean="0">
                <a:solidFill>
                  <a:srgbClr val="C00000"/>
                </a:solidFill>
                <a:latin typeface="Times New Roman" pitchFamily="18" charset="0"/>
                <a:cs typeface="Times New Roman" pitchFamily="18" charset="0"/>
              </a:endParaRPr>
            </a:p>
            <a:p>
              <a:r>
                <a:rPr lang="en-US" sz="2800" b="1" dirty="0" err="1" smtClean="0">
                  <a:solidFill>
                    <a:srgbClr val="C00000"/>
                  </a:solidFill>
                  <a:latin typeface="Times New Roman" pitchFamily="18" charset="0"/>
                  <a:cs typeface="Times New Roman" pitchFamily="18" charset="0"/>
                </a:rPr>
                <a:t>Điểm</a:t>
              </a:r>
              <a:r>
                <a:rPr lang="en-US" sz="2800" b="1" dirty="0" smtClean="0">
                  <a:solidFill>
                    <a:srgbClr val="C00000"/>
                  </a:solidFill>
                  <a:latin typeface="Times New Roman" pitchFamily="18" charset="0"/>
                  <a:cs typeface="Times New Roman" pitchFamily="18" charset="0"/>
                </a:rPr>
                <a:t> M </a:t>
              </a:r>
              <a:r>
                <a:rPr lang="en-US" sz="2800" b="1" dirty="0" err="1" smtClean="0">
                  <a:solidFill>
                    <a:srgbClr val="C00000"/>
                  </a:solidFill>
                  <a:latin typeface="Times New Roman" pitchFamily="18" charset="0"/>
                  <a:cs typeface="Times New Roman" pitchFamily="18" charset="0"/>
                </a:rPr>
                <a:t>cho</a:t>
              </a:r>
              <a:r>
                <a:rPr lang="en-US" sz="2800" b="1" dirty="0" smtClean="0">
                  <a:solidFill>
                    <a:srgbClr val="C00000"/>
                  </a:solidFill>
                  <a:latin typeface="Times New Roman" pitchFamily="18" charset="0"/>
                  <a:cs typeface="Times New Roman" pitchFamily="18" charset="0"/>
                </a:rPr>
                <a:t> ta </a:t>
              </a:r>
              <a:r>
                <a:rPr lang="en-US" sz="2800" b="1" dirty="0" err="1" smtClean="0">
                  <a:solidFill>
                    <a:srgbClr val="C00000"/>
                  </a:solidFill>
                  <a:latin typeface="Times New Roman" pitchFamily="18" charset="0"/>
                  <a:cs typeface="Times New Roman" pitchFamily="18" charset="0"/>
                </a:rPr>
                <a:t>hình</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ảnh</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điểm</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trong</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của</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góc</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nói</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trên</a:t>
              </a:r>
              <a:r>
                <a:rPr lang="en-US" sz="2800" b="1" dirty="0" smtClean="0">
                  <a:solidFill>
                    <a:srgbClr val="C00000"/>
                  </a:solidFill>
                  <a:latin typeface="Times New Roman" pitchFamily="18" charset="0"/>
                  <a:cs typeface="Times New Roman" pitchFamily="18" charset="0"/>
                </a:rPr>
                <a:t>.</a:t>
              </a:r>
              <a:endParaRPr lang="en-US" sz="2800" dirty="0">
                <a:solidFill>
                  <a:schemeClr val="accent2"/>
                </a:solidFill>
                <a:latin typeface="Times New Roman" pitchFamily="18" charset="0"/>
                <a:cs typeface="Times New Roman" pitchFamily="18" charset="0"/>
              </a:endParaRPr>
            </a:p>
            <a:p>
              <a:endParaRPr lang="en-US" sz="2800" dirty="0">
                <a:solidFill>
                  <a:schemeClr val="accent2"/>
                </a:solidFill>
                <a:latin typeface="Times New Roman" pitchFamily="18" charset="0"/>
                <a:cs typeface="Times New Roman" pitchFamily="18" charset="0"/>
              </a:endParaRP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25763" y="1172502"/>
              <a:ext cx="676933" cy="638198"/>
            </a:xfrm>
            <a:prstGeom prst="rect">
              <a:avLst/>
            </a:prstGeom>
          </p:spPr>
        </p:pic>
      </p:grpSp>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8986" y="1410090"/>
            <a:ext cx="5083721" cy="42056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15766574"/>
      </p:ext>
    </p:extLst>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42414" y="551528"/>
            <a:ext cx="5408380" cy="707886"/>
          </a:xfrm>
          <a:prstGeom prst="rect">
            <a:avLst/>
          </a:prstGeom>
        </p:spPr>
        <p:txBody>
          <a:bodyPr wrap="square">
            <a:spAutoFit/>
          </a:bodyPr>
          <a:lstStyle/>
          <a:p>
            <a:r>
              <a:rPr lang="en-US" sz="4000" b="1" dirty="0" smtClean="0">
                <a:latin typeface="Times New Roman" pitchFamily="18" charset="0"/>
                <a:cs typeface="Times New Roman" pitchFamily="18" charset="0"/>
              </a:rPr>
              <a:t>4. </a:t>
            </a:r>
            <a:r>
              <a:rPr lang="en-US" sz="4000" b="1" dirty="0" err="1" smtClean="0">
                <a:latin typeface="Times New Roman" pitchFamily="18" charset="0"/>
                <a:cs typeface="Times New Roman" pitchFamily="18" charset="0"/>
              </a:rPr>
              <a:t>Điểm</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trong</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của</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góc</a:t>
            </a:r>
            <a:endParaRPr lang="en-US" sz="4000" dirty="0">
              <a:latin typeface="Times New Roman" pitchFamily="18" charset="0"/>
              <a:cs typeface="Times New Roman" pitchFamily="18" charset="0"/>
            </a:endParaRPr>
          </a:p>
        </p:txBody>
      </p:sp>
      <p:sp>
        <p:nvSpPr>
          <p:cNvPr id="2"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10"/>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12"/>
          <p:cNvSpPr/>
          <p:nvPr/>
        </p:nvSpPr>
        <p:spPr>
          <a:xfrm>
            <a:off x="459347" y="1221301"/>
            <a:ext cx="11758411" cy="1384995"/>
          </a:xfrm>
          <a:prstGeom prst="rect">
            <a:avLst/>
          </a:prstGeom>
          <a:solidFill>
            <a:schemeClr val="accent6">
              <a:lumMod val="40000"/>
              <a:lumOff val="60000"/>
            </a:schemeClr>
          </a:solidFill>
        </p:spPr>
        <p:txBody>
          <a:bodyPr wrap="square">
            <a:spAutoFit/>
          </a:bodyPr>
          <a:lstStyle/>
          <a:p>
            <a:r>
              <a:rPr lang="en-US" sz="28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vi-VN" sz="28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Cho </a:t>
            </a:r>
            <a:r>
              <a:rPr lang="vi-VN" sz="28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góc xOy khác góc bẹt. Điểm M gọi là điểm trong của góc xOy </a:t>
            </a:r>
            <a:r>
              <a:rPr lang="en-US" sz="28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vi-VN" sz="28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nếu t</a:t>
            </a:r>
            <a:r>
              <a:rPr lang="en-US" sz="28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i</a:t>
            </a:r>
            <a:r>
              <a:rPr lang="vi-VN" sz="28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 </a:t>
            </a:r>
            <a:r>
              <a:rPr lang="vi-VN" sz="28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OM cắt một đoạn thẳng nối hai điểm trên 2 cạnh tại môt điểm nằm giữa hai điểm đó</a:t>
            </a:r>
            <a:r>
              <a:rPr lang="vi-VN" sz="28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t>
            </a:r>
            <a:r>
              <a:rPr lang="en-US" sz="28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US" sz="28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14" name="Picture 13"/>
          <p:cNvPicPr>
            <a:picLocks noChangeAspect="1"/>
          </p:cNvPicPr>
          <p:nvPr/>
        </p:nvPicPr>
        <p:blipFill>
          <a:blip r:embed="rId3"/>
          <a:stretch>
            <a:fillRect/>
          </a:stretch>
        </p:blipFill>
        <p:spPr>
          <a:xfrm>
            <a:off x="296214" y="1207898"/>
            <a:ext cx="792549" cy="835224"/>
          </a:xfrm>
          <a:prstGeom prst="rect">
            <a:avLst/>
          </a:prstGeom>
        </p:spPr>
      </p:pic>
      <p:pic>
        <p:nvPicPr>
          <p:cNvPr id="1126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69766" y="2591679"/>
            <a:ext cx="4385592" cy="30422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4" name="Group 3"/>
          <p:cNvGrpSpPr/>
          <p:nvPr/>
        </p:nvGrpSpPr>
        <p:grpSpPr>
          <a:xfrm>
            <a:off x="4235191" y="5545969"/>
            <a:ext cx="4696123" cy="611188"/>
            <a:chOff x="4235191" y="5545969"/>
            <a:chExt cx="4696123" cy="611188"/>
          </a:xfrm>
        </p:grpSpPr>
        <p:sp>
          <p:nvSpPr>
            <p:cNvPr id="15" name="Rectangle 14"/>
            <p:cNvSpPr/>
            <p:nvPr/>
          </p:nvSpPr>
          <p:spPr>
            <a:xfrm>
              <a:off x="4235191" y="5633937"/>
              <a:ext cx="4696123" cy="523220"/>
            </a:xfrm>
            <a:prstGeom prst="rect">
              <a:avLst/>
            </a:prstGeom>
          </p:spPr>
          <p:txBody>
            <a:bodyPr wrap="square">
              <a:spAutoFit/>
            </a:bodyPr>
            <a:lstStyle/>
            <a:p>
              <a:r>
                <a:rPr lang="en-US" sz="2800" b="1" dirty="0" smtClean="0">
                  <a:latin typeface="Times New Roman" pitchFamily="18" charset="0"/>
                  <a:cs typeface="Times New Roman" pitchFamily="18" charset="0"/>
                </a:rPr>
                <a:t>M </a:t>
              </a:r>
              <a:r>
                <a:rPr lang="en-US" sz="2800" b="1" dirty="0" err="1" smtClean="0">
                  <a:latin typeface="Times New Roman" pitchFamily="18" charset="0"/>
                  <a:cs typeface="Times New Roman" pitchFamily="18" charset="0"/>
                </a:rPr>
                <a:t>là</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điểm</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trong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của</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góc</a:t>
              </a:r>
              <a:endParaRPr lang="en-US" sz="2800" dirty="0">
                <a:latin typeface="Times New Roman" pitchFamily="18" charset="0"/>
                <a:cs typeface="Times New Roman"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3313244044"/>
                </p:ext>
              </p:extLst>
            </p:nvPr>
          </p:nvGraphicFramePr>
          <p:xfrm>
            <a:off x="8036059" y="5545969"/>
            <a:ext cx="763588" cy="611188"/>
          </p:xfrm>
          <a:graphic>
            <a:graphicData uri="http://schemas.openxmlformats.org/presentationml/2006/ole">
              <mc:AlternateContent xmlns:mc="http://schemas.openxmlformats.org/markup-compatibility/2006">
                <mc:Choice xmlns:v="urn:schemas-microsoft-com:vml" Requires="v">
                  <p:oleObj spid="_x0000_s11295" name="Equation" r:id="rId5" imgW="330120" imgH="266400" progId="Equation.DSMT4">
                    <p:embed/>
                  </p:oleObj>
                </mc:Choice>
                <mc:Fallback>
                  <p:oleObj name="Equation" r:id="rId5" imgW="330120" imgH="266400" progId="Equation.DSMT4">
                    <p:embed/>
                    <p:pic>
                      <p:nvPicPr>
                        <p:cNvPr id="0" name="Object 2"/>
                        <p:cNvPicPr>
                          <a:picLocks noChangeAspect="1" noChangeArrowheads="1"/>
                        </p:cNvPicPr>
                        <p:nvPr/>
                      </p:nvPicPr>
                      <p:blipFill>
                        <a:blip r:embed="rId6"/>
                        <a:srcRect/>
                        <a:stretch>
                          <a:fillRect/>
                        </a:stretch>
                      </p:blipFill>
                      <p:spPr bwMode="auto">
                        <a:xfrm>
                          <a:off x="8036059" y="5545969"/>
                          <a:ext cx="763588"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extLst>
      <p:ext uri="{BB962C8B-B14F-4D97-AF65-F5344CB8AC3E}">
        <p14:creationId xmlns:p14="http://schemas.microsoft.com/office/powerpoint/2010/main" val="400854009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par>
                          <p:cTn id="13" fill="hold">
                            <p:stCondLst>
                              <p:cond delay="1000"/>
                            </p:stCondLst>
                            <p:childTnLst>
                              <p:par>
                                <p:cTn id="14" presetID="1" presetClass="entr" presetSubtype="0" fill="hold" nodeType="afterEffect">
                                  <p:stCondLst>
                                    <p:cond delay="0"/>
                                  </p:stCondLst>
                                  <p:childTnLst>
                                    <p:set>
                                      <p:cBhvr>
                                        <p:cTn id="15" dur="1" fill="hold">
                                          <p:stCondLst>
                                            <p:cond delay="0"/>
                                          </p:stCondLst>
                                        </p:cTn>
                                        <p:tgtEl>
                                          <p:spTgt spid="1126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42414" y="551528"/>
            <a:ext cx="5408380" cy="707886"/>
          </a:xfrm>
          <a:prstGeom prst="rect">
            <a:avLst/>
          </a:prstGeom>
        </p:spPr>
        <p:txBody>
          <a:bodyPr wrap="square">
            <a:spAutoFit/>
          </a:bodyPr>
          <a:lstStyle/>
          <a:p>
            <a:r>
              <a:rPr lang="en-US" sz="4000" b="1" dirty="0" smtClean="0">
                <a:latin typeface="Times New Roman" pitchFamily="18" charset="0"/>
                <a:cs typeface="Times New Roman" pitchFamily="18" charset="0"/>
              </a:rPr>
              <a:t>4. </a:t>
            </a:r>
            <a:r>
              <a:rPr lang="en-US" sz="4000" b="1" dirty="0" err="1" smtClean="0">
                <a:latin typeface="Times New Roman" pitchFamily="18" charset="0"/>
                <a:cs typeface="Times New Roman" pitchFamily="18" charset="0"/>
              </a:rPr>
              <a:t>Điểm</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trong</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của</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góc</a:t>
            </a:r>
            <a:endParaRPr lang="en-US" sz="4000" dirty="0">
              <a:latin typeface="Times New Roman" pitchFamily="18" charset="0"/>
              <a:cs typeface="Times New Roman" pitchFamily="18" charset="0"/>
            </a:endParaRPr>
          </a:p>
        </p:txBody>
      </p:sp>
      <p:sp>
        <p:nvSpPr>
          <p:cNvPr id="2"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10"/>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Cloud 9"/>
          <p:cNvSpPr/>
          <p:nvPr/>
        </p:nvSpPr>
        <p:spPr>
          <a:xfrm>
            <a:off x="209843" y="1259414"/>
            <a:ext cx="5821757" cy="2926220"/>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solidFill>
                  <a:schemeClr val="accent2"/>
                </a:solidFill>
                <a:latin typeface="Times New Roman" pitchFamily="18" charset="0"/>
                <a:cs typeface="Times New Roman" pitchFamily="18" charset="0"/>
              </a:rPr>
              <a:t>   </a:t>
            </a:r>
          </a:p>
          <a:p>
            <a:r>
              <a:rPr lang="en-US" sz="2800" b="1" u="sng" dirty="0" err="1" smtClean="0">
                <a:solidFill>
                  <a:srgbClr val="C00000"/>
                </a:solidFill>
                <a:latin typeface="Times New Roman" pitchFamily="18" charset="0"/>
                <a:cs typeface="Times New Roman" pitchFamily="18" charset="0"/>
              </a:rPr>
              <a:t>Thực</a:t>
            </a:r>
            <a:r>
              <a:rPr lang="en-US" sz="2800" b="1" u="sng" dirty="0" smtClean="0">
                <a:solidFill>
                  <a:srgbClr val="C00000"/>
                </a:solidFill>
                <a:latin typeface="Times New Roman" pitchFamily="18" charset="0"/>
                <a:cs typeface="Times New Roman" pitchFamily="18" charset="0"/>
              </a:rPr>
              <a:t> </a:t>
            </a:r>
            <a:r>
              <a:rPr lang="en-US" sz="2800" b="1" u="sng" dirty="0" err="1" smtClean="0">
                <a:solidFill>
                  <a:srgbClr val="C00000"/>
                </a:solidFill>
                <a:latin typeface="Times New Roman" pitchFamily="18" charset="0"/>
                <a:cs typeface="Times New Roman" pitchFamily="18" charset="0"/>
              </a:rPr>
              <a:t>hành</a:t>
            </a:r>
            <a:r>
              <a:rPr lang="en-US" sz="2800" b="1" u="sng" dirty="0" smtClean="0">
                <a:solidFill>
                  <a:srgbClr val="C00000"/>
                </a:solidFill>
                <a:latin typeface="Times New Roman" pitchFamily="18" charset="0"/>
                <a:cs typeface="Times New Roman" pitchFamily="18" charset="0"/>
              </a:rPr>
              <a:t> 5 </a:t>
            </a:r>
            <a:r>
              <a:rPr lang="en-US" sz="2800" b="1" dirty="0" err="1" smtClean="0">
                <a:solidFill>
                  <a:srgbClr val="C00000"/>
                </a:solidFill>
                <a:latin typeface="Times New Roman" pitchFamily="18" charset="0"/>
                <a:cs typeface="Times New Roman" pitchFamily="18" charset="0"/>
              </a:rPr>
              <a:t>Điểm</a:t>
            </a:r>
            <a:r>
              <a:rPr lang="en-US" sz="2800" b="1" dirty="0" smtClean="0">
                <a:solidFill>
                  <a:srgbClr val="C00000"/>
                </a:solidFill>
                <a:latin typeface="Times New Roman" pitchFamily="18" charset="0"/>
                <a:cs typeface="Times New Roman" pitchFamily="18" charset="0"/>
              </a:rPr>
              <a:t> M </a:t>
            </a:r>
            <a:r>
              <a:rPr lang="en-US" sz="2800" b="1" dirty="0" err="1" smtClean="0">
                <a:solidFill>
                  <a:srgbClr val="C00000"/>
                </a:solidFill>
                <a:latin typeface="Times New Roman" pitchFamily="18" charset="0"/>
                <a:cs typeface="Times New Roman" pitchFamily="18" charset="0"/>
              </a:rPr>
              <a:t>trong</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hình</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sau</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là</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điểm</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trong</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của</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những</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góc</a:t>
            </a:r>
            <a:r>
              <a:rPr lang="en-US" sz="2800" b="1" dirty="0" smtClean="0">
                <a:solidFill>
                  <a:srgbClr val="C00000"/>
                </a:solidFill>
                <a:latin typeface="Times New Roman" pitchFamily="18" charset="0"/>
                <a:cs typeface="Times New Roman" pitchFamily="18" charset="0"/>
              </a:rPr>
              <a:t> </a:t>
            </a:r>
            <a:r>
              <a:rPr lang="en-US" sz="2800" b="1" dirty="0" err="1" smtClean="0">
                <a:solidFill>
                  <a:srgbClr val="C00000"/>
                </a:solidFill>
                <a:latin typeface="Times New Roman" pitchFamily="18" charset="0"/>
                <a:cs typeface="Times New Roman" pitchFamily="18" charset="0"/>
              </a:rPr>
              <a:t>nào</a:t>
            </a:r>
            <a:r>
              <a:rPr lang="en-US" sz="2800" b="1" dirty="0" smtClean="0">
                <a:solidFill>
                  <a:srgbClr val="C00000"/>
                </a:solidFill>
                <a:latin typeface="Times New Roman" pitchFamily="18" charset="0"/>
                <a:cs typeface="Times New Roman" pitchFamily="18" charset="0"/>
              </a:rPr>
              <a:t>?</a:t>
            </a:r>
            <a:endParaRPr lang="en-US" sz="2800" dirty="0">
              <a:solidFill>
                <a:schemeClr val="accent2"/>
              </a:solidFill>
              <a:latin typeface="Times New Roman" pitchFamily="18" charset="0"/>
              <a:cs typeface="Times New Roman" pitchFamily="18" charset="0"/>
            </a:endParaRPr>
          </a:p>
          <a:p>
            <a:endParaRPr lang="en-US" sz="2800" dirty="0">
              <a:solidFill>
                <a:schemeClr val="accent2"/>
              </a:solidFill>
              <a:latin typeface="Times New Roman" pitchFamily="18" charset="0"/>
              <a:cs typeface="Times New Roman" pitchFamily="18" charset="0"/>
            </a:endParaRPr>
          </a:p>
        </p:txBody>
      </p:sp>
      <p:pic>
        <p:nvPicPr>
          <p:cNvPr id="122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01553" y="1259414"/>
            <a:ext cx="5804721" cy="2826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4" name="Group 3"/>
          <p:cNvGrpSpPr/>
          <p:nvPr/>
        </p:nvGrpSpPr>
        <p:grpSpPr>
          <a:xfrm>
            <a:off x="2027444" y="4436190"/>
            <a:ext cx="8823986" cy="611188"/>
            <a:chOff x="899563" y="4436190"/>
            <a:chExt cx="8823986" cy="611188"/>
          </a:xfrm>
        </p:grpSpPr>
        <p:sp>
          <p:nvSpPr>
            <p:cNvPr id="15" name="Rectangle 14"/>
            <p:cNvSpPr/>
            <p:nvPr/>
          </p:nvSpPr>
          <p:spPr>
            <a:xfrm>
              <a:off x="899563" y="4524158"/>
              <a:ext cx="8823986" cy="523220"/>
            </a:xfrm>
            <a:prstGeom prst="rect">
              <a:avLst/>
            </a:prstGeom>
          </p:spPr>
          <p:txBody>
            <a:bodyPr wrap="square">
              <a:spAutoFit/>
            </a:bodyPr>
            <a:lstStyle/>
            <a:p>
              <a:r>
                <a:rPr lang="en-US" sz="2800" b="1" dirty="0" err="1" smtClean="0">
                  <a:latin typeface="Times New Roman" pitchFamily="18" charset="0"/>
                  <a:cs typeface="Times New Roman" pitchFamily="18" charset="0"/>
                </a:rPr>
                <a:t>Trả</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lời</a:t>
              </a:r>
              <a:r>
                <a:rPr lang="en-US" sz="2800" b="1" dirty="0" smtClean="0">
                  <a:latin typeface="Times New Roman" pitchFamily="18" charset="0"/>
                  <a:cs typeface="Times New Roman" pitchFamily="18" charset="0"/>
                </a:rPr>
                <a:t> : M </a:t>
              </a:r>
              <a:r>
                <a:rPr lang="en-US" sz="2800" b="1" dirty="0" err="1" smtClean="0">
                  <a:latin typeface="Times New Roman" pitchFamily="18" charset="0"/>
                  <a:cs typeface="Times New Roman" pitchFamily="18" charset="0"/>
                </a:rPr>
                <a:t>là</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điểm</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trong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của</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các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góc</a:t>
              </a:r>
              <a:r>
                <a:rPr lang="en-US" sz="2800" b="1" dirty="0" smtClean="0">
                  <a:latin typeface="Times New Roman" pitchFamily="18" charset="0"/>
                  <a:cs typeface="Times New Roman" pitchFamily="18" charset="0"/>
                </a:rPr>
                <a:t> </a:t>
              </a:r>
              <a:endParaRPr lang="en-US" sz="2800" dirty="0">
                <a:latin typeface="Times New Roman" pitchFamily="18" charset="0"/>
                <a:cs typeface="Times New Roman"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97372980"/>
                </p:ext>
              </p:extLst>
            </p:nvPr>
          </p:nvGraphicFramePr>
          <p:xfrm>
            <a:off x="6609121" y="4436190"/>
            <a:ext cx="2228850" cy="611188"/>
          </p:xfrm>
          <a:graphic>
            <a:graphicData uri="http://schemas.openxmlformats.org/presentationml/2006/ole">
              <mc:AlternateContent xmlns:mc="http://schemas.openxmlformats.org/markup-compatibility/2006">
                <mc:Choice xmlns:v="urn:schemas-microsoft-com:vml" Requires="v">
                  <p:oleObj spid="_x0000_s12320" name="Equation" r:id="rId4" imgW="965160" imgH="266400" progId="Equation.DSMT4">
                    <p:embed/>
                  </p:oleObj>
                </mc:Choice>
                <mc:Fallback>
                  <p:oleObj name="Equation" r:id="rId4" imgW="965160" imgH="266400" progId="Equation.DSMT4">
                    <p:embed/>
                    <p:pic>
                      <p:nvPicPr>
                        <p:cNvPr id="0" name="Object 8"/>
                        <p:cNvPicPr>
                          <a:picLocks noChangeAspect="1" noChangeArrowheads="1"/>
                        </p:cNvPicPr>
                        <p:nvPr/>
                      </p:nvPicPr>
                      <p:blipFill>
                        <a:blip r:embed="rId5"/>
                        <a:srcRect/>
                        <a:stretch>
                          <a:fillRect/>
                        </a:stretch>
                      </p:blipFill>
                      <p:spPr bwMode="auto">
                        <a:xfrm>
                          <a:off x="6609121" y="4436190"/>
                          <a:ext cx="2228850"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extLst>
      <p:ext uri="{BB962C8B-B14F-4D97-AF65-F5344CB8AC3E}">
        <p14:creationId xmlns:p14="http://schemas.microsoft.com/office/powerpoint/2010/main" val="466617191"/>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par>
                          <p:cTn id="10" fill="hold">
                            <p:stCondLst>
                              <p:cond delay="500"/>
                            </p:stCondLst>
                            <p:childTnLst>
                              <p:par>
                                <p:cTn id="11" presetID="1" presetClass="entr" presetSubtype="0" fill="hold" nodeType="afterEffect">
                                  <p:stCondLst>
                                    <p:cond delay="0"/>
                                  </p:stCondLst>
                                  <p:childTnLst>
                                    <p:set>
                                      <p:cBhvr>
                                        <p:cTn id="12" dur="1" fill="hold">
                                          <p:stCondLst>
                                            <p:cond delay="0"/>
                                          </p:stCondLst>
                                        </p:cTn>
                                        <p:tgtEl>
                                          <p:spTgt spid="1229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60608" y="628801"/>
            <a:ext cx="11642502" cy="1815882"/>
          </a:xfrm>
          <a:prstGeom prst="rect">
            <a:avLst/>
          </a:prstGeom>
        </p:spPr>
        <p:txBody>
          <a:bodyPr wrap="square">
            <a:spAutoFit/>
          </a:bodyPr>
          <a:lstStyle/>
          <a:p>
            <a:r>
              <a:rPr lang="en-US" sz="2800" b="1" dirty="0" err="1">
                <a:latin typeface="Times New Roman" pitchFamily="18" charset="0"/>
                <a:cs typeface="Times New Roman" pitchFamily="18" charset="0"/>
              </a:rPr>
              <a:t>Bài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tập</a:t>
            </a:r>
            <a:r>
              <a:rPr lang="en-US" sz="2800" b="1" dirty="0">
                <a:latin typeface="Times New Roman" pitchFamily="18" charset="0"/>
                <a:cs typeface="Times New Roman" pitchFamily="18" charset="0"/>
              </a:rPr>
              <a:t> </a:t>
            </a:r>
            <a:r>
              <a:rPr lang="en-US" sz="2800" b="1" dirty="0" smtClean="0">
                <a:latin typeface="Times New Roman" pitchFamily="18" charset="0"/>
                <a:cs typeface="Times New Roman" pitchFamily="18" charset="0"/>
              </a:rPr>
              <a:t>3 </a:t>
            </a:r>
            <a:r>
              <a:rPr lang="en-US" sz="2800" b="1" dirty="0" err="1">
                <a:latin typeface="Times New Roman" pitchFamily="18" charset="0"/>
                <a:cs typeface="Times New Roman" pitchFamily="18" charset="0"/>
              </a:rPr>
              <a:t>trang</a:t>
            </a:r>
            <a:r>
              <a:rPr lang="en-US" sz="2800" b="1" dirty="0">
                <a:latin typeface="Times New Roman" pitchFamily="18" charset="0"/>
                <a:cs typeface="Times New Roman" pitchFamily="18" charset="0"/>
              </a:rPr>
              <a:t> </a:t>
            </a:r>
            <a:r>
              <a:rPr lang="en-US" sz="2800" b="1" dirty="0" smtClean="0">
                <a:latin typeface="Times New Roman" pitchFamily="18" charset="0"/>
                <a:cs typeface="Times New Roman" pitchFamily="18" charset="0"/>
              </a:rPr>
              <a:t>88</a:t>
            </a:r>
            <a:r>
              <a:rPr lang="vi-VN" sz="2800" b="1" dirty="0" smtClean="0">
                <a:latin typeface="Times New Roman" pitchFamily="18" charset="0"/>
                <a:cs typeface="Times New Roman" pitchFamily="18" charset="0"/>
              </a:rPr>
              <a:t>/</a:t>
            </a:r>
            <a:r>
              <a:rPr lang="en-US" sz="2800" b="1" dirty="0">
                <a:latin typeface="Times New Roman" pitchFamily="18" charset="0"/>
                <a:cs typeface="Times New Roman" pitchFamily="18" charset="0"/>
              </a:rPr>
              <a:t>SGK </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Hãy</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vẽ</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các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hình</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em</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đã</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học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hoặc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kể</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lại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các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hình</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quan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sát</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được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trong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thực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tiễn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có</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đặc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điểm</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sau</a:t>
            </a:r>
            <a:r>
              <a:rPr lang="en-US" sz="2800" b="1" dirty="0" smtClean="0">
                <a:latin typeface="Times New Roman" pitchFamily="18" charset="0"/>
                <a:cs typeface="Times New Roman" pitchFamily="18" charset="0"/>
              </a:rPr>
              <a:t> :</a:t>
            </a:r>
          </a:p>
          <a:p>
            <a:pPr marL="742950" indent="-742950">
              <a:buAutoNum type="alphaLcParenR"/>
            </a:pPr>
            <a:r>
              <a:rPr lang="en-US" sz="2800" b="1" dirty="0" err="1" smtClean="0">
                <a:latin typeface="Times New Roman" pitchFamily="18" charset="0"/>
                <a:cs typeface="Times New Roman" pitchFamily="18" charset="0"/>
              </a:rPr>
              <a:t>Có</a:t>
            </a:r>
            <a:r>
              <a:rPr lang="en-US" sz="2800" b="1" dirty="0" smtClean="0">
                <a:latin typeface="Times New Roman" pitchFamily="18" charset="0"/>
                <a:cs typeface="Times New Roman" pitchFamily="18" charset="0"/>
              </a:rPr>
              <a:t> 1 </a:t>
            </a:r>
            <a:r>
              <a:rPr lang="en-US" sz="2800" b="1" dirty="0" err="1" smtClean="0">
                <a:latin typeface="Times New Roman" pitchFamily="18" charset="0"/>
                <a:cs typeface="Times New Roman" pitchFamily="18" charset="0"/>
              </a:rPr>
              <a:t>góc</a:t>
            </a:r>
            <a:r>
              <a:rPr lang="en-US" sz="2800" b="1" dirty="0" smtClean="0">
                <a:latin typeface="Times New Roman" pitchFamily="18" charset="0"/>
                <a:cs typeface="Times New Roman" pitchFamily="18" charset="0"/>
              </a:rPr>
              <a:t>;			b) </a:t>
            </a:r>
            <a:r>
              <a:rPr lang="en-US" sz="2800" b="1" dirty="0" err="1" smtClean="0">
                <a:latin typeface="Times New Roman" pitchFamily="18" charset="0"/>
                <a:cs typeface="Times New Roman" pitchFamily="18" charset="0"/>
              </a:rPr>
              <a:t>Có</a:t>
            </a:r>
            <a:r>
              <a:rPr lang="en-US" sz="2800" b="1" dirty="0" smtClean="0">
                <a:latin typeface="Times New Roman" pitchFamily="18" charset="0"/>
                <a:cs typeface="Times New Roman" pitchFamily="18" charset="0"/>
              </a:rPr>
              <a:t> 2 </a:t>
            </a:r>
            <a:r>
              <a:rPr lang="en-US" sz="2800" b="1" dirty="0" err="1" smtClean="0">
                <a:latin typeface="Times New Roman" pitchFamily="18" charset="0"/>
                <a:cs typeface="Times New Roman" pitchFamily="18" charset="0"/>
              </a:rPr>
              <a:t>góc</a:t>
            </a:r>
            <a:r>
              <a:rPr lang="en-US" sz="2800" b="1" dirty="0" smtClean="0">
                <a:latin typeface="Times New Roman" pitchFamily="18" charset="0"/>
                <a:cs typeface="Times New Roman" pitchFamily="18" charset="0"/>
              </a:rPr>
              <a:t>;</a:t>
            </a:r>
          </a:p>
          <a:p>
            <a:pPr marL="742950" indent="-742950">
              <a:buAutoNum type="alphaLcParenR"/>
            </a:pPr>
            <a:r>
              <a:rPr lang="en-US" sz="2800" b="1" dirty="0" err="1" smtClean="0">
                <a:latin typeface="Times New Roman" pitchFamily="18" charset="0"/>
                <a:cs typeface="Times New Roman" pitchFamily="18" charset="0"/>
              </a:rPr>
              <a:t>Có</a:t>
            </a:r>
            <a:r>
              <a:rPr lang="en-US" sz="2800" b="1" dirty="0" smtClean="0">
                <a:latin typeface="Times New Roman" pitchFamily="18" charset="0"/>
                <a:cs typeface="Times New Roman" pitchFamily="18" charset="0"/>
              </a:rPr>
              <a:t> 3 </a:t>
            </a:r>
            <a:r>
              <a:rPr lang="en-US" sz="2800" b="1" dirty="0" err="1" smtClean="0">
                <a:latin typeface="Times New Roman" pitchFamily="18" charset="0"/>
                <a:cs typeface="Times New Roman" pitchFamily="18" charset="0"/>
              </a:rPr>
              <a:t>góc</a:t>
            </a:r>
            <a:r>
              <a:rPr lang="en-US" sz="2800" b="1" dirty="0" smtClean="0">
                <a:latin typeface="Times New Roman" pitchFamily="18" charset="0"/>
                <a:cs typeface="Times New Roman" pitchFamily="18" charset="0"/>
              </a:rPr>
              <a:t>;			c) </a:t>
            </a:r>
            <a:r>
              <a:rPr lang="en-US" sz="2800" b="1" dirty="0" err="1" smtClean="0">
                <a:latin typeface="Times New Roman" pitchFamily="18" charset="0"/>
                <a:cs typeface="Times New Roman" pitchFamily="18" charset="0"/>
              </a:rPr>
              <a:t>Có</a:t>
            </a:r>
            <a:r>
              <a:rPr lang="en-US" sz="2800" b="1" dirty="0" smtClean="0">
                <a:latin typeface="Times New Roman" pitchFamily="18" charset="0"/>
                <a:cs typeface="Times New Roman" pitchFamily="18" charset="0"/>
              </a:rPr>
              <a:t> 4 </a:t>
            </a:r>
            <a:r>
              <a:rPr lang="en-US" sz="2800" b="1" dirty="0" err="1" smtClean="0">
                <a:latin typeface="Times New Roman" pitchFamily="18" charset="0"/>
                <a:cs typeface="Times New Roman" pitchFamily="18" charset="0"/>
              </a:rPr>
              <a:t>góc</a:t>
            </a:r>
            <a:r>
              <a:rPr lang="en-US" sz="2800" b="1" dirty="0" smtClean="0">
                <a:latin typeface="Times New Roman" pitchFamily="18" charset="0"/>
                <a:cs typeface="Times New Roman" pitchFamily="18" charset="0"/>
              </a:rPr>
              <a:t>. </a:t>
            </a:r>
            <a:endParaRPr lang="en-US" sz="2800" dirty="0">
              <a:latin typeface="Times New Roman" pitchFamily="18" charset="0"/>
              <a:cs typeface="Times New Roman" pitchFamily="18" charset="0"/>
            </a:endParaRPr>
          </a:p>
        </p:txBody>
      </p:sp>
      <p:sp>
        <p:nvSpPr>
          <p:cNvPr id="2"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10"/>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4" name="Group 3"/>
          <p:cNvGrpSpPr/>
          <p:nvPr/>
        </p:nvGrpSpPr>
        <p:grpSpPr>
          <a:xfrm>
            <a:off x="788327" y="2444683"/>
            <a:ext cx="3976858" cy="2079236"/>
            <a:chOff x="788327" y="2444683"/>
            <a:chExt cx="3976858" cy="2079236"/>
          </a:xfrm>
        </p:grpSpPr>
        <p:pic>
          <p:nvPicPr>
            <p:cNvPr id="8" name="Picture 7"/>
            <p:cNvPicPr/>
            <p:nvPr/>
          </p:nvPicPr>
          <p:blipFill>
            <a:blip r:embed="rId2">
              <a:extLst>
                <a:ext uri="{28A0092B-C50C-407E-A947-70E740481C1C}">
                  <a14:useLocalDpi xmlns:a14="http://schemas.microsoft.com/office/drawing/2010/main" val="0"/>
                </a:ext>
              </a:extLst>
            </a:blip>
            <a:srcRect/>
            <a:stretch>
              <a:fillRect/>
            </a:stretch>
          </p:blipFill>
          <p:spPr bwMode="auto">
            <a:xfrm>
              <a:off x="1559597" y="2444683"/>
              <a:ext cx="3205588" cy="2079236"/>
            </a:xfrm>
            <a:prstGeom prst="rect">
              <a:avLst/>
            </a:prstGeom>
            <a:noFill/>
            <a:ln>
              <a:noFill/>
            </a:ln>
          </p:spPr>
        </p:pic>
        <p:sp>
          <p:nvSpPr>
            <p:cNvPr id="3" name="Rectangle 2"/>
            <p:cNvSpPr/>
            <p:nvPr/>
          </p:nvSpPr>
          <p:spPr>
            <a:xfrm>
              <a:off x="788327" y="3114969"/>
              <a:ext cx="484428" cy="523220"/>
            </a:xfrm>
            <a:prstGeom prst="rect">
              <a:avLst/>
            </a:prstGeom>
          </p:spPr>
          <p:txBody>
            <a:bodyPr wrap="none">
              <a:spAutoFit/>
            </a:bodyPr>
            <a:lstStyle/>
            <a:p>
              <a:r>
                <a:rPr lang="en-US" sz="2800" b="1" dirty="0" smtClean="0">
                  <a:latin typeface="Times New Roman" pitchFamily="18" charset="0"/>
                  <a:cs typeface="Times New Roman" pitchFamily="18" charset="0"/>
                </a:rPr>
                <a:t>a)</a:t>
              </a:r>
              <a:endParaRPr lang="en-US" sz="2800" dirty="0"/>
            </a:p>
          </p:txBody>
        </p:sp>
      </p:grpSp>
      <p:grpSp>
        <p:nvGrpSpPr>
          <p:cNvPr id="5" name="Group 4"/>
          <p:cNvGrpSpPr/>
          <p:nvPr/>
        </p:nvGrpSpPr>
        <p:grpSpPr>
          <a:xfrm>
            <a:off x="7359486" y="1991691"/>
            <a:ext cx="3252705" cy="2753400"/>
            <a:chOff x="7359486" y="1991691"/>
            <a:chExt cx="3252705" cy="2753400"/>
          </a:xfrm>
        </p:grpSpPr>
        <p:pic>
          <p:nvPicPr>
            <p:cNvPr id="9" name="Picture 8"/>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36352" y="1991691"/>
              <a:ext cx="2875839" cy="2753400"/>
            </a:xfrm>
            <a:prstGeom prst="rect">
              <a:avLst/>
            </a:prstGeom>
            <a:noFill/>
            <a:ln>
              <a:noFill/>
            </a:ln>
          </p:spPr>
        </p:pic>
        <p:sp>
          <p:nvSpPr>
            <p:cNvPr id="13" name="Rectangle 12"/>
            <p:cNvSpPr/>
            <p:nvPr/>
          </p:nvSpPr>
          <p:spPr>
            <a:xfrm>
              <a:off x="7359486" y="3136862"/>
              <a:ext cx="753732" cy="523220"/>
            </a:xfrm>
            <a:prstGeom prst="rect">
              <a:avLst/>
            </a:prstGeom>
          </p:spPr>
          <p:txBody>
            <a:bodyPr wrap="none">
              <a:spAutoFit/>
            </a:bodyPr>
            <a:lstStyle/>
            <a:p>
              <a:r>
                <a:rPr lang="en-US" sz="2800" b="1" dirty="0" err="1" smtClean="0">
                  <a:latin typeface="Times New Roman" pitchFamily="18" charset="0"/>
                  <a:cs typeface="Times New Roman" pitchFamily="18" charset="0"/>
                </a:rPr>
                <a:t>b,c</a:t>
              </a:r>
              <a:r>
                <a:rPr lang="en-US" sz="2800" b="1" dirty="0" smtClean="0">
                  <a:latin typeface="Times New Roman" pitchFamily="18" charset="0"/>
                  <a:cs typeface="Times New Roman" pitchFamily="18" charset="0"/>
                </a:rPr>
                <a:t>)</a:t>
              </a:r>
              <a:endParaRPr lang="en-US" sz="2800" dirty="0"/>
            </a:p>
          </p:txBody>
        </p:sp>
      </p:grpSp>
      <p:grpSp>
        <p:nvGrpSpPr>
          <p:cNvPr id="27" name="Group 26"/>
          <p:cNvGrpSpPr/>
          <p:nvPr/>
        </p:nvGrpSpPr>
        <p:grpSpPr>
          <a:xfrm>
            <a:off x="3439975" y="4523919"/>
            <a:ext cx="3792996" cy="1866900"/>
            <a:chOff x="3439975" y="4523919"/>
            <a:chExt cx="3792996" cy="1866900"/>
          </a:xfrm>
        </p:grpSpPr>
        <p:grpSp>
          <p:nvGrpSpPr>
            <p:cNvPr id="10" name="Group 9"/>
            <p:cNvGrpSpPr/>
            <p:nvPr/>
          </p:nvGrpSpPr>
          <p:grpSpPr>
            <a:xfrm>
              <a:off x="3439975" y="4523919"/>
              <a:ext cx="3792996" cy="1866900"/>
              <a:chOff x="3413471" y="4523919"/>
              <a:chExt cx="3792996" cy="1866900"/>
            </a:xfrm>
          </p:grpSpPr>
          <p:pic>
            <p:nvPicPr>
              <p:cNvPr id="1331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87042" y="4523919"/>
                <a:ext cx="3019425"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Rectangle 13"/>
              <p:cNvSpPr/>
              <p:nvPr/>
            </p:nvSpPr>
            <p:spPr>
              <a:xfrm>
                <a:off x="3413471" y="5340868"/>
                <a:ext cx="505267" cy="523220"/>
              </a:xfrm>
              <a:prstGeom prst="rect">
                <a:avLst/>
              </a:prstGeom>
            </p:spPr>
            <p:txBody>
              <a:bodyPr wrap="none">
                <a:spAutoFit/>
              </a:bodyPr>
              <a:lstStyle/>
              <a:p>
                <a:r>
                  <a:rPr lang="en-US" sz="2800" b="1" dirty="0" smtClean="0">
                    <a:latin typeface="Times New Roman" pitchFamily="18" charset="0"/>
                    <a:cs typeface="Times New Roman" pitchFamily="18" charset="0"/>
                  </a:rPr>
                  <a:t>d)</a:t>
                </a:r>
                <a:endParaRPr lang="en-US" sz="2800" dirty="0"/>
              </a:p>
            </p:txBody>
          </p:sp>
        </p:grpSp>
        <p:sp>
          <p:nvSpPr>
            <p:cNvPr id="11" name="Arc 10"/>
            <p:cNvSpPr/>
            <p:nvPr/>
          </p:nvSpPr>
          <p:spPr>
            <a:xfrm>
              <a:off x="5452430" y="5615731"/>
              <a:ext cx="511050" cy="414008"/>
            </a:xfrm>
            <a:prstGeom prst="arc">
              <a:avLst>
                <a:gd name="adj1" fmla="val 13896459"/>
                <a:gd name="adj2" fmla="val 169865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Arc 15"/>
            <p:cNvSpPr/>
            <p:nvPr/>
          </p:nvSpPr>
          <p:spPr>
            <a:xfrm rot="13193107">
              <a:off x="4743450" y="5529595"/>
              <a:ext cx="511050" cy="414008"/>
            </a:xfrm>
            <a:prstGeom prst="arc">
              <a:avLst>
                <a:gd name="adj1" fmla="val 13896459"/>
                <a:gd name="adj2" fmla="val 169865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Arc 16"/>
            <p:cNvSpPr/>
            <p:nvPr/>
          </p:nvSpPr>
          <p:spPr>
            <a:xfrm rot="19705661">
              <a:off x="5054874" y="5536223"/>
              <a:ext cx="511050" cy="414008"/>
            </a:xfrm>
            <a:prstGeom prst="arc">
              <a:avLst>
                <a:gd name="adj1" fmla="val 13896459"/>
                <a:gd name="adj2" fmla="val 169865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8" name="Straight Connector 17"/>
            <p:cNvCxnSpPr/>
            <p:nvPr/>
          </p:nvCxnSpPr>
          <p:spPr>
            <a:xfrm flipV="1">
              <a:off x="5327789" y="5440406"/>
              <a:ext cx="0" cy="201829"/>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4696665" y="5756153"/>
              <a:ext cx="157076" cy="18603"/>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4690041" y="5696521"/>
              <a:ext cx="157076" cy="18603"/>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24309797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60608" y="628801"/>
            <a:ext cx="11642502" cy="954107"/>
          </a:xfrm>
          <a:prstGeom prst="rect">
            <a:avLst/>
          </a:prstGeom>
        </p:spPr>
        <p:txBody>
          <a:bodyPr wrap="square">
            <a:spAutoFit/>
          </a:bodyPr>
          <a:lstStyle/>
          <a:p>
            <a:r>
              <a:rPr lang="en-US" sz="2800" b="1" dirty="0" err="1">
                <a:latin typeface="Times New Roman" pitchFamily="18" charset="0"/>
                <a:cs typeface="Times New Roman" pitchFamily="18" charset="0"/>
              </a:rPr>
              <a:t>Bài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tập</a:t>
            </a:r>
            <a:r>
              <a:rPr lang="en-US" sz="2800" b="1" dirty="0">
                <a:latin typeface="Times New Roman" pitchFamily="18" charset="0"/>
                <a:cs typeface="Times New Roman" pitchFamily="18" charset="0"/>
              </a:rPr>
              <a:t> 2 </a:t>
            </a:r>
            <a:r>
              <a:rPr lang="en-US" sz="2800" b="1" dirty="0" err="1">
                <a:latin typeface="Times New Roman" pitchFamily="18" charset="0"/>
                <a:cs typeface="Times New Roman" pitchFamily="18" charset="0"/>
              </a:rPr>
              <a:t>trang</a:t>
            </a:r>
            <a:r>
              <a:rPr lang="en-US" sz="2800" b="1" dirty="0">
                <a:latin typeface="Times New Roman" pitchFamily="18" charset="0"/>
                <a:cs typeface="Times New Roman" pitchFamily="18" charset="0"/>
              </a:rPr>
              <a:t> </a:t>
            </a:r>
            <a:r>
              <a:rPr lang="en-US" sz="2800" b="1" dirty="0" smtClean="0">
                <a:latin typeface="Times New Roman" pitchFamily="18" charset="0"/>
                <a:cs typeface="Times New Roman" pitchFamily="18" charset="0"/>
              </a:rPr>
              <a:t>88</a:t>
            </a:r>
            <a:r>
              <a:rPr lang="vi-VN" sz="2800" b="1" dirty="0" smtClean="0">
                <a:latin typeface="Times New Roman" pitchFamily="18" charset="0"/>
                <a:cs typeface="Times New Roman" pitchFamily="18" charset="0"/>
              </a:rPr>
              <a:t>/</a:t>
            </a:r>
            <a:r>
              <a:rPr lang="en-US" sz="2800" b="1" dirty="0" smtClean="0">
                <a:latin typeface="Times New Roman" pitchFamily="18" charset="0"/>
                <a:cs typeface="Times New Roman" pitchFamily="18" charset="0"/>
              </a:rPr>
              <a:t>SGK. </a:t>
            </a:r>
            <a:r>
              <a:rPr lang="en-US" sz="2800" b="1" dirty="0" err="1" smtClean="0">
                <a:latin typeface="Times New Roman" pitchFamily="18" charset="0"/>
                <a:cs typeface="Times New Roman" pitchFamily="18" charset="0"/>
              </a:rPr>
              <a:t>Em</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hãy</a:t>
            </a:r>
            <a:r>
              <a:rPr lang="en-US" sz="2800" b="1" dirty="0" smtClean="0">
                <a:latin typeface="Times New Roman" pitchFamily="18" charset="0"/>
                <a:cs typeface="Times New Roman" pitchFamily="18" charset="0"/>
              </a:rPr>
              <a:t> chia </a:t>
            </a:r>
            <a:r>
              <a:rPr lang="en-US" sz="2800" b="1" dirty="0" err="1" smtClean="0">
                <a:latin typeface="Times New Roman" pitchFamily="18" charset="0"/>
                <a:cs typeface="Times New Roman" pitchFamily="18" charset="0"/>
              </a:rPr>
              <a:t>sẻ</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với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các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bạn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trong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lớp</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các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góc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mà</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em</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nhìn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thấy</a:t>
            </a:r>
            <a:r>
              <a:rPr lang="en-US" sz="2800" b="1" dirty="0" smtClean="0">
                <a:latin typeface="Times New Roman" pitchFamily="18" charset="0"/>
                <a:cs typeface="Times New Roman" pitchFamily="18" charset="0"/>
              </a:rPr>
              <a:t> ở </a:t>
            </a:r>
            <a:r>
              <a:rPr lang="en-US" sz="2800" b="1" dirty="0" err="1" smtClean="0">
                <a:latin typeface="Times New Roman" pitchFamily="18" charset="0"/>
                <a:cs typeface="Times New Roman" pitchFamily="18" charset="0"/>
              </a:rPr>
              <a:t>hình</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bên</a:t>
            </a:r>
            <a:r>
              <a:rPr lang="en-US" sz="2800" b="1"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
        <p:nvSpPr>
          <p:cNvPr id="2"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10"/>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3141" y="1171980"/>
            <a:ext cx="7169852" cy="5576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66722721"/>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1190901" y="1168302"/>
            <a:ext cx="10823747" cy="1094526"/>
            <a:chOff x="1190901" y="1168302"/>
            <a:chExt cx="10823747" cy="1094526"/>
          </a:xfrm>
        </p:grpSpPr>
        <p:sp>
          <p:nvSpPr>
            <p:cNvPr id="3" name="Freeform 2"/>
            <p:cNvSpPr/>
            <p:nvPr/>
          </p:nvSpPr>
          <p:spPr>
            <a:xfrm>
              <a:off x="1738164" y="1168302"/>
              <a:ext cx="10276484" cy="1094526"/>
            </a:xfrm>
            <a:custGeom>
              <a:avLst/>
              <a:gdLst>
                <a:gd name="connsiteX0" fmla="*/ 0 w 10276484"/>
                <a:gd name="connsiteY0" fmla="*/ 0 h 1094524"/>
                <a:gd name="connsiteX1" fmla="*/ 9729222 w 10276484"/>
                <a:gd name="connsiteY1" fmla="*/ 0 h 1094524"/>
                <a:gd name="connsiteX2" fmla="*/ 10276484 w 10276484"/>
                <a:gd name="connsiteY2" fmla="*/ 547262 h 1094524"/>
                <a:gd name="connsiteX3" fmla="*/ 9729222 w 10276484"/>
                <a:gd name="connsiteY3" fmla="*/ 1094524 h 1094524"/>
                <a:gd name="connsiteX4" fmla="*/ 0 w 10276484"/>
                <a:gd name="connsiteY4" fmla="*/ 1094524 h 1094524"/>
                <a:gd name="connsiteX5" fmla="*/ 0 w 10276484"/>
                <a:gd name="connsiteY5" fmla="*/ 0 h 1094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76484" h="1094524">
                  <a:moveTo>
                    <a:pt x="10276484" y="1094523"/>
                  </a:moveTo>
                  <a:lnTo>
                    <a:pt x="547262" y="1094523"/>
                  </a:lnTo>
                  <a:lnTo>
                    <a:pt x="0" y="547262"/>
                  </a:lnTo>
                  <a:lnTo>
                    <a:pt x="547262" y="1"/>
                  </a:lnTo>
                  <a:lnTo>
                    <a:pt x="10276484" y="1"/>
                  </a:lnTo>
                  <a:lnTo>
                    <a:pt x="10276484" y="1094523"/>
                  </a:lnTo>
                  <a:close/>
                </a:path>
              </a:pathLst>
            </a:custGeom>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756286" tIns="152401" rIns="284480" bIns="152401" numCol="1" spcCol="1270" anchor="ctr" anchorCtr="0">
              <a:noAutofit/>
            </a:bodyPr>
            <a:lstStyle/>
            <a:p>
              <a:pPr lvl="0" algn="ctr" defTabSz="1778000">
                <a:lnSpc>
                  <a:spcPct val="90000"/>
                </a:lnSpc>
                <a:spcBef>
                  <a:spcPct val="0"/>
                </a:spcBef>
                <a:spcAft>
                  <a:spcPct val="35000"/>
                </a:spcAft>
              </a:pPr>
              <a:r>
                <a:rPr lang="vi-VN" sz="4000" b="1" kern="1200" dirty="0" smtClean="0"/>
                <a:t>Góc, cách kí hiệu góc</a:t>
              </a:r>
              <a:endParaRPr lang="en-US" sz="4000" kern="1200" dirty="0" smtClean="0"/>
            </a:p>
          </p:txBody>
        </p:sp>
        <p:sp>
          <p:nvSpPr>
            <p:cNvPr id="4" name="Oval 3"/>
            <p:cNvSpPr/>
            <p:nvPr/>
          </p:nvSpPr>
          <p:spPr>
            <a:xfrm>
              <a:off x="1190901" y="1168303"/>
              <a:ext cx="1094524" cy="1094524"/>
            </a:xfrm>
            <a:prstGeom prst="ellipse">
              <a:avLst/>
            </a:prstGeom>
            <a:blipFill>
              <a:blip r:embed="rId3" cstate="print">
                <a:extLst>
                  <a:ext uri="{28A0092B-C50C-407E-A947-70E740481C1C}">
                    <a14:useLocalDpi xmlns:a14="http://schemas.microsoft.com/office/drawing/2010/main" val="0"/>
                  </a:ext>
                </a:extLst>
              </a:blip>
              <a:srcRect/>
              <a:stretch>
                <a:fillRect/>
              </a:stretch>
            </a:blipFill>
          </p:spPr>
          <p:style>
            <a:lnRef idx="2">
              <a:schemeClr val="accent3">
                <a:shade val="80000"/>
                <a:hueOff val="0"/>
                <a:satOff val="0"/>
                <a:lumOff val="0"/>
                <a:alphaOff val="0"/>
              </a:schemeClr>
            </a:lnRef>
            <a:fillRef idx="1">
              <a:scrgbClr r="0" g="0" b="0"/>
            </a:fillRef>
            <a:effectRef idx="0">
              <a:schemeClr val="accent3">
                <a:tint val="40000"/>
                <a:hueOff val="0"/>
                <a:satOff val="0"/>
                <a:lumOff val="0"/>
                <a:alphaOff val="0"/>
              </a:schemeClr>
            </a:effectRef>
            <a:fontRef idx="minor">
              <a:schemeClr val="lt1">
                <a:hueOff val="0"/>
                <a:satOff val="0"/>
                <a:lumOff val="0"/>
                <a:alphaOff val="0"/>
              </a:schemeClr>
            </a:fontRef>
          </p:style>
        </p:sp>
      </p:grpSp>
      <p:grpSp>
        <p:nvGrpSpPr>
          <p:cNvPr id="13" name="Group 12"/>
          <p:cNvGrpSpPr/>
          <p:nvPr/>
        </p:nvGrpSpPr>
        <p:grpSpPr>
          <a:xfrm>
            <a:off x="1190901" y="2537893"/>
            <a:ext cx="10823747" cy="1094526"/>
            <a:chOff x="1190901" y="2537893"/>
            <a:chExt cx="10823747" cy="1094526"/>
          </a:xfrm>
        </p:grpSpPr>
        <p:sp>
          <p:nvSpPr>
            <p:cNvPr id="5" name="Freeform 4"/>
            <p:cNvSpPr/>
            <p:nvPr/>
          </p:nvSpPr>
          <p:spPr>
            <a:xfrm>
              <a:off x="1738164" y="2537893"/>
              <a:ext cx="10276484" cy="1094526"/>
            </a:xfrm>
            <a:custGeom>
              <a:avLst/>
              <a:gdLst>
                <a:gd name="connsiteX0" fmla="*/ 0 w 10276484"/>
                <a:gd name="connsiteY0" fmla="*/ 0 h 1094524"/>
                <a:gd name="connsiteX1" fmla="*/ 9729222 w 10276484"/>
                <a:gd name="connsiteY1" fmla="*/ 0 h 1094524"/>
                <a:gd name="connsiteX2" fmla="*/ 10276484 w 10276484"/>
                <a:gd name="connsiteY2" fmla="*/ 547262 h 1094524"/>
                <a:gd name="connsiteX3" fmla="*/ 9729222 w 10276484"/>
                <a:gd name="connsiteY3" fmla="*/ 1094524 h 1094524"/>
                <a:gd name="connsiteX4" fmla="*/ 0 w 10276484"/>
                <a:gd name="connsiteY4" fmla="*/ 1094524 h 1094524"/>
                <a:gd name="connsiteX5" fmla="*/ 0 w 10276484"/>
                <a:gd name="connsiteY5" fmla="*/ 0 h 1094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76484" h="1094524">
                  <a:moveTo>
                    <a:pt x="10276484" y="1094523"/>
                  </a:moveTo>
                  <a:lnTo>
                    <a:pt x="547262" y="1094523"/>
                  </a:lnTo>
                  <a:lnTo>
                    <a:pt x="0" y="547262"/>
                  </a:lnTo>
                  <a:lnTo>
                    <a:pt x="547262" y="1"/>
                  </a:lnTo>
                  <a:lnTo>
                    <a:pt x="10276484" y="1"/>
                  </a:lnTo>
                  <a:lnTo>
                    <a:pt x="10276484" y="1094523"/>
                  </a:lnTo>
                  <a:close/>
                </a:path>
              </a:pathLst>
            </a:custGeom>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756286" tIns="152401" rIns="284480" bIns="152400" numCol="1" spcCol="1270" anchor="ctr" anchorCtr="0">
              <a:noAutofit/>
            </a:bodyPr>
            <a:lstStyle/>
            <a:p>
              <a:pPr lvl="0" algn="ctr" defTabSz="1778000">
                <a:lnSpc>
                  <a:spcPct val="90000"/>
                </a:lnSpc>
                <a:spcBef>
                  <a:spcPct val="0"/>
                </a:spcBef>
                <a:spcAft>
                  <a:spcPct val="35000"/>
                </a:spcAft>
              </a:pPr>
              <a:r>
                <a:rPr lang="vi-VN" sz="4000" b="1" kern="1200" dirty="0" smtClean="0"/>
                <a:t>Cách vẽ góc</a:t>
              </a:r>
              <a:endParaRPr lang="en-US" sz="4000" kern="1200" dirty="0">
                <a:latin typeface="Times New Roman" panose="02020603050405020304" pitchFamily="18" charset="0"/>
                <a:cs typeface="Times New Roman" panose="02020603050405020304" pitchFamily="18" charset="0"/>
              </a:endParaRPr>
            </a:p>
          </p:txBody>
        </p:sp>
        <p:sp>
          <p:nvSpPr>
            <p:cNvPr id="6" name="Oval 5"/>
            <p:cNvSpPr/>
            <p:nvPr/>
          </p:nvSpPr>
          <p:spPr>
            <a:xfrm>
              <a:off x="1190901" y="2537894"/>
              <a:ext cx="1094524" cy="1094524"/>
            </a:xfrm>
            <a:prstGeom prst="ellipse">
              <a:avLst/>
            </a:prstGeom>
            <a:blipFill>
              <a:blip r:embed="rId4" cstate="print">
                <a:extLst>
                  <a:ext uri="{28A0092B-C50C-407E-A947-70E740481C1C}">
                    <a14:useLocalDpi xmlns:a14="http://schemas.microsoft.com/office/drawing/2010/main" val="0"/>
                  </a:ext>
                </a:extLst>
              </a:blip>
              <a:srcRect/>
              <a:stretch>
                <a:fillRect l="-14000" r="-14000"/>
              </a:stretch>
            </a:blipFill>
          </p:spPr>
          <p:style>
            <a:lnRef idx="2">
              <a:schemeClr val="accent3">
                <a:shade val="80000"/>
                <a:hueOff val="0"/>
                <a:satOff val="0"/>
                <a:lumOff val="0"/>
                <a:alphaOff val="0"/>
              </a:schemeClr>
            </a:lnRef>
            <a:fillRef idx="1">
              <a:scrgbClr r="0" g="0" b="0"/>
            </a:fillRef>
            <a:effectRef idx="0">
              <a:schemeClr val="accent3">
                <a:tint val="40000"/>
                <a:hueOff val="0"/>
                <a:satOff val="0"/>
                <a:lumOff val="0"/>
                <a:alphaOff val="0"/>
              </a:schemeClr>
            </a:effectRef>
            <a:fontRef idx="minor">
              <a:schemeClr val="lt1">
                <a:hueOff val="0"/>
                <a:satOff val="0"/>
                <a:lumOff val="0"/>
                <a:alphaOff val="0"/>
              </a:schemeClr>
            </a:fontRef>
          </p:style>
        </p:sp>
      </p:grpSp>
      <p:grpSp>
        <p:nvGrpSpPr>
          <p:cNvPr id="14" name="Group 13"/>
          <p:cNvGrpSpPr/>
          <p:nvPr/>
        </p:nvGrpSpPr>
        <p:grpSpPr>
          <a:xfrm>
            <a:off x="1190901" y="3907483"/>
            <a:ext cx="10823747" cy="1094526"/>
            <a:chOff x="1190901" y="3907483"/>
            <a:chExt cx="10823747" cy="1094526"/>
          </a:xfrm>
        </p:grpSpPr>
        <p:sp>
          <p:nvSpPr>
            <p:cNvPr id="7" name="Freeform 6"/>
            <p:cNvSpPr/>
            <p:nvPr/>
          </p:nvSpPr>
          <p:spPr>
            <a:xfrm>
              <a:off x="1738164" y="3907483"/>
              <a:ext cx="10276484" cy="1094526"/>
            </a:xfrm>
            <a:custGeom>
              <a:avLst/>
              <a:gdLst>
                <a:gd name="connsiteX0" fmla="*/ 0 w 10276484"/>
                <a:gd name="connsiteY0" fmla="*/ 0 h 1094524"/>
                <a:gd name="connsiteX1" fmla="*/ 9729222 w 10276484"/>
                <a:gd name="connsiteY1" fmla="*/ 0 h 1094524"/>
                <a:gd name="connsiteX2" fmla="*/ 10276484 w 10276484"/>
                <a:gd name="connsiteY2" fmla="*/ 547262 h 1094524"/>
                <a:gd name="connsiteX3" fmla="*/ 9729222 w 10276484"/>
                <a:gd name="connsiteY3" fmla="*/ 1094524 h 1094524"/>
                <a:gd name="connsiteX4" fmla="*/ 0 w 10276484"/>
                <a:gd name="connsiteY4" fmla="*/ 1094524 h 1094524"/>
                <a:gd name="connsiteX5" fmla="*/ 0 w 10276484"/>
                <a:gd name="connsiteY5" fmla="*/ 0 h 1094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76484" h="1094524">
                  <a:moveTo>
                    <a:pt x="10276484" y="1094523"/>
                  </a:moveTo>
                  <a:lnTo>
                    <a:pt x="547262" y="1094523"/>
                  </a:lnTo>
                  <a:lnTo>
                    <a:pt x="0" y="547262"/>
                  </a:lnTo>
                  <a:lnTo>
                    <a:pt x="547262" y="1"/>
                  </a:lnTo>
                  <a:lnTo>
                    <a:pt x="10276484" y="1"/>
                  </a:lnTo>
                  <a:lnTo>
                    <a:pt x="10276484" y="1094523"/>
                  </a:lnTo>
                  <a:close/>
                </a:path>
              </a:pathLst>
            </a:custGeom>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756286" tIns="152401" rIns="284480" bIns="152401" numCol="1" spcCol="1270" anchor="ctr" anchorCtr="0">
              <a:noAutofit/>
            </a:bodyPr>
            <a:lstStyle/>
            <a:p>
              <a:pPr lvl="0" algn="ctr" defTabSz="1778000">
                <a:lnSpc>
                  <a:spcPct val="90000"/>
                </a:lnSpc>
                <a:spcBef>
                  <a:spcPct val="0"/>
                </a:spcBef>
                <a:spcAft>
                  <a:spcPct val="35000"/>
                </a:spcAft>
              </a:pPr>
              <a:r>
                <a:rPr lang="vi-VN" sz="4000" b="1" kern="1200" dirty="0" smtClean="0"/>
                <a:t>Góc bẹt</a:t>
              </a:r>
              <a:endParaRPr lang="en-US" sz="4000" kern="1200" dirty="0">
                <a:latin typeface="Times New Roman" panose="02020603050405020304" pitchFamily="18" charset="0"/>
                <a:cs typeface="Times New Roman" panose="02020603050405020304" pitchFamily="18" charset="0"/>
              </a:endParaRPr>
            </a:p>
          </p:txBody>
        </p:sp>
        <p:sp>
          <p:nvSpPr>
            <p:cNvPr id="8" name="Oval 7"/>
            <p:cNvSpPr/>
            <p:nvPr/>
          </p:nvSpPr>
          <p:spPr>
            <a:xfrm>
              <a:off x="1190901" y="3907484"/>
              <a:ext cx="1094524" cy="1094524"/>
            </a:xfrm>
            <a:prstGeom prst="ellipse">
              <a:avLst/>
            </a:prstGeom>
            <a:blipFill>
              <a:blip r:embed="rId5">
                <a:extLst>
                  <a:ext uri="{28A0092B-C50C-407E-A947-70E740481C1C}">
                    <a14:useLocalDpi xmlns:a14="http://schemas.microsoft.com/office/drawing/2010/main" val="0"/>
                  </a:ext>
                </a:extLst>
              </a:blip>
              <a:srcRect/>
              <a:stretch>
                <a:fillRect/>
              </a:stretch>
            </a:blipFill>
          </p:spPr>
          <p:style>
            <a:lnRef idx="2">
              <a:schemeClr val="accent3">
                <a:shade val="80000"/>
                <a:hueOff val="0"/>
                <a:satOff val="0"/>
                <a:lumOff val="0"/>
                <a:alphaOff val="0"/>
              </a:schemeClr>
            </a:lnRef>
            <a:fillRef idx="1">
              <a:scrgbClr r="0" g="0" b="0"/>
            </a:fillRef>
            <a:effectRef idx="0">
              <a:schemeClr val="accent3">
                <a:tint val="40000"/>
                <a:hueOff val="0"/>
                <a:satOff val="0"/>
                <a:lumOff val="0"/>
                <a:alphaOff val="0"/>
              </a:schemeClr>
            </a:effectRef>
            <a:fontRef idx="minor">
              <a:schemeClr val="lt1">
                <a:hueOff val="0"/>
                <a:satOff val="0"/>
                <a:lumOff val="0"/>
                <a:alphaOff val="0"/>
              </a:schemeClr>
            </a:fontRef>
          </p:style>
        </p:sp>
      </p:grpSp>
      <p:grpSp>
        <p:nvGrpSpPr>
          <p:cNvPr id="15" name="Group 14"/>
          <p:cNvGrpSpPr/>
          <p:nvPr/>
        </p:nvGrpSpPr>
        <p:grpSpPr>
          <a:xfrm>
            <a:off x="1190901" y="5277074"/>
            <a:ext cx="10823747" cy="1094525"/>
            <a:chOff x="1190901" y="5277074"/>
            <a:chExt cx="10823747" cy="1094525"/>
          </a:xfrm>
        </p:grpSpPr>
        <p:sp>
          <p:nvSpPr>
            <p:cNvPr id="9" name="Freeform 8"/>
            <p:cNvSpPr/>
            <p:nvPr/>
          </p:nvSpPr>
          <p:spPr>
            <a:xfrm>
              <a:off x="1738164" y="5277074"/>
              <a:ext cx="10276484" cy="1094525"/>
            </a:xfrm>
            <a:custGeom>
              <a:avLst/>
              <a:gdLst>
                <a:gd name="connsiteX0" fmla="*/ 0 w 10276484"/>
                <a:gd name="connsiteY0" fmla="*/ 0 h 1094524"/>
                <a:gd name="connsiteX1" fmla="*/ 9729222 w 10276484"/>
                <a:gd name="connsiteY1" fmla="*/ 0 h 1094524"/>
                <a:gd name="connsiteX2" fmla="*/ 10276484 w 10276484"/>
                <a:gd name="connsiteY2" fmla="*/ 547262 h 1094524"/>
                <a:gd name="connsiteX3" fmla="*/ 9729222 w 10276484"/>
                <a:gd name="connsiteY3" fmla="*/ 1094524 h 1094524"/>
                <a:gd name="connsiteX4" fmla="*/ 0 w 10276484"/>
                <a:gd name="connsiteY4" fmla="*/ 1094524 h 1094524"/>
                <a:gd name="connsiteX5" fmla="*/ 0 w 10276484"/>
                <a:gd name="connsiteY5" fmla="*/ 0 h 1094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76484" h="1094524">
                  <a:moveTo>
                    <a:pt x="10276484" y="1094523"/>
                  </a:moveTo>
                  <a:lnTo>
                    <a:pt x="547262" y="1094523"/>
                  </a:lnTo>
                  <a:lnTo>
                    <a:pt x="0" y="547262"/>
                  </a:lnTo>
                  <a:lnTo>
                    <a:pt x="547262" y="1"/>
                  </a:lnTo>
                  <a:lnTo>
                    <a:pt x="10276484" y="1"/>
                  </a:lnTo>
                  <a:lnTo>
                    <a:pt x="10276484" y="1094523"/>
                  </a:lnTo>
                  <a:close/>
                </a:path>
              </a:pathLst>
            </a:custGeom>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756286" tIns="152401" rIns="284480" bIns="152400" numCol="1" spcCol="1270" anchor="ctr" anchorCtr="0">
              <a:noAutofit/>
            </a:bodyPr>
            <a:lstStyle/>
            <a:p>
              <a:pPr lvl="0" algn="ctr" defTabSz="1778000">
                <a:lnSpc>
                  <a:spcPct val="90000"/>
                </a:lnSpc>
                <a:spcBef>
                  <a:spcPct val="0"/>
                </a:spcBef>
                <a:spcAft>
                  <a:spcPct val="35000"/>
                </a:spcAft>
              </a:pPr>
              <a:r>
                <a:rPr lang="vi-VN" sz="4000" b="1" kern="1200" dirty="0" smtClean="0"/>
                <a:t>Điểm trong của góc</a:t>
              </a:r>
              <a:endParaRPr lang="en-US" sz="4000" kern="1200" dirty="0">
                <a:latin typeface="Times New Roman" panose="02020603050405020304" pitchFamily="18" charset="0"/>
                <a:cs typeface="Times New Roman" panose="02020603050405020304" pitchFamily="18" charset="0"/>
              </a:endParaRPr>
            </a:p>
          </p:txBody>
        </p:sp>
        <p:sp>
          <p:nvSpPr>
            <p:cNvPr id="11" name="Oval 10"/>
            <p:cNvSpPr/>
            <p:nvPr/>
          </p:nvSpPr>
          <p:spPr>
            <a:xfrm>
              <a:off x="1190901" y="5277075"/>
              <a:ext cx="1094524" cy="1094524"/>
            </a:xfrm>
            <a:prstGeom prst="ellipse">
              <a:avLst/>
            </a:prstGeom>
            <a:blipFill>
              <a:blip r:embed="rId6" cstate="print">
                <a:extLst>
                  <a:ext uri="{28A0092B-C50C-407E-A947-70E740481C1C}">
                    <a14:useLocalDpi xmlns:a14="http://schemas.microsoft.com/office/drawing/2010/main" val="0"/>
                  </a:ext>
                </a:extLst>
              </a:blip>
              <a:srcRect/>
              <a:stretch>
                <a:fillRect/>
              </a:stretch>
            </a:blipFill>
          </p:spPr>
          <p:style>
            <a:lnRef idx="2">
              <a:schemeClr val="accent3">
                <a:shade val="80000"/>
                <a:hueOff val="0"/>
                <a:satOff val="0"/>
                <a:lumOff val="0"/>
                <a:alphaOff val="0"/>
              </a:schemeClr>
            </a:lnRef>
            <a:fillRef idx="1">
              <a:scrgbClr r="0" g="0" b="0"/>
            </a:fillRef>
            <a:effectRef idx="0">
              <a:schemeClr val="accent3">
                <a:tint val="40000"/>
                <a:hueOff val="0"/>
                <a:satOff val="0"/>
                <a:lumOff val="0"/>
                <a:alphaOff val="0"/>
              </a:schemeClr>
            </a:effectRef>
            <a:fontRef idx="minor">
              <a:schemeClr val="lt1">
                <a:hueOff val="0"/>
                <a:satOff val="0"/>
                <a:lumOff val="0"/>
                <a:alphaOff val="0"/>
              </a:schemeClr>
            </a:fontRef>
          </p:style>
        </p:sp>
      </p:grpSp>
      <p:sp>
        <p:nvSpPr>
          <p:cNvPr id="2" name="TextBox 1"/>
          <p:cNvSpPr txBox="1"/>
          <p:nvPr/>
        </p:nvSpPr>
        <p:spPr>
          <a:xfrm>
            <a:off x="7566993" y="0"/>
            <a:ext cx="2133600" cy="646331"/>
          </a:xfrm>
          <a:prstGeom prst="rect">
            <a:avLst/>
          </a:prstGeom>
          <a:noFill/>
        </p:spPr>
        <p:txBody>
          <a:bodyPr wrap="square" rtlCol="0">
            <a:spAutoFit/>
          </a:bodyPr>
          <a:lstStyle/>
          <a:p>
            <a:r>
              <a:rPr lang="en-US" sz="3600" b="1"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(TIẾT 1)</a:t>
            </a:r>
            <a:endParaRPr lang="en-US" sz="3600" b="1" dirty="0">
              <a:solidFill>
                <a:srgbClr val="00B050"/>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26176641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arn(inVertical)">
                                      <p:cBhvr>
                                        <p:cTn id="2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445668" y="2069139"/>
            <a:ext cx="670300" cy="683979"/>
          </a:xfrm>
        </p:spPr>
      </p:pic>
      <p:sp>
        <p:nvSpPr>
          <p:cNvPr id="2" name="Rectangle 1"/>
          <p:cNvSpPr/>
          <p:nvPr/>
        </p:nvSpPr>
        <p:spPr>
          <a:xfrm>
            <a:off x="142414" y="745832"/>
            <a:ext cx="5408380" cy="707886"/>
          </a:xfrm>
          <a:prstGeom prst="rect">
            <a:avLst/>
          </a:prstGeom>
        </p:spPr>
        <p:txBody>
          <a:bodyPr wrap="square">
            <a:spAutoFit/>
          </a:bodyPr>
          <a:lstStyle/>
          <a:p>
            <a:r>
              <a:rPr lang="en-US" sz="4000" b="1" dirty="0" smtClean="0">
                <a:latin typeface="Times New Roman" pitchFamily="18" charset="0"/>
                <a:cs typeface="Times New Roman" pitchFamily="18" charset="0"/>
              </a:rPr>
              <a:t>1. </a:t>
            </a:r>
            <a:r>
              <a:rPr lang="vi-VN" sz="4000" b="1" dirty="0" smtClean="0">
                <a:latin typeface="Times New Roman" pitchFamily="18" charset="0"/>
                <a:cs typeface="Times New Roman" pitchFamily="18" charset="0"/>
              </a:rPr>
              <a:t>Góc</a:t>
            </a:r>
            <a:r>
              <a:rPr lang="vi-VN" sz="4000" b="1" dirty="0">
                <a:latin typeface="Times New Roman" pitchFamily="18" charset="0"/>
                <a:cs typeface="Times New Roman" pitchFamily="18" charset="0"/>
              </a:rPr>
              <a:t>, cách kí hiệu góc</a:t>
            </a:r>
            <a:endParaRPr lang="en-US" sz="4000" dirty="0">
              <a:latin typeface="Times New Roman" pitchFamily="18" charset="0"/>
              <a:cs typeface="Times New Roman" pitchFamily="18" charset="0"/>
            </a:endParaRPr>
          </a:p>
        </p:txBody>
      </p:sp>
      <p:pic>
        <p:nvPicPr>
          <p:cNvPr id="14" name="Picture 13" descr="C:\Users\Administrator\Desktop\1.png"/>
          <p:cNvPicPr/>
          <p:nvPr/>
        </p:nvPicPr>
        <p:blipFill>
          <a:blip r:embed="rId5">
            <a:extLst>
              <a:ext uri="{28A0092B-C50C-407E-A947-70E740481C1C}">
                <a14:useLocalDpi xmlns:a14="http://schemas.microsoft.com/office/drawing/2010/main" val="0"/>
              </a:ext>
            </a:extLst>
          </a:blip>
          <a:srcRect/>
          <a:stretch>
            <a:fillRect/>
          </a:stretch>
        </p:blipFill>
        <p:spPr bwMode="auto">
          <a:xfrm>
            <a:off x="1208104" y="1350685"/>
            <a:ext cx="7871502" cy="3066767"/>
          </a:xfrm>
          <a:prstGeom prst="rect">
            <a:avLst/>
          </a:prstGeom>
          <a:noFill/>
          <a:ln>
            <a:noFill/>
          </a:ln>
        </p:spPr>
      </p:pic>
      <p:grpSp>
        <p:nvGrpSpPr>
          <p:cNvPr id="26" name="Group 25"/>
          <p:cNvGrpSpPr/>
          <p:nvPr/>
        </p:nvGrpSpPr>
        <p:grpSpPr>
          <a:xfrm>
            <a:off x="809854" y="4291861"/>
            <a:ext cx="11255389" cy="2246769"/>
            <a:chOff x="809854" y="4317619"/>
            <a:chExt cx="11255389" cy="2246769"/>
          </a:xfrm>
        </p:grpSpPr>
        <p:graphicFrame>
          <p:nvGraphicFramePr>
            <p:cNvPr id="5" name="Object 4"/>
            <p:cNvGraphicFramePr>
              <a:graphicFrameLocks noChangeAspect="1"/>
            </p:cNvGraphicFramePr>
            <p:nvPr>
              <p:extLst>
                <p:ext uri="{D42A27DB-BD31-4B8C-83A1-F6EECF244321}">
                  <p14:modId xmlns:p14="http://schemas.microsoft.com/office/powerpoint/2010/main" val="3594551446"/>
                </p:ext>
              </p:extLst>
            </p:nvPr>
          </p:nvGraphicFramePr>
          <p:xfrm>
            <a:off x="2949636" y="5556914"/>
            <a:ext cx="640641" cy="546430"/>
          </p:xfrm>
          <a:graphic>
            <a:graphicData uri="http://schemas.openxmlformats.org/presentationml/2006/ole">
              <mc:AlternateContent xmlns:mc="http://schemas.openxmlformats.org/markup-compatibility/2006">
                <mc:Choice xmlns:v="urn:schemas-microsoft-com:vml" Requires="v">
                  <p:oleObj spid="_x0000_s2261" name="Equation" r:id="rId6" imgW="330057" imgH="266584" progId="Equation.DSMT4">
                    <p:embed/>
                  </p:oleObj>
                </mc:Choice>
                <mc:Fallback>
                  <p:oleObj name="Equation" r:id="rId6" imgW="330057" imgH="266584" progId="Equation.DSMT4">
                    <p:embed/>
                    <p:pic>
                      <p:nvPicPr>
                        <p:cNvPr id="0" name="Object 5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49636" y="5556914"/>
                          <a:ext cx="640641" cy="546430"/>
                        </a:xfrm>
                        <a:prstGeom prst="rect">
                          <a:avLst/>
                        </a:prstGeom>
                        <a:noFill/>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4269068186"/>
                </p:ext>
              </p:extLst>
            </p:nvPr>
          </p:nvGraphicFramePr>
          <p:xfrm>
            <a:off x="4289623" y="5581503"/>
            <a:ext cx="697168" cy="546430"/>
          </p:xfrm>
          <a:graphic>
            <a:graphicData uri="http://schemas.openxmlformats.org/presentationml/2006/ole">
              <mc:AlternateContent xmlns:mc="http://schemas.openxmlformats.org/markup-compatibility/2006">
                <mc:Choice xmlns:v="urn:schemas-microsoft-com:vml" Requires="v">
                  <p:oleObj spid="_x0000_s2262" name="Equation" r:id="rId8" imgW="342603" imgH="266469" progId="Equation.DSMT4">
                    <p:embed/>
                  </p:oleObj>
                </mc:Choice>
                <mc:Fallback>
                  <p:oleObj name="Equation" r:id="rId8" imgW="342603" imgH="266469" progId="Equation.DSMT4">
                    <p:embed/>
                    <p:pic>
                      <p:nvPicPr>
                        <p:cNvPr id="0" name="Object 5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89623" y="5581503"/>
                          <a:ext cx="697168" cy="546430"/>
                        </a:xfrm>
                        <a:prstGeom prst="rect">
                          <a:avLst/>
                        </a:prstGeom>
                        <a:noFill/>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1789293146"/>
                </p:ext>
              </p:extLst>
            </p:nvPr>
          </p:nvGraphicFramePr>
          <p:xfrm>
            <a:off x="5808646" y="5611947"/>
            <a:ext cx="330168" cy="485542"/>
          </p:xfrm>
          <a:graphic>
            <a:graphicData uri="http://schemas.openxmlformats.org/presentationml/2006/ole">
              <mc:AlternateContent xmlns:mc="http://schemas.openxmlformats.org/markup-compatibility/2006">
                <mc:Choice xmlns:v="urn:schemas-microsoft-com:vml" Requires="v">
                  <p:oleObj spid="_x0000_s2263" name="Equation" r:id="rId10" imgW="164957" imgH="241091" progId="Equation.DSMT4">
                    <p:embed/>
                  </p:oleObj>
                </mc:Choice>
                <mc:Fallback>
                  <p:oleObj name="Equation" r:id="rId10" imgW="164957" imgH="241091" progId="Equation.DSMT4">
                    <p:embed/>
                    <p:pic>
                      <p:nvPicPr>
                        <p:cNvPr id="0" name="Object 4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08646" y="5611947"/>
                          <a:ext cx="330168" cy="485542"/>
                        </a:xfrm>
                        <a:prstGeom prst="rect">
                          <a:avLst/>
                        </a:prstGeom>
                        <a:noFill/>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254396948"/>
                </p:ext>
              </p:extLst>
            </p:nvPr>
          </p:nvGraphicFramePr>
          <p:xfrm>
            <a:off x="4854219" y="6105725"/>
            <a:ext cx="2693729" cy="452232"/>
          </p:xfrm>
          <a:graphic>
            <a:graphicData uri="http://schemas.openxmlformats.org/presentationml/2006/ole">
              <mc:AlternateContent xmlns:mc="http://schemas.openxmlformats.org/markup-compatibility/2006">
                <mc:Choice xmlns:v="urn:schemas-microsoft-com:vml" Requires="v">
                  <p:oleObj spid="_x0000_s2264" name="Equation" r:id="rId12" imgW="1307532" imgH="215806" progId="Equation.DSMT4">
                    <p:embed/>
                  </p:oleObj>
                </mc:Choice>
                <mc:Fallback>
                  <p:oleObj name="Equation" r:id="rId12" imgW="1307532" imgH="215806" progId="Equation.DSMT4">
                    <p:embed/>
                    <p:pic>
                      <p:nvPicPr>
                        <p:cNvPr id="0" name="Object 4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54219" y="6105725"/>
                          <a:ext cx="2693729" cy="452232"/>
                        </a:xfrm>
                        <a:prstGeom prst="rect">
                          <a:avLst/>
                        </a:prstGeom>
                        <a:noFill/>
                      </p:spPr>
                    </p:pic>
                  </p:oleObj>
                </mc:Fallback>
              </mc:AlternateContent>
            </a:graphicData>
          </a:graphic>
        </p:graphicFrame>
        <p:sp>
          <p:nvSpPr>
            <p:cNvPr id="18" name="Rectangle 52"/>
            <p:cNvSpPr>
              <a:spLocks noChangeArrowheads="1"/>
            </p:cNvSpPr>
            <p:nvPr/>
          </p:nvSpPr>
          <p:spPr bwMode="auto">
            <a:xfrm>
              <a:off x="809854" y="4317619"/>
              <a:ext cx="11255389"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800" b="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vi-VN" sz="2800" b="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Góc là hình tạo bởi hai tia chung gốc. Gốc chung gọi là đỉnh của góc, hai tia gọc là 2 cạnh của góc.</a:t>
              </a:r>
              <a:endParaRPr kumimoji="0" lang="en-US" sz="2800" b="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vi-VN" sz="2800" b="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Kí hiệu góc:</a:t>
              </a:r>
              <a:endParaRPr kumimoji="0" lang="en-US" sz="2800" b="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sz="2800" b="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Góc xOy là </a:t>
              </a:r>
              <a:r>
                <a:rPr kumimoji="0" lang="en-US" sz="2800" b="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(hay         </a:t>
              </a:r>
              <a:r>
                <a:rPr kumimoji="0" lang="en-US" sz="2800" b="0" u="none" strike="noStrike" cap="none" normalizeH="0" dirty="0" err="1" smtClean="0">
                  <a:ln>
                    <a:noFill/>
                  </a:ln>
                  <a:solidFill>
                    <a:schemeClr val="tx1"/>
                  </a:solidFill>
                  <a:effectLst/>
                  <a:latin typeface="Times New Roman" pitchFamily="18" charset="0"/>
                  <a:ea typeface="Calibri" pitchFamily="34" charset="0"/>
                  <a:cs typeface="Times New Roman" pitchFamily="18" charset="0"/>
                </a:rPr>
                <a:t>hoặc</a:t>
              </a:r>
              <a:r>
                <a:rPr kumimoji="0" lang="en-US" sz="2800" b="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p>
            <a:p>
              <a:pPr algn="just" eaLnBrk="0" fontAlgn="base" hangingPunct="0">
                <a:spcBef>
                  <a:spcPct val="0"/>
                </a:spcBef>
                <a:spcAft>
                  <a:spcPct val="0"/>
                </a:spcAft>
              </a:pPr>
              <a:r>
                <a:rPr lang="en-US" sz="2800" baseline="0" dirty="0" smtClean="0">
                  <a:latin typeface="Times New Roman" pitchFamily="18" charset="0"/>
                  <a:cs typeface="Times New Roman" pitchFamily="18" charset="0"/>
                </a:rPr>
                <a:t>+ </a:t>
              </a:r>
              <a:r>
                <a:rPr lang="vi-VN" sz="2800" dirty="0">
                  <a:latin typeface="Times New Roman" pitchFamily="18" charset="0"/>
                  <a:ea typeface="Calibri" pitchFamily="34" charset="0"/>
                  <a:cs typeface="Times New Roman" pitchFamily="18" charset="0"/>
                </a:rPr>
                <a:t>Ta còn dùng kí hiệu góc: </a:t>
              </a:r>
              <a:endParaRPr kumimoji="0" lang="vi-VN" sz="2800" b="0" u="none" strike="noStrike" cap="none" normalizeH="0" baseline="0" dirty="0" smtClean="0">
                <a:ln>
                  <a:noFill/>
                </a:ln>
                <a:solidFill>
                  <a:schemeClr val="tx1"/>
                </a:solidFill>
                <a:effectLst/>
                <a:latin typeface="Times New Roman" pitchFamily="18" charset="0"/>
                <a:cs typeface="Times New Roman" pitchFamily="18" charset="0"/>
              </a:endParaRPr>
            </a:p>
          </p:txBody>
        </p:sp>
      </p:grpSp>
      <p:sp>
        <p:nvSpPr>
          <p:cNvPr id="20" name="Rectangle 54"/>
          <p:cNvSpPr>
            <a:spLocks noChangeArrowheads="1"/>
          </p:cNvSpPr>
          <p:nvPr/>
        </p:nvSpPr>
        <p:spPr bwMode="auto">
          <a:xfrm>
            <a:off x="695460" y="571043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vi-VN" sz="1400" b="0" i="1"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endParaRPr kumimoji="0" lang="vi-VN"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Rectangle 56"/>
          <p:cNvSpPr>
            <a:spLocks noChangeArrowheads="1"/>
          </p:cNvSpPr>
          <p:nvPr/>
        </p:nvSpPr>
        <p:spPr bwMode="auto">
          <a:xfrm>
            <a:off x="0" y="14668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400" b="0" i="1" u="none" strike="noStrike" cap="none" normalizeH="0" baseline="0" smtClean="0">
                <a:ln>
                  <a:noFill/>
                </a:ln>
                <a:solidFill>
                  <a:schemeClr val="tx1"/>
                </a:solidFill>
                <a:effectLst/>
                <a:latin typeface="Arial" pitchFamily="34" charset="0"/>
                <a:ea typeface="Calibri" pitchFamily="34" charset="0"/>
                <a:cs typeface="Times New Roman" pitchFamily="18" charset="0"/>
              </a:rPr>
              <a:t>.</a:t>
            </a: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0960" y="4205249"/>
            <a:ext cx="788894" cy="836363"/>
          </a:xfrm>
          <a:prstGeom prst="rect">
            <a:avLst/>
          </a:prstGeom>
        </p:spPr>
      </p:pic>
    </p:spTree>
    <p:extLst>
      <p:ext uri="{BB962C8B-B14F-4D97-AF65-F5344CB8AC3E}">
        <p14:creationId xmlns:p14="http://schemas.microsoft.com/office/powerpoint/2010/main" val="206369778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par>
                          <p:cTn id="8" fill="hold">
                            <p:stCondLst>
                              <p:cond delay="500"/>
                            </p:stCondLst>
                            <p:childTnLst>
                              <p:par>
                                <p:cTn id="9" presetID="1" presetClass="entr" presetSubtype="0" fill="hold" nodeType="afterEffect">
                                  <p:stCondLst>
                                    <p:cond delay="50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500"/>
                                        <p:tgtEl>
                                          <p:spTgt spid="25"/>
                                        </p:tgtEl>
                                      </p:cBhvr>
                                    </p:animEffect>
                                  </p:childTnLst>
                                </p:cTn>
                              </p:par>
                            </p:childTnLst>
                          </p:cTn>
                        </p:par>
                        <p:par>
                          <p:cTn id="16" fill="hold">
                            <p:stCondLst>
                              <p:cond delay="500"/>
                            </p:stCondLst>
                            <p:childTnLst>
                              <p:par>
                                <p:cTn id="17" presetID="1" presetClass="entr" presetSubtype="0" fill="hold" nodeType="afterEffect">
                                  <p:stCondLst>
                                    <p:cond delay="50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p:cNvGraphicFramePr>
            <a:graphicFrameLocks noChangeAspect="1"/>
          </p:cNvGraphicFramePr>
          <p:nvPr>
            <p:extLst>
              <p:ext uri="{D42A27DB-BD31-4B8C-83A1-F6EECF244321}">
                <p14:modId xmlns:p14="http://schemas.microsoft.com/office/powerpoint/2010/main" val="4013949213"/>
              </p:ext>
            </p:extLst>
          </p:nvPr>
        </p:nvGraphicFramePr>
        <p:xfrm>
          <a:off x="5722701" y="2446450"/>
          <a:ext cx="2227074" cy="510017"/>
        </p:xfrm>
        <a:graphic>
          <a:graphicData uri="http://schemas.openxmlformats.org/presentationml/2006/ole">
            <mc:AlternateContent xmlns:mc="http://schemas.openxmlformats.org/markup-compatibility/2006">
              <mc:Choice xmlns:v="urn:schemas-microsoft-com:vml" Requires="v">
                <p:oleObj spid="_x0000_s4189" name="Equation" r:id="rId3" imgW="1257300" imgH="279400" progId="Equation.DSMT4">
                  <p:embed/>
                </p:oleObj>
              </mc:Choice>
              <mc:Fallback>
                <p:oleObj name="Equation" r:id="rId3" imgW="1257300" imgH="27940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22701" y="2446450"/>
                        <a:ext cx="2227074" cy="510017"/>
                      </a:xfrm>
                      <a:prstGeom prst="rect">
                        <a:avLst/>
                      </a:prstGeom>
                      <a:noFill/>
                    </p:spPr>
                  </p:pic>
                </p:oleObj>
              </mc:Fallback>
            </mc:AlternateContent>
          </a:graphicData>
        </a:graphic>
      </p:graphicFrame>
      <p:sp>
        <p:nvSpPr>
          <p:cNvPr id="12" name="Rectangle 7"/>
          <p:cNvSpPr>
            <a:spLocks noChangeArrowheads="1"/>
          </p:cNvSpPr>
          <p:nvPr/>
        </p:nvSpPr>
        <p:spPr bwMode="auto">
          <a:xfrm>
            <a:off x="2923504" y="6085588"/>
            <a:ext cx="28405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400" b="0" i="0" u="none" strike="noStrike" cap="none" normalizeH="0" baseline="0" dirty="0" smtClean="0">
                <a:ln>
                  <a:noFill/>
                </a:ln>
                <a:solidFill>
                  <a:srgbClr val="000000"/>
                </a:solidFill>
                <a:effectLst/>
                <a:latin typeface="Arial" pitchFamily="34" charset="0"/>
                <a:ea typeface="Calibri" pitchFamily="34" charset="0"/>
                <a:cs typeface="Times New Roman" pitchFamily="18" charset="0"/>
              </a:rPr>
              <a:t>:.</a:t>
            </a:r>
            <a:endParaRPr kumimoji="0" lang="vi-VN"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Rectangle 12"/>
          <p:cNvSpPr/>
          <p:nvPr/>
        </p:nvSpPr>
        <p:spPr>
          <a:xfrm>
            <a:off x="427990" y="2446450"/>
            <a:ext cx="11196034" cy="523220"/>
          </a:xfrm>
          <a:prstGeom prst="rect">
            <a:avLst/>
          </a:prstGeom>
        </p:spPr>
        <p:txBody>
          <a:bodyPr wrap="square">
            <a:spAutoFit/>
          </a:bodyPr>
          <a:lstStyle/>
          <a:p>
            <a:pPr lvl="0" eaLnBrk="0" fontAlgn="base" hangingPunct="0">
              <a:spcBef>
                <a:spcPct val="0"/>
              </a:spcBef>
              <a:spcAft>
                <a:spcPct val="0"/>
              </a:spcAft>
            </a:pPr>
            <a:r>
              <a:rPr lang="en-US" sz="2800" dirty="0" err="1" smtClean="0">
                <a:solidFill>
                  <a:srgbClr val="000000"/>
                </a:solidFill>
                <a:latin typeface="Times New Roman" pitchFamily="18" charset="0"/>
                <a:ea typeface="Calibri" pitchFamily="34" charset="0"/>
                <a:cs typeface="Times New Roman" pitchFamily="18" charset="0"/>
              </a:rPr>
              <a:t>Trả</a:t>
            </a:r>
            <a:r>
              <a:rPr lang="en-US" sz="2800" dirty="0" smtClean="0">
                <a:solidFill>
                  <a:srgbClr val="000000"/>
                </a:solidFill>
                <a:latin typeface="Times New Roman" pitchFamily="18" charset="0"/>
                <a:ea typeface="Calibri" pitchFamily="34" charset="0"/>
                <a:cs typeface="Times New Roman" pitchFamily="18" charset="0"/>
              </a:rPr>
              <a:t> </a:t>
            </a:r>
            <a:r>
              <a:rPr lang="en-US" sz="2800" dirty="0" err="1" smtClean="0">
                <a:solidFill>
                  <a:srgbClr val="000000"/>
                </a:solidFill>
                <a:latin typeface="Times New Roman" pitchFamily="18" charset="0"/>
                <a:ea typeface="Calibri" pitchFamily="34" charset="0"/>
                <a:cs typeface="Times New Roman" pitchFamily="18" charset="0"/>
              </a:rPr>
              <a:t>lời</a:t>
            </a:r>
            <a:r>
              <a:rPr lang="en-US" sz="2800" dirty="0" smtClean="0">
                <a:solidFill>
                  <a:srgbClr val="000000"/>
                </a:solidFill>
                <a:latin typeface="Times New Roman" pitchFamily="18" charset="0"/>
                <a:ea typeface="Calibri" pitchFamily="34" charset="0"/>
                <a:cs typeface="Times New Roman" pitchFamily="18" charset="0"/>
              </a:rPr>
              <a:t> : </a:t>
            </a:r>
            <a:r>
              <a:rPr lang="vi-VN" sz="2800" dirty="0" smtClean="0">
                <a:solidFill>
                  <a:srgbClr val="000000"/>
                </a:solidFill>
                <a:latin typeface="Times New Roman" pitchFamily="18" charset="0"/>
                <a:ea typeface="Calibri" pitchFamily="34" charset="0"/>
                <a:cs typeface="Times New Roman" pitchFamily="18" charset="0"/>
              </a:rPr>
              <a:t>Các </a:t>
            </a:r>
            <a:r>
              <a:rPr lang="vi-VN" sz="2800" dirty="0">
                <a:solidFill>
                  <a:srgbClr val="000000"/>
                </a:solidFill>
                <a:latin typeface="Times New Roman" pitchFamily="18" charset="0"/>
                <a:ea typeface="Calibri" pitchFamily="34" charset="0"/>
                <a:cs typeface="Times New Roman" pitchFamily="18" charset="0"/>
              </a:rPr>
              <a:t>góc ở đỉnh A, B, C </a:t>
            </a:r>
            <a:r>
              <a:rPr lang="vi-VN" sz="2800" dirty="0" smtClean="0">
                <a:solidFill>
                  <a:srgbClr val="000000"/>
                </a:solidFill>
                <a:latin typeface="Times New Roman" pitchFamily="18" charset="0"/>
                <a:ea typeface="Calibri" pitchFamily="34" charset="0"/>
                <a:cs typeface="Times New Roman" pitchFamily="18" charset="0"/>
              </a:rPr>
              <a:t>là</a:t>
            </a:r>
            <a:r>
              <a:rPr lang="en-US" sz="2800" dirty="0" smtClean="0">
                <a:solidFill>
                  <a:srgbClr val="000000"/>
                </a:solidFill>
                <a:latin typeface="Times New Roman" pitchFamily="18" charset="0"/>
                <a:ea typeface="Calibri" pitchFamily="34" charset="0"/>
                <a:cs typeface="Times New Roman" pitchFamily="18" charset="0"/>
              </a:rPr>
              <a:t> </a:t>
            </a:r>
            <a:r>
              <a:rPr lang="vi-VN" sz="2800" dirty="0" smtClean="0">
                <a:solidFill>
                  <a:srgbClr val="000000"/>
                </a:solidFill>
                <a:latin typeface="Times New Roman" pitchFamily="18" charset="0"/>
                <a:ea typeface="Calibri" pitchFamily="34" charset="0"/>
                <a:cs typeface="Times New Roman" pitchFamily="18" charset="0"/>
              </a:rPr>
              <a:t>:</a:t>
            </a:r>
            <a:endParaRPr lang="en-US" sz="2800" dirty="0">
              <a:latin typeface="Times New Roman" pitchFamily="18" charset="0"/>
              <a:cs typeface="Times New Roman" pitchFamily="18" charset="0"/>
            </a:endParaRPr>
          </a:p>
        </p:txBody>
      </p:sp>
      <p:pic>
        <p:nvPicPr>
          <p:cNvPr id="4107"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1944" y="4227441"/>
            <a:ext cx="7062366" cy="23647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Rectangle 43"/>
          <p:cNvSpPr/>
          <p:nvPr/>
        </p:nvSpPr>
        <p:spPr>
          <a:xfrm>
            <a:off x="142413" y="492584"/>
            <a:ext cx="5408380" cy="707886"/>
          </a:xfrm>
          <a:prstGeom prst="rect">
            <a:avLst/>
          </a:prstGeom>
        </p:spPr>
        <p:txBody>
          <a:bodyPr wrap="square">
            <a:spAutoFit/>
          </a:bodyPr>
          <a:lstStyle/>
          <a:p>
            <a:r>
              <a:rPr lang="en-US" sz="4000" b="1" dirty="0" smtClean="0">
                <a:latin typeface="Times New Roman" pitchFamily="18" charset="0"/>
                <a:cs typeface="Times New Roman" pitchFamily="18" charset="0"/>
              </a:rPr>
              <a:t>1. </a:t>
            </a:r>
            <a:r>
              <a:rPr lang="vi-VN" sz="4000" b="1" dirty="0" smtClean="0">
                <a:latin typeface="Times New Roman" pitchFamily="18" charset="0"/>
                <a:cs typeface="Times New Roman" pitchFamily="18" charset="0"/>
              </a:rPr>
              <a:t>Góc</a:t>
            </a:r>
            <a:r>
              <a:rPr lang="vi-VN" sz="4000" b="1" dirty="0">
                <a:latin typeface="Times New Roman" pitchFamily="18" charset="0"/>
                <a:cs typeface="Times New Roman" pitchFamily="18" charset="0"/>
              </a:rPr>
              <a:t>, cách kí hiệu góc</a:t>
            </a:r>
            <a:endParaRPr lang="en-US" sz="4000" dirty="0">
              <a:latin typeface="Times New Roman" pitchFamily="18" charset="0"/>
              <a:cs typeface="Times New Roman" pitchFamily="18" charset="0"/>
            </a:endParaRPr>
          </a:p>
        </p:txBody>
      </p:sp>
      <p:pic>
        <p:nvPicPr>
          <p:cNvPr id="4108"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006589" y="678112"/>
            <a:ext cx="3058974" cy="1768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4"/>
          <p:cNvSpPr/>
          <p:nvPr/>
        </p:nvSpPr>
        <p:spPr>
          <a:xfrm>
            <a:off x="798054" y="4587265"/>
            <a:ext cx="4219662" cy="1384995"/>
          </a:xfrm>
          <a:prstGeom prst="rect">
            <a:avLst/>
          </a:prstGeom>
        </p:spPr>
        <p:txBody>
          <a:bodyPr wrap="square">
            <a:spAutoFit/>
          </a:bodyPr>
          <a:lstStyle/>
          <a:p>
            <a:r>
              <a:rPr lang="en-US" sz="2800" dirty="0" smtClean="0">
                <a:solidFill>
                  <a:srgbClr val="000000"/>
                </a:solidFill>
                <a:latin typeface="Times New Roman" pitchFamily="18" charset="0"/>
                <a:ea typeface="Calibri" pitchFamily="34" charset="0"/>
                <a:cs typeface="Times New Roman" pitchFamily="18" charset="0"/>
              </a:rPr>
              <a:t>- </a:t>
            </a:r>
            <a:r>
              <a:rPr lang="en-US" sz="2800" dirty="0" err="1" smtClean="0">
                <a:solidFill>
                  <a:srgbClr val="000000"/>
                </a:solidFill>
                <a:latin typeface="Times New Roman" pitchFamily="18" charset="0"/>
                <a:ea typeface="Calibri" pitchFamily="34" charset="0"/>
                <a:cs typeface="Times New Roman" pitchFamily="18" charset="0"/>
              </a:rPr>
              <a:t>Dùng</a:t>
            </a:r>
            <a:r>
              <a:rPr lang="en-US" sz="2800" dirty="0" smtClean="0">
                <a:solidFill>
                  <a:srgbClr val="000000"/>
                </a:solidFill>
                <a:latin typeface="Times New Roman" pitchFamily="18" charset="0"/>
                <a:ea typeface="Calibri" pitchFamily="34" charset="0"/>
                <a:cs typeface="Times New Roman" pitchFamily="18" charset="0"/>
              </a:rPr>
              <a:t> </a:t>
            </a:r>
            <a:r>
              <a:rPr lang="en-US" sz="2800" dirty="0" err="1" smtClean="0">
                <a:solidFill>
                  <a:srgbClr val="000000"/>
                </a:solidFill>
                <a:latin typeface="Times New Roman" pitchFamily="18" charset="0"/>
                <a:ea typeface="Calibri" pitchFamily="34" charset="0"/>
                <a:cs typeface="Times New Roman" pitchFamily="18" charset="0"/>
              </a:rPr>
              <a:t>kí</a:t>
            </a:r>
            <a:r>
              <a:rPr lang="en-US" sz="2800" dirty="0" smtClean="0">
                <a:solidFill>
                  <a:srgbClr val="000000"/>
                </a:solidFill>
                <a:latin typeface="Times New Roman" pitchFamily="18" charset="0"/>
                <a:ea typeface="Calibri" pitchFamily="34" charset="0"/>
                <a:cs typeface="Times New Roman" pitchFamily="18" charset="0"/>
              </a:rPr>
              <a:t> </a:t>
            </a:r>
            <a:r>
              <a:rPr lang="en-US" sz="2800" dirty="0" err="1" smtClean="0">
                <a:solidFill>
                  <a:srgbClr val="000000"/>
                </a:solidFill>
                <a:latin typeface="Times New Roman" pitchFamily="18" charset="0"/>
                <a:ea typeface="Calibri" pitchFamily="34" charset="0"/>
                <a:cs typeface="Times New Roman" pitchFamily="18" charset="0"/>
              </a:rPr>
              <a:t>hiệu</a:t>
            </a:r>
            <a:r>
              <a:rPr lang="en-US" sz="2800" dirty="0" smtClean="0">
                <a:solidFill>
                  <a:srgbClr val="000000"/>
                </a:solidFill>
                <a:latin typeface="Times New Roman" pitchFamily="18" charset="0"/>
                <a:ea typeface="Calibri" pitchFamily="34" charset="0"/>
                <a:cs typeface="Times New Roman" pitchFamily="18" charset="0"/>
              </a:rPr>
              <a:t> </a:t>
            </a:r>
            <a:r>
              <a:rPr lang="vi-VN" sz="2800" dirty="0" smtClean="0">
                <a:solidFill>
                  <a:srgbClr val="000000"/>
                </a:solidFill>
                <a:latin typeface="Times New Roman" pitchFamily="18" charset="0"/>
                <a:ea typeface="Calibri" pitchFamily="34" charset="0"/>
                <a:cs typeface="Times New Roman" pitchFamily="18" charset="0"/>
              </a:rPr>
              <a:t> </a:t>
            </a:r>
            <a:r>
              <a:rPr lang="en-US" sz="2800" dirty="0" smtClean="0">
                <a:solidFill>
                  <a:srgbClr val="000000"/>
                </a:solidFill>
                <a:latin typeface="Times New Roman" pitchFamily="18" charset="0"/>
                <a:ea typeface="Calibri" pitchFamily="34" charset="0"/>
                <a:cs typeface="Times New Roman" pitchFamily="18" charset="0"/>
              </a:rPr>
              <a:t>           </a:t>
            </a:r>
            <a:r>
              <a:rPr lang="en-US" sz="2800" dirty="0" err="1" smtClean="0">
                <a:solidFill>
                  <a:srgbClr val="000000"/>
                </a:solidFill>
                <a:latin typeface="Times New Roman" pitchFamily="18" charset="0"/>
                <a:ea typeface="Calibri" pitchFamily="34" charset="0"/>
                <a:cs typeface="Times New Roman" pitchFamily="18" charset="0"/>
              </a:rPr>
              <a:t>để</a:t>
            </a:r>
            <a:r>
              <a:rPr lang="en-US" sz="2800" dirty="0" smtClean="0">
                <a:solidFill>
                  <a:srgbClr val="000000"/>
                </a:solidFill>
                <a:latin typeface="Times New Roman" pitchFamily="18" charset="0"/>
                <a:ea typeface="Calibri" pitchFamily="34" charset="0"/>
                <a:cs typeface="Times New Roman" pitchFamily="18" charset="0"/>
              </a:rPr>
              <a:t> </a:t>
            </a:r>
            <a:r>
              <a:rPr lang="en-US" sz="2800" dirty="0" err="1" smtClean="0">
                <a:solidFill>
                  <a:srgbClr val="000000"/>
                </a:solidFill>
                <a:latin typeface="Times New Roman" pitchFamily="18" charset="0"/>
                <a:ea typeface="Calibri" pitchFamily="34" charset="0"/>
                <a:cs typeface="Times New Roman" pitchFamily="18" charset="0"/>
              </a:rPr>
              <a:t>phân</a:t>
            </a:r>
            <a:r>
              <a:rPr lang="en-US" sz="2800" dirty="0" smtClean="0">
                <a:solidFill>
                  <a:srgbClr val="000000"/>
                </a:solidFill>
                <a:latin typeface="Times New Roman" pitchFamily="18" charset="0"/>
                <a:ea typeface="Calibri" pitchFamily="34" charset="0"/>
                <a:cs typeface="Times New Roman" pitchFamily="18" charset="0"/>
              </a:rPr>
              <a:t> </a:t>
            </a:r>
            <a:r>
              <a:rPr lang="en-US" sz="2800" dirty="0" err="1" smtClean="0">
                <a:solidFill>
                  <a:srgbClr val="000000"/>
                </a:solidFill>
                <a:latin typeface="Times New Roman" pitchFamily="18" charset="0"/>
                <a:ea typeface="Calibri" pitchFamily="34" charset="0"/>
                <a:cs typeface="Times New Roman" pitchFamily="18" charset="0"/>
              </a:rPr>
              <a:t>biệt</a:t>
            </a:r>
            <a:r>
              <a:rPr lang="en-US" sz="2800" dirty="0" smtClean="0">
                <a:solidFill>
                  <a:srgbClr val="000000"/>
                </a:solidFill>
                <a:latin typeface="Times New Roman" pitchFamily="18" charset="0"/>
                <a:ea typeface="Calibri" pitchFamily="34" charset="0"/>
                <a:cs typeface="Times New Roman" pitchFamily="18" charset="0"/>
              </a:rPr>
              <a:t> </a:t>
            </a:r>
            <a:r>
              <a:rPr lang="en-US" sz="2800" dirty="0" err="1" smtClean="0">
                <a:solidFill>
                  <a:srgbClr val="000000"/>
                </a:solidFill>
                <a:latin typeface="Times New Roman" pitchFamily="18" charset="0"/>
                <a:ea typeface="Calibri" pitchFamily="34" charset="0"/>
                <a:cs typeface="Times New Roman" pitchFamily="18" charset="0"/>
              </a:rPr>
              <a:t>hai</a:t>
            </a:r>
            <a:r>
              <a:rPr lang="en-US" sz="2800" dirty="0" smtClean="0">
                <a:solidFill>
                  <a:srgbClr val="000000"/>
                </a:solidFill>
                <a:latin typeface="Times New Roman" pitchFamily="18" charset="0"/>
                <a:ea typeface="Calibri" pitchFamily="34" charset="0"/>
                <a:cs typeface="Times New Roman" pitchFamily="18" charset="0"/>
              </a:rPr>
              <a:t>  </a:t>
            </a:r>
            <a:r>
              <a:rPr lang="vi-VN" sz="2800" dirty="0" smtClean="0">
                <a:solidFill>
                  <a:srgbClr val="000000"/>
                </a:solidFill>
                <a:latin typeface="Times New Roman" pitchFamily="18" charset="0"/>
                <a:ea typeface="Calibri" pitchFamily="34" charset="0"/>
                <a:cs typeface="Times New Roman" pitchFamily="18" charset="0"/>
              </a:rPr>
              <a:t>góc </a:t>
            </a:r>
            <a:r>
              <a:rPr lang="en-US" sz="2800" dirty="0" err="1" smtClean="0">
                <a:solidFill>
                  <a:srgbClr val="000000"/>
                </a:solidFill>
                <a:latin typeface="Times New Roman" pitchFamily="18" charset="0"/>
                <a:ea typeface="Calibri" pitchFamily="34" charset="0"/>
                <a:cs typeface="Times New Roman" pitchFamily="18" charset="0"/>
              </a:rPr>
              <a:t>có</a:t>
            </a:r>
            <a:r>
              <a:rPr lang="en-US" sz="2800" dirty="0" smtClean="0">
                <a:solidFill>
                  <a:srgbClr val="000000"/>
                </a:solidFill>
                <a:latin typeface="Times New Roman" pitchFamily="18" charset="0"/>
                <a:ea typeface="Calibri" pitchFamily="34" charset="0"/>
                <a:cs typeface="Times New Roman" pitchFamily="18" charset="0"/>
              </a:rPr>
              <a:t> </a:t>
            </a:r>
            <a:r>
              <a:rPr lang="en-US" sz="2800" dirty="0" err="1" smtClean="0">
                <a:solidFill>
                  <a:srgbClr val="000000"/>
                </a:solidFill>
                <a:latin typeface="Times New Roman" pitchFamily="18" charset="0"/>
                <a:ea typeface="Calibri" pitchFamily="34" charset="0"/>
                <a:cs typeface="Times New Roman" pitchFamily="18" charset="0"/>
              </a:rPr>
              <a:t>chung</a:t>
            </a:r>
            <a:r>
              <a:rPr lang="en-US" sz="2800" dirty="0" smtClean="0">
                <a:solidFill>
                  <a:srgbClr val="000000"/>
                </a:solidFill>
                <a:latin typeface="Times New Roman" pitchFamily="18" charset="0"/>
                <a:ea typeface="Calibri" pitchFamily="34" charset="0"/>
                <a:cs typeface="Times New Roman" pitchFamily="18" charset="0"/>
              </a:rPr>
              <a:t> </a:t>
            </a:r>
            <a:r>
              <a:rPr lang="en-US" sz="2800" dirty="0" err="1" smtClean="0">
                <a:solidFill>
                  <a:srgbClr val="000000"/>
                </a:solidFill>
                <a:latin typeface="Times New Roman" pitchFamily="18" charset="0"/>
                <a:ea typeface="Calibri" pitchFamily="34" charset="0"/>
                <a:cs typeface="Times New Roman" pitchFamily="18" charset="0"/>
              </a:rPr>
              <a:t>đỉnh</a:t>
            </a:r>
            <a:r>
              <a:rPr lang="en-US" sz="2800" dirty="0" smtClean="0">
                <a:solidFill>
                  <a:srgbClr val="000000"/>
                </a:solidFill>
                <a:latin typeface="Times New Roman" pitchFamily="18" charset="0"/>
                <a:ea typeface="Calibri" pitchFamily="34" charset="0"/>
                <a:cs typeface="Times New Roman" pitchFamily="18" charset="0"/>
              </a:rPr>
              <a:t> O.</a:t>
            </a:r>
            <a:r>
              <a:rPr lang="vi-VN" sz="2800" dirty="0" smtClean="0">
                <a:solidFill>
                  <a:srgbClr val="000000"/>
                </a:solidFill>
                <a:latin typeface="Times New Roman" pitchFamily="18" charset="0"/>
                <a:ea typeface="Calibri" pitchFamily="34" charset="0"/>
                <a:cs typeface="Times New Roman" pitchFamily="18" charset="0"/>
              </a:rPr>
              <a:t> </a:t>
            </a:r>
            <a:endParaRPr lang="en-US" sz="2800" dirty="0"/>
          </a:p>
        </p:txBody>
      </p:sp>
      <p:graphicFrame>
        <p:nvGraphicFramePr>
          <p:cNvPr id="16" name="Object 15"/>
          <p:cNvGraphicFramePr>
            <a:graphicFrameLocks noChangeAspect="1"/>
          </p:cNvGraphicFramePr>
          <p:nvPr>
            <p:extLst>
              <p:ext uri="{D42A27DB-BD31-4B8C-83A1-F6EECF244321}">
                <p14:modId xmlns:p14="http://schemas.microsoft.com/office/powerpoint/2010/main" val="1220066847"/>
              </p:ext>
            </p:extLst>
          </p:nvPr>
        </p:nvGraphicFramePr>
        <p:xfrm>
          <a:off x="2899460" y="4527371"/>
          <a:ext cx="1147763" cy="555625"/>
        </p:xfrm>
        <a:graphic>
          <a:graphicData uri="http://schemas.openxmlformats.org/presentationml/2006/ole">
            <mc:AlternateContent xmlns:mc="http://schemas.openxmlformats.org/markup-compatibility/2006">
              <mc:Choice xmlns:v="urn:schemas-microsoft-com:vml" Requires="v">
                <p:oleObj spid="_x0000_s4190" name="Equation" r:id="rId7" imgW="647640" imgH="304560" progId="Equation.DSMT4">
                  <p:embed/>
                </p:oleObj>
              </mc:Choice>
              <mc:Fallback>
                <p:oleObj name="Equation" r:id="rId7" imgW="647640" imgH="304560" progId="Equation.DSMT4">
                  <p:embed/>
                  <p:pic>
                    <p:nvPicPr>
                      <p:cNvPr id="0" name="Object 5"/>
                      <p:cNvPicPr>
                        <a:picLocks noChangeAspect="1" noChangeArrowheads="1"/>
                      </p:cNvPicPr>
                      <p:nvPr/>
                    </p:nvPicPr>
                    <p:blipFill>
                      <a:blip r:embed="rId8"/>
                      <a:srcRect/>
                      <a:stretch>
                        <a:fillRect/>
                      </a:stretch>
                    </p:blipFill>
                    <p:spPr bwMode="auto">
                      <a:xfrm>
                        <a:off x="2899460" y="4527371"/>
                        <a:ext cx="1147763" cy="55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Rectangle 10"/>
          <p:cNvSpPr/>
          <p:nvPr/>
        </p:nvSpPr>
        <p:spPr>
          <a:xfrm>
            <a:off x="276184" y="2863654"/>
            <a:ext cx="11196034" cy="1384995"/>
          </a:xfrm>
          <a:prstGeom prst="rect">
            <a:avLst/>
          </a:prstGeom>
        </p:spPr>
        <p:txBody>
          <a:bodyPr wrap="square">
            <a:spAutoFit/>
          </a:bodyPr>
          <a:lstStyle/>
          <a:p>
            <a:pPr lvl="0" eaLnBrk="0" fontAlgn="base" hangingPunct="0">
              <a:spcBef>
                <a:spcPct val="0"/>
              </a:spcBef>
              <a:spcAft>
                <a:spcPct val="0"/>
              </a:spcAft>
            </a:pPr>
            <a:r>
              <a:rPr lang="vi-VN" sz="2800" i="1" dirty="0" smtClean="0">
                <a:latin typeface="Times New Roman" pitchFamily="18" charset="0"/>
                <a:ea typeface="Calibri" pitchFamily="34" charset="0"/>
                <a:cs typeface="Times New Roman" pitchFamily="18" charset="0"/>
              </a:rPr>
              <a:t>Chú </a:t>
            </a:r>
            <a:r>
              <a:rPr lang="vi-VN" sz="2800" dirty="0">
                <a:latin typeface="Times New Roman" pitchFamily="18" charset="0"/>
                <a:ea typeface="Calibri" pitchFamily="34" charset="0"/>
                <a:cs typeface="Times New Roman" pitchFamily="18" charset="0"/>
              </a:rPr>
              <a:t>ý</a:t>
            </a:r>
            <a:r>
              <a:rPr lang="vi-VN" sz="2800" dirty="0" smtClean="0">
                <a:latin typeface="Times New Roman" pitchFamily="18" charset="0"/>
                <a:ea typeface="Calibri" pitchFamily="34" charset="0"/>
                <a:cs typeface="Times New Roman" pitchFamily="18" charset="0"/>
              </a:rPr>
              <a:t>:</a:t>
            </a:r>
            <a:r>
              <a:rPr lang="en-US" sz="2800" dirty="0" smtClean="0">
                <a:latin typeface="Times New Roman" pitchFamily="18" charset="0"/>
                <a:ea typeface="Calibri" pitchFamily="34" charset="0"/>
                <a:cs typeface="Times New Roman" pitchFamily="18" charset="0"/>
              </a:rPr>
              <a:t>-</a:t>
            </a:r>
            <a:r>
              <a:rPr lang="vi-VN" sz="2800" dirty="0" smtClean="0">
                <a:latin typeface="Times New Roman" pitchFamily="18" charset="0"/>
                <a:ea typeface="Calibri" pitchFamily="34" charset="0"/>
                <a:cs typeface="Times New Roman" pitchFamily="18" charset="0"/>
              </a:rPr>
              <a:t>Trong </a:t>
            </a:r>
            <a:r>
              <a:rPr lang="vi-VN" sz="2800" dirty="0">
                <a:latin typeface="Times New Roman" pitchFamily="18" charset="0"/>
                <a:ea typeface="Calibri" pitchFamily="34" charset="0"/>
                <a:cs typeface="Times New Roman" pitchFamily="18" charset="0"/>
              </a:rPr>
              <a:t>trường hợp nhiều góc có chung một đỉnh, ta thường khoanh một cung giữa hai cạnh của các góc và đánh số 1, 2, 3...hoặc khoanh những cung khác nhau để chỉ các góc khác nhau</a:t>
            </a:r>
            <a:r>
              <a:rPr lang="vi-VN" sz="2800" dirty="0" smtClean="0">
                <a:latin typeface="Times New Roman" pitchFamily="18" charset="0"/>
                <a:ea typeface="Calibri" pitchFamily="34" charset="0"/>
                <a:cs typeface="Times New Roman" pitchFamily="18" charset="0"/>
              </a:rPr>
              <a:t>.</a:t>
            </a:r>
            <a:endParaRPr lang="en-US" sz="2800" dirty="0">
              <a:latin typeface="Times New Roman" pitchFamily="18" charset="0"/>
              <a:cs typeface="Times New Roman" pitchFamily="18" charset="0"/>
            </a:endParaRPr>
          </a:p>
        </p:txBody>
      </p:sp>
      <p:sp>
        <p:nvSpPr>
          <p:cNvPr id="17" name="Cloud 16"/>
          <p:cNvSpPr/>
          <p:nvPr/>
        </p:nvSpPr>
        <p:spPr>
          <a:xfrm>
            <a:off x="142413" y="1127124"/>
            <a:ext cx="7864176" cy="1298024"/>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solidFill>
                  <a:schemeClr val="accent2"/>
                </a:solidFill>
                <a:latin typeface="Times New Roman" pitchFamily="18" charset="0"/>
                <a:cs typeface="Times New Roman" pitchFamily="18" charset="0"/>
              </a:rPr>
              <a:t>   </a:t>
            </a:r>
          </a:p>
          <a:p>
            <a:r>
              <a:rPr lang="en-US" sz="2800" b="1" u="sng" dirty="0" err="1" smtClean="0">
                <a:solidFill>
                  <a:srgbClr val="C00000"/>
                </a:solidFill>
                <a:latin typeface="Times New Roman" pitchFamily="18" charset="0"/>
                <a:cs typeface="Times New Roman" pitchFamily="18" charset="0"/>
              </a:rPr>
              <a:t>Thực</a:t>
            </a:r>
            <a:r>
              <a:rPr lang="en-US" sz="2800" b="1" u="sng" dirty="0" smtClean="0">
                <a:solidFill>
                  <a:srgbClr val="C00000"/>
                </a:solidFill>
                <a:latin typeface="Times New Roman" pitchFamily="18" charset="0"/>
                <a:cs typeface="Times New Roman" pitchFamily="18" charset="0"/>
              </a:rPr>
              <a:t> </a:t>
            </a:r>
            <a:r>
              <a:rPr lang="en-US" sz="2800" b="1" u="sng" dirty="0" err="1" smtClean="0">
                <a:solidFill>
                  <a:srgbClr val="C00000"/>
                </a:solidFill>
                <a:latin typeface="Times New Roman" pitchFamily="18" charset="0"/>
                <a:cs typeface="Times New Roman" pitchFamily="18" charset="0"/>
              </a:rPr>
              <a:t>hành</a:t>
            </a:r>
            <a:r>
              <a:rPr lang="en-US" sz="2800" b="1" u="sng" dirty="0" smtClean="0">
                <a:solidFill>
                  <a:srgbClr val="C00000"/>
                </a:solidFill>
                <a:latin typeface="Times New Roman" pitchFamily="18" charset="0"/>
                <a:cs typeface="Times New Roman" pitchFamily="18" charset="0"/>
              </a:rPr>
              <a:t> 1</a:t>
            </a:r>
            <a:r>
              <a:rPr lang="en-US" sz="2800" b="1" dirty="0" smtClean="0">
                <a:solidFill>
                  <a:schemeClr val="accent2"/>
                </a:solidFill>
                <a:latin typeface="Times New Roman" pitchFamily="18" charset="0"/>
                <a:cs typeface="Times New Roman" pitchFamily="18" charset="0"/>
              </a:rPr>
              <a:t>   </a:t>
            </a:r>
            <a:r>
              <a:rPr lang="en-US" sz="2800" dirty="0" err="1" smtClean="0">
                <a:solidFill>
                  <a:srgbClr val="000000"/>
                </a:solidFill>
                <a:latin typeface="Times New Roman" pitchFamily="18" charset="0"/>
                <a:ea typeface="Calibri" pitchFamily="34" charset="0"/>
                <a:cs typeface="Times New Roman" pitchFamily="18" charset="0"/>
              </a:rPr>
              <a:t>Hãy</a:t>
            </a:r>
            <a:r>
              <a:rPr lang="en-US" sz="2800" dirty="0" smtClean="0">
                <a:solidFill>
                  <a:srgbClr val="000000"/>
                </a:solidFill>
                <a:latin typeface="Times New Roman" pitchFamily="18" charset="0"/>
                <a:ea typeface="Calibri" pitchFamily="34" charset="0"/>
                <a:cs typeface="Times New Roman" pitchFamily="18" charset="0"/>
              </a:rPr>
              <a:t> </a:t>
            </a:r>
            <a:r>
              <a:rPr lang="en-US" sz="2800" dirty="0" err="1" smtClean="0">
                <a:solidFill>
                  <a:srgbClr val="000000"/>
                </a:solidFill>
                <a:latin typeface="Times New Roman" pitchFamily="18" charset="0"/>
                <a:ea typeface="Calibri" pitchFamily="34" charset="0"/>
                <a:cs typeface="Times New Roman" pitchFamily="18" charset="0"/>
              </a:rPr>
              <a:t>đọc</a:t>
            </a:r>
            <a:r>
              <a:rPr lang="en-US" sz="2800" dirty="0" smtClean="0">
                <a:solidFill>
                  <a:srgbClr val="000000"/>
                </a:solidFill>
                <a:latin typeface="Times New Roman" pitchFamily="18" charset="0"/>
                <a:ea typeface="Calibri" pitchFamily="34" charset="0"/>
                <a:cs typeface="Times New Roman" pitchFamily="18" charset="0"/>
              </a:rPr>
              <a:t> </a:t>
            </a:r>
            <a:r>
              <a:rPr lang="en-US" sz="2800" dirty="0" err="1" smtClean="0">
                <a:solidFill>
                  <a:srgbClr val="000000"/>
                </a:solidFill>
                <a:latin typeface="Times New Roman" pitchFamily="18" charset="0"/>
                <a:ea typeface="Calibri" pitchFamily="34" charset="0"/>
                <a:cs typeface="Times New Roman" pitchFamily="18" charset="0"/>
              </a:rPr>
              <a:t>và</a:t>
            </a:r>
            <a:r>
              <a:rPr lang="en-US" sz="2800" dirty="0" smtClean="0">
                <a:solidFill>
                  <a:srgbClr val="000000"/>
                </a:solidFill>
                <a:latin typeface="Times New Roman" pitchFamily="18" charset="0"/>
                <a:ea typeface="Calibri" pitchFamily="34" charset="0"/>
                <a:cs typeface="Times New Roman" pitchFamily="18" charset="0"/>
              </a:rPr>
              <a:t> </a:t>
            </a:r>
            <a:r>
              <a:rPr lang="en-US" sz="2800" dirty="0" err="1" smtClean="0">
                <a:solidFill>
                  <a:srgbClr val="000000"/>
                </a:solidFill>
                <a:latin typeface="Times New Roman" pitchFamily="18" charset="0"/>
                <a:ea typeface="Calibri" pitchFamily="34" charset="0"/>
                <a:cs typeface="Times New Roman" pitchFamily="18" charset="0"/>
              </a:rPr>
              <a:t>viết</a:t>
            </a:r>
            <a:r>
              <a:rPr lang="en-US" sz="2800" dirty="0" smtClean="0">
                <a:solidFill>
                  <a:srgbClr val="000000"/>
                </a:solidFill>
                <a:latin typeface="Times New Roman" pitchFamily="18" charset="0"/>
                <a:ea typeface="Calibri" pitchFamily="34" charset="0"/>
                <a:cs typeface="Times New Roman" pitchFamily="18" charset="0"/>
              </a:rPr>
              <a:t> c</a:t>
            </a:r>
            <a:r>
              <a:rPr lang="vi-VN" sz="2800" dirty="0" smtClean="0">
                <a:solidFill>
                  <a:srgbClr val="000000"/>
                </a:solidFill>
                <a:latin typeface="Times New Roman" pitchFamily="18" charset="0"/>
                <a:ea typeface="Calibri" pitchFamily="34" charset="0"/>
                <a:cs typeface="Times New Roman" pitchFamily="18" charset="0"/>
              </a:rPr>
              <a:t>ác góc</a:t>
            </a:r>
            <a:r>
              <a:rPr lang="en-US" sz="2800" dirty="0" smtClean="0">
                <a:solidFill>
                  <a:srgbClr val="000000"/>
                </a:solidFill>
                <a:latin typeface="Times New Roman" pitchFamily="18" charset="0"/>
                <a:ea typeface="Calibri" pitchFamily="34" charset="0"/>
                <a:cs typeface="Times New Roman" pitchFamily="18" charset="0"/>
              </a:rPr>
              <a:t> </a:t>
            </a:r>
            <a:r>
              <a:rPr lang="vi-VN" sz="2800" dirty="0" smtClean="0">
                <a:solidFill>
                  <a:srgbClr val="000000"/>
                </a:solidFill>
                <a:latin typeface="Times New Roman" pitchFamily="18" charset="0"/>
                <a:ea typeface="Calibri" pitchFamily="34" charset="0"/>
                <a:cs typeface="Times New Roman" pitchFamily="18" charset="0"/>
              </a:rPr>
              <a:t>đỉnh A, B, C </a:t>
            </a:r>
            <a:r>
              <a:rPr lang="en-US" sz="2800" dirty="0" err="1" smtClean="0">
                <a:solidFill>
                  <a:srgbClr val="000000"/>
                </a:solidFill>
                <a:latin typeface="Times New Roman" pitchFamily="18" charset="0"/>
                <a:ea typeface="Calibri" pitchFamily="34" charset="0"/>
                <a:cs typeface="Times New Roman" pitchFamily="18" charset="0"/>
              </a:rPr>
              <a:t>trong</a:t>
            </a:r>
            <a:r>
              <a:rPr lang="en-US" sz="2800" dirty="0" smtClean="0">
                <a:solidFill>
                  <a:srgbClr val="000000"/>
                </a:solidFill>
                <a:latin typeface="Times New Roman" pitchFamily="18" charset="0"/>
                <a:ea typeface="Calibri" pitchFamily="34" charset="0"/>
                <a:cs typeface="Times New Roman" pitchFamily="18" charset="0"/>
              </a:rPr>
              <a:t> tam </a:t>
            </a:r>
            <a:r>
              <a:rPr lang="en-US" sz="2800" dirty="0" err="1" smtClean="0">
                <a:solidFill>
                  <a:srgbClr val="000000"/>
                </a:solidFill>
                <a:latin typeface="Times New Roman" pitchFamily="18" charset="0"/>
                <a:ea typeface="Calibri" pitchFamily="34" charset="0"/>
                <a:cs typeface="Times New Roman" pitchFamily="18" charset="0"/>
              </a:rPr>
              <a:t>giác</a:t>
            </a:r>
            <a:r>
              <a:rPr lang="en-US" sz="2800" dirty="0" smtClean="0">
                <a:solidFill>
                  <a:srgbClr val="000000"/>
                </a:solidFill>
                <a:latin typeface="Times New Roman" pitchFamily="18" charset="0"/>
                <a:ea typeface="Calibri" pitchFamily="34" charset="0"/>
                <a:cs typeface="Times New Roman" pitchFamily="18" charset="0"/>
              </a:rPr>
              <a:t> ABC ở </a:t>
            </a:r>
            <a:r>
              <a:rPr lang="en-US" sz="2800" dirty="0" err="1" smtClean="0">
                <a:solidFill>
                  <a:srgbClr val="000000"/>
                </a:solidFill>
                <a:latin typeface="Times New Roman" pitchFamily="18" charset="0"/>
                <a:ea typeface="Calibri" pitchFamily="34" charset="0"/>
                <a:cs typeface="Times New Roman" pitchFamily="18" charset="0"/>
              </a:rPr>
              <a:t>hình</a:t>
            </a:r>
            <a:r>
              <a:rPr lang="en-US" sz="2800" dirty="0" smtClean="0">
                <a:solidFill>
                  <a:srgbClr val="000000"/>
                </a:solidFill>
                <a:latin typeface="Times New Roman" pitchFamily="18" charset="0"/>
                <a:ea typeface="Calibri" pitchFamily="34" charset="0"/>
                <a:cs typeface="Times New Roman" pitchFamily="18" charset="0"/>
              </a:rPr>
              <a:t> </a:t>
            </a:r>
            <a:r>
              <a:rPr lang="en-US" sz="2800" dirty="0" err="1" smtClean="0">
                <a:solidFill>
                  <a:srgbClr val="000000"/>
                </a:solidFill>
                <a:latin typeface="Times New Roman" pitchFamily="18" charset="0"/>
                <a:ea typeface="Calibri" pitchFamily="34" charset="0"/>
                <a:cs typeface="Times New Roman" pitchFamily="18" charset="0"/>
              </a:rPr>
              <a:t>bên</a:t>
            </a:r>
            <a:endParaRPr lang="en-US" sz="2800" dirty="0" smtClean="0">
              <a:latin typeface="Times New Roman" pitchFamily="18" charset="0"/>
              <a:cs typeface="Times New Roman" pitchFamily="18" charset="0"/>
            </a:endParaRPr>
          </a:p>
          <a:p>
            <a:endParaRPr lang="en-US" sz="2800" dirty="0">
              <a:solidFill>
                <a:schemeClr val="accent2"/>
              </a:solidFill>
              <a:latin typeface="Times New Roman" pitchFamily="18" charset="0"/>
              <a:cs typeface="Times New Roman" pitchFamily="18" charset="0"/>
            </a:endParaRPr>
          </a:p>
        </p:txBody>
      </p:sp>
    </p:spTree>
    <p:extLst>
      <p:ext uri="{BB962C8B-B14F-4D97-AF65-F5344CB8AC3E}">
        <p14:creationId xmlns:p14="http://schemas.microsoft.com/office/powerpoint/2010/main" val="170743257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4108"/>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17"/>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childTnLst>
                                </p:cTn>
                              </p:par>
                              <p:par>
                                <p:cTn id="14" presetID="10" presetClass="entr" presetSubtype="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nodeType="afterEffect">
                                  <p:stCondLst>
                                    <p:cond delay="0"/>
                                  </p:stCondLst>
                                  <p:childTnLst>
                                    <p:set>
                                      <p:cBhvr>
                                        <p:cTn id="23" dur="1" fill="hold">
                                          <p:stCondLst>
                                            <p:cond delay="0"/>
                                          </p:stCondLst>
                                        </p:cTn>
                                        <p:tgtEl>
                                          <p:spTgt spid="4107"/>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1" grpId="0"/>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7"/>
          <p:cNvSpPr>
            <a:spLocks noChangeArrowheads="1"/>
          </p:cNvSpPr>
          <p:nvPr/>
        </p:nvSpPr>
        <p:spPr bwMode="auto">
          <a:xfrm>
            <a:off x="2923504" y="6085588"/>
            <a:ext cx="28405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400" b="0" i="0" u="none" strike="noStrike" cap="none" normalizeH="0" baseline="0" dirty="0" smtClean="0">
                <a:ln>
                  <a:noFill/>
                </a:ln>
                <a:solidFill>
                  <a:srgbClr val="000000"/>
                </a:solidFill>
                <a:effectLst/>
                <a:latin typeface="Arial" pitchFamily="34" charset="0"/>
                <a:ea typeface="Calibri" pitchFamily="34" charset="0"/>
                <a:cs typeface="Times New Roman" pitchFamily="18" charset="0"/>
              </a:rPr>
              <a:t>:.</a:t>
            </a:r>
            <a:endParaRPr kumimoji="0" lang="vi-VN"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8"/>
          <p:cNvSpPr/>
          <p:nvPr/>
        </p:nvSpPr>
        <p:spPr>
          <a:xfrm>
            <a:off x="142414" y="628802"/>
            <a:ext cx="5408380" cy="707886"/>
          </a:xfrm>
          <a:prstGeom prst="rect">
            <a:avLst/>
          </a:prstGeom>
        </p:spPr>
        <p:txBody>
          <a:bodyPr wrap="square">
            <a:spAutoFit/>
          </a:bodyPr>
          <a:lstStyle/>
          <a:p>
            <a:r>
              <a:rPr lang="en-US" sz="4000" b="1" dirty="0" smtClean="0">
                <a:latin typeface="Times New Roman" pitchFamily="18" charset="0"/>
                <a:cs typeface="Times New Roman" pitchFamily="18" charset="0"/>
              </a:rPr>
              <a:t>1. </a:t>
            </a:r>
            <a:r>
              <a:rPr lang="vi-VN" sz="4000" b="1" dirty="0" smtClean="0">
                <a:latin typeface="Times New Roman" pitchFamily="18" charset="0"/>
                <a:cs typeface="Times New Roman" pitchFamily="18" charset="0"/>
              </a:rPr>
              <a:t>Góc</a:t>
            </a:r>
            <a:r>
              <a:rPr lang="vi-VN" sz="4000" b="1" dirty="0">
                <a:latin typeface="Times New Roman" pitchFamily="18" charset="0"/>
                <a:cs typeface="Times New Roman" pitchFamily="18" charset="0"/>
              </a:rPr>
              <a:t>, cách kí hiệu góc</a:t>
            </a:r>
            <a:endParaRPr lang="en-US" sz="4000" dirty="0">
              <a:latin typeface="Times New Roman" pitchFamily="18" charset="0"/>
              <a:cs typeface="Times New Roman" pitchFamily="18" charset="0"/>
            </a:endParaRPr>
          </a:p>
        </p:txBody>
      </p:sp>
      <p:grpSp>
        <p:nvGrpSpPr>
          <p:cNvPr id="3" name="Group 2"/>
          <p:cNvGrpSpPr/>
          <p:nvPr/>
        </p:nvGrpSpPr>
        <p:grpSpPr>
          <a:xfrm>
            <a:off x="2076201" y="4582145"/>
            <a:ext cx="8500057" cy="1384995"/>
            <a:chOff x="489397" y="2846110"/>
            <a:chExt cx="8500057" cy="1384995"/>
          </a:xfrm>
        </p:grpSpPr>
        <p:graphicFrame>
          <p:nvGraphicFramePr>
            <p:cNvPr id="8" name="Object 7"/>
            <p:cNvGraphicFramePr>
              <a:graphicFrameLocks noChangeAspect="1"/>
            </p:cNvGraphicFramePr>
            <p:nvPr>
              <p:extLst>
                <p:ext uri="{D42A27DB-BD31-4B8C-83A1-F6EECF244321}">
                  <p14:modId xmlns:p14="http://schemas.microsoft.com/office/powerpoint/2010/main" val="3960649899"/>
                </p:ext>
              </p:extLst>
            </p:nvPr>
          </p:nvGraphicFramePr>
          <p:xfrm>
            <a:off x="5260080" y="3695910"/>
            <a:ext cx="707131" cy="512670"/>
          </p:xfrm>
          <a:graphic>
            <a:graphicData uri="http://schemas.openxmlformats.org/presentationml/2006/ole">
              <mc:AlternateContent xmlns:mc="http://schemas.openxmlformats.org/markup-compatibility/2006">
                <mc:Choice xmlns:v="urn:schemas-microsoft-com:vml" Requires="v">
                  <p:oleObj spid="_x0000_s5247" name="Equation" r:id="rId3" imgW="380835" imgH="266584" progId="Equation.DSMT4">
                    <p:embed/>
                  </p:oleObj>
                </mc:Choice>
                <mc:Fallback>
                  <p:oleObj name="Equation" r:id="rId3" imgW="380835" imgH="266584"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60080" y="3695910"/>
                          <a:ext cx="707131" cy="512670"/>
                        </a:xfrm>
                        <a:prstGeom prst="rect">
                          <a:avLst/>
                        </a:prstGeom>
                        <a:noFill/>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3271272441"/>
                </p:ext>
              </p:extLst>
            </p:nvPr>
          </p:nvGraphicFramePr>
          <p:xfrm>
            <a:off x="680443" y="3296622"/>
            <a:ext cx="777007" cy="431671"/>
          </p:xfrm>
          <a:graphic>
            <a:graphicData uri="http://schemas.openxmlformats.org/presentationml/2006/ole">
              <mc:AlternateContent xmlns:mc="http://schemas.openxmlformats.org/markup-compatibility/2006">
                <mc:Choice xmlns:v="urn:schemas-microsoft-com:vml" Requires="v">
                  <p:oleObj spid="_x0000_s5248" name="Equation" r:id="rId5" imgW="431613" imgH="241195" progId="Equation.DSMT4">
                    <p:embed/>
                  </p:oleObj>
                </mc:Choice>
                <mc:Fallback>
                  <p:oleObj name="Equation" r:id="rId5" imgW="431613" imgH="241195" progId="Equation.DSMT4">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0443" y="3296622"/>
                          <a:ext cx="777007" cy="431671"/>
                        </a:xfrm>
                        <a:prstGeom prst="rect">
                          <a:avLst/>
                        </a:prstGeom>
                        <a:noFill/>
                      </p:spPr>
                    </p:pic>
                  </p:oleObj>
                </mc:Fallback>
              </mc:AlternateContent>
            </a:graphicData>
          </a:graphic>
        </p:graphicFrame>
        <p:sp>
          <p:nvSpPr>
            <p:cNvPr id="14" name="Rectangle 13"/>
            <p:cNvSpPr/>
            <p:nvPr/>
          </p:nvSpPr>
          <p:spPr>
            <a:xfrm>
              <a:off x="489397" y="2846110"/>
              <a:ext cx="8500057" cy="1384995"/>
            </a:xfrm>
            <a:prstGeom prst="rect">
              <a:avLst/>
            </a:prstGeom>
          </p:spPr>
          <p:txBody>
            <a:bodyPr wrap="square">
              <a:spAutoFit/>
            </a:bodyPr>
            <a:lstStyle/>
            <a:p>
              <a:pPr lvl="0" fontAlgn="base">
                <a:spcBef>
                  <a:spcPct val="0"/>
                </a:spcBef>
                <a:spcAft>
                  <a:spcPct val="0"/>
                </a:spcAft>
              </a:pPr>
              <a:r>
                <a:rPr lang="en-US" sz="2800" u="sng" dirty="0" err="1" smtClean="0">
                  <a:solidFill>
                    <a:schemeClr val="accent2"/>
                  </a:solidFill>
                  <a:latin typeface="Times New Roman" pitchFamily="18" charset="0"/>
                  <a:ea typeface="Calibri" pitchFamily="34" charset="0"/>
                  <a:cs typeface="Times New Roman" pitchFamily="18" charset="0"/>
                </a:rPr>
                <a:t>Trả</a:t>
              </a:r>
              <a:r>
                <a:rPr lang="en-US" sz="2800" u="sng" dirty="0" smtClean="0">
                  <a:solidFill>
                    <a:schemeClr val="accent2"/>
                  </a:solidFill>
                  <a:latin typeface="Times New Roman" pitchFamily="18" charset="0"/>
                  <a:ea typeface="Calibri" pitchFamily="34" charset="0"/>
                  <a:cs typeface="Times New Roman" pitchFamily="18" charset="0"/>
                </a:rPr>
                <a:t> </a:t>
              </a:r>
              <a:r>
                <a:rPr lang="en-US" sz="2800" u="sng" dirty="0" err="1" smtClean="0">
                  <a:solidFill>
                    <a:schemeClr val="accent2"/>
                  </a:solidFill>
                  <a:latin typeface="Times New Roman" pitchFamily="18" charset="0"/>
                  <a:ea typeface="Calibri" pitchFamily="34" charset="0"/>
                  <a:cs typeface="Times New Roman" pitchFamily="18" charset="0"/>
                </a:rPr>
                <a:t>lời</a:t>
              </a:r>
              <a:endParaRPr lang="en-US" sz="2800" u="sng" dirty="0" smtClean="0">
                <a:solidFill>
                  <a:schemeClr val="accent2"/>
                </a:solidFill>
                <a:latin typeface="Times New Roman" pitchFamily="18" charset="0"/>
                <a:ea typeface="Calibri" pitchFamily="34" charset="0"/>
                <a:cs typeface="Times New Roman" pitchFamily="18" charset="0"/>
              </a:endParaRPr>
            </a:p>
            <a:p>
              <a:pPr lvl="0" fontAlgn="base">
                <a:spcBef>
                  <a:spcPct val="0"/>
                </a:spcBef>
                <a:spcAft>
                  <a:spcPct val="0"/>
                </a:spcAft>
              </a:pPr>
              <a:r>
                <a:rPr lang="en-US" sz="2800" dirty="0" smtClean="0">
                  <a:solidFill>
                    <a:srgbClr val="000000"/>
                  </a:solidFill>
                  <a:latin typeface="Times New Roman" pitchFamily="18" charset="0"/>
                  <a:ea typeface="Calibri" pitchFamily="34" charset="0"/>
                  <a:cs typeface="Times New Roman" pitchFamily="18" charset="0"/>
                </a:rPr>
                <a:t>-         </a:t>
              </a:r>
              <a:r>
                <a:rPr lang="vi-VN" sz="2800" dirty="0" smtClean="0">
                  <a:solidFill>
                    <a:srgbClr val="000000"/>
                  </a:solidFill>
                  <a:latin typeface="Times New Roman" pitchFamily="18" charset="0"/>
                  <a:ea typeface="Calibri" pitchFamily="34" charset="0"/>
                  <a:cs typeface="Times New Roman" pitchFamily="18" charset="0"/>
                </a:rPr>
                <a:t>: </a:t>
              </a:r>
              <a:r>
                <a:rPr lang="vi-VN" sz="2800" dirty="0">
                  <a:solidFill>
                    <a:srgbClr val="000000"/>
                  </a:solidFill>
                  <a:latin typeface="Times New Roman" pitchFamily="18" charset="0"/>
                  <a:ea typeface="Calibri" pitchFamily="34" charset="0"/>
                  <a:cs typeface="Times New Roman" pitchFamily="18" charset="0"/>
                </a:rPr>
                <a:t>có đỉnh là O; các cạnh là OM và ON</a:t>
              </a:r>
              <a:r>
                <a:rPr lang="vi-VN" sz="2800" dirty="0" smtClean="0">
                  <a:solidFill>
                    <a:srgbClr val="000000"/>
                  </a:solidFill>
                  <a:latin typeface="Times New Roman" pitchFamily="18" charset="0"/>
                  <a:ea typeface="Calibri" pitchFamily="34" charset="0"/>
                  <a:cs typeface="Times New Roman" pitchFamily="18" charset="0"/>
                </a:rPr>
                <a:t>.</a:t>
              </a:r>
              <a:endParaRPr lang="en-US" sz="2800" dirty="0" smtClean="0">
                <a:solidFill>
                  <a:srgbClr val="000000"/>
                </a:solidFill>
                <a:latin typeface="Times New Roman" pitchFamily="18" charset="0"/>
                <a:ea typeface="Calibri" pitchFamily="34" charset="0"/>
                <a:cs typeface="Times New Roman" pitchFamily="18" charset="0"/>
              </a:endParaRPr>
            </a:p>
            <a:p>
              <a:pPr fontAlgn="base">
                <a:spcBef>
                  <a:spcPct val="0"/>
                </a:spcBef>
                <a:spcAft>
                  <a:spcPct val="0"/>
                </a:spcAft>
              </a:pPr>
              <a:r>
                <a:rPr lang="en-US" sz="2800" dirty="0" smtClean="0">
                  <a:solidFill>
                    <a:srgbClr val="000000"/>
                  </a:solidFill>
                  <a:latin typeface="Times New Roman" pitchFamily="18" charset="0"/>
                  <a:ea typeface="Calibri" pitchFamily="34" charset="0"/>
                  <a:cs typeface="Times New Roman" pitchFamily="18" charset="0"/>
                </a:rPr>
                <a:t>-G</a:t>
              </a:r>
              <a:r>
                <a:rPr lang="vi-VN" sz="2800" dirty="0" smtClean="0">
                  <a:solidFill>
                    <a:srgbClr val="000000"/>
                  </a:solidFill>
                  <a:latin typeface="Times New Roman" pitchFamily="18" charset="0"/>
                  <a:ea typeface="Calibri" pitchFamily="34" charset="0"/>
                  <a:cs typeface="Times New Roman" pitchFamily="18" charset="0"/>
                </a:rPr>
                <a:t>óc </a:t>
              </a:r>
              <a:r>
                <a:rPr lang="vi-VN" sz="2800" dirty="0">
                  <a:solidFill>
                    <a:srgbClr val="000000"/>
                  </a:solidFill>
                  <a:latin typeface="Times New Roman" pitchFamily="18" charset="0"/>
                  <a:ea typeface="Calibri" pitchFamily="34" charset="0"/>
                  <a:cs typeface="Times New Roman" pitchFamily="18" charset="0"/>
                </a:rPr>
                <a:t>có 2 cạnh  là AP  và </a:t>
              </a:r>
              <a:r>
                <a:rPr lang="vi-VN" sz="2800" dirty="0" smtClean="0">
                  <a:solidFill>
                    <a:srgbClr val="000000"/>
                  </a:solidFill>
                  <a:latin typeface="Times New Roman" pitchFamily="18" charset="0"/>
                  <a:ea typeface="Calibri" pitchFamily="34" charset="0"/>
                  <a:cs typeface="Times New Roman" pitchFamily="18" charset="0"/>
                </a:rPr>
                <a:t>AQ</a:t>
              </a:r>
              <a:r>
                <a:rPr lang="en-US" sz="2800" dirty="0" smtClean="0">
                  <a:solidFill>
                    <a:srgbClr val="000000"/>
                  </a:solidFill>
                  <a:latin typeface="Times New Roman" pitchFamily="18" charset="0"/>
                  <a:ea typeface="Calibri" pitchFamily="34" charset="0"/>
                  <a:cs typeface="Times New Roman" pitchFamily="18" charset="0"/>
                </a:rPr>
                <a:t> </a:t>
              </a:r>
              <a:r>
                <a:rPr lang="en-US" sz="2800" dirty="0" err="1" smtClean="0">
                  <a:solidFill>
                    <a:srgbClr val="000000"/>
                  </a:solidFill>
                  <a:latin typeface="Times New Roman" pitchFamily="18" charset="0"/>
                  <a:ea typeface="Calibri" pitchFamily="34" charset="0"/>
                  <a:cs typeface="Times New Roman" pitchFamily="18" charset="0"/>
                </a:rPr>
                <a:t>là</a:t>
              </a:r>
              <a:r>
                <a:rPr lang="en-US" sz="2800" dirty="0" smtClean="0">
                  <a:solidFill>
                    <a:srgbClr val="000000"/>
                  </a:solidFill>
                  <a:latin typeface="Times New Roman" pitchFamily="18" charset="0"/>
                  <a:ea typeface="Calibri" pitchFamily="34" charset="0"/>
                  <a:cs typeface="Times New Roman" pitchFamily="18" charset="0"/>
                </a:rPr>
                <a:t>         </a:t>
              </a:r>
              <a:r>
                <a:rPr lang="vi-VN" sz="2800" dirty="0" smtClean="0">
                  <a:solidFill>
                    <a:srgbClr val="000000"/>
                  </a:solidFill>
                  <a:latin typeface="Times New Roman" pitchFamily="18" charset="0"/>
                  <a:ea typeface="Calibri" pitchFamily="34" charset="0"/>
                  <a:cs typeface="Times New Roman" pitchFamily="18" charset="0"/>
                </a:rPr>
                <a:t>.</a:t>
              </a:r>
              <a:r>
                <a:rPr lang="vi-VN" sz="2800" i="1" dirty="0" smtClean="0">
                  <a:latin typeface="Times New Roman" pitchFamily="18" charset="0"/>
                  <a:ea typeface="Calibri" pitchFamily="34" charset="0"/>
                  <a:cs typeface="Times New Roman" pitchFamily="18" charset="0"/>
                </a:rPr>
                <a:t> </a:t>
              </a:r>
              <a:endParaRPr lang="en-US" sz="2800" dirty="0">
                <a:latin typeface="Times New Roman" pitchFamily="18" charset="0"/>
                <a:cs typeface="Times New Roman" pitchFamily="18" charset="0"/>
              </a:endParaRPr>
            </a:p>
          </p:txBody>
        </p:sp>
      </p:grpSp>
      <p:grpSp>
        <p:nvGrpSpPr>
          <p:cNvPr id="4" name="Group 3"/>
          <p:cNvGrpSpPr/>
          <p:nvPr/>
        </p:nvGrpSpPr>
        <p:grpSpPr>
          <a:xfrm>
            <a:off x="1441123" y="1336688"/>
            <a:ext cx="9770215" cy="2832304"/>
            <a:chOff x="1268845" y="4231105"/>
            <a:chExt cx="9770215" cy="2832304"/>
          </a:xfrm>
        </p:grpSpPr>
        <p:sp>
          <p:nvSpPr>
            <p:cNvPr id="10" name="Cloud 9"/>
            <p:cNvSpPr/>
            <p:nvPr/>
          </p:nvSpPr>
          <p:spPr>
            <a:xfrm>
              <a:off x="1268845" y="4231105"/>
              <a:ext cx="9770215" cy="2832304"/>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solidFill>
                    <a:schemeClr val="accent2"/>
                  </a:solidFill>
                  <a:latin typeface="Times New Roman" pitchFamily="18" charset="0"/>
                  <a:cs typeface="Times New Roman" pitchFamily="18" charset="0"/>
                </a:rPr>
                <a:t>   </a:t>
              </a:r>
            </a:p>
            <a:p>
              <a:pPr eaLnBrk="0" fontAlgn="base" hangingPunct="0">
                <a:spcBef>
                  <a:spcPct val="0"/>
                </a:spcBef>
                <a:spcAft>
                  <a:spcPct val="0"/>
                </a:spcAft>
              </a:pPr>
              <a:r>
                <a:rPr lang="en-US" sz="2800" b="1" u="sng" dirty="0" err="1" smtClean="0">
                  <a:solidFill>
                    <a:srgbClr val="C00000"/>
                  </a:solidFill>
                  <a:latin typeface="Times New Roman" pitchFamily="18" charset="0"/>
                  <a:cs typeface="Times New Roman" pitchFamily="18" charset="0"/>
                </a:rPr>
                <a:t>Thực</a:t>
              </a:r>
              <a:r>
                <a:rPr lang="en-US" sz="2800" b="1" u="sng" dirty="0" smtClean="0">
                  <a:solidFill>
                    <a:srgbClr val="C00000"/>
                  </a:solidFill>
                  <a:latin typeface="Times New Roman" pitchFamily="18" charset="0"/>
                  <a:cs typeface="Times New Roman" pitchFamily="18" charset="0"/>
                </a:rPr>
                <a:t> </a:t>
              </a:r>
              <a:r>
                <a:rPr lang="en-US" sz="2800" b="1" u="sng" dirty="0" err="1" smtClean="0">
                  <a:solidFill>
                    <a:srgbClr val="C00000"/>
                  </a:solidFill>
                  <a:latin typeface="Times New Roman" pitchFamily="18" charset="0"/>
                  <a:cs typeface="Times New Roman" pitchFamily="18" charset="0"/>
                </a:rPr>
                <a:t>hành</a:t>
              </a:r>
              <a:r>
                <a:rPr lang="en-US" sz="2800" b="1" u="sng" dirty="0" smtClean="0">
                  <a:solidFill>
                    <a:srgbClr val="C00000"/>
                  </a:solidFill>
                  <a:latin typeface="Times New Roman" pitchFamily="18" charset="0"/>
                  <a:cs typeface="Times New Roman" pitchFamily="18" charset="0"/>
                </a:rPr>
                <a:t> 2</a:t>
              </a:r>
              <a:r>
                <a:rPr lang="en-US" sz="2800" b="1" dirty="0" smtClean="0">
                  <a:solidFill>
                    <a:schemeClr val="accent2"/>
                  </a:solidFill>
                  <a:latin typeface="Times New Roman" pitchFamily="18" charset="0"/>
                  <a:cs typeface="Times New Roman" pitchFamily="18" charset="0"/>
                </a:rPr>
                <a:t>   </a:t>
              </a:r>
              <a:r>
                <a:rPr lang="en-US" sz="2800" i="1" dirty="0">
                  <a:solidFill>
                    <a:srgbClr val="000000"/>
                  </a:solidFill>
                  <a:latin typeface="Times New Roman" pitchFamily="18" charset="0"/>
                  <a:ea typeface="Calibri" pitchFamily="34" charset="0"/>
                  <a:cs typeface="Times New Roman" pitchFamily="18" charset="0"/>
                </a:rPr>
                <a:t>-</a:t>
              </a:r>
              <a:r>
                <a:rPr lang="en-US" sz="2800" i="1" dirty="0" err="1">
                  <a:solidFill>
                    <a:srgbClr val="000000"/>
                  </a:solidFill>
                  <a:latin typeface="Times New Roman" pitchFamily="18" charset="0"/>
                  <a:ea typeface="Calibri" pitchFamily="34" charset="0"/>
                  <a:cs typeface="Times New Roman" pitchFamily="18" charset="0"/>
                </a:rPr>
                <a:t>Em</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hãy</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chỉ</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ra</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đỉnh</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và</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các</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cạnh</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của</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góc</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được</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kí</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hiệu</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là</a:t>
              </a:r>
              <a:endParaRPr lang="en-US" sz="2800" i="1" dirty="0">
                <a:solidFill>
                  <a:srgbClr val="000000"/>
                </a:solidFill>
                <a:latin typeface="Times New Roman" pitchFamily="18" charset="0"/>
                <a:ea typeface="Calibri" pitchFamily="34" charset="0"/>
                <a:cs typeface="Times New Roman" pitchFamily="18" charset="0"/>
              </a:endParaRPr>
            </a:p>
            <a:p>
              <a:pPr eaLnBrk="0" fontAlgn="base" hangingPunct="0">
                <a:spcBef>
                  <a:spcPct val="0"/>
                </a:spcBef>
                <a:spcAft>
                  <a:spcPct val="0"/>
                </a:spcAft>
              </a:pP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Góc</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có</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hai</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cạnh</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là</a:t>
              </a:r>
              <a:r>
                <a:rPr lang="en-US" sz="2800" i="1" dirty="0">
                  <a:solidFill>
                    <a:srgbClr val="000000"/>
                  </a:solidFill>
                  <a:latin typeface="Times New Roman" pitchFamily="18" charset="0"/>
                  <a:ea typeface="Calibri" pitchFamily="34" charset="0"/>
                  <a:cs typeface="Times New Roman" pitchFamily="18" charset="0"/>
                </a:rPr>
                <a:t> AP </a:t>
              </a:r>
              <a:r>
                <a:rPr lang="en-US" sz="2800" i="1" dirty="0" err="1">
                  <a:solidFill>
                    <a:srgbClr val="000000"/>
                  </a:solidFill>
                  <a:latin typeface="Times New Roman" pitchFamily="18" charset="0"/>
                  <a:ea typeface="Calibri" pitchFamily="34" charset="0"/>
                  <a:cs typeface="Times New Roman" pitchFamily="18" charset="0"/>
                </a:rPr>
                <a:t>và</a:t>
              </a:r>
              <a:r>
                <a:rPr lang="en-US" sz="2800" i="1" dirty="0">
                  <a:solidFill>
                    <a:srgbClr val="000000"/>
                  </a:solidFill>
                  <a:latin typeface="Times New Roman" pitchFamily="18" charset="0"/>
                  <a:ea typeface="Calibri" pitchFamily="34" charset="0"/>
                  <a:cs typeface="Times New Roman" pitchFamily="18" charset="0"/>
                </a:rPr>
                <a:t> AQ </a:t>
              </a:r>
              <a:r>
                <a:rPr lang="en-US" sz="2800" i="1" dirty="0" err="1">
                  <a:solidFill>
                    <a:srgbClr val="000000"/>
                  </a:solidFill>
                  <a:latin typeface="Times New Roman" pitchFamily="18" charset="0"/>
                  <a:ea typeface="Calibri" pitchFamily="34" charset="0"/>
                  <a:cs typeface="Times New Roman" pitchFamily="18" charset="0"/>
                </a:rPr>
                <a:t>là</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góc</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nào</a:t>
              </a:r>
              <a:r>
                <a:rPr lang="en-US" sz="2800" i="1" dirty="0">
                  <a:solidFill>
                    <a:srgbClr val="000000"/>
                  </a:solidFill>
                  <a:latin typeface="Times New Roman" pitchFamily="18" charset="0"/>
                  <a:ea typeface="Calibri" pitchFamily="34" charset="0"/>
                  <a:cs typeface="Times New Roman" pitchFamily="18" charset="0"/>
                </a:rPr>
                <a:t>?</a:t>
              </a:r>
              <a:endParaRPr lang="en-US" sz="2800" dirty="0">
                <a:latin typeface="Times New Roman" pitchFamily="18" charset="0"/>
                <a:cs typeface="Times New Roman" pitchFamily="18" charset="0"/>
              </a:endParaRPr>
            </a:p>
            <a:p>
              <a:endParaRPr lang="en-US" sz="2800" dirty="0">
                <a:solidFill>
                  <a:schemeClr val="accent2"/>
                </a:solidFill>
                <a:latin typeface="Times New Roman" pitchFamily="18" charset="0"/>
                <a:cs typeface="Times New Roman" pitchFamily="18" charset="0"/>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288400470"/>
                </p:ext>
              </p:extLst>
            </p:nvPr>
          </p:nvGraphicFramePr>
          <p:xfrm>
            <a:off x="6954218" y="5145701"/>
            <a:ext cx="707436" cy="393020"/>
          </p:xfrm>
          <a:graphic>
            <a:graphicData uri="http://schemas.openxmlformats.org/presentationml/2006/ole">
              <mc:AlternateContent xmlns:mc="http://schemas.openxmlformats.org/markup-compatibility/2006">
                <mc:Choice xmlns:v="urn:schemas-microsoft-com:vml" Requires="v">
                  <p:oleObj spid="_x0000_s5249" name="Equation" r:id="rId7" imgW="431613" imgH="241195" progId="Equation.DSMT4">
                    <p:embed/>
                  </p:oleObj>
                </mc:Choice>
                <mc:Fallback>
                  <p:oleObj name="Equation" r:id="rId7" imgW="431613" imgH="241195"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54218" y="5145701"/>
                          <a:ext cx="707436" cy="393020"/>
                        </a:xfrm>
                        <a:prstGeom prst="rect">
                          <a:avLst/>
                        </a:prstGeom>
                        <a:noFill/>
                      </p:spPr>
                    </p:pic>
                  </p:oleObj>
                </mc:Fallback>
              </mc:AlternateContent>
            </a:graphicData>
          </a:graphic>
        </p:graphicFrame>
      </p:grpSp>
    </p:spTree>
    <p:extLst>
      <p:ext uri="{BB962C8B-B14F-4D97-AF65-F5344CB8AC3E}">
        <p14:creationId xmlns:p14="http://schemas.microsoft.com/office/powerpoint/2010/main" val="214963458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Cloud 25"/>
          <p:cNvSpPr/>
          <p:nvPr/>
        </p:nvSpPr>
        <p:spPr>
          <a:xfrm>
            <a:off x="870458" y="2588653"/>
            <a:ext cx="3225023" cy="2240923"/>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accent2"/>
                </a:solidFill>
                <a:latin typeface="Times New Roman" pitchFamily="18" charset="0"/>
                <a:cs typeface="Times New Roman" pitchFamily="18" charset="0"/>
              </a:rPr>
              <a:t>   </a:t>
            </a:r>
          </a:p>
          <a:p>
            <a:r>
              <a:rPr lang="en-US" sz="4000" b="1" dirty="0" err="1" smtClean="0">
                <a:solidFill>
                  <a:schemeClr val="accent2"/>
                </a:solidFill>
                <a:latin typeface="Times New Roman" pitchFamily="18" charset="0"/>
                <a:cs typeface="Times New Roman" pitchFamily="18" charset="0"/>
              </a:rPr>
              <a:t>vẽ</a:t>
            </a:r>
            <a:r>
              <a:rPr lang="en-US" sz="4000" b="1" dirty="0" smtClean="0">
                <a:solidFill>
                  <a:schemeClr val="accent2"/>
                </a:solidFill>
                <a:latin typeface="Times New Roman" pitchFamily="18" charset="0"/>
                <a:cs typeface="Times New Roman" pitchFamily="18" charset="0"/>
              </a:rPr>
              <a:t> </a:t>
            </a:r>
            <a:r>
              <a:rPr lang="vi-VN" sz="4000" b="1" dirty="0" smtClean="0">
                <a:solidFill>
                  <a:schemeClr val="accent2"/>
                </a:solidFill>
                <a:latin typeface="Times New Roman" pitchFamily="18" charset="0"/>
                <a:cs typeface="Times New Roman" pitchFamily="18" charset="0"/>
              </a:rPr>
              <a:t>góc</a:t>
            </a:r>
            <a:r>
              <a:rPr lang="en-US" sz="4000" b="1" dirty="0" smtClean="0">
                <a:solidFill>
                  <a:schemeClr val="accent2"/>
                </a:solidFill>
                <a:latin typeface="Times New Roman" pitchFamily="18" charset="0"/>
                <a:cs typeface="Times New Roman" pitchFamily="18" charset="0"/>
              </a:rPr>
              <a:t> </a:t>
            </a:r>
            <a:endParaRPr lang="en-US" sz="4000" dirty="0">
              <a:solidFill>
                <a:schemeClr val="accent2"/>
              </a:solidFill>
              <a:latin typeface="Times New Roman" pitchFamily="18" charset="0"/>
              <a:cs typeface="Times New Roman" pitchFamily="18" charset="0"/>
            </a:endParaRPr>
          </a:p>
          <a:p>
            <a:endParaRPr lang="en-US" sz="4000" dirty="0">
              <a:solidFill>
                <a:schemeClr val="accent2"/>
              </a:solidFill>
              <a:latin typeface="Times New Roman" pitchFamily="18" charset="0"/>
              <a:cs typeface="Times New Roman" pitchFamily="18" charset="0"/>
            </a:endParaRPr>
          </a:p>
        </p:txBody>
      </p:sp>
      <p:sp>
        <p:nvSpPr>
          <p:cNvPr id="25" name="Rectangle 24"/>
          <p:cNvSpPr/>
          <p:nvPr/>
        </p:nvSpPr>
        <p:spPr>
          <a:xfrm>
            <a:off x="142414" y="628802"/>
            <a:ext cx="5408380" cy="707886"/>
          </a:xfrm>
          <a:prstGeom prst="rect">
            <a:avLst/>
          </a:prstGeom>
        </p:spPr>
        <p:txBody>
          <a:bodyPr wrap="square">
            <a:spAutoFit/>
          </a:bodyPr>
          <a:lstStyle/>
          <a:p>
            <a:r>
              <a:rPr lang="en-US" sz="4000" b="1" dirty="0" smtClean="0">
                <a:latin typeface="Times New Roman" pitchFamily="18" charset="0"/>
                <a:cs typeface="Times New Roman" pitchFamily="18" charset="0"/>
              </a:rPr>
              <a:t>2. </a:t>
            </a:r>
            <a:r>
              <a:rPr lang="en-US" sz="4000" b="1" dirty="0" err="1" smtClean="0">
                <a:latin typeface="Times New Roman" pitchFamily="18" charset="0"/>
                <a:cs typeface="Times New Roman" pitchFamily="18" charset="0"/>
              </a:rPr>
              <a:t>Cách</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vẽ</a:t>
            </a:r>
            <a:r>
              <a:rPr lang="en-US" sz="4000" b="1" dirty="0" smtClean="0">
                <a:latin typeface="Times New Roman" pitchFamily="18" charset="0"/>
                <a:cs typeface="Times New Roman" pitchFamily="18" charset="0"/>
              </a:rPr>
              <a:t> </a:t>
            </a:r>
            <a:r>
              <a:rPr lang="vi-VN" sz="4000" b="1" dirty="0" smtClean="0">
                <a:latin typeface="Times New Roman" pitchFamily="18" charset="0"/>
                <a:cs typeface="Times New Roman" pitchFamily="18" charset="0"/>
              </a:rPr>
              <a:t>góc</a:t>
            </a:r>
            <a:endParaRPr lang="en-US" sz="4000" dirty="0">
              <a:latin typeface="Times New Roman" pitchFamily="18" charset="0"/>
              <a:cs typeface="Times New Roman" pitchFamily="18" charset="0"/>
            </a:endParaRPr>
          </a:p>
        </p:txBody>
      </p:sp>
      <p:sp>
        <p:nvSpPr>
          <p:cNvPr id="2" name="Cloud Callout 1"/>
          <p:cNvSpPr/>
          <p:nvPr/>
        </p:nvSpPr>
        <p:spPr>
          <a:xfrm>
            <a:off x="2846604" y="1336688"/>
            <a:ext cx="3528811" cy="714777"/>
          </a:xfrm>
          <a:prstGeom prst="cloudCallout">
            <a:avLst>
              <a:gd name="adj1" fmla="val -97484"/>
              <a:gd name="adj2" fmla="val 232380"/>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00B050"/>
                </a:solidFill>
                <a:latin typeface="Times New Roman" pitchFamily="18" charset="0"/>
                <a:cs typeface="Times New Roman" pitchFamily="18" charset="0"/>
              </a:rPr>
              <a:t>1. </a:t>
            </a:r>
            <a:r>
              <a:rPr lang="en-US" sz="2800" dirty="0" err="1" smtClean="0">
                <a:solidFill>
                  <a:srgbClr val="00B050"/>
                </a:solidFill>
                <a:latin typeface="Times New Roman" pitchFamily="18" charset="0"/>
                <a:cs typeface="Times New Roman" pitchFamily="18" charset="0"/>
              </a:rPr>
              <a:t>Vẽ</a:t>
            </a:r>
            <a:r>
              <a:rPr lang="en-US" sz="2800" dirty="0" smtClean="0">
                <a:solidFill>
                  <a:srgbClr val="00B050"/>
                </a:solidFill>
                <a:latin typeface="Times New Roman" pitchFamily="18" charset="0"/>
                <a:cs typeface="Times New Roman" pitchFamily="18" charset="0"/>
              </a:rPr>
              <a:t> </a:t>
            </a:r>
            <a:r>
              <a:rPr lang="en-US" sz="2800" dirty="0" err="1" smtClean="0">
                <a:solidFill>
                  <a:srgbClr val="00B050"/>
                </a:solidFill>
                <a:latin typeface="Times New Roman" pitchFamily="18" charset="0"/>
                <a:cs typeface="Times New Roman" pitchFamily="18" charset="0"/>
              </a:rPr>
              <a:t>điểm</a:t>
            </a:r>
            <a:r>
              <a:rPr lang="en-US" sz="2800" dirty="0" smtClean="0">
                <a:solidFill>
                  <a:srgbClr val="00B050"/>
                </a:solidFill>
                <a:latin typeface="Times New Roman" pitchFamily="18" charset="0"/>
                <a:cs typeface="Times New Roman" pitchFamily="18" charset="0"/>
              </a:rPr>
              <a:t> O </a:t>
            </a:r>
            <a:endParaRPr lang="en-US" sz="2800" dirty="0">
              <a:solidFill>
                <a:srgbClr val="00B050"/>
              </a:solidFill>
              <a:latin typeface="Times New Roman" pitchFamily="18" charset="0"/>
              <a:cs typeface="Times New Roman" pitchFamily="18" charset="0"/>
            </a:endParaRPr>
          </a:p>
        </p:txBody>
      </p:sp>
      <p:sp>
        <p:nvSpPr>
          <p:cNvPr id="27" name="Cloud Callout 26"/>
          <p:cNvSpPr/>
          <p:nvPr/>
        </p:nvSpPr>
        <p:spPr>
          <a:xfrm>
            <a:off x="4095481" y="2489676"/>
            <a:ext cx="4902745" cy="1096853"/>
          </a:xfrm>
          <a:prstGeom prst="cloudCallout">
            <a:avLst>
              <a:gd name="adj1" fmla="val -52035"/>
              <a:gd name="adj2" fmla="val 34410"/>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00B050"/>
                </a:solidFill>
                <a:latin typeface="Times New Roman" pitchFamily="18" charset="0"/>
                <a:cs typeface="Times New Roman" pitchFamily="18" charset="0"/>
              </a:rPr>
              <a:t>2. </a:t>
            </a:r>
            <a:r>
              <a:rPr lang="en-US" sz="2800" dirty="0" err="1" smtClean="0">
                <a:solidFill>
                  <a:srgbClr val="00B050"/>
                </a:solidFill>
                <a:latin typeface="Times New Roman" pitchFamily="18" charset="0"/>
                <a:cs typeface="Times New Roman" pitchFamily="18" charset="0"/>
              </a:rPr>
              <a:t>Vẽ</a:t>
            </a:r>
            <a:r>
              <a:rPr lang="en-US" sz="2800" dirty="0" smtClean="0">
                <a:solidFill>
                  <a:srgbClr val="00B050"/>
                </a:solidFill>
                <a:latin typeface="Times New Roman" pitchFamily="18" charset="0"/>
                <a:cs typeface="Times New Roman" pitchFamily="18" charset="0"/>
              </a:rPr>
              <a:t> </a:t>
            </a:r>
            <a:r>
              <a:rPr lang="en-US" sz="2800" dirty="0" err="1" smtClean="0">
                <a:solidFill>
                  <a:srgbClr val="00B050"/>
                </a:solidFill>
                <a:latin typeface="Times New Roman" pitchFamily="18" charset="0"/>
                <a:cs typeface="Times New Roman" pitchFamily="18" charset="0"/>
              </a:rPr>
              <a:t>hai</a:t>
            </a:r>
            <a:r>
              <a:rPr lang="en-US" sz="2800" dirty="0" smtClean="0">
                <a:solidFill>
                  <a:srgbClr val="00B050"/>
                </a:solidFill>
                <a:latin typeface="Times New Roman" pitchFamily="18" charset="0"/>
                <a:cs typeface="Times New Roman" pitchFamily="18" charset="0"/>
              </a:rPr>
              <a:t> </a:t>
            </a:r>
            <a:r>
              <a:rPr lang="en-US" sz="2800" dirty="0" err="1" smtClean="0">
                <a:solidFill>
                  <a:srgbClr val="00B050"/>
                </a:solidFill>
                <a:latin typeface="Times New Roman" pitchFamily="18" charset="0"/>
                <a:cs typeface="Times New Roman" pitchFamily="18" charset="0"/>
              </a:rPr>
              <a:t>tia</a:t>
            </a:r>
            <a:r>
              <a:rPr lang="en-US" sz="2800" dirty="0" smtClean="0">
                <a:solidFill>
                  <a:srgbClr val="00B050"/>
                </a:solidFill>
                <a:latin typeface="Times New Roman" pitchFamily="18" charset="0"/>
                <a:cs typeface="Times New Roman" pitchFamily="18" charset="0"/>
              </a:rPr>
              <a:t> Ox </a:t>
            </a:r>
            <a:r>
              <a:rPr lang="en-US" sz="2800" dirty="0" err="1" smtClean="0">
                <a:solidFill>
                  <a:srgbClr val="00B050"/>
                </a:solidFill>
                <a:latin typeface="Times New Roman" pitchFamily="18" charset="0"/>
                <a:cs typeface="Times New Roman" pitchFamily="18" charset="0"/>
              </a:rPr>
              <a:t>và</a:t>
            </a:r>
            <a:r>
              <a:rPr lang="en-US" sz="2800" dirty="0" smtClean="0">
                <a:solidFill>
                  <a:srgbClr val="00B050"/>
                </a:solidFill>
                <a:latin typeface="Times New Roman" pitchFamily="18" charset="0"/>
                <a:cs typeface="Times New Roman" pitchFamily="18" charset="0"/>
              </a:rPr>
              <a:t> </a:t>
            </a:r>
            <a:r>
              <a:rPr lang="en-US" sz="2800" dirty="0" err="1" smtClean="0">
                <a:solidFill>
                  <a:srgbClr val="00B050"/>
                </a:solidFill>
                <a:latin typeface="Times New Roman" pitchFamily="18" charset="0"/>
                <a:cs typeface="Times New Roman" pitchFamily="18" charset="0"/>
              </a:rPr>
              <a:t>Oy</a:t>
            </a:r>
            <a:r>
              <a:rPr lang="en-US" sz="2800" dirty="0" smtClean="0">
                <a:solidFill>
                  <a:srgbClr val="00B050"/>
                </a:solidFill>
                <a:latin typeface="Times New Roman" pitchFamily="18" charset="0"/>
                <a:cs typeface="Times New Roman" pitchFamily="18" charset="0"/>
              </a:rPr>
              <a:t> </a:t>
            </a:r>
            <a:endParaRPr lang="en-US" sz="2800" dirty="0">
              <a:solidFill>
                <a:srgbClr val="00B050"/>
              </a:solidFill>
              <a:latin typeface="Times New Roman" pitchFamily="18" charset="0"/>
              <a:cs typeface="Times New Roman" pitchFamily="18" charset="0"/>
            </a:endParaRPr>
          </a:p>
        </p:txBody>
      </p:sp>
      <p:sp>
        <p:nvSpPr>
          <p:cNvPr id="28" name="Cloud Callout 27"/>
          <p:cNvSpPr/>
          <p:nvPr/>
        </p:nvSpPr>
        <p:spPr>
          <a:xfrm>
            <a:off x="2387910" y="5267418"/>
            <a:ext cx="3878688" cy="714777"/>
          </a:xfrm>
          <a:prstGeom prst="cloudCallout">
            <a:avLst>
              <a:gd name="adj1" fmla="val -58615"/>
              <a:gd name="adj2" fmla="val -136050"/>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00B050"/>
                </a:solidFill>
                <a:latin typeface="Times New Roman" pitchFamily="18" charset="0"/>
                <a:cs typeface="Times New Roman" pitchFamily="18" charset="0"/>
              </a:rPr>
              <a:t>3. Ta </a:t>
            </a:r>
            <a:r>
              <a:rPr lang="en-US" sz="2800" dirty="0" err="1" smtClean="0">
                <a:solidFill>
                  <a:srgbClr val="00B050"/>
                </a:solidFill>
                <a:latin typeface="Times New Roman" pitchFamily="18" charset="0"/>
                <a:cs typeface="Times New Roman" pitchFamily="18" charset="0"/>
              </a:rPr>
              <a:t>được</a:t>
            </a:r>
            <a:endParaRPr lang="en-US" sz="2800" dirty="0">
              <a:solidFill>
                <a:srgbClr val="00B050"/>
              </a:solidFill>
              <a:latin typeface="Times New Roman" pitchFamily="18" charset="0"/>
              <a:cs typeface="Times New Roman"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3591992420"/>
              </p:ext>
            </p:extLst>
          </p:nvPr>
        </p:nvGraphicFramePr>
        <p:xfrm>
          <a:off x="5063098" y="5376592"/>
          <a:ext cx="585787" cy="485775"/>
        </p:xfrm>
        <a:graphic>
          <a:graphicData uri="http://schemas.openxmlformats.org/presentationml/2006/ole">
            <mc:AlternateContent xmlns:mc="http://schemas.openxmlformats.org/markup-compatibility/2006">
              <mc:Choice xmlns:v="urn:schemas-microsoft-com:vml" Requires="v">
                <p:oleObj spid="_x0000_s6202" name="Equation" r:id="rId3" imgW="330120" imgH="266400" progId="Equation.DSMT4">
                  <p:embed/>
                </p:oleObj>
              </mc:Choice>
              <mc:Fallback>
                <p:oleObj name="Equation" r:id="rId3" imgW="330120" imgH="266400" progId="Equation.DSMT4">
                  <p:embed/>
                  <p:pic>
                    <p:nvPicPr>
                      <p:cNvPr id="0" name="Object 5"/>
                      <p:cNvPicPr>
                        <a:picLocks noChangeAspect="1" noChangeArrowheads="1"/>
                      </p:cNvPicPr>
                      <p:nvPr/>
                    </p:nvPicPr>
                    <p:blipFill>
                      <a:blip r:embed="rId4"/>
                      <a:srcRect/>
                      <a:stretch>
                        <a:fillRect/>
                      </a:stretch>
                    </p:blipFill>
                    <p:spPr bwMode="auto">
                      <a:xfrm>
                        <a:off x="5063098" y="5376592"/>
                        <a:ext cx="585787"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2057834448"/>
              </p:ext>
            </p:extLst>
          </p:nvPr>
        </p:nvGraphicFramePr>
        <p:xfrm>
          <a:off x="2806847" y="3299791"/>
          <a:ext cx="845569" cy="701203"/>
        </p:xfrm>
        <a:graphic>
          <a:graphicData uri="http://schemas.openxmlformats.org/presentationml/2006/ole">
            <mc:AlternateContent xmlns:mc="http://schemas.openxmlformats.org/markup-compatibility/2006">
              <mc:Choice xmlns:v="urn:schemas-microsoft-com:vml" Requires="v">
                <p:oleObj spid="_x0000_s6203" name="Equation" r:id="rId5" imgW="330120" imgH="266400" progId="Equation.DSMT4">
                  <p:embed/>
                </p:oleObj>
              </mc:Choice>
              <mc:Fallback>
                <p:oleObj name="Equation" r:id="rId5" imgW="330120" imgH="266400" progId="Equation.DSMT4">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06847" y="3299791"/>
                        <a:ext cx="845569" cy="701203"/>
                      </a:xfrm>
                      <a:prstGeom prst="rect">
                        <a:avLst/>
                      </a:prstGeom>
                      <a:noFill/>
                      <a:ln>
                        <a:noFill/>
                      </a:ln>
                    </p:spPr>
                  </p:pic>
                </p:oleObj>
              </mc:Fallback>
            </mc:AlternateContent>
          </a:graphicData>
        </a:graphic>
      </p:graphicFrame>
      <p:grpSp>
        <p:nvGrpSpPr>
          <p:cNvPr id="9" name="Group 8"/>
          <p:cNvGrpSpPr/>
          <p:nvPr/>
        </p:nvGrpSpPr>
        <p:grpSpPr>
          <a:xfrm>
            <a:off x="7203483" y="5509562"/>
            <a:ext cx="750798" cy="734243"/>
            <a:chOff x="6461371" y="3428998"/>
            <a:chExt cx="750798" cy="734243"/>
          </a:xfrm>
        </p:grpSpPr>
        <p:pic>
          <p:nvPicPr>
            <p:cNvPr id="1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31814" y="3428998"/>
              <a:ext cx="580355" cy="5803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Box 10"/>
            <p:cNvSpPr txBox="1"/>
            <p:nvPr/>
          </p:nvSpPr>
          <p:spPr>
            <a:xfrm>
              <a:off x="6461371" y="3640021"/>
              <a:ext cx="170443" cy="523220"/>
            </a:xfrm>
            <a:prstGeom prst="rect">
              <a:avLst/>
            </a:prstGeom>
            <a:noFill/>
          </p:spPr>
          <p:txBody>
            <a:bodyPr wrap="square" rtlCol="0">
              <a:spAutoFit/>
            </a:bodyPr>
            <a:lstStyle/>
            <a:p>
              <a:r>
                <a:rPr lang="en-US" sz="2800" dirty="0" smtClean="0">
                  <a:latin typeface="Times New Roman" pitchFamily="18" charset="0"/>
                  <a:cs typeface="Times New Roman" pitchFamily="18" charset="0"/>
                </a:rPr>
                <a:t>O</a:t>
              </a:r>
              <a:endParaRPr lang="en-US" sz="2800" dirty="0">
                <a:latin typeface="Times New Roman" pitchFamily="18" charset="0"/>
                <a:cs typeface="Times New Roman" pitchFamily="18" charset="0"/>
              </a:endParaRPr>
            </a:p>
          </p:txBody>
        </p:sp>
      </p:grpSp>
      <p:grpSp>
        <p:nvGrpSpPr>
          <p:cNvPr id="12" name="Group 11"/>
          <p:cNvGrpSpPr/>
          <p:nvPr/>
        </p:nvGrpSpPr>
        <p:grpSpPr>
          <a:xfrm>
            <a:off x="7664103" y="5799739"/>
            <a:ext cx="3548533" cy="527171"/>
            <a:chOff x="6921991" y="3719175"/>
            <a:chExt cx="3548533" cy="527171"/>
          </a:xfrm>
        </p:grpSpPr>
        <p:cxnSp>
          <p:nvCxnSpPr>
            <p:cNvPr id="13" name="Straight Connector 12"/>
            <p:cNvCxnSpPr/>
            <p:nvPr/>
          </p:nvCxnSpPr>
          <p:spPr>
            <a:xfrm>
              <a:off x="6921991" y="3719175"/>
              <a:ext cx="354853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0300081" y="3723126"/>
              <a:ext cx="170443" cy="523220"/>
            </a:xfrm>
            <a:prstGeom prst="rect">
              <a:avLst/>
            </a:prstGeom>
            <a:noFill/>
          </p:spPr>
          <p:txBody>
            <a:bodyPr wrap="square" rtlCol="0">
              <a:spAutoFit/>
            </a:bodyPr>
            <a:lstStyle/>
            <a:p>
              <a:r>
                <a:rPr lang="en-US" sz="2800" dirty="0" smtClean="0">
                  <a:latin typeface="Times New Roman" pitchFamily="18" charset="0"/>
                  <a:cs typeface="Times New Roman" pitchFamily="18" charset="0"/>
                </a:rPr>
                <a:t>y</a:t>
              </a:r>
              <a:endParaRPr lang="en-US" sz="2800" dirty="0">
                <a:latin typeface="Times New Roman" pitchFamily="18" charset="0"/>
                <a:cs typeface="Times New Roman" pitchFamily="18" charset="0"/>
              </a:endParaRPr>
            </a:p>
          </p:txBody>
        </p:sp>
      </p:grpSp>
      <p:grpSp>
        <p:nvGrpSpPr>
          <p:cNvPr id="15" name="Group 14"/>
          <p:cNvGrpSpPr/>
          <p:nvPr/>
        </p:nvGrpSpPr>
        <p:grpSpPr>
          <a:xfrm>
            <a:off x="7664103" y="3063309"/>
            <a:ext cx="2067463" cy="2736430"/>
            <a:chOff x="6921991" y="982745"/>
            <a:chExt cx="2067463" cy="2736430"/>
          </a:xfrm>
        </p:grpSpPr>
        <p:cxnSp>
          <p:nvCxnSpPr>
            <p:cNvPr id="16" name="Straight Connector 15"/>
            <p:cNvCxnSpPr/>
            <p:nvPr/>
          </p:nvCxnSpPr>
          <p:spPr>
            <a:xfrm flipV="1">
              <a:off x="6921991" y="1236372"/>
              <a:ext cx="2067463" cy="248280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8474298" y="982745"/>
              <a:ext cx="170443" cy="523220"/>
            </a:xfrm>
            <a:prstGeom prst="rect">
              <a:avLst/>
            </a:prstGeom>
            <a:noFill/>
          </p:spPr>
          <p:txBody>
            <a:bodyPr wrap="square" rtlCol="0">
              <a:spAutoFit/>
            </a:bodyPr>
            <a:lstStyle/>
            <a:p>
              <a:r>
                <a:rPr lang="en-US" sz="2800" dirty="0" smtClean="0">
                  <a:latin typeface="Times New Roman" pitchFamily="18" charset="0"/>
                  <a:cs typeface="Times New Roman" pitchFamily="18" charset="0"/>
                </a:rPr>
                <a:t>x</a:t>
              </a:r>
              <a:endParaRPr lang="en-US" sz="2800" dirty="0">
                <a:latin typeface="Times New Roman" pitchFamily="18" charset="0"/>
                <a:cs typeface="Times New Roman" pitchFamily="18" charset="0"/>
              </a:endParaRPr>
            </a:p>
          </p:txBody>
        </p:sp>
      </p:grpSp>
    </p:spTree>
    <p:extLst>
      <p:ext uri="{BB962C8B-B14F-4D97-AF65-F5344CB8AC3E}">
        <p14:creationId xmlns:p14="http://schemas.microsoft.com/office/powerpoint/2010/main" val="703420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500" fill="hold"/>
                                        <p:tgtEl>
                                          <p:spTgt spid="26"/>
                                        </p:tgtEl>
                                        <p:attrNameLst>
                                          <p:attrName>ppt_w</p:attrName>
                                        </p:attrNameLst>
                                      </p:cBhvr>
                                      <p:tavLst>
                                        <p:tav tm="0">
                                          <p:val>
                                            <p:fltVal val="0"/>
                                          </p:val>
                                        </p:tav>
                                        <p:tav tm="100000">
                                          <p:val>
                                            <p:strVal val="#ppt_w"/>
                                          </p:val>
                                        </p:tav>
                                      </p:tavLst>
                                    </p:anim>
                                    <p:anim calcmode="lin" valueType="num">
                                      <p:cBhvr>
                                        <p:cTn id="8" dur="500" fill="hold"/>
                                        <p:tgtEl>
                                          <p:spTgt spid="26"/>
                                        </p:tgtEl>
                                        <p:attrNameLst>
                                          <p:attrName>ppt_h</p:attrName>
                                        </p:attrNameLst>
                                      </p:cBhvr>
                                      <p:tavLst>
                                        <p:tav tm="0">
                                          <p:val>
                                            <p:fltVal val="0"/>
                                          </p:val>
                                        </p:tav>
                                        <p:tav tm="100000">
                                          <p:val>
                                            <p:strVal val="#ppt_h"/>
                                          </p:val>
                                        </p:tav>
                                      </p:tavLst>
                                    </p:anim>
                                    <p:animEffect transition="in" filter="fade">
                                      <p:cBhvr>
                                        <p:cTn id="9" dur="500"/>
                                        <p:tgtEl>
                                          <p:spTgt spid="26"/>
                                        </p:tgtEl>
                                      </p:cBhvr>
                                    </p:animEffect>
                                  </p:childTnLst>
                                </p:cTn>
                              </p:par>
                              <p:par>
                                <p:cTn id="10" presetID="1"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fade">
                                      <p:cBhvr>
                                        <p:cTn id="16" dur="1000"/>
                                        <p:tgtEl>
                                          <p:spTgt spid="2"/>
                                        </p:tgtEl>
                                      </p:cBhvr>
                                    </p:animEffect>
                                    <p:anim calcmode="lin" valueType="num">
                                      <p:cBhvr>
                                        <p:cTn id="17" dur="1000" fill="hold"/>
                                        <p:tgtEl>
                                          <p:spTgt spid="2"/>
                                        </p:tgtEl>
                                        <p:attrNameLst>
                                          <p:attrName>ppt_x</p:attrName>
                                        </p:attrNameLst>
                                      </p:cBhvr>
                                      <p:tavLst>
                                        <p:tav tm="0">
                                          <p:val>
                                            <p:strVal val="#ppt_x"/>
                                          </p:val>
                                        </p:tav>
                                        <p:tav tm="100000">
                                          <p:val>
                                            <p:strVal val="#ppt_x"/>
                                          </p:val>
                                        </p:tav>
                                      </p:tavLst>
                                    </p:anim>
                                    <p:anim calcmode="lin" valueType="num">
                                      <p:cBhvr>
                                        <p:cTn id="18" dur="1000" fill="hold"/>
                                        <p:tgtEl>
                                          <p:spTgt spid="2"/>
                                        </p:tgtEl>
                                        <p:attrNameLst>
                                          <p:attrName>ppt_y</p:attrName>
                                        </p:attrNameLst>
                                      </p:cBhvr>
                                      <p:tavLst>
                                        <p:tav tm="0">
                                          <p:val>
                                            <p:strVal val="#ppt_y+.1"/>
                                          </p:val>
                                        </p:tav>
                                        <p:tav tm="100000">
                                          <p:val>
                                            <p:strVal val="#ppt_y"/>
                                          </p:val>
                                        </p:tav>
                                      </p:tavLst>
                                    </p:anim>
                                  </p:childTnLst>
                                </p:cTn>
                              </p:par>
                            </p:childTnLst>
                          </p:cTn>
                        </p:par>
                        <p:par>
                          <p:cTn id="19" fill="hold">
                            <p:stCondLst>
                              <p:cond delay="1000"/>
                            </p:stCondLst>
                            <p:childTnLst>
                              <p:par>
                                <p:cTn id="20" presetID="1" presetClass="entr" presetSubtype="0" fill="hold" nodeType="afterEffect">
                                  <p:stCondLst>
                                    <p:cond delay="0"/>
                                  </p:stCondLst>
                                  <p:childTnLst>
                                    <p:set>
                                      <p:cBhvr>
                                        <p:cTn id="21" dur="1" fill="hold">
                                          <p:stCondLst>
                                            <p:cond delay="0"/>
                                          </p:stCondLst>
                                        </p:cTn>
                                        <p:tgtEl>
                                          <p:spTgt spid="9"/>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27"/>
                                        </p:tgtEl>
                                        <p:attrNameLst>
                                          <p:attrName>style.visibility</p:attrName>
                                        </p:attrNameLst>
                                      </p:cBhvr>
                                      <p:to>
                                        <p:strVal val="visible"/>
                                      </p:to>
                                    </p:set>
                                    <p:animEffect transition="in" filter="fade">
                                      <p:cBhvr>
                                        <p:cTn id="26" dur="1000"/>
                                        <p:tgtEl>
                                          <p:spTgt spid="27"/>
                                        </p:tgtEl>
                                      </p:cBhvr>
                                    </p:animEffect>
                                    <p:anim calcmode="lin" valueType="num">
                                      <p:cBhvr>
                                        <p:cTn id="27" dur="1000" fill="hold"/>
                                        <p:tgtEl>
                                          <p:spTgt spid="27"/>
                                        </p:tgtEl>
                                        <p:attrNameLst>
                                          <p:attrName>ppt_x</p:attrName>
                                        </p:attrNameLst>
                                      </p:cBhvr>
                                      <p:tavLst>
                                        <p:tav tm="0">
                                          <p:val>
                                            <p:strVal val="#ppt_x"/>
                                          </p:val>
                                        </p:tav>
                                        <p:tav tm="100000">
                                          <p:val>
                                            <p:strVal val="#ppt_x"/>
                                          </p:val>
                                        </p:tav>
                                      </p:tavLst>
                                    </p:anim>
                                    <p:anim calcmode="lin" valueType="num">
                                      <p:cBhvr>
                                        <p:cTn id="28" dur="1000" fill="hold"/>
                                        <p:tgtEl>
                                          <p:spTgt spid="27"/>
                                        </p:tgtEl>
                                        <p:attrNameLst>
                                          <p:attrName>ppt_y</p:attrName>
                                        </p:attrNameLst>
                                      </p:cBhvr>
                                      <p:tavLst>
                                        <p:tav tm="0">
                                          <p:val>
                                            <p:strVal val="#ppt_y+.1"/>
                                          </p:val>
                                        </p:tav>
                                        <p:tav tm="100000">
                                          <p:val>
                                            <p:strVal val="#ppt_y"/>
                                          </p:val>
                                        </p:tav>
                                      </p:tavLst>
                                    </p:anim>
                                  </p:childTnLst>
                                </p:cTn>
                              </p:par>
                            </p:childTnLst>
                          </p:cTn>
                        </p:par>
                        <p:par>
                          <p:cTn id="29" fill="hold">
                            <p:stCondLst>
                              <p:cond delay="1000"/>
                            </p:stCondLst>
                            <p:childTnLst>
                              <p:par>
                                <p:cTn id="30" presetID="16" presetClass="entr" presetSubtype="21" fill="hold" nodeType="after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arn(inVertical)">
                                      <p:cBhvr>
                                        <p:cTn id="32" dur="500"/>
                                        <p:tgtEl>
                                          <p:spTgt spid="15"/>
                                        </p:tgtEl>
                                      </p:cBhvr>
                                    </p:animEffect>
                                  </p:childTnLst>
                                </p:cTn>
                              </p:par>
                            </p:childTnLst>
                          </p:cTn>
                        </p:par>
                        <p:par>
                          <p:cTn id="33" fill="hold">
                            <p:stCondLst>
                              <p:cond delay="1500"/>
                            </p:stCondLst>
                            <p:childTnLst>
                              <p:par>
                                <p:cTn id="34" presetID="16" presetClass="entr" presetSubtype="21" fill="hold" nodeType="after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barn(inVertical)">
                                      <p:cBhvr>
                                        <p:cTn id="36" dur="500"/>
                                        <p:tgtEl>
                                          <p:spTgt spid="12"/>
                                        </p:tgtEl>
                                      </p:cBhvr>
                                    </p:animEffect>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28"/>
                                        </p:tgtEl>
                                        <p:attrNameLst>
                                          <p:attrName>style.visibility</p:attrName>
                                        </p:attrNameLst>
                                      </p:cBhvr>
                                      <p:to>
                                        <p:strVal val="visible"/>
                                      </p:to>
                                    </p:set>
                                    <p:animEffect transition="in" filter="fade">
                                      <p:cBhvr>
                                        <p:cTn id="41" dur="1000"/>
                                        <p:tgtEl>
                                          <p:spTgt spid="28"/>
                                        </p:tgtEl>
                                      </p:cBhvr>
                                    </p:animEffect>
                                    <p:anim calcmode="lin" valueType="num">
                                      <p:cBhvr>
                                        <p:cTn id="42" dur="1000" fill="hold"/>
                                        <p:tgtEl>
                                          <p:spTgt spid="28"/>
                                        </p:tgtEl>
                                        <p:attrNameLst>
                                          <p:attrName>ppt_x</p:attrName>
                                        </p:attrNameLst>
                                      </p:cBhvr>
                                      <p:tavLst>
                                        <p:tav tm="0">
                                          <p:val>
                                            <p:strVal val="#ppt_x"/>
                                          </p:val>
                                        </p:tav>
                                        <p:tav tm="100000">
                                          <p:val>
                                            <p:strVal val="#ppt_x"/>
                                          </p:val>
                                        </p:tav>
                                      </p:tavLst>
                                    </p:anim>
                                    <p:anim calcmode="lin" valueType="num">
                                      <p:cBhvr>
                                        <p:cTn id="43" dur="1000" fill="hold"/>
                                        <p:tgtEl>
                                          <p:spTgt spid="28"/>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
                                        </p:tgtEl>
                                        <p:attrNameLst>
                                          <p:attrName>style.visibility</p:attrName>
                                        </p:attrNameLst>
                                      </p:cBhvr>
                                      <p:to>
                                        <p:strVal val="visible"/>
                                      </p:to>
                                    </p:set>
                                    <p:animEffect transition="in" filter="fade">
                                      <p:cBhvr>
                                        <p:cTn id="46" dur="1000"/>
                                        <p:tgtEl>
                                          <p:spTgt spid="3"/>
                                        </p:tgtEl>
                                      </p:cBhvr>
                                    </p:animEffect>
                                    <p:anim calcmode="lin" valueType="num">
                                      <p:cBhvr>
                                        <p:cTn id="47" dur="1000" fill="hold"/>
                                        <p:tgtEl>
                                          <p:spTgt spid="3"/>
                                        </p:tgtEl>
                                        <p:attrNameLst>
                                          <p:attrName>ppt_x</p:attrName>
                                        </p:attrNameLst>
                                      </p:cBhvr>
                                      <p:tavLst>
                                        <p:tav tm="0">
                                          <p:val>
                                            <p:strVal val="#ppt_x"/>
                                          </p:val>
                                        </p:tav>
                                        <p:tav tm="100000">
                                          <p:val>
                                            <p:strVal val="#ppt_x"/>
                                          </p:val>
                                        </p:tav>
                                      </p:tavLst>
                                    </p:anim>
                                    <p:anim calcmode="lin" valueType="num">
                                      <p:cBhvr>
                                        <p:cTn id="48"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 grpId="0" animBg="1"/>
      <p:bldP spid="27" grpId="0" animBg="1"/>
      <p:bldP spid="2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Cloud 25"/>
          <p:cNvSpPr/>
          <p:nvPr/>
        </p:nvSpPr>
        <p:spPr>
          <a:xfrm>
            <a:off x="278031" y="1388203"/>
            <a:ext cx="5684888" cy="3206840"/>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accent2"/>
                </a:solidFill>
                <a:latin typeface="Times New Roman" pitchFamily="18" charset="0"/>
                <a:cs typeface="Times New Roman" pitchFamily="18" charset="0"/>
              </a:rPr>
              <a:t>   </a:t>
            </a:r>
            <a:r>
              <a:rPr lang="en-US" sz="4000" b="1" u="sng" dirty="0" err="1" smtClean="0">
                <a:solidFill>
                  <a:srgbClr val="C00000"/>
                </a:solidFill>
                <a:latin typeface="Times New Roman" pitchFamily="18" charset="0"/>
                <a:cs typeface="Times New Roman" pitchFamily="18" charset="0"/>
              </a:rPr>
              <a:t>Thực</a:t>
            </a:r>
            <a:r>
              <a:rPr lang="en-US" sz="4000" b="1" u="sng" dirty="0" smtClean="0">
                <a:solidFill>
                  <a:srgbClr val="C00000"/>
                </a:solidFill>
                <a:latin typeface="Times New Roman" pitchFamily="18" charset="0"/>
                <a:cs typeface="Times New Roman" pitchFamily="18" charset="0"/>
              </a:rPr>
              <a:t> </a:t>
            </a:r>
            <a:r>
              <a:rPr lang="en-US" sz="4000" b="1" u="sng" dirty="0" err="1" smtClean="0">
                <a:solidFill>
                  <a:srgbClr val="C00000"/>
                </a:solidFill>
                <a:latin typeface="Times New Roman" pitchFamily="18" charset="0"/>
                <a:cs typeface="Times New Roman" pitchFamily="18" charset="0"/>
              </a:rPr>
              <a:t>hành</a:t>
            </a:r>
            <a:r>
              <a:rPr lang="en-US" sz="4000" b="1" u="sng" dirty="0" smtClean="0">
                <a:solidFill>
                  <a:srgbClr val="C00000"/>
                </a:solidFill>
                <a:latin typeface="Times New Roman" pitchFamily="18" charset="0"/>
                <a:cs typeface="Times New Roman" pitchFamily="18" charset="0"/>
              </a:rPr>
              <a:t> 3</a:t>
            </a:r>
          </a:p>
          <a:p>
            <a:r>
              <a:rPr lang="en-US" sz="4000" b="1" dirty="0">
                <a:solidFill>
                  <a:schemeClr val="accent2"/>
                </a:solidFill>
                <a:latin typeface="Times New Roman" pitchFamily="18" charset="0"/>
                <a:cs typeface="Times New Roman" pitchFamily="18" charset="0"/>
              </a:rPr>
              <a:t> </a:t>
            </a:r>
            <a:r>
              <a:rPr lang="en-US" sz="4000" b="1" dirty="0" smtClean="0">
                <a:solidFill>
                  <a:schemeClr val="accent2"/>
                </a:solidFill>
                <a:latin typeface="Times New Roman" pitchFamily="18" charset="0"/>
                <a:cs typeface="Times New Roman" pitchFamily="18" charset="0"/>
              </a:rPr>
              <a:t>  </a:t>
            </a:r>
            <a:r>
              <a:rPr lang="en-US" sz="4000" b="1" dirty="0" err="1" smtClean="0">
                <a:solidFill>
                  <a:schemeClr val="accent2"/>
                </a:solidFill>
                <a:latin typeface="Times New Roman" pitchFamily="18" charset="0"/>
                <a:cs typeface="Times New Roman" pitchFamily="18" charset="0"/>
              </a:rPr>
              <a:t>Em</a:t>
            </a:r>
            <a:r>
              <a:rPr lang="en-US" sz="4000" b="1" dirty="0" smtClean="0">
                <a:solidFill>
                  <a:schemeClr val="accent2"/>
                </a:solidFill>
                <a:latin typeface="Times New Roman" pitchFamily="18" charset="0"/>
                <a:cs typeface="Times New Roman" pitchFamily="18" charset="0"/>
              </a:rPr>
              <a:t> </a:t>
            </a:r>
            <a:r>
              <a:rPr lang="en-US" sz="4000" b="1" dirty="0" err="1" smtClean="0">
                <a:solidFill>
                  <a:schemeClr val="accent2"/>
                </a:solidFill>
                <a:latin typeface="Times New Roman" pitchFamily="18" charset="0"/>
                <a:cs typeface="Times New Roman" pitchFamily="18" charset="0"/>
              </a:rPr>
              <a:t>hãy</a:t>
            </a:r>
            <a:r>
              <a:rPr lang="en-US" sz="4000" b="1" dirty="0" smtClean="0">
                <a:solidFill>
                  <a:schemeClr val="accent2"/>
                </a:solidFill>
                <a:latin typeface="Times New Roman" pitchFamily="18" charset="0"/>
                <a:cs typeface="Times New Roman" pitchFamily="18" charset="0"/>
              </a:rPr>
              <a:t> </a:t>
            </a:r>
            <a:r>
              <a:rPr lang="en-US" sz="4000" b="1" dirty="0" err="1" smtClean="0">
                <a:solidFill>
                  <a:schemeClr val="accent2"/>
                </a:solidFill>
                <a:latin typeface="Times New Roman" pitchFamily="18" charset="0"/>
                <a:cs typeface="Times New Roman" pitchFamily="18" charset="0"/>
              </a:rPr>
              <a:t>vẽ</a:t>
            </a:r>
            <a:r>
              <a:rPr lang="en-US" sz="4000" b="1" dirty="0" smtClean="0">
                <a:solidFill>
                  <a:schemeClr val="accent2"/>
                </a:solidFill>
                <a:latin typeface="Times New Roman" pitchFamily="18" charset="0"/>
                <a:cs typeface="Times New Roman" pitchFamily="18" charset="0"/>
              </a:rPr>
              <a:t> </a:t>
            </a:r>
            <a:r>
              <a:rPr lang="vi-VN" sz="4000" b="1" dirty="0" smtClean="0">
                <a:solidFill>
                  <a:schemeClr val="accent2"/>
                </a:solidFill>
                <a:latin typeface="Times New Roman" pitchFamily="18" charset="0"/>
                <a:cs typeface="Times New Roman" pitchFamily="18" charset="0"/>
              </a:rPr>
              <a:t>góc</a:t>
            </a:r>
            <a:r>
              <a:rPr lang="en-US" sz="4000" b="1" dirty="0" smtClean="0">
                <a:solidFill>
                  <a:schemeClr val="accent2"/>
                </a:solidFill>
                <a:latin typeface="Times New Roman" pitchFamily="18" charset="0"/>
                <a:cs typeface="Times New Roman" pitchFamily="18" charset="0"/>
              </a:rPr>
              <a:t> </a:t>
            </a:r>
            <a:r>
              <a:rPr lang="en-US" sz="4000" b="1" dirty="0" err="1" smtClean="0">
                <a:solidFill>
                  <a:schemeClr val="accent2"/>
                </a:solidFill>
                <a:latin typeface="Times New Roman" pitchFamily="18" charset="0"/>
                <a:cs typeface="Times New Roman" pitchFamily="18" charset="0"/>
              </a:rPr>
              <a:t>mOn</a:t>
            </a:r>
            <a:r>
              <a:rPr lang="en-US" sz="4000" b="1" dirty="0" smtClean="0">
                <a:solidFill>
                  <a:schemeClr val="accent2"/>
                </a:solidFill>
                <a:latin typeface="Times New Roman" pitchFamily="18" charset="0"/>
                <a:cs typeface="Times New Roman" pitchFamily="18" charset="0"/>
              </a:rPr>
              <a:t> </a:t>
            </a:r>
            <a:r>
              <a:rPr lang="en-US" sz="4000" b="1" dirty="0" err="1" smtClean="0">
                <a:solidFill>
                  <a:schemeClr val="accent2"/>
                </a:solidFill>
                <a:latin typeface="Times New Roman" pitchFamily="18" charset="0"/>
                <a:cs typeface="Times New Roman" pitchFamily="18" charset="0"/>
              </a:rPr>
              <a:t>vào</a:t>
            </a:r>
            <a:r>
              <a:rPr lang="en-US" sz="4000" b="1" dirty="0" smtClean="0">
                <a:solidFill>
                  <a:schemeClr val="accent2"/>
                </a:solidFill>
                <a:latin typeface="Times New Roman" pitchFamily="18" charset="0"/>
                <a:cs typeface="Times New Roman" pitchFamily="18" charset="0"/>
              </a:rPr>
              <a:t> </a:t>
            </a:r>
            <a:r>
              <a:rPr lang="en-US" sz="4000" b="1" dirty="0" err="1" smtClean="0">
                <a:solidFill>
                  <a:schemeClr val="accent2"/>
                </a:solidFill>
                <a:latin typeface="Times New Roman" pitchFamily="18" charset="0"/>
                <a:cs typeface="Times New Roman" pitchFamily="18" charset="0"/>
              </a:rPr>
              <a:t>vở</a:t>
            </a:r>
            <a:endParaRPr lang="en-US" sz="4000" dirty="0">
              <a:solidFill>
                <a:schemeClr val="accent2"/>
              </a:solidFill>
              <a:latin typeface="Times New Roman" pitchFamily="18" charset="0"/>
              <a:cs typeface="Times New Roman" pitchFamily="18" charset="0"/>
            </a:endParaRPr>
          </a:p>
          <a:p>
            <a:endParaRPr lang="en-US" sz="4000" dirty="0">
              <a:solidFill>
                <a:schemeClr val="accent2"/>
              </a:solidFill>
              <a:latin typeface="Times New Roman" pitchFamily="18" charset="0"/>
              <a:cs typeface="Times New Roman" pitchFamily="18" charset="0"/>
            </a:endParaRPr>
          </a:p>
        </p:txBody>
      </p:sp>
      <p:sp>
        <p:nvSpPr>
          <p:cNvPr id="25" name="Rectangle 24"/>
          <p:cNvSpPr/>
          <p:nvPr/>
        </p:nvSpPr>
        <p:spPr>
          <a:xfrm>
            <a:off x="142414" y="628802"/>
            <a:ext cx="5408380" cy="707886"/>
          </a:xfrm>
          <a:prstGeom prst="rect">
            <a:avLst/>
          </a:prstGeom>
        </p:spPr>
        <p:txBody>
          <a:bodyPr wrap="square">
            <a:spAutoFit/>
          </a:bodyPr>
          <a:lstStyle/>
          <a:p>
            <a:r>
              <a:rPr lang="en-US" sz="4000" b="1" dirty="0" smtClean="0">
                <a:latin typeface="Times New Roman" pitchFamily="18" charset="0"/>
                <a:cs typeface="Times New Roman" pitchFamily="18" charset="0"/>
              </a:rPr>
              <a:t>2. </a:t>
            </a:r>
            <a:r>
              <a:rPr lang="en-US" sz="4000" b="1" dirty="0" err="1" smtClean="0">
                <a:latin typeface="Times New Roman" pitchFamily="18" charset="0"/>
                <a:cs typeface="Times New Roman" pitchFamily="18" charset="0"/>
              </a:rPr>
              <a:t>Cách</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vẽ</a:t>
            </a:r>
            <a:r>
              <a:rPr lang="en-US" sz="4000" b="1" dirty="0" smtClean="0">
                <a:latin typeface="Times New Roman" pitchFamily="18" charset="0"/>
                <a:cs typeface="Times New Roman" pitchFamily="18" charset="0"/>
              </a:rPr>
              <a:t> </a:t>
            </a:r>
            <a:r>
              <a:rPr lang="vi-VN" sz="4000" b="1" dirty="0" smtClean="0">
                <a:latin typeface="Times New Roman" pitchFamily="18" charset="0"/>
                <a:cs typeface="Times New Roman" pitchFamily="18" charset="0"/>
              </a:rPr>
              <a:t>góc</a:t>
            </a:r>
            <a:endParaRPr lang="en-US" sz="4000" dirty="0">
              <a:latin typeface="Times New Roman" pitchFamily="18" charset="0"/>
              <a:cs typeface="Times New Roman" pitchFamily="18" charset="0"/>
            </a:endParaRPr>
          </a:p>
        </p:txBody>
      </p:sp>
      <p:grpSp>
        <p:nvGrpSpPr>
          <p:cNvPr id="7" name="Group 6"/>
          <p:cNvGrpSpPr/>
          <p:nvPr/>
        </p:nvGrpSpPr>
        <p:grpSpPr>
          <a:xfrm>
            <a:off x="6461371" y="3428998"/>
            <a:ext cx="750798" cy="734243"/>
            <a:chOff x="6461371" y="3428998"/>
            <a:chExt cx="750798" cy="734243"/>
          </a:xfrm>
        </p:grpSpPr>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31814" y="3428998"/>
              <a:ext cx="580355" cy="5803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TextBox 13"/>
            <p:cNvSpPr txBox="1"/>
            <p:nvPr/>
          </p:nvSpPr>
          <p:spPr>
            <a:xfrm>
              <a:off x="6461371" y="3640021"/>
              <a:ext cx="170443" cy="523220"/>
            </a:xfrm>
            <a:prstGeom prst="rect">
              <a:avLst/>
            </a:prstGeom>
            <a:noFill/>
          </p:spPr>
          <p:txBody>
            <a:bodyPr wrap="square" rtlCol="0">
              <a:spAutoFit/>
            </a:bodyPr>
            <a:lstStyle/>
            <a:p>
              <a:r>
                <a:rPr lang="en-US" sz="2800" dirty="0" smtClean="0">
                  <a:latin typeface="Times New Roman" pitchFamily="18" charset="0"/>
                  <a:cs typeface="Times New Roman" pitchFamily="18" charset="0"/>
                </a:rPr>
                <a:t>O</a:t>
              </a:r>
              <a:endParaRPr lang="en-US" sz="2800" dirty="0">
                <a:latin typeface="Times New Roman" pitchFamily="18" charset="0"/>
                <a:cs typeface="Times New Roman" pitchFamily="18" charset="0"/>
              </a:endParaRPr>
            </a:p>
          </p:txBody>
        </p:sp>
      </p:grpSp>
      <p:grpSp>
        <p:nvGrpSpPr>
          <p:cNvPr id="8" name="Group 7"/>
          <p:cNvGrpSpPr/>
          <p:nvPr/>
        </p:nvGrpSpPr>
        <p:grpSpPr>
          <a:xfrm>
            <a:off x="6921991" y="3719175"/>
            <a:ext cx="3548533" cy="527171"/>
            <a:chOff x="6921991" y="3719175"/>
            <a:chExt cx="3548533" cy="527171"/>
          </a:xfrm>
        </p:grpSpPr>
        <p:cxnSp>
          <p:nvCxnSpPr>
            <p:cNvPr id="3" name="Straight Connector 2"/>
            <p:cNvCxnSpPr/>
            <p:nvPr/>
          </p:nvCxnSpPr>
          <p:spPr>
            <a:xfrm>
              <a:off x="6921991" y="3719175"/>
              <a:ext cx="354853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0300081" y="3723126"/>
              <a:ext cx="170443" cy="523220"/>
            </a:xfrm>
            <a:prstGeom prst="rect">
              <a:avLst/>
            </a:prstGeom>
            <a:noFill/>
          </p:spPr>
          <p:txBody>
            <a:bodyPr wrap="square" rtlCol="0">
              <a:spAutoFit/>
            </a:bodyPr>
            <a:lstStyle/>
            <a:p>
              <a:r>
                <a:rPr lang="en-US" sz="2800" dirty="0" smtClean="0">
                  <a:latin typeface="Times New Roman" pitchFamily="18" charset="0"/>
                  <a:cs typeface="Times New Roman" pitchFamily="18" charset="0"/>
                </a:rPr>
                <a:t>n</a:t>
              </a:r>
              <a:endParaRPr lang="en-US" sz="2800" dirty="0">
                <a:latin typeface="Times New Roman" pitchFamily="18" charset="0"/>
                <a:cs typeface="Times New Roman" pitchFamily="18" charset="0"/>
              </a:endParaRPr>
            </a:p>
          </p:txBody>
        </p:sp>
      </p:grpSp>
      <p:grpSp>
        <p:nvGrpSpPr>
          <p:cNvPr id="9" name="Group 8"/>
          <p:cNvGrpSpPr/>
          <p:nvPr/>
        </p:nvGrpSpPr>
        <p:grpSpPr>
          <a:xfrm>
            <a:off x="6921991" y="982745"/>
            <a:ext cx="2067463" cy="2736430"/>
            <a:chOff x="6921991" y="982745"/>
            <a:chExt cx="2067463" cy="2736430"/>
          </a:xfrm>
        </p:grpSpPr>
        <p:cxnSp>
          <p:nvCxnSpPr>
            <p:cNvPr id="5" name="Straight Connector 4"/>
            <p:cNvCxnSpPr/>
            <p:nvPr/>
          </p:nvCxnSpPr>
          <p:spPr>
            <a:xfrm flipV="1">
              <a:off x="6921991" y="1236372"/>
              <a:ext cx="2067463" cy="248280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8474298" y="982745"/>
              <a:ext cx="170443" cy="523220"/>
            </a:xfrm>
            <a:prstGeom prst="rect">
              <a:avLst/>
            </a:prstGeom>
            <a:noFill/>
          </p:spPr>
          <p:txBody>
            <a:bodyPr wrap="square" rtlCol="0">
              <a:spAutoFit/>
            </a:bodyPr>
            <a:lstStyle/>
            <a:p>
              <a:r>
                <a:rPr lang="en-US" sz="2800" dirty="0" smtClean="0">
                  <a:latin typeface="Times New Roman" pitchFamily="18" charset="0"/>
                  <a:cs typeface="Times New Roman" pitchFamily="18" charset="0"/>
                </a:rPr>
                <a:t>m</a:t>
              </a:r>
              <a:endParaRPr lang="en-US" sz="2800" dirty="0">
                <a:latin typeface="Times New Roman" pitchFamily="18" charset="0"/>
                <a:cs typeface="Times New Roman" pitchFamily="18" charset="0"/>
              </a:endParaRPr>
            </a:p>
          </p:txBody>
        </p:sp>
      </p:grpSp>
    </p:spTree>
    <p:extLst>
      <p:ext uri="{BB962C8B-B14F-4D97-AF65-F5344CB8AC3E}">
        <p14:creationId xmlns:p14="http://schemas.microsoft.com/office/powerpoint/2010/main" val="2499150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barn(inVertical)">
                                      <p:cBhvr>
                                        <p:cTn id="11" dur="5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a:xfrm>
            <a:off x="142414" y="674458"/>
            <a:ext cx="11638769" cy="954107"/>
          </a:xfrm>
          <a:prstGeom prst="rect">
            <a:avLst/>
          </a:prstGeom>
        </p:spPr>
        <p:txBody>
          <a:bodyPr wrap="square">
            <a:spAutoFit/>
          </a:bodyPr>
          <a:lstStyle/>
          <a:p>
            <a:r>
              <a:rPr lang="en-US" sz="2800" b="1" dirty="0" err="1">
                <a:latin typeface="Times New Roman" pitchFamily="18" charset="0"/>
                <a:cs typeface="Times New Roman" pitchFamily="18" charset="0"/>
              </a:rPr>
              <a:t>Bài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tập</a:t>
            </a:r>
            <a:r>
              <a:rPr lang="en-US" sz="2800" b="1" dirty="0">
                <a:latin typeface="Times New Roman" pitchFamily="18" charset="0"/>
                <a:cs typeface="Times New Roman" pitchFamily="18" charset="0"/>
              </a:rPr>
              <a:t> </a:t>
            </a:r>
            <a:r>
              <a:rPr lang="en-US" sz="2800" b="1" dirty="0" smtClean="0">
                <a:latin typeface="Times New Roman" pitchFamily="18" charset="0"/>
                <a:cs typeface="Times New Roman" pitchFamily="18" charset="0"/>
              </a:rPr>
              <a:t>1 </a:t>
            </a:r>
            <a:r>
              <a:rPr lang="en-US" sz="2800" b="1" dirty="0" err="1" smtClean="0">
                <a:latin typeface="Times New Roman" pitchFamily="18" charset="0"/>
                <a:cs typeface="Times New Roman" pitchFamily="18" charset="0"/>
              </a:rPr>
              <a:t>trang</a:t>
            </a:r>
            <a:r>
              <a:rPr lang="en-US" sz="2800" b="1" dirty="0" smtClean="0">
                <a:latin typeface="Times New Roman" pitchFamily="18" charset="0"/>
                <a:cs typeface="Times New Roman" pitchFamily="18" charset="0"/>
              </a:rPr>
              <a:t> 88</a:t>
            </a:r>
            <a:r>
              <a:rPr lang="vi-VN" sz="2800" b="1" dirty="0" smtClean="0">
                <a:latin typeface="Times New Roman" pitchFamily="18" charset="0"/>
                <a:cs typeface="Times New Roman" pitchFamily="18" charset="0"/>
              </a:rPr>
              <a:t>/</a:t>
            </a:r>
            <a:r>
              <a:rPr lang="en-US" sz="2800" b="1" dirty="0" smtClean="0">
                <a:latin typeface="Times New Roman" pitchFamily="18" charset="0"/>
                <a:cs typeface="Times New Roman" pitchFamily="18" charset="0"/>
              </a:rPr>
              <a:t>SGK : </a:t>
            </a:r>
            <a:r>
              <a:rPr lang="en-US" sz="2800" dirty="0" err="1" smtClean="0">
                <a:latin typeface="Times New Roman" pitchFamily="18" charset="0"/>
                <a:cs typeface="Times New Roman" pitchFamily="18" charset="0"/>
              </a:rPr>
              <a:t>Lập</a:t>
            </a:r>
            <a:r>
              <a:rPr lang="en-US" sz="2800" dirty="0" smtClean="0">
                <a:latin typeface="Times New Roman" pitchFamily="18" charset="0"/>
                <a:cs typeface="Times New Roman" pitchFamily="18" charset="0"/>
              </a:rPr>
              <a:t> b</a:t>
            </a:r>
            <a:r>
              <a:rPr lang="vi-VN" sz="2800" dirty="0" smtClean="0">
                <a:latin typeface="Times New Roman" pitchFamily="18" charset="0"/>
                <a:cs typeface="Times New Roman" pitchFamily="18" charset="0"/>
              </a:rPr>
              <a:t>ảng </a:t>
            </a:r>
            <a:r>
              <a:rPr lang="vi-VN" sz="2800" dirty="0">
                <a:latin typeface="Times New Roman" pitchFamily="18" charset="0"/>
                <a:cs typeface="Times New Roman" pitchFamily="18" charset="0"/>
              </a:rPr>
              <a:t>thống kê các yếu tố của các góc trong mỗi hình </a:t>
            </a:r>
            <a:r>
              <a:rPr lang="en-US" sz="2800" dirty="0" err="1" smtClean="0">
                <a:latin typeface="Times New Roman" pitchFamily="18" charset="0"/>
                <a:cs typeface="Times New Roman" pitchFamily="18" charset="0"/>
              </a:rPr>
              <a:t>dưới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đây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theo</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mẫu</a:t>
            </a:r>
            <a:r>
              <a:rPr lang="en-US" sz="2800" dirty="0">
                <a:latin typeface="Times New Roman" pitchFamily="18" charset="0"/>
                <a:cs typeface="Times New Roman" pitchFamily="18" charset="0"/>
              </a:rPr>
              <a:t>.</a:t>
            </a:r>
          </a:p>
        </p:txBody>
      </p:sp>
      <p:pic>
        <p:nvPicPr>
          <p:cNvPr id="13" name="Picture 12" descr="C:\Users\Administrator\Desktop\1.png"/>
          <p:cNvPicPr/>
          <p:nvPr/>
        </p:nvPicPr>
        <p:blipFill>
          <a:blip r:embed="rId3">
            <a:extLst>
              <a:ext uri="{28A0092B-C50C-407E-A947-70E740481C1C}">
                <a14:useLocalDpi xmlns:a14="http://schemas.microsoft.com/office/drawing/2010/main" val="0"/>
              </a:ext>
            </a:extLst>
          </a:blip>
          <a:srcRect/>
          <a:stretch>
            <a:fillRect/>
          </a:stretch>
        </p:blipFill>
        <p:spPr bwMode="auto">
          <a:xfrm>
            <a:off x="318050" y="1534309"/>
            <a:ext cx="11582401" cy="5249313"/>
          </a:xfrm>
          <a:prstGeom prst="rect">
            <a:avLst/>
          </a:prstGeom>
          <a:noFill/>
          <a:ln>
            <a:noFill/>
          </a:ln>
        </p:spPr>
      </p:pic>
      <p:sp>
        <p:nvSpPr>
          <p:cNvPr id="2" name="TextBox 1"/>
          <p:cNvSpPr txBox="1"/>
          <p:nvPr/>
        </p:nvSpPr>
        <p:spPr>
          <a:xfrm>
            <a:off x="2358887" y="5698437"/>
            <a:ext cx="1762539" cy="523220"/>
          </a:xfrm>
          <a:prstGeom prst="rect">
            <a:avLst/>
          </a:prstGeom>
          <a:noFill/>
        </p:spPr>
        <p:txBody>
          <a:bodyPr wrap="square" rtlCol="0">
            <a:spAutoFit/>
          </a:bodyPr>
          <a:lstStyle/>
          <a:p>
            <a:r>
              <a:rPr lang="vi-VN" sz="2800" dirty="0">
                <a:latin typeface="Times New Roman" pitchFamily="18" charset="0"/>
                <a:cs typeface="Times New Roman" pitchFamily="18" charset="0"/>
              </a:rPr>
              <a:t>Góc EOF</a:t>
            </a:r>
            <a:endParaRPr lang="en-US" sz="2800" dirty="0">
              <a:latin typeface="Times New Roman" pitchFamily="18" charset="0"/>
              <a:cs typeface="Times New Roman" pitchFamily="18" charset="0"/>
            </a:endParaRPr>
          </a:p>
        </p:txBody>
      </p:sp>
      <p:sp>
        <p:nvSpPr>
          <p:cNvPr id="4" name="Rectangle 3"/>
          <p:cNvSpPr/>
          <p:nvPr/>
        </p:nvSpPr>
        <p:spPr>
          <a:xfrm>
            <a:off x="7560604" y="5682736"/>
            <a:ext cx="1303562" cy="523220"/>
          </a:xfrm>
          <a:prstGeom prst="rect">
            <a:avLst/>
          </a:prstGeom>
        </p:spPr>
        <p:txBody>
          <a:bodyPr wrap="none">
            <a:spAutoFit/>
          </a:bodyPr>
          <a:lstStyle/>
          <a:p>
            <a:r>
              <a:rPr lang="vi-VN" sz="2800" dirty="0">
                <a:latin typeface="Times New Roman" pitchFamily="18" charset="0"/>
                <a:cs typeface="Times New Roman" pitchFamily="18" charset="0"/>
              </a:rPr>
              <a:t>OE, OF</a:t>
            </a:r>
            <a:endParaRPr lang="en-US" sz="2800" dirty="0">
              <a:latin typeface="Times New Roman" pitchFamily="18" charset="0"/>
              <a:cs typeface="Times New Roman" pitchFamily="18" charset="0"/>
            </a:endParaRPr>
          </a:p>
        </p:txBody>
      </p:sp>
      <p:sp>
        <p:nvSpPr>
          <p:cNvPr id="10"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 name="Object 10"/>
          <p:cNvGraphicFramePr>
            <a:graphicFrameLocks noChangeAspect="1"/>
          </p:cNvGraphicFramePr>
          <p:nvPr>
            <p:extLst>
              <p:ext uri="{D42A27DB-BD31-4B8C-83A1-F6EECF244321}">
                <p14:modId xmlns:p14="http://schemas.microsoft.com/office/powerpoint/2010/main" val="2555914772"/>
              </p:ext>
            </p:extLst>
          </p:nvPr>
        </p:nvGraphicFramePr>
        <p:xfrm>
          <a:off x="10389701" y="5697246"/>
          <a:ext cx="961476" cy="497907"/>
        </p:xfrm>
        <a:graphic>
          <a:graphicData uri="http://schemas.openxmlformats.org/presentationml/2006/ole">
            <mc:AlternateContent xmlns:mc="http://schemas.openxmlformats.org/markup-compatibility/2006">
              <mc:Choice xmlns:v="urn:schemas-microsoft-com:vml" Requires="v">
                <p:oleObj spid="_x0000_s16423" name="Equation" r:id="rId4" imgW="532937" imgH="266469" progId="Equation.DSMT4">
                  <p:embed/>
                </p:oleObj>
              </mc:Choice>
              <mc:Fallback>
                <p:oleObj name="Equation" r:id="rId4" imgW="532937" imgH="266469" progId="Equation.DSMT4">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89701" y="5697246"/>
                        <a:ext cx="961476" cy="497907"/>
                      </a:xfrm>
                      <a:prstGeom prst="rect">
                        <a:avLst/>
                      </a:prstGeom>
                      <a:noFill/>
                    </p:spPr>
                  </p:pic>
                </p:oleObj>
              </mc:Fallback>
            </mc:AlternateContent>
          </a:graphicData>
        </a:graphic>
      </p:graphicFrame>
      <p:sp>
        <p:nvSpPr>
          <p:cNvPr id="18" name="Rectangle 17"/>
          <p:cNvSpPr/>
          <p:nvPr/>
        </p:nvSpPr>
        <p:spPr>
          <a:xfrm>
            <a:off x="5192433" y="5658681"/>
            <a:ext cx="444352" cy="523220"/>
          </a:xfrm>
          <a:prstGeom prst="rect">
            <a:avLst/>
          </a:prstGeom>
        </p:spPr>
        <p:txBody>
          <a:bodyPr wrap="none">
            <a:spAutoFit/>
          </a:bodyPr>
          <a:lstStyle/>
          <a:p>
            <a:r>
              <a:rPr lang="en-US" sz="2800" dirty="0" smtClean="0">
                <a:latin typeface="Times New Roman" pitchFamily="18" charset="0"/>
                <a:cs typeface="Times New Roman" pitchFamily="18" charset="0"/>
              </a:rPr>
              <a:t>O</a:t>
            </a:r>
            <a:endParaRPr lang="en-US" sz="2800" dirty="0">
              <a:latin typeface="Times New Roman" pitchFamily="18" charset="0"/>
              <a:cs typeface="Times New Roman" pitchFamily="18" charset="0"/>
            </a:endParaRPr>
          </a:p>
        </p:txBody>
      </p:sp>
      <p:sp>
        <p:nvSpPr>
          <p:cNvPr id="12" name="Rectangle 11"/>
          <p:cNvSpPr/>
          <p:nvPr/>
        </p:nvSpPr>
        <p:spPr>
          <a:xfrm>
            <a:off x="2335834" y="6115641"/>
            <a:ext cx="1630575" cy="523220"/>
          </a:xfrm>
          <a:prstGeom prst="rect">
            <a:avLst/>
          </a:prstGeom>
        </p:spPr>
        <p:txBody>
          <a:bodyPr wrap="none">
            <a:spAutoFit/>
          </a:bodyPr>
          <a:lstStyle/>
          <a:p>
            <a:r>
              <a:rPr lang="vi-VN" sz="2800" dirty="0">
                <a:latin typeface="Times New Roman" pitchFamily="18" charset="0"/>
                <a:cs typeface="Times New Roman" pitchFamily="18" charset="0"/>
              </a:rPr>
              <a:t>Góc DAC</a:t>
            </a:r>
            <a:endParaRPr lang="en-US" sz="2800" dirty="0">
              <a:latin typeface="Times New Roman" pitchFamily="18" charset="0"/>
              <a:cs typeface="Times New Roman" pitchFamily="18" charset="0"/>
            </a:endParaRPr>
          </a:p>
        </p:txBody>
      </p:sp>
      <p:sp>
        <p:nvSpPr>
          <p:cNvPr id="16" name="Rectangle 15"/>
          <p:cNvSpPr/>
          <p:nvPr/>
        </p:nvSpPr>
        <p:spPr>
          <a:xfrm>
            <a:off x="7529679" y="6099940"/>
            <a:ext cx="1362296" cy="523220"/>
          </a:xfrm>
          <a:prstGeom prst="rect">
            <a:avLst/>
          </a:prstGeom>
        </p:spPr>
        <p:txBody>
          <a:bodyPr wrap="none">
            <a:spAutoFit/>
          </a:bodyPr>
          <a:lstStyle/>
          <a:p>
            <a:r>
              <a:rPr lang="vi-VN" sz="2800" dirty="0">
                <a:latin typeface="Times New Roman" pitchFamily="18" charset="0"/>
                <a:cs typeface="Times New Roman" pitchFamily="18" charset="0"/>
              </a:rPr>
              <a:t>AD, AC</a:t>
            </a:r>
            <a:endParaRPr lang="en-US" sz="2800" dirty="0">
              <a:latin typeface="Times New Roman" pitchFamily="18" charset="0"/>
              <a:cs typeface="Times New Roman" pitchFamily="18" charset="0"/>
            </a:endParaRPr>
          </a:p>
        </p:txBody>
      </p:sp>
      <p:sp>
        <p:nvSpPr>
          <p:cNvPr id="17"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9" name="Object 18"/>
          <p:cNvGraphicFramePr>
            <a:graphicFrameLocks noChangeAspect="1"/>
          </p:cNvGraphicFramePr>
          <p:nvPr>
            <p:extLst>
              <p:ext uri="{D42A27DB-BD31-4B8C-83A1-F6EECF244321}">
                <p14:modId xmlns:p14="http://schemas.microsoft.com/office/powerpoint/2010/main" val="2523054259"/>
              </p:ext>
            </p:extLst>
          </p:nvPr>
        </p:nvGraphicFramePr>
        <p:xfrm>
          <a:off x="10409809" y="6155396"/>
          <a:ext cx="928166" cy="441259"/>
        </p:xfrm>
        <a:graphic>
          <a:graphicData uri="http://schemas.openxmlformats.org/presentationml/2006/ole">
            <mc:AlternateContent xmlns:mc="http://schemas.openxmlformats.org/markup-compatibility/2006">
              <mc:Choice xmlns:v="urn:schemas-microsoft-com:vml" Requires="v">
                <p:oleObj spid="_x0000_s16424" name="Equation" r:id="rId6" imgW="571252" imgH="266584" progId="Equation.DSMT4">
                  <p:embed/>
                </p:oleObj>
              </mc:Choice>
              <mc:Fallback>
                <p:oleObj name="Equation" r:id="rId6" imgW="571252" imgH="266584" progId="Equation.DSMT4">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409809" y="6155396"/>
                        <a:ext cx="928166" cy="441259"/>
                      </a:xfrm>
                      <a:prstGeom prst="rect">
                        <a:avLst/>
                      </a:prstGeom>
                      <a:noFill/>
                    </p:spPr>
                  </p:pic>
                </p:oleObj>
              </mc:Fallback>
            </mc:AlternateContent>
          </a:graphicData>
        </a:graphic>
      </p:graphicFrame>
      <p:sp>
        <p:nvSpPr>
          <p:cNvPr id="23" name="Rectangle 22"/>
          <p:cNvSpPr/>
          <p:nvPr/>
        </p:nvSpPr>
        <p:spPr>
          <a:xfrm>
            <a:off x="5212313" y="6076121"/>
            <a:ext cx="444352" cy="523220"/>
          </a:xfrm>
          <a:prstGeom prst="rect">
            <a:avLst/>
          </a:prstGeom>
        </p:spPr>
        <p:txBody>
          <a:bodyPr wrap="none">
            <a:spAutoFit/>
          </a:bodyPr>
          <a:lstStyle/>
          <a:p>
            <a:r>
              <a:rPr lang="en-US" sz="2800" dirty="0" smtClean="0">
                <a:latin typeface="Times New Roman" pitchFamily="18" charset="0"/>
                <a:cs typeface="Times New Roman" pitchFamily="18" charset="0"/>
              </a:rPr>
              <a:t>A</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77512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18" grpId="0"/>
      <p:bldP spid="12" grpId="0"/>
      <p:bldP spid="16" grpId="0"/>
      <p:bldP spid="2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a:xfrm>
            <a:off x="142414" y="568442"/>
            <a:ext cx="11638769" cy="1815882"/>
          </a:xfrm>
          <a:prstGeom prst="rect">
            <a:avLst/>
          </a:prstGeom>
        </p:spPr>
        <p:txBody>
          <a:bodyPr wrap="square">
            <a:spAutoFit/>
          </a:bodyPr>
          <a:lstStyle/>
          <a:p>
            <a:r>
              <a:rPr lang="en-US" sz="2800" b="1" dirty="0" err="1">
                <a:latin typeface="Times New Roman" pitchFamily="18" charset="0"/>
                <a:cs typeface="Times New Roman" pitchFamily="18" charset="0"/>
              </a:rPr>
              <a:t>Bài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tập</a:t>
            </a:r>
            <a:r>
              <a:rPr lang="en-US" sz="2800" b="1" dirty="0">
                <a:latin typeface="Times New Roman" pitchFamily="18" charset="0"/>
                <a:cs typeface="Times New Roman" pitchFamily="18" charset="0"/>
              </a:rPr>
              <a:t> </a:t>
            </a:r>
            <a:r>
              <a:rPr lang="en-US" sz="2800" b="1" dirty="0" smtClean="0">
                <a:latin typeface="Times New Roman" pitchFamily="18" charset="0"/>
                <a:cs typeface="Times New Roman" pitchFamily="18" charset="0"/>
              </a:rPr>
              <a:t>2 </a:t>
            </a:r>
            <a:r>
              <a:rPr lang="en-US" sz="2800" b="1" dirty="0" err="1" smtClean="0">
                <a:latin typeface="Times New Roman" pitchFamily="18" charset="0"/>
                <a:cs typeface="Times New Roman" pitchFamily="18" charset="0"/>
              </a:rPr>
              <a:t>trang</a:t>
            </a:r>
            <a:r>
              <a:rPr lang="en-US" sz="2800" b="1" dirty="0" smtClean="0">
                <a:latin typeface="Times New Roman" pitchFamily="18" charset="0"/>
                <a:cs typeface="Times New Roman" pitchFamily="18" charset="0"/>
              </a:rPr>
              <a:t> 88</a:t>
            </a:r>
            <a:r>
              <a:rPr lang="vi-VN" sz="2800" b="1" dirty="0" smtClean="0">
                <a:latin typeface="Times New Roman" pitchFamily="18" charset="0"/>
                <a:cs typeface="Times New Roman" pitchFamily="18" charset="0"/>
              </a:rPr>
              <a:t>/</a:t>
            </a:r>
            <a:r>
              <a:rPr lang="en-US" sz="2800" b="1" dirty="0" smtClean="0">
                <a:latin typeface="Times New Roman" pitchFamily="18" charset="0"/>
                <a:cs typeface="Times New Roman" pitchFamily="18" charset="0"/>
              </a:rPr>
              <a:t>SGK </a:t>
            </a:r>
          </a:p>
          <a:p>
            <a:r>
              <a:rPr lang="en-US" sz="2800" dirty="0" smtClean="0">
                <a:latin typeface="Times New Roman" pitchFamily="18" charset="0"/>
                <a:cs typeface="Times New Roman" pitchFamily="18" charset="0"/>
              </a:rPr>
              <a:t>An </a:t>
            </a:r>
            <a:r>
              <a:rPr lang="en-US" sz="2800" dirty="0" err="1" smtClean="0">
                <a:latin typeface="Times New Roman" pitchFamily="18" charset="0"/>
                <a:cs typeface="Times New Roman" pitchFamily="18" charset="0"/>
              </a:rPr>
              <a:t>nói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với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Hằng</a:t>
            </a:r>
            <a:r>
              <a:rPr lang="en-US" sz="2800" dirty="0" smtClean="0">
                <a:latin typeface="Times New Roman" pitchFamily="18" charset="0"/>
                <a:cs typeface="Times New Roman" pitchFamily="18" charset="0"/>
              </a:rPr>
              <a:t>, My </a:t>
            </a:r>
            <a:r>
              <a:rPr lang="en-US" sz="2800" dirty="0" err="1" smtClean="0">
                <a:latin typeface="Times New Roman" pitchFamily="18" charset="0"/>
                <a:cs typeface="Times New Roman" pitchFamily="18" charset="0"/>
              </a:rPr>
              <a:t>và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Yến</a:t>
            </a:r>
            <a:r>
              <a:rPr lang="en-US" sz="2800" dirty="0" smtClean="0">
                <a:latin typeface="Times New Roman" pitchFamily="18" charset="0"/>
                <a:cs typeface="Times New Roman" pitchFamily="18" charset="0"/>
              </a:rPr>
              <a:t> : </a:t>
            </a:r>
          </a:p>
          <a:p>
            <a:r>
              <a:rPr lang="en-US" sz="2800" dirty="0" smtClean="0">
                <a:latin typeface="Times New Roman" pitchFamily="18" charset="0"/>
                <a:cs typeface="Times New Roman" pitchFamily="18" charset="0"/>
              </a:rPr>
              <a:t>“</a:t>
            </a:r>
            <a:r>
              <a:rPr lang="en-US" sz="2800" dirty="0" err="1" smtClean="0">
                <a:latin typeface="Times New Roman" pitchFamily="18" charset="0"/>
                <a:cs typeface="Times New Roman" pitchFamily="18" charset="0"/>
              </a:rPr>
              <a:t>Hãy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đánh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dấu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góc</a:t>
            </a:r>
            <a:r>
              <a:rPr lang="en-US" sz="2800" dirty="0" smtClean="0">
                <a:latin typeface="Times New Roman" pitchFamily="18" charset="0"/>
                <a:cs typeface="Times New Roman" pitchFamily="18" charset="0"/>
              </a:rPr>
              <a:t> A </a:t>
            </a:r>
            <a:r>
              <a:rPr lang="en-US" sz="2800" dirty="0" err="1" smtClean="0">
                <a:latin typeface="Times New Roman" pitchFamily="18" charset="0"/>
                <a:cs typeface="Times New Roman" pitchFamily="18" charset="0"/>
              </a:rPr>
              <a:t>trong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hình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bên</a:t>
            </a:r>
            <a:r>
              <a:rPr lang="en-US" sz="2800" dirty="0" smtClean="0">
                <a:latin typeface="Times New Roman" pitchFamily="18" charset="0"/>
                <a:cs typeface="Times New Roman" pitchFamily="18" charset="0"/>
              </a:rPr>
              <a:t>”.  </a:t>
            </a:r>
          </a:p>
          <a:p>
            <a:r>
              <a:rPr lang="en-US" sz="2800" dirty="0" err="1" smtClean="0">
                <a:latin typeface="Times New Roman" pitchFamily="18" charset="0"/>
                <a:cs typeface="Times New Roman" pitchFamily="18" charset="0"/>
              </a:rPr>
              <a:t>Hằng</a:t>
            </a:r>
            <a:r>
              <a:rPr lang="en-US" sz="2800" dirty="0" smtClean="0">
                <a:latin typeface="Times New Roman" pitchFamily="18" charset="0"/>
                <a:cs typeface="Times New Roman" pitchFamily="18" charset="0"/>
              </a:rPr>
              <a:t>, My, </a:t>
            </a:r>
            <a:r>
              <a:rPr lang="en-US" sz="2800" dirty="0" err="1" smtClean="0">
                <a:latin typeface="Times New Roman" pitchFamily="18" charset="0"/>
                <a:cs typeface="Times New Roman" pitchFamily="18" charset="0"/>
              </a:rPr>
              <a:t>Yến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đưa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ra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kết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quả</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tương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ứng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như</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sau</a:t>
            </a:r>
            <a:r>
              <a:rPr lang="en-US" sz="2800" dirty="0" smtClean="0">
                <a:latin typeface="Times New Roman" pitchFamily="18" charset="0"/>
                <a:cs typeface="Times New Roman" pitchFamily="18" charset="0"/>
              </a:rPr>
              <a:t> : </a:t>
            </a:r>
            <a:endParaRPr lang="en-US" sz="2800" dirty="0">
              <a:latin typeface="Times New Roman" pitchFamily="18" charset="0"/>
              <a:cs typeface="Times New Roman" pitchFamily="18" charset="0"/>
            </a:endParaRPr>
          </a:p>
        </p:txBody>
      </p:sp>
      <p:sp>
        <p:nvSpPr>
          <p:cNvPr id="10"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Rectangle 2"/>
          <p:cNvSpPr/>
          <p:nvPr/>
        </p:nvSpPr>
        <p:spPr>
          <a:xfrm>
            <a:off x="361049" y="5635275"/>
            <a:ext cx="11383619" cy="954107"/>
          </a:xfrm>
          <a:prstGeom prst="rect">
            <a:avLst/>
          </a:prstGeom>
          <a:solidFill>
            <a:schemeClr val="accent6">
              <a:lumMod val="40000"/>
              <a:lumOff val="60000"/>
            </a:schemeClr>
          </a:solidFill>
        </p:spPr>
        <p:txBody>
          <a:bodyPr wrap="square">
            <a:spAutoFit/>
          </a:bodyPr>
          <a:lstStyle/>
          <a:p>
            <a:r>
              <a:rPr lang="en-US" sz="2800" dirty="0" err="1" smtClean="0">
                <a:solidFill>
                  <a:srgbClr val="FF0000"/>
                </a:solidFill>
                <a:latin typeface="Times New Roman" pitchFamily="18" charset="0"/>
                <a:cs typeface="Times New Roman" pitchFamily="18" charset="0"/>
              </a:rPr>
              <a:t>Có</a:t>
            </a:r>
            <a:r>
              <a:rPr lang="en-US" sz="2800" dirty="0" smtClean="0">
                <a:solidFill>
                  <a:srgbClr val="FF0000"/>
                </a:solidFill>
                <a:latin typeface="Times New Roman" pitchFamily="18" charset="0"/>
                <a:cs typeface="Times New Roman" pitchFamily="18" charset="0"/>
              </a:rPr>
              <a:t> </a:t>
            </a:r>
            <a:r>
              <a:rPr lang="vi-VN" sz="2800" dirty="0" smtClean="0">
                <a:solidFill>
                  <a:srgbClr val="FF0000"/>
                </a:solidFill>
                <a:latin typeface="Times New Roman" pitchFamily="18" charset="0"/>
                <a:cs typeface="Times New Roman" pitchFamily="18" charset="0"/>
              </a:rPr>
              <a:t>thể </a:t>
            </a:r>
            <a:r>
              <a:rPr lang="vi-VN" sz="2800" dirty="0">
                <a:solidFill>
                  <a:srgbClr val="FF0000"/>
                </a:solidFill>
                <a:latin typeface="Times New Roman" pitchFamily="18" charset="0"/>
                <a:cs typeface="Times New Roman" pitchFamily="18" charset="0"/>
              </a:rPr>
              <a:t>có nhiều góc có chung một đỉnh. </a:t>
            </a:r>
            <a:r>
              <a:rPr lang="vi-VN" sz="2800" dirty="0" smtClean="0">
                <a:solidFill>
                  <a:srgbClr val="FF0000"/>
                </a:solidFill>
                <a:latin typeface="Times New Roman" pitchFamily="18" charset="0"/>
                <a:cs typeface="Times New Roman" pitchFamily="18" charset="0"/>
              </a:rPr>
              <a:t>Vì </a:t>
            </a:r>
            <a:r>
              <a:rPr lang="vi-VN" sz="2800" dirty="0">
                <a:solidFill>
                  <a:srgbClr val="FF0000"/>
                </a:solidFill>
                <a:latin typeface="Times New Roman" pitchFamily="18" charset="0"/>
                <a:cs typeface="Times New Roman" pitchFamily="18" charset="0"/>
              </a:rPr>
              <a:t>thế các bạn Hằng, My, Yến có kết quả không giống nhau.</a:t>
            </a:r>
            <a:endParaRPr lang="en-US" sz="2800" dirty="0">
              <a:solidFill>
                <a:srgbClr val="FF0000"/>
              </a:solidFill>
              <a:latin typeface="Times New Roman" pitchFamily="18" charset="0"/>
              <a:cs typeface="Times New Roman" pitchFamily="18" charset="0"/>
            </a:endParaRPr>
          </a:p>
        </p:txBody>
      </p:sp>
      <p:sp>
        <p:nvSpPr>
          <p:cNvPr id="5" name="Rectangle 4"/>
          <p:cNvSpPr/>
          <p:nvPr/>
        </p:nvSpPr>
        <p:spPr>
          <a:xfrm>
            <a:off x="380950" y="4681168"/>
            <a:ext cx="10972801" cy="954107"/>
          </a:xfrm>
          <a:prstGeom prst="rect">
            <a:avLst/>
          </a:prstGeom>
        </p:spPr>
        <p:txBody>
          <a:bodyPr wrap="square">
            <a:spAutoFit/>
          </a:bodyPr>
          <a:lstStyle/>
          <a:p>
            <a:r>
              <a:rPr lang="vi-VN" sz="2800" dirty="0">
                <a:latin typeface="Times New Roman" pitchFamily="18" charset="0"/>
                <a:cs typeface="Times New Roman" pitchFamily="18" charset="0"/>
              </a:rPr>
              <a:t>An rất ngạc nhiên vì các bạn có câu trả lời không giống </a:t>
            </a:r>
            <a:r>
              <a:rPr lang="vi-VN" sz="2800" dirty="0" smtClean="0">
                <a:latin typeface="Times New Roman" pitchFamily="18" charset="0"/>
                <a:cs typeface="Times New Roman" pitchFamily="18" charset="0"/>
              </a:rPr>
              <a:t>nhau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hãy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giải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thích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tại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sao</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như</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vậy</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pic>
        <p:nvPicPr>
          <p:cNvPr id="20" name="Picture 19" descr="C:\Users\Administrator\Desktop\2.png"/>
          <p:cNvPicPr/>
          <p:nvPr/>
        </p:nvPicPr>
        <p:blipFill>
          <a:blip r:embed="rId2">
            <a:extLst>
              <a:ext uri="{28A0092B-C50C-407E-A947-70E740481C1C}">
                <a14:useLocalDpi xmlns:a14="http://schemas.microsoft.com/office/drawing/2010/main" val="0"/>
              </a:ext>
            </a:extLst>
          </a:blip>
          <a:srcRect/>
          <a:stretch>
            <a:fillRect/>
          </a:stretch>
        </p:blipFill>
        <p:spPr bwMode="auto">
          <a:xfrm>
            <a:off x="7547262" y="674458"/>
            <a:ext cx="3478547" cy="1746617"/>
          </a:xfrm>
          <a:prstGeom prst="rect">
            <a:avLst/>
          </a:prstGeom>
          <a:noFill/>
          <a:ln>
            <a:noFill/>
          </a:ln>
        </p:spPr>
      </p:pic>
      <p:pic>
        <p:nvPicPr>
          <p:cNvPr id="21" name="Picture 20" descr="C:\Users\Administrator\Desktop\2b.png"/>
          <p:cNvPicPr/>
          <p:nvPr/>
        </p:nvPicPr>
        <p:blipFill>
          <a:blip r:embed="rId3">
            <a:extLst>
              <a:ext uri="{28A0092B-C50C-407E-A947-70E740481C1C}">
                <a14:useLocalDpi xmlns:a14="http://schemas.microsoft.com/office/drawing/2010/main" val="0"/>
              </a:ext>
            </a:extLst>
          </a:blip>
          <a:srcRect/>
          <a:stretch>
            <a:fillRect/>
          </a:stretch>
        </p:blipFill>
        <p:spPr bwMode="auto">
          <a:xfrm>
            <a:off x="1492434" y="2301807"/>
            <a:ext cx="8938728" cy="2402722"/>
          </a:xfrm>
          <a:prstGeom prst="rect">
            <a:avLst/>
          </a:prstGeom>
          <a:noFill/>
          <a:ln>
            <a:noFill/>
          </a:ln>
        </p:spPr>
      </p:pic>
    </p:spTree>
    <p:extLst>
      <p:ext uri="{BB962C8B-B14F-4D97-AF65-F5344CB8AC3E}">
        <p14:creationId xmlns:p14="http://schemas.microsoft.com/office/powerpoint/2010/main" val="2871697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3615</TotalTime>
  <Words>730</Words>
  <Application>Microsoft Office PowerPoint</Application>
  <PresentationFormat>Custom</PresentationFormat>
  <Paragraphs>83</Paragraphs>
  <Slides>16</Slides>
  <Notes>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18" baseType="lpstr">
      <vt:lpstr>Office Theme</vt:lpstr>
      <vt:lpstr>Equation</vt:lpstr>
      <vt:lpstr>Từ các ví dụ trên chúng ta sẽ đi tìm hiểu rõ hơn về góc , cách kí hiệu góc và cách vẽ góc, tìm hiểu về góc bẹt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Thực hiện phép tính</dc:title>
  <dc:creator>Admin</dc:creator>
  <cp:lastModifiedBy>TRAN MINH TUAN</cp:lastModifiedBy>
  <cp:revision>109</cp:revision>
  <dcterms:created xsi:type="dcterms:W3CDTF">2021-08-17T09:32:47Z</dcterms:created>
  <dcterms:modified xsi:type="dcterms:W3CDTF">2021-08-23T08:47:50Z</dcterms:modified>
</cp:coreProperties>
</file>