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1.xml" ContentType="application/vnd.ms-office.webextension+xml"/>
  <Override PartName="/ppt/notesSlides/notesSlide7.xml" ContentType="application/vnd.openxmlformats-officedocument.presentationml.notesSlide+xml"/>
  <Override PartName="/ppt/webextensions/webextension2.xml" ContentType="application/vnd.ms-office.webextension+xml"/>
  <Override PartName="/ppt/notesSlides/notesSlide8.xml" ContentType="application/vnd.openxmlformats-officedocument.presentationml.notesSlide+xml"/>
  <Override PartName="/ppt/webextensions/webextension3.xml" ContentType="application/vnd.ms-office.webextension+xml"/>
  <Override PartName="/ppt/notesSlides/notesSlide9.xml" ContentType="application/vnd.openxmlformats-officedocument.presentationml.notesSlide+xml"/>
  <Override PartName="/ppt/webextensions/webextension4.xml" ContentType="application/vnd.ms-office.webextension+xml"/>
  <Override PartName="/ppt/notesSlides/notesSlide10.xml" ContentType="application/vnd.openxmlformats-officedocument.presentationml.notesSlide+xml"/>
  <Override PartName="/ppt/webextensions/webextension5.xml" ContentType="application/vnd.ms-office.webextension+xml"/>
  <Override PartName="/ppt/notesSlides/notesSlide11.xml" ContentType="application/vnd.openxmlformats-officedocument.presentationml.notesSlide+xml"/>
  <Override PartName="/ppt/webextensions/webextension6.xml" ContentType="application/vnd.ms-office.webextension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2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32A"/>
    <a:srgbClr val="006583"/>
    <a:srgbClr val="008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220-3253-438F-B9F5-07255BF69E53}" v="5" dt="2021-08-27T23:38:39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17" autoAdjust="0"/>
  </p:normalViewPr>
  <p:slideViewPr>
    <p:cSldViewPr snapToGrid="0">
      <p:cViewPr varScale="1">
        <p:scale>
          <a:sx n="87" d="100"/>
          <a:sy n="87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AC2ED0F-307E-416F-982D-8022EE9E2216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9020974-66D7-48CD-9810-AF62A4527D7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355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627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738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92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864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67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88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472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944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516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23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63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Cho</a:t>
            </a:r>
            <a:r>
              <a:rPr lang="en-US" altLang="zh-CN" baseline="0"/>
              <a:t> hs đọc cách sử dụng giác kế trong SGK sau đó gv chiếu video mô tả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20974-66D7-48CD-9810-AF62A4527D7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373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微软雅黑" panose="020B0503020204020204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260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18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453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473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72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197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30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775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726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微软雅黑" panose="020B0503020204020204" pitchFamily="34" charset="-122"/>
              </a:defRPr>
            </a:lvl1pPr>
            <a:lvl2pPr>
              <a:defRPr sz="2100">
                <a:latin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</a:defRPr>
            </a:lvl3pPr>
            <a:lvl4pPr>
              <a:defRPr sz="1500">
                <a:latin typeface="微软雅黑" panose="020B0503020204020204" pitchFamily="34" charset="-122"/>
              </a:defRPr>
            </a:lvl4pPr>
            <a:lvl5pPr>
              <a:defRPr sz="1500">
                <a:latin typeface="微软雅黑" panose="020B0503020204020204" pitchFamily="34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492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latin typeface="微软雅黑" panose="020B0503020204020204" pitchFamily="34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2021/8/28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571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microsoft.com/office/2011/relationships/webextension" Target="../webextensions/webextension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microsoft.com/office/2011/relationships/webextension" Target="../webextensions/webextension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microsoft.com/office/2011/relationships/webextension" Target="../webextensions/webextension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microsoft.com/office/2011/relationships/webextension" Target="../webextensions/webextension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microsoft.com/office/2011/relationships/webextension" Target="../webextensions/webextension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microsoft.com/office/2011/relationships/webextension" Target="../webextensions/webextens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7"/>
          <p:cNvSpPr>
            <a:spLocks noChangeArrowheads="1"/>
          </p:cNvSpPr>
          <p:nvPr/>
        </p:nvSpPr>
        <p:spPr bwMode="auto">
          <a:xfrm>
            <a:off x="1674896" y="2071023"/>
            <a:ext cx="629961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vi-VN" altLang="zh-CN" sz="3600" b="1">
                <a:solidFill>
                  <a:srgbClr val="F34347"/>
                </a:solidFill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HOẠT ĐỘNG THỰC HÀNH VÀ TRẢI NGHIỆM</a:t>
            </a:r>
            <a:endParaRPr lang="zh-CN" altLang="en-US" sz="3600" b="1" dirty="0">
              <a:solidFill>
                <a:srgbClr val="059188"/>
              </a:solidFill>
              <a:latin typeface="+mj-lt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TextBox 7"/>
          <p:cNvSpPr>
            <a:spLocks noChangeArrowheads="1"/>
          </p:cNvSpPr>
          <p:nvPr/>
        </p:nvSpPr>
        <p:spPr bwMode="auto">
          <a:xfrm>
            <a:off x="2955612" y="1599092"/>
            <a:ext cx="3738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vi-VN" altLang="zh-CN" sz="2400" b="1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</a:rPr>
              <a:t>BÀI 8</a:t>
            </a:r>
            <a:endParaRPr lang="zh-CN" altLang="en-US" sz="2400" b="1" dirty="0">
              <a:latin typeface="+mj-lt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2097866" y="1995900"/>
            <a:ext cx="527575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-17314" y="-151"/>
            <a:ext cx="2285999" cy="34280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68686" y="-151"/>
            <a:ext cx="2285999" cy="34280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554685" y="-151"/>
            <a:ext cx="2285999" cy="34280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22346" y="-151"/>
            <a:ext cx="2304339" cy="34280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 rot="2700000">
            <a:off x="2872928" y="4168591"/>
            <a:ext cx="933655" cy="933655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 rot="2700000">
            <a:off x="-571369" y="2935559"/>
            <a:ext cx="1235233" cy="1235233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 rot="2700000">
            <a:off x="1147313" y="3950900"/>
            <a:ext cx="1216668" cy="1216668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2700000">
            <a:off x="-207106" y="3804555"/>
            <a:ext cx="1235233" cy="123523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 rot="2700000">
            <a:off x="957345" y="4876754"/>
            <a:ext cx="824636" cy="824636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 rot="2700000">
            <a:off x="2118758" y="4572759"/>
            <a:ext cx="1040367" cy="104036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 rot="2700000">
            <a:off x="3536199" y="5057545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 rot="2700000">
            <a:off x="4213837" y="4492167"/>
            <a:ext cx="1301326" cy="130132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 rot="2700000">
            <a:off x="6406107" y="4023964"/>
            <a:ext cx="1364004" cy="1364004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 rot="2700000">
            <a:off x="4564746" y="3923693"/>
            <a:ext cx="996953" cy="996953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 rot="2700000">
            <a:off x="5630731" y="4682681"/>
            <a:ext cx="895127" cy="89512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 rot="2700000">
            <a:off x="7564936" y="3515674"/>
            <a:ext cx="1155661" cy="115566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 rot="2700000">
            <a:off x="5827316" y="3861103"/>
            <a:ext cx="464804" cy="464804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 rot="2700000">
            <a:off x="8000882" y="4312387"/>
            <a:ext cx="1235233" cy="123523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 rot="2700000">
            <a:off x="8746039" y="3588561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rot="2700000">
            <a:off x="4057978" y="4419790"/>
            <a:ext cx="301767" cy="30176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 rot="2700000">
            <a:off x="2557353" y="4245157"/>
            <a:ext cx="163181" cy="16318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42" y="39116"/>
            <a:ext cx="1158906" cy="920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510" y="163436"/>
            <a:ext cx="111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>
                <a:solidFill>
                  <a:schemeClr val="accent5"/>
                </a:solidFill>
              </a:rPr>
              <a:t>Tuần: ...</a:t>
            </a:r>
            <a:endParaRPr lang="en-US" sz="2000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0510" y="589805"/>
            <a:ext cx="955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>
                <a:solidFill>
                  <a:schemeClr val="accent5"/>
                </a:solidFill>
              </a:rPr>
              <a:t>Tiết: ...</a:t>
            </a:r>
            <a:endParaRPr lang="en-US" sz="20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2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631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2: Vẽ và tính độ dài đoạn thẳng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C0902BEC-B70B-4CDA-A1A4-570FDCA202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6903842"/>
                  </p:ext>
                </p:extLst>
              </p:nvPr>
            </p:nvGraphicFramePr>
            <p:xfrm>
              <a:off x="959688" y="1967901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Object 2">
                <a:extLst>
                  <a:ext uri="{FF2B5EF4-FFF2-40B4-BE49-F238E27FC236}">
                    <a16:creationId xmlns:a16="http://schemas.microsoft.com/office/drawing/2014/main" id="{C0902BEC-B70B-4CDA-A1A4-570FDCA202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688" y="1967901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0141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6224" y="1177004"/>
            <a:ext cx="731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3: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các đoạn thẳng ở các vị trí khác </a:t>
            </a:r>
          </a:p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trên màn hình và tính độ dài của chúng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0689AFED-8AFE-410E-B790-1DC6B739AF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664283"/>
                  </p:ext>
                </p:extLst>
              </p:nvPr>
            </p:nvGraphicFramePr>
            <p:xfrm>
              <a:off x="970705" y="2430610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Object 2">
                <a:extLst>
                  <a:ext uri="{FF2B5EF4-FFF2-40B4-BE49-F238E27FC236}">
                    <a16:creationId xmlns:a16="http://schemas.microsoft.com/office/drawing/2014/main" id="{0689AFED-8AFE-410E-B790-1DC6B739AF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705" y="2430610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709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-17314" y="-151"/>
            <a:ext cx="2285999" cy="34280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68686" y="-151"/>
            <a:ext cx="2285999" cy="34280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554685" y="-151"/>
            <a:ext cx="2285999" cy="34280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22346" y="-151"/>
            <a:ext cx="2304339" cy="34280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 rot="2700000">
            <a:off x="2872928" y="4168591"/>
            <a:ext cx="933655" cy="933655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 rot="2700000">
            <a:off x="-571369" y="2935559"/>
            <a:ext cx="1235233" cy="1235233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 rot="2700000">
            <a:off x="1147313" y="3950900"/>
            <a:ext cx="1216668" cy="1216668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2700000">
            <a:off x="-207106" y="3804555"/>
            <a:ext cx="1235233" cy="1235233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 rot="2700000">
            <a:off x="957345" y="4876754"/>
            <a:ext cx="824636" cy="824636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 rot="2700000">
            <a:off x="2118758" y="4572759"/>
            <a:ext cx="1040367" cy="1040367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 rot="2700000">
            <a:off x="3536199" y="5057545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 rot="2700000">
            <a:off x="4213837" y="4492167"/>
            <a:ext cx="1301326" cy="1301326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 rot="2700000">
            <a:off x="6406107" y="4023964"/>
            <a:ext cx="1364004" cy="1364004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 rot="2700000">
            <a:off x="4564746" y="3923693"/>
            <a:ext cx="996953" cy="996953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 rot="2700000">
            <a:off x="5630731" y="4682681"/>
            <a:ext cx="895127" cy="89512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 rot="2700000">
            <a:off x="7564936" y="3515674"/>
            <a:ext cx="1155661" cy="1155661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 rot="2700000">
            <a:off x="5827316" y="3861103"/>
            <a:ext cx="464804" cy="464804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 rot="2700000">
            <a:off x="8000882" y="4312387"/>
            <a:ext cx="1235233" cy="123523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 rot="2700000">
            <a:off x="8746039" y="3588561"/>
            <a:ext cx="615819" cy="615819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rot="2700000">
            <a:off x="4057978" y="4419790"/>
            <a:ext cx="301767" cy="301767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 rot="2700000">
            <a:off x="2557353" y="4245157"/>
            <a:ext cx="163181" cy="16318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42" y="39116"/>
            <a:ext cx="1158906" cy="920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6953" y="1910292"/>
            <a:ext cx="4790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2922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SO_Shape"/>
          <p:cNvSpPr/>
          <p:nvPr/>
        </p:nvSpPr>
        <p:spPr bwMode="auto">
          <a:xfrm>
            <a:off x="6158995" y="2706614"/>
            <a:ext cx="241172" cy="205399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012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369804" y="2756234"/>
            <a:ext cx="1046460" cy="1046460"/>
            <a:chOff x="1677608" y="2996952"/>
            <a:chExt cx="1395643" cy="1395643"/>
          </a:xfrm>
        </p:grpSpPr>
        <p:sp>
          <p:nvSpPr>
            <p:cNvPr id="29" name="Oval 60"/>
            <p:cNvSpPr>
              <a:spLocks noChangeAspect="1"/>
            </p:cNvSpPr>
            <p:nvPr/>
          </p:nvSpPr>
          <p:spPr>
            <a:xfrm>
              <a:off x="1677608" y="2996952"/>
              <a:ext cx="1395643" cy="139564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1850114" y="3169458"/>
              <a:ext cx="1050630" cy="1050630"/>
            </a:xfrm>
            <a:prstGeom prst="ellipse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18998" y="1639038"/>
            <a:ext cx="4340554" cy="1046460"/>
            <a:chOff x="2118998" y="1639038"/>
            <a:chExt cx="4340554" cy="1046460"/>
          </a:xfrm>
        </p:grpSpPr>
        <p:sp>
          <p:nvSpPr>
            <p:cNvPr id="9" name="圆角矩形 8"/>
            <p:cNvSpPr/>
            <p:nvPr/>
          </p:nvSpPr>
          <p:spPr>
            <a:xfrm>
              <a:off x="2442949" y="1971709"/>
              <a:ext cx="2948330" cy="47117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Oval 60"/>
            <p:cNvSpPr>
              <a:spLocks noChangeAspect="1"/>
            </p:cNvSpPr>
            <p:nvPr/>
          </p:nvSpPr>
          <p:spPr>
            <a:xfrm>
              <a:off x="2118998" y="1856347"/>
              <a:ext cx="701895" cy="701895"/>
            </a:xfrm>
            <a:prstGeom prst="ellipse">
              <a:avLst/>
            </a:prstGeom>
            <a:solidFill>
              <a:srgbClr val="E2532A"/>
            </a:solidFill>
            <a:ln>
              <a:noFill/>
            </a:ln>
            <a:effectLst>
              <a:outerShdw blurRad="317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Oval 29"/>
            <p:cNvSpPr>
              <a:spLocks noChangeAspect="1"/>
            </p:cNvSpPr>
            <p:nvPr/>
          </p:nvSpPr>
          <p:spPr>
            <a:xfrm>
              <a:off x="2191516" y="1941865"/>
              <a:ext cx="528382" cy="52838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2928877" y="2041860"/>
              <a:ext cx="2321655" cy="359701"/>
            </a:xfrm>
            <a:prstGeom prst="rect">
              <a:avLst/>
            </a:prstGeom>
            <a:noFill/>
          </p:spPr>
          <p:txBody>
            <a:bodyPr wrap="square" lIns="51422" tIns="25711" rIns="51422" bIns="25711" rtlCol="0">
              <a:spAutoFit/>
            </a:bodyPr>
            <a:lstStyle/>
            <a:p>
              <a:pPr marL="0" lvl="1" algn="ctr"/>
              <a:r>
                <a:rPr lang="vi-VN" altLang="zh-CN" sz="2000" b="1">
                  <a:solidFill>
                    <a:srgbClr val="F66C47"/>
                  </a:solidFill>
                  <a:latin typeface="+mj-lt"/>
                  <a:ea typeface="微软雅黑" panose="020B0503020204020204" pitchFamily="34" charset="-122"/>
                </a:rPr>
                <a:t>Đo góc trên mặt đất</a:t>
              </a:r>
              <a:endParaRPr lang="en-US" altLang="zh-CN" sz="2000" b="1" dirty="0">
                <a:solidFill>
                  <a:srgbClr val="F66C47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413092" y="1639038"/>
              <a:ext cx="1046460" cy="1046460"/>
              <a:chOff x="1677608" y="2996952"/>
              <a:chExt cx="1395643" cy="1395643"/>
            </a:xfrm>
          </p:grpSpPr>
          <p:sp>
            <p:nvSpPr>
              <p:cNvPr id="35" name="Oval 60"/>
              <p:cNvSpPr>
                <a:spLocks noChangeAspect="1"/>
              </p:cNvSpPr>
              <p:nvPr/>
            </p:nvSpPr>
            <p:spPr>
              <a:xfrm>
                <a:off x="1677608" y="2996952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Oval 29"/>
              <p:cNvSpPr>
                <a:spLocks noChangeAspect="1"/>
              </p:cNvSpPr>
              <p:nvPr/>
            </p:nvSpPr>
            <p:spPr>
              <a:xfrm>
                <a:off x="1850114" y="3169458"/>
                <a:ext cx="1050630" cy="1050630"/>
              </a:xfrm>
              <a:prstGeom prst="ellipse">
                <a:avLst/>
              </a:prstGeom>
              <a:gradFill>
                <a:gsLst>
                  <a:gs pos="0">
                    <a:srgbClr val="C72319"/>
                  </a:gs>
                  <a:gs pos="100000">
                    <a:srgbClr val="F66C47"/>
                  </a:gs>
                </a:gsLst>
                <a:lin ang="5400000" scaled="1"/>
              </a:gra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TextBox 40"/>
            <p:cNvSpPr txBox="1"/>
            <p:nvPr/>
          </p:nvSpPr>
          <p:spPr>
            <a:xfrm flipH="1">
              <a:off x="5775312" y="1895301"/>
              <a:ext cx="269960" cy="60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99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id-ID" sz="32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-17314" y="-151"/>
            <a:ext cx="2285999" cy="34280"/>
          </a:xfrm>
          <a:prstGeom prst="rect">
            <a:avLst/>
          </a:prstGeom>
          <a:solidFill>
            <a:srgbClr val="F66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68686" y="-151"/>
            <a:ext cx="2285999" cy="34280"/>
          </a:xfrm>
          <a:prstGeom prst="rect">
            <a:avLst/>
          </a:prstGeom>
          <a:solidFill>
            <a:srgbClr val="F34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554685" y="-151"/>
            <a:ext cx="2285999" cy="34280"/>
          </a:xfrm>
          <a:prstGeom prst="rect">
            <a:avLst/>
          </a:prstGeom>
          <a:solidFill>
            <a:srgbClr val="05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822346" y="-151"/>
            <a:ext cx="2304339" cy="34280"/>
          </a:xfrm>
          <a:prstGeom prst="rect">
            <a:avLst/>
          </a:prstGeom>
          <a:solidFill>
            <a:srgbClr val="037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 rot="2700000">
            <a:off x="-401251" y="1976030"/>
            <a:ext cx="1673992" cy="1673992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rot="2700000">
            <a:off x="-559909" y="1242982"/>
            <a:ext cx="1235233" cy="1235233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 rot="2700000">
            <a:off x="-273095" y="3257223"/>
            <a:ext cx="997629" cy="997629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865" y="2971453"/>
            <a:ext cx="6146322" cy="701895"/>
            <a:chOff x="465865" y="2971453"/>
            <a:chExt cx="6146322" cy="701895"/>
          </a:xfrm>
        </p:grpSpPr>
        <p:sp>
          <p:nvSpPr>
            <p:cNvPr id="4" name="圆角矩形 3"/>
            <p:cNvSpPr/>
            <p:nvPr/>
          </p:nvSpPr>
          <p:spPr>
            <a:xfrm>
              <a:off x="2537301" y="3046614"/>
              <a:ext cx="3735444" cy="471172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8100000" scaled="0"/>
            </a:gradFill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8100000" scaled="0"/>
              </a:gradFill>
            </a:ln>
            <a:effectLst>
              <a:outerShdw blurRad="1270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微软雅黑" panose="020B0503020204020204" pitchFamily="34" charset="-122"/>
              </a:endParaRPr>
            </a:p>
          </p:txBody>
        </p:sp>
        <p:sp>
          <p:nvSpPr>
            <p:cNvPr id="5" name="文本框 9"/>
            <p:cNvSpPr txBox="1"/>
            <p:nvPr/>
          </p:nvSpPr>
          <p:spPr>
            <a:xfrm>
              <a:off x="2432424" y="3125410"/>
              <a:ext cx="3550478" cy="359701"/>
            </a:xfrm>
            <a:prstGeom prst="rect">
              <a:avLst/>
            </a:prstGeom>
            <a:noFill/>
          </p:spPr>
          <p:txBody>
            <a:bodyPr wrap="square" lIns="51422" tIns="25711" rIns="51422" bIns="25711" rtlCol="0">
              <a:spAutoFit/>
            </a:bodyPr>
            <a:lstStyle/>
            <a:p>
              <a:pPr marL="0" lvl="1" algn="ctr"/>
              <a:r>
                <a:rPr lang="vi-VN" altLang="zh-CN" sz="2000" b="1">
                  <a:solidFill>
                    <a:srgbClr val="037A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Phần mềm vẽ hình Geogebra</a:t>
              </a:r>
              <a:endParaRPr lang="en-US" altLang="zh-CN" sz="2000" b="1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910292" y="2971453"/>
              <a:ext cx="701895" cy="701895"/>
              <a:chOff x="5830096" y="2913093"/>
              <a:chExt cx="701895" cy="701895"/>
            </a:xfrm>
          </p:grpSpPr>
          <p:sp>
            <p:nvSpPr>
              <p:cNvPr id="21" name="Oval 60"/>
              <p:cNvSpPr>
                <a:spLocks noChangeAspect="1"/>
              </p:cNvSpPr>
              <p:nvPr/>
            </p:nvSpPr>
            <p:spPr>
              <a:xfrm>
                <a:off x="5830096" y="2913093"/>
                <a:ext cx="701895" cy="701895"/>
              </a:xfrm>
              <a:prstGeom prst="ellipse">
                <a:avLst/>
              </a:prstGeom>
              <a:solidFill>
                <a:srgbClr val="FF0000">
                  <a:alpha val="71000"/>
                </a:srgbClr>
              </a:soli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2" name="Oval 29"/>
              <p:cNvSpPr>
                <a:spLocks noChangeAspect="1"/>
              </p:cNvSpPr>
              <p:nvPr/>
            </p:nvSpPr>
            <p:spPr>
              <a:xfrm>
                <a:off x="5916852" y="2999652"/>
                <a:ext cx="528382" cy="52838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24" name="KSO_Shape"/>
            <p:cNvSpPr/>
            <p:nvPr/>
          </p:nvSpPr>
          <p:spPr bwMode="auto">
            <a:xfrm>
              <a:off x="2698218" y="3407066"/>
              <a:ext cx="238088" cy="23570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012" dirty="0">
                <a:solidFill>
                  <a:srgbClr val="1C666E"/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38" name="TextBox 41"/>
            <p:cNvSpPr txBox="1"/>
            <p:nvPr/>
          </p:nvSpPr>
          <p:spPr>
            <a:xfrm flipH="1">
              <a:off x="1743233" y="2999652"/>
              <a:ext cx="269960" cy="60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99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id-ID" sz="3299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 rot="2700000">
              <a:off x="465865" y="3134551"/>
              <a:ext cx="408629" cy="408629"/>
            </a:xfrm>
            <a:prstGeom prst="rect">
              <a:avLst/>
            </a:prstGeom>
            <a:gradFill>
              <a:gsLst>
                <a:gs pos="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>
              <a:noFill/>
            </a:ln>
            <a:effectLst>
              <a:outerShdw blurRad="2159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2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 rot="2700000">
            <a:off x="-420265" y="1987780"/>
            <a:ext cx="840529" cy="8405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 rot="2700000">
            <a:off x="7780269" y="1897044"/>
            <a:ext cx="1673992" cy="1673992"/>
          </a:xfrm>
          <a:prstGeom prst="rect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 rot="2700000">
            <a:off x="8167521" y="1121151"/>
            <a:ext cx="1235233" cy="1235233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 rot="2700000">
            <a:off x="8563232" y="3232459"/>
            <a:ext cx="980731" cy="980731"/>
          </a:xfrm>
          <a:prstGeom prst="rect">
            <a:avLst/>
          </a:prstGeom>
          <a:gradFill>
            <a:gsLst>
              <a:gs pos="0">
                <a:srgbClr val="C72319"/>
              </a:gs>
              <a:gs pos="100000">
                <a:srgbClr val="F34347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 rot="2700000">
            <a:off x="8234668" y="3610455"/>
            <a:ext cx="408629" cy="4086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 dirty="0">
              <a:latin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 rot="2700000">
            <a:off x="8018718" y="1724427"/>
            <a:ext cx="840529" cy="8405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 rot="2700000">
            <a:off x="-310627" y="3610456"/>
            <a:ext cx="408629" cy="408629"/>
          </a:xfrm>
          <a:prstGeom prst="rect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dirty="0">
              <a:latin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 rot="2700000">
            <a:off x="7803136" y="3099412"/>
            <a:ext cx="217120" cy="217120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 dirty="0">
              <a:latin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 rot="2700000">
            <a:off x="1070397" y="2240287"/>
            <a:ext cx="217120" cy="217120"/>
          </a:xfrm>
          <a:prstGeom prst="rect">
            <a:avLst/>
          </a:prstGeom>
          <a:gradFill>
            <a:gsLst>
              <a:gs pos="0">
                <a:srgbClr val="03435C"/>
              </a:gs>
              <a:gs pos="100000">
                <a:srgbClr val="037A9B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2" b="1" dirty="0">
              <a:latin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1139" y="720150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latin typeface="+mj-lt"/>
              </a:rPr>
              <a:t>NỘI DUNG CHÍNH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253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164072" cy="954107"/>
            <a:chOff x="1834587" y="256747"/>
            <a:chExt cx="11394934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286873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1.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3570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Khám phá dụng cụ đo góc và thực hành </a:t>
              </a:r>
              <a:endPara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 góc trên mặt đất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84733" y="1172396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dụng cụ đo góc thường gặp</a:t>
            </a:r>
          </a:p>
        </p:txBody>
      </p:sp>
      <p:pic>
        <p:nvPicPr>
          <p:cNvPr id="1026" name="Picture 2" descr="Bộ Thước Đo Đạc Thực Hành - Giác Kế, Thước Cuộn, Thước Thẳng, Cọc Tiêu |  Shopee Việt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12143"/>
          <a:stretch/>
        </p:blipFill>
        <p:spPr bwMode="auto">
          <a:xfrm>
            <a:off x="796001" y="1774403"/>
            <a:ext cx="1636102" cy="2396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5586" y="4249884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kế</a:t>
            </a:r>
          </a:p>
        </p:txBody>
      </p:sp>
      <p:pic>
        <p:nvPicPr>
          <p:cNvPr id="1028" name="Picture 4" descr="Các bước Kiểm định máy toàn đạc điện tử ⋆ Máy trắc địa chính hã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53" y="1775369"/>
            <a:ext cx="1797919" cy="239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967651" y="4249884"/>
            <a:ext cx="213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toàn đạc</a:t>
            </a:r>
          </a:p>
        </p:txBody>
      </p:sp>
      <p:pic>
        <p:nvPicPr>
          <p:cNvPr id="3" name="Picture 2" descr="Hộp đo góc nghiêng điện tử BB-180 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22" y="1774403"/>
            <a:ext cx="2455249" cy="239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46102" y="4249884"/>
            <a:ext cx="26116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điện tử </a:t>
            </a:r>
          </a:p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góc nghiêng</a:t>
            </a:r>
          </a:p>
        </p:txBody>
      </p:sp>
    </p:spTree>
    <p:extLst>
      <p:ext uri="{BB962C8B-B14F-4D97-AF65-F5344CB8AC3E}">
        <p14:creationId xmlns:p14="http://schemas.microsoft.com/office/powerpoint/2010/main" val="364227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164072" cy="954107"/>
            <a:chOff x="1834587" y="256747"/>
            <a:chExt cx="11394934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286873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1.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3570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Khám phá dụng cụ đo góc và thực hành </a:t>
              </a:r>
              <a:endPara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 góc trên mặt đất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77040" y="1172396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giác kế</a:t>
            </a:r>
          </a:p>
        </p:txBody>
      </p:sp>
      <p:pic>
        <p:nvPicPr>
          <p:cNvPr id="12" name="Picture 4" descr="img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0"/>
          <a:stretch/>
        </p:blipFill>
        <p:spPr bwMode="auto">
          <a:xfrm>
            <a:off x="778386" y="2005071"/>
            <a:ext cx="3307432" cy="2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58756" y="2005071"/>
            <a:ext cx="24688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 ngắm 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58756" y="2684004"/>
            <a:ext cx="24688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 tròn chia độ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8756" y="3362937"/>
            <a:ext cx="2468880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quay 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87277" y="2325111"/>
            <a:ext cx="3271479" cy="998973"/>
            <a:chOff x="1487277" y="2325111"/>
            <a:chExt cx="3271479" cy="998973"/>
          </a:xfrm>
        </p:grpSpPr>
        <p:cxnSp>
          <p:nvCxnSpPr>
            <p:cNvPr id="14" name="Straight Arrow Connector 13"/>
            <p:cNvCxnSpPr>
              <a:stCxn id="8" idx="1"/>
            </p:cNvCxnSpPr>
            <p:nvPr/>
          </p:nvCxnSpPr>
          <p:spPr>
            <a:xfrm flipH="1">
              <a:off x="3194892" y="2325111"/>
              <a:ext cx="1563864" cy="208769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1"/>
            </p:cNvCxnSpPr>
            <p:nvPr/>
          </p:nvCxnSpPr>
          <p:spPr>
            <a:xfrm flipH="1">
              <a:off x="1487277" y="2325111"/>
              <a:ext cx="3271479" cy="998973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9" idx="1"/>
          </p:cNvCxnSpPr>
          <p:nvPr/>
        </p:nvCxnSpPr>
        <p:spPr>
          <a:xfrm flipH="1">
            <a:off x="3194892" y="3004044"/>
            <a:ext cx="1563864" cy="14127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1"/>
          </p:cNvCxnSpPr>
          <p:nvPr/>
        </p:nvCxnSpPr>
        <p:spPr>
          <a:xfrm flipH="1" flipV="1">
            <a:off x="2170323" y="3272875"/>
            <a:ext cx="2588433" cy="410102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69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164072" cy="954107"/>
            <a:chOff x="1834587" y="256747"/>
            <a:chExt cx="11394934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286873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1.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3570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Khám phá dụng cụ đo góc và thực hành </a:t>
              </a:r>
              <a:endPara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vi-VN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đo góc trên mặt đất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39181" y="1172396"/>
            <a:ext cx="3265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sử dụng giác kế</a:t>
            </a:r>
          </a:p>
        </p:txBody>
      </p:sp>
      <p:pic>
        <p:nvPicPr>
          <p:cNvPr id="6" name="đo góc trên mặt đ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9675" y="1754091"/>
            <a:ext cx="4424650" cy="331848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03814" y="1695616"/>
            <a:ext cx="1768206" cy="3319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VIDEO HƯỚNG DẪN</a:t>
            </a:r>
          </a:p>
        </p:txBody>
      </p:sp>
    </p:spTree>
    <p:extLst>
      <p:ext uri="{BB962C8B-B14F-4D97-AF65-F5344CB8AC3E}">
        <p14:creationId xmlns:p14="http://schemas.microsoft.com/office/powerpoint/2010/main" val="3156930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B9796DF9-4AC6-40F8-9988-0F9FD8447C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4426778"/>
                  </p:ext>
                </p:extLst>
              </p:nvPr>
            </p:nvGraphicFramePr>
            <p:xfrm>
              <a:off x="959688" y="1967901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3" name="Object 2">
                <a:extLst>
                  <a:ext uri="{FF2B5EF4-FFF2-40B4-BE49-F238E27FC236}">
                    <a16:creationId xmlns:a16="http://schemas.microsoft.com/office/drawing/2014/main" id="{B9796DF9-4AC6-40F8-9988-0F9FD8447C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688" y="1967901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21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51" y="1612499"/>
            <a:ext cx="627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Vẽ hai điểm A, B với công cụ điểm mới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87F723EA-2C6D-4BC0-ADB9-9C316FEB7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5824637"/>
                  </p:ext>
                </p:extLst>
              </p:nvPr>
            </p:nvGraphicFramePr>
            <p:xfrm>
              <a:off x="981721" y="2265357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Object 5">
                <a:extLst>
                  <a:ext uri="{FF2B5EF4-FFF2-40B4-BE49-F238E27FC236}">
                    <a16:creationId xmlns:a16="http://schemas.microsoft.com/office/drawing/2014/main" id="{87F723EA-2C6D-4BC0-ADB9-9C316FEB7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1721" y="2265357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186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51" y="1612499"/>
            <a:ext cx="593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Vẽ đường thẳng đi qua hai điểm C, D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180C11B9-6B85-4B42-8976-6F22BA4346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0228345"/>
                  </p:ext>
                </p:extLst>
              </p:nvPr>
            </p:nvGraphicFramePr>
            <p:xfrm>
              <a:off x="1121660" y="2287390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Object 5">
                <a:extLst>
                  <a:ext uri="{FF2B5EF4-FFF2-40B4-BE49-F238E27FC236}">
                    <a16:creationId xmlns:a16="http://schemas.microsoft.com/office/drawing/2014/main" id="{180C11B9-6B85-4B42-8976-6F22BA4346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660" y="2287390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809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76751" y="218289"/>
            <a:ext cx="8034230" cy="954107"/>
            <a:chOff x="1834587" y="256747"/>
            <a:chExt cx="11213709" cy="1272143"/>
          </a:xfrm>
        </p:grpSpPr>
        <p:sp>
          <p:nvSpPr>
            <p:cNvPr id="5" name="文本框 23"/>
            <p:cNvSpPr txBox="1"/>
            <p:nvPr/>
          </p:nvSpPr>
          <p:spPr>
            <a:xfrm>
              <a:off x="1834587" y="256747"/>
              <a:ext cx="3000772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Hoạt động </a:t>
              </a:r>
              <a:r>
                <a:rPr lang="en-US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2</a:t>
              </a:r>
              <a:r>
                <a:rPr lang="vi-VN" altLang="zh-CN" sz="2800" b="1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.</a:t>
              </a:r>
              <a:endParaRPr lang="zh-CN" altLang="en-US" sz="28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23"/>
            <p:cNvSpPr txBox="1"/>
            <p:nvPr/>
          </p:nvSpPr>
          <p:spPr>
            <a:xfrm>
              <a:off x="4872469" y="256747"/>
              <a:ext cx="8175827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 dụng phần mềm Geogebra Classic 5</a:t>
              </a:r>
            </a:p>
            <a:p>
              <a:r>
                <a:rPr lang="en-US" altLang="zh-CN" sz="2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 vẽ các hình hình học cơ bản</a:t>
              </a:r>
              <a:endPara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523" y="1177004"/>
            <a:ext cx="592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Vẽ điểm, đường thẳng, tia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751" y="1612499"/>
            <a:ext cx="640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Vẽ tia có gốc là điểm E và đi qua điểm F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D35676B2-100B-40A9-9972-0792459B27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624939"/>
                  </p:ext>
                </p:extLst>
              </p:nvPr>
            </p:nvGraphicFramePr>
            <p:xfrm>
              <a:off x="838503" y="2364508"/>
              <a:ext cx="7289321" cy="252322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Object 5">
                <a:extLst>
                  <a:ext uri="{FF2B5EF4-FFF2-40B4-BE49-F238E27FC236}">
                    <a16:creationId xmlns:a16="http://schemas.microsoft.com/office/drawing/2014/main" id="{D35676B2-100B-40A9-9972-0792459B27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503" y="2364508"/>
                <a:ext cx="7289321" cy="2523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9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dc7cbf2c71e2fdd4772ab7c052fafce6a24aa"/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_rels/webextension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webextension1.xml><?xml version="1.0" encoding="utf-8"?>
<we:webextension xmlns:we="http://schemas.microsoft.com/office/webextensions/webextension/2010/11" id="{B7B1D5ED-239F-4D87-9936-C50A4E8E75F6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EA378AB-6EC7-4AF7-A76A-705615AD1011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191C5F33-793A-4419-A6C8-F49A67A2172B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1906BE14-4697-41D4-AA38-F0187899D293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1419D7FC-6FA4-4DCC-975D-86D6AA8B655C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ppt/webextensions/webextension6.xml><?xml version="1.0" encoding="utf-8"?>
<we:webextension xmlns:we="http://schemas.microsoft.com/office/webextensions/webextension/2010/11" id="{85F169C8-94E7-4D34-AE98-42EDE0C0A918}">
  <we:reference id="WA104363477" version="1.0.0.5" store="en-US" storeType="omex"/>
  <we:alternateReferences>
    <we:reference id="WA104363477" version="1.0.0.5" store="omex" storeType="omex"/>
  </we:alternateReferences>
  <we:properties/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492</Words>
  <Application>Microsoft Office PowerPoint</Application>
  <PresentationFormat>On-screen Show (16:9)</PresentationFormat>
  <Paragraphs>77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微软雅黑</vt:lpstr>
      <vt:lpstr>宋体</vt:lpstr>
      <vt:lpstr>Arial</vt:lpstr>
      <vt:lpstr>Calibri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Windows User</cp:lastModifiedBy>
  <cp:revision>92</cp:revision>
  <dcterms:created xsi:type="dcterms:W3CDTF">2017-01-14T14:34:01Z</dcterms:created>
  <dcterms:modified xsi:type="dcterms:W3CDTF">2021-08-27T23:40:27Z</dcterms:modified>
</cp:coreProperties>
</file>