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wav" ContentType="audio/wav"/>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258" r:id="rId3"/>
    <p:sldId id="303" r:id="rId4"/>
    <p:sldId id="300" r:id="rId5"/>
    <p:sldId id="301" r:id="rId6"/>
    <p:sldId id="302" r:id="rId7"/>
    <p:sldId id="295" r:id="rId8"/>
    <p:sldId id="306" r:id="rId9"/>
    <p:sldId id="298" r:id="rId10"/>
    <p:sldId id="296" r:id="rId11"/>
    <p:sldId id="304" r:id="rId12"/>
    <p:sldId id="297" r:id="rId13"/>
    <p:sldId id="299" r:id="rId14"/>
    <p:sldId id="286" r:id="rId15"/>
    <p:sldId id="287"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C08DF"/>
    <a:srgbClr val="0EF624"/>
    <a:srgbClr val="2B08FC"/>
    <a:srgbClr val="FFFF00"/>
    <a:srgbClr val="FF17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1" autoAdjust="0"/>
    <p:restoredTop sz="94599"/>
  </p:normalViewPr>
  <p:slideViewPr>
    <p:cSldViewPr>
      <p:cViewPr>
        <p:scale>
          <a:sx n="66" d="100"/>
          <a:sy n="66" d="100"/>
        </p:scale>
        <p:origin x="-1387" y="-4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20.wmf"/><Relationship Id="rId4" Type="http://schemas.openxmlformats.org/officeDocument/2006/relationships/image" Target="../media/image3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 Id="rId9"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0.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0.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20.wmf"/><Relationship Id="rId5" Type="http://schemas.openxmlformats.org/officeDocument/2006/relationships/image" Target="../media/image36.wmf"/><Relationship Id="rId4" Type="http://schemas.openxmlformats.org/officeDocument/2006/relationships/image" Target="../media/image3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7D448C8-47B1-4CA0-A43F-F3EDBD7E91A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CD8E14-7DDC-4252-89CC-6E050D39039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77F5965-1168-4D4D-91DD-B508829F7A2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209AE0F-9D9A-474B-A3F4-EC6001998C6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ED4DFF8-B26E-4894-A003-664B66FB69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8DB559-F75C-43A8-8E59-2E26164168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066E70-50E1-4B7B-BBB3-62D65453171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66395C8-E9DF-46BD-AD46-26DD68E1AF0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6039F28-8859-4812-BF24-0E00EEAB256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AB54B61-3718-43F5-9869-15A63F12563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55159BE-4BA7-49FD-BF5C-B263305F240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353F3DC-3EFF-416D-B32D-44348BED4F6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2FECE36-5AC7-4058-A27C-3639851DF8F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112913B1-6F38-4866-93ED-63EF0ABDEE5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12.xml"/><Relationship Id="rId1" Type="http://schemas.openxmlformats.org/officeDocument/2006/relationships/vmlDrawing" Target="../drawings/vmlDrawing10.vml"/><Relationship Id="rId6" Type="http://schemas.openxmlformats.org/officeDocument/2006/relationships/image" Target="../media/image37.wmf"/><Relationship Id="rId5" Type="http://schemas.openxmlformats.org/officeDocument/2006/relationships/oleObject" Target="../embeddings/oleObject38.bin"/><Relationship Id="rId10" Type="http://schemas.openxmlformats.org/officeDocument/2006/relationships/image" Target="../media/image39.wmf"/><Relationship Id="rId4" Type="http://schemas.openxmlformats.org/officeDocument/2006/relationships/image" Target="../media/image20.wmf"/><Relationship Id="rId9" Type="http://schemas.openxmlformats.org/officeDocument/2006/relationships/oleObject" Target="../embeddings/oleObject40.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40.jpeg"/><Relationship Id="rId4" Type="http://schemas.openxmlformats.org/officeDocument/2006/relationships/image" Target="../media/image20.wmf"/></Relationships>
</file>

<file path=ppt/slides/_rels/slide12.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14.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gif"/><Relationship Id="rId5" Type="http://schemas.openxmlformats.org/officeDocument/2006/relationships/image" Target="../media/image5.png"/><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4.bin"/><Relationship Id="rId4"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4.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7.bin"/><Relationship Id="rId10" Type="http://schemas.openxmlformats.org/officeDocument/2006/relationships/image" Target="../media/image9.wmf"/><Relationship Id="rId4" Type="http://schemas.openxmlformats.org/officeDocument/2006/relationships/image" Target="../media/image10.wmf"/><Relationship Id="rId9" Type="http://schemas.openxmlformats.org/officeDocument/2006/relationships/oleObject" Target="../embeddings/oleObject9.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6.wmf"/><Relationship Id="rId18" Type="http://schemas.openxmlformats.org/officeDocument/2006/relationships/oleObject" Target="../embeddings/oleObject17.bin"/><Relationship Id="rId3" Type="http://schemas.openxmlformats.org/officeDocument/2006/relationships/oleObject" Target="../embeddings/oleObject10.bin"/><Relationship Id="rId21" Type="http://schemas.openxmlformats.org/officeDocument/2006/relationships/image" Target="../media/image20.wmf"/><Relationship Id="rId7" Type="http://schemas.openxmlformats.org/officeDocument/2006/relationships/image" Target="../media/image21.png"/><Relationship Id="rId12" Type="http://schemas.openxmlformats.org/officeDocument/2006/relationships/oleObject" Target="../embeddings/oleObject14.bin"/><Relationship Id="rId17" Type="http://schemas.openxmlformats.org/officeDocument/2006/relationships/image" Target="../media/image18.wmf"/><Relationship Id="rId2" Type="http://schemas.openxmlformats.org/officeDocument/2006/relationships/slideLayout" Target="../slideLayouts/slideLayout13.xml"/><Relationship Id="rId16" Type="http://schemas.openxmlformats.org/officeDocument/2006/relationships/oleObject" Target="../embeddings/oleObject16.bin"/><Relationship Id="rId20" Type="http://schemas.openxmlformats.org/officeDocument/2006/relationships/oleObject" Target="../embeddings/oleObject18.bin"/><Relationship Id="rId1" Type="http://schemas.openxmlformats.org/officeDocument/2006/relationships/vmlDrawing" Target="../drawings/vmlDrawing5.vml"/><Relationship Id="rId6" Type="http://schemas.openxmlformats.org/officeDocument/2006/relationships/image" Target="../media/image13.wmf"/><Relationship Id="rId11" Type="http://schemas.openxmlformats.org/officeDocument/2006/relationships/image" Target="../media/image15.wmf"/><Relationship Id="rId5" Type="http://schemas.openxmlformats.org/officeDocument/2006/relationships/oleObject" Target="../embeddings/oleObject11.bin"/><Relationship Id="rId15" Type="http://schemas.openxmlformats.org/officeDocument/2006/relationships/image" Target="../media/image17.wmf"/><Relationship Id="rId10" Type="http://schemas.openxmlformats.org/officeDocument/2006/relationships/oleObject" Target="../embeddings/oleObject13.bin"/><Relationship Id="rId19" Type="http://schemas.openxmlformats.org/officeDocument/2006/relationships/image" Target="../media/image19.wmf"/><Relationship Id="rId4" Type="http://schemas.openxmlformats.org/officeDocument/2006/relationships/image" Target="../media/image12.wmf"/><Relationship Id="rId9" Type="http://schemas.openxmlformats.org/officeDocument/2006/relationships/image" Target="../media/image14.wmf"/><Relationship Id="rId14" Type="http://schemas.openxmlformats.org/officeDocument/2006/relationships/oleObject" Target="../embeddings/oleObject15.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4.xml"/><Relationship Id="rId1" Type="http://schemas.openxmlformats.org/officeDocument/2006/relationships/vmlDrawing" Target="../drawings/vmlDrawing6.vml"/><Relationship Id="rId4" Type="http://schemas.openxmlformats.org/officeDocument/2006/relationships/image" Target="../media/image20.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2.bin"/><Relationship Id="rId13" Type="http://schemas.openxmlformats.org/officeDocument/2006/relationships/image" Target="../media/image25.wmf"/><Relationship Id="rId3" Type="http://schemas.openxmlformats.org/officeDocument/2006/relationships/audio" Target="../media/audio1.wav"/><Relationship Id="rId7" Type="http://schemas.openxmlformats.org/officeDocument/2006/relationships/image" Target="../media/image22.wmf"/><Relationship Id="rId12" Type="http://schemas.openxmlformats.org/officeDocument/2006/relationships/oleObject" Target="../embeddings/oleObject24.bin"/><Relationship Id="rId2" Type="http://schemas.openxmlformats.org/officeDocument/2006/relationships/slideLayout" Target="../slideLayouts/slideLayout2.xml"/><Relationship Id="rId16" Type="http://schemas.openxmlformats.org/officeDocument/2006/relationships/image" Target="../media/image27.wmf"/><Relationship Id="rId1" Type="http://schemas.openxmlformats.org/officeDocument/2006/relationships/vmlDrawing" Target="../drawings/vmlDrawing7.vml"/><Relationship Id="rId6" Type="http://schemas.openxmlformats.org/officeDocument/2006/relationships/oleObject" Target="../embeddings/oleObject21.bin"/><Relationship Id="rId11" Type="http://schemas.openxmlformats.org/officeDocument/2006/relationships/image" Target="../media/image24.wmf"/><Relationship Id="rId5" Type="http://schemas.openxmlformats.org/officeDocument/2006/relationships/image" Target="../media/image20.wmf"/><Relationship Id="rId15" Type="http://schemas.openxmlformats.org/officeDocument/2006/relationships/image" Target="../media/image26.wmf"/><Relationship Id="rId10" Type="http://schemas.openxmlformats.org/officeDocument/2006/relationships/oleObject" Target="../embeddings/oleObject23.bin"/><Relationship Id="rId4" Type="http://schemas.openxmlformats.org/officeDocument/2006/relationships/oleObject" Target="../embeddings/oleObject20.bin"/><Relationship Id="rId9" Type="http://schemas.openxmlformats.org/officeDocument/2006/relationships/image" Target="../media/image23.wmf"/><Relationship Id="rId14" Type="http://schemas.openxmlformats.org/officeDocument/2006/relationships/oleObject" Target="../embeddings/oleObject25.bin"/></Relationships>
</file>

<file path=ppt/slides/_rels/slide8.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0.wmf"/><Relationship Id="rId9" Type="http://schemas.openxmlformats.org/officeDocument/2006/relationships/oleObject" Target="../embeddings/oleObject29.bin"/><Relationship Id="rId14" Type="http://schemas.openxmlformats.org/officeDocument/2006/relationships/image" Target="../media/image32.wmf"/></Relationships>
</file>

<file path=ppt/slides/_rels/slide9.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6.wmf"/><Relationship Id="rId2" Type="http://schemas.openxmlformats.org/officeDocument/2006/relationships/slideLayout" Target="../slideLayouts/slideLayout12.xml"/><Relationship Id="rId1" Type="http://schemas.openxmlformats.org/officeDocument/2006/relationships/vmlDrawing" Target="../drawings/vmlDrawing9.vml"/><Relationship Id="rId6" Type="http://schemas.openxmlformats.org/officeDocument/2006/relationships/image" Target="../media/image33.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5.wmf"/><Relationship Id="rId4" Type="http://schemas.openxmlformats.org/officeDocument/2006/relationships/image" Target="../media/image20.wmf"/><Relationship Id="rId9" Type="http://schemas.openxmlformats.org/officeDocument/2006/relationships/oleObject" Target="../embeddings/oleObject3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WordArt 4" descr="Water lilies"/>
          <p:cNvSpPr>
            <a:spLocks noChangeArrowheads="1" noChangeShapeType="1" noTextEdit="1"/>
          </p:cNvSpPr>
          <p:nvPr/>
        </p:nvSpPr>
        <p:spPr bwMode="auto">
          <a:xfrm>
            <a:off x="2438400" y="214313"/>
            <a:ext cx="4029075" cy="523875"/>
          </a:xfrm>
          <a:prstGeom prst="rect">
            <a:avLst/>
          </a:prstGeom>
        </p:spPr>
        <p:txBody>
          <a:bodyPr wrap="none" fromWordArt="1">
            <a:prstTxWarp prst="textPlain">
              <a:avLst>
                <a:gd name="adj" fmla="val 50000"/>
              </a:avLst>
            </a:prstTxWarp>
          </a:bodyPr>
          <a:lstStyle/>
          <a:p>
            <a:pPr algn="ctr"/>
            <a:r>
              <a:rPr lang="en-US" sz="2800" b="1" kern="10" dirty="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rPr>
              <a:t>KIỂM TRA BÀI CŨ</a:t>
            </a:r>
          </a:p>
        </p:txBody>
      </p:sp>
      <p:sp>
        <p:nvSpPr>
          <p:cNvPr id="59397" name="Text Box 5"/>
          <p:cNvSpPr txBox="1">
            <a:spLocks noChangeArrowheads="1"/>
          </p:cNvSpPr>
          <p:nvPr/>
        </p:nvSpPr>
        <p:spPr bwMode="auto">
          <a:xfrm>
            <a:off x="408068" y="1078981"/>
            <a:ext cx="7315200" cy="461665"/>
          </a:xfrm>
          <a:prstGeom prst="rect">
            <a:avLst/>
          </a:prstGeom>
          <a:noFill/>
          <a:ln w="9525" algn="ctr">
            <a:noFill/>
            <a:miter lim="800000"/>
            <a:headEnd/>
            <a:tailEnd/>
          </a:ln>
        </p:spPr>
        <p:txBody>
          <a:bodyPr wrap="square">
            <a:spAutoFit/>
          </a:bodyPr>
          <a:lstStyle/>
          <a:p>
            <a:pPr algn="just" eaLnBrk="0" hangingPunct="0">
              <a:spcBef>
                <a:spcPct val="50000"/>
              </a:spcBef>
            </a:pPr>
            <a:r>
              <a:rPr lang="en-US" sz="2400" b="1" dirty="0" err="1" smtClean="0">
                <a:solidFill>
                  <a:srgbClr val="FF1705"/>
                </a:solidFill>
                <a:latin typeface="Times New Roman" pitchFamily="18" charset="0"/>
              </a:rPr>
              <a:t>Câu</a:t>
            </a:r>
            <a:r>
              <a:rPr lang="en-US" sz="2400" b="1" dirty="0" smtClean="0">
                <a:solidFill>
                  <a:srgbClr val="FF1705"/>
                </a:solidFill>
                <a:latin typeface="Times New Roman" pitchFamily="18" charset="0"/>
              </a:rPr>
              <a:t> </a:t>
            </a:r>
            <a:r>
              <a:rPr lang="en-US" sz="2400" b="1" dirty="0" smtClean="0">
                <a:solidFill>
                  <a:srgbClr val="FF1705"/>
                </a:solidFill>
                <a:latin typeface="Times New Roman" pitchFamily="18" charset="0"/>
              </a:rPr>
              <a:t>1</a:t>
            </a:r>
            <a:r>
              <a:rPr lang="en-US" sz="2400" b="1" dirty="0">
                <a:solidFill>
                  <a:srgbClr val="FF1705"/>
                </a:solidFill>
                <a:latin typeface="Times New Roman" pitchFamily="18" charset="0"/>
              </a:rPr>
              <a:t>: </a:t>
            </a:r>
            <a:r>
              <a:rPr lang="en-US" sz="2400" b="1" dirty="0" err="1" smtClean="0">
                <a:latin typeface="Times New Roman" pitchFamily="18" charset="0"/>
              </a:rPr>
              <a:t>Nêu</a:t>
            </a:r>
            <a:r>
              <a:rPr lang="en-US" sz="2400" b="1" dirty="0" smtClean="0">
                <a:latin typeface="Times New Roman" pitchFamily="18" charset="0"/>
              </a:rPr>
              <a:t> </a:t>
            </a:r>
            <a:r>
              <a:rPr lang="en-US" sz="2400" b="1" dirty="0" err="1" smtClean="0">
                <a:latin typeface="Times New Roman" pitchFamily="18" charset="0"/>
              </a:rPr>
              <a:t>định</a:t>
            </a:r>
            <a:r>
              <a:rPr lang="en-US" sz="2400" b="1" dirty="0" smtClean="0">
                <a:latin typeface="Times New Roman" pitchFamily="18" charset="0"/>
              </a:rPr>
              <a:t> </a:t>
            </a:r>
            <a:r>
              <a:rPr lang="en-US" sz="2400" b="1" dirty="0" err="1" smtClean="0">
                <a:latin typeface="Times New Roman" pitchFamily="18" charset="0"/>
              </a:rPr>
              <a:t>nghĩa</a:t>
            </a:r>
            <a:r>
              <a:rPr lang="en-US" sz="2400" b="1" dirty="0" smtClean="0">
                <a:latin typeface="Times New Roman" pitchFamily="18" charset="0"/>
              </a:rPr>
              <a:t> </a:t>
            </a:r>
            <a:r>
              <a:rPr lang="en-US" sz="2400" b="1" dirty="0" err="1" smtClean="0">
                <a:latin typeface="Times New Roman" pitchFamily="18" charset="0"/>
              </a:rPr>
              <a:t>phương</a:t>
            </a:r>
            <a:r>
              <a:rPr lang="en-US" sz="2400" b="1" dirty="0" smtClean="0">
                <a:latin typeface="Times New Roman" pitchFamily="18" charset="0"/>
              </a:rPr>
              <a:t> </a:t>
            </a:r>
            <a:r>
              <a:rPr lang="en-US" sz="2400" b="1" dirty="0" err="1" smtClean="0">
                <a:latin typeface="Times New Roman" pitchFamily="18" charset="0"/>
              </a:rPr>
              <a:t>trình</a:t>
            </a:r>
            <a:r>
              <a:rPr lang="en-US" sz="2400" b="1" dirty="0" smtClean="0">
                <a:latin typeface="Times New Roman" pitchFamily="18" charset="0"/>
              </a:rPr>
              <a:t> </a:t>
            </a:r>
            <a:r>
              <a:rPr lang="en-US" sz="2400" b="1" dirty="0" err="1" smtClean="0">
                <a:latin typeface="Times New Roman" pitchFamily="18" charset="0"/>
              </a:rPr>
              <a:t>bậc</a:t>
            </a:r>
            <a:r>
              <a:rPr lang="en-US" sz="2400" b="1" dirty="0" smtClean="0">
                <a:latin typeface="Times New Roman" pitchFamily="18" charset="0"/>
              </a:rPr>
              <a:t> </a:t>
            </a:r>
            <a:r>
              <a:rPr lang="en-US" sz="2400" b="1" dirty="0" err="1" smtClean="0">
                <a:latin typeface="Times New Roman" pitchFamily="18" charset="0"/>
              </a:rPr>
              <a:t>nhất</a:t>
            </a:r>
            <a:r>
              <a:rPr lang="en-US" sz="2400" b="1" dirty="0" smtClean="0">
                <a:latin typeface="Times New Roman" pitchFamily="18" charset="0"/>
              </a:rPr>
              <a:t> </a:t>
            </a:r>
            <a:r>
              <a:rPr lang="en-US" sz="2400" b="1" dirty="0" err="1" smtClean="0">
                <a:latin typeface="Times New Roman" pitchFamily="18" charset="0"/>
              </a:rPr>
              <a:t>một</a:t>
            </a:r>
            <a:r>
              <a:rPr lang="en-US" sz="2400" b="1" dirty="0" smtClean="0">
                <a:latin typeface="Times New Roman" pitchFamily="18" charset="0"/>
              </a:rPr>
              <a:t> </a:t>
            </a:r>
            <a:r>
              <a:rPr lang="en-US" sz="2400" b="1" dirty="0" err="1" smtClean="0">
                <a:latin typeface="Times New Roman" pitchFamily="18" charset="0"/>
              </a:rPr>
              <a:t>ẩn</a:t>
            </a:r>
            <a:r>
              <a:rPr lang="en-US" sz="2400" b="1" dirty="0" smtClean="0">
                <a:latin typeface="Times New Roman" pitchFamily="18" charset="0"/>
              </a:rPr>
              <a:t>?</a:t>
            </a:r>
            <a:endParaRPr lang="en-US" sz="2400" b="1" dirty="0">
              <a:solidFill>
                <a:srgbClr val="FF1705"/>
              </a:solidFill>
              <a:latin typeface="Times New Roman" pitchFamily="18" charset="0"/>
            </a:endParaRPr>
          </a:p>
        </p:txBody>
      </p:sp>
      <p:sp>
        <p:nvSpPr>
          <p:cNvPr id="59440" name="Rectangle 48"/>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058" name="Rectangle 49"/>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059" name="Rectangle 50"/>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060" name="Rectangle 51"/>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061" name="Rectangle 52"/>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59452" name="Text Box 60"/>
          <p:cNvSpPr txBox="1">
            <a:spLocks noChangeArrowheads="1"/>
          </p:cNvSpPr>
          <p:nvPr/>
        </p:nvSpPr>
        <p:spPr bwMode="auto">
          <a:xfrm>
            <a:off x="320474" y="1676399"/>
            <a:ext cx="6858000" cy="461665"/>
          </a:xfrm>
          <a:prstGeom prst="rect">
            <a:avLst/>
          </a:prstGeom>
          <a:noFill/>
          <a:ln w="9525" algn="ctr">
            <a:noFill/>
            <a:miter lim="800000"/>
            <a:headEnd/>
            <a:tailEnd/>
          </a:ln>
        </p:spPr>
        <p:txBody>
          <a:bodyPr wrap="square">
            <a:spAutoFit/>
          </a:bodyPr>
          <a:lstStyle/>
          <a:p>
            <a:pPr algn="just" eaLnBrk="0" hangingPunct="0">
              <a:spcBef>
                <a:spcPct val="50000"/>
              </a:spcBef>
            </a:pPr>
            <a:r>
              <a:rPr lang="en-US" sz="2400" b="1" dirty="0" err="1" smtClean="0">
                <a:solidFill>
                  <a:srgbClr val="FF1705"/>
                </a:solidFill>
                <a:latin typeface="Times New Roman" pitchFamily="18" charset="0"/>
              </a:rPr>
              <a:t>Câu</a:t>
            </a:r>
            <a:r>
              <a:rPr lang="en-US" sz="2400" b="1" dirty="0" smtClean="0">
                <a:solidFill>
                  <a:srgbClr val="FF1705"/>
                </a:solidFill>
                <a:latin typeface="Times New Roman" pitchFamily="18" charset="0"/>
              </a:rPr>
              <a:t> </a:t>
            </a:r>
            <a:r>
              <a:rPr lang="en-US" sz="2400" b="1" dirty="0">
                <a:solidFill>
                  <a:srgbClr val="FF1705"/>
                </a:solidFill>
                <a:latin typeface="Times New Roman" pitchFamily="18" charset="0"/>
              </a:rPr>
              <a:t>2: </a:t>
            </a:r>
            <a:r>
              <a:rPr lang="en-US" sz="2400" b="1" dirty="0" err="1" smtClean="0">
                <a:latin typeface="Times New Roman" pitchFamily="18" charset="0"/>
              </a:rPr>
              <a:t>Giải</a:t>
            </a:r>
            <a:r>
              <a:rPr lang="en-US" sz="2400" b="1" dirty="0" smtClean="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smtClean="0">
                <a:latin typeface="Times New Roman" pitchFamily="18" charset="0"/>
              </a:rPr>
              <a:t>trình</a:t>
            </a:r>
            <a:r>
              <a:rPr lang="en-US" sz="2400" b="1" dirty="0" smtClean="0">
                <a:latin typeface="Times New Roman" pitchFamily="18" charset="0"/>
              </a:rPr>
              <a:t>: 7 </a:t>
            </a:r>
            <a:r>
              <a:rPr lang="en-US" sz="2400" b="1" dirty="0">
                <a:latin typeface="Times New Roman" pitchFamily="18" charset="0"/>
              </a:rPr>
              <a:t>+ x – 2 = 3x – 3</a:t>
            </a:r>
          </a:p>
        </p:txBody>
      </p:sp>
      <p:graphicFrame>
        <p:nvGraphicFramePr>
          <p:cNvPr id="59482" name="Object 90"/>
          <p:cNvGraphicFramePr>
            <a:graphicFrameLocks noChangeAspect="1"/>
          </p:cNvGraphicFramePr>
          <p:nvPr>
            <p:extLst>
              <p:ext uri="{D42A27DB-BD31-4B8C-83A1-F6EECF244321}">
                <p14:modId xmlns:p14="http://schemas.microsoft.com/office/powerpoint/2010/main" val="2708082739"/>
              </p:ext>
            </p:extLst>
          </p:nvPr>
        </p:nvGraphicFramePr>
        <p:xfrm>
          <a:off x="1230012" y="3892897"/>
          <a:ext cx="3023000" cy="2607269"/>
        </p:xfrm>
        <a:graphic>
          <a:graphicData uri="http://schemas.openxmlformats.org/presentationml/2006/ole">
            <mc:AlternateContent xmlns:mc="http://schemas.openxmlformats.org/markup-compatibility/2006">
              <mc:Choice xmlns:v="urn:schemas-microsoft-com:vml" Requires="v">
                <p:oleObj spid="_x0000_s32771" name="Equation" r:id="rId4" imgW="2450880" imgH="2108160" progId="Equation.DSMT4">
                  <p:embed/>
                </p:oleObj>
              </mc:Choice>
              <mc:Fallback>
                <p:oleObj name="Equation" r:id="rId4" imgW="2450880" imgH="210816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30012" y="3892897"/>
                        <a:ext cx="3023000" cy="2607269"/>
                      </a:xfrm>
                      <a:prstGeom prst="rect">
                        <a:avLst/>
                      </a:prstGeom>
                      <a:noFill/>
                      <a:extLst/>
                    </p:spPr>
                  </p:pic>
                </p:oleObj>
              </mc:Fallback>
            </mc:AlternateContent>
          </a:graphicData>
        </a:graphic>
      </p:graphicFrame>
      <p:sp>
        <p:nvSpPr>
          <p:cNvPr id="59483" name="Text Box 91"/>
          <p:cNvSpPr txBox="1">
            <a:spLocks noChangeArrowheads="1"/>
          </p:cNvSpPr>
          <p:nvPr/>
        </p:nvSpPr>
        <p:spPr bwMode="auto">
          <a:xfrm>
            <a:off x="3124199" y="6320134"/>
            <a:ext cx="5534025" cy="461665"/>
          </a:xfrm>
          <a:prstGeom prst="rect">
            <a:avLst/>
          </a:prstGeom>
          <a:noFill/>
          <a:ln w="9525" algn="ctr">
            <a:noFill/>
            <a:miter lim="800000"/>
            <a:headEnd/>
            <a:tailEnd/>
          </a:ln>
        </p:spPr>
        <p:txBody>
          <a:bodyPr wrap="square">
            <a:spAutoFit/>
          </a:bodyPr>
          <a:lstStyle/>
          <a:p>
            <a:pPr algn="just" eaLnBrk="0" hangingPunct="0">
              <a:spcBef>
                <a:spcPct val="50000"/>
              </a:spcBef>
            </a:pPr>
            <a:r>
              <a:rPr lang="en-US" sz="2400" b="1" dirty="0" err="1">
                <a:latin typeface="Times New Roman" pitchFamily="18" charset="0"/>
              </a:rPr>
              <a:t>Vậy</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r>
              <a:rPr lang="en-US" sz="2400" b="1" dirty="0" err="1">
                <a:latin typeface="Times New Roman" pitchFamily="18" charset="0"/>
              </a:rPr>
              <a:t>có</a:t>
            </a:r>
            <a:r>
              <a:rPr lang="en-US" sz="2400" b="1" dirty="0">
                <a:latin typeface="Times New Roman" pitchFamily="18" charset="0"/>
              </a:rPr>
              <a:t> </a:t>
            </a:r>
            <a:r>
              <a:rPr lang="en-US" sz="2400" b="1" dirty="0" err="1">
                <a:latin typeface="Times New Roman" pitchFamily="18" charset="0"/>
              </a:rPr>
              <a:t>nghiệm</a:t>
            </a:r>
            <a:r>
              <a:rPr lang="en-US" sz="2400" b="1" dirty="0">
                <a:latin typeface="Times New Roman" pitchFamily="18" charset="0"/>
              </a:rPr>
              <a:t> </a:t>
            </a:r>
            <a:r>
              <a:rPr lang="en-US" sz="2400" b="1" dirty="0" err="1">
                <a:latin typeface="Times New Roman" pitchFamily="18" charset="0"/>
              </a:rPr>
              <a:t>là</a:t>
            </a:r>
            <a:r>
              <a:rPr lang="en-US" sz="2400" b="1" dirty="0">
                <a:latin typeface="Times New Roman" pitchFamily="18" charset="0"/>
              </a:rPr>
              <a:t> S= {4}</a:t>
            </a:r>
          </a:p>
        </p:txBody>
      </p:sp>
      <p:sp>
        <p:nvSpPr>
          <p:cNvPr id="59493" name="Line 101"/>
          <p:cNvSpPr>
            <a:spLocks noChangeShapeType="1"/>
          </p:cNvSpPr>
          <p:nvPr/>
        </p:nvSpPr>
        <p:spPr bwMode="auto">
          <a:xfrm>
            <a:off x="1827112" y="5410200"/>
            <a:ext cx="1828800" cy="0"/>
          </a:xfrm>
          <a:prstGeom prst="line">
            <a:avLst/>
          </a:prstGeom>
          <a:noFill/>
          <a:ln w="57150">
            <a:solidFill>
              <a:srgbClr val="2B08FC"/>
            </a:solidFill>
            <a:round/>
            <a:headEnd/>
            <a:tailEnd/>
          </a:ln>
        </p:spPr>
        <p:txBody>
          <a:bodyPr/>
          <a:lstStyle/>
          <a:p>
            <a:endParaRPr lang="en-US"/>
          </a:p>
        </p:txBody>
      </p:sp>
      <mc:AlternateContent xmlns:mc="http://schemas.openxmlformats.org/markup-compatibility/2006">
        <mc:Choice xmlns:a14="http://schemas.microsoft.com/office/drawing/2010/main" Requires="a14">
          <p:sp>
            <p:nvSpPr>
              <p:cNvPr id="20" name="Text Box 5"/>
              <p:cNvSpPr txBox="1">
                <a:spLocks noChangeArrowheads="1"/>
              </p:cNvSpPr>
              <p:nvPr/>
            </p:nvSpPr>
            <p:spPr bwMode="auto">
              <a:xfrm>
                <a:off x="408068" y="2480125"/>
                <a:ext cx="8023064" cy="830997"/>
              </a:xfrm>
              <a:prstGeom prst="rect">
                <a:avLst/>
              </a:prstGeom>
              <a:noFill/>
              <a:ln w="9525" algn="ctr">
                <a:noFill/>
                <a:miter lim="800000"/>
                <a:headEnd/>
                <a:tailEnd/>
              </a:ln>
            </p:spPr>
            <p:txBody>
              <a:bodyPr wrap="square">
                <a:spAutoFit/>
              </a:bodyPr>
              <a:lstStyle/>
              <a:p>
                <a:pPr algn="just" eaLnBrk="0" hangingPunct="0">
                  <a:spcBef>
                    <a:spcPct val="50000"/>
                  </a:spcBef>
                </a:pPr>
                <a:r>
                  <a:rPr lang="en-US" sz="2400" b="1" dirty="0" smtClean="0">
                    <a:solidFill>
                      <a:srgbClr val="FF0066"/>
                    </a:solidFill>
                    <a:latin typeface="Times New Roman" pitchFamily="18" charset="0"/>
                  </a:rPr>
                  <a:t>Câu 1: </a:t>
                </a:r>
                <a:r>
                  <a:rPr lang="en-US" sz="2400" b="1" dirty="0" err="1" smtClean="0">
                    <a:solidFill>
                      <a:srgbClr val="0070C0"/>
                    </a:solidFill>
                    <a:latin typeface="Times New Roman" pitchFamily="18" charset="0"/>
                  </a:rPr>
                  <a:t>Phương</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trình</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bậc</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nhất</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một</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ẩn</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có</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dạng</a:t>
                </a:r>
                <a:r>
                  <a:rPr lang="en-US" sz="2400" b="1" dirty="0" smtClean="0">
                    <a:solidFill>
                      <a:srgbClr val="0070C0"/>
                    </a:solidFill>
                    <a:latin typeface="Times New Roman" pitchFamily="18" charset="0"/>
                  </a:rPr>
                  <a:t> ax + b = 0, </a:t>
                </a:r>
                <a:r>
                  <a:rPr lang="en-US" sz="2400" b="1" dirty="0" err="1" smtClean="0">
                    <a:solidFill>
                      <a:srgbClr val="0070C0"/>
                    </a:solidFill>
                    <a:latin typeface="Times New Roman" pitchFamily="18" charset="0"/>
                  </a:rPr>
                  <a:t>trong</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đó</a:t>
                </a:r>
                <a:r>
                  <a:rPr lang="en-US" sz="2400" b="1" dirty="0" smtClean="0">
                    <a:solidFill>
                      <a:srgbClr val="0070C0"/>
                    </a:solidFill>
                    <a:latin typeface="Times New Roman" pitchFamily="18" charset="0"/>
                  </a:rPr>
                  <a:t> a, b </a:t>
                </a:r>
                <a:r>
                  <a:rPr lang="en-US" sz="2400" b="1" dirty="0" err="1" smtClean="0">
                    <a:solidFill>
                      <a:srgbClr val="0070C0"/>
                    </a:solidFill>
                    <a:latin typeface="Times New Roman" pitchFamily="18" charset="0"/>
                  </a:rPr>
                  <a:t>là</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hai</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số</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đã</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cho</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và</a:t>
                </a:r>
                <a:r>
                  <a:rPr lang="en-US" sz="2400" b="1" dirty="0" smtClean="0">
                    <a:solidFill>
                      <a:srgbClr val="0070C0"/>
                    </a:solidFill>
                    <a:latin typeface="Times New Roman" pitchFamily="18" charset="0"/>
                  </a:rPr>
                  <a:t> a </a:t>
                </a:r>
                <a14:m>
                  <m:oMath xmlns:m="http://schemas.openxmlformats.org/officeDocument/2006/math">
                    <m:r>
                      <a:rPr lang="en-US" sz="2400" b="1" i="1" smtClean="0">
                        <a:solidFill>
                          <a:srgbClr val="0070C0"/>
                        </a:solidFill>
                        <a:latin typeface="Cambria Math"/>
                        <a:ea typeface="Cambria Math"/>
                      </a:rPr>
                      <m:t>≠ </m:t>
                    </m:r>
                  </m:oMath>
                </a14:m>
                <a:r>
                  <a:rPr lang="en-US" sz="2400" b="1" dirty="0" smtClean="0">
                    <a:solidFill>
                      <a:srgbClr val="0070C0"/>
                    </a:solidFill>
                    <a:latin typeface="Times New Roman" pitchFamily="18" charset="0"/>
                  </a:rPr>
                  <a:t>0</a:t>
                </a:r>
                <a:endParaRPr lang="en-US" sz="2400" b="1" dirty="0">
                  <a:solidFill>
                    <a:srgbClr val="0070C0"/>
                  </a:solidFill>
                  <a:latin typeface="Times New Roman" pitchFamily="18" charset="0"/>
                </a:endParaRPr>
              </a:p>
            </p:txBody>
          </p:sp>
        </mc:Choice>
        <mc:Fallback>
          <p:sp>
            <p:nvSpPr>
              <p:cNvPr id="20" name="Text Box 5"/>
              <p:cNvSpPr txBox="1">
                <a:spLocks noRot="1" noChangeAspect="1" noMove="1" noResize="1" noEditPoints="1" noAdjustHandles="1" noChangeArrowheads="1" noChangeShapeType="1" noTextEdit="1"/>
              </p:cNvSpPr>
              <p:nvPr/>
            </p:nvSpPr>
            <p:spPr bwMode="auto">
              <a:xfrm>
                <a:off x="408068" y="2480125"/>
                <a:ext cx="8023064" cy="830997"/>
              </a:xfrm>
              <a:prstGeom prst="rect">
                <a:avLst/>
              </a:prstGeom>
              <a:blipFill rotWithShape="1">
                <a:blip r:embed="rId6"/>
                <a:stretch>
                  <a:fillRect l="-1216" t="-5882" r="-1140" b="-16176"/>
                </a:stretch>
              </a:blipFill>
              <a:ln w="9525" algn="ctr">
                <a:noFill/>
                <a:miter lim="800000"/>
                <a:headEnd/>
                <a:tailEnd/>
              </a:ln>
            </p:spPr>
            <p:txBody>
              <a:bodyPr/>
              <a:lstStyle/>
              <a:p>
                <a:r>
                  <a:rPr lang="vi-VN">
                    <a:noFill/>
                  </a:rPr>
                  <a:t> </a:t>
                </a:r>
              </a:p>
            </p:txBody>
          </p:sp>
        </mc:Fallback>
      </mc:AlternateContent>
      <p:sp>
        <p:nvSpPr>
          <p:cNvPr id="2" name="Rectangle 1"/>
          <p:cNvSpPr/>
          <p:nvPr/>
        </p:nvSpPr>
        <p:spPr>
          <a:xfrm>
            <a:off x="914400" y="2057400"/>
            <a:ext cx="1135247" cy="461665"/>
          </a:xfrm>
          <a:prstGeom prst="rect">
            <a:avLst/>
          </a:prstGeom>
        </p:spPr>
        <p:txBody>
          <a:bodyPr wrap="none">
            <a:spAutoFit/>
          </a:bodyPr>
          <a:lstStyle/>
          <a:p>
            <a:r>
              <a:rPr lang="en-US" sz="2400" b="1" dirty="0" err="1" smtClean="0">
                <a:solidFill>
                  <a:srgbClr val="FF1705"/>
                </a:solidFill>
                <a:latin typeface="Times New Roman" pitchFamily="18" charset="0"/>
              </a:rPr>
              <a:t>Đáp</a:t>
            </a:r>
            <a:r>
              <a:rPr lang="en-US" sz="2400" b="1" dirty="0" smtClean="0">
                <a:solidFill>
                  <a:srgbClr val="FF1705"/>
                </a:solidFill>
                <a:latin typeface="Times New Roman" pitchFamily="18" charset="0"/>
              </a:rPr>
              <a:t> </a:t>
            </a:r>
            <a:r>
              <a:rPr lang="en-US" sz="2400" b="1" dirty="0" err="1" smtClean="0">
                <a:solidFill>
                  <a:srgbClr val="FF1705"/>
                </a:solidFill>
                <a:latin typeface="Times New Roman" pitchFamily="18" charset="0"/>
              </a:rPr>
              <a:t>án</a:t>
            </a:r>
            <a:endParaRPr lang="vi-VN" dirty="0"/>
          </a:p>
        </p:txBody>
      </p:sp>
      <p:sp>
        <p:nvSpPr>
          <p:cNvPr id="4" name="Rectangle 3"/>
          <p:cNvSpPr/>
          <p:nvPr/>
        </p:nvSpPr>
        <p:spPr>
          <a:xfrm>
            <a:off x="410962" y="3200400"/>
            <a:ext cx="7666238" cy="461665"/>
          </a:xfrm>
          <a:prstGeom prst="rect">
            <a:avLst/>
          </a:prstGeom>
        </p:spPr>
        <p:txBody>
          <a:bodyPr wrap="square">
            <a:spAutoFit/>
          </a:bodyPr>
          <a:lstStyle/>
          <a:p>
            <a:pPr lvl="0" algn="just" eaLnBrk="0" hangingPunct="0">
              <a:spcBef>
                <a:spcPct val="50000"/>
              </a:spcBef>
            </a:pPr>
            <a:r>
              <a:rPr lang="en-US" sz="2400" b="1" dirty="0" err="1">
                <a:solidFill>
                  <a:srgbClr val="FF1705"/>
                </a:solidFill>
                <a:latin typeface="Times New Roman" pitchFamily="18" charset="0"/>
              </a:rPr>
              <a:t>Câu</a:t>
            </a:r>
            <a:r>
              <a:rPr lang="en-US" sz="2400" b="1" dirty="0">
                <a:solidFill>
                  <a:srgbClr val="FF1705"/>
                </a:solidFill>
                <a:latin typeface="Times New Roman" pitchFamily="18" charset="0"/>
              </a:rPr>
              <a:t> 2: </a:t>
            </a:r>
            <a:endParaRPr lang="en-US" sz="2400" b="1" dirty="0" smtClean="0">
              <a:solidFill>
                <a:srgbClr val="000000"/>
              </a:solidFill>
              <a:latin typeface="Times New Roman" pitchFamily="18" charset="0"/>
            </a:endParaRPr>
          </a:p>
        </p:txBody>
      </p:sp>
      <p:sp>
        <p:nvSpPr>
          <p:cNvPr id="5" name="Rectangle 4"/>
          <p:cNvSpPr/>
          <p:nvPr/>
        </p:nvSpPr>
        <p:spPr>
          <a:xfrm>
            <a:off x="1454051" y="3431232"/>
            <a:ext cx="2380780" cy="461665"/>
          </a:xfrm>
          <a:prstGeom prst="rect">
            <a:avLst/>
          </a:prstGeom>
        </p:spPr>
        <p:txBody>
          <a:bodyPr wrap="none">
            <a:spAutoFit/>
          </a:bodyPr>
          <a:lstStyle/>
          <a:p>
            <a:pPr lvl="0" algn="just" eaLnBrk="0" hangingPunct="0">
              <a:spcBef>
                <a:spcPct val="50000"/>
              </a:spcBef>
            </a:pPr>
            <a:r>
              <a:rPr lang="en-US" sz="2400" b="1" dirty="0">
                <a:solidFill>
                  <a:srgbClr val="000000"/>
                </a:solidFill>
                <a:latin typeface="Times New Roman" pitchFamily="18" charset="0"/>
              </a:rPr>
              <a:t>7 + x – 2 = 3x – 3</a:t>
            </a:r>
            <a:endParaRPr lang="en-US" sz="2400" b="1" dirty="0">
              <a:solidFill>
                <a:srgbClr val="000000"/>
              </a:solidFill>
              <a:latin typeface="Times New Roman" pitchFamily="18" charset="0"/>
            </a:endParaRPr>
          </a:p>
        </p:txBody>
      </p:sp>
    </p:spTree>
    <p:extLst>
      <p:ext uri="{BB962C8B-B14F-4D97-AF65-F5344CB8AC3E}">
        <p14:creationId xmlns:p14="http://schemas.microsoft.com/office/powerpoint/2010/main" val="2928526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397"/>
                                        </p:tgtEl>
                                        <p:attrNameLst>
                                          <p:attrName>style.visibility</p:attrName>
                                        </p:attrNameLst>
                                      </p:cBhvr>
                                      <p:to>
                                        <p:strVal val="visible"/>
                                      </p:to>
                                    </p:set>
                                    <p:animEffect transition="in" filter="blinds(horizontal)">
                                      <p:cBhvr>
                                        <p:cTn id="7" dur="500"/>
                                        <p:tgtEl>
                                          <p:spTgt spid="5939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9452"/>
                                        </p:tgtEl>
                                        <p:attrNameLst>
                                          <p:attrName>style.visibility</p:attrName>
                                        </p:attrNameLst>
                                      </p:cBhvr>
                                      <p:to>
                                        <p:strVal val="visible"/>
                                      </p:to>
                                    </p:set>
                                    <p:animEffect transition="in" filter="blinds(horizontal)">
                                      <p:cBhvr>
                                        <p:cTn id="10" dur="500"/>
                                        <p:tgtEl>
                                          <p:spTgt spid="59452"/>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circle(in)">
                                      <p:cBhvr>
                                        <p:cTn id="15" dur="2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blinds(horizontal)">
                                      <p:cBhvr>
                                        <p:cTn id="20" dur="500"/>
                                        <p:tgtEl>
                                          <p:spTgt spid="20"/>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arn(inVertical)">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9482"/>
                                        </p:tgtEl>
                                        <p:attrNameLst>
                                          <p:attrName>style.visibility</p:attrName>
                                        </p:attrNameLst>
                                      </p:cBhvr>
                                      <p:to>
                                        <p:strVal val="visible"/>
                                      </p:to>
                                    </p:set>
                                    <p:animEffect transition="in" filter="blinds(horizontal)">
                                      <p:cBhvr>
                                        <p:cTn id="37" dur="500"/>
                                        <p:tgtEl>
                                          <p:spTgt spid="59482"/>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59483"/>
                                        </p:tgtEl>
                                        <p:attrNameLst>
                                          <p:attrName>style.visibility</p:attrName>
                                        </p:attrNameLst>
                                      </p:cBhvr>
                                      <p:to>
                                        <p:strVal val="visible"/>
                                      </p:to>
                                    </p:set>
                                    <p:animEffect transition="in" filter="blinds(horizontal)">
                                      <p:cBhvr>
                                        <p:cTn id="40" dur="500"/>
                                        <p:tgtEl>
                                          <p:spTgt spid="59483"/>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59493"/>
                                        </p:tgtEl>
                                        <p:attrNameLst>
                                          <p:attrName>style.visibility</p:attrName>
                                        </p:attrNameLst>
                                      </p:cBhvr>
                                      <p:to>
                                        <p:strVal val="visible"/>
                                      </p:to>
                                    </p:set>
                                    <p:animEffect transition="in" filter="blinds(horizontal)">
                                      <p:cBhvr>
                                        <p:cTn id="43" dur="500"/>
                                        <p:tgtEl>
                                          <p:spTgt spid="59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p:bldP spid="59452" grpId="0"/>
      <p:bldP spid="59483" grpId="0"/>
      <p:bldP spid="59493" grpId="0" animBg="1"/>
      <p:bldP spid="20" grpId="0"/>
      <p:bldP spid="2" grpId="0"/>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Rectangle 82"/>
          <p:cNvSpPr>
            <a:spLocks noChangeArrowheads="1"/>
          </p:cNvSpPr>
          <p:nvPr/>
        </p:nvSpPr>
        <p:spPr bwMode="auto">
          <a:xfrm>
            <a:off x="4724400" y="3810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9218" name="Object 88"/>
          <p:cNvGraphicFramePr>
            <a:graphicFrameLocks noChangeAspect="1"/>
          </p:cNvGraphicFramePr>
          <p:nvPr>
            <p:extLst>
              <p:ext uri="{D42A27DB-BD31-4B8C-83A1-F6EECF244321}">
                <p14:modId xmlns:p14="http://schemas.microsoft.com/office/powerpoint/2010/main" val="3216099088"/>
              </p:ext>
            </p:extLst>
          </p:nvPr>
        </p:nvGraphicFramePr>
        <p:xfrm>
          <a:off x="2616200" y="1346200"/>
          <a:ext cx="914400" cy="215900"/>
        </p:xfrm>
        <a:graphic>
          <a:graphicData uri="http://schemas.openxmlformats.org/presentationml/2006/ole">
            <mc:AlternateContent xmlns:mc="http://schemas.openxmlformats.org/markup-compatibility/2006">
              <mc:Choice xmlns:v="urn:schemas-microsoft-com:vml" Requires="v">
                <p:oleObj spid="_x0000_s9259" name="Equation" r:id="rId3" imgW="914400" imgH="216000" progId="Equation.DSMT4">
                  <p:embed/>
                </p:oleObj>
              </mc:Choice>
              <mc:Fallback>
                <p:oleObj name="Equation" r:id="rId3" imgW="914400" imgH="216000" progId="Equation.DSMT4">
                  <p:embed/>
                  <p:pic>
                    <p:nvPicPr>
                      <p:cNvPr id="0" name="Object 8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6200" y="13462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9" name="Text Box 89"/>
          <p:cNvSpPr txBox="1">
            <a:spLocks noChangeArrowheads="1"/>
          </p:cNvSpPr>
          <p:nvPr/>
        </p:nvSpPr>
        <p:spPr bwMode="auto">
          <a:xfrm>
            <a:off x="152400" y="947738"/>
            <a:ext cx="4419600" cy="442912"/>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9230" name="Text Box 90"/>
          <p:cNvSpPr txBox="1">
            <a:spLocks noChangeArrowheads="1"/>
          </p:cNvSpPr>
          <p:nvPr/>
        </p:nvSpPr>
        <p:spPr bwMode="auto">
          <a:xfrm>
            <a:off x="152400" y="5334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graphicFrame>
        <p:nvGraphicFramePr>
          <p:cNvPr id="75867" name="Group 91"/>
          <p:cNvGraphicFramePr>
            <a:graphicFrameLocks noGrp="1"/>
          </p:cNvGraphicFramePr>
          <p:nvPr>
            <p:extLst>
              <p:ext uri="{D42A27DB-BD31-4B8C-83A1-F6EECF244321}">
                <p14:modId xmlns:p14="http://schemas.microsoft.com/office/powerpoint/2010/main" val="4198419163"/>
              </p:ext>
            </p:extLst>
          </p:nvPr>
        </p:nvGraphicFramePr>
        <p:xfrm>
          <a:off x="228600" y="1371600"/>
          <a:ext cx="4462463" cy="1720152"/>
        </p:xfrm>
        <a:graphic>
          <a:graphicData uri="http://schemas.openxmlformats.org/drawingml/2006/table">
            <a:tbl>
              <a:tblPr/>
              <a:tblGrid>
                <a:gridCol w="2232025"/>
                <a:gridCol w="2230438"/>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Qui đồng mẫu hai vế</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Khử mẫu (bỏ mẫu)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42" name="Text Box 102"/>
          <p:cNvSpPr txBox="1">
            <a:spLocks noChangeArrowheads="1"/>
          </p:cNvSpPr>
          <p:nvPr/>
        </p:nvSpPr>
        <p:spPr bwMode="auto">
          <a:xfrm>
            <a:off x="228600" y="3124200"/>
            <a:ext cx="4419600" cy="1144588"/>
          </a:xfrm>
          <a:prstGeom prst="rect">
            <a:avLst/>
          </a:prstGeom>
          <a:noFill/>
          <a:ln w="9525">
            <a:noFill/>
            <a:miter lim="800000"/>
            <a:headEnd/>
            <a:tailEnd/>
          </a:ln>
        </p:spPr>
        <p:txBody>
          <a:bodyPr>
            <a:spAutoFit/>
          </a:bodyPr>
          <a:lstStyle/>
          <a:p>
            <a:pPr algn="just"/>
            <a:r>
              <a:rPr lang="en-US" sz="2300" b="1">
                <a:latin typeface="Times New Roman" pitchFamily="18" charset="0"/>
              </a:rPr>
              <a:t>* Bước 2: Chuyển các hạng tử chứa ẩn sang một vế, các hạng tử số (hằng số) sang vế còn lại.</a:t>
            </a:r>
          </a:p>
        </p:txBody>
      </p:sp>
      <p:sp>
        <p:nvSpPr>
          <p:cNvPr id="9243" name="Text Box 103"/>
          <p:cNvSpPr txBox="1">
            <a:spLocks noChangeArrowheads="1"/>
          </p:cNvSpPr>
          <p:nvPr/>
        </p:nvSpPr>
        <p:spPr bwMode="auto">
          <a:xfrm>
            <a:off x="152400" y="4191000"/>
            <a:ext cx="4419600" cy="793750"/>
          </a:xfrm>
          <a:prstGeom prst="rect">
            <a:avLst/>
          </a:prstGeom>
          <a:noFill/>
          <a:ln w="9525">
            <a:noFill/>
            <a:miter lim="800000"/>
            <a:headEnd/>
            <a:tailEnd/>
          </a:ln>
        </p:spPr>
        <p:txBody>
          <a:bodyPr>
            <a:spAutoFit/>
          </a:bodyPr>
          <a:lstStyle/>
          <a:p>
            <a:pPr algn="just"/>
            <a:r>
              <a:rPr lang="en-US" sz="2300" b="1">
                <a:latin typeface="Times New Roman" pitchFamily="18" charset="0"/>
              </a:rPr>
              <a:t>* Bước 3: Thu gọn và giải phương trình vừa nhận được.</a:t>
            </a:r>
          </a:p>
        </p:txBody>
      </p:sp>
      <p:sp>
        <p:nvSpPr>
          <p:cNvPr id="9244" name="Text Box 104"/>
          <p:cNvSpPr txBox="1">
            <a:spLocks noChangeArrowheads="1"/>
          </p:cNvSpPr>
          <p:nvPr/>
        </p:nvSpPr>
        <p:spPr bwMode="auto">
          <a:xfrm>
            <a:off x="152400" y="4953000"/>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endParaRPr lang="en-US" sz="2400" b="1">
              <a:latin typeface="Times New Roman" pitchFamily="18" charset="0"/>
            </a:endParaRPr>
          </a:p>
        </p:txBody>
      </p:sp>
      <p:sp>
        <p:nvSpPr>
          <p:cNvPr id="9245" name="Text Box 108"/>
          <p:cNvSpPr txBox="1">
            <a:spLocks noChangeArrowheads="1"/>
          </p:cNvSpPr>
          <p:nvPr/>
        </p:nvSpPr>
        <p:spPr bwMode="auto">
          <a:xfrm>
            <a:off x="4953000" y="533400"/>
            <a:ext cx="3962400" cy="822325"/>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1:</a:t>
            </a:r>
            <a:r>
              <a:rPr lang="en-US" sz="2400" b="1">
                <a:latin typeface="Times New Roman" pitchFamily="18" charset="0"/>
              </a:rPr>
              <a:t> Giải các phương trình sau</a:t>
            </a:r>
          </a:p>
        </p:txBody>
      </p:sp>
      <p:sp>
        <p:nvSpPr>
          <p:cNvPr id="9246" name="Text Box 112"/>
          <p:cNvSpPr txBox="1">
            <a:spLocks noChangeArrowheads="1"/>
          </p:cNvSpPr>
          <p:nvPr/>
        </p:nvSpPr>
        <p:spPr bwMode="auto">
          <a:xfrm>
            <a:off x="200025" y="5367338"/>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9247" name="Text Box 113"/>
          <p:cNvSpPr txBox="1">
            <a:spLocks noChangeArrowheads="1"/>
          </p:cNvSpPr>
          <p:nvPr/>
        </p:nvSpPr>
        <p:spPr bwMode="auto">
          <a:xfrm>
            <a:off x="1100138" y="5353050"/>
            <a:ext cx="3319462" cy="457200"/>
          </a:xfrm>
          <a:prstGeom prst="rect">
            <a:avLst/>
          </a:prstGeom>
          <a:noFill/>
          <a:ln w="9525">
            <a:noFill/>
            <a:miter lim="800000"/>
            <a:headEnd/>
            <a:tailEnd/>
          </a:ln>
        </p:spPr>
        <p:txBody>
          <a:bodyPr>
            <a:spAutoFit/>
          </a:bodyPr>
          <a:lstStyle/>
          <a:p>
            <a:pPr algn="just"/>
            <a:r>
              <a:rPr lang="en-US" sz="2400" b="1">
                <a:latin typeface="Times New Roman" pitchFamily="18" charset="0"/>
              </a:rPr>
              <a:t>a) SGK trang 12</a:t>
            </a:r>
          </a:p>
        </p:txBody>
      </p:sp>
      <p:sp>
        <p:nvSpPr>
          <p:cNvPr id="9248" name="Text Box 114"/>
          <p:cNvSpPr txBox="1">
            <a:spLocks noChangeArrowheads="1"/>
          </p:cNvSpPr>
          <p:nvPr/>
        </p:nvSpPr>
        <p:spPr bwMode="auto">
          <a:xfrm>
            <a:off x="1109663" y="582453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sp>
        <p:nvSpPr>
          <p:cNvPr id="75891" name="Text Box 115"/>
          <p:cNvSpPr txBox="1">
            <a:spLocks noChangeArrowheads="1"/>
          </p:cNvSpPr>
          <p:nvPr/>
        </p:nvSpPr>
        <p:spPr bwMode="auto">
          <a:xfrm>
            <a:off x="4876800" y="1295400"/>
            <a:ext cx="3962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2:</a:t>
            </a:r>
            <a:r>
              <a:rPr lang="en-US" sz="2400" b="1">
                <a:latin typeface="Times New Roman" pitchFamily="18" charset="0"/>
              </a:rPr>
              <a:t> Giải phương trình </a:t>
            </a:r>
          </a:p>
        </p:txBody>
      </p:sp>
      <p:graphicFrame>
        <p:nvGraphicFramePr>
          <p:cNvPr id="75892" name="Object 116"/>
          <p:cNvGraphicFramePr>
            <a:graphicFrameLocks noGrp="1" noChangeAspect="1"/>
          </p:cNvGraphicFramePr>
          <p:nvPr>
            <p:ph/>
            <p:extLst>
              <p:ext uri="{D42A27DB-BD31-4B8C-83A1-F6EECF244321}">
                <p14:modId xmlns:p14="http://schemas.microsoft.com/office/powerpoint/2010/main" val="3173267787"/>
              </p:ext>
            </p:extLst>
          </p:nvPr>
        </p:nvGraphicFramePr>
        <p:xfrm>
          <a:off x="5334000" y="1752600"/>
          <a:ext cx="3352800" cy="685800"/>
        </p:xfrm>
        <a:graphic>
          <a:graphicData uri="http://schemas.openxmlformats.org/presentationml/2006/ole">
            <mc:AlternateContent xmlns:mc="http://schemas.openxmlformats.org/markup-compatibility/2006">
              <mc:Choice xmlns:v="urn:schemas-microsoft-com:vml" Requires="v">
                <p:oleObj spid="_x0000_s9260" name="Equation" r:id="rId5" imgW="1612800" imgH="393480" progId="Equation.DSMT4">
                  <p:embed/>
                </p:oleObj>
              </mc:Choice>
              <mc:Fallback>
                <p:oleObj name="Equation" r:id="rId5" imgW="1612800" imgH="393480" progId="Equation.DSMT4">
                  <p:embed/>
                  <p:pic>
                    <p:nvPicPr>
                      <p:cNvPr id="0" name="Object 1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1752600"/>
                        <a:ext cx="33528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5894" name="Object 118"/>
          <p:cNvGraphicFramePr>
            <a:graphicFrameLocks noChangeAspect="1"/>
          </p:cNvGraphicFramePr>
          <p:nvPr>
            <p:extLst>
              <p:ext uri="{D42A27DB-BD31-4B8C-83A1-F6EECF244321}">
                <p14:modId xmlns:p14="http://schemas.microsoft.com/office/powerpoint/2010/main" val="108544477"/>
              </p:ext>
            </p:extLst>
          </p:nvPr>
        </p:nvGraphicFramePr>
        <p:xfrm>
          <a:off x="4979988" y="2357438"/>
          <a:ext cx="3983037" cy="3200400"/>
        </p:xfrm>
        <a:graphic>
          <a:graphicData uri="http://schemas.openxmlformats.org/presentationml/2006/ole">
            <mc:AlternateContent xmlns:mc="http://schemas.openxmlformats.org/markup-compatibility/2006">
              <mc:Choice xmlns:v="urn:schemas-microsoft-com:vml" Requires="v">
                <p:oleObj spid="_x0000_s9261" name="Equation" r:id="rId7" imgW="1841400" imgH="1854000" progId="Equation.DSMT4">
                  <p:embed/>
                </p:oleObj>
              </mc:Choice>
              <mc:Fallback>
                <p:oleObj name="Equation" r:id="rId7" imgW="1841400" imgH="1854000" progId="Equation.DSMT4">
                  <p:embed/>
                  <p:pic>
                    <p:nvPicPr>
                      <p:cNvPr id="0" name="Object 1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79988" y="2357438"/>
                        <a:ext cx="3983037" cy="320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5895" name="Text Box 119"/>
          <p:cNvSpPr txBox="1">
            <a:spLocks noChangeArrowheads="1"/>
          </p:cNvSpPr>
          <p:nvPr/>
        </p:nvSpPr>
        <p:spPr bwMode="auto">
          <a:xfrm>
            <a:off x="4876800" y="5634038"/>
            <a:ext cx="4038600" cy="396875"/>
          </a:xfrm>
          <a:prstGeom prst="rect">
            <a:avLst/>
          </a:prstGeom>
          <a:noFill/>
          <a:ln w="9525" algn="ctr">
            <a:noFill/>
            <a:miter lim="800000"/>
            <a:headEnd/>
            <a:tailEnd/>
          </a:ln>
        </p:spPr>
        <p:txBody>
          <a:bodyPr>
            <a:spAutoFit/>
          </a:bodyPr>
          <a:lstStyle/>
          <a:p>
            <a:pPr>
              <a:spcBef>
                <a:spcPct val="50000"/>
              </a:spcBef>
            </a:pPr>
            <a:r>
              <a:rPr lang="en-US" sz="2000" b="1">
                <a:latin typeface="Times New Roman" pitchFamily="18" charset="0"/>
              </a:rPr>
              <a:t>Vậy pt có tập nghiệm là S  = {     }</a:t>
            </a:r>
          </a:p>
        </p:txBody>
      </p:sp>
      <p:graphicFrame>
        <p:nvGraphicFramePr>
          <p:cNvPr id="75896" name="Object 120"/>
          <p:cNvGraphicFramePr>
            <a:graphicFrameLocks noChangeAspect="1"/>
          </p:cNvGraphicFramePr>
          <p:nvPr>
            <p:extLst>
              <p:ext uri="{D42A27DB-BD31-4B8C-83A1-F6EECF244321}">
                <p14:modId xmlns:p14="http://schemas.microsoft.com/office/powerpoint/2010/main" val="635019719"/>
              </p:ext>
            </p:extLst>
          </p:nvPr>
        </p:nvGraphicFramePr>
        <p:xfrm>
          <a:off x="8142969" y="5562600"/>
          <a:ext cx="365125" cy="533400"/>
        </p:xfrm>
        <a:graphic>
          <a:graphicData uri="http://schemas.openxmlformats.org/presentationml/2006/ole">
            <mc:AlternateContent xmlns:mc="http://schemas.openxmlformats.org/markup-compatibility/2006">
              <mc:Choice xmlns:v="urn:schemas-microsoft-com:vml" Requires="v">
                <p:oleObj spid="_x0000_s9262" name="Equation" r:id="rId9" imgW="164880" imgH="444240" progId="Equation.DSMT4">
                  <p:embed/>
                </p:oleObj>
              </mc:Choice>
              <mc:Fallback>
                <p:oleObj name="Equation" r:id="rId9" imgW="164880" imgH="444240" progId="Equation.DSMT4">
                  <p:embed/>
                  <p:pic>
                    <p:nvPicPr>
                      <p:cNvPr id="0" name="Object 1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42969" y="5562600"/>
                        <a:ext cx="365125"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5891"/>
                                        </p:tgtEl>
                                        <p:attrNameLst>
                                          <p:attrName>style.visibility</p:attrName>
                                        </p:attrNameLst>
                                      </p:cBhvr>
                                      <p:to>
                                        <p:strVal val="visible"/>
                                      </p:to>
                                    </p:set>
                                    <p:animEffect transition="in" filter="blinds(horizontal)">
                                      <p:cBhvr>
                                        <p:cTn id="7" dur="500"/>
                                        <p:tgtEl>
                                          <p:spTgt spid="7589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75892"/>
                                        </p:tgtEl>
                                        <p:attrNameLst>
                                          <p:attrName>style.visibility</p:attrName>
                                        </p:attrNameLst>
                                      </p:cBhvr>
                                      <p:to>
                                        <p:strVal val="visible"/>
                                      </p:to>
                                    </p:set>
                                    <p:animEffect transition="in" filter="box(in)">
                                      <p:cBhvr>
                                        <p:cTn id="12" dur="500"/>
                                        <p:tgtEl>
                                          <p:spTgt spid="75892"/>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75894"/>
                                        </p:tgtEl>
                                        <p:attrNameLst>
                                          <p:attrName>style.visibility</p:attrName>
                                        </p:attrNameLst>
                                      </p:cBhvr>
                                      <p:to>
                                        <p:strVal val="visible"/>
                                      </p:to>
                                    </p:set>
                                    <p:animEffect transition="in" filter="checkerboard(across)">
                                      <p:cBhvr>
                                        <p:cTn id="17" dur="500"/>
                                        <p:tgtEl>
                                          <p:spTgt spid="7589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5896"/>
                                        </p:tgtEl>
                                        <p:attrNameLst>
                                          <p:attrName>style.visibility</p:attrName>
                                        </p:attrNameLst>
                                      </p:cBhvr>
                                      <p:to>
                                        <p:strVal val="visible"/>
                                      </p:to>
                                    </p:set>
                                    <p:animEffect transition="in" filter="blinds(horizontal)">
                                      <p:cBhvr>
                                        <p:cTn id="22" dur="500"/>
                                        <p:tgtEl>
                                          <p:spTgt spid="75896"/>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75895"/>
                                        </p:tgtEl>
                                        <p:attrNameLst>
                                          <p:attrName>style.visibility</p:attrName>
                                        </p:attrNameLst>
                                      </p:cBhvr>
                                      <p:to>
                                        <p:strVal val="visible"/>
                                      </p:to>
                                    </p:set>
                                    <p:animEffect transition="in" filter="blinds(horizontal)">
                                      <p:cBhvr>
                                        <p:cTn id="25" dur="500"/>
                                        <p:tgtEl>
                                          <p:spTgt spid="758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891" grpId="0"/>
      <p:bldP spid="7589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47" name="Rectangle 94"/>
          <p:cNvSpPr>
            <a:spLocks noChangeArrowheads="1"/>
          </p:cNvSpPr>
          <p:nvPr/>
        </p:nvSpPr>
        <p:spPr bwMode="auto">
          <a:xfrm>
            <a:off x="4267200" y="4572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29753" name="Object 100"/>
          <p:cNvGraphicFramePr>
            <a:graphicFrameLocks noChangeAspect="1"/>
          </p:cNvGraphicFramePr>
          <p:nvPr>
            <p:extLst>
              <p:ext uri="{D42A27DB-BD31-4B8C-83A1-F6EECF244321}">
                <p14:modId xmlns:p14="http://schemas.microsoft.com/office/powerpoint/2010/main" val="1117752009"/>
              </p:ext>
            </p:extLst>
          </p:nvPr>
        </p:nvGraphicFramePr>
        <p:xfrm>
          <a:off x="2616200" y="1422400"/>
          <a:ext cx="914400" cy="215900"/>
        </p:xfrm>
        <a:graphic>
          <a:graphicData uri="http://schemas.openxmlformats.org/presentationml/2006/ole">
            <mc:AlternateContent xmlns:mc="http://schemas.openxmlformats.org/markup-compatibility/2006">
              <mc:Choice xmlns:v="urn:schemas-microsoft-com:vml" Requires="v">
                <p:oleObj spid="_x0000_s29764" name="Equation" r:id="rId3" imgW="914400" imgH="216000" progId="Equation.DSMT4">
                  <p:embed/>
                </p:oleObj>
              </mc:Choice>
              <mc:Fallback>
                <p:oleObj name="Equation" r:id="rId3" imgW="914400" imgH="216000" progId="Equation.DSMT4">
                  <p:embed/>
                  <p:pic>
                    <p:nvPicPr>
                      <p:cNvPr id="0" name="Object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6200" y="14224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54" name="Text Box 117"/>
          <p:cNvSpPr txBox="1">
            <a:spLocks noChangeArrowheads="1"/>
          </p:cNvSpPr>
          <p:nvPr/>
        </p:nvSpPr>
        <p:spPr bwMode="auto">
          <a:xfrm>
            <a:off x="4419600" y="609600"/>
            <a:ext cx="44958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1: </a:t>
            </a:r>
            <a:r>
              <a:rPr lang="en-US" sz="2400" b="1">
                <a:latin typeface="Times New Roman" pitchFamily="18" charset="0"/>
              </a:rPr>
              <a:t>Giải phương trình </a:t>
            </a:r>
          </a:p>
        </p:txBody>
      </p:sp>
      <p:sp>
        <p:nvSpPr>
          <p:cNvPr id="29755" name="Text Box 121"/>
          <p:cNvSpPr txBox="1">
            <a:spLocks noChangeArrowheads="1"/>
          </p:cNvSpPr>
          <p:nvPr/>
        </p:nvSpPr>
        <p:spPr bwMode="auto">
          <a:xfrm>
            <a:off x="4419600" y="990600"/>
            <a:ext cx="3962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2:</a:t>
            </a:r>
            <a:r>
              <a:rPr lang="en-US" sz="2400" b="1">
                <a:latin typeface="Times New Roman" pitchFamily="18" charset="0"/>
              </a:rPr>
              <a:t> Giải phương trình</a:t>
            </a:r>
          </a:p>
        </p:txBody>
      </p:sp>
      <p:sp>
        <p:nvSpPr>
          <p:cNvPr id="29756" name="Text Box 127"/>
          <p:cNvSpPr txBox="1">
            <a:spLocks noChangeArrowheads="1"/>
          </p:cNvSpPr>
          <p:nvPr/>
        </p:nvSpPr>
        <p:spPr bwMode="auto">
          <a:xfrm>
            <a:off x="4424363" y="1371600"/>
            <a:ext cx="4495800" cy="822325"/>
          </a:xfrm>
          <a:prstGeom prst="rect">
            <a:avLst/>
          </a:prstGeom>
          <a:noFill/>
          <a:ln w="9525" algn="ctr">
            <a:noFill/>
            <a:miter lim="800000"/>
            <a:headEnd/>
            <a:tailEnd/>
          </a:ln>
        </p:spPr>
        <p:txBody>
          <a:bodyPr>
            <a:spAutoFit/>
          </a:bodyPr>
          <a:lstStyle/>
          <a:p>
            <a:pPr algn="just">
              <a:spcBef>
                <a:spcPct val="50000"/>
              </a:spcBef>
            </a:pPr>
            <a:r>
              <a:rPr lang="en-US" sz="2400" b="1">
                <a:solidFill>
                  <a:srgbClr val="FF1705"/>
                </a:solidFill>
                <a:latin typeface="Times New Roman" pitchFamily="18" charset="0"/>
              </a:rPr>
              <a:t>Bài tập 3: </a:t>
            </a:r>
            <a:r>
              <a:rPr lang="en-US" sz="2400" b="1">
                <a:latin typeface="Times New Roman" pitchFamily="18" charset="0"/>
              </a:rPr>
              <a:t>Chọn câu đúng trong các chữ cái A, B, C, D sau:</a:t>
            </a:r>
          </a:p>
        </p:txBody>
      </p:sp>
      <p:graphicFrame>
        <p:nvGraphicFramePr>
          <p:cNvPr id="69787" name="Group 155"/>
          <p:cNvGraphicFramePr>
            <a:graphicFrameLocks noGrp="1"/>
          </p:cNvGraphicFramePr>
          <p:nvPr>
            <p:extLst>
              <p:ext uri="{D42A27DB-BD31-4B8C-83A1-F6EECF244321}">
                <p14:modId xmlns:p14="http://schemas.microsoft.com/office/powerpoint/2010/main" val="2054869431"/>
              </p:ext>
            </p:extLst>
          </p:nvPr>
        </p:nvGraphicFramePr>
        <p:xfrm>
          <a:off x="157163" y="1281113"/>
          <a:ext cx="4033837" cy="2157984"/>
        </p:xfrm>
        <a:graphic>
          <a:graphicData uri="http://schemas.openxmlformats.org/drawingml/2006/table">
            <a:tbl>
              <a:tblPr/>
              <a:tblGrid>
                <a:gridCol w="2017712"/>
                <a:gridCol w="2016125"/>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rgbClr val="FF3300"/>
                          </a:solidFill>
                          <a:effectLst/>
                          <a:latin typeface="Times New Roman" pitchFamily="18" charset="0"/>
                        </a:rPr>
                        <a:t>Phương</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trình</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có</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chứa</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dấu</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ngoặc</a:t>
                      </a:r>
                      <a:endParaRPr kumimoji="0" lang="en-US" sz="1800" b="1" i="0" u="none" strike="noStrike" cap="none" normalizeH="0" baseline="0" dirty="0" smtClean="0">
                        <a:ln>
                          <a:noFill/>
                        </a:ln>
                        <a:solidFill>
                          <a:srgbClr val="FF33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rPr>
                        <a:t>- Qui </a:t>
                      </a:r>
                      <a:r>
                        <a:rPr kumimoji="0" lang="en-US" sz="1800" b="1" i="0" u="none" strike="noStrike" cap="none" normalizeH="0" baseline="0" dirty="0" err="1" smtClean="0">
                          <a:ln>
                            <a:noFill/>
                          </a:ln>
                          <a:solidFill>
                            <a:schemeClr val="tx1"/>
                          </a:solidFill>
                          <a:effectLst/>
                          <a:latin typeface="Times New Roman" pitchFamily="18" charset="0"/>
                        </a:rPr>
                        <a:t>đồng</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mẫu</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hai</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vế</a:t>
                      </a:r>
                      <a:endParaRPr kumimoji="0" lang="en-US" sz="1800" b="1" i="0" u="none" strike="noStrike" cap="none" normalizeH="0" baseline="0" dirty="0" smtClean="0">
                        <a:ln>
                          <a:noFill/>
                        </a:ln>
                        <a:solidFill>
                          <a:schemeClr val="tx1"/>
                        </a:solidFill>
                        <a:effectLst/>
                        <a:latin typeface="Times New Roman" pitchFamily="18" charset="0"/>
                      </a:endParaRP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Khử</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mẫu</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bỏ</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mẫu</a:t>
                      </a:r>
                      <a:r>
                        <a:rPr kumimoji="0" lang="en-US" sz="1800" b="1" i="0" u="none" strike="noStrike" cap="none" normalizeH="0" baseline="0" dirty="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68" name="Text Box 148"/>
          <p:cNvSpPr txBox="1">
            <a:spLocks noChangeArrowheads="1"/>
          </p:cNvSpPr>
          <p:nvPr/>
        </p:nvSpPr>
        <p:spPr bwMode="auto">
          <a:xfrm>
            <a:off x="228600" y="3409950"/>
            <a:ext cx="3886200" cy="1006475"/>
          </a:xfrm>
          <a:prstGeom prst="rect">
            <a:avLst/>
          </a:prstGeom>
          <a:noFill/>
          <a:ln w="9525">
            <a:noFill/>
            <a:miter lim="800000"/>
            <a:headEnd/>
            <a:tailEnd/>
          </a:ln>
        </p:spPr>
        <p:txBody>
          <a:bodyPr>
            <a:spAutoFit/>
          </a:bodyPr>
          <a:lstStyle/>
          <a:p>
            <a:pPr algn="just"/>
            <a:r>
              <a:rPr lang="en-US" sz="2000" b="1">
                <a:latin typeface="Times New Roman" pitchFamily="18" charset="0"/>
              </a:rPr>
              <a:t>* Bước 2: Chuyển các hạng tử chứa ẩn sang một vế, các hạng tử số (hằng số) sang vế còn lại.</a:t>
            </a:r>
          </a:p>
        </p:txBody>
      </p:sp>
      <p:sp>
        <p:nvSpPr>
          <p:cNvPr id="29769" name="Text Box 149"/>
          <p:cNvSpPr txBox="1">
            <a:spLocks noChangeArrowheads="1"/>
          </p:cNvSpPr>
          <p:nvPr/>
        </p:nvSpPr>
        <p:spPr bwMode="auto">
          <a:xfrm>
            <a:off x="228600" y="4343400"/>
            <a:ext cx="3962400" cy="701675"/>
          </a:xfrm>
          <a:prstGeom prst="rect">
            <a:avLst/>
          </a:prstGeom>
          <a:noFill/>
          <a:ln w="9525">
            <a:noFill/>
            <a:miter lim="800000"/>
            <a:headEnd/>
            <a:tailEnd/>
          </a:ln>
        </p:spPr>
        <p:txBody>
          <a:bodyPr>
            <a:spAutoFit/>
          </a:bodyPr>
          <a:lstStyle/>
          <a:p>
            <a:pPr algn="just"/>
            <a:r>
              <a:rPr lang="en-US" sz="2000" b="1">
                <a:latin typeface="Times New Roman" pitchFamily="18" charset="0"/>
              </a:rPr>
              <a:t>* Bước 3: Thu gọn và giải phương trình vừa nhận được.</a:t>
            </a:r>
          </a:p>
        </p:txBody>
      </p:sp>
      <p:sp>
        <p:nvSpPr>
          <p:cNvPr id="29770" name="Text Box 150"/>
          <p:cNvSpPr txBox="1">
            <a:spLocks noChangeArrowheads="1"/>
          </p:cNvSpPr>
          <p:nvPr/>
        </p:nvSpPr>
        <p:spPr bwMode="auto">
          <a:xfrm>
            <a:off x="352425" y="5338763"/>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29771" name="Text Box 151"/>
          <p:cNvSpPr txBox="1">
            <a:spLocks noChangeArrowheads="1"/>
          </p:cNvSpPr>
          <p:nvPr/>
        </p:nvSpPr>
        <p:spPr bwMode="auto">
          <a:xfrm>
            <a:off x="1252538" y="5324475"/>
            <a:ext cx="3319462" cy="457200"/>
          </a:xfrm>
          <a:prstGeom prst="rect">
            <a:avLst/>
          </a:prstGeom>
          <a:noFill/>
          <a:ln w="9525">
            <a:noFill/>
            <a:miter lim="800000"/>
            <a:headEnd/>
            <a:tailEnd/>
          </a:ln>
        </p:spPr>
        <p:txBody>
          <a:bodyPr>
            <a:spAutoFit/>
          </a:bodyPr>
          <a:lstStyle/>
          <a:p>
            <a:pPr algn="just"/>
            <a:r>
              <a:rPr lang="en-US" sz="2400" b="1">
                <a:latin typeface="Times New Roman" pitchFamily="18" charset="0"/>
              </a:rPr>
              <a:t>a) SGK trang 12</a:t>
            </a:r>
          </a:p>
        </p:txBody>
      </p:sp>
      <p:sp>
        <p:nvSpPr>
          <p:cNvPr id="29772" name="Text Box 152"/>
          <p:cNvSpPr txBox="1">
            <a:spLocks noChangeArrowheads="1"/>
          </p:cNvSpPr>
          <p:nvPr/>
        </p:nvSpPr>
        <p:spPr bwMode="auto">
          <a:xfrm>
            <a:off x="1262063" y="565308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sp>
        <p:nvSpPr>
          <p:cNvPr id="29773" name="Text Box 153"/>
          <p:cNvSpPr txBox="1">
            <a:spLocks noChangeArrowheads="1"/>
          </p:cNvSpPr>
          <p:nvPr/>
        </p:nvSpPr>
        <p:spPr bwMode="auto">
          <a:xfrm>
            <a:off x="95250" y="895350"/>
            <a:ext cx="4419600" cy="442913"/>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29774" name="Text Box 154"/>
          <p:cNvSpPr txBox="1">
            <a:spLocks noChangeArrowheads="1"/>
          </p:cNvSpPr>
          <p:nvPr/>
        </p:nvSpPr>
        <p:spPr bwMode="auto">
          <a:xfrm>
            <a:off x="152400" y="6096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sp>
        <p:nvSpPr>
          <p:cNvPr id="29775" name="Text Box 156"/>
          <p:cNvSpPr txBox="1">
            <a:spLocks noChangeArrowheads="1"/>
          </p:cNvSpPr>
          <p:nvPr/>
        </p:nvSpPr>
        <p:spPr bwMode="auto">
          <a:xfrm>
            <a:off x="123825" y="4957763"/>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endParaRPr lang="en-US" sz="2400" b="1">
              <a:latin typeface="Times New Roman" pitchFamily="18" charset="0"/>
            </a:endParaRPr>
          </a:p>
        </p:txBody>
      </p:sp>
      <p:pic>
        <p:nvPicPr>
          <p:cNvPr id="29776" name="Picture 33" descr="Image"/>
          <p:cNvPicPr>
            <a:picLocks noChangeAspect="1" noChangeArrowheads="1"/>
          </p:cNvPicPr>
          <p:nvPr/>
        </p:nvPicPr>
        <p:blipFill>
          <a:blip r:embed="rId5"/>
          <a:srcRect/>
          <a:stretch>
            <a:fillRect/>
          </a:stretch>
        </p:blipFill>
        <p:spPr bwMode="auto">
          <a:xfrm>
            <a:off x="4419600" y="3505200"/>
            <a:ext cx="4572000" cy="2743200"/>
          </a:xfrm>
          <a:prstGeom prst="rect">
            <a:avLst/>
          </a:prstGeom>
          <a:noFill/>
          <a:ln w="9525">
            <a:noFill/>
            <a:miter lim="800000"/>
            <a:headEnd/>
            <a:tailEnd/>
          </a:ln>
        </p:spPr>
      </p:pic>
      <p:sp>
        <p:nvSpPr>
          <p:cNvPr id="47" name="Oval 46"/>
          <p:cNvSpPr/>
          <p:nvPr/>
        </p:nvSpPr>
        <p:spPr>
          <a:xfrm>
            <a:off x="4419600" y="2209800"/>
            <a:ext cx="1143000" cy="1143000"/>
          </a:xfrm>
          <a:prstGeom prst="ellipse">
            <a:avLst/>
          </a:prstGeom>
          <a:solidFill>
            <a:srgbClr val="FC08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CÂU 1</a:t>
            </a:r>
          </a:p>
        </p:txBody>
      </p:sp>
      <p:sp>
        <p:nvSpPr>
          <p:cNvPr id="48" name="Oval 47"/>
          <p:cNvSpPr/>
          <p:nvPr/>
        </p:nvSpPr>
        <p:spPr>
          <a:xfrm>
            <a:off x="5562600" y="2286000"/>
            <a:ext cx="1219200" cy="1066800"/>
          </a:xfrm>
          <a:prstGeom prst="ellipse">
            <a:avLst/>
          </a:prstGeom>
          <a:solidFill>
            <a:srgbClr val="FC08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CÂU 2</a:t>
            </a:r>
          </a:p>
        </p:txBody>
      </p:sp>
      <p:sp>
        <p:nvSpPr>
          <p:cNvPr id="49" name="Oval 48"/>
          <p:cNvSpPr/>
          <p:nvPr/>
        </p:nvSpPr>
        <p:spPr>
          <a:xfrm>
            <a:off x="6781800" y="2286000"/>
            <a:ext cx="1143000" cy="1066800"/>
          </a:xfrm>
          <a:prstGeom prst="ellipse">
            <a:avLst/>
          </a:prstGeom>
          <a:solidFill>
            <a:srgbClr val="FC08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CÂU 3</a:t>
            </a:r>
          </a:p>
        </p:txBody>
      </p:sp>
      <p:sp>
        <p:nvSpPr>
          <p:cNvPr id="50" name="Oval 49"/>
          <p:cNvSpPr/>
          <p:nvPr/>
        </p:nvSpPr>
        <p:spPr>
          <a:xfrm>
            <a:off x="7924800" y="2286000"/>
            <a:ext cx="1143000" cy="1066800"/>
          </a:xfrm>
          <a:prstGeom prst="ellipse">
            <a:avLst/>
          </a:prstGeom>
          <a:solidFill>
            <a:srgbClr val="FC08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CÂU 4</a:t>
            </a:r>
          </a:p>
        </p:txBody>
      </p:sp>
      <p:sp>
        <p:nvSpPr>
          <p:cNvPr id="53" name="Rectangle 52"/>
          <p:cNvSpPr/>
          <p:nvPr/>
        </p:nvSpPr>
        <p:spPr>
          <a:xfrm>
            <a:off x="4419600" y="4776788"/>
            <a:ext cx="2170113" cy="152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Rectangle 53"/>
          <p:cNvSpPr/>
          <p:nvPr/>
        </p:nvSpPr>
        <p:spPr>
          <a:xfrm>
            <a:off x="6557963" y="3338513"/>
            <a:ext cx="2362200" cy="14255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Rectangle 54"/>
          <p:cNvSpPr/>
          <p:nvPr/>
        </p:nvSpPr>
        <p:spPr>
          <a:xfrm>
            <a:off x="4419600" y="3352800"/>
            <a:ext cx="2133600" cy="14573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Rectangle 55"/>
          <p:cNvSpPr/>
          <p:nvPr/>
        </p:nvSpPr>
        <p:spPr>
          <a:xfrm>
            <a:off x="6615113" y="4743450"/>
            <a:ext cx="2390775" cy="1600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 name="Text Box 128"/>
          <p:cNvSpPr txBox="1">
            <a:spLocks noChangeArrowheads="1"/>
          </p:cNvSpPr>
          <p:nvPr/>
        </p:nvSpPr>
        <p:spPr bwMode="auto">
          <a:xfrm>
            <a:off x="4419600" y="3352800"/>
            <a:ext cx="4572000" cy="1492250"/>
          </a:xfrm>
          <a:prstGeom prst="rect">
            <a:avLst/>
          </a:prstGeom>
          <a:solidFill>
            <a:schemeClr val="bg1"/>
          </a:solidFill>
          <a:ln w="9525">
            <a:noFill/>
            <a:miter lim="800000"/>
            <a:headEnd/>
            <a:tailEnd/>
          </a:ln>
        </p:spPr>
        <p:txBody>
          <a:bodyPr>
            <a:spAutoFit/>
          </a:bodyPr>
          <a:lstStyle/>
          <a:p>
            <a:pPr algn="just" eaLnBrk="0" hangingPunct="0"/>
            <a:r>
              <a:rPr lang="en-US" sz="2200" b="1">
                <a:latin typeface="Times New Roman" pitchFamily="18" charset="0"/>
              </a:rPr>
              <a:t>Câu 1: Phương trình x + 2 = 2x + 4 có tập nghiệm là:</a:t>
            </a:r>
          </a:p>
          <a:p>
            <a:pPr algn="just" eaLnBrk="0" hangingPunct="0"/>
            <a:r>
              <a:rPr lang="en-US" sz="2400" b="1">
                <a:latin typeface="Times New Roman" pitchFamily="18" charset="0"/>
              </a:rPr>
              <a:t>A.   S = {- 6}              B. S = {2}</a:t>
            </a:r>
          </a:p>
          <a:p>
            <a:pPr algn="just" eaLnBrk="0" hangingPunct="0"/>
            <a:r>
              <a:rPr lang="en-US" sz="2400" b="1">
                <a:latin typeface="Times New Roman" pitchFamily="18" charset="0"/>
              </a:rPr>
              <a:t>C.   S = {- 2}              D. S = {-3}</a:t>
            </a:r>
          </a:p>
        </p:txBody>
      </p:sp>
      <p:sp>
        <p:nvSpPr>
          <p:cNvPr id="58" name="Oval 134"/>
          <p:cNvSpPr>
            <a:spLocks noChangeArrowheads="1"/>
          </p:cNvSpPr>
          <p:nvPr/>
        </p:nvSpPr>
        <p:spPr bwMode="auto">
          <a:xfrm>
            <a:off x="4419600" y="4405313"/>
            <a:ext cx="457200" cy="457200"/>
          </a:xfrm>
          <a:prstGeom prst="ellipse">
            <a:avLst/>
          </a:prstGeom>
          <a:noFill/>
          <a:ln w="28575">
            <a:solidFill>
              <a:srgbClr val="FF1705"/>
            </a:solidFill>
            <a:round/>
            <a:headEnd/>
            <a:tailEnd/>
          </a:ln>
        </p:spPr>
        <p:txBody>
          <a:bodyPr wrap="none" anchor="ctr"/>
          <a:lstStyle/>
          <a:p>
            <a:pPr algn="ctr"/>
            <a:endParaRPr lang="en-US" sz="2400" b="1">
              <a:latin typeface="Times New Roman" pitchFamily="18" charset="0"/>
            </a:endParaRPr>
          </a:p>
        </p:txBody>
      </p:sp>
      <p:sp>
        <p:nvSpPr>
          <p:cNvPr id="59" name="Text Box 130"/>
          <p:cNvSpPr txBox="1">
            <a:spLocks noChangeArrowheads="1"/>
          </p:cNvSpPr>
          <p:nvPr/>
        </p:nvSpPr>
        <p:spPr bwMode="auto">
          <a:xfrm>
            <a:off x="4419600" y="3429000"/>
            <a:ext cx="4572000" cy="1492250"/>
          </a:xfrm>
          <a:prstGeom prst="rect">
            <a:avLst/>
          </a:prstGeom>
          <a:noFill/>
          <a:ln w="9525">
            <a:noFill/>
            <a:miter lim="800000"/>
            <a:headEnd/>
            <a:tailEnd/>
          </a:ln>
        </p:spPr>
        <p:txBody>
          <a:bodyPr>
            <a:spAutoFit/>
          </a:bodyPr>
          <a:lstStyle/>
          <a:p>
            <a:pPr algn="just" eaLnBrk="0" hangingPunct="0"/>
            <a:r>
              <a:rPr lang="en-US" sz="2200" b="1">
                <a:latin typeface="Times New Roman" pitchFamily="18" charset="0"/>
              </a:rPr>
              <a:t>Câu 2: Phương trình x - 4 = 10 - x có tập nghiệm là:</a:t>
            </a:r>
          </a:p>
          <a:p>
            <a:pPr algn="just" eaLnBrk="0" hangingPunct="0"/>
            <a:r>
              <a:rPr lang="en-US" sz="2400" b="1">
                <a:latin typeface="Times New Roman" pitchFamily="18" charset="0"/>
              </a:rPr>
              <a:t>A.   S = {- 7 }              B.   S = {7}</a:t>
            </a:r>
          </a:p>
          <a:p>
            <a:pPr algn="just" eaLnBrk="0" hangingPunct="0"/>
            <a:r>
              <a:rPr lang="en-US" sz="2400" b="1">
                <a:latin typeface="Times New Roman" pitchFamily="18" charset="0"/>
              </a:rPr>
              <a:t>C.   S = {6}                 D.   S = {-6}</a:t>
            </a:r>
          </a:p>
        </p:txBody>
      </p:sp>
      <p:sp>
        <p:nvSpPr>
          <p:cNvPr id="60" name="Oval 135"/>
          <p:cNvSpPr>
            <a:spLocks noChangeArrowheads="1"/>
          </p:cNvSpPr>
          <p:nvPr/>
        </p:nvSpPr>
        <p:spPr bwMode="auto">
          <a:xfrm>
            <a:off x="7086600" y="4038600"/>
            <a:ext cx="457200" cy="533400"/>
          </a:xfrm>
          <a:prstGeom prst="ellipse">
            <a:avLst/>
          </a:prstGeom>
          <a:noFill/>
          <a:ln w="28575">
            <a:solidFill>
              <a:srgbClr val="FF1705"/>
            </a:solidFill>
            <a:round/>
            <a:headEnd/>
            <a:tailEnd/>
          </a:ln>
        </p:spPr>
        <p:txBody>
          <a:bodyPr wrap="none" anchor="ctr"/>
          <a:lstStyle/>
          <a:p>
            <a:pPr algn="ctr"/>
            <a:endParaRPr lang="en-US" sz="2400" b="1">
              <a:latin typeface="Times New Roman" pitchFamily="18" charset="0"/>
            </a:endParaRPr>
          </a:p>
        </p:txBody>
      </p:sp>
      <p:sp>
        <p:nvSpPr>
          <p:cNvPr id="61" name="Text Box 132"/>
          <p:cNvSpPr txBox="1">
            <a:spLocks noChangeArrowheads="1"/>
          </p:cNvSpPr>
          <p:nvPr/>
        </p:nvSpPr>
        <p:spPr bwMode="auto">
          <a:xfrm>
            <a:off x="4343400" y="3352800"/>
            <a:ext cx="4572000" cy="1492250"/>
          </a:xfrm>
          <a:prstGeom prst="rect">
            <a:avLst/>
          </a:prstGeom>
          <a:noFill/>
          <a:ln w="9525">
            <a:noFill/>
            <a:miter lim="800000"/>
            <a:headEnd/>
            <a:tailEnd/>
          </a:ln>
        </p:spPr>
        <p:txBody>
          <a:bodyPr>
            <a:spAutoFit/>
          </a:bodyPr>
          <a:lstStyle/>
          <a:p>
            <a:pPr algn="just" eaLnBrk="0" hangingPunct="0"/>
            <a:r>
              <a:rPr lang="en-US" sz="2200" b="1">
                <a:latin typeface="Times New Roman" pitchFamily="18" charset="0"/>
              </a:rPr>
              <a:t>Câu 3: Phương trình </a:t>
            </a:r>
          </a:p>
          <a:p>
            <a:pPr algn="just" eaLnBrk="0" hangingPunct="0"/>
            <a:r>
              <a:rPr lang="en-US" sz="2200" b="1">
                <a:latin typeface="Times New Roman" pitchFamily="18" charset="0"/>
              </a:rPr>
              <a:t>7 + (x - 2) = 3(x - 1)có tập nghiệm là:</a:t>
            </a:r>
          </a:p>
          <a:p>
            <a:pPr algn="just" eaLnBrk="0" hangingPunct="0"/>
            <a:r>
              <a:rPr lang="en-US" sz="2400" b="1">
                <a:latin typeface="Times New Roman" pitchFamily="18" charset="0"/>
              </a:rPr>
              <a:t>A.   S = {2 }                B.   S = {- 6}</a:t>
            </a:r>
          </a:p>
          <a:p>
            <a:pPr algn="just" eaLnBrk="0" hangingPunct="0"/>
            <a:r>
              <a:rPr lang="en-US" sz="2400" b="1">
                <a:latin typeface="Times New Roman" pitchFamily="18" charset="0"/>
              </a:rPr>
              <a:t>C.   S = {4}                 D.    S = {-3}</a:t>
            </a:r>
          </a:p>
        </p:txBody>
      </p:sp>
      <p:sp>
        <p:nvSpPr>
          <p:cNvPr id="62" name="Oval 136"/>
          <p:cNvSpPr>
            <a:spLocks noChangeArrowheads="1"/>
          </p:cNvSpPr>
          <p:nvPr/>
        </p:nvSpPr>
        <p:spPr bwMode="auto">
          <a:xfrm>
            <a:off x="4419600" y="4419600"/>
            <a:ext cx="457200" cy="457200"/>
          </a:xfrm>
          <a:prstGeom prst="ellipse">
            <a:avLst/>
          </a:prstGeom>
          <a:noFill/>
          <a:ln w="28575">
            <a:solidFill>
              <a:srgbClr val="FF1705"/>
            </a:solidFill>
            <a:round/>
            <a:headEnd/>
            <a:tailEnd/>
          </a:ln>
        </p:spPr>
        <p:txBody>
          <a:bodyPr wrap="none" anchor="ctr"/>
          <a:lstStyle/>
          <a:p>
            <a:pPr algn="ctr"/>
            <a:endParaRPr lang="en-US" sz="2400" b="1">
              <a:latin typeface="Times New Roman" pitchFamily="18" charset="0"/>
            </a:endParaRPr>
          </a:p>
        </p:txBody>
      </p:sp>
      <p:sp>
        <p:nvSpPr>
          <p:cNvPr id="63" name="TextBox 62"/>
          <p:cNvSpPr txBox="1">
            <a:spLocks noChangeArrowheads="1"/>
          </p:cNvSpPr>
          <p:nvPr/>
        </p:nvSpPr>
        <p:spPr bwMode="auto">
          <a:xfrm>
            <a:off x="5029200" y="4760913"/>
            <a:ext cx="3733800" cy="1554162"/>
          </a:xfrm>
          <a:prstGeom prst="rect">
            <a:avLst/>
          </a:prstGeom>
          <a:noFill/>
          <a:ln w="9525">
            <a:noFill/>
            <a:miter lim="800000"/>
            <a:headEnd/>
            <a:tailEnd/>
          </a:ln>
        </p:spPr>
        <p:txBody>
          <a:bodyPr>
            <a:spAutoFit/>
          </a:bodyPr>
          <a:lstStyle/>
          <a:p>
            <a:pPr algn="ctr"/>
            <a:r>
              <a:rPr lang="en-US" sz="3200" b="1">
                <a:solidFill>
                  <a:srgbClr val="FF0000"/>
                </a:solidFill>
                <a:latin typeface="Times New Roman" pitchFamily="18" charset="0"/>
              </a:rPr>
              <a:t>CHÚC MỪNG BẠN NHẬN ĐƯỢC Ô MAY MẮN</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7"/>
                    </p:tgtEl>
                  </p:cond>
                </p:stCondLst>
                <p:endSync evt="end" delay="0">
                  <p:rtn val="all"/>
                </p:endSync>
                <p:childTnLst>
                  <p:par>
                    <p:cTn id="3" fill="hold">
                      <p:stCondLst>
                        <p:cond delay="0"/>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diamond(in)">
                                      <p:cBhvr>
                                        <p:cTn id="7" dur="2000"/>
                                        <p:tgtEl>
                                          <p:spTgt spid="5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8"/>
                                        </p:tgtEl>
                                        <p:attrNameLst>
                                          <p:attrName>style.visibility</p:attrName>
                                        </p:attrNameLst>
                                      </p:cBhvr>
                                      <p:to>
                                        <p:strVal val="visible"/>
                                      </p:to>
                                    </p:set>
                                    <p:animEffect transition="in" filter="blinds(horizontal)">
                                      <p:cBhvr>
                                        <p:cTn id="12" dur="500"/>
                                        <p:tgtEl>
                                          <p:spTgt spid="5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xit" presetSubtype="16" fill="hold" grpId="0" nodeType="clickEffect">
                                  <p:stCondLst>
                                    <p:cond delay="0"/>
                                  </p:stCondLst>
                                  <p:childTnLst>
                                    <p:animEffect transition="out" filter="diamond(in)">
                                      <p:cBhvr>
                                        <p:cTn id="16" dur="500"/>
                                        <p:tgtEl>
                                          <p:spTgt spid="58"/>
                                        </p:tgtEl>
                                      </p:cBhvr>
                                    </p:animEffect>
                                    <p:set>
                                      <p:cBhvr>
                                        <p:cTn id="17" dur="1" fill="hold">
                                          <p:stCondLst>
                                            <p:cond delay="499"/>
                                          </p:stCondLst>
                                        </p:cTn>
                                        <p:tgtEl>
                                          <p:spTgt spid="58"/>
                                        </p:tgtEl>
                                        <p:attrNameLst>
                                          <p:attrName>style.visibility</p:attrName>
                                        </p:attrNameLst>
                                      </p:cBhvr>
                                      <p:to>
                                        <p:strVal val="hidden"/>
                                      </p:to>
                                    </p:set>
                                  </p:childTnLst>
                                </p:cTn>
                              </p:par>
                              <p:par>
                                <p:cTn id="18" presetID="8" presetClass="exit" presetSubtype="16" fill="hold" grpId="0" nodeType="withEffect">
                                  <p:stCondLst>
                                    <p:cond delay="0"/>
                                  </p:stCondLst>
                                  <p:childTnLst>
                                    <p:animEffect transition="out" filter="diamond(in)">
                                      <p:cBhvr>
                                        <p:cTn id="19" dur="500"/>
                                        <p:tgtEl>
                                          <p:spTgt spid="57"/>
                                        </p:tgtEl>
                                      </p:cBhvr>
                                    </p:animEffect>
                                    <p:set>
                                      <p:cBhvr>
                                        <p:cTn id="20" dur="1" fill="hold">
                                          <p:stCondLst>
                                            <p:cond delay="499"/>
                                          </p:stCondLst>
                                        </p:cTn>
                                        <p:tgtEl>
                                          <p:spTgt spid="5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8" presetClass="exit" presetSubtype="16" fill="hold" grpId="0" nodeType="clickEffect">
                                  <p:stCondLst>
                                    <p:cond delay="0"/>
                                  </p:stCondLst>
                                  <p:childTnLst>
                                    <p:animEffect transition="out" filter="diamond(in)">
                                      <p:cBhvr>
                                        <p:cTn id="24" dur="500"/>
                                        <p:tgtEl>
                                          <p:spTgt spid="53"/>
                                        </p:tgtEl>
                                      </p:cBhvr>
                                    </p:animEffect>
                                    <p:set>
                                      <p:cBhvr>
                                        <p:cTn id="25" dur="1" fill="hold">
                                          <p:stCondLst>
                                            <p:cond delay="499"/>
                                          </p:stCondLst>
                                        </p:cTn>
                                        <p:tgtEl>
                                          <p:spTgt spid="53"/>
                                        </p:tgtEl>
                                        <p:attrNameLst>
                                          <p:attrName>style.visibility</p:attrName>
                                        </p:attrNameLst>
                                      </p:cBhvr>
                                      <p:to>
                                        <p:strVal val="hidden"/>
                                      </p:to>
                                    </p:set>
                                  </p:childTnLst>
                                </p:cTn>
                              </p:par>
                              <p:par>
                                <p:cTn id="26" presetID="8" presetClass="exit" presetSubtype="16" fill="hold" grpId="0" nodeType="withEffect">
                                  <p:stCondLst>
                                    <p:cond delay="0"/>
                                  </p:stCondLst>
                                  <p:childTnLst>
                                    <p:animEffect transition="out" filter="diamond(in)">
                                      <p:cBhvr>
                                        <p:cTn id="27" dur="500"/>
                                        <p:tgtEl>
                                          <p:spTgt spid="47"/>
                                        </p:tgtEl>
                                      </p:cBhvr>
                                    </p:animEffect>
                                    <p:set>
                                      <p:cBhvr>
                                        <p:cTn id="28" dur="1" fill="hold">
                                          <p:stCondLst>
                                            <p:cond delay="499"/>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9" restart="whenNotActive" fill="hold" evtFilter="cancelBubble" nodeType="interactiveSeq">
                <p:stCondLst>
                  <p:cond evt="onClick" delay="0">
                    <p:tgtEl>
                      <p:spTgt spid="48"/>
                    </p:tgtEl>
                  </p:cond>
                </p:stCondLst>
                <p:endSync evt="end" delay="0">
                  <p:rtn val="all"/>
                </p:endSync>
                <p:childTnLst>
                  <p:par>
                    <p:cTn id="30" fill="hold">
                      <p:stCondLst>
                        <p:cond delay="0"/>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59"/>
                                        </p:tgtEl>
                                        <p:attrNameLst>
                                          <p:attrName>style.visibility</p:attrName>
                                        </p:attrNameLst>
                                      </p:cBhvr>
                                      <p:to>
                                        <p:strVal val="visible"/>
                                      </p:to>
                                    </p:set>
                                    <p:animEffect transition="in" filter="blinds(horizontal)">
                                      <p:cBhvr>
                                        <p:cTn id="34" dur="500"/>
                                        <p:tgtEl>
                                          <p:spTgt spid="59"/>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60"/>
                                        </p:tgtEl>
                                        <p:attrNameLst>
                                          <p:attrName>style.visibility</p:attrName>
                                        </p:attrNameLst>
                                      </p:cBhvr>
                                      <p:to>
                                        <p:strVal val="visible"/>
                                      </p:to>
                                    </p:set>
                                    <p:animEffect transition="in" filter="blinds(horizontal)">
                                      <p:cBhvr>
                                        <p:cTn id="39" dur="500"/>
                                        <p:tgtEl>
                                          <p:spTgt spid="60"/>
                                        </p:tgtEl>
                                      </p:cBhvr>
                                    </p:animEffect>
                                  </p:childTnLst>
                                </p:cTn>
                              </p:par>
                            </p:childTnLst>
                          </p:cTn>
                        </p:par>
                      </p:childTnLst>
                    </p:cTn>
                  </p:par>
                  <p:par>
                    <p:cTn id="40" fill="hold">
                      <p:stCondLst>
                        <p:cond delay="indefinite"/>
                      </p:stCondLst>
                      <p:childTnLst>
                        <p:par>
                          <p:cTn id="41" fill="hold">
                            <p:stCondLst>
                              <p:cond delay="0"/>
                            </p:stCondLst>
                            <p:childTnLst>
                              <p:par>
                                <p:cTn id="42" presetID="8" presetClass="exit" presetSubtype="16" fill="hold" grpId="0" nodeType="clickEffect">
                                  <p:stCondLst>
                                    <p:cond delay="0"/>
                                  </p:stCondLst>
                                  <p:childTnLst>
                                    <p:animEffect transition="out" filter="diamond(in)">
                                      <p:cBhvr>
                                        <p:cTn id="43" dur="500"/>
                                        <p:tgtEl>
                                          <p:spTgt spid="54"/>
                                        </p:tgtEl>
                                      </p:cBhvr>
                                    </p:animEffect>
                                    <p:set>
                                      <p:cBhvr>
                                        <p:cTn id="44" dur="1" fill="hold">
                                          <p:stCondLst>
                                            <p:cond delay="499"/>
                                          </p:stCondLst>
                                        </p:cTn>
                                        <p:tgtEl>
                                          <p:spTgt spid="5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8" presetClass="exit" presetSubtype="16" fill="hold" grpId="1" nodeType="clickEffect">
                                  <p:stCondLst>
                                    <p:cond delay="0"/>
                                  </p:stCondLst>
                                  <p:childTnLst>
                                    <p:animEffect transition="out" filter="diamond(in)">
                                      <p:cBhvr>
                                        <p:cTn id="48" dur="2000"/>
                                        <p:tgtEl>
                                          <p:spTgt spid="60"/>
                                        </p:tgtEl>
                                      </p:cBhvr>
                                    </p:animEffect>
                                    <p:set>
                                      <p:cBhvr>
                                        <p:cTn id="49" dur="1" fill="hold">
                                          <p:stCondLst>
                                            <p:cond delay="1999"/>
                                          </p:stCondLst>
                                        </p:cTn>
                                        <p:tgtEl>
                                          <p:spTgt spid="60"/>
                                        </p:tgtEl>
                                        <p:attrNameLst>
                                          <p:attrName>style.visibility</p:attrName>
                                        </p:attrNameLst>
                                      </p:cBhvr>
                                      <p:to>
                                        <p:strVal val="hidden"/>
                                      </p:to>
                                    </p:set>
                                  </p:childTnLst>
                                </p:cTn>
                              </p:par>
                              <p:par>
                                <p:cTn id="50" presetID="8" presetClass="exit" presetSubtype="16" fill="hold" grpId="1" nodeType="withEffect">
                                  <p:stCondLst>
                                    <p:cond delay="0"/>
                                  </p:stCondLst>
                                  <p:childTnLst>
                                    <p:animEffect transition="out" filter="diamond(in)">
                                      <p:cBhvr>
                                        <p:cTn id="51" dur="2000"/>
                                        <p:tgtEl>
                                          <p:spTgt spid="59"/>
                                        </p:tgtEl>
                                      </p:cBhvr>
                                    </p:animEffect>
                                    <p:set>
                                      <p:cBhvr>
                                        <p:cTn id="52" dur="1" fill="hold">
                                          <p:stCondLst>
                                            <p:cond delay="1999"/>
                                          </p:stCondLst>
                                        </p:cTn>
                                        <p:tgtEl>
                                          <p:spTgt spid="59"/>
                                        </p:tgtEl>
                                        <p:attrNameLst>
                                          <p:attrName>style.visibility</p:attrName>
                                        </p:attrNameLst>
                                      </p:cBhvr>
                                      <p:to>
                                        <p:strVal val="hidden"/>
                                      </p:to>
                                    </p:set>
                                  </p:childTnLst>
                                </p:cTn>
                              </p:par>
                              <p:par>
                                <p:cTn id="53" presetID="8" presetClass="exit" presetSubtype="16" fill="hold" grpId="0" nodeType="withEffect">
                                  <p:stCondLst>
                                    <p:cond delay="0"/>
                                  </p:stCondLst>
                                  <p:childTnLst>
                                    <p:animEffect transition="out" filter="diamond(in)">
                                      <p:cBhvr>
                                        <p:cTn id="54" dur="500"/>
                                        <p:tgtEl>
                                          <p:spTgt spid="48"/>
                                        </p:tgtEl>
                                      </p:cBhvr>
                                    </p:animEffect>
                                    <p:set>
                                      <p:cBhvr>
                                        <p:cTn id="55" dur="1" fill="hold">
                                          <p:stCondLst>
                                            <p:cond delay="499"/>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56" restart="whenNotActive" fill="hold" evtFilter="cancelBubble" nodeType="interactiveSeq">
                <p:stCondLst>
                  <p:cond evt="onClick" delay="0">
                    <p:tgtEl>
                      <p:spTgt spid="49"/>
                    </p:tgtEl>
                  </p:cond>
                </p:stCondLst>
                <p:endSync evt="end" delay="0">
                  <p:rtn val="all"/>
                </p:endSync>
                <p:childTnLst>
                  <p:par>
                    <p:cTn id="57" fill="hold">
                      <p:stCondLst>
                        <p:cond delay="0"/>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61"/>
                                        </p:tgtEl>
                                        <p:attrNameLst>
                                          <p:attrName>style.visibility</p:attrName>
                                        </p:attrNameLst>
                                      </p:cBhvr>
                                      <p:to>
                                        <p:strVal val="visible"/>
                                      </p:to>
                                    </p:set>
                                    <p:animEffect transition="in" filter="blinds(horizontal)">
                                      <p:cBhvr>
                                        <p:cTn id="61" dur="500"/>
                                        <p:tgtEl>
                                          <p:spTgt spid="61"/>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62"/>
                                        </p:tgtEl>
                                        <p:attrNameLst>
                                          <p:attrName>style.visibility</p:attrName>
                                        </p:attrNameLst>
                                      </p:cBhvr>
                                      <p:to>
                                        <p:strVal val="visible"/>
                                      </p:to>
                                    </p:set>
                                    <p:animEffect transition="in" filter="blinds(horizontal)">
                                      <p:cBhvr>
                                        <p:cTn id="66" dur="500"/>
                                        <p:tgtEl>
                                          <p:spTgt spid="62"/>
                                        </p:tgtEl>
                                      </p:cBhvr>
                                    </p:animEffect>
                                  </p:childTnLst>
                                </p:cTn>
                              </p:par>
                            </p:childTnLst>
                          </p:cTn>
                        </p:par>
                      </p:childTnLst>
                    </p:cTn>
                  </p:par>
                  <p:par>
                    <p:cTn id="67" fill="hold">
                      <p:stCondLst>
                        <p:cond delay="indefinite"/>
                      </p:stCondLst>
                      <p:childTnLst>
                        <p:par>
                          <p:cTn id="68" fill="hold">
                            <p:stCondLst>
                              <p:cond delay="0"/>
                            </p:stCondLst>
                            <p:childTnLst>
                              <p:par>
                                <p:cTn id="69" presetID="8" presetClass="exit" presetSubtype="16" fill="hold" grpId="1" nodeType="clickEffect">
                                  <p:stCondLst>
                                    <p:cond delay="0"/>
                                  </p:stCondLst>
                                  <p:childTnLst>
                                    <p:animEffect transition="out" filter="diamond(in)">
                                      <p:cBhvr>
                                        <p:cTn id="70" dur="2000"/>
                                        <p:tgtEl>
                                          <p:spTgt spid="61"/>
                                        </p:tgtEl>
                                      </p:cBhvr>
                                    </p:animEffect>
                                    <p:set>
                                      <p:cBhvr>
                                        <p:cTn id="71" dur="1" fill="hold">
                                          <p:stCondLst>
                                            <p:cond delay="1999"/>
                                          </p:stCondLst>
                                        </p:cTn>
                                        <p:tgtEl>
                                          <p:spTgt spid="61"/>
                                        </p:tgtEl>
                                        <p:attrNameLst>
                                          <p:attrName>style.visibility</p:attrName>
                                        </p:attrNameLst>
                                      </p:cBhvr>
                                      <p:to>
                                        <p:strVal val="hidden"/>
                                      </p:to>
                                    </p:set>
                                  </p:childTnLst>
                                </p:cTn>
                              </p:par>
                              <p:par>
                                <p:cTn id="72" presetID="8" presetClass="exit" presetSubtype="16" fill="hold" grpId="1" nodeType="withEffect">
                                  <p:stCondLst>
                                    <p:cond delay="0"/>
                                  </p:stCondLst>
                                  <p:childTnLst>
                                    <p:animEffect transition="out" filter="diamond(in)">
                                      <p:cBhvr>
                                        <p:cTn id="73" dur="500"/>
                                        <p:tgtEl>
                                          <p:spTgt spid="62"/>
                                        </p:tgtEl>
                                      </p:cBhvr>
                                    </p:animEffect>
                                    <p:set>
                                      <p:cBhvr>
                                        <p:cTn id="74" dur="1" fill="hold">
                                          <p:stCondLst>
                                            <p:cond delay="499"/>
                                          </p:stCondLst>
                                        </p:cTn>
                                        <p:tgtEl>
                                          <p:spTgt spid="62"/>
                                        </p:tgtEl>
                                        <p:attrNameLst>
                                          <p:attrName>style.visibility</p:attrName>
                                        </p:attrNameLst>
                                      </p:cBhvr>
                                      <p:to>
                                        <p:strVal val="hidden"/>
                                      </p:to>
                                    </p:set>
                                  </p:childTnLst>
                                </p:cTn>
                              </p:par>
                              <p:par>
                                <p:cTn id="75" presetID="8" presetClass="exit" presetSubtype="16" fill="hold" grpId="0" nodeType="withEffect">
                                  <p:stCondLst>
                                    <p:cond delay="0"/>
                                  </p:stCondLst>
                                  <p:childTnLst>
                                    <p:animEffect transition="out" filter="diamond(in)">
                                      <p:cBhvr>
                                        <p:cTn id="76" dur="2000"/>
                                        <p:tgtEl>
                                          <p:spTgt spid="55"/>
                                        </p:tgtEl>
                                      </p:cBhvr>
                                    </p:animEffect>
                                    <p:set>
                                      <p:cBhvr>
                                        <p:cTn id="77" dur="1" fill="hold">
                                          <p:stCondLst>
                                            <p:cond delay="1999"/>
                                          </p:stCondLst>
                                        </p:cTn>
                                        <p:tgtEl>
                                          <p:spTgt spid="55"/>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8" presetClass="exit" presetSubtype="16" fill="hold" grpId="0" nodeType="clickEffect">
                                  <p:stCondLst>
                                    <p:cond delay="0"/>
                                  </p:stCondLst>
                                  <p:childTnLst>
                                    <p:animEffect transition="out" filter="diamond(in)">
                                      <p:cBhvr>
                                        <p:cTn id="81" dur="500"/>
                                        <p:tgtEl>
                                          <p:spTgt spid="49"/>
                                        </p:tgtEl>
                                      </p:cBhvr>
                                    </p:animEffect>
                                    <p:set>
                                      <p:cBhvr>
                                        <p:cTn id="82" dur="1" fill="hold">
                                          <p:stCondLst>
                                            <p:cond delay="499"/>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seq concurrent="1" nextAc="seek">
              <p:cTn id="83" restart="whenNotActive" fill="hold" evtFilter="cancelBubble" nodeType="interactiveSeq">
                <p:stCondLst>
                  <p:cond evt="onClick" delay="0">
                    <p:tgtEl>
                      <p:spTgt spid="50"/>
                    </p:tgtEl>
                  </p:cond>
                </p:stCondLst>
                <p:endSync evt="end" delay="0">
                  <p:rtn val="all"/>
                </p:endSync>
                <p:childTnLst>
                  <p:par>
                    <p:cTn id="84" fill="hold">
                      <p:stCondLst>
                        <p:cond delay="0"/>
                      </p:stCondLst>
                      <p:childTnLst>
                        <p:par>
                          <p:cTn id="85" fill="hold">
                            <p:stCondLst>
                              <p:cond delay="0"/>
                            </p:stCondLst>
                            <p:childTnLst>
                              <p:par>
                                <p:cTn id="86" presetID="8" presetClass="entr" presetSubtype="16" fill="hold" grpId="0" nodeType="clickEffect">
                                  <p:stCondLst>
                                    <p:cond delay="0"/>
                                  </p:stCondLst>
                                  <p:childTnLst>
                                    <p:set>
                                      <p:cBhvr>
                                        <p:cTn id="87" dur="1" fill="hold">
                                          <p:stCondLst>
                                            <p:cond delay="0"/>
                                          </p:stCondLst>
                                        </p:cTn>
                                        <p:tgtEl>
                                          <p:spTgt spid="63"/>
                                        </p:tgtEl>
                                        <p:attrNameLst>
                                          <p:attrName>style.visibility</p:attrName>
                                        </p:attrNameLst>
                                      </p:cBhvr>
                                      <p:to>
                                        <p:strVal val="visible"/>
                                      </p:to>
                                    </p:set>
                                    <p:animEffect transition="in" filter="diamond(in)">
                                      <p:cBhvr>
                                        <p:cTn id="88" dur="2000"/>
                                        <p:tgtEl>
                                          <p:spTgt spid="63"/>
                                        </p:tgtEl>
                                      </p:cBhvr>
                                    </p:animEffect>
                                  </p:childTnLst>
                                </p:cTn>
                              </p:par>
                            </p:childTnLst>
                          </p:cTn>
                        </p:par>
                      </p:childTnLst>
                    </p:cTn>
                  </p:par>
                  <p:par>
                    <p:cTn id="89" fill="hold">
                      <p:stCondLst>
                        <p:cond delay="indefinite"/>
                      </p:stCondLst>
                      <p:childTnLst>
                        <p:par>
                          <p:cTn id="90" fill="hold">
                            <p:stCondLst>
                              <p:cond delay="0"/>
                            </p:stCondLst>
                            <p:childTnLst>
                              <p:par>
                                <p:cTn id="91" presetID="8" presetClass="exit" presetSubtype="16" fill="hold" grpId="1" nodeType="clickEffect">
                                  <p:stCondLst>
                                    <p:cond delay="0"/>
                                  </p:stCondLst>
                                  <p:childTnLst>
                                    <p:animEffect transition="out" filter="diamond(in)">
                                      <p:cBhvr>
                                        <p:cTn id="92" dur="2000"/>
                                        <p:tgtEl>
                                          <p:spTgt spid="63"/>
                                        </p:tgtEl>
                                      </p:cBhvr>
                                    </p:animEffect>
                                    <p:set>
                                      <p:cBhvr>
                                        <p:cTn id="93" dur="1" fill="hold">
                                          <p:stCondLst>
                                            <p:cond delay="1999"/>
                                          </p:stCondLst>
                                        </p:cTn>
                                        <p:tgtEl>
                                          <p:spTgt spid="63"/>
                                        </p:tgtEl>
                                        <p:attrNameLst>
                                          <p:attrName>style.visibility</p:attrName>
                                        </p:attrNameLst>
                                      </p:cBhvr>
                                      <p:to>
                                        <p:strVal val="hidden"/>
                                      </p:to>
                                    </p:set>
                                  </p:childTnLst>
                                </p:cTn>
                              </p:par>
                              <p:par>
                                <p:cTn id="94" presetID="8" presetClass="exit" presetSubtype="16" fill="hold" grpId="0" nodeType="withEffect">
                                  <p:stCondLst>
                                    <p:cond delay="0"/>
                                  </p:stCondLst>
                                  <p:childTnLst>
                                    <p:animEffect transition="out" filter="diamond(in)">
                                      <p:cBhvr>
                                        <p:cTn id="95" dur="500"/>
                                        <p:tgtEl>
                                          <p:spTgt spid="56"/>
                                        </p:tgtEl>
                                      </p:cBhvr>
                                    </p:animEffect>
                                    <p:set>
                                      <p:cBhvr>
                                        <p:cTn id="96" dur="1" fill="hold">
                                          <p:stCondLst>
                                            <p:cond delay="499"/>
                                          </p:stCondLst>
                                        </p:cTn>
                                        <p:tgtEl>
                                          <p:spTgt spid="56"/>
                                        </p:tgtEl>
                                        <p:attrNameLst>
                                          <p:attrName>style.visibility</p:attrName>
                                        </p:attrNameLst>
                                      </p:cBhvr>
                                      <p:to>
                                        <p:strVal val="hidden"/>
                                      </p:to>
                                    </p:set>
                                  </p:childTnLst>
                                </p:cTn>
                              </p:par>
                              <p:par>
                                <p:cTn id="97" presetID="8" presetClass="exit" presetSubtype="16" fill="hold" grpId="0" nodeType="withEffect">
                                  <p:stCondLst>
                                    <p:cond delay="0"/>
                                  </p:stCondLst>
                                  <p:childTnLst>
                                    <p:animEffect transition="out" filter="diamond(in)">
                                      <p:cBhvr>
                                        <p:cTn id="98" dur="500"/>
                                        <p:tgtEl>
                                          <p:spTgt spid="50"/>
                                        </p:tgtEl>
                                      </p:cBhvr>
                                    </p:animEffect>
                                    <p:set>
                                      <p:cBhvr>
                                        <p:cTn id="99" dur="1" fill="hold">
                                          <p:stCondLst>
                                            <p:cond delay="499"/>
                                          </p:stCondLst>
                                        </p:cTn>
                                        <p:tgtEl>
                                          <p:spTgt spid="50"/>
                                        </p:tgtEl>
                                        <p:attrNameLst>
                                          <p:attrName>style.visibility</p:attrName>
                                        </p:attrNameLst>
                                      </p:cBhvr>
                                      <p:to>
                                        <p:strVal val="hidden"/>
                                      </p:to>
                                    </p:set>
                                  </p:childTnLst>
                                </p:cTn>
                              </p:par>
                            </p:childTnLst>
                          </p:cTn>
                        </p:par>
                      </p:childTnLst>
                    </p:cTn>
                  </p:par>
                </p:childTnLst>
              </p:cTn>
              <p:nextCondLst>
                <p:cond evt="onClick" delay="0">
                  <p:tgtEl>
                    <p:spTgt spid="50"/>
                  </p:tgtEl>
                </p:cond>
              </p:nextCondLst>
            </p:seq>
          </p:childTnLst>
        </p:cTn>
      </p:par>
    </p:tnLst>
    <p:bldLst>
      <p:bldP spid="47" grpId="0" animBg="1"/>
      <p:bldP spid="48" grpId="0" animBg="1"/>
      <p:bldP spid="49" grpId="0" animBg="1"/>
      <p:bldP spid="50" grpId="0" animBg="1"/>
      <p:bldP spid="53" grpId="0" animBg="1"/>
      <p:bldP spid="54" grpId="0" animBg="1"/>
      <p:bldP spid="55" grpId="0" animBg="1"/>
      <p:bldP spid="56" grpId="0" animBg="1"/>
      <p:bldP spid="57" grpId="0" animBg="1"/>
      <p:bldP spid="58" grpId="0" animBg="1"/>
      <p:bldP spid="59" grpId="0"/>
      <p:bldP spid="59" grpId="1"/>
      <p:bldP spid="60" grpId="0" animBg="1"/>
      <p:bldP spid="60" grpId="1" animBg="1"/>
      <p:bldP spid="61" grpId="0"/>
      <p:bldP spid="61" grpId="1"/>
      <p:bldP spid="62" grpId="0" animBg="1"/>
      <p:bldP spid="62" grpId="1" animBg="1"/>
      <p:bldP spid="63" grpId="0"/>
      <p:bldP spid="63"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905" name="Picture 33" descr="Image"/>
          <p:cNvPicPr>
            <a:picLocks noChangeAspect="1" noChangeArrowheads="1"/>
          </p:cNvPicPr>
          <p:nvPr/>
        </p:nvPicPr>
        <p:blipFill>
          <a:blip r:embed="rId2"/>
          <a:srcRect/>
          <a:stretch>
            <a:fillRect/>
          </a:stretch>
        </p:blipFill>
        <p:spPr bwMode="auto">
          <a:xfrm>
            <a:off x="0" y="0"/>
            <a:ext cx="4419600" cy="2895600"/>
          </a:xfrm>
          <a:prstGeom prst="rect">
            <a:avLst/>
          </a:prstGeom>
          <a:noFill/>
          <a:ln w="9525">
            <a:noFill/>
            <a:miter lim="800000"/>
            <a:headEnd/>
            <a:tailEnd/>
          </a:ln>
        </p:spPr>
      </p:pic>
      <p:sp>
        <p:nvSpPr>
          <p:cNvPr id="79906" name="Text Box 34"/>
          <p:cNvSpPr txBox="1">
            <a:spLocks noChangeArrowheads="1"/>
          </p:cNvSpPr>
          <p:nvPr/>
        </p:nvSpPr>
        <p:spPr bwMode="auto">
          <a:xfrm>
            <a:off x="4495800" y="990600"/>
            <a:ext cx="4648200" cy="1917700"/>
          </a:xfrm>
          <a:prstGeom prst="rect">
            <a:avLst/>
          </a:prstGeom>
          <a:noFill/>
          <a:ln w="9525" algn="ctr">
            <a:noFill/>
            <a:miter lim="800000"/>
            <a:headEnd/>
            <a:tailEnd/>
          </a:ln>
        </p:spPr>
        <p:txBody>
          <a:bodyPr>
            <a:spAutoFit/>
          </a:bodyPr>
          <a:lstStyle/>
          <a:p>
            <a:pPr algn="just">
              <a:spcBef>
                <a:spcPct val="50000"/>
              </a:spcBef>
            </a:pPr>
            <a:r>
              <a:rPr lang="en-US" sz="2400" b="1">
                <a:latin typeface="Times New Roman" pitchFamily="18" charset="0"/>
              </a:rPr>
              <a:t>Di tích Đồng Khởi đã được Bộ Văn hóa – Thông tin ra quyết định số 43-VH/QĐ công nhận là di tích lịch sử cách mạng cấp quốc gia ngày 07 – 01 - 1993</a:t>
            </a:r>
          </a:p>
        </p:txBody>
      </p:sp>
      <p:sp>
        <p:nvSpPr>
          <p:cNvPr id="79907" name="Text Box 35"/>
          <p:cNvSpPr txBox="1">
            <a:spLocks noChangeArrowheads="1"/>
          </p:cNvSpPr>
          <p:nvPr/>
        </p:nvSpPr>
        <p:spPr bwMode="auto">
          <a:xfrm>
            <a:off x="0" y="2895600"/>
            <a:ext cx="9144000" cy="3600450"/>
          </a:xfrm>
          <a:prstGeom prst="rect">
            <a:avLst/>
          </a:prstGeom>
          <a:noFill/>
          <a:ln w="9525" algn="ctr">
            <a:noFill/>
            <a:miter lim="800000"/>
            <a:headEnd/>
            <a:tailEnd/>
          </a:ln>
        </p:spPr>
        <p:txBody>
          <a:bodyPr>
            <a:spAutoFit/>
          </a:bodyPr>
          <a:lstStyle/>
          <a:p>
            <a:pPr algn="just">
              <a:spcBef>
                <a:spcPct val="50000"/>
              </a:spcBef>
            </a:pPr>
            <a:r>
              <a:rPr lang="en-US" sz="2300" b="1">
                <a:latin typeface="Times New Roman" pitchFamily="18" charset="0"/>
              </a:rPr>
              <a:t>Để bảo tồn những di tích và hình ảnh, tư liệu về sự kiện lịch sử to lớn này, nhằm giáo dục truyền thống yêu nước bất khuất của người dân và để nâng cao lòng tự hào về những chiến tích đã đạt được, lãnh đạo Bến Tre chủ trương xây dựng tại xã Định Thủy một “Nhà truyền thống Đồng Khởi”. Khu di tích này được thiết lập trên một diện tích 5000m</a:t>
            </a:r>
            <a:r>
              <a:rPr lang="en-US" sz="2300" b="1" baseline="30000">
                <a:latin typeface="Times New Roman" pitchFamily="18" charset="0"/>
              </a:rPr>
              <a:t>2</a:t>
            </a:r>
            <a:r>
              <a:rPr lang="en-US" sz="2300" b="1">
                <a:latin typeface="Times New Roman" pitchFamily="18" charset="0"/>
              </a:rPr>
              <a:t>, gồm nhà bảo tàng một trệt, một lầu, có diện tích sử dụng 500 m</a:t>
            </a:r>
            <a:r>
              <a:rPr lang="en-US" sz="2300" b="1" baseline="30000">
                <a:latin typeface="Times New Roman" pitchFamily="18" charset="0"/>
              </a:rPr>
              <a:t>2</a:t>
            </a:r>
            <a:r>
              <a:rPr lang="en-US" sz="2300" b="1">
                <a:latin typeface="Times New Roman" pitchFamily="18" charset="0"/>
              </a:rPr>
              <a:t>. Trên nóc nhà là một ngọn lửa được cách điệu bằng bê tông cốt thép cao 12 m màu đỏ- biểu tượng của ngọn lửa Đồng Khởi cháy sáng mãi trên xứ dừa. Bên trong nhà là những gian trưng bày những hiện vật, hình ảnh, biểu đồ, những vũ khí tự tạo để đánh địch, …….</a:t>
            </a:r>
          </a:p>
        </p:txBody>
      </p:sp>
      <p:sp>
        <p:nvSpPr>
          <p:cNvPr id="79908" name="WordArt 36"/>
          <p:cNvSpPr>
            <a:spLocks noChangeArrowheads="1" noChangeShapeType="1" noTextEdit="1"/>
          </p:cNvSpPr>
          <p:nvPr/>
        </p:nvSpPr>
        <p:spPr bwMode="auto">
          <a:xfrm>
            <a:off x="4495800" y="228600"/>
            <a:ext cx="4419600" cy="685800"/>
          </a:xfrm>
          <a:prstGeom prst="rect">
            <a:avLst/>
          </a:prstGeom>
        </p:spPr>
        <p:txBody>
          <a:bodyPr wrap="none" fromWordArt="1">
            <a:prstTxWarp prst="textPlain">
              <a:avLst>
                <a:gd name="adj" fmla="val 50000"/>
              </a:avLst>
            </a:prstTxWarp>
          </a:bodyPr>
          <a:lstStyle/>
          <a:p>
            <a:pPr algn="ctr"/>
            <a:r>
              <a:rPr lang="en-US" sz="2800" b="1" kern="10">
                <a:ln w="19050">
                  <a:solidFill>
                    <a:srgbClr val="FFFF00"/>
                  </a:solidFill>
                  <a:round/>
                  <a:headEnd/>
                  <a:tailEnd/>
                </a:ln>
                <a:solidFill>
                  <a:srgbClr val="FF1705"/>
                </a:solidFill>
                <a:effectLst>
                  <a:outerShdw dist="35921" dir="2700000" algn="ctr" rotWithShape="0">
                    <a:srgbClr val="990000"/>
                  </a:outerShdw>
                </a:effectLst>
                <a:latin typeface="Times New Roman"/>
                <a:cs typeface="Times New Roman"/>
              </a:rPr>
              <a:t>17/01/1960 - 17/01/2013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9905"/>
                                        </p:tgtEl>
                                        <p:attrNameLst>
                                          <p:attrName>style.visibility</p:attrName>
                                        </p:attrNameLst>
                                      </p:cBhvr>
                                      <p:to>
                                        <p:strVal val="visible"/>
                                      </p:to>
                                    </p:set>
                                    <p:animEffect transition="in" filter="blinds(horizontal)">
                                      <p:cBhvr>
                                        <p:cTn id="7" dur="500"/>
                                        <p:tgtEl>
                                          <p:spTgt spid="7990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9908"/>
                                        </p:tgtEl>
                                        <p:attrNameLst>
                                          <p:attrName>style.visibility</p:attrName>
                                        </p:attrNameLst>
                                      </p:cBhvr>
                                      <p:to>
                                        <p:strVal val="visible"/>
                                      </p:to>
                                    </p:set>
                                    <p:animEffect transition="in" filter="blinds(horizontal)">
                                      <p:cBhvr>
                                        <p:cTn id="12" dur="500"/>
                                        <p:tgtEl>
                                          <p:spTgt spid="7990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9906"/>
                                        </p:tgtEl>
                                        <p:attrNameLst>
                                          <p:attrName>style.visibility</p:attrName>
                                        </p:attrNameLst>
                                      </p:cBhvr>
                                      <p:to>
                                        <p:strVal val="visible"/>
                                      </p:to>
                                    </p:set>
                                    <p:animEffect transition="in" filter="box(in)">
                                      <p:cBhvr>
                                        <p:cTn id="17" dur="500"/>
                                        <p:tgtEl>
                                          <p:spTgt spid="7990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9907"/>
                                        </p:tgtEl>
                                        <p:attrNameLst>
                                          <p:attrName>style.visibility</p:attrName>
                                        </p:attrNameLst>
                                      </p:cBhvr>
                                      <p:to>
                                        <p:strVal val="visible"/>
                                      </p:to>
                                    </p:set>
                                    <p:animEffect transition="in" filter="box(in)">
                                      <p:cBhvr>
                                        <p:cTn id="22" dur="500"/>
                                        <p:tgtEl>
                                          <p:spTgt spid="799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06" grpId="0"/>
      <p:bldP spid="79907" grpId="0"/>
      <p:bldP spid="7990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3315" name="Rectangle 5"/>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3316" name="Rectangle 6"/>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3317" name="Rectangle 7"/>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pic>
        <p:nvPicPr>
          <p:cNvPr id="87048" name="Picture 8" descr="image002"/>
          <p:cNvPicPr>
            <a:picLocks noChangeAspect="1" noChangeArrowheads="1"/>
          </p:cNvPicPr>
          <p:nvPr/>
        </p:nvPicPr>
        <p:blipFill>
          <a:blip r:embed="rId2"/>
          <a:srcRect/>
          <a:stretch>
            <a:fillRect/>
          </a:stretch>
        </p:blipFill>
        <p:spPr bwMode="auto">
          <a:xfrm>
            <a:off x="1676400" y="0"/>
            <a:ext cx="3033713" cy="4008438"/>
          </a:xfrm>
          <a:prstGeom prst="rect">
            <a:avLst/>
          </a:prstGeom>
          <a:noFill/>
          <a:ln w="9525">
            <a:noFill/>
            <a:miter lim="800000"/>
            <a:headEnd/>
            <a:tailEnd/>
          </a:ln>
        </p:spPr>
      </p:pic>
      <p:pic>
        <p:nvPicPr>
          <p:cNvPr id="87049" name="Picture 9" descr="image003"/>
          <p:cNvPicPr>
            <a:picLocks noChangeAspect="1" noChangeArrowheads="1"/>
          </p:cNvPicPr>
          <p:nvPr/>
        </p:nvPicPr>
        <p:blipFill>
          <a:blip r:embed="rId3"/>
          <a:srcRect/>
          <a:stretch>
            <a:fillRect/>
          </a:stretch>
        </p:blipFill>
        <p:spPr bwMode="auto">
          <a:xfrm rot="1564307">
            <a:off x="1371600" y="3810000"/>
            <a:ext cx="3071813" cy="1608138"/>
          </a:xfrm>
          <a:prstGeom prst="rect">
            <a:avLst/>
          </a:prstGeom>
          <a:noFill/>
          <a:ln w="9525">
            <a:noFill/>
            <a:miter lim="800000"/>
            <a:headEnd/>
            <a:tailEnd/>
          </a:ln>
        </p:spPr>
      </p:pic>
      <p:pic>
        <p:nvPicPr>
          <p:cNvPr id="87050" name="Picture 10" descr="image001"/>
          <p:cNvPicPr>
            <a:picLocks noChangeAspect="1" noChangeArrowheads="1"/>
          </p:cNvPicPr>
          <p:nvPr/>
        </p:nvPicPr>
        <p:blipFill>
          <a:blip r:embed="rId4"/>
          <a:srcRect/>
          <a:stretch>
            <a:fillRect/>
          </a:stretch>
        </p:blipFill>
        <p:spPr bwMode="auto">
          <a:xfrm>
            <a:off x="152400" y="2133600"/>
            <a:ext cx="2239963" cy="2438400"/>
          </a:xfrm>
          <a:prstGeom prst="rect">
            <a:avLst/>
          </a:prstGeom>
          <a:noFill/>
          <a:ln w="9525">
            <a:noFill/>
            <a:miter lim="800000"/>
            <a:headEnd/>
            <a:tailEnd/>
          </a:ln>
        </p:spPr>
      </p:pic>
      <p:sp>
        <p:nvSpPr>
          <p:cNvPr id="87051" name="Text Box 11"/>
          <p:cNvSpPr txBox="1">
            <a:spLocks noChangeArrowheads="1"/>
          </p:cNvSpPr>
          <p:nvPr/>
        </p:nvSpPr>
        <p:spPr bwMode="auto">
          <a:xfrm>
            <a:off x="3943350" y="4152900"/>
            <a:ext cx="5062538" cy="2600325"/>
          </a:xfrm>
          <a:prstGeom prst="rect">
            <a:avLst/>
          </a:prstGeom>
          <a:noFill/>
          <a:ln w="9525">
            <a:solidFill>
              <a:srgbClr val="FF0000"/>
            </a:solidFill>
            <a:miter lim="800000"/>
            <a:headEnd/>
            <a:tailEnd/>
          </a:ln>
        </p:spPr>
        <p:txBody>
          <a:bodyPr>
            <a:spAutoFit/>
          </a:bodyPr>
          <a:lstStyle/>
          <a:p>
            <a:pPr algn="just" eaLnBrk="0" hangingPunct="0"/>
            <a:r>
              <a:rPr lang="en-US" sz="2400" b="1" dirty="0" err="1">
                <a:latin typeface="Times New Roman" pitchFamily="18" charset="0"/>
              </a:rPr>
              <a:t>Chú</a:t>
            </a:r>
            <a:r>
              <a:rPr lang="en-US" sz="2400" b="1" dirty="0">
                <a:latin typeface="Times New Roman" pitchFamily="18" charset="0"/>
              </a:rPr>
              <a:t> ý:</a:t>
            </a:r>
          </a:p>
          <a:p>
            <a:pPr algn="just" eaLnBrk="0" hangingPunct="0"/>
            <a:r>
              <a:rPr lang="en-US" sz="2000" b="1" dirty="0">
                <a:latin typeface="Times New Roman" pitchFamily="18" charset="0"/>
              </a:rPr>
              <a:t>a) </a:t>
            </a:r>
            <a:r>
              <a:rPr lang="en-US" sz="2000" b="1" dirty="0" err="1">
                <a:latin typeface="Times New Roman" pitchFamily="18" charset="0"/>
              </a:rPr>
              <a:t>Khi</a:t>
            </a:r>
            <a:r>
              <a:rPr lang="en-US" sz="2000" b="1" dirty="0">
                <a:latin typeface="Times New Roman" pitchFamily="18" charset="0"/>
              </a:rPr>
              <a:t> </a:t>
            </a:r>
            <a:r>
              <a:rPr lang="en-US" sz="2000" b="1" dirty="0" err="1">
                <a:latin typeface="Times New Roman" pitchFamily="18" charset="0"/>
              </a:rPr>
              <a:t>giải</a:t>
            </a:r>
            <a:r>
              <a:rPr lang="en-US" sz="2000" b="1" dirty="0">
                <a:latin typeface="Times New Roman" pitchFamily="18" charset="0"/>
              </a:rPr>
              <a:t> </a:t>
            </a:r>
            <a:r>
              <a:rPr lang="en-US" sz="2000" b="1" dirty="0" err="1">
                <a:latin typeface="Times New Roman" pitchFamily="18" charset="0"/>
              </a:rPr>
              <a:t>một</a:t>
            </a:r>
            <a:r>
              <a:rPr lang="en-US" sz="2000" b="1" dirty="0">
                <a:latin typeface="Times New Roman" pitchFamily="18" charset="0"/>
              </a:rPr>
              <a:t> </a:t>
            </a:r>
            <a:r>
              <a:rPr lang="en-US" sz="2000" b="1" dirty="0" err="1">
                <a:latin typeface="Times New Roman" pitchFamily="18" charset="0"/>
              </a:rPr>
              <a:t>phương</a:t>
            </a:r>
            <a:r>
              <a:rPr lang="en-US" sz="2000" b="1" dirty="0">
                <a:latin typeface="Times New Roman" pitchFamily="18" charset="0"/>
              </a:rPr>
              <a:t> </a:t>
            </a:r>
            <a:r>
              <a:rPr lang="en-US" sz="2000" b="1" dirty="0" err="1">
                <a:latin typeface="Times New Roman" pitchFamily="18" charset="0"/>
              </a:rPr>
              <a:t>trình</a:t>
            </a:r>
            <a:r>
              <a:rPr lang="en-US" sz="2000" b="1" dirty="0">
                <a:latin typeface="Times New Roman" pitchFamily="18" charset="0"/>
              </a:rPr>
              <a:t>, </a:t>
            </a:r>
            <a:r>
              <a:rPr lang="en-US" sz="2000" b="1" dirty="0" err="1">
                <a:latin typeface="Times New Roman" pitchFamily="18" charset="0"/>
              </a:rPr>
              <a:t>người</a:t>
            </a:r>
            <a:r>
              <a:rPr lang="en-US" sz="2000" b="1" dirty="0">
                <a:latin typeface="Times New Roman" pitchFamily="18" charset="0"/>
              </a:rPr>
              <a:t> </a:t>
            </a:r>
            <a:r>
              <a:rPr lang="en-US" sz="2000" b="1" dirty="0" err="1">
                <a:latin typeface="Times New Roman" pitchFamily="18" charset="0"/>
              </a:rPr>
              <a:t>ta</a:t>
            </a:r>
            <a:r>
              <a:rPr lang="en-US" sz="2000" b="1" dirty="0">
                <a:latin typeface="Times New Roman" pitchFamily="18" charset="0"/>
              </a:rPr>
              <a:t> </a:t>
            </a:r>
            <a:r>
              <a:rPr lang="en-US" sz="2000" b="1" dirty="0" err="1">
                <a:latin typeface="Times New Roman" pitchFamily="18" charset="0"/>
              </a:rPr>
              <a:t>thường</a:t>
            </a:r>
            <a:r>
              <a:rPr lang="en-US" sz="2000" b="1" dirty="0">
                <a:latin typeface="Times New Roman" pitchFamily="18" charset="0"/>
              </a:rPr>
              <a:t> </a:t>
            </a:r>
            <a:r>
              <a:rPr lang="en-US" sz="2000" b="1" dirty="0" err="1">
                <a:latin typeface="Times New Roman" pitchFamily="18" charset="0"/>
              </a:rPr>
              <a:t>tìm</a:t>
            </a:r>
            <a:r>
              <a:rPr lang="en-US" sz="2000" b="1" dirty="0">
                <a:latin typeface="Times New Roman" pitchFamily="18" charset="0"/>
              </a:rPr>
              <a:t> </a:t>
            </a:r>
            <a:r>
              <a:rPr lang="en-US" sz="2000" b="1" dirty="0" err="1">
                <a:latin typeface="Times New Roman" pitchFamily="18" charset="0"/>
              </a:rPr>
              <a:t>cách</a:t>
            </a:r>
            <a:r>
              <a:rPr lang="en-US" sz="2000" b="1" dirty="0">
                <a:latin typeface="Times New Roman" pitchFamily="18" charset="0"/>
              </a:rPr>
              <a:t> </a:t>
            </a:r>
            <a:r>
              <a:rPr lang="en-US" sz="2000" b="1" dirty="0" err="1">
                <a:latin typeface="Times New Roman" pitchFamily="18" charset="0"/>
              </a:rPr>
              <a:t>biến</a:t>
            </a:r>
            <a:r>
              <a:rPr lang="en-US" sz="2000" b="1" dirty="0">
                <a:latin typeface="Times New Roman" pitchFamily="18" charset="0"/>
              </a:rPr>
              <a:t> </a:t>
            </a:r>
            <a:r>
              <a:rPr lang="en-US" sz="2000" b="1" dirty="0" err="1">
                <a:latin typeface="Times New Roman" pitchFamily="18" charset="0"/>
              </a:rPr>
              <a:t>đổi</a:t>
            </a:r>
            <a:r>
              <a:rPr lang="en-US" sz="2000" b="1" dirty="0">
                <a:latin typeface="Times New Roman" pitchFamily="18" charset="0"/>
              </a:rPr>
              <a:t> </a:t>
            </a:r>
            <a:r>
              <a:rPr lang="en-US" sz="2000" b="1" dirty="0" err="1">
                <a:latin typeface="Times New Roman" pitchFamily="18" charset="0"/>
              </a:rPr>
              <a:t>để</a:t>
            </a:r>
            <a:r>
              <a:rPr lang="en-US" sz="2000" b="1" dirty="0">
                <a:latin typeface="Times New Roman" pitchFamily="18" charset="0"/>
              </a:rPr>
              <a:t> </a:t>
            </a:r>
            <a:r>
              <a:rPr lang="en-US" sz="2000" b="1" dirty="0" err="1">
                <a:latin typeface="Times New Roman" pitchFamily="18" charset="0"/>
              </a:rPr>
              <a:t>đưa</a:t>
            </a:r>
            <a:r>
              <a:rPr lang="en-US" sz="2000" b="1" dirty="0">
                <a:latin typeface="Times New Roman" pitchFamily="18" charset="0"/>
              </a:rPr>
              <a:t> </a:t>
            </a:r>
            <a:r>
              <a:rPr lang="en-US" sz="2000" b="1" dirty="0" err="1">
                <a:latin typeface="Times New Roman" pitchFamily="18" charset="0"/>
              </a:rPr>
              <a:t>phương</a:t>
            </a:r>
            <a:r>
              <a:rPr lang="en-US" sz="2000" b="1" dirty="0">
                <a:latin typeface="Times New Roman" pitchFamily="18" charset="0"/>
              </a:rPr>
              <a:t> </a:t>
            </a:r>
            <a:r>
              <a:rPr lang="en-US" sz="2000" b="1" dirty="0" err="1">
                <a:latin typeface="Times New Roman" pitchFamily="18" charset="0"/>
              </a:rPr>
              <a:t>trình</a:t>
            </a:r>
            <a:r>
              <a:rPr lang="en-US" sz="2000" b="1" dirty="0">
                <a:latin typeface="Times New Roman" pitchFamily="18" charset="0"/>
              </a:rPr>
              <a:t> </a:t>
            </a:r>
            <a:r>
              <a:rPr lang="en-US" sz="2000" b="1" dirty="0" err="1">
                <a:latin typeface="Times New Roman" pitchFamily="18" charset="0"/>
              </a:rPr>
              <a:t>đó</a:t>
            </a:r>
            <a:r>
              <a:rPr lang="en-US" sz="2000" b="1" dirty="0">
                <a:latin typeface="Times New Roman" pitchFamily="18" charset="0"/>
              </a:rPr>
              <a:t> </a:t>
            </a:r>
            <a:r>
              <a:rPr lang="en-US" sz="2000" b="1" dirty="0" err="1">
                <a:latin typeface="Times New Roman" pitchFamily="18" charset="0"/>
              </a:rPr>
              <a:t>về</a:t>
            </a:r>
            <a:r>
              <a:rPr lang="en-US" sz="2000" b="1" dirty="0">
                <a:latin typeface="Times New Roman" pitchFamily="18" charset="0"/>
              </a:rPr>
              <a:t> </a:t>
            </a:r>
            <a:r>
              <a:rPr lang="en-US" sz="2000" b="1" dirty="0" err="1">
                <a:latin typeface="Times New Roman" pitchFamily="18" charset="0"/>
              </a:rPr>
              <a:t>dạng</a:t>
            </a:r>
            <a:r>
              <a:rPr lang="en-US" sz="2000" b="1" dirty="0">
                <a:latin typeface="Times New Roman" pitchFamily="18" charset="0"/>
              </a:rPr>
              <a:t> </a:t>
            </a:r>
            <a:r>
              <a:rPr lang="en-US" sz="2000" b="1" dirty="0" err="1">
                <a:latin typeface="Times New Roman" pitchFamily="18" charset="0"/>
              </a:rPr>
              <a:t>đã</a:t>
            </a:r>
            <a:r>
              <a:rPr lang="en-US" sz="2000" b="1" dirty="0">
                <a:latin typeface="Times New Roman" pitchFamily="18" charset="0"/>
              </a:rPr>
              <a:t> </a:t>
            </a:r>
            <a:r>
              <a:rPr lang="en-US" sz="2000" b="1" dirty="0" err="1">
                <a:latin typeface="Times New Roman" pitchFamily="18" charset="0"/>
              </a:rPr>
              <a:t>biết</a:t>
            </a:r>
            <a:r>
              <a:rPr lang="en-US" sz="2000" b="1" dirty="0">
                <a:latin typeface="Times New Roman" pitchFamily="18" charset="0"/>
              </a:rPr>
              <a:t> </a:t>
            </a:r>
            <a:r>
              <a:rPr lang="en-US" sz="2000" b="1" dirty="0" err="1">
                <a:latin typeface="Times New Roman" pitchFamily="18" charset="0"/>
              </a:rPr>
              <a:t>cách</a:t>
            </a:r>
            <a:r>
              <a:rPr lang="en-US" sz="2000" b="1" dirty="0">
                <a:latin typeface="Times New Roman" pitchFamily="18" charset="0"/>
              </a:rPr>
              <a:t> </a:t>
            </a:r>
            <a:r>
              <a:rPr lang="en-US" sz="2000" b="1" dirty="0" err="1">
                <a:latin typeface="Times New Roman" pitchFamily="18" charset="0"/>
              </a:rPr>
              <a:t>giải</a:t>
            </a:r>
            <a:r>
              <a:rPr lang="en-US" sz="2000" b="1" dirty="0">
                <a:latin typeface="Times New Roman" pitchFamily="18" charset="0"/>
              </a:rPr>
              <a:t>.</a:t>
            </a:r>
          </a:p>
          <a:p>
            <a:pPr algn="just" eaLnBrk="0" hangingPunct="0"/>
            <a:r>
              <a:rPr lang="en-US" sz="2000" b="1" dirty="0">
                <a:latin typeface="Times New Roman" pitchFamily="18" charset="0"/>
              </a:rPr>
              <a:t>b) </a:t>
            </a:r>
            <a:r>
              <a:rPr lang="en-US" sz="2000" b="1" dirty="0" err="1">
                <a:latin typeface="Times New Roman" pitchFamily="18" charset="0"/>
              </a:rPr>
              <a:t>Quá</a:t>
            </a:r>
            <a:r>
              <a:rPr lang="en-US" sz="2000" b="1" dirty="0">
                <a:latin typeface="Times New Roman" pitchFamily="18" charset="0"/>
              </a:rPr>
              <a:t> </a:t>
            </a:r>
            <a:r>
              <a:rPr lang="en-US" sz="2000" b="1" dirty="0" err="1">
                <a:latin typeface="Times New Roman" pitchFamily="18" charset="0"/>
              </a:rPr>
              <a:t>trình</a:t>
            </a:r>
            <a:r>
              <a:rPr lang="en-US" sz="2000" b="1" dirty="0">
                <a:latin typeface="Times New Roman" pitchFamily="18" charset="0"/>
              </a:rPr>
              <a:t> </a:t>
            </a:r>
            <a:r>
              <a:rPr lang="en-US" sz="2000" b="1" dirty="0" err="1">
                <a:latin typeface="Times New Roman" pitchFamily="18" charset="0"/>
              </a:rPr>
              <a:t>giải</a:t>
            </a:r>
            <a:r>
              <a:rPr lang="en-US" sz="2000" b="1" dirty="0">
                <a:latin typeface="Times New Roman" pitchFamily="18" charset="0"/>
              </a:rPr>
              <a:t> </a:t>
            </a:r>
            <a:r>
              <a:rPr lang="en-US" sz="2000" b="1" dirty="0" err="1">
                <a:latin typeface="Times New Roman" pitchFamily="18" charset="0"/>
              </a:rPr>
              <a:t>có</a:t>
            </a:r>
            <a:r>
              <a:rPr lang="en-US" sz="2000" b="1" dirty="0">
                <a:latin typeface="Times New Roman" pitchFamily="18" charset="0"/>
              </a:rPr>
              <a:t> </a:t>
            </a:r>
            <a:r>
              <a:rPr lang="en-US" sz="2000" b="1" dirty="0" err="1">
                <a:latin typeface="Times New Roman" pitchFamily="18" charset="0"/>
              </a:rPr>
              <a:t>thể</a:t>
            </a:r>
            <a:r>
              <a:rPr lang="en-US" sz="2000" b="1" dirty="0">
                <a:latin typeface="Times New Roman" pitchFamily="18" charset="0"/>
              </a:rPr>
              <a:t> </a:t>
            </a:r>
            <a:r>
              <a:rPr lang="en-US" sz="2000" b="1" dirty="0" err="1">
                <a:latin typeface="Times New Roman" pitchFamily="18" charset="0"/>
              </a:rPr>
              <a:t>dẫn</a:t>
            </a:r>
            <a:r>
              <a:rPr lang="en-US" sz="2000" b="1" dirty="0">
                <a:latin typeface="Times New Roman" pitchFamily="18" charset="0"/>
              </a:rPr>
              <a:t> </a:t>
            </a:r>
            <a:r>
              <a:rPr lang="en-US" sz="2000" b="1" dirty="0" err="1">
                <a:latin typeface="Times New Roman" pitchFamily="18" charset="0"/>
              </a:rPr>
              <a:t>đến</a:t>
            </a:r>
            <a:r>
              <a:rPr lang="en-US" sz="2000" b="1" dirty="0">
                <a:latin typeface="Times New Roman" pitchFamily="18" charset="0"/>
              </a:rPr>
              <a:t> </a:t>
            </a:r>
            <a:r>
              <a:rPr lang="en-US" sz="2000" b="1" dirty="0" err="1">
                <a:latin typeface="Times New Roman" pitchFamily="18" charset="0"/>
              </a:rPr>
              <a:t>trường</a:t>
            </a:r>
            <a:r>
              <a:rPr lang="en-US" sz="2000" b="1" dirty="0">
                <a:latin typeface="Times New Roman" pitchFamily="18" charset="0"/>
              </a:rPr>
              <a:t> </a:t>
            </a:r>
            <a:r>
              <a:rPr lang="en-US" sz="2000" b="1" dirty="0" err="1">
                <a:latin typeface="Times New Roman" pitchFamily="18" charset="0"/>
              </a:rPr>
              <a:t>hợp</a:t>
            </a:r>
            <a:r>
              <a:rPr lang="en-US" sz="2000" b="1" dirty="0">
                <a:latin typeface="Times New Roman" pitchFamily="18" charset="0"/>
              </a:rPr>
              <a:t> </a:t>
            </a:r>
            <a:r>
              <a:rPr lang="en-US" sz="2000" b="1" dirty="0" err="1">
                <a:latin typeface="Times New Roman" pitchFamily="18" charset="0"/>
              </a:rPr>
              <a:t>đặc</a:t>
            </a:r>
            <a:r>
              <a:rPr lang="en-US" sz="2000" b="1" dirty="0">
                <a:latin typeface="Times New Roman" pitchFamily="18" charset="0"/>
              </a:rPr>
              <a:t> </a:t>
            </a:r>
            <a:r>
              <a:rPr lang="en-US" sz="2000" b="1" dirty="0" err="1">
                <a:latin typeface="Times New Roman" pitchFamily="18" charset="0"/>
              </a:rPr>
              <a:t>biệt</a:t>
            </a:r>
            <a:r>
              <a:rPr lang="en-US" sz="2000" b="1" dirty="0">
                <a:latin typeface="Times New Roman" pitchFamily="18" charset="0"/>
              </a:rPr>
              <a:t> </a:t>
            </a:r>
            <a:r>
              <a:rPr lang="en-US" sz="2000" b="1" dirty="0" err="1">
                <a:latin typeface="Times New Roman" pitchFamily="18" charset="0"/>
              </a:rPr>
              <a:t>là</a:t>
            </a:r>
            <a:r>
              <a:rPr lang="en-US" sz="2000" b="1" dirty="0">
                <a:latin typeface="Times New Roman" pitchFamily="18" charset="0"/>
              </a:rPr>
              <a:t> </a:t>
            </a:r>
            <a:r>
              <a:rPr lang="en-US" sz="2000" b="1" dirty="0" err="1">
                <a:latin typeface="Times New Roman" pitchFamily="18" charset="0"/>
              </a:rPr>
              <a:t>hệ</a:t>
            </a:r>
            <a:r>
              <a:rPr lang="en-US" sz="2000" b="1" dirty="0">
                <a:latin typeface="Times New Roman" pitchFamily="18" charset="0"/>
              </a:rPr>
              <a:t> </a:t>
            </a:r>
            <a:r>
              <a:rPr lang="en-US" sz="2000" b="1" dirty="0" err="1">
                <a:latin typeface="Times New Roman" pitchFamily="18" charset="0"/>
              </a:rPr>
              <a:t>số</a:t>
            </a:r>
            <a:r>
              <a:rPr lang="en-US" sz="2000" b="1" dirty="0">
                <a:latin typeface="Times New Roman" pitchFamily="18" charset="0"/>
              </a:rPr>
              <a:t> </a:t>
            </a:r>
            <a:r>
              <a:rPr lang="en-US" sz="2000" b="1" dirty="0" err="1">
                <a:latin typeface="Times New Roman" pitchFamily="18" charset="0"/>
              </a:rPr>
              <a:t>của</a:t>
            </a:r>
            <a:r>
              <a:rPr lang="en-US" sz="2000" b="1" dirty="0">
                <a:latin typeface="Times New Roman" pitchFamily="18" charset="0"/>
              </a:rPr>
              <a:t> </a:t>
            </a:r>
            <a:r>
              <a:rPr lang="en-US" sz="2000" b="1" dirty="0" err="1">
                <a:latin typeface="Times New Roman" pitchFamily="18" charset="0"/>
              </a:rPr>
              <a:t>ẩn</a:t>
            </a:r>
            <a:r>
              <a:rPr lang="en-US" sz="2000" b="1" dirty="0">
                <a:latin typeface="Times New Roman" pitchFamily="18" charset="0"/>
              </a:rPr>
              <a:t> </a:t>
            </a:r>
            <a:r>
              <a:rPr lang="en-US" sz="2000" b="1" dirty="0" err="1">
                <a:latin typeface="Times New Roman" pitchFamily="18" charset="0"/>
              </a:rPr>
              <a:t>bằng</a:t>
            </a:r>
            <a:r>
              <a:rPr lang="en-US" sz="2000" b="1" dirty="0">
                <a:latin typeface="Times New Roman" pitchFamily="18" charset="0"/>
              </a:rPr>
              <a:t> 0. </a:t>
            </a:r>
            <a:r>
              <a:rPr lang="en-US" sz="2000" b="1" dirty="0" err="1">
                <a:latin typeface="Times New Roman" pitchFamily="18" charset="0"/>
              </a:rPr>
              <a:t>Khi</a:t>
            </a:r>
            <a:r>
              <a:rPr lang="en-US" sz="2000" b="1" dirty="0">
                <a:latin typeface="Times New Roman" pitchFamily="18" charset="0"/>
              </a:rPr>
              <a:t> </a:t>
            </a:r>
            <a:r>
              <a:rPr lang="en-US" sz="2000" b="1" dirty="0" err="1">
                <a:latin typeface="Times New Roman" pitchFamily="18" charset="0"/>
              </a:rPr>
              <a:t>đó</a:t>
            </a:r>
            <a:r>
              <a:rPr lang="en-US" sz="2000" b="1" dirty="0">
                <a:latin typeface="Times New Roman" pitchFamily="18" charset="0"/>
              </a:rPr>
              <a:t>, </a:t>
            </a:r>
            <a:r>
              <a:rPr lang="en-US" sz="2000" b="1" dirty="0" err="1">
                <a:latin typeface="Times New Roman" pitchFamily="18" charset="0"/>
              </a:rPr>
              <a:t>phương</a:t>
            </a:r>
            <a:r>
              <a:rPr lang="en-US" sz="2000" b="1" dirty="0">
                <a:latin typeface="Times New Roman" pitchFamily="18" charset="0"/>
              </a:rPr>
              <a:t> </a:t>
            </a:r>
            <a:r>
              <a:rPr lang="en-US" sz="2000" b="1" dirty="0" err="1">
                <a:latin typeface="Times New Roman" pitchFamily="18" charset="0"/>
              </a:rPr>
              <a:t>trình</a:t>
            </a:r>
            <a:r>
              <a:rPr lang="en-US" sz="2000" b="1" dirty="0">
                <a:latin typeface="Times New Roman" pitchFamily="18" charset="0"/>
              </a:rPr>
              <a:t> </a:t>
            </a:r>
            <a:r>
              <a:rPr lang="en-US" sz="2000" b="1" dirty="0" err="1">
                <a:latin typeface="Times New Roman" pitchFamily="18" charset="0"/>
              </a:rPr>
              <a:t>có</a:t>
            </a:r>
            <a:r>
              <a:rPr lang="en-US" sz="2000" b="1" dirty="0">
                <a:latin typeface="Times New Roman" pitchFamily="18" charset="0"/>
              </a:rPr>
              <a:t> </a:t>
            </a:r>
            <a:r>
              <a:rPr lang="en-US" sz="2000" b="1" dirty="0" err="1">
                <a:latin typeface="Times New Roman" pitchFamily="18" charset="0"/>
              </a:rPr>
              <a:t>thể</a:t>
            </a:r>
            <a:r>
              <a:rPr lang="en-US" sz="2000" b="1" dirty="0">
                <a:latin typeface="Times New Roman" pitchFamily="18" charset="0"/>
              </a:rPr>
              <a:t> </a:t>
            </a:r>
            <a:r>
              <a:rPr lang="en-US" sz="2000" b="1" dirty="0" err="1">
                <a:latin typeface="Times New Roman" pitchFamily="18" charset="0"/>
              </a:rPr>
              <a:t>vô</a:t>
            </a:r>
            <a:r>
              <a:rPr lang="en-US" sz="2000" b="1" dirty="0">
                <a:latin typeface="Times New Roman" pitchFamily="18" charset="0"/>
              </a:rPr>
              <a:t> </a:t>
            </a:r>
            <a:r>
              <a:rPr lang="en-US" sz="2000" b="1" dirty="0" err="1">
                <a:latin typeface="Times New Roman" pitchFamily="18" charset="0"/>
              </a:rPr>
              <a:t>nghiệm</a:t>
            </a:r>
            <a:r>
              <a:rPr lang="en-US" sz="2000" b="1" dirty="0">
                <a:latin typeface="Times New Roman" pitchFamily="18" charset="0"/>
              </a:rPr>
              <a:t> </a:t>
            </a:r>
            <a:r>
              <a:rPr lang="en-US" sz="2000" b="1" dirty="0" err="1">
                <a:latin typeface="Times New Roman" pitchFamily="18" charset="0"/>
              </a:rPr>
              <a:t>hoặc</a:t>
            </a:r>
            <a:r>
              <a:rPr lang="en-US" sz="2000" b="1" dirty="0">
                <a:latin typeface="Times New Roman" pitchFamily="18" charset="0"/>
              </a:rPr>
              <a:t> </a:t>
            </a:r>
            <a:r>
              <a:rPr lang="en-US" sz="2000" b="1" dirty="0" err="1">
                <a:latin typeface="Times New Roman" pitchFamily="18" charset="0"/>
              </a:rPr>
              <a:t>có</a:t>
            </a:r>
            <a:r>
              <a:rPr lang="en-US" sz="2000" b="1" dirty="0">
                <a:latin typeface="Times New Roman" pitchFamily="18" charset="0"/>
              </a:rPr>
              <a:t> </a:t>
            </a:r>
            <a:r>
              <a:rPr lang="en-US" sz="2000" b="1" dirty="0" err="1">
                <a:latin typeface="Times New Roman" pitchFamily="18" charset="0"/>
              </a:rPr>
              <a:t>vô</a:t>
            </a:r>
            <a:r>
              <a:rPr lang="en-US" sz="2000" b="1" dirty="0">
                <a:latin typeface="Times New Roman" pitchFamily="18" charset="0"/>
              </a:rPr>
              <a:t> </a:t>
            </a:r>
            <a:r>
              <a:rPr lang="en-US" sz="2000" b="1" dirty="0" err="1">
                <a:latin typeface="Times New Roman" pitchFamily="18" charset="0"/>
              </a:rPr>
              <a:t>số</a:t>
            </a:r>
            <a:r>
              <a:rPr lang="en-US" sz="2000" b="1" dirty="0">
                <a:latin typeface="Times New Roman" pitchFamily="18" charset="0"/>
              </a:rPr>
              <a:t> </a:t>
            </a:r>
            <a:r>
              <a:rPr lang="en-US" sz="2000" b="1" dirty="0" err="1">
                <a:latin typeface="Times New Roman" pitchFamily="18" charset="0"/>
              </a:rPr>
              <a:t>nghiệm</a:t>
            </a:r>
            <a:r>
              <a:rPr lang="en-US" sz="2000" b="1" dirty="0">
                <a:latin typeface="Times New Roman" pitchFamily="18" charset="0"/>
              </a:rPr>
              <a:t>.</a:t>
            </a:r>
          </a:p>
        </p:txBody>
      </p:sp>
      <p:sp>
        <p:nvSpPr>
          <p:cNvPr id="87052" name="Text Box 12"/>
          <p:cNvSpPr txBox="1">
            <a:spLocks noChangeArrowheads="1"/>
          </p:cNvSpPr>
          <p:nvPr/>
        </p:nvSpPr>
        <p:spPr bwMode="auto">
          <a:xfrm>
            <a:off x="4224338" y="152400"/>
            <a:ext cx="4419600" cy="442913"/>
          </a:xfrm>
          <a:prstGeom prst="rect">
            <a:avLst/>
          </a:prstGeom>
          <a:noFill/>
          <a:ln w="9525">
            <a:noFill/>
            <a:miter lim="800000"/>
            <a:headEnd/>
            <a:tailEnd/>
          </a:ln>
        </p:spPr>
        <p:txBody>
          <a:bodyPr>
            <a:spAutoFit/>
          </a:bodyPr>
          <a:lstStyle/>
          <a:p>
            <a:pPr algn="just"/>
            <a:r>
              <a:rPr lang="en-US" sz="2300" b="1">
                <a:solidFill>
                  <a:srgbClr val="FF1705"/>
                </a:solidFill>
                <a:latin typeface="Times New Roman" pitchFamily="18" charset="0"/>
              </a:rPr>
              <a:t>* Bước 1</a:t>
            </a:r>
            <a:r>
              <a:rPr lang="en-US" sz="2300" b="1">
                <a:latin typeface="Times New Roman" pitchFamily="18" charset="0"/>
              </a:rPr>
              <a:t>:</a:t>
            </a:r>
          </a:p>
        </p:txBody>
      </p:sp>
      <p:graphicFrame>
        <p:nvGraphicFramePr>
          <p:cNvPr id="87053" name="Group 13"/>
          <p:cNvGraphicFramePr>
            <a:graphicFrameLocks noGrp="1"/>
          </p:cNvGraphicFramePr>
          <p:nvPr/>
        </p:nvGraphicFramePr>
        <p:xfrm>
          <a:off x="4300538" y="576263"/>
          <a:ext cx="4462462" cy="1720152"/>
        </p:xfrm>
        <a:graphic>
          <a:graphicData uri="http://schemas.openxmlformats.org/drawingml/2006/table">
            <a:tbl>
              <a:tblPr/>
              <a:tblGrid>
                <a:gridCol w="2232025"/>
                <a:gridCol w="2230437"/>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Qui đồng mẫu hai vế</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Khử mẫu (bỏ mẫu)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7064" name="Text Box 24"/>
          <p:cNvSpPr txBox="1">
            <a:spLocks noChangeArrowheads="1"/>
          </p:cNvSpPr>
          <p:nvPr/>
        </p:nvSpPr>
        <p:spPr bwMode="auto">
          <a:xfrm>
            <a:off x="4300538" y="2328863"/>
            <a:ext cx="4419600" cy="1144587"/>
          </a:xfrm>
          <a:prstGeom prst="rect">
            <a:avLst/>
          </a:prstGeom>
          <a:noFill/>
          <a:ln w="9525">
            <a:noFill/>
            <a:miter lim="800000"/>
            <a:headEnd/>
            <a:tailEnd/>
          </a:ln>
        </p:spPr>
        <p:txBody>
          <a:bodyPr>
            <a:spAutoFit/>
          </a:bodyPr>
          <a:lstStyle/>
          <a:p>
            <a:pPr algn="just"/>
            <a:r>
              <a:rPr lang="en-US" sz="2300" b="1">
                <a:solidFill>
                  <a:srgbClr val="FF1705"/>
                </a:solidFill>
                <a:latin typeface="Times New Roman" pitchFamily="18" charset="0"/>
              </a:rPr>
              <a:t>* Bước 2</a:t>
            </a:r>
            <a:r>
              <a:rPr lang="en-US" sz="2300" b="1">
                <a:latin typeface="Times New Roman" pitchFamily="18" charset="0"/>
              </a:rPr>
              <a:t>: Chuyển các hạng tử chứa ẩn sang một vế, các hạng tử số (hằng số) sang vế còn lại.</a:t>
            </a:r>
          </a:p>
        </p:txBody>
      </p:sp>
      <p:sp>
        <p:nvSpPr>
          <p:cNvPr id="87065" name="Text Box 25"/>
          <p:cNvSpPr txBox="1">
            <a:spLocks noChangeArrowheads="1"/>
          </p:cNvSpPr>
          <p:nvPr/>
        </p:nvSpPr>
        <p:spPr bwMode="auto">
          <a:xfrm>
            <a:off x="4224338" y="3395663"/>
            <a:ext cx="4419600" cy="793750"/>
          </a:xfrm>
          <a:prstGeom prst="rect">
            <a:avLst/>
          </a:prstGeom>
          <a:noFill/>
          <a:ln w="9525">
            <a:noFill/>
            <a:miter lim="800000"/>
            <a:headEnd/>
            <a:tailEnd/>
          </a:ln>
        </p:spPr>
        <p:txBody>
          <a:bodyPr>
            <a:spAutoFit/>
          </a:bodyPr>
          <a:lstStyle/>
          <a:p>
            <a:pPr algn="just"/>
            <a:r>
              <a:rPr lang="en-US" sz="2300" b="1" dirty="0">
                <a:solidFill>
                  <a:srgbClr val="FF1705"/>
                </a:solidFill>
                <a:latin typeface="Times New Roman" pitchFamily="18" charset="0"/>
              </a:rPr>
              <a:t>* </a:t>
            </a:r>
            <a:r>
              <a:rPr lang="en-US" sz="2300" b="1" dirty="0" err="1">
                <a:solidFill>
                  <a:srgbClr val="FF1705"/>
                </a:solidFill>
                <a:latin typeface="Times New Roman" pitchFamily="18" charset="0"/>
              </a:rPr>
              <a:t>Bước</a:t>
            </a:r>
            <a:r>
              <a:rPr lang="en-US" sz="2300" b="1" dirty="0">
                <a:solidFill>
                  <a:srgbClr val="FF1705"/>
                </a:solidFill>
                <a:latin typeface="Times New Roman" pitchFamily="18" charset="0"/>
              </a:rPr>
              <a:t> 3</a:t>
            </a:r>
            <a:r>
              <a:rPr lang="en-US" sz="2300" b="1" dirty="0">
                <a:latin typeface="Times New Roman" pitchFamily="18" charset="0"/>
              </a:rPr>
              <a:t>: Thu </a:t>
            </a:r>
            <a:r>
              <a:rPr lang="en-US" sz="2300" b="1" dirty="0" err="1">
                <a:latin typeface="Times New Roman" pitchFamily="18" charset="0"/>
              </a:rPr>
              <a:t>gọn</a:t>
            </a:r>
            <a:r>
              <a:rPr lang="en-US" sz="2300" b="1" dirty="0">
                <a:latin typeface="Times New Roman" pitchFamily="18" charset="0"/>
              </a:rPr>
              <a:t> </a:t>
            </a:r>
            <a:r>
              <a:rPr lang="en-US" sz="2300" b="1" dirty="0" err="1">
                <a:latin typeface="Times New Roman" pitchFamily="18" charset="0"/>
              </a:rPr>
              <a:t>và</a:t>
            </a:r>
            <a:r>
              <a:rPr lang="en-US" sz="2300" b="1" dirty="0">
                <a:latin typeface="Times New Roman" pitchFamily="18" charset="0"/>
              </a:rPr>
              <a:t> </a:t>
            </a:r>
            <a:r>
              <a:rPr lang="en-US" sz="2300" b="1" dirty="0" err="1">
                <a:latin typeface="Times New Roman" pitchFamily="18" charset="0"/>
              </a:rPr>
              <a:t>giải</a:t>
            </a:r>
            <a:r>
              <a:rPr lang="en-US" sz="2300" b="1" dirty="0">
                <a:latin typeface="Times New Roman" pitchFamily="18" charset="0"/>
              </a:rPr>
              <a:t> </a:t>
            </a:r>
            <a:r>
              <a:rPr lang="en-US" sz="2300" b="1" dirty="0" err="1">
                <a:latin typeface="Times New Roman" pitchFamily="18" charset="0"/>
              </a:rPr>
              <a:t>phương</a:t>
            </a:r>
            <a:r>
              <a:rPr lang="en-US" sz="2300" b="1" dirty="0">
                <a:latin typeface="Times New Roman" pitchFamily="18" charset="0"/>
              </a:rPr>
              <a:t> </a:t>
            </a:r>
            <a:r>
              <a:rPr lang="en-US" sz="2300" b="1" dirty="0" err="1">
                <a:latin typeface="Times New Roman" pitchFamily="18" charset="0"/>
              </a:rPr>
              <a:t>trình</a:t>
            </a:r>
            <a:r>
              <a:rPr lang="en-US" sz="2300" b="1" dirty="0">
                <a:latin typeface="Times New Roman" pitchFamily="18" charset="0"/>
              </a:rPr>
              <a:t> </a:t>
            </a:r>
            <a:r>
              <a:rPr lang="en-US" sz="2300" b="1" dirty="0" err="1">
                <a:latin typeface="Times New Roman" pitchFamily="18" charset="0"/>
              </a:rPr>
              <a:t>vừa</a:t>
            </a:r>
            <a:r>
              <a:rPr lang="en-US" sz="2300" b="1" dirty="0">
                <a:latin typeface="Times New Roman" pitchFamily="18" charset="0"/>
              </a:rPr>
              <a:t> </a:t>
            </a:r>
            <a:r>
              <a:rPr lang="en-US" sz="2300" b="1" dirty="0" err="1">
                <a:latin typeface="Times New Roman" pitchFamily="18" charset="0"/>
              </a:rPr>
              <a:t>nhận</a:t>
            </a:r>
            <a:r>
              <a:rPr lang="en-US" sz="2300" b="1" dirty="0">
                <a:latin typeface="Times New Roman" pitchFamily="18" charset="0"/>
              </a:rPr>
              <a:t> </a:t>
            </a:r>
            <a:r>
              <a:rPr lang="en-US" sz="2300" b="1" dirty="0" err="1">
                <a:latin typeface="Times New Roman" pitchFamily="18" charset="0"/>
              </a:rPr>
              <a:t>được</a:t>
            </a:r>
            <a:r>
              <a:rPr lang="en-US" sz="2300" b="1" dirty="0">
                <a:latin typeface="Times New Roman" pitchFamily="18" charset="0"/>
              </a:rPr>
              <a:t>.</a:t>
            </a:r>
          </a:p>
        </p:txBody>
      </p:sp>
      <p:sp>
        <p:nvSpPr>
          <p:cNvPr id="2" name="Text Box 12"/>
          <p:cNvSpPr txBox="1">
            <a:spLocks noChangeArrowheads="1"/>
          </p:cNvSpPr>
          <p:nvPr/>
        </p:nvSpPr>
        <p:spPr bwMode="auto">
          <a:xfrm>
            <a:off x="2057400" y="3962400"/>
            <a:ext cx="1295400" cy="519113"/>
          </a:xfrm>
          <a:prstGeom prst="rect">
            <a:avLst/>
          </a:prstGeom>
          <a:noFill/>
          <a:ln w="9525">
            <a:noFill/>
            <a:miter lim="800000"/>
            <a:headEnd/>
            <a:tailEnd/>
          </a:ln>
        </p:spPr>
        <p:txBody>
          <a:bodyPr>
            <a:spAutoFit/>
          </a:bodyPr>
          <a:lstStyle/>
          <a:p>
            <a:pPr algn="just"/>
            <a:r>
              <a:rPr lang="en-US" sz="2800" b="1">
                <a:latin typeface="Times New Roman" pitchFamily="18" charset="0"/>
              </a:rPr>
              <a:t>= 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7050"/>
                                        </p:tgtEl>
                                        <p:attrNameLst>
                                          <p:attrName>style.visibility</p:attrName>
                                        </p:attrNameLst>
                                      </p:cBhvr>
                                      <p:to>
                                        <p:strVal val="visible"/>
                                      </p:to>
                                    </p:set>
                                    <p:animEffect transition="in" filter="blinds(horizontal)">
                                      <p:cBhvr>
                                        <p:cTn id="7" dur="500"/>
                                        <p:tgtEl>
                                          <p:spTgt spid="8705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horizont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87048"/>
                                        </p:tgtEl>
                                        <p:attrNameLst>
                                          <p:attrName>style.visibility</p:attrName>
                                        </p:attrNameLst>
                                      </p:cBhvr>
                                      <p:to>
                                        <p:strVal val="visible"/>
                                      </p:to>
                                    </p:set>
                                    <p:animEffect transition="in" filter="blinds(horizontal)">
                                      <p:cBhvr>
                                        <p:cTn id="15" dur="500"/>
                                        <p:tgtEl>
                                          <p:spTgt spid="87048"/>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87053"/>
                                        </p:tgtEl>
                                        <p:attrNameLst>
                                          <p:attrName>style.visibility</p:attrName>
                                        </p:attrNameLst>
                                      </p:cBhvr>
                                      <p:to>
                                        <p:strVal val="visible"/>
                                      </p:to>
                                    </p:set>
                                    <p:animEffect transition="in" filter="blinds(horizontal)">
                                      <p:cBhvr>
                                        <p:cTn id="20" dur="500"/>
                                        <p:tgtEl>
                                          <p:spTgt spid="87053"/>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87052"/>
                                        </p:tgtEl>
                                        <p:attrNameLst>
                                          <p:attrName>style.visibility</p:attrName>
                                        </p:attrNameLst>
                                      </p:cBhvr>
                                      <p:to>
                                        <p:strVal val="visible"/>
                                      </p:to>
                                    </p:set>
                                    <p:animEffect transition="in" filter="blinds(horizontal)">
                                      <p:cBhvr>
                                        <p:cTn id="23" dur="500"/>
                                        <p:tgtEl>
                                          <p:spTgt spid="87052"/>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7064"/>
                                        </p:tgtEl>
                                        <p:attrNameLst>
                                          <p:attrName>style.visibility</p:attrName>
                                        </p:attrNameLst>
                                      </p:cBhvr>
                                      <p:to>
                                        <p:strVal val="visible"/>
                                      </p:to>
                                    </p:set>
                                    <p:animEffect transition="in" filter="blinds(horizontal)">
                                      <p:cBhvr>
                                        <p:cTn id="28" dur="500"/>
                                        <p:tgtEl>
                                          <p:spTgt spid="87064"/>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87065"/>
                                        </p:tgtEl>
                                        <p:attrNameLst>
                                          <p:attrName>style.visibility</p:attrName>
                                        </p:attrNameLst>
                                      </p:cBhvr>
                                      <p:to>
                                        <p:strVal val="visible"/>
                                      </p:to>
                                    </p:set>
                                    <p:animEffect transition="in" filter="blinds(horizontal)">
                                      <p:cBhvr>
                                        <p:cTn id="33" dur="500"/>
                                        <p:tgtEl>
                                          <p:spTgt spid="87065"/>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87049"/>
                                        </p:tgtEl>
                                        <p:attrNameLst>
                                          <p:attrName>style.visibility</p:attrName>
                                        </p:attrNameLst>
                                      </p:cBhvr>
                                      <p:to>
                                        <p:strVal val="visible"/>
                                      </p:to>
                                    </p:set>
                                    <p:animEffect transition="in" filter="blinds(horizontal)">
                                      <p:cBhvr>
                                        <p:cTn id="38" dur="500"/>
                                        <p:tgtEl>
                                          <p:spTgt spid="87049"/>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87051"/>
                                        </p:tgtEl>
                                        <p:attrNameLst>
                                          <p:attrName>style.visibility</p:attrName>
                                        </p:attrNameLst>
                                      </p:cBhvr>
                                      <p:to>
                                        <p:strVal val="visible"/>
                                      </p:to>
                                    </p:set>
                                    <p:animEffect transition="in" filter="blinds(horizontal)">
                                      <p:cBhvr>
                                        <p:cTn id="43" dur="500"/>
                                        <p:tgtEl>
                                          <p:spTgt spid="87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51" grpId="0" animBg="1"/>
      <p:bldP spid="87052" grpId="0"/>
      <p:bldP spid="87064" grpId="0"/>
      <p:bldP spid="87065"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5" descr="bckgrnd041a"/>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2794" name="Text Box 26"/>
          <p:cNvSpPr txBox="1">
            <a:spLocks noChangeArrowheads="1"/>
          </p:cNvSpPr>
          <p:nvPr/>
        </p:nvSpPr>
        <p:spPr bwMode="auto">
          <a:xfrm>
            <a:off x="2514600" y="381000"/>
            <a:ext cx="6248400" cy="519113"/>
          </a:xfrm>
          <a:prstGeom prst="rect">
            <a:avLst/>
          </a:prstGeom>
          <a:noFill/>
          <a:ln w="9525" algn="ctr">
            <a:noFill/>
            <a:miter lim="800000"/>
            <a:headEnd/>
            <a:tailEnd/>
          </a:ln>
        </p:spPr>
        <p:txBody>
          <a:bodyPr>
            <a:spAutoFit/>
          </a:bodyPr>
          <a:lstStyle/>
          <a:p>
            <a:pPr eaLnBrk="0" hangingPunct="0">
              <a:spcBef>
                <a:spcPct val="50000"/>
              </a:spcBef>
            </a:pPr>
            <a:r>
              <a:rPr lang="en-US" sz="2800" b="1">
                <a:solidFill>
                  <a:srgbClr val="FF1705"/>
                </a:solidFill>
                <a:latin typeface="Times New Roman" pitchFamily="18" charset="0"/>
              </a:rPr>
              <a:t>HƯỚNG DẪN VỀ NHÀ</a:t>
            </a:r>
          </a:p>
        </p:txBody>
      </p:sp>
      <p:sp>
        <p:nvSpPr>
          <p:cNvPr id="32795" name="Text Box 27"/>
          <p:cNvSpPr txBox="1">
            <a:spLocks noChangeArrowheads="1"/>
          </p:cNvSpPr>
          <p:nvPr/>
        </p:nvSpPr>
        <p:spPr bwMode="auto">
          <a:xfrm>
            <a:off x="2514600" y="2971800"/>
            <a:ext cx="6248400" cy="1004888"/>
          </a:xfrm>
          <a:prstGeom prst="rect">
            <a:avLst/>
          </a:prstGeom>
          <a:noFill/>
          <a:ln w="9525" algn="ctr">
            <a:noFill/>
            <a:miter lim="800000"/>
            <a:headEnd/>
            <a:tailEnd/>
          </a:ln>
        </p:spPr>
        <p:txBody>
          <a:bodyPr>
            <a:spAutoFit/>
          </a:bodyPr>
          <a:lstStyle/>
          <a:p>
            <a:pPr algn="just" eaLnBrk="0" hangingPunct="0">
              <a:spcBef>
                <a:spcPct val="50000"/>
              </a:spcBef>
            </a:pPr>
            <a:r>
              <a:rPr lang="en-US" sz="2400" b="1">
                <a:solidFill>
                  <a:srgbClr val="000000"/>
                </a:solidFill>
                <a:latin typeface="Times New Roman" pitchFamily="18" charset="0"/>
              </a:rPr>
              <a:t>- Xem trước các bài tập phần “Luyện tập”</a:t>
            </a:r>
          </a:p>
          <a:p>
            <a:pPr algn="just" eaLnBrk="0" hangingPunct="0">
              <a:spcBef>
                <a:spcPct val="50000"/>
              </a:spcBef>
            </a:pPr>
            <a:r>
              <a:rPr lang="en-US" sz="2400" b="1">
                <a:solidFill>
                  <a:srgbClr val="000000"/>
                </a:solidFill>
                <a:latin typeface="Times New Roman" pitchFamily="18" charset="0"/>
              </a:rPr>
              <a:t>- Tiết sau luyện tập</a:t>
            </a:r>
          </a:p>
        </p:txBody>
      </p:sp>
      <p:sp>
        <p:nvSpPr>
          <p:cNvPr id="32796" name="Text Box 28"/>
          <p:cNvSpPr txBox="1">
            <a:spLocks noChangeArrowheads="1"/>
          </p:cNvSpPr>
          <p:nvPr/>
        </p:nvSpPr>
        <p:spPr bwMode="auto">
          <a:xfrm>
            <a:off x="2590800" y="914400"/>
            <a:ext cx="6248400" cy="1187450"/>
          </a:xfrm>
          <a:prstGeom prst="rect">
            <a:avLst/>
          </a:prstGeom>
          <a:noFill/>
          <a:ln w="9525" algn="ctr">
            <a:noFill/>
            <a:miter lim="800000"/>
            <a:headEnd/>
            <a:tailEnd/>
          </a:ln>
        </p:spPr>
        <p:txBody>
          <a:bodyPr>
            <a:spAutoFit/>
          </a:bodyPr>
          <a:lstStyle/>
          <a:p>
            <a:pPr algn="just" eaLnBrk="0" hangingPunct="0">
              <a:spcBef>
                <a:spcPct val="50000"/>
              </a:spcBef>
            </a:pPr>
            <a:r>
              <a:rPr lang="en-US" sz="2400" b="1">
                <a:solidFill>
                  <a:srgbClr val="000000"/>
                </a:solidFill>
                <a:latin typeface="Times New Roman" pitchFamily="18" charset="0"/>
              </a:rPr>
              <a:t>- Về nhà xem lại cách giải phương trình bậc nhất một ẩn và những phương trình có thể đưa được về dạng ax + b = 0</a:t>
            </a:r>
          </a:p>
        </p:txBody>
      </p:sp>
      <p:sp>
        <p:nvSpPr>
          <p:cNvPr id="32797" name="Text Box 29"/>
          <p:cNvSpPr txBox="1">
            <a:spLocks noChangeArrowheads="1"/>
          </p:cNvSpPr>
          <p:nvPr/>
        </p:nvSpPr>
        <p:spPr bwMode="auto">
          <a:xfrm>
            <a:off x="2514600" y="2133600"/>
            <a:ext cx="6248400" cy="822325"/>
          </a:xfrm>
          <a:prstGeom prst="rect">
            <a:avLst/>
          </a:prstGeom>
          <a:noFill/>
          <a:ln w="9525" algn="ctr">
            <a:noFill/>
            <a:miter lim="800000"/>
            <a:headEnd/>
            <a:tailEnd/>
          </a:ln>
        </p:spPr>
        <p:txBody>
          <a:bodyPr>
            <a:spAutoFit/>
          </a:bodyPr>
          <a:lstStyle/>
          <a:p>
            <a:pPr algn="just" eaLnBrk="0" hangingPunct="0">
              <a:spcBef>
                <a:spcPct val="50000"/>
              </a:spcBef>
            </a:pPr>
            <a:r>
              <a:rPr lang="en-US" sz="2400" b="1">
                <a:solidFill>
                  <a:srgbClr val="000000"/>
                </a:solidFill>
                <a:latin typeface="Times New Roman" pitchFamily="18" charset="0"/>
              </a:rPr>
              <a:t>- Làm bài tập 11; 12 (SGK trang 13). Dạng giống các bài tập đã làm tại lớp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2794"/>
                                        </p:tgtEl>
                                        <p:attrNameLst>
                                          <p:attrName>style.visibility</p:attrName>
                                        </p:attrNameLst>
                                      </p:cBhvr>
                                      <p:to>
                                        <p:strVal val="visible"/>
                                      </p:to>
                                    </p:set>
                                    <p:animEffect transition="in" filter="blinds(horizontal)">
                                      <p:cBhvr>
                                        <p:cTn id="7" dur="500"/>
                                        <p:tgtEl>
                                          <p:spTgt spid="3279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2796"/>
                                        </p:tgtEl>
                                        <p:attrNameLst>
                                          <p:attrName>style.visibility</p:attrName>
                                        </p:attrNameLst>
                                      </p:cBhvr>
                                      <p:to>
                                        <p:strVal val="visible"/>
                                      </p:to>
                                    </p:set>
                                    <p:animEffect transition="in" filter="blinds(horizontal)">
                                      <p:cBhvr>
                                        <p:cTn id="12" dur="500"/>
                                        <p:tgtEl>
                                          <p:spTgt spid="3279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2797"/>
                                        </p:tgtEl>
                                        <p:attrNameLst>
                                          <p:attrName>style.visibility</p:attrName>
                                        </p:attrNameLst>
                                      </p:cBhvr>
                                      <p:to>
                                        <p:strVal val="visible"/>
                                      </p:to>
                                    </p:set>
                                    <p:animEffect transition="in" filter="blinds(horizontal)">
                                      <p:cBhvr>
                                        <p:cTn id="17" dur="500"/>
                                        <p:tgtEl>
                                          <p:spTgt spid="3279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2795"/>
                                        </p:tgtEl>
                                        <p:attrNameLst>
                                          <p:attrName>style.visibility</p:attrName>
                                        </p:attrNameLst>
                                      </p:cBhvr>
                                      <p:to>
                                        <p:strVal val="visible"/>
                                      </p:to>
                                    </p:set>
                                    <p:animEffect transition="in" filter="blinds(horizontal)">
                                      <p:cBhvr>
                                        <p:cTn id="20" dur="500"/>
                                        <p:tgtEl>
                                          <p:spTgt spid="32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94" grpId="0"/>
      <p:bldP spid="32795" grpId="0"/>
      <p:bldP spid="32796" grpId="0"/>
      <p:bldP spid="3279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68" name="WordArt 28"/>
          <p:cNvSpPr>
            <a:spLocks noChangeArrowheads="1" noChangeShapeType="1" noTextEdit="1"/>
          </p:cNvSpPr>
          <p:nvPr/>
        </p:nvSpPr>
        <p:spPr bwMode="auto">
          <a:xfrm>
            <a:off x="0" y="97974"/>
            <a:ext cx="9144000" cy="6629400"/>
          </a:xfrm>
          <a:prstGeom prst="rect">
            <a:avLst/>
          </a:prstGeom>
        </p:spPr>
        <p:txBody>
          <a:bodyPr wrap="none" fromWordArt="1">
            <a:prstTxWarp prst="textPlain">
              <a:avLst>
                <a:gd name="adj" fmla="val 50000"/>
              </a:avLst>
            </a:prstTxWarp>
          </a:bodyPr>
          <a:lstStyle/>
          <a:p>
            <a:pPr algn="ctr"/>
            <a:r>
              <a:rPr lang="en-US" sz="3600" kern="10" dirty="0" smtClean="0">
                <a:ln w="12700">
                  <a:solidFill>
                    <a:srgbClr val="FF1705"/>
                  </a:solidFill>
                  <a:round/>
                  <a:headEnd/>
                  <a:tailEnd/>
                </a:ln>
                <a:solidFill>
                  <a:srgbClr val="FF1705">
                    <a:alpha val="96077"/>
                  </a:srgbClr>
                </a:solidFill>
                <a:effectLst>
                  <a:outerShdw dist="45791" dir="2021404" algn="ctr" rotWithShape="0">
                    <a:srgbClr val="9999FF"/>
                  </a:outerShdw>
                </a:effectLst>
                <a:latin typeface="Times New Roman"/>
                <a:cs typeface="Times New Roman"/>
              </a:rPr>
              <a:t>THÀNH CÔNG</a:t>
            </a:r>
          </a:p>
          <a:p>
            <a:pPr algn="ctr"/>
            <a:r>
              <a:rPr lang="en-US" sz="3600" kern="10" dirty="0" smtClean="0">
                <a:ln w="12700">
                  <a:solidFill>
                    <a:srgbClr val="FF1705"/>
                  </a:solidFill>
                  <a:round/>
                  <a:headEnd/>
                  <a:tailEnd/>
                </a:ln>
                <a:solidFill>
                  <a:srgbClr val="FF1705">
                    <a:alpha val="96077"/>
                  </a:srgbClr>
                </a:solidFill>
                <a:effectLst>
                  <a:outerShdw dist="45791" dir="2021404" algn="ctr" rotWithShape="0">
                    <a:srgbClr val="9999FF"/>
                  </a:outerShdw>
                </a:effectLst>
                <a:latin typeface="Times New Roman"/>
                <a:cs typeface="Times New Roman"/>
              </a:rPr>
              <a:t>LÀ Ở SỰ</a:t>
            </a:r>
          </a:p>
          <a:p>
            <a:pPr algn="ctr"/>
            <a:r>
              <a:rPr lang="en-US" sz="3600" kern="10" dirty="0" smtClean="0">
                <a:ln w="12700">
                  <a:solidFill>
                    <a:srgbClr val="FF1705"/>
                  </a:solidFill>
                  <a:round/>
                  <a:headEnd/>
                  <a:tailEnd/>
                </a:ln>
                <a:solidFill>
                  <a:srgbClr val="FF1705">
                    <a:alpha val="96077"/>
                  </a:srgbClr>
                </a:solidFill>
                <a:effectLst>
                  <a:outerShdw dist="45791" dir="2021404" algn="ctr" rotWithShape="0">
                    <a:srgbClr val="9999FF"/>
                  </a:outerShdw>
                </a:effectLst>
                <a:latin typeface="Times New Roman"/>
                <a:cs typeface="Times New Roman"/>
              </a:rPr>
              <a:t>CẦN CÙ</a:t>
            </a:r>
            <a:endParaRPr lang="vi-VN" sz="3600" kern="10" dirty="0">
              <a:ln w="12700">
                <a:solidFill>
                  <a:srgbClr val="FF1705"/>
                </a:solidFill>
                <a:round/>
                <a:headEnd/>
                <a:tailEnd/>
              </a:ln>
              <a:solidFill>
                <a:srgbClr val="FF1705">
                  <a:alpha val="96077"/>
                </a:srgbClr>
              </a:solidFill>
              <a:effectLst>
                <a:outerShdw dist="45791" dir="2021404" algn="ctr" rotWithShape="0">
                  <a:srgbClr val="9999FF"/>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5868"/>
                                        </p:tgtEl>
                                        <p:attrNameLst>
                                          <p:attrName>style.visibility</p:attrName>
                                        </p:attrNameLst>
                                      </p:cBhvr>
                                      <p:to>
                                        <p:strVal val="visible"/>
                                      </p:to>
                                    </p:set>
                                    <p:animEffect transition="in" filter="diamond(in)">
                                      <p:cBhvr>
                                        <p:cTn id="7" dur="2000"/>
                                        <p:tgtEl>
                                          <p:spTgt spid="35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6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4"/>
          <p:cNvGraphicFramePr>
            <a:graphicFrameLocks noChangeAspect="1"/>
          </p:cNvGraphicFramePr>
          <p:nvPr>
            <p:extLst>
              <p:ext uri="{D42A27DB-BD31-4B8C-83A1-F6EECF244321}">
                <p14:modId xmlns:p14="http://schemas.microsoft.com/office/powerpoint/2010/main" val="2568751414"/>
              </p:ext>
            </p:extLst>
          </p:nvPr>
        </p:nvGraphicFramePr>
        <p:xfrm>
          <a:off x="1588" y="0"/>
          <a:ext cx="9142412" cy="6856413"/>
        </p:xfrm>
        <a:graphic>
          <a:graphicData uri="http://schemas.openxmlformats.org/presentationml/2006/ole">
            <mc:AlternateContent xmlns:mc="http://schemas.openxmlformats.org/markup-compatibility/2006">
              <mc:Choice xmlns:v="urn:schemas-microsoft-com:vml" Requires="v">
                <p:oleObj spid="_x0000_s1036" name="Slide" r:id="rId3" imgW="6949508" imgH="5212077" progId="PowerPoint.Slide.8">
                  <p:embed/>
                </p:oleObj>
              </mc:Choice>
              <mc:Fallback>
                <p:oleObj name="Slide" r:id="rId3" imgW="6949508" imgH="5212077" progId="PowerPoint.Slide.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0"/>
                        <a:ext cx="9142412" cy="6856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28" name="Picture 10" descr="BAR02"/>
          <p:cNvPicPr>
            <a:picLocks noChangeAspect="1" noChangeArrowheads="1"/>
          </p:cNvPicPr>
          <p:nvPr/>
        </p:nvPicPr>
        <p:blipFill>
          <a:blip r:embed="rId5"/>
          <a:srcRect/>
          <a:stretch>
            <a:fillRect/>
          </a:stretch>
        </p:blipFill>
        <p:spPr bwMode="auto">
          <a:xfrm>
            <a:off x="0" y="6096000"/>
            <a:ext cx="9144000" cy="762000"/>
          </a:xfrm>
          <a:prstGeom prst="rect">
            <a:avLst/>
          </a:prstGeom>
          <a:gradFill rotWithShape="1">
            <a:gsLst>
              <a:gs pos="0">
                <a:srgbClr val="FF3300"/>
              </a:gs>
              <a:gs pos="50000">
                <a:srgbClr val="FFFFFF"/>
              </a:gs>
              <a:gs pos="100000">
                <a:srgbClr val="FF3300"/>
              </a:gs>
            </a:gsLst>
            <a:lin ang="5400000" scaled="1"/>
          </a:gradFill>
          <a:ln w="9525">
            <a:noFill/>
            <a:miter lim="800000"/>
            <a:headEnd/>
            <a:tailEnd/>
          </a:ln>
        </p:spPr>
      </p:pic>
      <p:pic>
        <p:nvPicPr>
          <p:cNvPr id="1029" name="Picture 12" descr="blumen-pflanzen111"/>
          <p:cNvPicPr>
            <a:picLocks noChangeAspect="1" noChangeArrowheads="1" noCrop="1"/>
          </p:cNvPicPr>
          <p:nvPr/>
        </p:nvPicPr>
        <p:blipFill>
          <a:blip r:embed="rId6">
            <a:lum bright="6000" contrast="6000"/>
          </a:blip>
          <a:srcRect/>
          <a:stretch>
            <a:fillRect/>
          </a:stretch>
        </p:blipFill>
        <p:spPr bwMode="auto">
          <a:xfrm>
            <a:off x="2590800" y="71438"/>
            <a:ext cx="4038600" cy="1447800"/>
          </a:xfrm>
          <a:prstGeom prst="rect">
            <a:avLst/>
          </a:prstGeom>
          <a:noFill/>
          <a:ln w="9525">
            <a:noFill/>
            <a:miter lim="800000"/>
            <a:headEnd/>
            <a:tailEnd/>
          </a:ln>
        </p:spPr>
      </p:pic>
      <p:sp>
        <p:nvSpPr>
          <p:cNvPr id="1030" name="Text Box 14"/>
          <p:cNvSpPr txBox="1">
            <a:spLocks noChangeArrowheads="1"/>
          </p:cNvSpPr>
          <p:nvPr/>
        </p:nvSpPr>
        <p:spPr bwMode="auto">
          <a:xfrm>
            <a:off x="1752600" y="1643390"/>
            <a:ext cx="5334000" cy="523220"/>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0033CC"/>
                </a:solidFill>
                <a:latin typeface="Times New Roman" pitchFamily="18" charset="0"/>
              </a:rPr>
              <a:t>ĐẠI SỐ 8</a:t>
            </a:r>
            <a:endParaRPr lang="en-US" sz="2800" b="1" dirty="0">
              <a:solidFill>
                <a:srgbClr val="FC08DF"/>
              </a:solidFill>
              <a:latin typeface="Times New Roman" pitchFamily="18" charset="0"/>
            </a:endParaRPr>
          </a:p>
        </p:txBody>
      </p:sp>
      <p:sp>
        <p:nvSpPr>
          <p:cNvPr id="2" name="Rectangle 1"/>
          <p:cNvSpPr/>
          <p:nvPr/>
        </p:nvSpPr>
        <p:spPr>
          <a:xfrm>
            <a:off x="180992" y="2667000"/>
            <a:ext cx="8708730" cy="1077218"/>
          </a:xfrm>
          <a:prstGeom prst="rect">
            <a:avLst/>
          </a:prstGeom>
        </p:spPr>
        <p:txBody>
          <a:bodyPr wrap="none">
            <a:spAutoFit/>
          </a:bodyPr>
          <a:lstStyle/>
          <a:p>
            <a:pPr lvl="0" algn="ctr">
              <a:spcBef>
                <a:spcPts val="0"/>
              </a:spcBef>
            </a:pPr>
            <a:r>
              <a:rPr lang="en-US" sz="2800" b="1" kern="900" dirty="0" err="1" smtClean="0">
                <a:solidFill>
                  <a:srgbClr val="FF0066"/>
                </a:solidFill>
                <a:latin typeface="Times New Roman" pitchFamily="18" charset="0"/>
              </a:rPr>
              <a:t>Tiết</a:t>
            </a:r>
            <a:r>
              <a:rPr lang="en-US" sz="2800" b="1" kern="900" dirty="0" smtClean="0">
                <a:solidFill>
                  <a:srgbClr val="FF0066"/>
                </a:solidFill>
                <a:latin typeface="Times New Roman" pitchFamily="18" charset="0"/>
              </a:rPr>
              <a:t> 43:</a:t>
            </a:r>
          </a:p>
          <a:p>
            <a:pPr lvl="0" algn="ctr">
              <a:spcBef>
                <a:spcPts val="0"/>
              </a:spcBef>
            </a:pPr>
            <a:r>
              <a:rPr lang="en-US" sz="2800" b="1" kern="900" dirty="0" smtClean="0">
                <a:solidFill>
                  <a:srgbClr val="FF0066"/>
                </a:solidFill>
                <a:latin typeface="Times New Roman" pitchFamily="18" charset="0"/>
              </a:rPr>
              <a:t> PHƯƠNG TRÌNH ĐƯA ĐƯỢC VỀ DẠNG </a:t>
            </a:r>
            <a:r>
              <a:rPr lang="en-US" sz="3600" b="1" dirty="0" err="1" smtClean="0">
                <a:solidFill>
                  <a:srgbClr val="FF0066"/>
                </a:solidFill>
                <a:latin typeface="Times New Roman" pitchFamily="18" charset="0"/>
              </a:rPr>
              <a:t>ax+b</a:t>
            </a:r>
            <a:r>
              <a:rPr lang="en-US" sz="3600" b="1" dirty="0" smtClean="0">
                <a:solidFill>
                  <a:srgbClr val="FF0066"/>
                </a:solidFill>
                <a:latin typeface="Times New Roman" pitchFamily="18" charset="0"/>
              </a:rPr>
              <a:t> = 0</a:t>
            </a:r>
            <a:endParaRPr lang="en-US" sz="3600" b="1" dirty="0">
              <a:solidFill>
                <a:srgbClr val="FF0066"/>
              </a:solidFill>
              <a:latin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Rectangle 4"/>
          <p:cNvSpPr>
            <a:spLocks noChangeArrowheads="1"/>
          </p:cNvSpPr>
          <p:nvPr/>
        </p:nvSpPr>
        <p:spPr bwMode="auto">
          <a:xfrm>
            <a:off x="42672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1" name="Rectangle 5"/>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2" name="Rectangle 6"/>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3" name="Rectangle 7"/>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4" name="Rectangle 8"/>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101385" name="Object 9"/>
          <p:cNvGraphicFramePr>
            <a:graphicFrameLocks noChangeAspect="1"/>
          </p:cNvGraphicFramePr>
          <p:nvPr/>
        </p:nvGraphicFramePr>
        <p:xfrm>
          <a:off x="4495800" y="1143000"/>
          <a:ext cx="4419600" cy="2362200"/>
        </p:xfrm>
        <a:graphic>
          <a:graphicData uri="http://schemas.openxmlformats.org/presentationml/2006/ole">
            <mc:AlternateContent xmlns:mc="http://schemas.openxmlformats.org/markup-compatibility/2006">
              <mc:Choice xmlns:v="urn:schemas-microsoft-com:vml" Requires="v">
                <p:oleObj spid="_x0000_s3102" name="Equation" r:id="rId3" imgW="1473120" imgH="698400" progId="Equation.DSMT4">
                  <p:embed/>
                </p:oleObj>
              </mc:Choice>
              <mc:Fallback>
                <p:oleObj name="Equation" r:id="rId3" imgW="1473120" imgH="6984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1143000"/>
                        <a:ext cx="4419600" cy="236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1386" name="Rectangle 10"/>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7" name="WordArt 11"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lvl="0" algn="ctr">
              <a:spcBef>
                <a:spcPts val="0"/>
              </a:spcBef>
            </a:pPr>
            <a:r>
              <a:rPr lang="en-US" sz="2800" b="1" kern="900" dirty="0" err="1">
                <a:solidFill>
                  <a:srgbClr val="FF0066"/>
                </a:solidFill>
                <a:latin typeface="Times New Roman" pitchFamily="18" charset="0"/>
              </a:rPr>
              <a:t>Tiết</a:t>
            </a:r>
            <a:r>
              <a:rPr lang="en-US" sz="2800" b="1" kern="900" dirty="0">
                <a:solidFill>
                  <a:srgbClr val="FF0066"/>
                </a:solidFill>
                <a:latin typeface="Times New Roman" pitchFamily="18" charset="0"/>
              </a:rPr>
              <a:t> 43</a:t>
            </a:r>
            <a:r>
              <a:rPr lang="en-US" sz="2800" b="1" kern="900" dirty="0" smtClean="0">
                <a:solidFill>
                  <a:srgbClr val="FF0066"/>
                </a:solidFill>
                <a:latin typeface="Times New Roman" pitchFamily="18" charset="0"/>
              </a:rPr>
              <a:t>: </a:t>
            </a:r>
            <a:r>
              <a:rPr lang="en-US" sz="2800" b="1" kern="900" dirty="0">
                <a:solidFill>
                  <a:srgbClr val="FF0066"/>
                </a:solidFill>
                <a:latin typeface="Times New Roman" pitchFamily="18" charset="0"/>
              </a:rPr>
              <a:t>PHƯƠNG TRÌNH ĐƯA ĐƯỢC VỀ DẠNG </a:t>
            </a:r>
            <a:r>
              <a:rPr lang="en-US" sz="3600" b="1" dirty="0" err="1">
                <a:solidFill>
                  <a:srgbClr val="FF0066"/>
                </a:solidFill>
                <a:latin typeface="Times New Roman" pitchFamily="18" charset="0"/>
              </a:rPr>
              <a:t>ax+b</a:t>
            </a:r>
            <a:r>
              <a:rPr lang="en-US" sz="3600" b="1" dirty="0">
                <a:solidFill>
                  <a:srgbClr val="FF0066"/>
                </a:solidFill>
                <a:latin typeface="Times New Roman" pitchFamily="18" charset="0"/>
              </a:rPr>
              <a:t> = 0</a:t>
            </a:r>
            <a:endParaRPr lang="en-US" sz="3600" b="1" dirty="0">
              <a:solidFill>
                <a:srgbClr val="FF0066"/>
              </a:solidFill>
              <a:latin typeface="Times New Roman" pitchFamily="18" charset="0"/>
            </a:endParaRPr>
          </a:p>
        </p:txBody>
      </p:sp>
      <p:sp>
        <p:nvSpPr>
          <p:cNvPr id="101388" name="Text Box 12"/>
          <p:cNvSpPr txBox="1">
            <a:spLocks noChangeArrowheads="1"/>
          </p:cNvSpPr>
          <p:nvPr/>
        </p:nvSpPr>
        <p:spPr bwMode="auto">
          <a:xfrm>
            <a:off x="200025" y="1066800"/>
            <a:ext cx="4081463" cy="457200"/>
          </a:xfrm>
          <a:prstGeom prst="rect">
            <a:avLst/>
          </a:prstGeom>
          <a:noFill/>
          <a:ln w="9525">
            <a:noFill/>
            <a:miter lim="800000"/>
            <a:headEnd/>
            <a:tailEnd/>
          </a:ln>
        </p:spPr>
        <p:txBody>
          <a:bodyPr>
            <a:spAutoFit/>
          </a:bodyPr>
          <a:lstStyle/>
          <a:p>
            <a:pPr algn="just" eaLnBrk="0" hangingPunct="0"/>
            <a:r>
              <a:rPr lang="en-US" sz="2400" b="1" dirty="0">
                <a:solidFill>
                  <a:srgbClr val="FF0000"/>
                </a:solidFill>
                <a:latin typeface="Times New Roman" pitchFamily="18" charset="0"/>
              </a:rPr>
              <a:t>1. </a:t>
            </a:r>
            <a:r>
              <a:rPr lang="en-US" sz="2400" b="1" dirty="0" err="1">
                <a:solidFill>
                  <a:srgbClr val="FF0000"/>
                </a:solidFill>
                <a:latin typeface="Times New Roman" pitchFamily="18" charset="0"/>
              </a:rPr>
              <a:t>Cách</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giải</a:t>
            </a:r>
            <a:r>
              <a:rPr lang="en-US" sz="2400" b="1" dirty="0">
                <a:solidFill>
                  <a:srgbClr val="FF0000"/>
                </a:solidFill>
                <a:latin typeface="Times New Roman" pitchFamily="18" charset="0"/>
              </a:rPr>
              <a:t>:</a:t>
            </a:r>
          </a:p>
        </p:txBody>
      </p:sp>
      <p:sp>
        <p:nvSpPr>
          <p:cNvPr id="101389" name="Text Box 13"/>
          <p:cNvSpPr txBox="1">
            <a:spLocks noChangeArrowheads="1"/>
          </p:cNvSpPr>
          <p:nvPr/>
        </p:nvSpPr>
        <p:spPr bwMode="auto">
          <a:xfrm>
            <a:off x="228600" y="1371600"/>
            <a:ext cx="4038600" cy="1004888"/>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latin typeface="Times New Roman" pitchFamily="18" charset="0"/>
              </a:rPr>
              <a:t>Ví</a:t>
            </a:r>
            <a:r>
              <a:rPr lang="en-US" sz="2400" b="1" dirty="0">
                <a:latin typeface="Times New Roman" pitchFamily="18" charset="0"/>
              </a:rPr>
              <a:t> </a:t>
            </a:r>
            <a:r>
              <a:rPr lang="en-US" sz="2400" b="1" dirty="0" err="1">
                <a:latin typeface="Times New Roman" pitchFamily="18" charset="0"/>
              </a:rPr>
              <a:t>dụ</a:t>
            </a:r>
            <a:r>
              <a:rPr lang="en-US" sz="2400" b="1" dirty="0">
                <a:latin typeface="Times New Roman" pitchFamily="18" charset="0"/>
              </a:rPr>
              <a:t>: </a:t>
            </a:r>
            <a:r>
              <a:rPr lang="en-US" sz="2400" b="1" dirty="0" err="1">
                <a:latin typeface="Times New Roman" pitchFamily="18" charset="0"/>
              </a:rPr>
              <a:t>Giải</a:t>
            </a:r>
            <a:r>
              <a:rPr lang="en-US" sz="2400" b="1" dirty="0">
                <a:latin typeface="Times New Roman" pitchFamily="18" charset="0"/>
              </a:rPr>
              <a:t> </a:t>
            </a:r>
            <a:r>
              <a:rPr lang="en-US" sz="2400" b="1" dirty="0" err="1">
                <a:latin typeface="Times New Roman" pitchFamily="18" charset="0"/>
              </a:rPr>
              <a:t>các</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p>
          <a:p>
            <a:pPr algn="just" eaLnBrk="0" hangingPunct="0">
              <a:spcBef>
                <a:spcPct val="50000"/>
              </a:spcBef>
            </a:pPr>
            <a:r>
              <a:rPr lang="en-US" sz="2400" b="1" dirty="0">
                <a:latin typeface="Times New Roman" pitchFamily="18" charset="0"/>
              </a:rPr>
              <a:t>a) 7 + (x – 2) = 3(x – 1)</a:t>
            </a:r>
          </a:p>
        </p:txBody>
      </p:sp>
      <p:graphicFrame>
        <p:nvGraphicFramePr>
          <p:cNvPr id="101390" name="Object 14"/>
          <p:cNvGraphicFramePr>
            <a:graphicFrameLocks noChangeAspect="1"/>
          </p:cNvGraphicFramePr>
          <p:nvPr/>
        </p:nvGraphicFramePr>
        <p:xfrm>
          <a:off x="239713" y="2328863"/>
          <a:ext cx="3386137" cy="2817812"/>
        </p:xfrm>
        <a:graphic>
          <a:graphicData uri="http://schemas.openxmlformats.org/presentationml/2006/ole">
            <mc:AlternateContent xmlns:mc="http://schemas.openxmlformats.org/markup-compatibility/2006">
              <mc:Choice xmlns:v="urn:schemas-microsoft-com:vml" Requires="v">
                <p:oleObj spid="_x0000_s3103" name="Equation" r:id="rId5" imgW="2463480" imgH="2108160" progId="Equation.DSMT4">
                  <p:embed/>
                </p:oleObj>
              </mc:Choice>
              <mc:Fallback>
                <p:oleObj name="Equation" r:id="rId5" imgW="2463480" imgH="2108160" progId="Equation.DSMT4">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713" y="2328863"/>
                        <a:ext cx="3386137" cy="2817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1391" name="Text Box 15"/>
          <p:cNvSpPr txBox="1">
            <a:spLocks noChangeArrowheads="1"/>
          </p:cNvSpPr>
          <p:nvPr/>
        </p:nvSpPr>
        <p:spPr bwMode="auto">
          <a:xfrm>
            <a:off x="228600" y="5257800"/>
            <a:ext cx="4038600" cy="830997"/>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latin typeface="Times New Roman" pitchFamily="18" charset="0"/>
              </a:rPr>
              <a:t>Vậy</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r>
              <a:rPr lang="en-US" sz="2400" b="1" dirty="0" err="1">
                <a:latin typeface="Times New Roman" pitchFamily="18" charset="0"/>
              </a:rPr>
              <a:t>có</a:t>
            </a:r>
            <a:r>
              <a:rPr lang="en-US" sz="2400" b="1" dirty="0">
                <a:latin typeface="Times New Roman" pitchFamily="18" charset="0"/>
              </a:rPr>
              <a:t> </a:t>
            </a:r>
            <a:r>
              <a:rPr lang="vi-VN" sz="2400" b="1" dirty="0" smtClean="0">
                <a:latin typeface="Times New Roman" pitchFamily="18" charset="0"/>
              </a:rPr>
              <a:t>tập </a:t>
            </a:r>
            <a:r>
              <a:rPr lang="en-US" sz="2400" b="1" dirty="0" err="1" smtClean="0">
                <a:latin typeface="Times New Roman" pitchFamily="18" charset="0"/>
              </a:rPr>
              <a:t>nghiệm</a:t>
            </a:r>
            <a:r>
              <a:rPr lang="en-US" sz="2400" b="1" dirty="0" smtClean="0">
                <a:latin typeface="Times New Roman" pitchFamily="18" charset="0"/>
              </a:rPr>
              <a:t> </a:t>
            </a:r>
            <a:r>
              <a:rPr lang="en-US" sz="2400" b="1" dirty="0" err="1">
                <a:latin typeface="Times New Roman" pitchFamily="18" charset="0"/>
              </a:rPr>
              <a:t>là</a:t>
            </a:r>
            <a:r>
              <a:rPr lang="en-US" sz="2400" b="1" dirty="0">
                <a:latin typeface="Times New Roman" pitchFamily="18" charset="0"/>
              </a:rPr>
              <a:t> S = {4}</a:t>
            </a:r>
          </a:p>
        </p:txBody>
      </p:sp>
      <p:graphicFrame>
        <p:nvGraphicFramePr>
          <p:cNvPr id="101392" name="Object 16"/>
          <p:cNvGraphicFramePr>
            <a:graphicFrameLocks noGrp="1" noChangeAspect="1"/>
          </p:cNvGraphicFramePr>
          <p:nvPr>
            <p:ph/>
          </p:nvPr>
        </p:nvGraphicFramePr>
        <p:xfrm>
          <a:off x="228600" y="6096000"/>
          <a:ext cx="3886200" cy="533400"/>
        </p:xfrm>
        <a:graphic>
          <a:graphicData uri="http://schemas.openxmlformats.org/presentationml/2006/ole">
            <mc:AlternateContent xmlns:mc="http://schemas.openxmlformats.org/markup-compatibility/2006">
              <mc:Choice xmlns:v="urn:schemas-microsoft-com:vml" Requires="v">
                <p:oleObj spid="_x0000_s3104" name="Equation" r:id="rId7" imgW="3098520" imgH="342720" progId="Equation.DSMT4">
                  <p:embed/>
                </p:oleObj>
              </mc:Choice>
              <mc:Fallback>
                <p:oleObj name="Equation" r:id="rId7" imgW="3098520" imgH="342720" progId="Equation.DSMT4">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 y="6096000"/>
                        <a:ext cx="38862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1387"/>
                                        </p:tgtEl>
                                        <p:attrNameLst>
                                          <p:attrName>style.visibility</p:attrName>
                                        </p:attrNameLst>
                                      </p:cBhvr>
                                      <p:to>
                                        <p:strVal val="visible"/>
                                      </p:to>
                                    </p:set>
                                    <p:animEffect transition="in" filter="blinds(horizontal)">
                                      <p:cBhvr>
                                        <p:cTn id="7" dur="500"/>
                                        <p:tgtEl>
                                          <p:spTgt spid="10138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1383"/>
                                        </p:tgtEl>
                                        <p:attrNameLst>
                                          <p:attrName>style.visibility</p:attrName>
                                        </p:attrNameLst>
                                      </p:cBhvr>
                                      <p:to>
                                        <p:strVal val="visible"/>
                                      </p:to>
                                    </p:set>
                                    <p:animEffect transition="in" filter="blinds(horizontal)">
                                      <p:cBhvr>
                                        <p:cTn id="12" dur="500"/>
                                        <p:tgtEl>
                                          <p:spTgt spid="10138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01386"/>
                                        </p:tgtEl>
                                        <p:attrNameLst>
                                          <p:attrName>style.visibility</p:attrName>
                                        </p:attrNameLst>
                                      </p:cBhvr>
                                      <p:to>
                                        <p:strVal val="visible"/>
                                      </p:to>
                                    </p:set>
                                    <p:animEffect transition="in" filter="blinds(horizontal)">
                                      <p:cBhvr>
                                        <p:cTn id="15" dur="500"/>
                                        <p:tgtEl>
                                          <p:spTgt spid="10138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01384"/>
                                        </p:tgtEl>
                                        <p:attrNameLst>
                                          <p:attrName>style.visibility</p:attrName>
                                        </p:attrNameLst>
                                      </p:cBhvr>
                                      <p:to>
                                        <p:strVal val="visible"/>
                                      </p:to>
                                    </p:set>
                                    <p:animEffect transition="in" filter="blinds(horizontal)">
                                      <p:cBhvr>
                                        <p:cTn id="18" dur="500"/>
                                        <p:tgtEl>
                                          <p:spTgt spid="101384"/>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01382"/>
                                        </p:tgtEl>
                                        <p:attrNameLst>
                                          <p:attrName>style.visibility</p:attrName>
                                        </p:attrNameLst>
                                      </p:cBhvr>
                                      <p:to>
                                        <p:strVal val="visible"/>
                                      </p:to>
                                    </p:set>
                                    <p:animEffect transition="in" filter="blinds(horizontal)">
                                      <p:cBhvr>
                                        <p:cTn id="21" dur="500"/>
                                        <p:tgtEl>
                                          <p:spTgt spid="101382"/>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01381"/>
                                        </p:tgtEl>
                                        <p:attrNameLst>
                                          <p:attrName>style.visibility</p:attrName>
                                        </p:attrNameLst>
                                      </p:cBhvr>
                                      <p:to>
                                        <p:strVal val="visible"/>
                                      </p:to>
                                    </p:set>
                                    <p:animEffect transition="in" filter="blinds(horizontal)">
                                      <p:cBhvr>
                                        <p:cTn id="26" dur="500"/>
                                        <p:tgtEl>
                                          <p:spTgt spid="101381"/>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101380"/>
                                        </p:tgtEl>
                                        <p:attrNameLst>
                                          <p:attrName>style.visibility</p:attrName>
                                        </p:attrNameLst>
                                      </p:cBhvr>
                                      <p:to>
                                        <p:strVal val="visible"/>
                                      </p:to>
                                    </p:set>
                                    <p:animEffect transition="in" filter="blinds(horizontal)">
                                      <p:cBhvr>
                                        <p:cTn id="29" dur="500"/>
                                        <p:tgtEl>
                                          <p:spTgt spid="101380"/>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01388"/>
                                        </p:tgtEl>
                                        <p:attrNameLst>
                                          <p:attrName>style.visibility</p:attrName>
                                        </p:attrNameLst>
                                      </p:cBhvr>
                                      <p:to>
                                        <p:strVal val="visible"/>
                                      </p:to>
                                    </p:set>
                                    <p:animEffect transition="in" filter="blinds(horizontal)">
                                      <p:cBhvr>
                                        <p:cTn id="34" dur="500"/>
                                        <p:tgtEl>
                                          <p:spTgt spid="101388"/>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01389"/>
                                        </p:tgtEl>
                                        <p:attrNameLst>
                                          <p:attrName>style.visibility</p:attrName>
                                        </p:attrNameLst>
                                      </p:cBhvr>
                                      <p:to>
                                        <p:strVal val="visible"/>
                                      </p:to>
                                    </p:set>
                                    <p:animEffect transition="in" filter="blinds(horizontal)">
                                      <p:cBhvr>
                                        <p:cTn id="39" dur="500"/>
                                        <p:tgtEl>
                                          <p:spTgt spid="101389"/>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xit" presetSubtype="10" fill="hold" nodeType="clickEffect">
                                  <p:stCondLst>
                                    <p:cond delay="0"/>
                                  </p:stCondLst>
                                  <p:childTnLst>
                                    <p:animEffect transition="out" filter="blinds(horizontal)">
                                      <p:cBhvr>
                                        <p:cTn id="43" dur="500"/>
                                        <p:tgtEl>
                                          <p:spTgt spid="101385"/>
                                        </p:tgtEl>
                                      </p:cBhvr>
                                    </p:animEffect>
                                    <p:set>
                                      <p:cBhvr>
                                        <p:cTn id="44" dur="1" fill="hold">
                                          <p:stCondLst>
                                            <p:cond delay="499"/>
                                          </p:stCondLst>
                                        </p:cTn>
                                        <p:tgtEl>
                                          <p:spTgt spid="101385"/>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101390"/>
                                        </p:tgtEl>
                                        <p:attrNameLst>
                                          <p:attrName>style.visibility</p:attrName>
                                        </p:attrNameLst>
                                      </p:cBhvr>
                                      <p:to>
                                        <p:strVal val="visible"/>
                                      </p:to>
                                    </p:set>
                                    <p:animEffect transition="in" filter="blinds(horizontal)">
                                      <p:cBhvr>
                                        <p:cTn id="49" dur="500"/>
                                        <p:tgtEl>
                                          <p:spTgt spid="101390"/>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101391"/>
                                        </p:tgtEl>
                                        <p:attrNameLst>
                                          <p:attrName>style.visibility</p:attrName>
                                        </p:attrNameLst>
                                      </p:cBhvr>
                                      <p:to>
                                        <p:strVal val="visible"/>
                                      </p:to>
                                    </p:set>
                                    <p:animEffect transition="in" filter="blinds(horizontal)">
                                      <p:cBhvr>
                                        <p:cTn id="54" dur="500"/>
                                        <p:tgtEl>
                                          <p:spTgt spid="101391"/>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nodeType="clickEffect">
                                  <p:stCondLst>
                                    <p:cond delay="0"/>
                                  </p:stCondLst>
                                  <p:childTnLst>
                                    <p:set>
                                      <p:cBhvr>
                                        <p:cTn id="58" dur="1" fill="hold">
                                          <p:stCondLst>
                                            <p:cond delay="0"/>
                                          </p:stCondLst>
                                        </p:cTn>
                                        <p:tgtEl>
                                          <p:spTgt spid="101392"/>
                                        </p:tgtEl>
                                        <p:attrNameLst>
                                          <p:attrName>style.visibility</p:attrName>
                                        </p:attrNameLst>
                                      </p:cBhvr>
                                      <p:to>
                                        <p:strVal val="visible"/>
                                      </p:to>
                                    </p:set>
                                    <p:animEffect transition="in" filter="blinds(horizontal)">
                                      <p:cBhvr>
                                        <p:cTn id="59" dur="500"/>
                                        <p:tgtEl>
                                          <p:spTgt spid="1013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0" grpId="0" animBg="1"/>
      <p:bldP spid="101381" grpId="0" animBg="1"/>
      <p:bldP spid="101382" grpId="0" animBg="1"/>
      <p:bldP spid="101383" grpId="0" animBg="1"/>
      <p:bldP spid="101384" grpId="0" animBg="1"/>
      <p:bldP spid="101386" grpId="0" animBg="1"/>
      <p:bldP spid="101387" grpId="0"/>
      <p:bldP spid="101388" grpId="0"/>
      <p:bldP spid="101389" grpId="0"/>
      <p:bldP spid="10139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Rectangle 5"/>
          <p:cNvSpPr>
            <a:spLocks noChangeArrowheads="1"/>
          </p:cNvSpPr>
          <p:nvPr/>
        </p:nvSpPr>
        <p:spPr bwMode="auto">
          <a:xfrm>
            <a:off x="42672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89109" name="Object 21"/>
          <p:cNvGraphicFramePr>
            <a:graphicFrameLocks noGrp="1" noChangeAspect="1"/>
          </p:cNvGraphicFramePr>
          <p:nvPr>
            <p:ph sz="half" idx="2"/>
            <p:extLst>
              <p:ext uri="{D42A27DB-BD31-4B8C-83A1-F6EECF244321}">
                <p14:modId xmlns:p14="http://schemas.microsoft.com/office/powerpoint/2010/main" val="3260862229"/>
              </p:ext>
            </p:extLst>
          </p:nvPr>
        </p:nvGraphicFramePr>
        <p:xfrm>
          <a:off x="4495800" y="1912203"/>
          <a:ext cx="4419600" cy="1905000"/>
        </p:xfrm>
        <a:graphic>
          <a:graphicData uri="http://schemas.openxmlformats.org/presentationml/2006/ole">
            <mc:AlternateContent xmlns:mc="http://schemas.openxmlformats.org/markup-compatibility/2006">
              <mc:Choice xmlns:v="urn:schemas-microsoft-com:vml" Requires="v">
                <p:oleObj spid="_x0000_s4139" name="Equation" r:id="rId3" imgW="2819160" imgH="1193760" progId="Equation.DSMT4">
                  <p:embed/>
                </p:oleObj>
              </mc:Choice>
              <mc:Fallback>
                <p:oleObj name="Equation" r:id="rId3" imgW="2819160" imgH="119376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1912203"/>
                        <a:ext cx="4419600"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9112" name="Text Box 24"/>
          <p:cNvSpPr txBox="1">
            <a:spLocks noChangeArrowheads="1"/>
          </p:cNvSpPr>
          <p:nvPr/>
        </p:nvSpPr>
        <p:spPr bwMode="auto">
          <a:xfrm>
            <a:off x="4419600" y="3893403"/>
            <a:ext cx="4495800" cy="830997"/>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latin typeface="Times New Roman" pitchFamily="18" charset="0"/>
              </a:rPr>
              <a:t>Vậy</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r>
              <a:rPr lang="en-US" sz="2400" b="1" dirty="0" err="1">
                <a:latin typeface="Times New Roman" pitchFamily="18" charset="0"/>
              </a:rPr>
              <a:t>có</a:t>
            </a:r>
            <a:r>
              <a:rPr lang="en-US" sz="2400" b="1" dirty="0">
                <a:latin typeface="Times New Roman" pitchFamily="18" charset="0"/>
              </a:rPr>
              <a:t> </a:t>
            </a:r>
            <a:r>
              <a:rPr lang="vi-VN" sz="2400" b="1" dirty="0" smtClean="0">
                <a:latin typeface="Times New Roman" pitchFamily="18" charset="0"/>
              </a:rPr>
              <a:t>tập </a:t>
            </a:r>
            <a:r>
              <a:rPr lang="en-US" sz="2400" b="1" dirty="0" err="1" smtClean="0">
                <a:latin typeface="Times New Roman" pitchFamily="18" charset="0"/>
              </a:rPr>
              <a:t>nghiệm</a:t>
            </a:r>
            <a:r>
              <a:rPr lang="en-US" sz="2400" b="1" dirty="0" smtClean="0">
                <a:latin typeface="Times New Roman" pitchFamily="18" charset="0"/>
              </a:rPr>
              <a:t> </a:t>
            </a:r>
            <a:r>
              <a:rPr lang="en-US" sz="2400" b="1" dirty="0" err="1">
                <a:latin typeface="Times New Roman" pitchFamily="18" charset="0"/>
              </a:rPr>
              <a:t>là</a:t>
            </a:r>
            <a:r>
              <a:rPr lang="en-US" sz="2400" b="1" dirty="0">
                <a:latin typeface="Times New Roman" pitchFamily="18" charset="0"/>
              </a:rPr>
              <a:t> S = </a:t>
            </a:r>
          </a:p>
        </p:txBody>
      </p:sp>
      <p:graphicFrame>
        <p:nvGraphicFramePr>
          <p:cNvPr id="89113" name="Object 25"/>
          <p:cNvGraphicFramePr>
            <a:graphicFrameLocks noChangeAspect="1"/>
          </p:cNvGraphicFramePr>
          <p:nvPr>
            <p:extLst>
              <p:ext uri="{D42A27DB-BD31-4B8C-83A1-F6EECF244321}">
                <p14:modId xmlns:p14="http://schemas.microsoft.com/office/powerpoint/2010/main" val="3360855121"/>
              </p:ext>
            </p:extLst>
          </p:nvPr>
        </p:nvGraphicFramePr>
        <p:xfrm>
          <a:off x="5334000" y="4297326"/>
          <a:ext cx="381000" cy="381000"/>
        </p:xfrm>
        <a:graphic>
          <a:graphicData uri="http://schemas.openxmlformats.org/presentationml/2006/ole">
            <mc:AlternateContent xmlns:mc="http://schemas.openxmlformats.org/markup-compatibility/2006">
              <mc:Choice xmlns:v="urn:schemas-microsoft-com:vml" Requires="v">
                <p:oleObj spid="_x0000_s4140" name="Equation" r:id="rId5" imgW="190440" imgH="190440" progId="Equation.DSMT4">
                  <p:embed/>
                </p:oleObj>
              </mc:Choice>
              <mc:Fallback>
                <p:oleObj name="Equation" r:id="rId5" imgW="190440" imgH="190440" progId="Equation.DSMT4">
                  <p:embed/>
                  <p:pic>
                    <p:nvPicPr>
                      <p:cNvPr id="0" name="Object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4297326"/>
                        <a:ext cx="381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10" name="Text Box 34"/>
          <p:cNvSpPr txBox="1">
            <a:spLocks noChangeArrowheads="1"/>
          </p:cNvSpPr>
          <p:nvPr/>
        </p:nvSpPr>
        <p:spPr bwMode="auto">
          <a:xfrm>
            <a:off x="185737" y="447554"/>
            <a:ext cx="4081463" cy="523220"/>
          </a:xfrm>
          <a:prstGeom prst="rect">
            <a:avLst/>
          </a:prstGeom>
          <a:noFill/>
          <a:ln w="9525">
            <a:noFill/>
            <a:miter lim="800000"/>
            <a:headEnd/>
            <a:tailEnd/>
          </a:ln>
        </p:spPr>
        <p:txBody>
          <a:bodyPr>
            <a:spAutoFit/>
          </a:bodyPr>
          <a:lstStyle/>
          <a:p>
            <a:pPr algn="just" eaLnBrk="0" hangingPunct="0"/>
            <a:r>
              <a:rPr lang="en-US" sz="2800" b="1" dirty="0">
                <a:solidFill>
                  <a:srgbClr val="FF0000"/>
                </a:solidFill>
                <a:latin typeface="Times New Roman" pitchFamily="18" charset="0"/>
              </a:rPr>
              <a:t>1. </a:t>
            </a:r>
            <a:r>
              <a:rPr lang="en-US" sz="2800" b="1" dirty="0" err="1">
                <a:solidFill>
                  <a:srgbClr val="FF0000"/>
                </a:solidFill>
                <a:latin typeface="Times New Roman" pitchFamily="18" charset="0"/>
              </a:rPr>
              <a:t>Cách</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giải</a:t>
            </a:r>
            <a:r>
              <a:rPr lang="en-US" sz="2800" b="1" dirty="0">
                <a:solidFill>
                  <a:srgbClr val="FF0000"/>
                </a:solidFill>
                <a:latin typeface="Times New Roman" pitchFamily="18" charset="0"/>
              </a:rPr>
              <a:t>:</a:t>
            </a:r>
          </a:p>
        </p:txBody>
      </p:sp>
      <p:sp>
        <p:nvSpPr>
          <p:cNvPr id="4111" name="Text Box 35"/>
          <p:cNvSpPr txBox="1">
            <a:spLocks noChangeArrowheads="1"/>
          </p:cNvSpPr>
          <p:nvPr/>
        </p:nvSpPr>
        <p:spPr bwMode="auto">
          <a:xfrm>
            <a:off x="185737" y="970774"/>
            <a:ext cx="4038600" cy="1004888"/>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latin typeface="Times New Roman" pitchFamily="18" charset="0"/>
              </a:rPr>
              <a:t>Ví</a:t>
            </a:r>
            <a:r>
              <a:rPr lang="en-US" sz="2400" b="1" dirty="0">
                <a:latin typeface="Times New Roman" pitchFamily="18" charset="0"/>
              </a:rPr>
              <a:t> </a:t>
            </a:r>
            <a:r>
              <a:rPr lang="en-US" sz="2400" b="1" dirty="0" err="1">
                <a:latin typeface="Times New Roman" pitchFamily="18" charset="0"/>
              </a:rPr>
              <a:t>dụ</a:t>
            </a:r>
            <a:r>
              <a:rPr lang="en-US" sz="2400" b="1" dirty="0">
                <a:latin typeface="Times New Roman" pitchFamily="18" charset="0"/>
              </a:rPr>
              <a:t>: </a:t>
            </a:r>
            <a:r>
              <a:rPr lang="en-US" sz="2400" b="1" dirty="0" err="1">
                <a:latin typeface="Times New Roman" pitchFamily="18" charset="0"/>
              </a:rPr>
              <a:t>Giải</a:t>
            </a:r>
            <a:r>
              <a:rPr lang="en-US" sz="2400" b="1" dirty="0">
                <a:latin typeface="Times New Roman" pitchFamily="18" charset="0"/>
              </a:rPr>
              <a:t> </a:t>
            </a:r>
            <a:r>
              <a:rPr lang="en-US" sz="2400" b="1" dirty="0" err="1">
                <a:latin typeface="Times New Roman" pitchFamily="18" charset="0"/>
              </a:rPr>
              <a:t>các</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p>
          <a:p>
            <a:pPr algn="just" eaLnBrk="0" hangingPunct="0">
              <a:spcBef>
                <a:spcPct val="50000"/>
              </a:spcBef>
            </a:pPr>
            <a:r>
              <a:rPr lang="en-US" sz="2400" b="1" dirty="0">
                <a:latin typeface="Times New Roman" pitchFamily="18" charset="0"/>
              </a:rPr>
              <a:t>a) 7 + (x – 2) = 3(x – 1)</a:t>
            </a:r>
          </a:p>
        </p:txBody>
      </p:sp>
      <p:graphicFrame>
        <p:nvGraphicFramePr>
          <p:cNvPr id="4100" name="Object 36"/>
          <p:cNvGraphicFramePr>
            <a:graphicFrameLocks noChangeAspect="1"/>
          </p:cNvGraphicFramePr>
          <p:nvPr>
            <p:extLst>
              <p:ext uri="{D42A27DB-BD31-4B8C-83A1-F6EECF244321}">
                <p14:modId xmlns:p14="http://schemas.microsoft.com/office/powerpoint/2010/main" val="276009442"/>
              </p:ext>
            </p:extLst>
          </p:nvPr>
        </p:nvGraphicFramePr>
        <p:xfrm>
          <a:off x="228600" y="2209800"/>
          <a:ext cx="3386137" cy="2817812"/>
        </p:xfrm>
        <a:graphic>
          <a:graphicData uri="http://schemas.openxmlformats.org/presentationml/2006/ole">
            <mc:AlternateContent xmlns:mc="http://schemas.openxmlformats.org/markup-compatibility/2006">
              <mc:Choice xmlns:v="urn:schemas-microsoft-com:vml" Requires="v">
                <p:oleObj spid="_x0000_s4141" name="Equation" r:id="rId7" imgW="2463480" imgH="2108160" progId="Equation.DSMT4">
                  <p:embed/>
                </p:oleObj>
              </mc:Choice>
              <mc:Fallback>
                <p:oleObj name="Equation" r:id="rId7" imgW="2463480" imgH="2108160" progId="Equation.DSMT4">
                  <p:embed/>
                  <p:pic>
                    <p:nvPicPr>
                      <p:cNvPr id="0" name="Object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 y="2209800"/>
                        <a:ext cx="3386137" cy="2817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12" name="Text Box 37"/>
          <p:cNvSpPr txBox="1">
            <a:spLocks noChangeArrowheads="1"/>
          </p:cNvSpPr>
          <p:nvPr/>
        </p:nvSpPr>
        <p:spPr bwMode="auto">
          <a:xfrm>
            <a:off x="228600" y="5257800"/>
            <a:ext cx="4038600" cy="822325"/>
          </a:xfrm>
          <a:prstGeom prst="rect">
            <a:avLst/>
          </a:prstGeom>
          <a:noFill/>
          <a:ln w="9525" algn="ctr">
            <a:noFill/>
            <a:miter lim="800000"/>
            <a:headEnd/>
            <a:tailEnd/>
          </a:ln>
        </p:spPr>
        <p:txBody>
          <a:bodyPr>
            <a:spAutoFit/>
          </a:bodyPr>
          <a:lstStyle/>
          <a:p>
            <a:pPr algn="just" eaLnBrk="0" hangingPunct="0">
              <a:spcBef>
                <a:spcPct val="50000"/>
              </a:spcBef>
            </a:pPr>
            <a:r>
              <a:rPr lang="en-US" sz="2400" b="1">
                <a:latin typeface="Times New Roman" pitchFamily="18" charset="0"/>
              </a:rPr>
              <a:t>Vậy phương trình có nghiệm là S = {4}</a:t>
            </a:r>
          </a:p>
        </p:txBody>
      </p:sp>
      <p:graphicFrame>
        <p:nvGraphicFramePr>
          <p:cNvPr id="4101" name="Object 38"/>
          <p:cNvGraphicFramePr>
            <a:graphicFrameLocks noChangeAspect="1"/>
          </p:cNvGraphicFramePr>
          <p:nvPr>
            <p:extLst>
              <p:ext uri="{D42A27DB-BD31-4B8C-83A1-F6EECF244321}">
                <p14:modId xmlns:p14="http://schemas.microsoft.com/office/powerpoint/2010/main" val="414535091"/>
              </p:ext>
            </p:extLst>
          </p:nvPr>
        </p:nvGraphicFramePr>
        <p:xfrm>
          <a:off x="4495800" y="1216878"/>
          <a:ext cx="3886200" cy="533400"/>
        </p:xfrm>
        <a:graphic>
          <a:graphicData uri="http://schemas.openxmlformats.org/presentationml/2006/ole">
            <mc:AlternateContent xmlns:mc="http://schemas.openxmlformats.org/markup-compatibility/2006">
              <mc:Choice xmlns:v="urn:schemas-microsoft-com:vml" Requires="v">
                <p:oleObj spid="_x0000_s4142" name="Equation" r:id="rId9" imgW="3098520" imgH="342720" progId="Equation.DSMT4">
                  <p:embed/>
                </p:oleObj>
              </mc:Choice>
              <mc:Fallback>
                <p:oleObj name="Equation" r:id="rId9" imgW="3098520" imgH="342720" progId="Equation.DSMT4">
                  <p:embed/>
                  <p:pic>
                    <p:nvPicPr>
                      <p:cNvPr id="0" name="Object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1216878"/>
                        <a:ext cx="38862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9109"/>
                                        </p:tgtEl>
                                        <p:attrNameLst>
                                          <p:attrName>style.visibility</p:attrName>
                                        </p:attrNameLst>
                                      </p:cBhvr>
                                      <p:to>
                                        <p:strVal val="visible"/>
                                      </p:to>
                                    </p:set>
                                    <p:animEffect transition="in" filter="blinds(horizontal)">
                                      <p:cBhvr>
                                        <p:cTn id="7" dur="500"/>
                                        <p:tgtEl>
                                          <p:spTgt spid="8910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9113"/>
                                        </p:tgtEl>
                                        <p:attrNameLst>
                                          <p:attrName>style.visibility</p:attrName>
                                        </p:attrNameLst>
                                      </p:cBhvr>
                                      <p:to>
                                        <p:strVal val="visible"/>
                                      </p:to>
                                    </p:set>
                                    <p:animEffect transition="in" filter="blinds(horizontal)">
                                      <p:cBhvr>
                                        <p:cTn id="12" dur="500"/>
                                        <p:tgtEl>
                                          <p:spTgt spid="8911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89112"/>
                                        </p:tgtEl>
                                        <p:attrNameLst>
                                          <p:attrName>style.visibility</p:attrName>
                                        </p:attrNameLst>
                                      </p:cBhvr>
                                      <p:to>
                                        <p:strVal val="visible"/>
                                      </p:to>
                                    </p:set>
                                    <p:animEffect transition="in" filter="blinds(horizontal)">
                                      <p:cBhvr>
                                        <p:cTn id="15" dur="500"/>
                                        <p:tgtEl>
                                          <p:spTgt spid="89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3" name="Rectangle 5"/>
          <p:cNvSpPr>
            <a:spLocks noChangeArrowheads="1"/>
          </p:cNvSpPr>
          <p:nvPr/>
        </p:nvSpPr>
        <p:spPr bwMode="auto">
          <a:xfrm>
            <a:off x="4514127" y="4572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93199" name="Object 15"/>
          <p:cNvGraphicFramePr>
            <a:graphicFrameLocks noChangeAspect="1"/>
          </p:cNvGraphicFramePr>
          <p:nvPr>
            <p:extLst>
              <p:ext uri="{D42A27DB-BD31-4B8C-83A1-F6EECF244321}">
                <p14:modId xmlns:p14="http://schemas.microsoft.com/office/powerpoint/2010/main" val="599036118"/>
              </p:ext>
            </p:extLst>
          </p:nvPr>
        </p:nvGraphicFramePr>
        <p:xfrm>
          <a:off x="0" y="1905000"/>
          <a:ext cx="3976688" cy="466725"/>
        </p:xfrm>
        <a:graphic>
          <a:graphicData uri="http://schemas.openxmlformats.org/presentationml/2006/ole">
            <mc:AlternateContent xmlns:mc="http://schemas.openxmlformats.org/markup-compatibility/2006">
              <mc:Choice xmlns:v="urn:schemas-microsoft-com:vml" Requires="v">
                <p:oleObj spid="_x0000_s5222" name="Equation" r:id="rId3" imgW="3416040" imgH="342720" progId="Equation.DSMT4">
                  <p:embed/>
                </p:oleObj>
              </mc:Choice>
              <mc:Fallback>
                <p:oleObj name="Equation" r:id="rId3" imgW="3416040" imgH="34272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905000"/>
                        <a:ext cx="3976688" cy="466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0" name="Object 16"/>
          <p:cNvGraphicFramePr>
            <a:graphicFrameLocks noChangeAspect="1"/>
          </p:cNvGraphicFramePr>
          <p:nvPr>
            <p:extLst>
              <p:ext uri="{D42A27DB-BD31-4B8C-83A1-F6EECF244321}">
                <p14:modId xmlns:p14="http://schemas.microsoft.com/office/powerpoint/2010/main" val="3790851835"/>
              </p:ext>
            </p:extLst>
          </p:nvPr>
        </p:nvGraphicFramePr>
        <p:xfrm>
          <a:off x="3858" y="2514600"/>
          <a:ext cx="4038600" cy="407988"/>
        </p:xfrm>
        <a:graphic>
          <a:graphicData uri="http://schemas.openxmlformats.org/presentationml/2006/ole">
            <mc:AlternateContent xmlns:mc="http://schemas.openxmlformats.org/markup-compatibility/2006">
              <mc:Choice xmlns:v="urn:schemas-microsoft-com:vml" Requires="v">
                <p:oleObj spid="_x0000_s5223" name="Equation" r:id="rId5" imgW="3009600" imgH="279360" progId="Equation.DSMT4">
                  <p:embed/>
                </p:oleObj>
              </mc:Choice>
              <mc:Fallback>
                <p:oleObj name="Equation" r:id="rId5" imgW="3009600" imgH="279360"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8" y="2514600"/>
                        <a:ext cx="4038600" cy="407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AlternateContent xmlns:mc="http://schemas.openxmlformats.org/markup-compatibility/2006">
        <mc:Choice xmlns:a14="http://schemas.microsoft.com/office/drawing/2010/main" Requires="a14">
          <p:sp>
            <p:nvSpPr>
              <p:cNvPr id="93201" name="Text Box 17"/>
              <p:cNvSpPr txBox="1">
                <a:spLocks noChangeArrowheads="1"/>
              </p:cNvSpPr>
              <p:nvPr/>
            </p:nvSpPr>
            <p:spPr bwMode="auto">
              <a:xfrm>
                <a:off x="0" y="4876800"/>
                <a:ext cx="4572000" cy="1011111"/>
              </a:xfrm>
              <a:prstGeom prst="rect">
                <a:avLst/>
              </a:prstGeom>
              <a:noFill/>
              <a:ln w="9525" algn="ctr">
                <a:noFill/>
                <a:miter lim="800000"/>
                <a:headEnd/>
                <a:tailEnd/>
              </a:ln>
            </p:spPr>
            <p:txBody>
              <a:bodyPr wrap="square">
                <a:spAutoFit/>
              </a:bodyPr>
              <a:lstStyle/>
              <a:p>
                <a:pPr eaLnBrk="0" hangingPunct="0">
                  <a:spcBef>
                    <a:spcPct val="50000"/>
                  </a:spcBef>
                </a:pPr>
                <a:r>
                  <a:rPr lang="en-US" sz="2400" b="1" dirty="0" smtClean="0">
                    <a:latin typeface="Times New Roman" pitchFamily="18" charset="0"/>
                  </a:rPr>
                  <a:t>Vậy</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r>
                  <a:rPr lang="en-US" sz="2400" b="1" dirty="0" err="1">
                    <a:latin typeface="Times New Roman" pitchFamily="18" charset="0"/>
                  </a:rPr>
                  <a:t>có</a:t>
                </a:r>
                <a:r>
                  <a:rPr lang="en-US" sz="2400" b="1" dirty="0">
                    <a:latin typeface="Times New Roman" pitchFamily="18" charset="0"/>
                  </a:rPr>
                  <a:t> </a:t>
                </a:r>
                <a:r>
                  <a:rPr lang="vi-VN" sz="2400" b="1" dirty="0" smtClean="0">
                    <a:latin typeface="Times New Roman" pitchFamily="18" charset="0"/>
                  </a:rPr>
                  <a:t>tập </a:t>
                </a:r>
                <a:r>
                  <a:rPr lang="en-US" sz="2400" b="1" dirty="0" err="1" smtClean="0">
                    <a:latin typeface="Times New Roman" pitchFamily="18" charset="0"/>
                  </a:rPr>
                  <a:t>nghiệm</a:t>
                </a:r>
                <a:r>
                  <a:rPr lang="en-US" sz="2400" b="1" dirty="0" smtClean="0">
                    <a:latin typeface="Times New Roman" pitchFamily="18" charset="0"/>
                  </a:rPr>
                  <a:t> </a:t>
                </a:r>
                <a:r>
                  <a:rPr lang="en-US" sz="2400" b="1" dirty="0" err="1">
                    <a:latin typeface="Times New Roman" pitchFamily="18" charset="0"/>
                  </a:rPr>
                  <a:t>là</a:t>
                </a:r>
                <a:r>
                  <a:rPr lang="en-US" sz="2400" b="1" dirty="0">
                    <a:latin typeface="Times New Roman" pitchFamily="18" charset="0"/>
                  </a:rPr>
                  <a:t> S = </a:t>
                </a:r>
                <a14:m>
                  <m:oMath xmlns:m="http://schemas.openxmlformats.org/officeDocument/2006/math">
                    <m:d>
                      <m:dPr>
                        <m:begChr m:val="{"/>
                        <m:endChr m:val="}"/>
                        <m:ctrlPr>
                          <a:rPr lang="en-US" sz="2400" b="1" i="1" smtClean="0">
                            <a:latin typeface="Cambria Math"/>
                          </a:rPr>
                        </m:ctrlPr>
                      </m:dPr>
                      <m:e>
                        <m:r>
                          <a:rPr lang="en-US" sz="2400" b="1" i="1" smtClean="0">
                            <a:latin typeface="Cambria Math"/>
                          </a:rPr>
                          <m:t>−</m:t>
                        </m:r>
                        <m:f>
                          <m:fPr>
                            <m:ctrlPr>
                              <a:rPr lang="en-US" sz="2400" b="1" i="1" smtClean="0">
                                <a:latin typeface="Cambria Math"/>
                              </a:rPr>
                            </m:ctrlPr>
                          </m:fPr>
                          <m:num>
                            <m:r>
                              <a:rPr lang="en-US" sz="2400" b="1" i="1" smtClean="0">
                                <a:latin typeface="Cambria Math"/>
                              </a:rPr>
                              <m:t>𝟗𝟒</m:t>
                            </m:r>
                          </m:num>
                          <m:den>
                            <m:r>
                              <a:rPr lang="en-US" sz="2400" b="1" i="1" smtClean="0">
                                <a:latin typeface="Cambria Math"/>
                              </a:rPr>
                              <m:t>𝟕</m:t>
                            </m:r>
                          </m:den>
                        </m:f>
                      </m:e>
                    </m:d>
                  </m:oMath>
                </a14:m>
                <a:endParaRPr lang="en-US" sz="2400" b="1" dirty="0">
                  <a:latin typeface="Times New Roman" pitchFamily="18" charset="0"/>
                </a:endParaRPr>
              </a:p>
            </p:txBody>
          </p:sp>
        </mc:Choice>
        <mc:Fallback>
          <p:sp>
            <p:nvSpPr>
              <p:cNvPr id="93201" name="Text Box 17"/>
              <p:cNvSpPr txBox="1">
                <a:spLocks noRot="1" noChangeAspect="1" noMove="1" noResize="1" noEditPoints="1" noAdjustHandles="1" noChangeArrowheads="1" noChangeShapeType="1" noTextEdit="1"/>
              </p:cNvSpPr>
              <p:nvPr/>
            </p:nvSpPr>
            <p:spPr bwMode="auto">
              <a:xfrm>
                <a:off x="0" y="4876800"/>
                <a:ext cx="4572000" cy="1011111"/>
              </a:xfrm>
              <a:prstGeom prst="rect">
                <a:avLst/>
              </a:prstGeom>
              <a:blipFill rotWithShape="1">
                <a:blip r:embed="rId7"/>
                <a:stretch>
                  <a:fillRect l="-2000" t="-4819" b="-4217"/>
                </a:stretch>
              </a:blipFill>
              <a:ln w="9525" algn="ctr">
                <a:noFill/>
                <a:miter lim="800000"/>
                <a:headEnd/>
                <a:tailEnd/>
              </a:ln>
            </p:spPr>
            <p:txBody>
              <a:bodyPr/>
              <a:lstStyle/>
              <a:p>
                <a:r>
                  <a:rPr lang="vi-VN">
                    <a:noFill/>
                  </a:rPr>
                  <a:t> </a:t>
                </a:r>
              </a:p>
            </p:txBody>
          </p:sp>
        </mc:Fallback>
      </mc:AlternateContent>
      <p:graphicFrame>
        <p:nvGraphicFramePr>
          <p:cNvPr id="93202" name="Object 18"/>
          <p:cNvGraphicFramePr>
            <a:graphicFrameLocks noChangeAspect="1"/>
          </p:cNvGraphicFramePr>
          <p:nvPr>
            <p:extLst>
              <p:ext uri="{D42A27DB-BD31-4B8C-83A1-F6EECF244321}">
                <p14:modId xmlns:p14="http://schemas.microsoft.com/office/powerpoint/2010/main" val="1104928617"/>
              </p:ext>
            </p:extLst>
          </p:nvPr>
        </p:nvGraphicFramePr>
        <p:xfrm>
          <a:off x="0" y="3124200"/>
          <a:ext cx="3962400" cy="457200"/>
        </p:xfrm>
        <a:graphic>
          <a:graphicData uri="http://schemas.openxmlformats.org/presentationml/2006/ole">
            <mc:AlternateContent xmlns:mc="http://schemas.openxmlformats.org/markup-compatibility/2006">
              <mc:Choice xmlns:v="urn:schemas-microsoft-com:vml" Requires="v">
                <p:oleObj spid="_x0000_s5224" name="Equation" r:id="rId8" imgW="1790640" imgH="190440" progId="Equation.DSMT4">
                  <p:embed/>
                </p:oleObj>
              </mc:Choice>
              <mc:Fallback>
                <p:oleObj name="Equation" r:id="rId8" imgW="1790640" imgH="190440" progId="Equation.DSMT4">
                  <p:embed/>
                  <p:pic>
                    <p:nvPicPr>
                      <p:cNvPr id="0" name="Object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124200"/>
                        <a:ext cx="39624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3" name="Object 19"/>
          <p:cNvGraphicFramePr>
            <a:graphicFrameLocks noGrp="1" noChangeAspect="1"/>
          </p:cNvGraphicFramePr>
          <p:nvPr>
            <p:ph sz="quarter" idx="1"/>
            <p:extLst>
              <p:ext uri="{D42A27DB-BD31-4B8C-83A1-F6EECF244321}">
                <p14:modId xmlns:p14="http://schemas.microsoft.com/office/powerpoint/2010/main" val="3679361398"/>
              </p:ext>
            </p:extLst>
          </p:nvPr>
        </p:nvGraphicFramePr>
        <p:xfrm>
          <a:off x="184230" y="381000"/>
          <a:ext cx="3276600" cy="762000"/>
        </p:xfrm>
        <a:graphic>
          <a:graphicData uri="http://schemas.openxmlformats.org/presentationml/2006/ole">
            <mc:AlternateContent xmlns:mc="http://schemas.openxmlformats.org/markup-compatibility/2006">
              <mc:Choice xmlns:v="urn:schemas-microsoft-com:vml" Requires="v">
                <p:oleObj spid="_x0000_s5225" name="Equation" r:id="rId10" imgW="2412720" imgH="736560" progId="Equation.DSMT4">
                  <p:embed/>
                </p:oleObj>
              </mc:Choice>
              <mc:Fallback>
                <p:oleObj name="Equation" r:id="rId10" imgW="2412720" imgH="736560" progId="Equation.DSMT4">
                  <p:embed/>
                  <p:pic>
                    <p:nvPicPr>
                      <p:cNvPr id="0" name="Object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4230" y="381000"/>
                        <a:ext cx="32766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5" name="Object 21"/>
          <p:cNvGraphicFramePr>
            <a:graphicFrameLocks noGrp="1" noChangeAspect="1"/>
          </p:cNvGraphicFramePr>
          <p:nvPr>
            <p:ph sz="quarter" idx="2"/>
            <p:extLst>
              <p:ext uri="{D42A27DB-BD31-4B8C-83A1-F6EECF244321}">
                <p14:modId xmlns:p14="http://schemas.microsoft.com/office/powerpoint/2010/main" val="1586681941"/>
              </p:ext>
            </p:extLst>
          </p:nvPr>
        </p:nvGraphicFramePr>
        <p:xfrm>
          <a:off x="121534" y="1143000"/>
          <a:ext cx="3657600" cy="736600"/>
        </p:xfrm>
        <a:graphic>
          <a:graphicData uri="http://schemas.openxmlformats.org/presentationml/2006/ole">
            <mc:AlternateContent xmlns:mc="http://schemas.openxmlformats.org/markup-compatibility/2006">
              <mc:Choice xmlns:v="urn:schemas-microsoft-com:vml" Requires="v">
                <p:oleObj spid="_x0000_s5226" name="Equation" r:id="rId12" imgW="3657600" imgH="736560" progId="Equation.DSMT4">
                  <p:embed/>
                </p:oleObj>
              </mc:Choice>
              <mc:Fallback>
                <p:oleObj name="Equation" r:id="rId12" imgW="3657600" imgH="736560" progId="Equation.DSMT4">
                  <p:embed/>
                  <p:pic>
                    <p:nvPicPr>
                      <p:cNvPr id="0" name="Object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1534" y="1143000"/>
                        <a:ext cx="36576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8" name="Object 24"/>
          <p:cNvGraphicFramePr>
            <a:graphicFrameLocks noChangeAspect="1"/>
          </p:cNvGraphicFramePr>
          <p:nvPr>
            <p:extLst>
              <p:ext uri="{D42A27DB-BD31-4B8C-83A1-F6EECF244321}">
                <p14:modId xmlns:p14="http://schemas.microsoft.com/office/powerpoint/2010/main" val="3954620821"/>
              </p:ext>
            </p:extLst>
          </p:nvPr>
        </p:nvGraphicFramePr>
        <p:xfrm>
          <a:off x="0" y="3676650"/>
          <a:ext cx="1981200" cy="419100"/>
        </p:xfrm>
        <a:graphic>
          <a:graphicData uri="http://schemas.openxmlformats.org/presentationml/2006/ole">
            <mc:AlternateContent xmlns:mc="http://schemas.openxmlformats.org/markup-compatibility/2006">
              <mc:Choice xmlns:v="urn:schemas-microsoft-com:vml" Requires="v">
                <p:oleObj spid="_x0000_s5227" name="Equation" r:id="rId14" imgW="914400" imgH="190440" progId="Equation.DSMT4">
                  <p:embed/>
                </p:oleObj>
              </mc:Choice>
              <mc:Fallback>
                <p:oleObj name="Equation" r:id="rId14" imgW="914400" imgH="190440" progId="Equation.DSMT4">
                  <p:embed/>
                  <p:pic>
                    <p:nvPicPr>
                      <p:cNvPr id="0" name="Object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3676650"/>
                        <a:ext cx="19812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9" name="Object 25"/>
          <p:cNvGraphicFramePr>
            <a:graphicFrameLocks noChangeAspect="1"/>
          </p:cNvGraphicFramePr>
          <p:nvPr>
            <p:extLst>
              <p:ext uri="{D42A27DB-BD31-4B8C-83A1-F6EECF244321}">
                <p14:modId xmlns:p14="http://schemas.microsoft.com/office/powerpoint/2010/main" val="1427063311"/>
              </p:ext>
            </p:extLst>
          </p:nvPr>
        </p:nvGraphicFramePr>
        <p:xfrm>
          <a:off x="0" y="4038600"/>
          <a:ext cx="1828800" cy="860612"/>
        </p:xfrm>
        <a:graphic>
          <a:graphicData uri="http://schemas.openxmlformats.org/presentationml/2006/ole">
            <mc:AlternateContent xmlns:mc="http://schemas.openxmlformats.org/markup-compatibility/2006">
              <mc:Choice xmlns:v="urn:schemas-microsoft-com:vml" Requires="v">
                <p:oleObj spid="_x0000_s5228" name="Equation" r:id="rId16" imgW="850680" imgH="457200" progId="Equation.DSMT4">
                  <p:embed/>
                </p:oleObj>
              </mc:Choice>
              <mc:Fallback>
                <p:oleObj name="Equation" r:id="rId16" imgW="850680" imgH="457200" progId="Equation.DSMT4">
                  <p:embed/>
                  <p:pic>
                    <p:nvPicPr>
                      <p:cNvPr id="0" name="Object 2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0" y="4038600"/>
                        <a:ext cx="1828800" cy="860612"/>
                      </a:xfrm>
                      <a:prstGeom prst="rect">
                        <a:avLst/>
                      </a:prstGeom>
                      <a:noFill/>
                      <a:extLst/>
                    </p:spPr>
                  </p:pic>
                </p:oleObj>
              </mc:Fallback>
            </mc:AlternateContent>
          </a:graphicData>
        </a:graphic>
      </p:graphicFrame>
      <p:graphicFrame>
        <p:nvGraphicFramePr>
          <p:cNvPr id="93213" name="Object 29"/>
          <p:cNvGraphicFramePr>
            <a:graphicFrameLocks noGrp="1" noChangeAspect="1"/>
          </p:cNvGraphicFramePr>
          <p:nvPr>
            <p:ph sz="quarter" idx="4"/>
            <p:extLst>
              <p:ext uri="{D42A27DB-BD31-4B8C-83A1-F6EECF244321}">
                <p14:modId xmlns:p14="http://schemas.microsoft.com/office/powerpoint/2010/main" val="1259026394"/>
              </p:ext>
            </p:extLst>
          </p:nvPr>
        </p:nvGraphicFramePr>
        <p:xfrm>
          <a:off x="4876800" y="1066800"/>
          <a:ext cx="3733800" cy="831850"/>
        </p:xfrm>
        <a:graphic>
          <a:graphicData uri="http://schemas.openxmlformats.org/presentationml/2006/ole">
            <mc:AlternateContent xmlns:mc="http://schemas.openxmlformats.org/markup-compatibility/2006">
              <mc:Choice xmlns:v="urn:schemas-microsoft-com:vml" Requires="v">
                <p:oleObj spid="_x0000_s5229" name="Equation" r:id="rId18" imgW="2527200" imgH="736560" progId="Equation.DSMT4">
                  <p:embed/>
                </p:oleObj>
              </mc:Choice>
              <mc:Fallback>
                <p:oleObj name="Equation" r:id="rId18" imgW="2527200" imgH="736560" progId="Equation.DSMT4">
                  <p:embed/>
                  <p:pic>
                    <p:nvPicPr>
                      <p:cNvPr id="0" name="Object 2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76800" y="1066800"/>
                        <a:ext cx="3733800"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1" name="Object 32"/>
          <p:cNvGraphicFramePr>
            <a:graphicFrameLocks noChangeAspect="1"/>
          </p:cNvGraphicFramePr>
          <p:nvPr/>
        </p:nvGraphicFramePr>
        <p:xfrm>
          <a:off x="2616200" y="1879600"/>
          <a:ext cx="914400" cy="215900"/>
        </p:xfrm>
        <a:graphic>
          <a:graphicData uri="http://schemas.openxmlformats.org/presentationml/2006/ole">
            <mc:AlternateContent xmlns:mc="http://schemas.openxmlformats.org/markup-compatibility/2006">
              <mc:Choice xmlns:v="urn:schemas-microsoft-com:vml" Requires="v">
                <p:oleObj spid="_x0000_s5230" name="Equation" r:id="rId20" imgW="914400" imgH="216000" progId="Equation.DSMT4">
                  <p:embed/>
                </p:oleObj>
              </mc:Choice>
              <mc:Fallback>
                <p:oleObj name="Equation" r:id="rId20" imgW="914400" imgH="216000" progId="Equation.DSMT4">
                  <p:embed/>
                  <p:pic>
                    <p:nvPicPr>
                      <p:cNvPr id="0" name="Object 3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616200" y="1879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3203"/>
                                        </p:tgtEl>
                                        <p:attrNameLst>
                                          <p:attrName>style.visibility</p:attrName>
                                        </p:attrNameLst>
                                      </p:cBhvr>
                                      <p:to>
                                        <p:strVal val="visible"/>
                                      </p:to>
                                    </p:set>
                                    <p:animEffect transition="in" filter="blinds(horizontal)">
                                      <p:cBhvr>
                                        <p:cTn id="7" dur="500"/>
                                        <p:tgtEl>
                                          <p:spTgt spid="9320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3205"/>
                                        </p:tgtEl>
                                        <p:attrNameLst>
                                          <p:attrName>style.visibility</p:attrName>
                                        </p:attrNameLst>
                                      </p:cBhvr>
                                      <p:to>
                                        <p:strVal val="visible"/>
                                      </p:to>
                                    </p:set>
                                    <p:animEffect transition="in" filter="blinds(horizontal)">
                                      <p:cBhvr>
                                        <p:cTn id="12" dur="500"/>
                                        <p:tgtEl>
                                          <p:spTgt spid="9320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3199"/>
                                        </p:tgtEl>
                                        <p:attrNameLst>
                                          <p:attrName>style.visibility</p:attrName>
                                        </p:attrNameLst>
                                      </p:cBhvr>
                                      <p:to>
                                        <p:strVal val="visible"/>
                                      </p:to>
                                    </p:set>
                                    <p:animEffect transition="in" filter="blinds(horizontal)">
                                      <p:cBhvr>
                                        <p:cTn id="17" dur="500"/>
                                        <p:tgtEl>
                                          <p:spTgt spid="9319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3200"/>
                                        </p:tgtEl>
                                        <p:attrNameLst>
                                          <p:attrName>style.visibility</p:attrName>
                                        </p:attrNameLst>
                                      </p:cBhvr>
                                      <p:to>
                                        <p:strVal val="visible"/>
                                      </p:to>
                                    </p:set>
                                    <p:animEffect transition="in" filter="blinds(horizontal)">
                                      <p:cBhvr>
                                        <p:cTn id="22" dur="500"/>
                                        <p:tgtEl>
                                          <p:spTgt spid="9320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3202"/>
                                        </p:tgtEl>
                                        <p:attrNameLst>
                                          <p:attrName>style.visibility</p:attrName>
                                        </p:attrNameLst>
                                      </p:cBhvr>
                                      <p:to>
                                        <p:strVal val="visible"/>
                                      </p:to>
                                    </p:set>
                                    <p:animEffect transition="in" filter="blinds(horizontal)">
                                      <p:cBhvr>
                                        <p:cTn id="27" dur="500"/>
                                        <p:tgtEl>
                                          <p:spTgt spid="9320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93208"/>
                                        </p:tgtEl>
                                        <p:attrNameLst>
                                          <p:attrName>style.visibility</p:attrName>
                                        </p:attrNameLst>
                                      </p:cBhvr>
                                      <p:to>
                                        <p:strVal val="visible"/>
                                      </p:to>
                                    </p:set>
                                    <p:animEffect transition="in" filter="blinds(horizontal)">
                                      <p:cBhvr>
                                        <p:cTn id="32" dur="500"/>
                                        <p:tgtEl>
                                          <p:spTgt spid="9320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93209"/>
                                        </p:tgtEl>
                                        <p:attrNameLst>
                                          <p:attrName>style.visibility</p:attrName>
                                        </p:attrNameLst>
                                      </p:cBhvr>
                                      <p:to>
                                        <p:strVal val="visible"/>
                                      </p:to>
                                    </p:set>
                                    <p:animEffect transition="in" filter="blinds(horizontal)">
                                      <p:cBhvr>
                                        <p:cTn id="37" dur="500"/>
                                        <p:tgtEl>
                                          <p:spTgt spid="93209"/>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93201"/>
                                        </p:tgtEl>
                                        <p:attrNameLst>
                                          <p:attrName>style.visibility</p:attrName>
                                        </p:attrNameLst>
                                      </p:cBhvr>
                                      <p:to>
                                        <p:strVal val="visible"/>
                                      </p:to>
                                    </p:set>
                                    <p:animEffect transition="in" filter="blinds(horizontal)">
                                      <p:cBhvr>
                                        <p:cTn id="40" dur="500"/>
                                        <p:tgtEl>
                                          <p:spTgt spid="93201"/>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93213"/>
                                        </p:tgtEl>
                                        <p:attrNameLst>
                                          <p:attrName>style.visibility</p:attrName>
                                        </p:attrNameLst>
                                      </p:cBhvr>
                                      <p:to>
                                        <p:strVal val="visible"/>
                                      </p:to>
                                    </p:set>
                                    <p:animEffect transition="in" filter="blinds(horizontal)">
                                      <p:cBhvr>
                                        <p:cTn id="45" dur="500"/>
                                        <p:tgtEl>
                                          <p:spTgt spid="93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20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8" name="Object 23"/>
          <p:cNvGraphicFramePr>
            <a:graphicFrameLocks noChangeAspect="1"/>
          </p:cNvGraphicFramePr>
          <p:nvPr>
            <p:extLst>
              <p:ext uri="{D42A27DB-BD31-4B8C-83A1-F6EECF244321}">
                <p14:modId xmlns:p14="http://schemas.microsoft.com/office/powerpoint/2010/main" val="2658025372"/>
              </p:ext>
            </p:extLst>
          </p:nvPr>
        </p:nvGraphicFramePr>
        <p:xfrm>
          <a:off x="2598838" y="1879600"/>
          <a:ext cx="914400" cy="215900"/>
        </p:xfrm>
        <a:graphic>
          <a:graphicData uri="http://schemas.openxmlformats.org/presentationml/2006/ole">
            <mc:AlternateContent xmlns:mc="http://schemas.openxmlformats.org/markup-compatibility/2006">
              <mc:Choice xmlns:v="urn:schemas-microsoft-com:vml" Requires="v">
                <p:oleObj spid="_x0000_s6175" name="Equation" r:id="rId3" imgW="914400" imgH="216000" progId="Equation.DSMT4">
                  <p:embed/>
                </p:oleObj>
              </mc:Choice>
              <mc:Fallback>
                <p:oleObj name="Equation" r:id="rId3" imgW="914400" imgH="216000" progId="Equation.DSMT4">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8838" y="1879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8328" name="Text Box 24"/>
          <p:cNvSpPr txBox="1">
            <a:spLocks noChangeArrowheads="1"/>
          </p:cNvSpPr>
          <p:nvPr/>
        </p:nvSpPr>
        <p:spPr bwMode="auto">
          <a:xfrm>
            <a:off x="-17362" y="76200"/>
            <a:ext cx="8001000" cy="954107"/>
          </a:xfrm>
          <a:prstGeom prst="rect">
            <a:avLst/>
          </a:prstGeom>
          <a:noFill/>
          <a:ln w="9525">
            <a:noFill/>
            <a:miter lim="800000"/>
            <a:headEnd/>
            <a:tailEnd/>
          </a:ln>
        </p:spPr>
        <p:txBody>
          <a:bodyPr wrap="square">
            <a:spAutoFit/>
          </a:bodyPr>
          <a:lstStyle/>
          <a:p>
            <a:pPr algn="just"/>
            <a:r>
              <a:rPr lang="en-US" sz="2800" b="1" dirty="0">
                <a:solidFill>
                  <a:srgbClr val="0000FF"/>
                </a:solidFill>
                <a:latin typeface="Times New Roman" pitchFamily="18" charset="0"/>
              </a:rPr>
              <a:t>? </a:t>
            </a:r>
            <a:r>
              <a:rPr lang="en-US" sz="2800" b="1" dirty="0" err="1">
                <a:solidFill>
                  <a:srgbClr val="FF1705"/>
                </a:solidFill>
                <a:latin typeface="Times New Roman" pitchFamily="18" charset="0"/>
              </a:rPr>
              <a:t>Hãy</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nêu</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các</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bước</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chủ</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yếu</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để</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giải</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phương</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trình</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trong</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các</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ví</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dụ</a:t>
            </a:r>
            <a:r>
              <a:rPr lang="en-US" sz="2800" b="1" dirty="0">
                <a:solidFill>
                  <a:srgbClr val="FF1705"/>
                </a:solidFill>
                <a:latin typeface="Times New Roman" pitchFamily="18" charset="0"/>
              </a:rPr>
              <a:t> </a:t>
            </a:r>
            <a:r>
              <a:rPr lang="en-US" sz="2800" b="1" dirty="0" err="1">
                <a:solidFill>
                  <a:srgbClr val="FF1705"/>
                </a:solidFill>
                <a:latin typeface="Times New Roman" pitchFamily="18" charset="0"/>
              </a:rPr>
              <a:t>trên</a:t>
            </a:r>
            <a:r>
              <a:rPr lang="en-US" sz="2800" b="1" dirty="0">
                <a:solidFill>
                  <a:srgbClr val="FF0000"/>
                </a:solidFill>
                <a:latin typeface="Times New Roman" pitchFamily="18" charset="0"/>
              </a:rPr>
              <a:t>.</a:t>
            </a:r>
          </a:p>
        </p:txBody>
      </p:sp>
      <p:sp>
        <p:nvSpPr>
          <p:cNvPr id="98329" name="Text Box 25"/>
          <p:cNvSpPr txBox="1">
            <a:spLocks noChangeArrowheads="1"/>
          </p:cNvSpPr>
          <p:nvPr/>
        </p:nvSpPr>
        <p:spPr bwMode="auto">
          <a:xfrm>
            <a:off x="211238" y="1066800"/>
            <a:ext cx="4419600" cy="523220"/>
          </a:xfrm>
          <a:prstGeom prst="rect">
            <a:avLst/>
          </a:prstGeom>
          <a:noFill/>
          <a:ln w="9525">
            <a:noFill/>
            <a:miter lim="800000"/>
            <a:headEnd/>
            <a:tailEnd/>
          </a:ln>
        </p:spPr>
        <p:txBody>
          <a:bodyPr>
            <a:spAutoFit/>
          </a:bodyPr>
          <a:lstStyle/>
          <a:p>
            <a:pPr algn="just"/>
            <a:r>
              <a:rPr lang="en-US" sz="2800" b="1" dirty="0">
                <a:solidFill>
                  <a:srgbClr val="0033CC"/>
                </a:solidFill>
                <a:latin typeface="Times New Roman" pitchFamily="18" charset="0"/>
              </a:rPr>
              <a:t>* </a:t>
            </a:r>
            <a:r>
              <a:rPr lang="en-US" sz="2800" b="1" dirty="0" err="1">
                <a:solidFill>
                  <a:srgbClr val="0033CC"/>
                </a:solidFill>
                <a:latin typeface="Times New Roman" pitchFamily="18" charset="0"/>
              </a:rPr>
              <a:t>Bước</a:t>
            </a:r>
            <a:r>
              <a:rPr lang="en-US" sz="2800" b="1" dirty="0">
                <a:solidFill>
                  <a:srgbClr val="0033CC"/>
                </a:solidFill>
                <a:latin typeface="Times New Roman" pitchFamily="18" charset="0"/>
              </a:rPr>
              <a:t> 1:</a:t>
            </a:r>
          </a:p>
        </p:txBody>
      </p:sp>
      <p:graphicFrame>
        <p:nvGraphicFramePr>
          <p:cNvPr id="98370" name="Group 66"/>
          <p:cNvGraphicFramePr>
            <a:graphicFrameLocks noGrp="1"/>
          </p:cNvGraphicFramePr>
          <p:nvPr>
            <p:ph sz="half" idx="1"/>
            <p:extLst>
              <p:ext uri="{D42A27DB-BD31-4B8C-83A1-F6EECF244321}">
                <p14:modId xmlns:p14="http://schemas.microsoft.com/office/powerpoint/2010/main" val="55806102"/>
              </p:ext>
            </p:extLst>
          </p:nvPr>
        </p:nvGraphicFramePr>
        <p:xfrm>
          <a:off x="408490" y="1622465"/>
          <a:ext cx="7346548" cy="2386058"/>
        </p:xfrm>
        <a:graphic>
          <a:graphicData uri="http://schemas.openxmlformats.org/drawingml/2006/table">
            <a:tbl>
              <a:tblPr/>
              <a:tblGrid>
                <a:gridCol w="3673274"/>
                <a:gridCol w="3673274"/>
              </a:tblGrid>
              <a:tr h="89875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err="1" smtClean="0">
                          <a:ln>
                            <a:noFill/>
                          </a:ln>
                          <a:solidFill>
                            <a:srgbClr val="FF3300"/>
                          </a:solidFill>
                          <a:effectLst/>
                          <a:latin typeface="Times New Roman" pitchFamily="18" charset="0"/>
                        </a:rPr>
                        <a:t>Phương</a:t>
                      </a:r>
                      <a:r>
                        <a:rPr kumimoji="0" lang="en-US" sz="2800" b="1" i="0" u="none" strike="noStrike" cap="none" normalizeH="0" baseline="0" dirty="0" smtClean="0">
                          <a:ln>
                            <a:noFill/>
                          </a:ln>
                          <a:solidFill>
                            <a:srgbClr val="FF3300"/>
                          </a:solidFill>
                          <a:effectLst/>
                          <a:latin typeface="Times New Roman" pitchFamily="18" charset="0"/>
                        </a:rPr>
                        <a:t> </a:t>
                      </a:r>
                      <a:r>
                        <a:rPr kumimoji="0" lang="en-US" sz="2800" b="1" i="0" u="none" strike="noStrike" cap="none" normalizeH="0" baseline="0" dirty="0" err="1" smtClean="0">
                          <a:ln>
                            <a:noFill/>
                          </a:ln>
                          <a:solidFill>
                            <a:srgbClr val="FF3300"/>
                          </a:solidFill>
                          <a:effectLst/>
                          <a:latin typeface="Times New Roman" pitchFamily="18" charset="0"/>
                        </a:rPr>
                        <a:t>trình</a:t>
                      </a:r>
                      <a:r>
                        <a:rPr kumimoji="0" lang="en-US" sz="2800" b="1" i="0" u="none" strike="noStrike" cap="none" normalizeH="0" baseline="0" dirty="0" smtClean="0">
                          <a:ln>
                            <a:noFill/>
                          </a:ln>
                          <a:solidFill>
                            <a:srgbClr val="FF3300"/>
                          </a:solidFill>
                          <a:effectLst/>
                          <a:latin typeface="Times New Roman" pitchFamily="18" charset="0"/>
                        </a:rPr>
                        <a:t> </a:t>
                      </a:r>
                      <a:r>
                        <a:rPr kumimoji="0" lang="en-US" sz="2800" b="1" i="0" u="none" strike="noStrike" cap="none" normalizeH="0" baseline="0" dirty="0" err="1" smtClean="0">
                          <a:ln>
                            <a:noFill/>
                          </a:ln>
                          <a:solidFill>
                            <a:srgbClr val="FF3300"/>
                          </a:solidFill>
                          <a:effectLst/>
                          <a:latin typeface="Times New Roman" pitchFamily="18" charset="0"/>
                        </a:rPr>
                        <a:t>có</a:t>
                      </a:r>
                      <a:r>
                        <a:rPr kumimoji="0" lang="en-US" sz="2800" b="1" i="0" u="none" strike="noStrike" cap="none" normalizeH="0" baseline="0" dirty="0" smtClean="0">
                          <a:ln>
                            <a:noFill/>
                          </a:ln>
                          <a:solidFill>
                            <a:srgbClr val="FF3300"/>
                          </a:solidFill>
                          <a:effectLst/>
                          <a:latin typeface="Times New Roman" pitchFamily="18" charset="0"/>
                        </a:rPr>
                        <a:t> </a:t>
                      </a:r>
                      <a:r>
                        <a:rPr kumimoji="0" lang="en-US" sz="2800" b="1" i="0" u="none" strike="noStrike" cap="none" normalizeH="0" baseline="0" dirty="0" err="1" smtClean="0">
                          <a:ln>
                            <a:noFill/>
                          </a:ln>
                          <a:solidFill>
                            <a:srgbClr val="FF3300"/>
                          </a:solidFill>
                          <a:effectLst/>
                          <a:latin typeface="Times New Roman" pitchFamily="18" charset="0"/>
                        </a:rPr>
                        <a:t>chứa</a:t>
                      </a:r>
                      <a:r>
                        <a:rPr kumimoji="0" lang="en-US" sz="2800" b="1" i="0" u="none" strike="noStrike" cap="none" normalizeH="0" baseline="0" dirty="0" smtClean="0">
                          <a:ln>
                            <a:noFill/>
                          </a:ln>
                          <a:solidFill>
                            <a:srgbClr val="FF3300"/>
                          </a:solidFill>
                          <a:effectLst/>
                          <a:latin typeface="Times New Roman" pitchFamily="18" charset="0"/>
                        </a:rPr>
                        <a:t> </a:t>
                      </a:r>
                      <a:r>
                        <a:rPr kumimoji="0" lang="en-US" sz="2800" b="1" i="0" u="none" strike="noStrike" cap="none" normalizeH="0" baseline="0" dirty="0" err="1" smtClean="0">
                          <a:ln>
                            <a:noFill/>
                          </a:ln>
                          <a:solidFill>
                            <a:srgbClr val="FF3300"/>
                          </a:solidFill>
                          <a:effectLst/>
                          <a:latin typeface="Times New Roman" pitchFamily="18" charset="0"/>
                        </a:rPr>
                        <a:t>dấu</a:t>
                      </a:r>
                      <a:r>
                        <a:rPr kumimoji="0" lang="en-US" sz="2800" b="1" i="0" u="none" strike="noStrike" cap="none" normalizeH="0" baseline="0" dirty="0" smtClean="0">
                          <a:ln>
                            <a:noFill/>
                          </a:ln>
                          <a:solidFill>
                            <a:srgbClr val="FF3300"/>
                          </a:solidFill>
                          <a:effectLst/>
                          <a:latin typeface="Times New Roman" pitchFamily="18" charset="0"/>
                        </a:rPr>
                        <a:t> </a:t>
                      </a:r>
                      <a:r>
                        <a:rPr kumimoji="0" lang="en-US" sz="2800" b="1" i="0" u="none" strike="noStrike" cap="none" normalizeH="0" baseline="0" dirty="0" err="1" smtClean="0">
                          <a:ln>
                            <a:noFill/>
                          </a:ln>
                          <a:solidFill>
                            <a:srgbClr val="FF3300"/>
                          </a:solidFill>
                          <a:effectLst/>
                          <a:latin typeface="Times New Roman" pitchFamily="18" charset="0"/>
                        </a:rPr>
                        <a:t>ngoặc</a:t>
                      </a:r>
                      <a:endParaRPr kumimoji="0" lang="en-US" sz="2800" b="1" i="0" u="none" strike="noStrike" cap="none" normalizeH="0" baseline="0" dirty="0" smtClean="0">
                        <a:ln>
                          <a:noFill/>
                        </a:ln>
                        <a:solidFill>
                          <a:srgbClr val="FF33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smtClean="0">
                          <a:ln>
                            <a:noFill/>
                          </a:ln>
                          <a:solidFill>
                            <a:srgbClr val="3333FF"/>
                          </a:solidFill>
                          <a:effectLst/>
                          <a:latin typeface="Times New Roman" pitchFamily="18" charset="0"/>
                        </a:rPr>
                        <a:t>Phương</a:t>
                      </a:r>
                      <a:r>
                        <a:rPr kumimoji="0" lang="en-US" sz="2400" b="1" i="0" u="none" strike="noStrike" cap="none" normalizeH="0" baseline="0" dirty="0" smtClean="0">
                          <a:ln>
                            <a:noFill/>
                          </a:ln>
                          <a:solidFill>
                            <a:srgbClr val="3333FF"/>
                          </a:solidFill>
                          <a:effectLst/>
                          <a:latin typeface="Times New Roman" pitchFamily="18" charset="0"/>
                        </a:rPr>
                        <a:t> </a:t>
                      </a:r>
                      <a:r>
                        <a:rPr kumimoji="0" lang="en-US" sz="2400" b="1" i="0" u="none" strike="noStrike" cap="none" normalizeH="0" baseline="0" dirty="0" err="1" smtClean="0">
                          <a:ln>
                            <a:noFill/>
                          </a:ln>
                          <a:solidFill>
                            <a:srgbClr val="3333FF"/>
                          </a:solidFill>
                          <a:effectLst/>
                          <a:latin typeface="Times New Roman" pitchFamily="18" charset="0"/>
                        </a:rPr>
                        <a:t>trình</a:t>
                      </a:r>
                      <a:r>
                        <a:rPr kumimoji="0" lang="en-US" sz="2400" b="1" i="0" u="none" strike="noStrike" cap="none" normalizeH="0" baseline="0" dirty="0" smtClean="0">
                          <a:ln>
                            <a:noFill/>
                          </a:ln>
                          <a:solidFill>
                            <a:srgbClr val="3333FF"/>
                          </a:solidFill>
                          <a:effectLst/>
                          <a:latin typeface="Times New Roman" pitchFamily="18" charset="0"/>
                        </a:rPr>
                        <a:t> </a:t>
                      </a:r>
                      <a:r>
                        <a:rPr kumimoji="0" lang="en-US" sz="2400" b="1" i="0" u="none" strike="noStrike" cap="none" normalizeH="0" baseline="0" dirty="0" err="1" smtClean="0">
                          <a:ln>
                            <a:noFill/>
                          </a:ln>
                          <a:solidFill>
                            <a:srgbClr val="3333FF"/>
                          </a:solidFill>
                          <a:effectLst/>
                          <a:latin typeface="Times New Roman" pitchFamily="18" charset="0"/>
                        </a:rPr>
                        <a:t>có</a:t>
                      </a:r>
                      <a:r>
                        <a:rPr kumimoji="0" lang="en-US" sz="2400" b="1" i="0" u="none" strike="noStrike" cap="none" normalizeH="0" baseline="0" dirty="0" smtClean="0">
                          <a:ln>
                            <a:noFill/>
                          </a:ln>
                          <a:solidFill>
                            <a:srgbClr val="3333FF"/>
                          </a:solidFill>
                          <a:effectLst/>
                          <a:latin typeface="Times New Roman" pitchFamily="18" charset="0"/>
                        </a:rPr>
                        <a:t> </a:t>
                      </a:r>
                      <a:r>
                        <a:rPr kumimoji="0" lang="en-US" sz="2400" b="1" i="0" u="none" strike="noStrike" cap="none" normalizeH="0" baseline="0" dirty="0" err="1" smtClean="0">
                          <a:ln>
                            <a:noFill/>
                          </a:ln>
                          <a:solidFill>
                            <a:srgbClr val="3333FF"/>
                          </a:solidFill>
                          <a:effectLst/>
                          <a:latin typeface="Times New Roman" pitchFamily="18" charset="0"/>
                        </a:rPr>
                        <a:t>mẫu</a:t>
                      </a:r>
                      <a:r>
                        <a:rPr kumimoji="0" lang="en-US" sz="2400" b="1" i="0" u="none" strike="noStrike" cap="none" normalizeH="0" baseline="0" dirty="0" smtClean="0">
                          <a:ln>
                            <a:noFill/>
                          </a:ln>
                          <a:solidFill>
                            <a:srgbClr val="3333FF"/>
                          </a:solidFill>
                          <a:effectLst/>
                          <a:latin typeface="Times New Roman" pitchFamily="18" charset="0"/>
                        </a:rPr>
                        <a:t> </a:t>
                      </a:r>
                      <a:r>
                        <a:rPr kumimoji="0" lang="en-US" sz="2400" b="1" i="0" u="none" strike="noStrike" cap="none" normalizeH="0" baseline="0" dirty="0" err="1" smtClean="0">
                          <a:ln>
                            <a:noFill/>
                          </a:ln>
                          <a:solidFill>
                            <a:srgbClr val="3333FF"/>
                          </a:solidFill>
                          <a:effectLst/>
                          <a:latin typeface="Times New Roman" pitchFamily="18" charset="0"/>
                        </a:rPr>
                        <a:t>không</a:t>
                      </a:r>
                      <a:r>
                        <a:rPr kumimoji="0" lang="en-US" sz="2400" b="1" i="0" u="none" strike="noStrike" cap="none" normalizeH="0" baseline="0" dirty="0" smtClean="0">
                          <a:ln>
                            <a:noFill/>
                          </a:ln>
                          <a:solidFill>
                            <a:srgbClr val="3333FF"/>
                          </a:solidFill>
                          <a:effectLst/>
                          <a:latin typeface="Times New Roman" pitchFamily="18" charset="0"/>
                        </a:rPr>
                        <a:t> </a:t>
                      </a:r>
                      <a:r>
                        <a:rPr kumimoji="0" lang="en-US" sz="2400" b="1" i="0" u="none" strike="noStrike" cap="none" normalizeH="0" baseline="0" dirty="0" err="1" smtClean="0">
                          <a:ln>
                            <a:noFill/>
                          </a:ln>
                          <a:solidFill>
                            <a:srgbClr val="3333FF"/>
                          </a:solidFill>
                          <a:effectLst/>
                          <a:latin typeface="Times New Roman" pitchFamily="18" charset="0"/>
                        </a:rPr>
                        <a:t>chứa</a:t>
                      </a:r>
                      <a:r>
                        <a:rPr kumimoji="0" lang="en-US" sz="2400" b="1" i="0" u="none" strike="noStrike" cap="none" normalizeH="0" baseline="0" dirty="0" smtClean="0">
                          <a:ln>
                            <a:noFill/>
                          </a:ln>
                          <a:solidFill>
                            <a:srgbClr val="3333FF"/>
                          </a:solidFill>
                          <a:effectLst/>
                          <a:latin typeface="Times New Roman" pitchFamily="18" charset="0"/>
                        </a:rPr>
                        <a:t> </a:t>
                      </a:r>
                      <a:r>
                        <a:rPr kumimoji="0" lang="en-US" sz="2400" b="1" i="0" u="none" strike="noStrike" cap="none" normalizeH="0" baseline="0" dirty="0" err="1" smtClean="0">
                          <a:ln>
                            <a:noFill/>
                          </a:ln>
                          <a:solidFill>
                            <a:srgbClr val="3333FF"/>
                          </a:solidFill>
                          <a:effectLst/>
                          <a:latin typeface="Times New Roman" pitchFamily="18" charset="0"/>
                        </a:rPr>
                        <a:t>ẩn</a:t>
                      </a:r>
                      <a:endParaRPr kumimoji="0" lang="en-US" sz="2400" b="1" i="0" u="none" strike="noStrike" cap="none" normalizeH="0" baseline="0" dirty="0" smtClean="0">
                        <a:ln>
                          <a:noFill/>
                        </a:ln>
                        <a:solidFill>
                          <a:srgbClr val="3333FF"/>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4117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8350" name="Text Box 46"/>
          <p:cNvSpPr txBox="1">
            <a:spLocks noChangeArrowheads="1"/>
          </p:cNvSpPr>
          <p:nvPr/>
        </p:nvSpPr>
        <p:spPr bwMode="auto">
          <a:xfrm>
            <a:off x="187606" y="4343400"/>
            <a:ext cx="8382000" cy="954107"/>
          </a:xfrm>
          <a:prstGeom prst="rect">
            <a:avLst/>
          </a:prstGeom>
          <a:noFill/>
          <a:ln w="9525">
            <a:noFill/>
            <a:miter lim="800000"/>
            <a:headEnd/>
            <a:tailEnd/>
          </a:ln>
        </p:spPr>
        <p:txBody>
          <a:bodyPr wrap="square">
            <a:spAutoFit/>
          </a:bodyPr>
          <a:lstStyle/>
          <a:p>
            <a:pPr algn="just"/>
            <a:r>
              <a:rPr lang="en-US" sz="2800" b="1" dirty="0">
                <a:solidFill>
                  <a:srgbClr val="0033CC"/>
                </a:solidFill>
                <a:latin typeface="Times New Roman" pitchFamily="18" charset="0"/>
              </a:rPr>
              <a:t>* </a:t>
            </a:r>
            <a:r>
              <a:rPr lang="en-US" sz="2800" b="1" dirty="0" err="1">
                <a:solidFill>
                  <a:srgbClr val="0033CC"/>
                </a:solidFill>
                <a:latin typeface="Times New Roman" pitchFamily="18" charset="0"/>
              </a:rPr>
              <a:t>Bước</a:t>
            </a:r>
            <a:r>
              <a:rPr lang="en-US" sz="2800" b="1" dirty="0">
                <a:solidFill>
                  <a:srgbClr val="0033CC"/>
                </a:solidFill>
                <a:latin typeface="Times New Roman" pitchFamily="18" charset="0"/>
              </a:rPr>
              <a:t> 2: </a:t>
            </a:r>
            <a:r>
              <a:rPr lang="en-US" sz="2800" b="1" dirty="0" err="1">
                <a:latin typeface="Times New Roman" pitchFamily="18" charset="0"/>
              </a:rPr>
              <a:t>Chuyển</a:t>
            </a:r>
            <a:r>
              <a:rPr lang="en-US" sz="2800" b="1" dirty="0">
                <a:latin typeface="Times New Roman" pitchFamily="18" charset="0"/>
              </a:rPr>
              <a:t> </a:t>
            </a:r>
            <a:r>
              <a:rPr lang="en-US" sz="2800" b="1" dirty="0" err="1">
                <a:latin typeface="Times New Roman" pitchFamily="18" charset="0"/>
              </a:rPr>
              <a:t>các</a:t>
            </a:r>
            <a:r>
              <a:rPr lang="en-US" sz="2800" b="1" dirty="0">
                <a:latin typeface="Times New Roman" pitchFamily="18" charset="0"/>
              </a:rPr>
              <a:t> </a:t>
            </a:r>
            <a:r>
              <a:rPr lang="en-US" sz="2800" b="1" dirty="0" err="1">
                <a:latin typeface="Times New Roman" pitchFamily="18" charset="0"/>
              </a:rPr>
              <a:t>hạng</a:t>
            </a:r>
            <a:r>
              <a:rPr lang="en-US" sz="2800" b="1" dirty="0">
                <a:latin typeface="Times New Roman" pitchFamily="18" charset="0"/>
              </a:rPr>
              <a:t> </a:t>
            </a:r>
            <a:r>
              <a:rPr lang="en-US" sz="2800" b="1" dirty="0" err="1">
                <a:latin typeface="Times New Roman" pitchFamily="18" charset="0"/>
              </a:rPr>
              <a:t>tử</a:t>
            </a:r>
            <a:r>
              <a:rPr lang="en-US" sz="2800" b="1" dirty="0">
                <a:latin typeface="Times New Roman" pitchFamily="18" charset="0"/>
              </a:rPr>
              <a:t> </a:t>
            </a:r>
            <a:r>
              <a:rPr lang="en-US" sz="2800" b="1" dirty="0" err="1">
                <a:latin typeface="Times New Roman" pitchFamily="18" charset="0"/>
              </a:rPr>
              <a:t>chứa</a:t>
            </a:r>
            <a:r>
              <a:rPr lang="en-US" sz="2800" b="1" dirty="0">
                <a:latin typeface="Times New Roman" pitchFamily="18" charset="0"/>
              </a:rPr>
              <a:t> </a:t>
            </a:r>
            <a:r>
              <a:rPr lang="en-US" sz="2800" b="1" dirty="0" err="1">
                <a:latin typeface="Times New Roman" pitchFamily="18" charset="0"/>
              </a:rPr>
              <a:t>ẩn</a:t>
            </a:r>
            <a:r>
              <a:rPr lang="en-US" sz="2800" b="1" dirty="0">
                <a:latin typeface="Times New Roman" pitchFamily="18" charset="0"/>
              </a:rPr>
              <a:t> sang </a:t>
            </a:r>
            <a:r>
              <a:rPr lang="en-US" sz="2800" b="1" dirty="0" err="1">
                <a:latin typeface="Times New Roman" pitchFamily="18" charset="0"/>
              </a:rPr>
              <a:t>một</a:t>
            </a:r>
            <a:r>
              <a:rPr lang="en-US" sz="2800" b="1" dirty="0">
                <a:latin typeface="Times New Roman" pitchFamily="18" charset="0"/>
              </a:rPr>
              <a:t> </a:t>
            </a:r>
            <a:r>
              <a:rPr lang="en-US" sz="2800" b="1" dirty="0" err="1">
                <a:latin typeface="Times New Roman" pitchFamily="18" charset="0"/>
              </a:rPr>
              <a:t>vế</a:t>
            </a:r>
            <a:r>
              <a:rPr lang="en-US" sz="2800" b="1" dirty="0">
                <a:latin typeface="Times New Roman" pitchFamily="18" charset="0"/>
              </a:rPr>
              <a:t>, </a:t>
            </a:r>
            <a:r>
              <a:rPr lang="en-US" sz="2800" b="1" dirty="0" err="1">
                <a:latin typeface="Times New Roman" pitchFamily="18" charset="0"/>
              </a:rPr>
              <a:t>các</a:t>
            </a:r>
            <a:r>
              <a:rPr lang="en-US" sz="2800" b="1" dirty="0">
                <a:latin typeface="Times New Roman" pitchFamily="18" charset="0"/>
              </a:rPr>
              <a:t> </a:t>
            </a:r>
            <a:r>
              <a:rPr lang="en-US" sz="2800" b="1" dirty="0" err="1">
                <a:latin typeface="Times New Roman" pitchFamily="18" charset="0"/>
              </a:rPr>
              <a:t>hạng</a:t>
            </a:r>
            <a:r>
              <a:rPr lang="en-US" sz="2800" b="1" dirty="0">
                <a:latin typeface="Times New Roman" pitchFamily="18" charset="0"/>
              </a:rPr>
              <a:t> </a:t>
            </a:r>
            <a:r>
              <a:rPr lang="en-US" sz="2800" b="1" dirty="0" err="1">
                <a:latin typeface="Times New Roman" pitchFamily="18" charset="0"/>
              </a:rPr>
              <a:t>tử</a:t>
            </a:r>
            <a:r>
              <a:rPr lang="en-US" sz="2800" b="1" dirty="0">
                <a:latin typeface="Times New Roman" pitchFamily="18" charset="0"/>
              </a:rPr>
              <a:t> </a:t>
            </a:r>
            <a:r>
              <a:rPr lang="en-US" sz="2800" b="1" dirty="0" err="1">
                <a:latin typeface="Times New Roman" pitchFamily="18" charset="0"/>
              </a:rPr>
              <a:t>số</a:t>
            </a:r>
            <a:r>
              <a:rPr lang="en-US" sz="2800" b="1" dirty="0">
                <a:latin typeface="Times New Roman" pitchFamily="18" charset="0"/>
              </a:rPr>
              <a:t> (</a:t>
            </a:r>
            <a:r>
              <a:rPr lang="en-US" sz="2800" b="1" dirty="0" err="1">
                <a:latin typeface="Times New Roman" pitchFamily="18" charset="0"/>
              </a:rPr>
              <a:t>hằng</a:t>
            </a:r>
            <a:r>
              <a:rPr lang="en-US" sz="2800" b="1" dirty="0">
                <a:latin typeface="Times New Roman" pitchFamily="18" charset="0"/>
              </a:rPr>
              <a:t> </a:t>
            </a:r>
            <a:r>
              <a:rPr lang="en-US" sz="2800" b="1" dirty="0" err="1">
                <a:latin typeface="Times New Roman" pitchFamily="18" charset="0"/>
              </a:rPr>
              <a:t>số</a:t>
            </a:r>
            <a:r>
              <a:rPr lang="en-US" sz="2800" b="1" dirty="0">
                <a:latin typeface="Times New Roman" pitchFamily="18" charset="0"/>
              </a:rPr>
              <a:t>) sang </a:t>
            </a:r>
            <a:r>
              <a:rPr lang="en-US" sz="2800" b="1" dirty="0" err="1">
                <a:latin typeface="Times New Roman" pitchFamily="18" charset="0"/>
              </a:rPr>
              <a:t>vế</a:t>
            </a:r>
            <a:r>
              <a:rPr lang="en-US" sz="2800" b="1" dirty="0">
                <a:latin typeface="Times New Roman" pitchFamily="18" charset="0"/>
              </a:rPr>
              <a:t> </a:t>
            </a:r>
            <a:r>
              <a:rPr lang="en-US" sz="2800" b="1" dirty="0" err="1">
                <a:latin typeface="Times New Roman" pitchFamily="18" charset="0"/>
              </a:rPr>
              <a:t>còn</a:t>
            </a:r>
            <a:r>
              <a:rPr lang="en-US" sz="2800" b="1" dirty="0">
                <a:latin typeface="Times New Roman" pitchFamily="18" charset="0"/>
              </a:rPr>
              <a:t> </a:t>
            </a:r>
            <a:r>
              <a:rPr lang="en-US" sz="2800" b="1" dirty="0" err="1">
                <a:latin typeface="Times New Roman" pitchFamily="18" charset="0"/>
              </a:rPr>
              <a:t>lại</a:t>
            </a:r>
            <a:r>
              <a:rPr lang="en-US" sz="2800" b="1" dirty="0">
                <a:latin typeface="Times New Roman" pitchFamily="18" charset="0"/>
              </a:rPr>
              <a:t>.</a:t>
            </a:r>
          </a:p>
        </p:txBody>
      </p:sp>
      <p:sp>
        <p:nvSpPr>
          <p:cNvPr id="98351" name="Text Box 47"/>
          <p:cNvSpPr txBox="1">
            <a:spLocks noChangeArrowheads="1"/>
          </p:cNvSpPr>
          <p:nvPr/>
        </p:nvSpPr>
        <p:spPr bwMode="auto">
          <a:xfrm>
            <a:off x="173138" y="5363047"/>
            <a:ext cx="8915400" cy="523220"/>
          </a:xfrm>
          <a:prstGeom prst="rect">
            <a:avLst/>
          </a:prstGeom>
          <a:noFill/>
          <a:ln w="9525">
            <a:noFill/>
            <a:miter lim="800000"/>
            <a:headEnd/>
            <a:tailEnd/>
          </a:ln>
        </p:spPr>
        <p:txBody>
          <a:bodyPr wrap="square">
            <a:spAutoFit/>
          </a:bodyPr>
          <a:lstStyle/>
          <a:p>
            <a:pPr algn="just"/>
            <a:r>
              <a:rPr lang="en-US" sz="2800" b="1" dirty="0">
                <a:solidFill>
                  <a:srgbClr val="0033CC"/>
                </a:solidFill>
                <a:latin typeface="Times New Roman" pitchFamily="18" charset="0"/>
              </a:rPr>
              <a:t>* </a:t>
            </a:r>
            <a:r>
              <a:rPr lang="en-US" sz="2800" b="1" dirty="0" err="1">
                <a:solidFill>
                  <a:srgbClr val="0033CC"/>
                </a:solidFill>
                <a:latin typeface="Times New Roman" pitchFamily="18" charset="0"/>
              </a:rPr>
              <a:t>Bước</a:t>
            </a:r>
            <a:r>
              <a:rPr lang="en-US" sz="2800" b="1" dirty="0">
                <a:solidFill>
                  <a:srgbClr val="0033CC"/>
                </a:solidFill>
                <a:latin typeface="Times New Roman" pitchFamily="18" charset="0"/>
              </a:rPr>
              <a:t> 3: </a:t>
            </a:r>
            <a:r>
              <a:rPr lang="en-US" sz="2800" b="1" dirty="0">
                <a:latin typeface="Times New Roman" pitchFamily="18" charset="0"/>
              </a:rPr>
              <a:t>Thu </a:t>
            </a:r>
            <a:r>
              <a:rPr lang="en-US" sz="2800" b="1" dirty="0" err="1">
                <a:latin typeface="Times New Roman" pitchFamily="18" charset="0"/>
              </a:rPr>
              <a:t>gọn</a:t>
            </a:r>
            <a:r>
              <a:rPr lang="en-US" sz="2800" b="1" dirty="0">
                <a:latin typeface="Times New Roman" pitchFamily="18" charset="0"/>
              </a:rPr>
              <a:t> </a:t>
            </a:r>
            <a:r>
              <a:rPr lang="en-US" sz="2800" b="1" dirty="0" err="1">
                <a:latin typeface="Times New Roman" pitchFamily="18" charset="0"/>
              </a:rPr>
              <a:t>và</a:t>
            </a:r>
            <a:r>
              <a:rPr lang="en-US" sz="2800" b="1" dirty="0">
                <a:latin typeface="Times New Roman" pitchFamily="18" charset="0"/>
              </a:rPr>
              <a:t> </a:t>
            </a:r>
            <a:r>
              <a:rPr lang="en-US" sz="2800" b="1" dirty="0" err="1">
                <a:latin typeface="Times New Roman" pitchFamily="18" charset="0"/>
              </a:rPr>
              <a:t>giải</a:t>
            </a:r>
            <a:r>
              <a:rPr lang="en-US" sz="2800" b="1" dirty="0">
                <a:latin typeface="Times New Roman" pitchFamily="18" charset="0"/>
              </a:rPr>
              <a:t> </a:t>
            </a:r>
            <a:r>
              <a:rPr lang="en-US" sz="2800" b="1" dirty="0" err="1">
                <a:latin typeface="Times New Roman" pitchFamily="18" charset="0"/>
              </a:rPr>
              <a:t>phương</a:t>
            </a:r>
            <a:r>
              <a:rPr lang="en-US" sz="2800" b="1" dirty="0">
                <a:latin typeface="Times New Roman" pitchFamily="18" charset="0"/>
              </a:rPr>
              <a:t> </a:t>
            </a:r>
            <a:r>
              <a:rPr lang="en-US" sz="2800" b="1" dirty="0" err="1">
                <a:latin typeface="Times New Roman" pitchFamily="18" charset="0"/>
              </a:rPr>
              <a:t>trình</a:t>
            </a:r>
            <a:r>
              <a:rPr lang="en-US" sz="2800" b="1" dirty="0">
                <a:latin typeface="Times New Roman" pitchFamily="18" charset="0"/>
              </a:rPr>
              <a:t> </a:t>
            </a:r>
            <a:r>
              <a:rPr lang="en-US" sz="2800" b="1" dirty="0" err="1">
                <a:latin typeface="Times New Roman" pitchFamily="18" charset="0"/>
              </a:rPr>
              <a:t>vừa</a:t>
            </a:r>
            <a:r>
              <a:rPr lang="en-US" sz="2800" b="1" dirty="0">
                <a:latin typeface="Times New Roman" pitchFamily="18" charset="0"/>
              </a:rPr>
              <a:t> </a:t>
            </a:r>
            <a:r>
              <a:rPr lang="en-US" sz="2800" b="1" dirty="0" err="1">
                <a:latin typeface="Times New Roman" pitchFamily="18" charset="0"/>
              </a:rPr>
              <a:t>nhận</a:t>
            </a:r>
            <a:r>
              <a:rPr lang="en-US" sz="2800" b="1" dirty="0">
                <a:latin typeface="Times New Roman" pitchFamily="18" charset="0"/>
              </a:rPr>
              <a:t> </a:t>
            </a:r>
            <a:r>
              <a:rPr lang="en-US" sz="2800" b="1" dirty="0" err="1">
                <a:latin typeface="Times New Roman" pitchFamily="18" charset="0"/>
              </a:rPr>
              <a:t>được</a:t>
            </a:r>
            <a:r>
              <a:rPr lang="en-US" sz="2800" b="1" dirty="0">
                <a:latin typeface="Times New Roman" pitchFamily="18" charset="0"/>
              </a:rPr>
              <a:t>.</a:t>
            </a:r>
          </a:p>
        </p:txBody>
      </p:sp>
      <p:sp>
        <p:nvSpPr>
          <p:cNvPr id="6185" name="Text Box 11"/>
          <p:cNvSpPr txBox="1">
            <a:spLocks noChangeArrowheads="1"/>
          </p:cNvSpPr>
          <p:nvPr/>
        </p:nvSpPr>
        <p:spPr bwMode="auto">
          <a:xfrm>
            <a:off x="668438" y="2743200"/>
            <a:ext cx="3314700" cy="954107"/>
          </a:xfrm>
          <a:prstGeom prst="rect">
            <a:avLst/>
          </a:prstGeom>
          <a:noFill/>
          <a:ln w="9525">
            <a:noFill/>
            <a:miter lim="800000"/>
            <a:headEnd/>
            <a:tailEnd/>
          </a:ln>
        </p:spPr>
        <p:txBody>
          <a:bodyPr wrap="square">
            <a:spAutoFit/>
          </a:bodyPr>
          <a:lstStyle/>
          <a:p>
            <a:pPr algn="just" eaLnBrk="0" hangingPunct="0"/>
            <a:r>
              <a:rPr lang="en-US" sz="2800" b="1" dirty="0" err="1">
                <a:latin typeface="Times New Roman" pitchFamily="18" charset="0"/>
              </a:rPr>
              <a:t>Thực</a:t>
            </a:r>
            <a:r>
              <a:rPr lang="en-US" sz="2800" b="1" dirty="0">
                <a:latin typeface="Times New Roman" pitchFamily="18" charset="0"/>
              </a:rPr>
              <a:t> </a:t>
            </a:r>
            <a:r>
              <a:rPr lang="en-US" sz="2800" b="1" dirty="0" err="1">
                <a:latin typeface="Times New Roman" pitchFamily="18" charset="0"/>
              </a:rPr>
              <a:t>hiện</a:t>
            </a:r>
            <a:r>
              <a:rPr lang="en-US" sz="2800" b="1" dirty="0">
                <a:latin typeface="Times New Roman" pitchFamily="18" charset="0"/>
              </a:rPr>
              <a:t> qui </a:t>
            </a:r>
            <a:r>
              <a:rPr lang="en-US" sz="2800" b="1" dirty="0" err="1">
                <a:latin typeface="Times New Roman" pitchFamily="18" charset="0"/>
              </a:rPr>
              <a:t>tắc</a:t>
            </a:r>
            <a:r>
              <a:rPr lang="en-US" sz="2800" b="1" dirty="0">
                <a:latin typeface="Times New Roman" pitchFamily="18" charset="0"/>
              </a:rPr>
              <a:t> </a:t>
            </a:r>
            <a:r>
              <a:rPr lang="en-US" sz="2800" b="1" dirty="0" err="1">
                <a:latin typeface="Times New Roman" pitchFamily="18" charset="0"/>
              </a:rPr>
              <a:t>bỏ</a:t>
            </a:r>
            <a:r>
              <a:rPr lang="en-US" sz="2800" b="1" dirty="0">
                <a:latin typeface="Times New Roman" pitchFamily="18" charset="0"/>
              </a:rPr>
              <a:t> </a:t>
            </a:r>
            <a:r>
              <a:rPr lang="en-US" sz="2800" b="1" dirty="0" err="1">
                <a:latin typeface="Times New Roman" pitchFamily="18" charset="0"/>
              </a:rPr>
              <a:t>dấu</a:t>
            </a:r>
            <a:r>
              <a:rPr lang="en-US" sz="2800" b="1" dirty="0">
                <a:latin typeface="Times New Roman" pitchFamily="18" charset="0"/>
              </a:rPr>
              <a:t> </a:t>
            </a:r>
            <a:r>
              <a:rPr lang="en-US" sz="2800" b="1" dirty="0" err="1">
                <a:latin typeface="Times New Roman" pitchFamily="18" charset="0"/>
              </a:rPr>
              <a:t>ngoặc</a:t>
            </a:r>
            <a:endParaRPr lang="en-US" sz="2800" b="1" dirty="0">
              <a:latin typeface="Times New Roman" pitchFamily="18" charset="0"/>
            </a:endParaRPr>
          </a:p>
        </p:txBody>
      </p:sp>
      <p:sp>
        <p:nvSpPr>
          <p:cNvPr id="6186" name="Text Box 11"/>
          <p:cNvSpPr txBox="1">
            <a:spLocks noChangeArrowheads="1"/>
          </p:cNvSpPr>
          <p:nvPr/>
        </p:nvSpPr>
        <p:spPr bwMode="auto">
          <a:xfrm>
            <a:off x="4182319" y="2743199"/>
            <a:ext cx="3792638" cy="954107"/>
          </a:xfrm>
          <a:prstGeom prst="rect">
            <a:avLst/>
          </a:prstGeom>
          <a:noFill/>
          <a:ln w="9525">
            <a:noFill/>
            <a:miter lim="800000"/>
            <a:headEnd/>
            <a:tailEnd/>
          </a:ln>
        </p:spPr>
        <p:txBody>
          <a:bodyPr wrap="square">
            <a:spAutoFit/>
          </a:bodyPr>
          <a:lstStyle/>
          <a:p>
            <a:pPr algn="just" eaLnBrk="0" hangingPunct="0"/>
            <a:r>
              <a:rPr lang="en-US" sz="2800" b="1" dirty="0">
                <a:latin typeface="Times New Roman" pitchFamily="18" charset="0"/>
              </a:rPr>
              <a:t>- Qui </a:t>
            </a:r>
            <a:r>
              <a:rPr lang="en-US" sz="2800" b="1" dirty="0" err="1">
                <a:latin typeface="Times New Roman" pitchFamily="18" charset="0"/>
              </a:rPr>
              <a:t>đồng</a:t>
            </a:r>
            <a:r>
              <a:rPr lang="en-US" sz="2800" b="1" dirty="0">
                <a:latin typeface="Times New Roman" pitchFamily="18" charset="0"/>
              </a:rPr>
              <a:t> </a:t>
            </a:r>
            <a:r>
              <a:rPr lang="en-US" sz="2800" b="1" dirty="0" err="1">
                <a:latin typeface="Times New Roman" pitchFamily="18" charset="0"/>
              </a:rPr>
              <a:t>mẫu</a:t>
            </a:r>
            <a:r>
              <a:rPr lang="en-US" sz="2800" b="1" dirty="0">
                <a:latin typeface="Times New Roman" pitchFamily="18" charset="0"/>
              </a:rPr>
              <a:t> </a:t>
            </a:r>
            <a:r>
              <a:rPr lang="en-US" sz="2800" b="1" dirty="0" err="1">
                <a:latin typeface="Times New Roman" pitchFamily="18" charset="0"/>
              </a:rPr>
              <a:t>hai</a:t>
            </a:r>
            <a:r>
              <a:rPr lang="en-US" sz="2800" b="1" dirty="0">
                <a:latin typeface="Times New Roman" pitchFamily="18" charset="0"/>
              </a:rPr>
              <a:t> </a:t>
            </a:r>
            <a:r>
              <a:rPr lang="en-US" sz="2800" b="1" dirty="0" err="1">
                <a:latin typeface="Times New Roman" pitchFamily="18" charset="0"/>
              </a:rPr>
              <a:t>vế</a:t>
            </a:r>
            <a:r>
              <a:rPr lang="en-US" sz="2800" b="1" dirty="0">
                <a:latin typeface="Times New Roman" pitchFamily="18" charset="0"/>
              </a:rPr>
              <a:t> </a:t>
            </a:r>
          </a:p>
          <a:p>
            <a:pPr algn="just" eaLnBrk="0" hangingPunct="0"/>
            <a:r>
              <a:rPr lang="en-US" sz="2800" b="1" dirty="0">
                <a:latin typeface="Times New Roman" pitchFamily="18" charset="0"/>
              </a:rPr>
              <a:t>- </a:t>
            </a:r>
            <a:r>
              <a:rPr lang="en-US" sz="2800" b="1" dirty="0" err="1">
                <a:latin typeface="Times New Roman" pitchFamily="18" charset="0"/>
              </a:rPr>
              <a:t>Khử</a:t>
            </a:r>
            <a:r>
              <a:rPr lang="en-US" sz="2800" b="1" dirty="0">
                <a:latin typeface="Times New Roman" pitchFamily="18" charset="0"/>
              </a:rPr>
              <a:t> </a:t>
            </a:r>
            <a:r>
              <a:rPr lang="en-US" sz="2800" b="1" dirty="0" err="1">
                <a:latin typeface="Times New Roman" pitchFamily="18" charset="0"/>
              </a:rPr>
              <a:t>mẫu</a:t>
            </a:r>
            <a:r>
              <a:rPr lang="en-US" sz="2800" b="1" dirty="0">
                <a:latin typeface="Times New Roman" pitchFamily="18" charset="0"/>
              </a:rPr>
              <a:t> (</a:t>
            </a:r>
            <a:r>
              <a:rPr lang="en-US" sz="2800" b="1" dirty="0" err="1">
                <a:latin typeface="Times New Roman" pitchFamily="18" charset="0"/>
              </a:rPr>
              <a:t>bỏ</a:t>
            </a:r>
            <a:r>
              <a:rPr lang="en-US" sz="2800" b="1" dirty="0">
                <a:latin typeface="Times New Roman" pitchFamily="18" charset="0"/>
              </a:rPr>
              <a:t> </a:t>
            </a:r>
            <a:r>
              <a:rPr lang="en-US" sz="2800" b="1" dirty="0" err="1">
                <a:latin typeface="Times New Roman" pitchFamily="18" charset="0"/>
              </a:rPr>
              <a:t>mẫu</a:t>
            </a:r>
            <a:r>
              <a:rPr lang="en-US" sz="2800" b="1" dirty="0">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8328"/>
                                        </p:tgtEl>
                                        <p:attrNameLst>
                                          <p:attrName>style.visibility</p:attrName>
                                        </p:attrNameLst>
                                      </p:cBhvr>
                                      <p:to>
                                        <p:strVal val="visible"/>
                                      </p:to>
                                    </p:set>
                                    <p:animEffect transition="in" filter="blinds(horizontal)">
                                      <p:cBhvr>
                                        <p:cTn id="7" dur="500"/>
                                        <p:tgtEl>
                                          <p:spTgt spid="9832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8329"/>
                                        </p:tgtEl>
                                        <p:attrNameLst>
                                          <p:attrName>style.visibility</p:attrName>
                                        </p:attrNameLst>
                                      </p:cBhvr>
                                      <p:to>
                                        <p:strVal val="visible"/>
                                      </p:to>
                                    </p:set>
                                    <p:animEffect transition="in" filter="blinds(horizontal)">
                                      <p:cBhvr>
                                        <p:cTn id="12" dur="500"/>
                                        <p:tgtEl>
                                          <p:spTgt spid="9832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8370"/>
                                        </p:tgtEl>
                                        <p:attrNameLst>
                                          <p:attrName>style.visibility</p:attrName>
                                        </p:attrNameLst>
                                      </p:cBhvr>
                                      <p:to>
                                        <p:strVal val="visible"/>
                                      </p:to>
                                    </p:set>
                                    <p:animEffect transition="in" filter="blinds(horizontal)">
                                      <p:cBhvr>
                                        <p:cTn id="17" dur="500"/>
                                        <p:tgtEl>
                                          <p:spTgt spid="9837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185"/>
                                        </p:tgtEl>
                                        <p:attrNameLst>
                                          <p:attrName>style.visibility</p:attrName>
                                        </p:attrNameLst>
                                      </p:cBhvr>
                                      <p:to>
                                        <p:strVal val="visible"/>
                                      </p:to>
                                    </p:set>
                                    <p:animEffect transition="in" filter="blinds(horizontal)">
                                      <p:cBhvr>
                                        <p:cTn id="22" dur="500"/>
                                        <p:tgtEl>
                                          <p:spTgt spid="618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186"/>
                                        </p:tgtEl>
                                        <p:attrNameLst>
                                          <p:attrName>style.visibility</p:attrName>
                                        </p:attrNameLst>
                                      </p:cBhvr>
                                      <p:to>
                                        <p:strVal val="visible"/>
                                      </p:to>
                                    </p:set>
                                    <p:animEffect transition="in" filter="blinds(horizontal)">
                                      <p:cBhvr>
                                        <p:cTn id="27" dur="500"/>
                                        <p:tgtEl>
                                          <p:spTgt spid="618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8350"/>
                                        </p:tgtEl>
                                        <p:attrNameLst>
                                          <p:attrName>style.visibility</p:attrName>
                                        </p:attrNameLst>
                                      </p:cBhvr>
                                      <p:to>
                                        <p:strVal val="visible"/>
                                      </p:to>
                                    </p:set>
                                    <p:animEffect transition="in" filter="blinds(horizontal)">
                                      <p:cBhvr>
                                        <p:cTn id="32" dur="500"/>
                                        <p:tgtEl>
                                          <p:spTgt spid="9835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8351"/>
                                        </p:tgtEl>
                                        <p:attrNameLst>
                                          <p:attrName>style.visibility</p:attrName>
                                        </p:attrNameLst>
                                      </p:cBhvr>
                                      <p:to>
                                        <p:strVal val="visible"/>
                                      </p:to>
                                    </p:set>
                                    <p:animEffect transition="in" filter="blinds(horizontal)">
                                      <p:cBhvr>
                                        <p:cTn id="37" dur="500"/>
                                        <p:tgtEl>
                                          <p:spTgt spid="98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28" grpId="0"/>
      <p:bldP spid="98329" grpId="0"/>
      <p:bldP spid="98350" grpId="0"/>
      <p:bldP spid="98351" grpId="0"/>
      <p:bldP spid="6185" grpId="0"/>
      <p:bldP spid="618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7" name="Rectangle 74"/>
          <p:cNvSpPr>
            <a:spLocks noChangeArrowheads="1"/>
          </p:cNvSpPr>
          <p:nvPr/>
        </p:nvSpPr>
        <p:spPr bwMode="auto">
          <a:xfrm>
            <a:off x="4724400" y="152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7170" name="Object 84"/>
          <p:cNvGraphicFramePr>
            <a:graphicFrameLocks noChangeAspect="1"/>
          </p:cNvGraphicFramePr>
          <p:nvPr>
            <p:extLst>
              <p:ext uri="{D42A27DB-BD31-4B8C-83A1-F6EECF244321}">
                <p14:modId xmlns:p14="http://schemas.microsoft.com/office/powerpoint/2010/main" val="114905749"/>
              </p:ext>
            </p:extLst>
          </p:nvPr>
        </p:nvGraphicFramePr>
        <p:xfrm>
          <a:off x="2616200" y="1117600"/>
          <a:ext cx="914400" cy="215900"/>
        </p:xfrm>
        <a:graphic>
          <a:graphicData uri="http://schemas.openxmlformats.org/presentationml/2006/ole">
            <mc:AlternateContent xmlns:mc="http://schemas.openxmlformats.org/markup-compatibility/2006">
              <mc:Choice xmlns:v="urn:schemas-microsoft-com:vml" Requires="v">
                <p:oleObj spid="_x0000_s7231" name="Equation" r:id="rId4" imgW="914400" imgH="216000" progId="Equation.DSMT4">
                  <p:embed/>
                </p:oleObj>
              </mc:Choice>
              <mc:Fallback>
                <p:oleObj name="Equation" r:id="rId4" imgW="914400" imgH="216000" progId="Equation.DSMT4">
                  <p:embed/>
                  <p:pic>
                    <p:nvPicPr>
                      <p:cNvPr id="0" name="Object 8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1117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83" name="Text Box 86"/>
          <p:cNvSpPr txBox="1">
            <a:spLocks noChangeArrowheads="1"/>
          </p:cNvSpPr>
          <p:nvPr/>
        </p:nvSpPr>
        <p:spPr bwMode="auto">
          <a:xfrm>
            <a:off x="152400" y="719138"/>
            <a:ext cx="4419600" cy="442912"/>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7184" name="Text Box 87"/>
          <p:cNvSpPr txBox="1">
            <a:spLocks noChangeArrowheads="1"/>
          </p:cNvSpPr>
          <p:nvPr/>
        </p:nvSpPr>
        <p:spPr bwMode="auto">
          <a:xfrm>
            <a:off x="152400" y="304800"/>
            <a:ext cx="4081463" cy="457200"/>
          </a:xfrm>
          <a:prstGeom prst="rect">
            <a:avLst/>
          </a:prstGeom>
          <a:noFill/>
          <a:ln w="9525">
            <a:noFill/>
            <a:miter lim="800000"/>
            <a:headEnd/>
            <a:tailEnd/>
          </a:ln>
        </p:spPr>
        <p:txBody>
          <a:bodyPr>
            <a:spAutoFit/>
          </a:bodyPr>
          <a:lstStyle/>
          <a:p>
            <a:pPr algn="just" eaLnBrk="0" hangingPunct="0"/>
            <a:r>
              <a:rPr lang="en-US" sz="2400" b="1" dirty="0">
                <a:solidFill>
                  <a:srgbClr val="FF0000"/>
                </a:solidFill>
                <a:latin typeface="Times New Roman" pitchFamily="18" charset="0"/>
              </a:rPr>
              <a:t>1. </a:t>
            </a:r>
            <a:r>
              <a:rPr lang="en-US" sz="2400" b="1" dirty="0" err="1">
                <a:solidFill>
                  <a:srgbClr val="FF0000"/>
                </a:solidFill>
                <a:latin typeface="Times New Roman" pitchFamily="18" charset="0"/>
              </a:rPr>
              <a:t>Cách</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giải</a:t>
            </a:r>
            <a:r>
              <a:rPr lang="en-US" sz="2400" b="1" dirty="0">
                <a:solidFill>
                  <a:srgbClr val="FF0000"/>
                </a:solidFill>
                <a:latin typeface="Times New Roman" pitchFamily="18" charset="0"/>
              </a:rPr>
              <a:t>:</a:t>
            </a:r>
          </a:p>
        </p:txBody>
      </p:sp>
      <p:graphicFrame>
        <p:nvGraphicFramePr>
          <p:cNvPr id="74840" name="Group 88"/>
          <p:cNvGraphicFramePr>
            <a:graphicFrameLocks noGrp="1"/>
          </p:cNvGraphicFramePr>
          <p:nvPr>
            <p:extLst>
              <p:ext uri="{D42A27DB-BD31-4B8C-83A1-F6EECF244321}">
                <p14:modId xmlns:p14="http://schemas.microsoft.com/office/powerpoint/2010/main" val="444593905"/>
              </p:ext>
            </p:extLst>
          </p:nvPr>
        </p:nvGraphicFramePr>
        <p:xfrm>
          <a:off x="228600" y="1143000"/>
          <a:ext cx="4462463" cy="1720152"/>
        </p:xfrm>
        <a:graphic>
          <a:graphicData uri="http://schemas.openxmlformats.org/drawingml/2006/table">
            <a:tbl>
              <a:tblPr/>
              <a:tblGrid>
                <a:gridCol w="2232025"/>
                <a:gridCol w="2230438"/>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Qui đồng mẫu hai vế</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Khử mẫu (bỏ mẫu)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196" name="Text Box 99"/>
          <p:cNvSpPr txBox="1">
            <a:spLocks noChangeArrowheads="1"/>
          </p:cNvSpPr>
          <p:nvPr/>
        </p:nvSpPr>
        <p:spPr bwMode="auto">
          <a:xfrm>
            <a:off x="228600" y="2895600"/>
            <a:ext cx="4419600" cy="1144588"/>
          </a:xfrm>
          <a:prstGeom prst="rect">
            <a:avLst/>
          </a:prstGeom>
          <a:noFill/>
          <a:ln w="9525">
            <a:noFill/>
            <a:miter lim="800000"/>
            <a:headEnd/>
            <a:tailEnd/>
          </a:ln>
        </p:spPr>
        <p:txBody>
          <a:bodyPr>
            <a:spAutoFit/>
          </a:bodyPr>
          <a:lstStyle/>
          <a:p>
            <a:pPr algn="just"/>
            <a:r>
              <a:rPr lang="en-US" sz="2300" b="1">
                <a:latin typeface="Times New Roman" pitchFamily="18" charset="0"/>
              </a:rPr>
              <a:t>* Bước 2: Chuyển các hạng tử chứa ẩn sang một vế, các hạng tử số (hằng số) sang vế còn lại.</a:t>
            </a:r>
          </a:p>
        </p:txBody>
      </p:sp>
      <p:sp>
        <p:nvSpPr>
          <p:cNvPr id="7197" name="Text Box 100"/>
          <p:cNvSpPr txBox="1">
            <a:spLocks noChangeArrowheads="1"/>
          </p:cNvSpPr>
          <p:nvPr/>
        </p:nvSpPr>
        <p:spPr bwMode="auto">
          <a:xfrm>
            <a:off x="152400" y="3962400"/>
            <a:ext cx="4419600" cy="793750"/>
          </a:xfrm>
          <a:prstGeom prst="rect">
            <a:avLst/>
          </a:prstGeom>
          <a:noFill/>
          <a:ln w="9525">
            <a:noFill/>
            <a:miter lim="800000"/>
            <a:headEnd/>
            <a:tailEnd/>
          </a:ln>
        </p:spPr>
        <p:txBody>
          <a:bodyPr>
            <a:spAutoFit/>
          </a:bodyPr>
          <a:lstStyle/>
          <a:p>
            <a:pPr algn="just"/>
            <a:r>
              <a:rPr lang="en-US" sz="2300" b="1">
                <a:latin typeface="Times New Roman" pitchFamily="18" charset="0"/>
              </a:rPr>
              <a:t>* Bước 3: Thu gọn và giải phương trình vừa nhận được.</a:t>
            </a:r>
          </a:p>
        </p:txBody>
      </p:sp>
      <p:sp>
        <p:nvSpPr>
          <p:cNvPr id="74853" name="Text Box 101"/>
          <p:cNvSpPr txBox="1">
            <a:spLocks noChangeArrowheads="1"/>
          </p:cNvSpPr>
          <p:nvPr/>
        </p:nvSpPr>
        <p:spPr bwMode="auto">
          <a:xfrm>
            <a:off x="152400" y="4724400"/>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p>
        </p:txBody>
      </p:sp>
      <p:graphicFrame>
        <p:nvGraphicFramePr>
          <p:cNvPr id="74854" name="Object 102"/>
          <p:cNvGraphicFramePr>
            <a:graphicFrameLocks noChangeAspect="1"/>
          </p:cNvGraphicFramePr>
          <p:nvPr>
            <p:extLst>
              <p:ext uri="{D42A27DB-BD31-4B8C-83A1-F6EECF244321}">
                <p14:modId xmlns:p14="http://schemas.microsoft.com/office/powerpoint/2010/main" val="199348119"/>
              </p:ext>
            </p:extLst>
          </p:nvPr>
        </p:nvGraphicFramePr>
        <p:xfrm>
          <a:off x="4981575" y="762000"/>
          <a:ext cx="3200400" cy="914400"/>
        </p:xfrm>
        <a:graphic>
          <a:graphicData uri="http://schemas.openxmlformats.org/presentationml/2006/ole">
            <mc:AlternateContent xmlns:mc="http://schemas.openxmlformats.org/markup-compatibility/2006">
              <mc:Choice xmlns:v="urn:schemas-microsoft-com:vml" Requires="v">
                <p:oleObj spid="_x0000_s7232" name="Equation" r:id="rId6" imgW="2603160" imgH="736560" progId="Equation.DSMT4">
                  <p:embed/>
                </p:oleObj>
              </mc:Choice>
              <mc:Fallback>
                <p:oleObj name="Equation" r:id="rId6" imgW="2603160" imgH="736560" progId="Equation.DSMT4">
                  <p:embed/>
                  <p:pic>
                    <p:nvPicPr>
                      <p:cNvPr id="0" name="Object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81575" y="762000"/>
                        <a:ext cx="32004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855" name="Object 103"/>
          <p:cNvGraphicFramePr>
            <a:graphicFrameLocks noChangeAspect="1"/>
          </p:cNvGraphicFramePr>
          <p:nvPr>
            <p:extLst>
              <p:ext uri="{D42A27DB-BD31-4B8C-83A1-F6EECF244321}">
                <p14:modId xmlns:p14="http://schemas.microsoft.com/office/powerpoint/2010/main" val="685264488"/>
              </p:ext>
            </p:extLst>
          </p:nvPr>
        </p:nvGraphicFramePr>
        <p:xfrm>
          <a:off x="5029200" y="1538288"/>
          <a:ext cx="3505200" cy="839787"/>
        </p:xfrm>
        <a:graphic>
          <a:graphicData uri="http://schemas.openxmlformats.org/presentationml/2006/ole">
            <mc:AlternateContent xmlns:mc="http://schemas.openxmlformats.org/markup-compatibility/2006">
              <mc:Choice xmlns:v="urn:schemas-microsoft-com:vml" Requires="v">
                <p:oleObj spid="_x0000_s7233" name="Equation" r:id="rId8" imgW="3073320" imgH="736560" progId="Equation.DSMT4">
                  <p:embed/>
                </p:oleObj>
              </mc:Choice>
              <mc:Fallback>
                <p:oleObj name="Equation" r:id="rId8" imgW="3073320" imgH="736560" progId="Equation.DSMT4">
                  <p:embed/>
                  <p:pic>
                    <p:nvPicPr>
                      <p:cNvPr id="0" name="Object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0" y="1538288"/>
                        <a:ext cx="3505200" cy="839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856" name="Object 104"/>
          <p:cNvGraphicFramePr>
            <a:graphicFrameLocks noChangeAspect="1"/>
          </p:cNvGraphicFramePr>
          <p:nvPr>
            <p:extLst>
              <p:ext uri="{D42A27DB-BD31-4B8C-83A1-F6EECF244321}">
                <p14:modId xmlns:p14="http://schemas.microsoft.com/office/powerpoint/2010/main" val="3636079313"/>
              </p:ext>
            </p:extLst>
          </p:nvPr>
        </p:nvGraphicFramePr>
        <p:xfrm>
          <a:off x="5057775" y="2324100"/>
          <a:ext cx="3505200" cy="762000"/>
        </p:xfrm>
        <a:graphic>
          <a:graphicData uri="http://schemas.openxmlformats.org/presentationml/2006/ole">
            <mc:AlternateContent xmlns:mc="http://schemas.openxmlformats.org/markup-compatibility/2006">
              <mc:Choice xmlns:v="urn:schemas-microsoft-com:vml" Requires="v">
                <p:oleObj spid="_x0000_s7234" name="Equation" r:id="rId10" imgW="3085920" imgH="812520" progId="Equation.DSMT4">
                  <p:embed/>
                </p:oleObj>
              </mc:Choice>
              <mc:Fallback>
                <p:oleObj name="Equation" r:id="rId10" imgW="3085920" imgH="812520" progId="Equation.DSMT4">
                  <p:embed/>
                  <p:pic>
                    <p:nvPicPr>
                      <p:cNvPr id="0" name="Object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57775" y="2324100"/>
                        <a:ext cx="35052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857" name="Object 105"/>
          <p:cNvGraphicFramePr>
            <a:graphicFrameLocks noChangeAspect="1"/>
          </p:cNvGraphicFramePr>
          <p:nvPr>
            <p:extLst>
              <p:ext uri="{D42A27DB-BD31-4B8C-83A1-F6EECF244321}">
                <p14:modId xmlns:p14="http://schemas.microsoft.com/office/powerpoint/2010/main" val="3013850894"/>
              </p:ext>
            </p:extLst>
          </p:nvPr>
        </p:nvGraphicFramePr>
        <p:xfrm>
          <a:off x="4975225" y="2962275"/>
          <a:ext cx="3671888" cy="831850"/>
        </p:xfrm>
        <a:graphic>
          <a:graphicData uri="http://schemas.openxmlformats.org/presentationml/2006/ole">
            <mc:AlternateContent xmlns:mc="http://schemas.openxmlformats.org/markup-compatibility/2006">
              <mc:Choice xmlns:v="urn:schemas-microsoft-com:vml" Requires="v">
                <p:oleObj spid="_x0000_s7235" name="Equation" r:id="rId12" imgW="3098520" imgH="812520" progId="Equation.DSMT4">
                  <p:embed/>
                </p:oleObj>
              </mc:Choice>
              <mc:Fallback>
                <p:oleObj name="Equation" r:id="rId12" imgW="3098520" imgH="812520" progId="Equation.DSMT4">
                  <p:embed/>
                  <p:pic>
                    <p:nvPicPr>
                      <p:cNvPr id="0" name="Object 10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75225" y="2962275"/>
                        <a:ext cx="3671888"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858" name="Object 106"/>
          <p:cNvGraphicFramePr>
            <a:graphicFrameLocks noChangeAspect="1"/>
          </p:cNvGraphicFramePr>
          <p:nvPr>
            <p:extLst>
              <p:ext uri="{D42A27DB-BD31-4B8C-83A1-F6EECF244321}">
                <p14:modId xmlns:p14="http://schemas.microsoft.com/office/powerpoint/2010/main" val="212836153"/>
              </p:ext>
            </p:extLst>
          </p:nvPr>
        </p:nvGraphicFramePr>
        <p:xfrm>
          <a:off x="4981575" y="3643313"/>
          <a:ext cx="3657600" cy="1066800"/>
        </p:xfrm>
        <a:graphic>
          <a:graphicData uri="http://schemas.openxmlformats.org/presentationml/2006/ole">
            <mc:AlternateContent xmlns:mc="http://schemas.openxmlformats.org/markup-compatibility/2006">
              <mc:Choice xmlns:v="urn:schemas-microsoft-com:vml" Requires="v">
                <p:oleObj spid="_x0000_s7236" name="Equation" r:id="rId14" imgW="2489040" imgH="1117440" progId="Equation.DSMT4">
                  <p:embed/>
                </p:oleObj>
              </mc:Choice>
              <mc:Fallback>
                <p:oleObj name="Equation" r:id="rId14" imgW="2489040" imgH="1117440" progId="Equation.DSMT4">
                  <p:embed/>
                  <p:pic>
                    <p:nvPicPr>
                      <p:cNvPr id="0" name="Object 10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81575" y="3643313"/>
                        <a:ext cx="36576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4859" name="Text Box 107"/>
          <p:cNvSpPr txBox="1">
            <a:spLocks noChangeArrowheads="1"/>
          </p:cNvSpPr>
          <p:nvPr/>
        </p:nvSpPr>
        <p:spPr bwMode="auto">
          <a:xfrm>
            <a:off x="4800600" y="4800600"/>
            <a:ext cx="4086225" cy="457200"/>
          </a:xfrm>
          <a:prstGeom prst="rect">
            <a:avLst/>
          </a:prstGeom>
          <a:noFill/>
          <a:ln w="9525">
            <a:noFill/>
            <a:miter lim="800000"/>
            <a:headEnd/>
            <a:tailEnd/>
          </a:ln>
        </p:spPr>
        <p:txBody>
          <a:bodyPr>
            <a:spAutoFit/>
          </a:bodyPr>
          <a:lstStyle/>
          <a:p>
            <a:r>
              <a:rPr lang="en-US" sz="2200" b="1">
                <a:latin typeface="Times New Roman" pitchFamily="18" charset="0"/>
              </a:rPr>
              <a:t>Vậy pt có tập nghiệm là S = {4}</a:t>
            </a:r>
            <a:r>
              <a:rPr lang="en-US" sz="2400">
                <a:solidFill>
                  <a:srgbClr val="0033CC"/>
                </a:solidFill>
                <a:latin typeface="VNI-Times" pitchFamily="2" charset="0"/>
              </a:rPr>
              <a:t>            </a:t>
            </a:r>
          </a:p>
        </p:txBody>
      </p:sp>
      <p:pic>
        <p:nvPicPr>
          <p:cNvPr id="74860" name="Picture 108" descr="pe01561_"/>
          <p:cNvPicPr>
            <a:picLocks noChangeAspect="1" noChangeArrowheads="1"/>
          </p:cNvPicPr>
          <p:nvPr/>
        </p:nvPicPr>
        <p:blipFill>
          <a:blip r:embed="rId16"/>
          <a:srcRect/>
          <a:stretch>
            <a:fillRect/>
          </a:stretch>
        </p:blipFill>
        <p:spPr bwMode="auto">
          <a:xfrm>
            <a:off x="4953000" y="2286000"/>
            <a:ext cx="2481263" cy="1600200"/>
          </a:xfrm>
          <a:prstGeom prst="rect">
            <a:avLst/>
          </a:prstGeom>
          <a:noFill/>
          <a:ln w="9525">
            <a:noFill/>
            <a:miter lim="800000"/>
            <a:headEnd/>
            <a:tailEnd/>
          </a:ln>
        </p:spPr>
      </p:pic>
      <p:sp>
        <p:nvSpPr>
          <p:cNvPr id="35862" name="Oval 22"/>
          <p:cNvSpPr>
            <a:spLocks noChangeArrowheads="1"/>
          </p:cNvSpPr>
          <p:nvPr/>
        </p:nvSpPr>
        <p:spPr bwMode="auto">
          <a:xfrm>
            <a:off x="7191375" y="3309938"/>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Times New Roman" pitchFamily="18" charset="0"/>
                <a:cs typeface="Arial" charset="0"/>
              </a:rPr>
              <a:t>3</a:t>
            </a:r>
          </a:p>
        </p:txBody>
      </p:sp>
      <p:sp>
        <p:nvSpPr>
          <p:cNvPr id="35863" name="Oval 23"/>
          <p:cNvSpPr>
            <a:spLocks noChangeArrowheads="1"/>
          </p:cNvSpPr>
          <p:nvPr/>
        </p:nvSpPr>
        <p:spPr bwMode="auto">
          <a:xfrm>
            <a:off x="7186613" y="3314700"/>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Times New Roman" pitchFamily="18" charset="0"/>
                <a:cs typeface="Arial" charset="0"/>
              </a:rPr>
              <a:t>2</a:t>
            </a:r>
          </a:p>
        </p:txBody>
      </p:sp>
      <p:sp>
        <p:nvSpPr>
          <p:cNvPr id="35864" name="Oval 24"/>
          <p:cNvSpPr>
            <a:spLocks noChangeArrowheads="1"/>
          </p:cNvSpPr>
          <p:nvPr/>
        </p:nvSpPr>
        <p:spPr bwMode="auto">
          <a:xfrm>
            <a:off x="7191375" y="3309938"/>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Times New Roman" pitchFamily="18" charset="0"/>
                <a:cs typeface="Arial" charset="0"/>
              </a:rPr>
              <a:t>1</a:t>
            </a:r>
          </a:p>
        </p:txBody>
      </p:sp>
      <p:sp>
        <p:nvSpPr>
          <p:cNvPr id="35865" name="Oval 25"/>
          <p:cNvSpPr>
            <a:spLocks noChangeArrowheads="1"/>
          </p:cNvSpPr>
          <p:nvPr/>
        </p:nvSpPr>
        <p:spPr bwMode="auto">
          <a:xfrm>
            <a:off x="7191375" y="3309938"/>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VNI-Times" pitchFamily="2" charset="0"/>
                <a:cs typeface="Arial" charset="0"/>
              </a:rPr>
              <a:t>Heát giôø</a:t>
            </a:r>
          </a:p>
        </p:txBody>
      </p:sp>
      <p:sp>
        <p:nvSpPr>
          <p:cNvPr id="35866" name="Oval 26"/>
          <p:cNvSpPr>
            <a:spLocks noChangeArrowheads="1"/>
          </p:cNvSpPr>
          <p:nvPr/>
        </p:nvSpPr>
        <p:spPr bwMode="auto">
          <a:xfrm>
            <a:off x="7191375" y="3309938"/>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VNI-Times" pitchFamily="2" charset="0"/>
                <a:cs typeface="Arial" charset="0"/>
              </a:rPr>
              <a:t>Heát giôø</a:t>
            </a:r>
          </a:p>
        </p:txBody>
      </p:sp>
      <p:sp>
        <p:nvSpPr>
          <p:cNvPr id="74866" name="Text Box 114"/>
          <p:cNvSpPr txBox="1">
            <a:spLocks noChangeArrowheads="1"/>
          </p:cNvSpPr>
          <p:nvPr/>
        </p:nvSpPr>
        <p:spPr bwMode="auto">
          <a:xfrm>
            <a:off x="4876800" y="304800"/>
            <a:ext cx="4267200" cy="457200"/>
          </a:xfrm>
          <a:prstGeom prst="rect">
            <a:avLst/>
          </a:prstGeom>
          <a:noFill/>
          <a:ln w="9525">
            <a:noFill/>
            <a:miter lim="800000"/>
            <a:headEnd/>
            <a:tailEnd/>
          </a:ln>
        </p:spPr>
        <p:txBody>
          <a:bodyPr>
            <a:spAutoFit/>
          </a:bodyPr>
          <a:lstStyle/>
          <a:p>
            <a:pPr algn="just" eaLnBrk="0" hangingPunct="0"/>
            <a:r>
              <a:rPr lang="en-US" sz="2400" b="1">
                <a:latin typeface="Times New Roman" pitchFamily="18" charset="0"/>
              </a:rPr>
              <a:t>Giải các phương trình sau:</a:t>
            </a:r>
          </a:p>
        </p:txBody>
      </p:sp>
      <p:sp>
        <p:nvSpPr>
          <p:cNvPr id="74867" name="Text Box 115"/>
          <p:cNvSpPr txBox="1">
            <a:spLocks noChangeArrowheads="1"/>
          </p:cNvSpPr>
          <p:nvPr/>
        </p:nvSpPr>
        <p:spPr bwMode="auto">
          <a:xfrm>
            <a:off x="200025" y="5138738"/>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74868" name="Text Box 116"/>
          <p:cNvSpPr txBox="1">
            <a:spLocks noChangeArrowheads="1"/>
          </p:cNvSpPr>
          <p:nvPr/>
        </p:nvSpPr>
        <p:spPr bwMode="auto">
          <a:xfrm>
            <a:off x="1100138" y="5124450"/>
            <a:ext cx="3319462" cy="457200"/>
          </a:xfrm>
          <a:prstGeom prst="rect">
            <a:avLst/>
          </a:prstGeom>
          <a:noFill/>
          <a:ln w="9525">
            <a:noFill/>
            <a:miter lim="800000"/>
            <a:headEnd/>
            <a:tailEnd/>
          </a:ln>
        </p:spPr>
        <p:txBody>
          <a:bodyPr>
            <a:spAutoFit/>
          </a:bodyPr>
          <a:lstStyle/>
          <a:p>
            <a:pPr algn="just"/>
            <a:r>
              <a:rPr lang="en-US" sz="2400" b="1">
                <a:latin typeface="Times New Roman" pitchFamily="18" charset="0"/>
              </a:rPr>
              <a:t>a) SGK trang 12</a:t>
            </a:r>
          </a:p>
        </p:txBody>
      </p:sp>
      <p:sp>
        <p:nvSpPr>
          <p:cNvPr id="74869" name="Text Box 117"/>
          <p:cNvSpPr txBox="1">
            <a:spLocks noChangeArrowheads="1"/>
          </p:cNvSpPr>
          <p:nvPr/>
        </p:nvSpPr>
        <p:spPr bwMode="auto">
          <a:xfrm>
            <a:off x="1109663" y="559593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4853"/>
                                        </p:tgtEl>
                                        <p:attrNameLst>
                                          <p:attrName>style.visibility</p:attrName>
                                        </p:attrNameLst>
                                      </p:cBhvr>
                                      <p:to>
                                        <p:strVal val="visible"/>
                                      </p:to>
                                    </p:set>
                                    <p:animEffect transition="in" filter="blinds(horizontal)">
                                      <p:cBhvr>
                                        <p:cTn id="7" dur="500"/>
                                        <p:tgtEl>
                                          <p:spTgt spid="7485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4866"/>
                                        </p:tgtEl>
                                        <p:attrNameLst>
                                          <p:attrName>style.visibility</p:attrName>
                                        </p:attrNameLst>
                                      </p:cBhvr>
                                      <p:to>
                                        <p:strVal val="visible"/>
                                      </p:to>
                                    </p:set>
                                    <p:animEffect transition="in" filter="blinds(horizontal)">
                                      <p:cBhvr>
                                        <p:cTn id="12" dur="500"/>
                                        <p:tgtEl>
                                          <p:spTgt spid="7486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4854"/>
                                        </p:tgtEl>
                                        <p:attrNameLst>
                                          <p:attrName>style.visibility</p:attrName>
                                        </p:attrNameLst>
                                      </p:cBhvr>
                                      <p:to>
                                        <p:strVal val="visible"/>
                                      </p:to>
                                    </p:set>
                                    <p:animEffect transition="in" filter="blinds(horizontal)">
                                      <p:cBhvr>
                                        <p:cTn id="17" dur="500"/>
                                        <p:tgtEl>
                                          <p:spTgt spid="74854"/>
                                        </p:tgtEl>
                                      </p:cBhvr>
                                    </p:animEffect>
                                  </p:childTnLst>
                                </p:cTn>
                              </p:par>
                              <p:par>
                                <p:cTn id="18" presetID="3" presetClass="entr" presetSubtype="10" fill="hold" nodeType="withEffect">
                                  <p:stCondLst>
                                    <p:cond delay="0"/>
                                  </p:stCondLst>
                                  <p:childTnLst>
                                    <p:set>
                                      <p:cBhvr>
                                        <p:cTn id="19" dur="1" fill="hold">
                                          <p:stCondLst>
                                            <p:cond delay="0"/>
                                          </p:stCondLst>
                                        </p:cTn>
                                        <p:tgtEl>
                                          <p:spTgt spid="74855"/>
                                        </p:tgtEl>
                                        <p:attrNameLst>
                                          <p:attrName>style.visibility</p:attrName>
                                        </p:attrNameLst>
                                      </p:cBhvr>
                                      <p:to>
                                        <p:strVal val="visible"/>
                                      </p:to>
                                    </p:set>
                                    <p:animEffect transition="in" filter="blinds(horizontal)">
                                      <p:cBhvr>
                                        <p:cTn id="20" dur="500"/>
                                        <p:tgtEl>
                                          <p:spTgt spid="74855"/>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74860"/>
                                        </p:tgtEl>
                                        <p:attrNameLst>
                                          <p:attrName>style.visibility</p:attrName>
                                        </p:attrNameLst>
                                      </p:cBhvr>
                                      <p:to>
                                        <p:strVal val="visible"/>
                                      </p:to>
                                    </p:set>
                                    <p:animEffect transition="in" filter="box(in)">
                                      <p:cBhvr>
                                        <p:cTn id="25" dur="500"/>
                                        <p:tgtEl>
                                          <p:spTgt spid="74860"/>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5862"/>
                                        </p:tgtEl>
                                        <p:attrNameLst>
                                          <p:attrName>style.visibility</p:attrName>
                                        </p:attrNameLst>
                                      </p:cBhvr>
                                      <p:to>
                                        <p:strVal val="visible"/>
                                      </p:to>
                                    </p:set>
                                    <p:animEffect transition="in" filter="blinds(horizontal)">
                                      <p:cBhvr>
                                        <p:cTn id="30" dur="1000"/>
                                        <p:tgtEl>
                                          <p:spTgt spid="35862"/>
                                        </p:tgtEl>
                                      </p:cBhvr>
                                    </p:animEffect>
                                  </p:childTnLst>
                                </p:cTn>
                              </p:par>
                            </p:childTnLst>
                          </p:cTn>
                        </p:par>
                        <p:par>
                          <p:cTn id="31" fill="hold">
                            <p:stCondLst>
                              <p:cond delay="1000"/>
                            </p:stCondLst>
                            <p:childTnLst>
                              <p:par>
                                <p:cTn id="32" presetID="3" presetClass="entr" presetSubtype="10" fill="hold" nodeType="afterEffect">
                                  <p:stCondLst>
                                    <p:cond delay="0"/>
                                  </p:stCondLst>
                                  <p:childTnLst>
                                    <p:set>
                                      <p:cBhvr>
                                        <p:cTn id="33" dur="1" fill="hold">
                                          <p:stCondLst>
                                            <p:cond delay="0"/>
                                          </p:stCondLst>
                                        </p:cTn>
                                        <p:tgtEl>
                                          <p:spTgt spid="35863"/>
                                        </p:tgtEl>
                                        <p:attrNameLst>
                                          <p:attrName>style.visibility</p:attrName>
                                        </p:attrNameLst>
                                      </p:cBhvr>
                                      <p:to>
                                        <p:strVal val="visible"/>
                                      </p:to>
                                    </p:set>
                                    <p:animEffect transition="in" filter="blinds(horizontal)">
                                      <p:cBhvr>
                                        <p:cTn id="34" dur="60000"/>
                                        <p:tgtEl>
                                          <p:spTgt spid="35863"/>
                                        </p:tgtEl>
                                      </p:cBhvr>
                                    </p:animEffect>
                                  </p:childTnLst>
                                </p:cTn>
                              </p:par>
                            </p:childTnLst>
                          </p:cTn>
                        </p:par>
                        <p:par>
                          <p:cTn id="35" fill="hold">
                            <p:stCondLst>
                              <p:cond delay="61000"/>
                            </p:stCondLst>
                            <p:childTnLst>
                              <p:par>
                                <p:cTn id="36" presetID="3" presetClass="entr" presetSubtype="10" fill="hold" nodeType="afterEffect">
                                  <p:stCondLst>
                                    <p:cond delay="0"/>
                                  </p:stCondLst>
                                  <p:childTnLst>
                                    <p:set>
                                      <p:cBhvr>
                                        <p:cTn id="37" dur="1" fill="hold">
                                          <p:stCondLst>
                                            <p:cond delay="0"/>
                                          </p:stCondLst>
                                        </p:cTn>
                                        <p:tgtEl>
                                          <p:spTgt spid="35864"/>
                                        </p:tgtEl>
                                        <p:attrNameLst>
                                          <p:attrName>style.visibility</p:attrName>
                                        </p:attrNameLst>
                                      </p:cBhvr>
                                      <p:to>
                                        <p:strVal val="visible"/>
                                      </p:to>
                                    </p:set>
                                    <p:animEffect transition="in" filter="blinds(horizontal)">
                                      <p:cBhvr>
                                        <p:cTn id="38" dur="60000"/>
                                        <p:tgtEl>
                                          <p:spTgt spid="35864"/>
                                        </p:tgtEl>
                                      </p:cBhvr>
                                    </p:animEffect>
                                  </p:childTnLst>
                                </p:cTn>
                              </p:par>
                            </p:childTnLst>
                          </p:cTn>
                        </p:par>
                        <p:par>
                          <p:cTn id="39" fill="hold">
                            <p:stCondLst>
                              <p:cond delay="121000"/>
                            </p:stCondLst>
                            <p:childTnLst>
                              <p:par>
                                <p:cTn id="40" presetID="3" presetClass="entr" presetSubtype="10" fill="hold" nodeType="afterEffect">
                                  <p:stCondLst>
                                    <p:cond delay="0"/>
                                  </p:stCondLst>
                                  <p:childTnLst>
                                    <p:set>
                                      <p:cBhvr>
                                        <p:cTn id="41" dur="1" fill="hold">
                                          <p:stCondLst>
                                            <p:cond delay="0"/>
                                          </p:stCondLst>
                                        </p:cTn>
                                        <p:tgtEl>
                                          <p:spTgt spid="35865"/>
                                        </p:tgtEl>
                                        <p:attrNameLst>
                                          <p:attrName>style.visibility</p:attrName>
                                        </p:attrNameLst>
                                      </p:cBhvr>
                                      <p:to>
                                        <p:strVal val="visible"/>
                                      </p:to>
                                    </p:set>
                                    <p:animEffect transition="in" filter="blinds(horizontal)">
                                      <p:cBhvr>
                                        <p:cTn id="42" dur="60000"/>
                                        <p:tgtEl>
                                          <p:spTgt spid="35865"/>
                                        </p:tgtEl>
                                      </p:cBhvr>
                                    </p:animEffect>
                                  </p:childTnLst>
                                </p:cTn>
                              </p:par>
                            </p:childTnLst>
                          </p:cTn>
                        </p:par>
                        <p:par>
                          <p:cTn id="43" fill="hold">
                            <p:stCondLst>
                              <p:cond delay="181000"/>
                            </p:stCondLst>
                            <p:childTnLst>
                              <p:par>
                                <p:cTn id="44" presetID="3" presetClass="entr" presetSubtype="10" fill="hold" nodeType="afterEffect">
                                  <p:stCondLst>
                                    <p:cond delay="0"/>
                                  </p:stCondLst>
                                  <p:childTnLst>
                                    <p:set>
                                      <p:cBhvr>
                                        <p:cTn id="45" dur="1" fill="hold">
                                          <p:stCondLst>
                                            <p:cond delay="0"/>
                                          </p:stCondLst>
                                        </p:cTn>
                                        <p:tgtEl>
                                          <p:spTgt spid="35866"/>
                                        </p:tgtEl>
                                        <p:attrNameLst>
                                          <p:attrName>style.visibility</p:attrName>
                                        </p:attrNameLst>
                                      </p:cBhvr>
                                      <p:to>
                                        <p:strVal val="visible"/>
                                      </p:to>
                                    </p:set>
                                    <p:animEffect transition="in" filter="blinds(horizontal)">
                                      <p:cBhvr>
                                        <p:cTn id="46" dur="60000"/>
                                        <p:tgtEl>
                                          <p:spTgt spid="35866"/>
                                        </p:tgtEl>
                                      </p:cBhvr>
                                    </p:animEffect>
                                  </p:childTnLst>
                                  <p:subTnLst>
                                    <p:audio>
                                      <p:cMediaNode>
                                        <p:cTn display="0" masterRel="sameClick">
                                          <p:stCondLst>
                                            <p:cond evt="begin" delay="0">
                                              <p:tn val="44"/>
                                            </p:cond>
                                          </p:stCondLst>
                                          <p:endCondLst>
                                            <p:cond evt="onStopAudio" delay="0">
                                              <p:tgtEl>
                                                <p:sldTgt/>
                                              </p:tgtEl>
                                            </p:cond>
                                          </p:endCondLst>
                                        </p:cTn>
                                        <p:tgtEl>
                                          <p:sndTgt r:embed="rId3" name="bomb.wav"/>
                                        </p:tgtEl>
                                      </p:cMediaNode>
                                    </p:audio>
                                  </p:subTnLst>
                                </p:cTn>
                              </p:par>
                              <p:par>
                                <p:cTn id="47" presetID="4" presetClass="exit" presetSubtype="16" fill="hold" nodeType="withEffect">
                                  <p:stCondLst>
                                    <p:cond delay="0"/>
                                  </p:stCondLst>
                                  <p:childTnLst>
                                    <p:animEffect transition="out" filter="box(in)">
                                      <p:cBhvr>
                                        <p:cTn id="48" dur="500"/>
                                        <p:tgtEl>
                                          <p:spTgt spid="35862"/>
                                        </p:tgtEl>
                                      </p:cBhvr>
                                    </p:animEffect>
                                    <p:set>
                                      <p:cBhvr>
                                        <p:cTn id="49" dur="1" fill="hold">
                                          <p:stCondLst>
                                            <p:cond delay="499"/>
                                          </p:stCondLst>
                                        </p:cTn>
                                        <p:tgtEl>
                                          <p:spTgt spid="35862"/>
                                        </p:tgtEl>
                                        <p:attrNameLst>
                                          <p:attrName>style.visibility</p:attrName>
                                        </p:attrNameLst>
                                      </p:cBhvr>
                                      <p:to>
                                        <p:strVal val="hidden"/>
                                      </p:to>
                                    </p:set>
                                  </p:childTnLst>
                                </p:cTn>
                              </p:par>
                              <p:par>
                                <p:cTn id="50" presetID="4" presetClass="exit" presetSubtype="16" fill="hold" nodeType="withEffect">
                                  <p:stCondLst>
                                    <p:cond delay="0"/>
                                  </p:stCondLst>
                                  <p:childTnLst>
                                    <p:animEffect transition="out" filter="box(in)">
                                      <p:cBhvr>
                                        <p:cTn id="51" dur="500"/>
                                        <p:tgtEl>
                                          <p:spTgt spid="35863"/>
                                        </p:tgtEl>
                                      </p:cBhvr>
                                    </p:animEffect>
                                    <p:set>
                                      <p:cBhvr>
                                        <p:cTn id="52" dur="1" fill="hold">
                                          <p:stCondLst>
                                            <p:cond delay="499"/>
                                          </p:stCondLst>
                                        </p:cTn>
                                        <p:tgtEl>
                                          <p:spTgt spid="35863"/>
                                        </p:tgtEl>
                                        <p:attrNameLst>
                                          <p:attrName>style.visibility</p:attrName>
                                        </p:attrNameLst>
                                      </p:cBhvr>
                                      <p:to>
                                        <p:strVal val="hidden"/>
                                      </p:to>
                                    </p:set>
                                  </p:childTnLst>
                                </p:cTn>
                              </p:par>
                              <p:par>
                                <p:cTn id="53" presetID="4" presetClass="exit" presetSubtype="16" fill="hold" nodeType="withEffect">
                                  <p:stCondLst>
                                    <p:cond delay="0"/>
                                  </p:stCondLst>
                                  <p:childTnLst>
                                    <p:animEffect transition="out" filter="box(in)">
                                      <p:cBhvr>
                                        <p:cTn id="54" dur="500"/>
                                        <p:tgtEl>
                                          <p:spTgt spid="35864"/>
                                        </p:tgtEl>
                                      </p:cBhvr>
                                    </p:animEffect>
                                    <p:set>
                                      <p:cBhvr>
                                        <p:cTn id="55" dur="1" fill="hold">
                                          <p:stCondLst>
                                            <p:cond delay="499"/>
                                          </p:stCondLst>
                                        </p:cTn>
                                        <p:tgtEl>
                                          <p:spTgt spid="35864"/>
                                        </p:tgtEl>
                                        <p:attrNameLst>
                                          <p:attrName>style.visibility</p:attrName>
                                        </p:attrNameLst>
                                      </p:cBhvr>
                                      <p:to>
                                        <p:strVal val="hidden"/>
                                      </p:to>
                                    </p:set>
                                  </p:childTnLst>
                                </p:cTn>
                              </p:par>
                              <p:par>
                                <p:cTn id="56" presetID="4" presetClass="exit" presetSubtype="16" fill="hold" nodeType="withEffect">
                                  <p:stCondLst>
                                    <p:cond delay="0"/>
                                  </p:stCondLst>
                                  <p:childTnLst>
                                    <p:animEffect transition="out" filter="box(in)">
                                      <p:cBhvr>
                                        <p:cTn id="57" dur="500"/>
                                        <p:tgtEl>
                                          <p:spTgt spid="35865"/>
                                        </p:tgtEl>
                                      </p:cBhvr>
                                    </p:animEffect>
                                    <p:set>
                                      <p:cBhvr>
                                        <p:cTn id="58" dur="1" fill="hold">
                                          <p:stCondLst>
                                            <p:cond delay="499"/>
                                          </p:stCondLst>
                                        </p:cTn>
                                        <p:tgtEl>
                                          <p:spTgt spid="35865"/>
                                        </p:tgtEl>
                                        <p:attrNameLst>
                                          <p:attrName>style.visibility</p:attrName>
                                        </p:attrNameLst>
                                      </p:cBhvr>
                                      <p:to>
                                        <p:strVal val="hidden"/>
                                      </p:to>
                                    </p:set>
                                  </p:childTnLst>
                                </p:cTn>
                              </p:par>
                              <p:par>
                                <p:cTn id="59" presetID="4" presetClass="exit" presetSubtype="16" fill="hold" nodeType="withEffect">
                                  <p:stCondLst>
                                    <p:cond delay="0"/>
                                  </p:stCondLst>
                                  <p:childTnLst>
                                    <p:animEffect transition="out" filter="box(in)">
                                      <p:cBhvr>
                                        <p:cTn id="60" dur="500"/>
                                        <p:tgtEl>
                                          <p:spTgt spid="35866"/>
                                        </p:tgtEl>
                                      </p:cBhvr>
                                    </p:animEffect>
                                    <p:set>
                                      <p:cBhvr>
                                        <p:cTn id="61" dur="1" fill="hold">
                                          <p:stCondLst>
                                            <p:cond delay="499"/>
                                          </p:stCondLst>
                                        </p:cTn>
                                        <p:tgtEl>
                                          <p:spTgt spid="35866"/>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3" presetClass="exit" presetSubtype="10" fill="hold" nodeType="clickEffect">
                                  <p:stCondLst>
                                    <p:cond delay="0"/>
                                  </p:stCondLst>
                                  <p:childTnLst>
                                    <p:animEffect transition="out" filter="blinds(horizontal)">
                                      <p:cBhvr>
                                        <p:cTn id="65" dur="500"/>
                                        <p:tgtEl>
                                          <p:spTgt spid="74860"/>
                                        </p:tgtEl>
                                      </p:cBhvr>
                                    </p:animEffect>
                                    <p:set>
                                      <p:cBhvr>
                                        <p:cTn id="66" dur="1" fill="hold">
                                          <p:stCondLst>
                                            <p:cond delay="499"/>
                                          </p:stCondLst>
                                        </p:cTn>
                                        <p:tgtEl>
                                          <p:spTgt spid="74860"/>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nodeType="clickEffect">
                                  <p:stCondLst>
                                    <p:cond delay="0"/>
                                  </p:stCondLst>
                                  <p:childTnLst>
                                    <p:set>
                                      <p:cBhvr>
                                        <p:cTn id="70" dur="1" fill="hold">
                                          <p:stCondLst>
                                            <p:cond delay="0"/>
                                          </p:stCondLst>
                                        </p:cTn>
                                        <p:tgtEl>
                                          <p:spTgt spid="74856"/>
                                        </p:tgtEl>
                                        <p:attrNameLst>
                                          <p:attrName>style.visibility</p:attrName>
                                        </p:attrNameLst>
                                      </p:cBhvr>
                                      <p:to>
                                        <p:strVal val="visible"/>
                                      </p:to>
                                    </p:set>
                                    <p:animEffect transition="in" filter="blinds(horizontal)">
                                      <p:cBhvr>
                                        <p:cTn id="71" dur="500"/>
                                        <p:tgtEl>
                                          <p:spTgt spid="74856"/>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nodeType="clickEffect">
                                  <p:stCondLst>
                                    <p:cond delay="0"/>
                                  </p:stCondLst>
                                  <p:childTnLst>
                                    <p:set>
                                      <p:cBhvr>
                                        <p:cTn id="75" dur="1" fill="hold">
                                          <p:stCondLst>
                                            <p:cond delay="0"/>
                                          </p:stCondLst>
                                        </p:cTn>
                                        <p:tgtEl>
                                          <p:spTgt spid="74857"/>
                                        </p:tgtEl>
                                        <p:attrNameLst>
                                          <p:attrName>style.visibility</p:attrName>
                                        </p:attrNameLst>
                                      </p:cBhvr>
                                      <p:to>
                                        <p:strVal val="visible"/>
                                      </p:to>
                                    </p:set>
                                    <p:animEffect transition="in" filter="blinds(horizontal)">
                                      <p:cBhvr>
                                        <p:cTn id="76" dur="500"/>
                                        <p:tgtEl>
                                          <p:spTgt spid="74857"/>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nodeType="clickEffect">
                                  <p:stCondLst>
                                    <p:cond delay="0"/>
                                  </p:stCondLst>
                                  <p:childTnLst>
                                    <p:set>
                                      <p:cBhvr>
                                        <p:cTn id="80" dur="1" fill="hold">
                                          <p:stCondLst>
                                            <p:cond delay="0"/>
                                          </p:stCondLst>
                                        </p:cTn>
                                        <p:tgtEl>
                                          <p:spTgt spid="74858"/>
                                        </p:tgtEl>
                                        <p:attrNameLst>
                                          <p:attrName>style.visibility</p:attrName>
                                        </p:attrNameLst>
                                      </p:cBhvr>
                                      <p:to>
                                        <p:strVal val="visible"/>
                                      </p:to>
                                    </p:set>
                                    <p:animEffect transition="in" filter="blinds(horizontal)">
                                      <p:cBhvr>
                                        <p:cTn id="81" dur="500"/>
                                        <p:tgtEl>
                                          <p:spTgt spid="74858"/>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74859"/>
                                        </p:tgtEl>
                                        <p:attrNameLst>
                                          <p:attrName>style.visibility</p:attrName>
                                        </p:attrNameLst>
                                      </p:cBhvr>
                                      <p:to>
                                        <p:strVal val="visible"/>
                                      </p:to>
                                    </p:set>
                                    <p:animEffect transition="in" filter="blinds(horizontal)">
                                      <p:cBhvr>
                                        <p:cTn id="86" dur="500"/>
                                        <p:tgtEl>
                                          <p:spTgt spid="74859"/>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74867"/>
                                        </p:tgtEl>
                                        <p:attrNameLst>
                                          <p:attrName>style.visibility</p:attrName>
                                        </p:attrNameLst>
                                      </p:cBhvr>
                                      <p:to>
                                        <p:strVal val="visible"/>
                                      </p:to>
                                    </p:set>
                                    <p:animEffect transition="in" filter="blinds(horizontal)">
                                      <p:cBhvr>
                                        <p:cTn id="91" dur="500"/>
                                        <p:tgtEl>
                                          <p:spTgt spid="74867"/>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74868"/>
                                        </p:tgtEl>
                                        <p:attrNameLst>
                                          <p:attrName>style.visibility</p:attrName>
                                        </p:attrNameLst>
                                      </p:cBhvr>
                                      <p:to>
                                        <p:strVal val="visible"/>
                                      </p:to>
                                    </p:set>
                                    <p:animEffect transition="in" filter="blinds(horizontal)">
                                      <p:cBhvr>
                                        <p:cTn id="96" dur="500"/>
                                        <p:tgtEl>
                                          <p:spTgt spid="74868"/>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74869"/>
                                        </p:tgtEl>
                                        <p:attrNameLst>
                                          <p:attrName>style.visibility</p:attrName>
                                        </p:attrNameLst>
                                      </p:cBhvr>
                                      <p:to>
                                        <p:strVal val="visible"/>
                                      </p:to>
                                    </p:set>
                                    <p:animEffect transition="in" filter="blinds(horizontal)">
                                      <p:cBhvr>
                                        <p:cTn id="101" dur="500"/>
                                        <p:tgtEl>
                                          <p:spTgt spid="748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853" grpId="0"/>
      <p:bldP spid="74859" grpId="0"/>
      <p:bldP spid="74866" grpId="0"/>
      <p:bldP spid="74867" grpId="0"/>
      <p:bldP spid="74868" grpId="0"/>
      <p:bldP spid="7486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82"/>
          <p:cNvSpPr>
            <a:spLocks noChangeArrowheads="1"/>
          </p:cNvSpPr>
          <p:nvPr/>
        </p:nvSpPr>
        <p:spPr bwMode="auto">
          <a:xfrm>
            <a:off x="4724400" y="2286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31755" name="Object 88"/>
          <p:cNvGraphicFramePr>
            <a:graphicFrameLocks noChangeAspect="1"/>
          </p:cNvGraphicFramePr>
          <p:nvPr>
            <p:extLst>
              <p:ext uri="{D42A27DB-BD31-4B8C-83A1-F6EECF244321}">
                <p14:modId xmlns:p14="http://schemas.microsoft.com/office/powerpoint/2010/main" val="2370328080"/>
              </p:ext>
            </p:extLst>
          </p:nvPr>
        </p:nvGraphicFramePr>
        <p:xfrm>
          <a:off x="2616200" y="1193800"/>
          <a:ext cx="914400" cy="215900"/>
        </p:xfrm>
        <a:graphic>
          <a:graphicData uri="http://schemas.openxmlformats.org/presentationml/2006/ole">
            <mc:AlternateContent xmlns:mc="http://schemas.openxmlformats.org/markup-compatibility/2006">
              <mc:Choice xmlns:v="urn:schemas-microsoft-com:vml" Requires="v">
                <p:oleObj spid="_x0000_s31837" name="Equation" r:id="rId3" imgW="914400" imgH="216000" progId="Equation.DSMT4">
                  <p:embed/>
                </p:oleObj>
              </mc:Choice>
              <mc:Fallback>
                <p:oleObj name="Equation" r:id="rId3" imgW="914400" imgH="216000" progId="Equation.DSMT4">
                  <p:embed/>
                  <p:pic>
                    <p:nvPicPr>
                      <p:cNvPr id="0" name="Object 8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6200" y="11938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6" name="Text Box 89"/>
          <p:cNvSpPr txBox="1">
            <a:spLocks noChangeArrowheads="1"/>
          </p:cNvSpPr>
          <p:nvPr/>
        </p:nvSpPr>
        <p:spPr bwMode="auto">
          <a:xfrm>
            <a:off x="152400" y="795338"/>
            <a:ext cx="4419600" cy="442912"/>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31757" name="Text Box 90"/>
          <p:cNvSpPr txBox="1">
            <a:spLocks noChangeArrowheads="1"/>
          </p:cNvSpPr>
          <p:nvPr/>
        </p:nvSpPr>
        <p:spPr bwMode="auto">
          <a:xfrm>
            <a:off x="152400" y="3810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graphicFrame>
        <p:nvGraphicFramePr>
          <p:cNvPr id="75867" name="Group 91"/>
          <p:cNvGraphicFramePr>
            <a:graphicFrameLocks noGrp="1"/>
          </p:cNvGraphicFramePr>
          <p:nvPr>
            <p:extLst>
              <p:ext uri="{D42A27DB-BD31-4B8C-83A1-F6EECF244321}">
                <p14:modId xmlns:p14="http://schemas.microsoft.com/office/powerpoint/2010/main" val="155084930"/>
              </p:ext>
            </p:extLst>
          </p:nvPr>
        </p:nvGraphicFramePr>
        <p:xfrm>
          <a:off x="228600" y="1219200"/>
          <a:ext cx="4462463" cy="1720152"/>
        </p:xfrm>
        <a:graphic>
          <a:graphicData uri="http://schemas.openxmlformats.org/drawingml/2006/table">
            <a:tbl>
              <a:tblPr/>
              <a:tblGrid>
                <a:gridCol w="2232025"/>
                <a:gridCol w="2230438"/>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Qui đồng mẫu hai vế</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Khử mẫu (bỏ mẫu)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769" name="Text Box 102"/>
          <p:cNvSpPr txBox="1">
            <a:spLocks noChangeArrowheads="1"/>
          </p:cNvSpPr>
          <p:nvPr/>
        </p:nvSpPr>
        <p:spPr bwMode="auto">
          <a:xfrm>
            <a:off x="228600" y="2971800"/>
            <a:ext cx="4419600" cy="1144588"/>
          </a:xfrm>
          <a:prstGeom prst="rect">
            <a:avLst/>
          </a:prstGeom>
          <a:noFill/>
          <a:ln w="9525">
            <a:noFill/>
            <a:miter lim="800000"/>
            <a:headEnd/>
            <a:tailEnd/>
          </a:ln>
        </p:spPr>
        <p:txBody>
          <a:bodyPr>
            <a:spAutoFit/>
          </a:bodyPr>
          <a:lstStyle/>
          <a:p>
            <a:pPr algn="just"/>
            <a:r>
              <a:rPr lang="en-US" sz="2300" b="1">
                <a:latin typeface="Times New Roman" pitchFamily="18" charset="0"/>
              </a:rPr>
              <a:t>* Bước 2: Chuyển các hạng tử chứa ẩn sang một vế, các hạng tử số (hằng số) sang vế còn lại.</a:t>
            </a:r>
          </a:p>
        </p:txBody>
      </p:sp>
      <p:sp>
        <p:nvSpPr>
          <p:cNvPr id="31770" name="Text Box 103"/>
          <p:cNvSpPr txBox="1">
            <a:spLocks noChangeArrowheads="1"/>
          </p:cNvSpPr>
          <p:nvPr/>
        </p:nvSpPr>
        <p:spPr bwMode="auto">
          <a:xfrm>
            <a:off x="152400" y="4038600"/>
            <a:ext cx="4419600" cy="793750"/>
          </a:xfrm>
          <a:prstGeom prst="rect">
            <a:avLst/>
          </a:prstGeom>
          <a:noFill/>
          <a:ln w="9525">
            <a:noFill/>
            <a:miter lim="800000"/>
            <a:headEnd/>
            <a:tailEnd/>
          </a:ln>
        </p:spPr>
        <p:txBody>
          <a:bodyPr>
            <a:spAutoFit/>
          </a:bodyPr>
          <a:lstStyle/>
          <a:p>
            <a:pPr algn="just"/>
            <a:r>
              <a:rPr lang="en-US" sz="2300" b="1" dirty="0">
                <a:latin typeface="Times New Roman" pitchFamily="18" charset="0"/>
              </a:rPr>
              <a:t>* </a:t>
            </a:r>
            <a:r>
              <a:rPr lang="en-US" sz="2300" b="1" dirty="0" err="1">
                <a:latin typeface="Times New Roman" pitchFamily="18" charset="0"/>
              </a:rPr>
              <a:t>Bước</a:t>
            </a:r>
            <a:r>
              <a:rPr lang="en-US" sz="2300" b="1" dirty="0">
                <a:latin typeface="Times New Roman" pitchFamily="18" charset="0"/>
              </a:rPr>
              <a:t> 3: Thu </a:t>
            </a:r>
            <a:r>
              <a:rPr lang="en-US" sz="2300" b="1" dirty="0" err="1">
                <a:latin typeface="Times New Roman" pitchFamily="18" charset="0"/>
              </a:rPr>
              <a:t>gọn</a:t>
            </a:r>
            <a:r>
              <a:rPr lang="en-US" sz="2300" b="1" dirty="0">
                <a:latin typeface="Times New Roman" pitchFamily="18" charset="0"/>
              </a:rPr>
              <a:t> </a:t>
            </a:r>
            <a:r>
              <a:rPr lang="en-US" sz="2300" b="1" dirty="0" err="1">
                <a:latin typeface="Times New Roman" pitchFamily="18" charset="0"/>
              </a:rPr>
              <a:t>và</a:t>
            </a:r>
            <a:r>
              <a:rPr lang="en-US" sz="2300" b="1" dirty="0">
                <a:latin typeface="Times New Roman" pitchFamily="18" charset="0"/>
              </a:rPr>
              <a:t> </a:t>
            </a:r>
            <a:r>
              <a:rPr lang="en-US" sz="2300" b="1" dirty="0" err="1">
                <a:latin typeface="Times New Roman" pitchFamily="18" charset="0"/>
              </a:rPr>
              <a:t>giải</a:t>
            </a:r>
            <a:r>
              <a:rPr lang="en-US" sz="2300" b="1" dirty="0">
                <a:latin typeface="Times New Roman" pitchFamily="18" charset="0"/>
              </a:rPr>
              <a:t> </a:t>
            </a:r>
            <a:r>
              <a:rPr lang="en-US" sz="2300" b="1" dirty="0" err="1">
                <a:latin typeface="Times New Roman" pitchFamily="18" charset="0"/>
              </a:rPr>
              <a:t>phương</a:t>
            </a:r>
            <a:r>
              <a:rPr lang="en-US" sz="2300" b="1" dirty="0">
                <a:latin typeface="Times New Roman" pitchFamily="18" charset="0"/>
              </a:rPr>
              <a:t> </a:t>
            </a:r>
            <a:r>
              <a:rPr lang="en-US" sz="2300" b="1" dirty="0" err="1">
                <a:latin typeface="Times New Roman" pitchFamily="18" charset="0"/>
              </a:rPr>
              <a:t>trình</a:t>
            </a:r>
            <a:r>
              <a:rPr lang="en-US" sz="2300" b="1" dirty="0">
                <a:latin typeface="Times New Roman" pitchFamily="18" charset="0"/>
              </a:rPr>
              <a:t> </a:t>
            </a:r>
            <a:r>
              <a:rPr lang="en-US" sz="2300" b="1" dirty="0" err="1">
                <a:latin typeface="Times New Roman" pitchFamily="18" charset="0"/>
              </a:rPr>
              <a:t>vừa</a:t>
            </a:r>
            <a:r>
              <a:rPr lang="en-US" sz="2300" b="1" dirty="0">
                <a:latin typeface="Times New Roman" pitchFamily="18" charset="0"/>
              </a:rPr>
              <a:t> </a:t>
            </a:r>
            <a:r>
              <a:rPr lang="en-US" sz="2300" b="1" dirty="0" err="1">
                <a:latin typeface="Times New Roman" pitchFamily="18" charset="0"/>
              </a:rPr>
              <a:t>nhận</a:t>
            </a:r>
            <a:r>
              <a:rPr lang="en-US" sz="2300" b="1" dirty="0">
                <a:latin typeface="Times New Roman" pitchFamily="18" charset="0"/>
              </a:rPr>
              <a:t> </a:t>
            </a:r>
            <a:r>
              <a:rPr lang="en-US" sz="2300" b="1" dirty="0" err="1">
                <a:latin typeface="Times New Roman" pitchFamily="18" charset="0"/>
              </a:rPr>
              <a:t>được</a:t>
            </a:r>
            <a:r>
              <a:rPr lang="en-US" sz="2300" b="1" dirty="0">
                <a:latin typeface="Times New Roman" pitchFamily="18" charset="0"/>
              </a:rPr>
              <a:t>.</a:t>
            </a:r>
          </a:p>
        </p:txBody>
      </p:sp>
      <p:sp>
        <p:nvSpPr>
          <p:cNvPr id="31771" name="Text Box 104"/>
          <p:cNvSpPr txBox="1">
            <a:spLocks noChangeArrowheads="1"/>
          </p:cNvSpPr>
          <p:nvPr/>
        </p:nvSpPr>
        <p:spPr bwMode="auto">
          <a:xfrm>
            <a:off x="152400" y="4800600"/>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endParaRPr lang="en-US" sz="2400" b="1">
              <a:latin typeface="Times New Roman" pitchFamily="18" charset="0"/>
            </a:endParaRPr>
          </a:p>
        </p:txBody>
      </p:sp>
      <p:sp>
        <p:nvSpPr>
          <p:cNvPr id="31772" name="Text Box 112"/>
          <p:cNvSpPr txBox="1">
            <a:spLocks noChangeArrowheads="1"/>
          </p:cNvSpPr>
          <p:nvPr/>
        </p:nvSpPr>
        <p:spPr bwMode="auto">
          <a:xfrm>
            <a:off x="200025" y="5214938"/>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31773" name="Text Box 113"/>
          <p:cNvSpPr txBox="1">
            <a:spLocks noChangeArrowheads="1"/>
          </p:cNvSpPr>
          <p:nvPr/>
        </p:nvSpPr>
        <p:spPr bwMode="auto">
          <a:xfrm>
            <a:off x="1100138" y="5200650"/>
            <a:ext cx="3319462" cy="457200"/>
          </a:xfrm>
          <a:prstGeom prst="rect">
            <a:avLst/>
          </a:prstGeom>
          <a:noFill/>
          <a:ln w="9525">
            <a:noFill/>
            <a:miter lim="800000"/>
            <a:headEnd/>
            <a:tailEnd/>
          </a:ln>
        </p:spPr>
        <p:txBody>
          <a:bodyPr>
            <a:spAutoFit/>
          </a:bodyPr>
          <a:lstStyle/>
          <a:p>
            <a:pPr algn="just"/>
            <a:r>
              <a:rPr lang="en-US" sz="2400" b="1" dirty="0">
                <a:latin typeface="Times New Roman" pitchFamily="18" charset="0"/>
              </a:rPr>
              <a:t>a) SGK </a:t>
            </a:r>
            <a:r>
              <a:rPr lang="en-US" sz="2400" b="1" dirty="0" err="1">
                <a:latin typeface="Times New Roman" pitchFamily="18" charset="0"/>
              </a:rPr>
              <a:t>trang</a:t>
            </a:r>
            <a:r>
              <a:rPr lang="en-US" sz="2400" b="1" dirty="0">
                <a:latin typeface="Times New Roman" pitchFamily="18" charset="0"/>
              </a:rPr>
              <a:t> 12</a:t>
            </a:r>
          </a:p>
        </p:txBody>
      </p:sp>
      <p:sp>
        <p:nvSpPr>
          <p:cNvPr id="31774" name="Text Box 114"/>
          <p:cNvSpPr txBox="1">
            <a:spLocks noChangeArrowheads="1"/>
          </p:cNvSpPr>
          <p:nvPr/>
        </p:nvSpPr>
        <p:spPr bwMode="auto">
          <a:xfrm>
            <a:off x="1109663" y="567213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graphicFrame>
        <p:nvGraphicFramePr>
          <p:cNvPr id="31776" name="Object 32"/>
          <p:cNvGraphicFramePr>
            <a:graphicFrameLocks noChangeAspect="1"/>
          </p:cNvGraphicFramePr>
          <p:nvPr>
            <p:extLst>
              <p:ext uri="{D42A27DB-BD31-4B8C-83A1-F6EECF244321}">
                <p14:modId xmlns:p14="http://schemas.microsoft.com/office/powerpoint/2010/main" val="2999290237"/>
              </p:ext>
            </p:extLst>
          </p:nvPr>
        </p:nvGraphicFramePr>
        <p:xfrm>
          <a:off x="4937125" y="3124200"/>
          <a:ext cx="3689350" cy="533400"/>
        </p:xfrm>
        <a:graphic>
          <a:graphicData uri="http://schemas.openxmlformats.org/presentationml/2006/ole">
            <mc:AlternateContent xmlns:mc="http://schemas.openxmlformats.org/markup-compatibility/2006">
              <mc:Choice xmlns:v="urn:schemas-microsoft-com:vml" Requires="v">
                <p:oleObj spid="_x0000_s31838" name="Equation" r:id="rId5" imgW="1473120" imgH="228600" progId="Equation.DSMT4">
                  <p:embed/>
                </p:oleObj>
              </mc:Choice>
              <mc:Fallback>
                <p:oleObj name="Equation" r:id="rId5" imgW="1473120" imgH="228600"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7125" y="3124200"/>
                        <a:ext cx="368935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77" name="Object 33"/>
          <p:cNvGraphicFramePr>
            <a:graphicFrameLocks noChangeAspect="1"/>
          </p:cNvGraphicFramePr>
          <p:nvPr>
            <p:extLst>
              <p:ext uri="{D42A27DB-BD31-4B8C-83A1-F6EECF244321}">
                <p14:modId xmlns:p14="http://schemas.microsoft.com/office/powerpoint/2010/main" val="882579569"/>
              </p:ext>
            </p:extLst>
          </p:nvPr>
        </p:nvGraphicFramePr>
        <p:xfrm>
          <a:off x="4876800" y="381000"/>
          <a:ext cx="3657600" cy="533400"/>
        </p:xfrm>
        <a:graphic>
          <a:graphicData uri="http://schemas.openxmlformats.org/presentationml/2006/ole">
            <mc:AlternateContent xmlns:mc="http://schemas.openxmlformats.org/markup-compatibility/2006">
              <mc:Choice xmlns:v="urn:schemas-microsoft-com:vml" Requires="v">
                <p:oleObj spid="_x0000_s31839" name="Equation" r:id="rId7" imgW="1320480" imgH="228600" progId="Equation.DSMT4">
                  <p:embed/>
                </p:oleObj>
              </mc:Choice>
              <mc:Fallback>
                <p:oleObj name="Equation" r:id="rId7" imgW="1320480" imgH="22860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381000"/>
                        <a:ext cx="3657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78" name="Text Box 34"/>
          <p:cNvSpPr txBox="1">
            <a:spLocks noChangeArrowheads="1"/>
          </p:cNvSpPr>
          <p:nvPr/>
        </p:nvSpPr>
        <p:spPr bwMode="auto">
          <a:xfrm>
            <a:off x="4876800" y="2109788"/>
            <a:ext cx="4067175" cy="946150"/>
          </a:xfrm>
          <a:prstGeom prst="rect">
            <a:avLst/>
          </a:prstGeom>
          <a:noFill/>
          <a:ln w="9525">
            <a:noFill/>
            <a:miter lim="800000"/>
            <a:headEnd/>
            <a:tailEnd/>
          </a:ln>
          <a:effectLst/>
        </p:spPr>
        <p:txBody>
          <a:bodyPr>
            <a:spAutoFit/>
          </a:bodyPr>
          <a:lstStyle/>
          <a:p>
            <a:pPr algn="just" eaLnBrk="0" hangingPunct="0"/>
            <a:r>
              <a:rPr lang="en-US" sz="2800" b="1" dirty="0" err="1">
                <a:latin typeface="Times New Roman" pitchFamily="18" charset="0"/>
              </a:rPr>
              <a:t>Vậy</a:t>
            </a:r>
            <a:r>
              <a:rPr lang="en-US" sz="2800" b="1" dirty="0">
                <a:latin typeface="Times New Roman" pitchFamily="18" charset="0"/>
              </a:rPr>
              <a:t> </a:t>
            </a:r>
            <a:r>
              <a:rPr lang="en-US" sz="2800" b="1" dirty="0" err="1">
                <a:latin typeface="Times New Roman" pitchFamily="18" charset="0"/>
              </a:rPr>
              <a:t>tập</a:t>
            </a:r>
            <a:r>
              <a:rPr lang="en-US" sz="2800" b="1" dirty="0">
                <a:latin typeface="Times New Roman" pitchFamily="18" charset="0"/>
              </a:rPr>
              <a:t> </a:t>
            </a:r>
            <a:r>
              <a:rPr lang="en-US" sz="2800" b="1" dirty="0" err="1">
                <a:latin typeface="Times New Roman" pitchFamily="18" charset="0"/>
              </a:rPr>
              <a:t>nghiệm</a:t>
            </a:r>
            <a:r>
              <a:rPr lang="en-US" sz="2800" b="1" dirty="0">
                <a:latin typeface="Times New Roman" pitchFamily="18" charset="0"/>
              </a:rPr>
              <a:t> </a:t>
            </a:r>
            <a:r>
              <a:rPr lang="en-US" sz="2800" b="1" dirty="0" err="1">
                <a:latin typeface="Times New Roman" pitchFamily="18" charset="0"/>
              </a:rPr>
              <a:t>của</a:t>
            </a:r>
            <a:r>
              <a:rPr lang="en-US" sz="2800" b="1" dirty="0">
                <a:latin typeface="Times New Roman" pitchFamily="18" charset="0"/>
              </a:rPr>
              <a:t> </a:t>
            </a:r>
            <a:r>
              <a:rPr lang="en-US" sz="2800" b="1" dirty="0" err="1">
                <a:latin typeface="Times New Roman" pitchFamily="18" charset="0"/>
              </a:rPr>
              <a:t>phương</a:t>
            </a:r>
            <a:r>
              <a:rPr lang="en-US" sz="2800" b="1" dirty="0">
                <a:latin typeface="Times New Roman" pitchFamily="18" charset="0"/>
              </a:rPr>
              <a:t> </a:t>
            </a:r>
            <a:r>
              <a:rPr lang="en-US" sz="2800" b="1" dirty="0" err="1">
                <a:latin typeface="Times New Roman" pitchFamily="18" charset="0"/>
              </a:rPr>
              <a:t>trình</a:t>
            </a:r>
            <a:r>
              <a:rPr lang="en-US" sz="2800" b="1" dirty="0">
                <a:latin typeface="Times New Roman" pitchFamily="18" charset="0"/>
              </a:rPr>
              <a:t> </a:t>
            </a:r>
            <a:r>
              <a:rPr lang="en-US" sz="2800" b="1" dirty="0" err="1">
                <a:latin typeface="Times New Roman" pitchFamily="18" charset="0"/>
              </a:rPr>
              <a:t>là</a:t>
            </a:r>
            <a:r>
              <a:rPr lang="en-US" sz="2800" b="1" dirty="0">
                <a:latin typeface="Times New Roman" pitchFamily="18" charset="0"/>
              </a:rPr>
              <a:t> S =</a:t>
            </a:r>
            <a:r>
              <a:rPr lang="en-US" sz="2400" b="1" dirty="0">
                <a:latin typeface="Times New Roman" pitchFamily="18" charset="0"/>
              </a:rPr>
              <a:t> </a:t>
            </a:r>
          </a:p>
        </p:txBody>
      </p:sp>
      <p:graphicFrame>
        <p:nvGraphicFramePr>
          <p:cNvPr id="31779" name="Object 35"/>
          <p:cNvGraphicFramePr>
            <a:graphicFrameLocks noChangeAspect="1"/>
          </p:cNvGraphicFramePr>
          <p:nvPr>
            <p:extLst>
              <p:ext uri="{D42A27DB-BD31-4B8C-83A1-F6EECF244321}">
                <p14:modId xmlns:p14="http://schemas.microsoft.com/office/powerpoint/2010/main" val="2131128713"/>
              </p:ext>
            </p:extLst>
          </p:nvPr>
        </p:nvGraphicFramePr>
        <p:xfrm>
          <a:off x="5105400" y="3657600"/>
          <a:ext cx="3352800" cy="1066800"/>
        </p:xfrm>
        <a:graphic>
          <a:graphicData uri="http://schemas.openxmlformats.org/presentationml/2006/ole">
            <mc:AlternateContent xmlns:mc="http://schemas.openxmlformats.org/markup-compatibility/2006">
              <mc:Choice xmlns:v="urn:schemas-microsoft-com:vml" Requires="v">
                <p:oleObj spid="_x0000_s31840" name="Equation" r:id="rId9" imgW="2590560" imgH="736560" progId="Equation.DSMT4">
                  <p:embed/>
                </p:oleObj>
              </mc:Choice>
              <mc:Fallback>
                <p:oleObj name="Equation" r:id="rId9" imgW="2590560" imgH="73656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05400" y="3657600"/>
                        <a:ext cx="33528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80" name="Object 36"/>
          <p:cNvGraphicFramePr>
            <a:graphicFrameLocks noChangeAspect="1"/>
          </p:cNvGraphicFramePr>
          <p:nvPr>
            <p:extLst>
              <p:ext uri="{D42A27DB-BD31-4B8C-83A1-F6EECF244321}">
                <p14:modId xmlns:p14="http://schemas.microsoft.com/office/powerpoint/2010/main" val="1251085761"/>
              </p:ext>
            </p:extLst>
          </p:nvPr>
        </p:nvGraphicFramePr>
        <p:xfrm>
          <a:off x="4953000" y="838200"/>
          <a:ext cx="3657600" cy="1295400"/>
        </p:xfrm>
        <a:graphic>
          <a:graphicData uri="http://schemas.openxmlformats.org/presentationml/2006/ole">
            <mc:AlternateContent xmlns:mc="http://schemas.openxmlformats.org/markup-compatibility/2006">
              <mc:Choice xmlns:v="urn:schemas-microsoft-com:vml" Requires="v">
                <p:oleObj spid="_x0000_s31841" name="Equation" r:id="rId11" imgW="2514600" imgH="736560" progId="Equation.DSMT4">
                  <p:embed/>
                </p:oleObj>
              </mc:Choice>
              <mc:Fallback>
                <p:oleObj name="Equation" r:id="rId11" imgW="2514600" imgH="736560"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53000" y="838200"/>
                        <a:ext cx="36576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81" name="Object 37"/>
          <p:cNvGraphicFramePr>
            <a:graphicFrameLocks noChangeAspect="1"/>
          </p:cNvGraphicFramePr>
          <p:nvPr>
            <p:extLst>
              <p:ext uri="{D42A27DB-BD31-4B8C-83A1-F6EECF244321}">
                <p14:modId xmlns:p14="http://schemas.microsoft.com/office/powerpoint/2010/main" val="73963695"/>
              </p:ext>
            </p:extLst>
          </p:nvPr>
        </p:nvGraphicFramePr>
        <p:xfrm>
          <a:off x="8001000" y="2590800"/>
          <a:ext cx="457200" cy="457200"/>
        </p:xfrm>
        <a:graphic>
          <a:graphicData uri="http://schemas.openxmlformats.org/presentationml/2006/ole">
            <mc:AlternateContent xmlns:mc="http://schemas.openxmlformats.org/markup-compatibility/2006">
              <mc:Choice xmlns:v="urn:schemas-microsoft-com:vml" Requires="v">
                <p:oleObj spid="_x0000_s31842" name="Equation" r:id="rId13" imgW="279360" imgH="279360" progId="Equation.DSMT4">
                  <p:embed/>
                </p:oleObj>
              </mc:Choice>
              <mc:Fallback>
                <p:oleObj name="Equation" r:id="rId13" imgW="279360" imgH="279360"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01000" y="2590800"/>
                        <a:ext cx="4572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Rectangle 1"/>
          <p:cNvSpPr/>
          <p:nvPr/>
        </p:nvSpPr>
        <p:spPr>
          <a:xfrm>
            <a:off x="4892233" y="4737884"/>
            <a:ext cx="4572000" cy="954107"/>
          </a:xfrm>
          <a:prstGeom prst="rect">
            <a:avLst/>
          </a:prstGeom>
        </p:spPr>
        <p:txBody>
          <a:bodyPr>
            <a:spAutoFit/>
          </a:bodyPr>
          <a:lstStyle/>
          <a:p>
            <a:r>
              <a:rPr lang="en-US" sz="2800" b="1" dirty="0" err="1">
                <a:solidFill>
                  <a:srgbClr val="000000"/>
                </a:solidFill>
                <a:latin typeface="Times New Roman" pitchFamily="18" charset="0"/>
              </a:rPr>
              <a:t>Vậy</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tập</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nghiệm</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của</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phương</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trình</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là</a:t>
            </a:r>
            <a:r>
              <a:rPr lang="en-US" sz="2800" b="1" dirty="0">
                <a:solidFill>
                  <a:srgbClr val="000000"/>
                </a:solidFill>
                <a:latin typeface="Times New Roman" pitchFamily="18" charset="0"/>
              </a:rPr>
              <a:t> </a:t>
            </a:r>
            <a:r>
              <a:rPr lang="en-US" sz="2800" b="1" dirty="0" smtClean="0">
                <a:solidFill>
                  <a:srgbClr val="000000"/>
                </a:solidFill>
                <a:latin typeface="Times New Roman" pitchFamily="18" charset="0"/>
              </a:rPr>
              <a:t>S = R </a:t>
            </a: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1776"/>
                                        </p:tgtEl>
                                        <p:attrNameLst>
                                          <p:attrName>style.visibility</p:attrName>
                                        </p:attrNameLst>
                                      </p:cBhvr>
                                      <p:to>
                                        <p:strVal val="visible"/>
                                      </p:to>
                                    </p:set>
                                    <p:animEffect transition="in" filter="blinds(horizontal)">
                                      <p:cBhvr>
                                        <p:cTn id="7" dur="500"/>
                                        <p:tgtEl>
                                          <p:spTgt spid="31776"/>
                                        </p:tgtEl>
                                      </p:cBhvr>
                                    </p:animEffect>
                                  </p:childTnLst>
                                </p:cTn>
                              </p:par>
                              <p:par>
                                <p:cTn id="8" presetID="3" presetClass="entr" presetSubtype="10" fill="hold" nodeType="withEffect">
                                  <p:stCondLst>
                                    <p:cond delay="0"/>
                                  </p:stCondLst>
                                  <p:childTnLst>
                                    <p:set>
                                      <p:cBhvr>
                                        <p:cTn id="9" dur="1" fill="hold">
                                          <p:stCondLst>
                                            <p:cond delay="0"/>
                                          </p:stCondLst>
                                        </p:cTn>
                                        <p:tgtEl>
                                          <p:spTgt spid="31779"/>
                                        </p:tgtEl>
                                        <p:attrNameLst>
                                          <p:attrName>style.visibility</p:attrName>
                                        </p:attrNameLst>
                                      </p:cBhvr>
                                      <p:to>
                                        <p:strVal val="visible"/>
                                      </p:to>
                                    </p:set>
                                    <p:animEffect transition="in" filter="blinds(horizontal)">
                                      <p:cBhvr>
                                        <p:cTn id="10" dur="500"/>
                                        <p:tgtEl>
                                          <p:spTgt spid="31779"/>
                                        </p:tgtEl>
                                      </p:cBhvr>
                                    </p:animEffect>
                                  </p:childTnLst>
                                </p:cTn>
                              </p:par>
                              <p:par>
                                <p:cTn id="11" presetID="3" presetClass="entr" presetSubtype="10" fill="hold" nodeType="withEffect">
                                  <p:stCondLst>
                                    <p:cond delay="0"/>
                                  </p:stCondLst>
                                  <p:childTnLst>
                                    <p:set>
                                      <p:cBhvr>
                                        <p:cTn id="12" dur="1" fill="hold">
                                          <p:stCondLst>
                                            <p:cond delay="0"/>
                                          </p:stCondLst>
                                        </p:cTn>
                                        <p:tgtEl>
                                          <p:spTgt spid="31777"/>
                                        </p:tgtEl>
                                        <p:attrNameLst>
                                          <p:attrName>style.visibility</p:attrName>
                                        </p:attrNameLst>
                                      </p:cBhvr>
                                      <p:to>
                                        <p:strVal val="visible"/>
                                      </p:to>
                                    </p:set>
                                    <p:animEffect transition="in" filter="blinds(horizontal)">
                                      <p:cBhvr>
                                        <p:cTn id="13" dur="500"/>
                                        <p:tgtEl>
                                          <p:spTgt spid="31777"/>
                                        </p:tgtEl>
                                      </p:cBhvr>
                                    </p:animEffect>
                                  </p:childTnLst>
                                </p:cTn>
                              </p:par>
                              <p:par>
                                <p:cTn id="14" presetID="3" presetClass="entr" presetSubtype="10" fill="hold" nodeType="withEffect">
                                  <p:stCondLst>
                                    <p:cond delay="0"/>
                                  </p:stCondLst>
                                  <p:childTnLst>
                                    <p:set>
                                      <p:cBhvr>
                                        <p:cTn id="15" dur="1" fill="hold">
                                          <p:stCondLst>
                                            <p:cond delay="0"/>
                                          </p:stCondLst>
                                        </p:cTn>
                                        <p:tgtEl>
                                          <p:spTgt spid="31780"/>
                                        </p:tgtEl>
                                        <p:attrNameLst>
                                          <p:attrName>style.visibility</p:attrName>
                                        </p:attrNameLst>
                                      </p:cBhvr>
                                      <p:to>
                                        <p:strVal val="visible"/>
                                      </p:to>
                                    </p:set>
                                    <p:animEffect transition="in" filter="blinds(horizontal)">
                                      <p:cBhvr>
                                        <p:cTn id="16" dur="500"/>
                                        <p:tgtEl>
                                          <p:spTgt spid="31780"/>
                                        </p:tgtEl>
                                      </p:cBhvr>
                                    </p:animEffect>
                                  </p:childTnLst>
                                </p:cTn>
                              </p:par>
                              <p:par>
                                <p:cTn id="17" presetID="3" presetClass="entr" presetSubtype="10" fill="hold" nodeType="withEffect">
                                  <p:stCondLst>
                                    <p:cond delay="0"/>
                                  </p:stCondLst>
                                  <p:childTnLst>
                                    <p:set>
                                      <p:cBhvr>
                                        <p:cTn id="18" dur="1" fill="hold">
                                          <p:stCondLst>
                                            <p:cond delay="0"/>
                                          </p:stCondLst>
                                        </p:cTn>
                                        <p:tgtEl>
                                          <p:spTgt spid="31781"/>
                                        </p:tgtEl>
                                        <p:attrNameLst>
                                          <p:attrName>style.visibility</p:attrName>
                                        </p:attrNameLst>
                                      </p:cBhvr>
                                      <p:to>
                                        <p:strVal val="visible"/>
                                      </p:to>
                                    </p:set>
                                    <p:animEffect transition="in" filter="blinds(horizontal)">
                                      <p:cBhvr>
                                        <p:cTn id="19" dur="500"/>
                                        <p:tgtEl>
                                          <p:spTgt spid="31781"/>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1778"/>
                                        </p:tgtEl>
                                        <p:attrNameLst>
                                          <p:attrName>style.visibility</p:attrName>
                                        </p:attrNameLst>
                                      </p:cBhvr>
                                      <p:to>
                                        <p:strVal val="visible"/>
                                      </p:to>
                                    </p:set>
                                    <p:animEffect transition="in" filter="blinds(horizontal)">
                                      <p:cBhvr>
                                        <p:cTn id="22" dur="500"/>
                                        <p:tgtEl>
                                          <p:spTgt spid="31778"/>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78"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0" name="Rectangle 39"/>
          <p:cNvSpPr>
            <a:spLocks noChangeArrowheads="1"/>
          </p:cNvSpPr>
          <p:nvPr/>
        </p:nvSpPr>
        <p:spPr bwMode="auto">
          <a:xfrm>
            <a:off x="4724400" y="152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8194" name="Object 45"/>
          <p:cNvGraphicFramePr>
            <a:graphicFrameLocks noChangeAspect="1"/>
          </p:cNvGraphicFramePr>
          <p:nvPr>
            <p:extLst>
              <p:ext uri="{D42A27DB-BD31-4B8C-83A1-F6EECF244321}">
                <p14:modId xmlns:p14="http://schemas.microsoft.com/office/powerpoint/2010/main" val="35813783"/>
              </p:ext>
            </p:extLst>
          </p:nvPr>
        </p:nvGraphicFramePr>
        <p:xfrm>
          <a:off x="2616200" y="1117600"/>
          <a:ext cx="914400" cy="215900"/>
        </p:xfrm>
        <a:graphic>
          <a:graphicData uri="http://schemas.openxmlformats.org/presentationml/2006/ole">
            <mc:AlternateContent xmlns:mc="http://schemas.openxmlformats.org/markup-compatibility/2006">
              <mc:Choice xmlns:v="urn:schemas-microsoft-com:vml" Requires="v">
                <p:oleObj spid="_x0000_s8245" name="Equation" r:id="rId3" imgW="914400" imgH="216000" progId="Equation.DSMT4">
                  <p:embed/>
                </p:oleObj>
              </mc:Choice>
              <mc:Fallback>
                <p:oleObj name="Equation" r:id="rId3" imgW="914400" imgH="216000" progId="Equation.DSMT4">
                  <p:embed/>
                  <p:pic>
                    <p:nvPicPr>
                      <p:cNvPr id="0" name="Object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6200" y="1117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06" name="Text Box 46"/>
          <p:cNvSpPr txBox="1">
            <a:spLocks noChangeArrowheads="1"/>
          </p:cNvSpPr>
          <p:nvPr/>
        </p:nvSpPr>
        <p:spPr bwMode="auto">
          <a:xfrm>
            <a:off x="152400" y="719138"/>
            <a:ext cx="4419600" cy="442912"/>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8207" name="Text Box 47"/>
          <p:cNvSpPr txBox="1">
            <a:spLocks noChangeArrowheads="1"/>
          </p:cNvSpPr>
          <p:nvPr/>
        </p:nvSpPr>
        <p:spPr bwMode="auto">
          <a:xfrm>
            <a:off x="152400" y="3048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graphicFrame>
        <p:nvGraphicFramePr>
          <p:cNvPr id="85040" name="Group 48"/>
          <p:cNvGraphicFramePr>
            <a:graphicFrameLocks noGrp="1"/>
          </p:cNvGraphicFramePr>
          <p:nvPr>
            <p:extLst>
              <p:ext uri="{D42A27DB-BD31-4B8C-83A1-F6EECF244321}">
                <p14:modId xmlns:p14="http://schemas.microsoft.com/office/powerpoint/2010/main" val="617907509"/>
              </p:ext>
            </p:extLst>
          </p:nvPr>
        </p:nvGraphicFramePr>
        <p:xfrm>
          <a:off x="228600" y="1143000"/>
          <a:ext cx="4462463" cy="1720152"/>
        </p:xfrm>
        <a:graphic>
          <a:graphicData uri="http://schemas.openxmlformats.org/drawingml/2006/table">
            <a:tbl>
              <a:tblPr/>
              <a:tblGrid>
                <a:gridCol w="2232025"/>
                <a:gridCol w="2230438"/>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rgbClr val="FF3300"/>
                          </a:solidFill>
                          <a:effectLst/>
                          <a:latin typeface="Times New Roman" pitchFamily="18" charset="0"/>
                        </a:rPr>
                        <a:t>Phương</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trình</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có</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chứa</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dấu</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ngoặc</a:t>
                      </a:r>
                      <a:endParaRPr kumimoji="0" lang="en-US" sz="1800" b="1" i="0" u="none" strike="noStrike" cap="none" normalizeH="0" baseline="0" dirty="0" smtClean="0">
                        <a:ln>
                          <a:noFill/>
                        </a:ln>
                        <a:solidFill>
                          <a:srgbClr val="FF33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rPr>
                        <a:t>- Qui </a:t>
                      </a:r>
                      <a:r>
                        <a:rPr kumimoji="0" lang="en-US" sz="1800" b="1" i="0" u="none" strike="noStrike" cap="none" normalizeH="0" baseline="0" dirty="0" err="1" smtClean="0">
                          <a:ln>
                            <a:noFill/>
                          </a:ln>
                          <a:solidFill>
                            <a:schemeClr val="tx1"/>
                          </a:solidFill>
                          <a:effectLst/>
                          <a:latin typeface="Times New Roman" pitchFamily="18" charset="0"/>
                        </a:rPr>
                        <a:t>đồng</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mẫu</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hai</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vế</a:t>
                      </a:r>
                      <a:endParaRPr kumimoji="0" lang="en-US" sz="1800" b="1" i="0" u="none" strike="noStrike" cap="none" normalizeH="0" baseline="0" dirty="0" smtClean="0">
                        <a:ln>
                          <a:noFill/>
                        </a:ln>
                        <a:solidFill>
                          <a:schemeClr val="tx1"/>
                        </a:solidFill>
                        <a:effectLst/>
                        <a:latin typeface="Times New Roman" pitchFamily="18" charset="0"/>
                      </a:endParaRP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Khử</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mẫu</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bỏ</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mẫu</a:t>
                      </a:r>
                      <a:r>
                        <a:rPr kumimoji="0" lang="en-US" sz="1800" b="1" i="0" u="none" strike="noStrike" cap="none" normalizeH="0" baseline="0" dirty="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19" name="Text Box 59"/>
          <p:cNvSpPr txBox="1">
            <a:spLocks noChangeArrowheads="1"/>
          </p:cNvSpPr>
          <p:nvPr/>
        </p:nvSpPr>
        <p:spPr bwMode="auto">
          <a:xfrm>
            <a:off x="228600" y="2895600"/>
            <a:ext cx="4419600" cy="1144588"/>
          </a:xfrm>
          <a:prstGeom prst="rect">
            <a:avLst/>
          </a:prstGeom>
          <a:noFill/>
          <a:ln w="9525">
            <a:noFill/>
            <a:miter lim="800000"/>
            <a:headEnd/>
            <a:tailEnd/>
          </a:ln>
        </p:spPr>
        <p:txBody>
          <a:bodyPr>
            <a:spAutoFit/>
          </a:bodyPr>
          <a:lstStyle/>
          <a:p>
            <a:pPr algn="just"/>
            <a:r>
              <a:rPr lang="en-US" sz="2300" b="1">
                <a:latin typeface="Times New Roman" pitchFamily="18" charset="0"/>
              </a:rPr>
              <a:t>* Bước 2: Chuyển các hạng tử chứa ẩn sang một vế, các hạng tử số (hằng số) sang vế còn lại.</a:t>
            </a:r>
          </a:p>
        </p:txBody>
      </p:sp>
      <p:sp>
        <p:nvSpPr>
          <p:cNvPr id="8220" name="Text Box 60"/>
          <p:cNvSpPr txBox="1">
            <a:spLocks noChangeArrowheads="1"/>
          </p:cNvSpPr>
          <p:nvPr/>
        </p:nvSpPr>
        <p:spPr bwMode="auto">
          <a:xfrm>
            <a:off x="152400" y="3962400"/>
            <a:ext cx="4419600" cy="793750"/>
          </a:xfrm>
          <a:prstGeom prst="rect">
            <a:avLst/>
          </a:prstGeom>
          <a:noFill/>
          <a:ln w="9525">
            <a:noFill/>
            <a:miter lim="800000"/>
            <a:headEnd/>
            <a:tailEnd/>
          </a:ln>
        </p:spPr>
        <p:txBody>
          <a:bodyPr>
            <a:spAutoFit/>
          </a:bodyPr>
          <a:lstStyle/>
          <a:p>
            <a:pPr algn="just"/>
            <a:r>
              <a:rPr lang="en-US" sz="2300" b="1">
                <a:latin typeface="Times New Roman" pitchFamily="18" charset="0"/>
              </a:rPr>
              <a:t>* Bước 3: Thu gọn và giải phương trình vừa nhận được.</a:t>
            </a:r>
          </a:p>
        </p:txBody>
      </p:sp>
      <p:sp>
        <p:nvSpPr>
          <p:cNvPr id="8221" name="Text Box 61"/>
          <p:cNvSpPr txBox="1">
            <a:spLocks noChangeArrowheads="1"/>
          </p:cNvSpPr>
          <p:nvPr/>
        </p:nvSpPr>
        <p:spPr bwMode="auto">
          <a:xfrm>
            <a:off x="152400" y="4724400"/>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endParaRPr lang="en-US" sz="2400" b="1">
              <a:latin typeface="Times New Roman" pitchFamily="18" charset="0"/>
            </a:endParaRPr>
          </a:p>
        </p:txBody>
      </p:sp>
      <p:graphicFrame>
        <p:nvGraphicFramePr>
          <p:cNvPr id="85054" name="Object 62"/>
          <p:cNvGraphicFramePr>
            <a:graphicFrameLocks noChangeAspect="1"/>
          </p:cNvGraphicFramePr>
          <p:nvPr>
            <p:extLst>
              <p:ext uri="{D42A27DB-BD31-4B8C-83A1-F6EECF244321}">
                <p14:modId xmlns:p14="http://schemas.microsoft.com/office/powerpoint/2010/main" val="2701450428"/>
              </p:ext>
            </p:extLst>
          </p:nvPr>
        </p:nvGraphicFramePr>
        <p:xfrm>
          <a:off x="5029200" y="1066800"/>
          <a:ext cx="3948113" cy="381000"/>
        </p:xfrm>
        <a:graphic>
          <a:graphicData uri="http://schemas.openxmlformats.org/presentationml/2006/ole">
            <mc:AlternateContent xmlns:mc="http://schemas.openxmlformats.org/markup-compatibility/2006">
              <mc:Choice xmlns:v="urn:schemas-microsoft-com:vml" Requires="v">
                <p:oleObj spid="_x0000_s8246" name="Equation" r:id="rId5" imgW="2895480" imgH="342720" progId="Equation.DSMT4">
                  <p:embed/>
                </p:oleObj>
              </mc:Choice>
              <mc:Fallback>
                <p:oleObj name="Equation" r:id="rId5" imgW="2895480" imgH="342720" progId="Equation.DSMT4">
                  <p:embed/>
                  <p:pic>
                    <p:nvPicPr>
                      <p:cNvPr id="0" name="Object 6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9200" y="1066800"/>
                        <a:ext cx="3948113"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5055" name="Object 63"/>
          <p:cNvGraphicFramePr>
            <a:graphicFrameLocks noChangeAspect="1"/>
          </p:cNvGraphicFramePr>
          <p:nvPr>
            <p:extLst>
              <p:ext uri="{D42A27DB-BD31-4B8C-83A1-F6EECF244321}">
                <p14:modId xmlns:p14="http://schemas.microsoft.com/office/powerpoint/2010/main" val="3943511826"/>
              </p:ext>
            </p:extLst>
          </p:nvPr>
        </p:nvGraphicFramePr>
        <p:xfrm>
          <a:off x="4953000" y="3048000"/>
          <a:ext cx="3981450" cy="685800"/>
        </p:xfrm>
        <a:graphic>
          <a:graphicData uri="http://schemas.openxmlformats.org/presentationml/2006/ole">
            <mc:AlternateContent xmlns:mc="http://schemas.openxmlformats.org/markup-compatibility/2006">
              <mc:Choice xmlns:v="urn:schemas-microsoft-com:vml" Requires="v">
                <p:oleObj spid="_x0000_s8247" name="Equation" r:id="rId7" imgW="2730240" imgH="736560" progId="Equation.DSMT4">
                  <p:embed/>
                </p:oleObj>
              </mc:Choice>
              <mc:Fallback>
                <p:oleObj name="Equation" r:id="rId7" imgW="2730240" imgH="736560" progId="Equation.DSMT4">
                  <p:embed/>
                  <p:pic>
                    <p:nvPicPr>
                      <p:cNvPr id="0" name="Object 6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0" y="3048000"/>
                        <a:ext cx="398145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5059" name="Text Box 67"/>
          <p:cNvSpPr txBox="1">
            <a:spLocks noChangeArrowheads="1"/>
          </p:cNvSpPr>
          <p:nvPr/>
        </p:nvSpPr>
        <p:spPr bwMode="auto">
          <a:xfrm>
            <a:off x="4905375" y="5500688"/>
            <a:ext cx="4086225" cy="457200"/>
          </a:xfrm>
          <a:prstGeom prst="rect">
            <a:avLst/>
          </a:prstGeom>
          <a:noFill/>
          <a:ln w="9525">
            <a:noFill/>
            <a:miter lim="800000"/>
            <a:headEnd/>
            <a:tailEnd/>
          </a:ln>
        </p:spPr>
        <p:txBody>
          <a:bodyPr>
            <a:spAutoFit/>
          </a:bodyPr>
          <a:lstStyle/>
          <a:p>
            <a:r>
              <a:rPr lang="en-US" sz="2200" b="1">
                <a:latin typeface="Times New Roman" pitchFamily="18" charset="0"/>
              </a:rPr>
              <a:t>Vậy pt có tập nghiệm là S = {1}</a:t>
            </a:r>
            <a:r>
              <a:rPr lang="en-US" sz="2400">
                <a:solidFill>
                  <a:srgbClr val="0033CC"/>
                </a:solidFill>
                <a:latin typeface="VNI-Times" pitchFamily="2" charset="0"/>
              </a:rPr>
              <a:t>            </a:t>
            </a:r>
          </a:p>
        </p:txBody>
      </p:sp>
      <p:sp>
        <p:nvSpPr>
          <p:cNvPr id="85069" name="Text Box 77"/>
          <p:cNvSpPr txBox="1">
            <a:spLocks noChangeArrowheads="1"/>
          </p:cNvSpPr>
          <p:nvPr/>
        </p:nvSpPr>
        <p:spPr bwMode="auto">
          <a:xfrm>
            <a:off x="4953000" y="304800"/>
            <a:ext cx="3962400" cy="822325"/>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1:</a:t>
            </a:r>
            <a:r>
              <a:rPr lang="en-US" sz="2400" b="1">
                <a:latin typeface="Times New Roman" pitchFamily="18" charset="0"/>
              </a:rPr>
              <a:t> Giải các phương trình sau</a:t>
            </a:r>
          </a:p>
        </p:txBody>
      </p:sp>
      <p:graphicFrame>
        <p:nvGraphicFramePr>
          <p:cNvPr id="85070" name="Object 78"/>
          <p:cNvGraphicFramePr>
            <a:graphicFrameLocks noChangeAspect="1"/>
          </p:cNvGraphicFramePr>
          <p:nvPr>
            <p:extLst>
              <p:ext uri="{D42A27DB-BD31-4B8C-83A1-F6EECF244321}">
                <p14:modId xmlns:p14="http://schemas.microsoft.com/office/powerpoint/2010/main" val="1105849127"/>
              </p:ext>
            </p:extLst>
          </p:nvPr>
        </p:nvGraphicFramePr>
        <p:xfrm>
          <a:off x="5486400" y="1371600"/>
          <a:ext cx="2895600" cy="1295400"/>
        </p:xfrm>
        <a:graphic>
          <a:graphicData uri="http://schemas.openxmlformats.org/presentationml/2006/ole">
            <mc:AlternateContent xmlns:mc="http://schemas.openxmlformats.org/markup-compatibility/2006">
              <mc:Choice xmlns:v="urn:schemas-microsoft-com:vml" Requires="v">
                <p:oleObj spid="_x0000_s8248" name="Equation" r:id="rId9" imgW="1587240" imgH="965160" progId="Equation.DSMT4">
                  <p:embed/>
                </p:oleObj>
              </mc:Choice>
              <mc:Fallback>
                <p:oleObj name="Equation" r:id="rId9" imgW="1587240" imgH="965160" progId="Equation.DSMT4">
                  <p:embed/>
                  <p:pic>
                    <p:nvPicPr>
                      <p:cNvPr id="0" name="Object 7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86400" y="1371600"/>
                        <a:ext cx="28956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5071" name="Text Box 79"/>
          <p:cNvSpPr txBox="1">
            <a:spLocks noChangeArrowheads="1"/>
          </p:cNvSpPr>
          <p:nvPr/>
        </p:nvSpPr>
        <p:spPr bwMode="auto">
          <a:xfrm>
            <a:off x="4876800" y="2566988"/>
            <a:ext cx="4086225" cy="457200"/>
          </a:xfrm>
          <a:prstGeom prst="rect">
            <a:avLst/>
          </a:prstGeom>
          <a:noFill/>
          <a:ln w="9525">
            <a:noFill/>
            <a:miter lim="800000"/>
            <a:headEnd/>
            <a:tailEnd/>
          </a:ln>
        </p:spPr>
        <p:txBody>
          <a:bodyPr>
            <a:spAutoFit/>
          </a:bodyPr>
          <a:lstStyle/>
          <a:p>
            <a:r>
              <a:rPr lang="en-US" sz="2200" b="1">
                <a:latin typeface="Times New Roman" pitchFamily="18" charset="0"/>
              </a:rPr>
              <a:t>Vậy pt có tập nghiệm là S={-5/3}</a:t>
            </a:r>
            <a:r>
              <a:rPr lang="en-US" sz="2400">
                <a:solidFill>
                  <a:srgbClr val="0033CC"/>
                </a:solidFill>
                <a:latin typeface="VNI-Times" pitchFamily="2" charset="0"/>
              </a:rPr>
              <a:t>            </a:t>
            </a:r>
          </a:p>
        </p:txBody>
      </p:sp>
      <p:graphicFrame>
        <p:nvGraphicFramePr>
          <p:cNvPr id="85072" name="Object 80"/>
          <p:cNvGraphicFramePr>
            <a:graphicFrameLocks noChangeAspect="1"/>
          </p:cNvGraphicFramePr>
          <p:nvPr>
            <p:extLst>
              <p:ext uri="{D42A27DB-BD31-4B8C-83A1-F6EECF244321}">
                <p14:modId xmlns:p14="http://schemas.microsoft.com/office/powerpoint/2010/main" val="105985405"/>
              </p:ext>
            </p:extLst>
          </p:nvPr>
        </p:nvGraphicFramePr>
        <p:xfrm>
          <a:off x="5334000" y="3657600"/>
          <a:ext cx="3429000" cy="1981200"/>
        </p:xfrm>
        <a:graphic>
          <a:graphicData uri="http://schemas.openxmlformats.org/presentationml/2006/ole">
            <mc:AlternateContent xmlns:mc="http://schemas.openxmlformats.org/markup-compatibility/2006">
              <mc:Choice xmlns:v="urn:schemas-microsoft-com:vml" Requires="v">
                <p:oleObj spid="_x0000_s8249" name="Equation" r:id="rId11" imgW="2349360" imgH="1485720" progId="Equation.DSMT4">
                  <p:embed/>
                </p:oleObj>
              </mc:Choice>
              <mc:Fallback>
                <p:oleObj name="Equation" r:id="rId11" imgW="2349360" imgH="1485720" progId="Equation.DSMT4">
                  <p:embed/>
                  <p:pic>
                    <p:nvPicPr>
                      <p:cNvPr id="0" name="Object 8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0" y="3657600"/>
                        <a:ext cx="3429000" cy="1981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25" name="Text Box 81"/>
          <p:cNvSpPr txBox="1">
            <a:spLocks noChangeArrowheads="1"/>
          </p:cNvSpPr>
          <p:nvPr/>
        </p:nvSpPr>
        <p:spPr bwMode="auto">
          <a:xfrm>
            <a:off x="200025" y="5138738"/>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8226" name="Text Box 82"/>
          <p:cNvSpPr txBox="1">
            <a:spLocks noChangeArrowheads="1"/>
          </p:cNvSpPr>
          <p:nvPr/>
        </p:nvSpPr>
        <p:spPr bwMode="auto">
          <a:xfrm>
            <a:off x="1100138" y="5124450"/>
            <a:ext cx="3319462" cy="457200"/>
          </a:xfrm>
          <a:prstGeom prst="rect">
            <a:avLst/>
          </a:prstGeom>
          <a:noFill/>
          <a:ln w="9525">
            <a:noFill/>
            <a:miter lim="800000"/>
            <a:headEnd/>
            <a:tailEnd/>
          </a:ln>
        </p:spPr>
        <p:txBody>
          <a:bodyPr>
            <a:spAutoFit/>
          </a:bodyPr>
          <a:lstStyle/>
          <a:p>
            <a:pPr algn="just"/>
            <a:r>
              <a:rPr lang="en-US" sz="2400" b="1">
                <a:latin typeface="Times New Roman" pitchFamily="18" charset="0"/>
              </a:rPr>
              <a:t>a) SGK trang 12</a:t>
            </a:r>
          </a:p>
        </p:txBody>
      </p:sp>
      <p:sp>
        <p:nvSpPr>
          <p:cNvPr id="8227" name="Text Box 83"/>
          <p:cNvSpPr txBox="1">
            <a:spLocks noChangeArrowheads="1"/>
          </p:cNvSpPr>
          <p:nvPr/>
        </p:nvSpPr>
        <p:spPr bwMode="auto">
          <a:xfrm>
            <a:off x="1109663" y="559593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5069"/>
                                        </p:tgtEl>
                                        <p:attrNameLst>
                                          <p:attrName>style.visibility</p:attrName>
                                        </p:attrNameLst>
                                      </p:cBhvr>
                                      <p:to>
                                        <p:strVal val="visible"/>
                                      </p:to>
                                    </p:set>
                                    <p:animEffect transition="in" filter="blinds(horizontal)">
                                      <p:cBhvr>
                                        <p:cTn id="7" dur="500"/>
                                        <p:tgtEl>
                                          <p:spTgt spid="8506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5054"/>
                                        </p:tgtEl>
                                        <p:attrNameLst>
                                          <p:attrName>style.visibility</p:attrName>
                                        </p:attrNameLst>
                                      </p:cBhvr>
                                      <p:to>
                                        <p:strVal val="visible"/>
                                      </p:to>
                                    </p:set>
                                    <p:animEffect transition="in" filter="blinds(horizontal)">
                                      <p:cBhvr>
                                        <p:cTn id="12" dur="500"/>
                                        <p:tgtEl>
                                          <p:spTgt spid="85054"/>
                                        </p:tgtEl>
                                      </p:cBhvr>
                                    </p:animEffect>
                                  </p:childTnLst>
                                </p:cTn>
                              </p:par>
                              <p:par>
                                <p:cTn id="13" presetID="3" presetClass="entr" presetSubtype="10" fill="hold" nodeType="withEffect">
                                  <p:stCondLst>
                                    <p:cond delay="0"/>
                                  </p:stCondLst>
                                  <p:childTnLst>
                                    <p:set>
                                      <p:cBhvr>
                                        <p:cTn id="14" dur="1" fill="hold">
                                          <p:stCondLst>
                                            <p:cond delay="0"/>
                                          </p:stCondLst>
                                        </p:cTn>
                                        <p:tgtEl>
                                          <p:spTgt spid="85055"/>
                                        </p:tgtEl>
                                        <p:attrNameLst>
                                          <p:attrName>style.visibility</p:attrName>
                                        </p:attrNameLst>
                                      </p:cBhvr>
                                      <p:to>
                                        <p:strVal val="visible"/>
                                      </p:to>
                                    </p:set>
                                    <p:animEffect transition="in" filter="blinds(horizontal)">
                                      <p:cBhvr>
                                        <p:cTn id="15" dur="500"/>
                                        <p:tgtEl>
                                          <p:spTgt spid="8505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85070"/>
                                        </p:tgtEl>
                                        <p:attrNameLst>
                                          <p:attrName>style.visibility</p:attrName>
                                        </p:attrNameLst>
                                      </p:cBhvr>
                                      <p:to>
                                        <p:strVal val="visible"/>
                                      </p:to>
                                    </p:set>
                                    <p:animEffect transition="in" filter="blinds(horizontal)">
                                      <p:cBhvr>
                                        <p:cTn id="20" dur="500"/>
                                        <p:tgtEl>
                                          <p:spTgt spid="85070"/>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85071"/>
                                        </p:tgtEl>
                                        <p:attrNameLst>
                                          <p:attrName>style.visibility</p:attrName>
                                        </p:attrNameLst>
                                      </p:cBhvr>
                                      <p:to>
                                        <p:strVal val="visible"/>
                                      </p:to>
                                    </p:set>
                                    <p:animEffect transition="in" filter="blinds(horizontal)">
                                      <p:cBhvr>
                                        <p:cTn id="23" dur="500"/>
                                        <p:tgtEl>
                                          <p:spTgt spid="8507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85072"/>
                                        </p:tgtEl>
                                        <p:attrNameLst>
                                          <p:attrName>style.visibility</p:attrName>
                                        </p:attrNameLst>
                                      </p:cBhvr>
                                      <p:to>
                                        <p:strVal val="visible"/>
                                      </p:to>
                                    </p:set>
                                    <p:animEffect transition="in" filter="blinds(horizontal)">
                                      <p:cBhvr>
                                        <p:cTn id="28" dur="500"/>
                                        <p:tgtEl>
                                          <p:spTgt spid="85072"/>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85059"/>
                                        </p:tgtEl>
                                        <p:attrNameLst>
                                          <p:attrName>style.visibility</p:attrName>
                                        </p:attrNameLst>
                                      </p:cBhvr>
                                      <p:to>
                                        <p:strVal val="visible"/>
                                      </p:to>
                                    </p:set>
                                    <p:animEffect transition="in" filter="blinds(horizontal)">
                                      <p:cBhvr>
                                        <p:cTn id="31" dur="500"/>
                                        <p:tgtEl>
                                          <p:spTgt spid="85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59" grpId="0"/>
      <p:bldP spid="85069" grpId="0"/>
      <p:bldP spid="85071"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1927</TotalTime>
  <Words>1525</Words>
  <Application>Microsoft Office PowerPoint</Application>
  <PresentationFormat>On-screen Show (4:3)</PresentationFormat>
  <Paragraphs>152</Paragraphs>
  <Slides>15</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18" baseType="lpstr">
      <vt:lpstr>Default Design</vt:lpstr>
      <vt:lpstr>Slide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VNPT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Administrator</cp:lastModifiedBy>
  <cp:revision>257</cp:revision>
  <dcterms:created xsi:type="dcterms:W3CDTF">2008-05-20T09:31:48Z</dcterms:created>
  <dcterms:modified xsi:type="dcterms:W3CDTF">2022-01-22T04:10:08Z</dcterms:modified>
</cp:coreProperties>
</file>