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8"/>
  </p:notesMasterIdLst>
  <p:handoutMasterIdLst>
    <p:handoutMasterId r:id="rId29"/>
  </p:handoutMasterIdLst>
  <p:sldIdLst>
    <p:sldId id="259" r:id="rId2"/>
    <p:sldId id="394" r:id="rId3"/>
    <p:sldId id="351" r:id="rId4"/>
    <p:sldId id="261" r:id="rId5"/>
    <p:sldId id="295" r:id="rId6"/>
    <p:sldId id="297" r:id="rId7"/>
    <p:sldId id="298" r:id="rId8"/>
    <p:sldId id="299" r:id="rId9"/>
    <p:sldId id="300" r:id="rId10"/>
    <p:sldId id="316" r:id="rId11"/>
    <p:sldId id="301" r:id="rId12"/>
    <p:sldId id="302" r:id="rId13"/>
    <p:sldId id="303" r:id="rId14"/>
    <p:sldId id="393" r:id="rId15"/>
    <p:sldId id="306" r:id="rId16"/>
    <p:sldId id="307" r:id="rId17"/>
    <p:sldId id="308" r:id="rId18"/>
    <p:sldId id="311" r:id="rId19"/>
    <p:sldId id="310" r:id="rId20"/>
    <p:sldId id="312" r:id="rId21"/>
    <p:sldId id="313" r:id="rId22"/>
    <p:sldId id="314" r:id="rId23"/>
    <p:sldId id="315" r:id="rId24"/>
    <p:sldId id="282" r:id="rId25"/>
    <p:sldId id="283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95179" autoAdjust="0"/>
  </p:normalViewPr>
  <p:slideViewPr>
    <p:cSldViewPr>
      <p:cViewPr>
        <p:scale>
          <a:sx n="73" d="100"/>
          <a:sy n="73" d="100"/>
        </p:scale>
        <p:origin x="-108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4A0DF-D21C-4866-BE38-2324B9CC2920}" type="datetimeFigureOut">
              <a:rPr lang="en-US" smtClean="0"/>
              <a:pPr/>
              <a:t>12/18/2021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5F631-06CC-44ED-BD59-376E5EF8076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324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29078-EAE4-441C-BC9C-7C30CC2B138D}" type="datetimeFigureOut">
              <a:rPr lang="en-US" smtClean="0"/>
              <a:pPr/>
              <a:t>12/18/2021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DFF90-92E3-4429-95E1-2628B2946E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788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="" xmlns:a16="http://schemas.microsoft.com/office/drawing/2014/main" id="{E4A73E13-5797-9844-A276-77C4DFF24C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="" xmlns:a16="http://schemas.microsoft.com/office/drawing/2014/main" id="{20784DE6-805A-6944-869C-3CD19199FB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="" xmlns:a16="http://schemas.microsoft.com/office/drawing/2014/main" id="{B6B5F974-11E2-5D4C-9427-2CF8F7439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A4CE8C-134B-F946-B65C-8D57D08A07B8}" type="slidenum">
              <a:rPr lang="en-US" altLang="vi-VN" sz="1200">
                <a:latin typeface=".VnAristote" pitchFamily="34" charset="0"/>
              </a:rPr>
              <a:pPr/>
              <a:t>3</a:t>
            </a:fld>
            <a:endParaRPr lang="en-US" altLang="vi-VN" sz="120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FF90-92E3-4429-95E1-2628B2946ED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86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FF90-92E3-4429-95E1-2628B2946ED4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1858BFE-AB9D-47CC-818A-B93C1BE050C1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9D9B-11DF-44E1-AB84-B0440CF5C037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6EF1-EC6C-4E1D-8954-9D64C13F44FA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1E4F2C6-50D5-423D-9A33-793753C357C7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FAE166E-4318-47D9-919C-5AC2A1F69240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A44-0C4C-4B39-B4F7-E0531849DED4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0CE2-8CCB-481C-89DF-1A6AABB4730D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CCCA4E4-BC22-4029-8DC0-18DBF366C275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A417-43EE-4A38-94A6-79B608CC426B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F894849-88EA-4F52-9DD0-D7521A52C937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617610-DC24-4BB9-BB55-7C35BA69CE05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>
              <a:lumMod val="95000"/>
            </a:schemeClr>
          </a:fgClr>
          <a:bgClr>
            <a:schemeClr val="accent4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F0C1BAB-1F81-422F-9F40-97132A278E64}" type="datetime1">
              <a:rPr lang="en-US" smtClean="0"/>
              <a:pPr/>
              <a:t>12/18/2021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7F4FC88-73E8-4300-B29C-42DC2F0FF40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10.m4a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6.m4a"/><Relationship Id="rId7" Type="http://schemas.openxmlformats.org/officeDocument/2006/relationships/image" Target="../media/image20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8.m4a"/><Relationship Id="rId7" Type="http://schemas.openxmlformats.org/officeDocument/2006/relationships/image" Target="../media/image23.jpe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19.m4a"/><Relationship Id="rId7" Type="http://schemas.openxmlformats.org/officeDocument/2006/relationships/image" Target="../media/image27.jpe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31.jpe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tags" Target="../tags/tag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media24.m4a"/><Relationship Id="rId7" Type="http://schemas.openxmlformats.org/officeDocument/2006/relationships/image" Target="../media/image36.jpeg"/><Relationship Id="rId2" Type="http://schemas.microsoft.com/office/2007/relationships/media" Target="../media/media24.m4a"/><Relationship Id="rId1" Type="http://schemas.openxmlformats.org/officeDocument/2006/relationships/tags" Target="../tags/tag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22" y="2564904"/>
            <a:ext cx="8856984" cy="144016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GB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9756" y="459908"/>
            <a:ext cx="864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GÒ VẤP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194" y="197671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CÔNG NGHỆ LỚP 6</a:t>
            </a:r>
          </a:p>
        </p:txBody>
      </p:sp>
      <p:pic>
        <p:nvPicPr>
          <p:cNvPr id="7" name="Picture 2" descr="C:\Users\USER\Desktop\fc7ee94c23e5fe9561e8b75e09c7b20e.jpg">
            <a:extLst>
              <a:ext uri="{FF2B5EF4-FFF2-40B4-BE49-F238E27FC236}">
                <a16:creationId xmlns="" xmlns:a16="http://schemas.microsoft.com/office/drawing/2014/main" id="{0F2339E5-46D7-2949-B422-2CD6B924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03610"/>
            <a:ext cx="4392488" cy="232698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 prstMaterial="softEdge">
            <a:bevelT w="101600" prst="riblet"/>
            <a:bevelB prst="angle"/>
          </a:sp3d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68AC7D82-8455-514C-81AE-81F3FBAF2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218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="" xmlns:a16="http://schemas.microsoft.com/office/drawing/2014/main" id="{582D4C7F-47A2-BF42-920B-3AC755BCB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380" y="-243409"/>
            <a:ext cx="8075240" cy="1088817"/>
          </a:xfrm>
        </p:spPr>
        <p:txBody>
          <a:bodyPr>
            <a:normAutofit/>
          </a:bodyPr>
          <a:lstStyle/>
          <a:p>
            <a:r>
              <a:rPr lang="en-US" altLang="x-none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altLang="x-none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1859" name="Object 3">
            <a:extLst>
              <a:ext uri="{FF2B5EF4-FFF2-40B4-BE49-F238E27FC236}">
                <a16:creationId xmlns="" xmlns:a16="http://schemas.microsoft.com/office/drawing/2014/main" id="{86F11CCC-F0A6-3A43-A45A-90EECB563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823912"/>
          <a:ext cx="48006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hoto Editor Photo" r:id="rId6" imgW="3810000" imgH="5461000" progId="MSPhotoEd.3">
                  <p:embed/>
                </p:oleObj>
              </mc:Choice>
              <mc:Fallback>
                <p:oleObj name="Photo Editor Photo" r:id="rId6" imgW="3810000" imgH="5461000" progId="MSPhotoEd.3">
                  <p:embed/>
                  <p:pic>
                    <p:nvPicPr>
                      <p:cNvPr id="121859" name="Object 3">
                        <a:extLst>
                          <a:ext uri="{FF2B5EF4-FFF2-40B4-BE49-F238E27FC236}">
                            <a16:creationId xmlns="" xmlns:a16="http://schemas.microsoft.com/office/drawing/2014/main" id="{86F11CCC-F0A6-3A43-A45A-90EECB563E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823912"/>
                        <a:ext cx="48006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1861" name="Picture 5">
            <a:extLst>
              <a:ext uri="{FF2B5EF4-FFF2-40B4-BE49-F238E27FC236}">
                <a16:creationId xmlns="" xmlns:a16="http://schemas.microsoft.com/office/drawing/2014/main" id="{139040D8-D6D8-7B4E-B503-A11C0583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9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3BAE039F-0CA1-2042-B037-76DB636246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8"/>
    </mc:Choice>
    <mc:Fallback xmlns="">
      <p:transition spd="slow"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58383" y="1671718"/>
            <a:ext cx="8375562" cy="44215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2800" dirty="0"/>
              <a:t>……………………….……………………………..….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……………………………………………………….....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………………………………………………………..….</a:t>
            </a:r>
          </a:p>
          <a:p>
            <a:pPr marL="0" indent="0">
              <a:buNone/>
            </a:pPr>
            <a:r>
              <a:rPr lang="en-US" sz="2800" dirty="0"/>
              <a:t>……………………………...……………………………</a:t>
            </a:r>
          </a:p>
          <a:p>
            <a:pPr marL="0" indent="0">
              <a:buNone/>
            </a:pPr>
            <a:r>
              <a:rPr lang="en-US" sz="2800" dirty="0"/>
              <a:t>…………………………………...………………………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……………………………………………………………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1571604" y="980728"/>
            <a:ext cx="6929486" cy="7200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điền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…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019" y="2145288"/>
            <a:ext cx="809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636912"/>
            <a:ext cx="8244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819" y="4180078"/>
            <a:ext cx="8244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luộc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8C43D87B-9D24-8141-924A-8541BCFEA5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373446"/>
      </p:ext>
    </p:extLst>
  </p:cSld>
  <p:clrMapOvr>
    <a:masterClrMapping/>
  </p:clrMapOvr>
  <p:transition spd="slow" advTm="4548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58383" y="1671718"/>
            <a:ext cx="8242707" cy="2405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2800" dirty="0"/>
              <a:t>……………………….……………………………..….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……………………………………………………….....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………………………………………………………..…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1571604" y="980728"/>
            <a:ext cx="6929486" cy="7200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điền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…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1429" y="2124544"/>
            <a:ext cx="809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122" y="2612785"/>
            <a:ext cx="8244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3903" y="3101026"/>
            <a:ext cx="8244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83352"/>
            <a:ext cx="2248203" cy="23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461722859-image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97" y="3683352"/>
            <a:ext cx="2668831" cy="22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huc-don-bua-com-gia-dinh-1-500x4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683352"/>
            <a:ext cx="2469384" cy="22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6228020"/>
            <a:ext cx="21602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9592" y="6207640"/>
            <a:ext cx="21602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6733" y="6118810"/>
            <a:ext cx="21602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F01AAB21-B0D3-4D4B-A00B-F9E9F8F734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9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071"/>
    </mc:Choice>
    <mc:Fallback xmlns="">
      <p:transition advTm="2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8" grpId="0"/>
      <p:bldP spid="11" grpId="0"/>
      <p:bldP spid="6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58383" y="1628800"/>
            <a:ext cx="8375562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2800" dirty="0"/>
              <a:t>……………………….……………………………..….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……………………………………………………….....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………………………………………………………..….</a:t>
            </a:r>
          </a:p>
          <a:p>
            <a:pPr marL="0" indent="0">
              <a:buNone/>
            </a:pPr>
            <a:r>
              <a:rPr lang="en-US" sz="2800" dirty="0"/>
              <a:t>……………………………...……………………………</a:t>
            </a:r>
          </a:p>
          <a:p>
            <a:pPr marL="0" indent="0">
              <a:buNone/>
            </a:pPr>
            <a:r>
              <a:rPr lang="en-US" sz="2800" dirty="0"/>
              <a:t>…………………………………...………………………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……………………………………………………………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……………………………………………………………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Cloud Callout 3"/>
          <p:cNvSpPr/>
          <p:nvPr/>
        </p:nvSpPr>
        <p:spPr>
          <a:xfrm>
            <a:off x="1571604" y="980728"/>
            <a:ext cx="6929486" cy="7200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điền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…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178" y="2564904"/>
            <a:ext cx="81622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018" y="5086421"/>
            <a:ext cx="8401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hay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AE2FE191-8CD4-6248-8D7B-0BEFC7700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824996"/>
      </p:ext>
    </p:extLst>
  </p:cSld>
  <p:clrMapOvr>
    <a:masterClrMapping/>
  </p:clrMapOvr>
  <p:transition spd="slow" advTm="4693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9656C-32AC-C042-ADF2-CB9D6DB7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410" y="260648"/>
            <a:ext cx="7543750" cy="1325563"/>
          </a:xfrm>
        </p:spPr>
        <p:txBody>
          <a:bodyPr>
            <a:normAutofit/>
          </a:bodyPr>
          <a:lstStyle/>
          <a:p>
            <a:pPr algn="ctr"/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quá trình hư hỏng của thực phẩm</a:t>
            </a:r>
          </a:p>
        </p:txBody>
      </p:sp>
      <p:pic>
        <p:nvPicPr>
          <p:cNvPr id="4" name="Đồ ăn để lâu bị phân hủy như thế nào.mp4" descr="Đồ ăn để lâu bị phân hủy như thế nào.mp4">
            <a:hlinkClick r:id="" action="ppaction://media"/>
            <a:extLst>
              <a:ext uri="{FF2B5EF4-FFF2-40B4-BE49-F238E27FC236}">
                <a16:creationId xmlns="" xmlns:a16="http://schemas.microsoft.com/office/drawing/2014/main" id="{4851EE7C-C662-B748-BBED-63E5720926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850" y="1825625"/>
            <a:ext cx="7734300" cy="4351338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8C948095-0946-264A-812C-90C4BC476A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1"/>
    </mc:Choice>
    <mc:Fallback xmlns="">
      <p:transition spd="slow" advTm="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818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606306" cy="10661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VÀ CHẾ BIẾN THỰC PHẨM TRONG GIA ĐÌNH</a:t>
            </a:r>
            <a:endParaRPr lang="en-GB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234208" y="1271665"/>
            <a:ext cx="8357106" cy="129323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02898" y="2780928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rau-xanh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9" y="3501008"/>
            <a:ext cx="2033536" cy="22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143638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20" y="3524454"/>
            <a:ext cx="2132341" cy="224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bao-quan-hai-san-di-xa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61" y="3547900"/>
            <a:ext cx="2194594" cy="22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54" y="3547902"/>
            <a:ext cx="2141109" cy="222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BCA2D73-AD6A-4547-8F04-EA787A7980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4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4"/>
    </mc:Choice>
    <mc:Fallback xmlns="">
      <p:transition spd="slow" advTm="2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606306" cy="10661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VÀ CHẾ BIẾN THỰC PHẨM TRONG GIA ĐÌNH</a:t>
            </a:r>
            <a:endParaRPr lang="en-GB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251974" y="1271665"/>
            <a:ext cx="8606306" cy="1221231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9" y="3014600"/>
            <a:ext cx="7920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………..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9" y="3960122"/>
            <a:ext cx="7920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……………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865795"/>
            <a:ext cx="1728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3844080"/>
            <a:ext cx="1728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="" xmlns:a16="http://schemas.microsoft.com/office/drawing/2014/main" id="{917896C7-69E7-1344-8630-A4D9CE8804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8"/>
    </mc:Choice>
    <mc:Fallback xmlns="">
      <p:transition spd="slow" advTm="3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2" grpId="0"/>
      <p:bldP spid="10" grpId="0"/>
      <p:bldP spid="3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424482" cy="86409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BẢO QUẢN VÀ CHẾ BIẾN THỰC PHẨM TRONG GIA ĐÌNH</a:t>
            </a:r>
            <a:endParaRPr lang="en-GB" sz="3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ong-hop-cac-loai-ca-kho-thom-ngon-hap-dan-khong-the-bo-qua-0-1200x6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81758"/>
            <a:ext cx="3717994" cy="192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o-quan-hai-san-di-xa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383541" cy="195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883114"/>
            <a:ext cx="3708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4455" y="3955122"/>
            <a:ext cx="3385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1034733"/>
            <a:ext cx="828092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mot-so-ky-thuat-bao-quan-thuc-pham-truyen-thong-co-the-ban-chua-biet-1-m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1" y="4458022"/>
            <a:ext cx="3622489" cy="17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san-pham-tu-may-hut-chan-khong-M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434214"/>
            <a:ext cx="3383541" cy="17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69490" y="6187370"/>
            <a:ext cx="3622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6056" y="6187370"/>
            <a:ext cx="3383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74" y="2043354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2101" y="4400257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6" y="4366392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00500" y="1988840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="" xmlns:a16="http://schemas.microsoft.com/office/drawing/2014/main" id="{9BEA6D0A-949E-1B46-A26F-A28DF9417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0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4"/>
    </mc:Choice>
    <mc:Fallback xmlns="">
      <p:transition spd="slow" advTm="2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14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424482" cy="86409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BẢO QUẢN VÀ CHẾ BIẾN THỰC PHẨM TRONG GIA ĐÌNH</a:t>
            </a:r>
            <a:endParaRPr lang="en-GB" sz="3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640" y="3955122"/>
            <a:ext cx="3592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2202" y="3955122"/>
            <a:ext cx="3327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giấm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1034733"/>
            <a:ext cx="828092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9640" y="6187370"/>
            <a:ext cx="3592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02101" y="6187370"/>
            <a:ext cx="4190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74" y="2043354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2101" y="4400257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6" y="4366392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00500" y="1988840"/>
            <a:ext cx="373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4098" name="Picture 2" descr="C:\Users\Admin\Desktop\bo-tui-10-cong-thuc-lam-dua-muoi-chua-gion-tuyet-ngon-dua-com-cho-bua-com-mua-he-4-1589792430-878-width960height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0" y="2132856"/>
            <a:ext cx="3592340" cy="18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lo-toi-ot-ngam-gi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02" y="2093296"/>
            <a:ext cx="3327394" cy="191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f0046880f9b0a323d42de288d0767bc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0" y="4487054"/>
            <a:ext cx="3592340" cy="17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4-1200x6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87054"/>
            <a:ext cx="3383540" cy="17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BC8C90BD-2FDF-E94E-B09B-DFE5FCB6F8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2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19"/>
    </mc:Choice>
    <mc:Fallback xmlns="">
      <p:transition spd="slow" advTm="2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4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606306" cy="10661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BẢO QUẢN VÀ CHẾ BIẾN THỰC PHẨM TRONG GIA ĐÌNH</a:t>
            </a:r>
            <a:endParaRPr lang="en-GB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06560" y="1700808"/>
            <a:ext cx="8208912" cy="28943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C7DB0345-4BE0-7448-B64A-024C0B1E9B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1"/>
    </mc:Choice>
    <mc:Fallback xmlns="">
      <p:transition spd="slow" advTm="1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F1ACB-8A22-E540-8A5D-D5564EA77DC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46A425-835B-6846-A535-D3FB8BA8EF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5" name="Picture 2" descr="anh_chup_man_hinh_2021-02-23_luc_14">
            <a:extLst>
              <a:ext uri="{FF2B5EF4-FFF2-40B4-BE49-F238E27FC236}">
                <a16:creationId xmlns="" xmlns:a16="http://schemas.microsoft.com/office/drawing/2014/main" id="{B475CD6B-0392-BC4A-846D-462DC246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" y="152885"/>
            <a:ext cx="9037622" cy="65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="" xmlns:a16="http://schemas.microsoft.com/office/drawing/2014/main" id="{219AB5FB-87B8-8448-99B2-6E56C4F89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57"/>
    </mc:Choice>
    <mc:Fallback xmlns="">
      <p:transition spd="slow" advTm="4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606306" cy="10661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VÀ CHẾ BIẾN THỰC PHẨM TRONG GIA ĐÌNH</a:t>
            </a:r>
            <a:endParaRPr lang="en-GB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234208" y="1271665"/>
            <a:ext cx="7894808" cy="129323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02898" y="2780928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9265"/>
            <a:ext cx="259228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ca-kho-to-mien-n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14" y="3509265"/>
            <a:ext cx="293965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09265"/>
            <a:ext cx="2338885" cy="242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9A187E6-DD8C-1F4F-96E7-5DB791D611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5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9"/>
    </mc:Choice>
    <mc:Fallback xmlns="">
      <p:transition spd="slow" advTm="10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606306" cy="10661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VÀ CHẾ BIẾN THỰC PHẨM TRONG GIA ĐÌNH</a:t>
            </a:r>
            <a:endParaRPr lang="en-GB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251974" y="1271665"/>
            <a:ext cx="8263592" cy="129323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780928"/>
            <a:ext cx="82809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…………………….</a:t>
            </a:r>
          </a:p>
          <a:p>
            <a:pPr algn="ctr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………………………………………………...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687" y="3789040"/>
            <a:ext cx="7920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-Ý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…………………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974" y="2708920"/>
            <a:ext cx="94325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3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hóa,đảm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3749551"/>
            <a:ext cx="20162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608973" y="4655223"/>
            <a:ext cx="8263593" cy="129323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687" y="6093296"/>
            <a:ext cx="7001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="" xmlns:a16="http://schemas.microsoft.com/office/drawing/2014/main" id="{7C2B2E1C-93E6-0D46-9C70-AC912FAEE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2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9"/>
    </mc:Choice>
    <mc:Fallback xmlns="">
      <p:transition spd="slow" advTm="32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2" grpId="0"/>
      <p:bldP spid="10" grpId="0"/>
      <p:bldP spid="3" grpId="0"/>
      <p:bldP spid="13" grpId="0"/>
      <p:bldP spid="9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188640"/>
            <a:ext cx="8606306" cy="10661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VÀ CHẾ BIẾN THỰC PHẨM TRONG GIA ĐÌNH</a:t>
            </a:r>
            <a:endParaRPr lang="en-GB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254770"/>
            <a:ext cx="4104456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916832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7888" y="4891226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4819218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tải xuống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88" y="2630581"/>
            <a:ext cx="2971800" cy="21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dua-cai-muoi-4x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90563"/>
            <a:ext cx="2376264" cy="205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833DB87A-D33D-7D46-8657-B0083AEDF2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4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3"/>
    </mc:Choice>
    <mc:Fallback xmlns="">
      <p:transition spd="slow" advTm="3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1974" y="44624"/>
            <a:ext cx="8606306" cy="106613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VÀ CHẾ BIẾN THỰC PHẨM TRONG GIA ĐÌNH</a:t>
            </a:r>
            <a:endParaRPr lang="en-GB" sz="3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052736"/>
            <a:ext cx="4104456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00808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974" y="3933056"/>
            <a:ext cx="39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3933056"/>
            <a:ext cx="450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esktop\meo-luoc-chin-trung-15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293054"/>
            <a:ext cx="2592288" cy="171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tải xuống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437112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825" y="6241516"/>
            <a:ext cx="430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 descr="C:\Users\Admin\Desktop\lo-nuong-dien-mishio-26-lit-7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14120"/>
            <a:ext cx="3024336" cy="160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55977" y="5892527"/>
            <a:ext cx="4303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Hướng dẫn cách làm chả giò cực ngon tại nhà trong dịp Tết | Cooky.vn">
            <a:extLst>
              <a:ext uri="{FF2B5EF4-FFF2-40B4-BE49-F238E27FC236}">
                <a16:creationId xmlns="" xmlns:a16="http://schemas.microsoft.com/office/drawing/2014/main" id="{5DC3A00C-C987-FE4C-B6D1-DBDF4F1E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85" y="2254805"/>
            <a:ext cx="3024336" cy="1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79AAE743-E2E9-4B42-BB93-723BBDAA0B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0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5"/>
    </mc:Choice>
    <mc:Fallback xmlns="">
      <p:transition spd="slow" advTm="3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11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323" y="65971"/>
            <a:ext cx="7603992" cy="86339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LUYỆN TẬP</a:t>
            </a:r>
            <a:endParaRPr lang="en-GB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523031" y="978045"/>
            <a:ext cx="8215338" cy="2858486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cút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2209" y="4052334"/>
            <a:ext cx="8215338" cy="1512962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260B1209-4305-814F-BE43-DD2C96B4B6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67"/>
    </mc:Choice>
    <mc:Fallback xmlns="">
      <p:transition spd="slow" advTm="5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 DẶN DÒ</a:t>
            </a:r>
            <a:endParaRPr lang="en-GB" sz="4000" b="1" u="sng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17736" y="1772816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kỹ n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ội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3AFB93CB-154D-FF45-B53E-AFB1829D8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933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22" descr="B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057" y="857250"/>
            <a:ext cx="81421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22"/>
          <p:cNvSpPr/>
          <p:nvPr/>
        </p:nvSpPr>
        <p:spPr>
          <a:xfrm>
            <a:off x="1557271" y="2228851"/>
            <a:ext cx="5919559" cy="57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993" tIns="40486" rIns="80993" bIns="40486" anchor="b" anchorCtr="0">
            <a:noAutofit/>
          </a:bodyPr>
          <a:lstStyle/>
          <a:p>
            <a:pPr marL="990082" indent="-990082"/>
            <a:endParaRPr sz="1125">
              <a:solidFill>
                <a:srgbClr val="0000FF"/>
              </a:solidFill>
            </a:endParaRPr>
          </a:p>
        </p:txBody>
      </p:sp>
      <p:sp>
        <p:nvSpPr>
          <p:cNvPr id="1060" name="Google Shape;1060;p22"/>
          <p:cNvSpPr/>
          <p:nvPr/>
        </p:nvSpPr>
        <p:spPr>
          <a:xfrm>
            <a:off x="1696607" y="1635133"/>
            <a:ext cx="5899605" cy="1458095"/>
          </a:xfrm>
          <a:prstGeom prst="rect">
            <a:avLst/>
          </a:prstGeom>
        </p:spPr>
        <p:txBody>
          <a:bodyPr lIns="81007" tIns="40503" rIns="81007" bIns="40503" numCol="1">
            <a:prstTxWarp prst="textPlain">
              <a:avLst/>
            </a:prstTxWarp>
          </a:bodyPr>
          <a:lstStyle/>
          <a:p>
            <a:pPr lvl="0" algn="ctr"/>
            <a:r>
              <a:rPr sz="1350" b="1" i="1" dirty="0"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2747BE"/>
                </a:solidFill>
                <a:latin typeface="Times New Roman"/>
              </a:rPr>
              <a:t>CHÚC CÁC EM </a:t>
            </a:r>
            <a:br>
              <a:rPr sz="1350" b="1" i="1" dirty="0"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2747BE"/>
                </a:solidFill>
                <a:latin typeface="Times New Roman"/>
              </a:rPr>
            </a:br>
            <a:r>
              <a:rPr lang="en-US" sz="1350" b="1" i="1" dirty="0"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2747BE"/>
                </a:solidFill>
                <a:latin typeface="Times New Roman"/>
              </a:rPr>
              <a:t>HỌC TỐT</a:t>
            </a:r>
            <a:endParaRPr sz="1350" b="1" i="1" dirty="0"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2747BE"/>
              </a:solidFill>
              <a:latin typeface="Times New Roman"/>
            </a:endParaRPr>
          </a:p>
        </p:txBody>
      </p:sp>
      <p:pic>
        <p:nvPicPr>
          <p:cNvPr id="1061" name="Google Shape;106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1641" y="5600700"/>
            <a:ext cx="219243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22" descr="migio1td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83329" y="2997294"/>
            <a:ext cx="1867876" cy="187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CBBE8908-2326-8D45-9E59-B7E02D7C9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7"/>
    </mc:Choice>
    <mc:Fallback xmlns="">
      <p:transition spd="slow" advTm="1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D42790E-CCEF-E046-95F7-DD3301C648DC}"/>
              </a:ext>
            </a:extLst>
          </p:cNvPr>
          <p:cNvSpPr/>
          <p:nvPr/>
        </p:nvSpPr>
        <p:spPr>
          <a:xfrm>
            <a:off x="0" y="0"/>
            <a:ext cx="228600" cy="7010400"/>
          </a:xfrm>
          <a:custGeom>
            <a:avLst/>
            <a:gdLst>
              <a:gd name="connsiteX0" fmla="*/ 0 w 304800"/>
              <a:gd name="connsiteY0" fmla="*/ 0 h 2946400"/>
              <a:gd name="connsiteX1" fmla="*/ 304800 w 304800"/>
              <a:gd name="connsiteY1" fmla="*/ 0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2946400"/>
              <a:gd name="connsiteX1" fmla="*/ 304800 w 304800"/>
              <a:gd name="connsiteY1" fmla="*/ 145143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3202316"/>
              <a:gd name="connsiteX1" fmla="*/ 304800 w 304800"/>
              <a:gd name="connsiteY1" fmla="*/ 145143 h 3202316"/>
              <a:gd name="connsiteX2" fmla="*/ 290285 w 304800"/>
              <a:gd name="connsiteY2" fmla="*/ 3202316 h 3202316"/>
              <a:gd name="connsiteX3" fmla="*/ 0 w 304800"/>
              <a:gd name="connsiteY3" fmla="*/ 2946400 h 3202316"/>
              <a:gd name="connsiteX4" fmla="*/ 0 w 304800"/>
              <a:gd name="connsiteY4" fmla="*/ 0 h 320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3202316">
                <a:moveTo>
                  <a:pt x="0" y="0"/>
                </a:moveTo>
                <a:lnTo>
                  <a:pt x="304800" y="145143"/>
                </a:lnTo>
                <a:cubicBezTo>
                  <a:pt x="299962" y="1164201"/>
                  <a:pt x="295123" y="2183258"/>
                  <a:pt x="290285" y="3202316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141C4AE4-44BE-4340-9410-B2B2E02273C8}"/>
              </a:ext>
            </a:extLst>
          </p:cNvPr>
          <p:cNvSpPr/>
          <p:nvPr/>
        </p:nvSpPr>
        <p:spPr>
          <a:xfrm flipH="1">
            <a:off x="8936038" y="-14288"/>
            <a:ext cx="207962" cy="7010401"/>
          </a:xfrm>
          <a:custGeom>
            <a:avLst/>
            <a:gdLst>
              <a:gd name="connsiteX0" fmla="*/ 0 w 304800"/>
              <a:gd name="connsiteY0" fmla="*/ 0 h 2946400"/>
              <a:gd name="connsiteX1" fmla="*/ 304800 w 304800"/>
              <a:gd name="connsiteY1" fmla="*/ 0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2946400"/>
              <a:gd name="connsiteX1" fmla="*/ 304800 w 304800"/>
              <a:gd name="connsiteY1" fmla="*/ 145143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" fmla="*/ 0 w 304800"/>
              <a:gd name="connsiteY0" fmla="*/ 0 h 3202316"/>
              <a:gd name="connsiteX1" fmla="*/ 304800 w 304800"/>
              <a:gd name="connsiteY1" fmla="*/ 145143 h 3202316"/>
              <a:gd name="connsiteX2" fmla="*/ 290285 w 304800"/>
              <a:gd name="connsiteY2" fmla="*/ 3202316 h 3202316"/>
              <a:gd name="connsiteX3" fmla="*/ 0 w 304800"/>
              <a:gd name="connsiteY3" fmla="*/ 2946400 h 3202316"/>
              <a:gd name="connsiteX4" fmla="*/ 0 w 304800"/>
              <a:gd name="connsiteY4" fmla="*/ 0 h 320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3202316">
                <a:moveTo>
                  <a:pt x="0" y="0"/>
                </a:moveTo>
                <a:lnTo>
                  <a:pt x="304800" y="145143"/>
                </a:lnTo>
                <a:cubicBezTo>
                  <a:pt x="299962" y="1164201"/>
                  <a:pt x="295123" y="2183258"/>
                  <a:pt x="290285" y="3202316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D5D498E7-BC66-A346-8D93-119219BD8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6235700"/>
            <a:ext cx="946586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4.1.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trò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dinh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dưỡng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phẩm</a:t>
            </a:r>
            <a:endParaRPr lang="en-US" altLang="en-US" sz="28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vi-VN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vi-VN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endParaRPr lang="en-US" altLang="vi-VN" sz="28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6150" name="Picture 12" descr="Screen Clipping">
            <a:extLst>
              <a:ext uri="{FF2B5EF4-FFF2-40B4-BE49-F238E27FC236}">
                <a16:creationId xmlns="" xmlns:a16="http://schemas.microsoft.com/office/drawing/2014/main" id="{353D38E6-C131-9B42-93BE-1A59081DA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0"/>
          <a:stretch>
            <a:fillRect/>
          </a:stretch>
        </p:blipFill>
        <p:spPr bwMode="auto">
          <a:xfrm>
            <a:off x="293688" y="519113"/>
            <a:ext cx="222091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Screen Clipping">
            <a:extLst>
              <a:ext uri="{FF2B5EF4-FFF2-40B4-BE49-F238E27FC236}">
                <a16:creationId xmlns="" xmlns:a16="http://schemas.microsoft.com/office/drawing/2014/main" id="{87813027-0141-7D47-8E22-8EA8F0224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"/>
          <a:stretch>
            <a:fillRect/>
          </a:stretch>
        </p:blipFill>
        <p:spPr bwMode="auto">
          <a:xfrm>
            <a:off x="290513" y="3108325"/>
            <a:ext cx="2395537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Screen Clipping">
            <a:extLst>
              <a:ext uri="{FF2B5EF4-FFF2-40B4-BE49-F238E27FC236}">
                <a16:creationId xmlns="" xmlns:a16="http://schemas.microsoft.com/office/drawing/2014/main" id="{94A0F83C-7574-D14F-B620-7BA61BC415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93" y="563269"/>
            <a:ext cx="5410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Screen Clipping">
            <a:extLst>
              <a:ext uri="{FF2B5EF4-FFF2-40B4-BE49-F238E27FC236}">
                <a16:creationId xmlns="" xmlns:a16="http://schemas.microsoft.com/office/drawing/2014/main" id="{C9E0519D-F05D-E44F-A623-547D188128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101850"/>
            <a:ext cx="53197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 descr="Screen Clipping">
            <a:extLst>
              <a:ext uri="{FF2B5EF4-FFF2-40B4-BE49-F238E27FC236}">
                <a16:creationId xmlns="" xmlns:a16="http://schemas.microsoft.com/office/drawing/2014/main" id="{28BDE087-47D9-7849-802C-AF6D79850F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/>
          <a:stretch>
            <a:fillRect/>
          </a:stretch>
        </p:blipFill>
        <p:spPr bwMode="auto">
          <a:xfrm>
            <a:off x="3213101" y="3442493"/>
            <a:ext cx="54133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4E1939FB-E49F-7245-BF1D-6F3EA2F00B5F}"/>
              </a:ext>
            </a:extLst>
          </p:cNvPr>
          <p:cNvCxnSpPr/>
          <p:nvPr/>
        </p:nvCxnSpPr>
        <p:spPr>
          <a:xfrm>
            <a:off x="2560638" y="1254125"/>
            <a:ext cx="549275" cy="14478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2C4FC545-F7AE-C648-8636-AA7CEE0F2014}"/>
              </a:ext>
            </a:extLst>
          </p:cNvPr>
          <p:cNvCxnSpPr/>
          <p:nvPr/>
        </p:nvCxnSpPr>
        <p:spPr>
          <a:xfrm flipV="1">
            <a:off x="2741613" y="4813300"/>
            <a:ext cx="566737" cy="4460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99B048FE-52A6-AE4B-980C-814581A30365}"/>
              </a:ext>
            </a:extLst>
          </p:cNvPr>
          <p:cNvCxnSpPr/>
          <p:nvPr/>
        </p:nvCxnSpPr>
        <p:spPr>
          <a:xfrm>
            <a:off x="2419350" y="2190750"/>
            <a:ext cx="738188" cy="198596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2916928C-9276-2E48-985D-DA147CCAD831}"/>
              </a:ext>
            </a:extLst>
          </p:cNvPr>
          <p:cNvCxnSpPr/>
          <p:nvPr/>
        </p:nvCxnSpPr>
        <p:spPr>
          <a:xfrm>
            <a:off x="2760663" y="4056063"/>
            <a:ext cx="549275" cy="14478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Rectangle 10">
            <a:extLst>
              <a:ext uri="{FF2B5EF4-FFF2-40B4-BE49-F238E27FC236}">
                <a16:creationId xmlns="" xmlns:a16="http://schemas.microsoft.com/office/drawing/2014/main" id="{D229172F-5845-734F-8899-289441DBF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034213"/>
            <a:ext cx="86169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600">
                <a:solidFill>
                  <a:schemeClr val="hlink"/>
                </a:solidFill>
              </a:rPr>
              <a:t>- Em hãy  cho biết tên các nhóm thực phẩm có trong Hình 4.1.</a:t>
            </a:r>
            <a:endParaRPr lang="en-US" altLang="en-US" sz="26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1BD628D3-FACD-A446-9210-A4A832532864}"/>
              </a:ext>
            </a:extLst>
          </p:cNvPr>
          <p:cNvCxnSpPr/>
          <p:nvPr/>
        </p:nvCxnSpPr>
        <p:spPr>
          <a:xfrm flipV="1">
            <a:off x="2419350" y="1139825"/>
            <a:ext cx="806450" cy="1746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">
            <a:extLst>
              <a:ext uri="{FF2B5EF4-FFF2-40B4-BE49-F238E27FC236}">
                <a16:creationId xmlns="" xmlns:a16="http://schemas.microsoft.com/office/drawing/2014/main" id="{4179C9E4-D49E-0E42-B501-9B442BC8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7" y="-213239"/>
            <a:ext cx="8743980" cy="777857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="" xmlns:a16="http://schemas.microsoft.com/office/drawing/2014/main" id="{748E01DB-586E-B24E-A674-33B030113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0"/>
    </mc:Choice>
    <mc:Fallback xmlns="">
      <p:transition spd="slow" advTm="2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2636912"/>
            <a:ext cx="8820472" cy="3816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prôtêin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):………….…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glucid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):………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(lipid):………………...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(minerals)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vitamin:………………………………………......</a:t>
            </a:r>
          </a:p>
          <a:p>
            <a:pPr>
              <a:buNone/>
            </a:pPr>
            <a:endParaRPr lang="en-GB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1571604" y="980728"/>
            <a:ext cx="6929486" cy="144016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điền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…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96CAD309-1296-EB45-B3EA-781388E41A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47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uiExpand="1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478" y="305803"/>
            <a:ext cx="8401080" cy="725470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47291" y="1888716"/>
            <a:ext cx="8709267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800" dirty="0" err="1"/>
              <a:t>Nhóm</a:t>
            </a:r>
            <a:r>
              <a:rPr lang="en-US" sz="2800" dirty="0"/>
              <a:t> TP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đạm</a:t>
            </a:r>
            <a:r>
              <a:rPr lang="en-US" sz="2800" dirty="0"/>
              <a:t> (</a:t>
            </a:r>
            <a:r>
              <a:rPr lang="en-US" sz="2800" dirty="0" err="1"/>
              <a:t>protêin</a:t>
            </a:r>
            <a:r>
              <a:rPr lang="en-US" sz="2800" dirty="0"/>
              <a:t>):………….…….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……………………………………………………….....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………………………………………………………..….................................................................................</a:t>
            </a:r>
          </a:p>
          <a:p>
            <a:pPr>
              <a:buFontTx/>
              <a:buChar char="-"/>
            </a:pPr>
            <a:endParaRPr lang="en-US" sz="2800" dirty="0"/>
          </a:p>
          <a:p>
            <a:pPr>
              <a:buFontTx/>
              <a:buChar char="-"/>
            </a:pPr>
            <a:r>
              <a:rPr lang="en-US" sz="2800" dirty="0" err="1"/>
              <a:t>Nhóm</a:t>
            </a:r>
            <a:r>
              <a:rPr lang="en-US" sz="2800" dirty="0"/>
              <a:t> TP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bột</a:t>
            </a:r>
            <a:r>
              <a:rPr lang="en-US" sz="2800" dirty="0"/>
              <a:t> (</a:t>
            </a:r>
            <a:r>
              <a:rPr lang="en-US" sz="2800" dirty="0" err="1"/>
              <a:t>glucid</a:t>
            </a:r>
            <a:r>
              <a:rPr lang="en-US" sz="2800" dirty="0"/>
              <a:t>):…………...</a:t>
            </a:r>
          </a:p>
          <a:p>
            <a:pPr marL="0" indent="0">
              <a:buNone/>
            </a:pPr>
            <a:r>
              <a:rPr lang="en-US" sz="2800" dirty="0"/>
              <a:t>…………………………………...…………………………………………………………………………………...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827584" y="1041995"/>
            <a:ext cx="6929486" cy="7200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điền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…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291" y="2377090"/>
            <a:ext cx="8724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140" y="4799582"/>
            <a:ext cx="8213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							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A6DBD518-1AE7-F846-9F1D-73344E5F37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47889"/>
      </p:ext>
    </p:extLst>
  </p:cSld>
  <p:clrMapOvr>
    <a:masterClrMapping/>
  </p:clrMapOvr>
  <p:transition spd="slow" advTm="409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81028" y="1700808"/>
            <a:ext cx="8353798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800" dirty="0" err="1"/>
              <a:t>Nhóm</a:t>
            </a:r>
            <a:r>
              <a:rPr lang="en-US" sz="2800" dirty="0"/>
              <a:t> TP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béo</a:t>
            </a:r>
            <a:r>
              <a:rPr lang="en-US" sz="2800" dirty="0"/>
              <a:t> (lipid):………….…….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……………………………………………………….....</a:t>
            </a:r>
          </a:p>
          <a:p>
            <a:pPr marL="0" indent="0">
              <a:buNone/>
            </a:pPr>
            <a:r>
              <a:rPr lang="en-US" sz="2800" dirty="0"/>
              <a:t>……………………………</a:t>
            </a:r>
          </a:p>
          <a:p>
            <a:pPr>
              <a:buFontTx/>
              <a:buChar char="-"/>
            </a:pPr>
            <a:r>
              <a:rPr lang="en-US" sz="2800" dirty="0" err="1"/>
              <a:t>Nhóm</a:t>
            </a:r>
            <a:r>
              <a:rPr lang="en-US" sz="2800" dirty="0"/>
              <a:t> TP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khoáng</a:t>
            </a:r>
            <a:r>
              <a:rPr lang="en-US" sz="2800" dirty="0"/>
              <a:t> (minerals) </a:t>
            </a:r>
            <a:r>
              <a:rPr lang="en-US" sz="2800" dirty="0" err="1"/>
              <a:t>và</a:t>
            </a:r>
            <a:r>
              <a:rPr lang="en-US" sz="2800" dirty="0"/>
              <a:t> vitamin:…………………………………...…………………………………………………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1388505" y="1000108"/>
            <a:ext cx="6929486" cy="7200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điền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…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368" y="2651030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vitamin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012" y="458112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16877473-53F9-7745-A90E-BFD5831A2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601075"/>
      </p:ext>
    </p:extLst>
  </p:cSld>
  <p:clrMapOvr>
    <a:masterClrMapping/>
  </p:clrMapOvr>
  <p:transition spd="slow" advTm="2956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 fontScale="90000"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PHẨM VÀ DINH DƯỠNG</a:t>
            </a:r>
            <a:endParaRPr lang="en-GB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81028" y="1974850"/>
            <a:ext cx="8353798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dinhdưỡng</a:t>
            </a:r>
            <a:r>
              <a:rPr lang="en-US" sz="2800" dirty="0"/>
              <a:t>:……………………….…….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……………………………………………………….....</a:t>
            </a:r>
          </a:p>
          <a:p>
            <a:pPr marL="0" indent="0">
              <a:buNone/>
            </a:pPr>
            <a:r>
              <a:rPr lang="en-US" sz="2800" dirty="0"/>
              <a:t>………………………………………………………..….</a:t>
            </a:r>
          </a:p>
          <a:p>
            <a:pPr>
              <a:buFontTx/>
              <a:buChar char="-"/>
            </a:pP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: ……………………………</a:t>
            </a:r>
          </a:p>
          <a:p>
            <a:pPr marL="0" indent="0">
              <a:buNone/>
            </a:pPr>
            <a:r>
              <a:rPr lang="en-US" sz="2800" dirty="0"/>
              <a:t>…………………………………...………………………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F4FC88-73E8-4300-B29C-42DC2F0FF40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1624812" y="992192"/>
            <a:ext cx="6929486" cy="7200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điền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…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00" y="2894111"/>
            <a:ext cx="7991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			 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481" y="4404787"/>
            <a:ext cx="8075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="" xmlns:a16="http://schemas.microsoft.com/office/drawing/2014/main" id="{AD163C52-D045-0C42-98D1-257E927D7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273690"/>
      </p:ext>
    </p:extLst>
  </p:cSld>
  <p:clrMapOvr>
    <a:masterClrMapping/>
  </p:clrMapOvr>
  <p:transition spd="slow" advTm="4282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THANH TAI\My Documents\Downloads\59483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"/>
            <a:ext cx="7992887" cy="599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5" y="6110264"/>
            <a:ext cx="7992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0B2CAA4-57A5-CC45-8A66-CB7FAF0C0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82562"/>
      </p:ext>
    </p:extLst>
  </p:cSld>
  <p:clrMapOvr>
    <a:masterClrMapping/>
  </p:clrMapOvr>
  <p:transition advTm="942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672281"/>
            <a:ext cx="7785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41612382-0833-F548-A354-083C1B8F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6148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8C84283-3CDD-D24B-A12A-07762035B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906778"/>
      </p:ext>
    </p:extLst>
  </p:cSld>
  <p:clrMapOvr>
    <a:masterClrMapping/>
  </p:clrMapOvr>
  <p:transition advTm="2411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3|14.5|0.7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2|1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8|13.9|2.2|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2|1.6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1|1.2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|3.6|6.8|3.2|4.6|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1.8|1.3|2.3|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|1.5|3.2|1.2|4|1.4|3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2.6|2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.3|5.2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9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3340</TotalTime>
  <Words>1116</Words>
  <Application>Microsoft Office PowerPoint</Application>
  <PresentationFormat>On-screen Show (4:3)</PresentationFormat>
  <Paragraphs>174</Paragraphs>
  <Slides>26</Slides>
  <Notes>4</Notes>
  <HiddenSlides>0</HiddenSlides>
  <MMClips>27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Oriel</vt:lpstr>
      <vt:lpstr>Photo Editor Photo</vt:lpstr>
      <vt:lpstr>Ôn tập chương 2 bảo quản và chế biến thực phẩm</vt:lpstr>
      <vt:lpstr>PowerPoint Presentation</vt:lpstr>
      <vt:lpstr>I. THỰC PHẨM VÀ DINH DƯỠNG</vt:lpstr>
      <vt:lpstr>I. THỰC PHẨM VÀ DINH DƯỠNG</vt:lpstr>
      <vt:lpstr>I. THỰC PHẨM VÀ DINH DƯỠNG</vt:lpstr>
      <vt:lpstr>I. THỰC PHẨM VÀ DINH DƯỠNG</vt:lpstr>
      <vt:lpstr>I. THỰC PHẨM VÀ DINH DƯỠNG</vt:lpstr>
      <vt:lpstr>PowerPoint Presentation</vt:lpstr>
      <vt:lpstr>PowerPoint Presentation</vt:lpstr>
      <vt:lpstr>Tháp dinh dưỡng cân đối</vt:lpstr>
      <vt:lpstr>I. THỰC PHẨM VÀ DINH DƯỠNG</vt:lpstr>
      <vt:lpstr>I. THỰC PHẨM VÀ DINH DƯỠNG</vt:lpstr>
      <vt:lpstr>I. THỰC PHẨM VÀ DINH DƯỠNG</vt:lpstr>
      <vt:lpstr>Video về quá trình hư hỏng của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 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KiỂM TRA BÀI CŨ</dc:title>
  <dc:creator>user</dc:creator>
  <cp:lastModifiedBy>Windows User</cp:lastModifiedBy>
  <cp:revision>295</cp:revision>
  <dcterms:created xsi:type="dcterms:W3CDTF">2015-09-19T09:29:10Z</dcterms:created>
  <dcterms:modified xsi:type="dcterms:W3CDTF">2021-12-18T03:27:14Z</dcterms:modified>
</cp:coreProperties>
</file>