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2"/>
    <p:sldId id="289" r:id="rId3"/>
    <p:sldId id="290" r:id="rId4"/>
    <p:sldId id="278" r:id="rId5"/>
    <p:sldId id="291" r:id="rId6"/>
    <p:sldId id="320" r:id="rId7"/>
    <p:sldId id="321" r:id="rId8"/>
    <p:sldId id="322" r:id="rId9"/>
    <p:sldId id="333" r:id="rId10"/>
    <p:sldId id="329" r:id="rId11"/>
    <p:sldId id="330" r:id="rId12"/>
    <p:sldId id="331" r:id="rId13"/>
    <p:sldId id="332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0000"/>
    <a:srgbClr val="FFFF00"/>
    <a:srgbClr val="5D9E9E"/>
    <a:srgbClr val="333399"/>
    <a:srgbClr val="003366"/>
    <a:srgbClr val="FFFF99"/>
    <a:srgbClr val="663300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4"/>
    <p:restoredTop sz="93506"/>
  </p:normalViewPr>
  <p:slideViewPr>
    <p:cSldViewPr showGuides="1">
      <p:cViewPr varScale="1">
        <p:scale>
          <a:sx n="55" d="100"/>
          <a:sy n="55" d="100"/>
        </p:scale>
        <p:origin x="1552" y="32"/>
      </p:cViewPr>
      <p:guideLst>
        <p:guide orient="horz" pos="220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525" y="-3175"/>
            <a:ext cx="9153525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47813" y="1125538"/>
            <a:ext cx="6908800" cy="1082675"/>
          </a:xfrm>
        </p:spPr>
        <p:txBody>
          <a:bodyPr/>
          <a:lstStyle>
            <a:lvl1pPr algn="r">
              <a:defRPr/>
            </a:lvl1pPr>
          </a:lstStyle>
          <a:p>
            <a:pPr lvl="0" fontAlgn="base"/>
            <a:r>
              <a:rPr lang="en-US" altLang="zh-CN" strike="noStrike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7813" y="2351088"/>
            <a:ext cx="6913562" cy="1752600"/>
          </a:xfrm>
        </p:spPr>
        <p:txBody>
          <a:bodyPr/>
          <a:lstStyle>
            <a:lvl1pPr marL="0" indent="0" algn="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 fontAlgn="base"/>
            <a:r>
              <a:rPr lang="en-US" altLang="zh-CN" strike="noStrike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5937250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5937250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11/18/2021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‹#›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11/18/2021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>
                <a:effectLst>
                  <a:outerShdw blurRad="38100" dist="38100" dir="2700000">
                    <a:srgbClr val="000000"/>
                  </a:outerShdw>
                </a:effectLst>
                <a:latin typeface="Arial" panose="020B0604020202020204" pitchFamily="34" charset="0"/>
              </a:rPr>
              <a:t>‹#›</a:t>
            </a:fld>
            <a:endParaRPr lang="en-US">
              <a:effectLst>
                <a:outerShdw blurRad="38100" dist="38100" dir="2700000">
                  <a:srgbClr val="00000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74750"/>
            <a:ext cx="4038600" cy="4953000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fld id="{BB962C8B-B14F-4D97-AF65-F5344CB8AC3E}" type="datetime1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11/18/2021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8763" cy="6861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/>
          </p:nvPr>
        </p:nvSpPr>
        <p:spPr>
          <a:xfrm>
            <a:off x="457200" y="1174750"/>
            <a:ext cx="8229600" cy="4953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lvl="0" eaLnBrk="1" fontAlgn="base" hangingPunct="1"/>
            <a:fld id="{BB962C8B-B14F-4D97-AF65-F5344CB8AC3E}" type="datetime1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11/18/2021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lvl="0" eaLnBrk="1" fontAlgn="base" hangingPunct="1"/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strike="noStrike" noProof="1"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lang="en-US" strike="noStrike" noProof="1"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40289"/>
          <p:cNvSpPr txBox="1"/>
          <p:nvPr/>
        </p:nvSpPr>
        <p:spPr>
          <a:xfrm>
            <a:off x="685800" y="990600"/>
            <a:ext cx="8001000" cy="1735138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Arial" panose="020B0604020202020204" pitchFamily="34" charset="0"/>
              </a:rPr>
              <a:t>Bài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tập</a:t>
            </a:r>
            <a:r>
              <a:rPr lang="en-US" altLang="zh-CN" sz="2400" b="1">
                <a:latin typeface="Arial" panose="020B0604020202020204" pitchFamily="34" charset="0"/>
              </a:rPr>
              <a:t> 20 ( SGK)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 err="1">
                <a:latin typeface="Arial" panose="020B0604020202020204" pitchFamily="34" charset="0"/>
              </a:rPr>
              <a:t>Hãy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chỉ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ra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ba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cặp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cắt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nhau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và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các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cặp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song </a:t>
            </a:r>
            <a:r>
              <a:rPr lang="en-US" altLang="zh-CN" sz="2400" b="1" err="1">
                <a:latin typeface="Arial" panose="020B0604020202020204" pitchFamily="34" charset="0"/>
              </a:rPr>
              <a:t>song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với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nhau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trong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số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các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đường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thẳng</a:t>
            </a: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en-US" altLang="zh-CN" sz="2400" b="1" err="1">
                <a:latin typeface="Arial" panose="020B0604020202020204" pitchFamily="34" charset="0"/>
              </a:rPr>
              <a:t>sau</a:t>
            </a:r>
            <a:r>
              <a:rPr lang="en-US" altLang="zh-CN" sz="2400" b="1">
                <a:latin typeface="Arial" panose="020B0604020202020204" pitchFamily="34" charset="0"/>
              </a:rPr>
              <a:t> :</a:t>
            </a:r>
          </a:p>
        </p:txBody>
      </p:sp>
      <p:sp>
        <p:nvSpPr>
          <p:cNvPr id="140291" name="Text Box 140290"/>
          <p:cNvSpPr txBox="1"/>
          <p:nvPr/>
        </p:nvSpPr>
        <p:spPr>
          <a:xfrm>
            <a:off x="1066800" y="2971800"/>
            <a:ext cx="7315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Arial" panose="020B0604020202020204" pitchFamily="34" charset="0"/>
              </a:rPr>
              <a:t>a/   y = 1,5 x + 2 		b/  y = x + 2 		c/  y = 0,5 x - 3</a:t>
            </a:r>
          </a:p>
        </p:txBody>
      </p:sp>
      <p:sp>
        <p:nvSpPr>
          <p:cNvPr id="140292" name="Text Box 140291"/>
          <p:cNvSpPr txBox="1"/>
          <p:nvPr/>
        </p:nvSpPr>
        <p:spPr>
          <a:xfrm>
            <a:off x="1143000" y="3810000"/>
            <a:ext cx="7772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>
                <a:latin typeface="Arial" panose="020B0604020202020204" pitchFamily="34" charset="0"/>
              </a:rPr>
              <a:t>d/  y = x – 3 		e/  y = 1,5 x – 1		g/ y = 0,5 x + 3 </a:t>
            </a:r>
          </a:p>
        </p:txBody>
      </p:sp>
      <p:sp>
        <p:nvSpPr>
          <p:cNvPr id="31748" name="Text Box 140292"/>
          <p:cNvSpPr txBox="1"/>
          <p:nvPr/>
        </p:nvSpPr>
        <p:spPr>
          <a:xfrm>
            <a:off x="1524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</p:spTree>
    <p:extLst>
      <p:ext uri="{BB962C8B-B14F-4D97-AF65-F5344CB8AC3E}">
        <p14:creationId xmlns:p14="http://schemas.microsoft.com/office/powerpoint/2010/main" val="355565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0" grpId="0"/>
      <p:bldP spid="14029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95" name="Text Box 221194"/>
          <p:cNvSpPr txBox="1"/>
          <p:nvPr/>
        </p:nvSpPr>
        <p:spPr>
          <a:xfrm>
            <a:off x="1460958" y="76200"/>
            <a:ext cx="5945858" cy="707886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000000"/>
            </a:outerShdw>
          </a:effectLst>
        </p:spPr>
        <p:txBody>
          <a:bodyPr wrap="none" anchor="t" anchorCtr="0">
            <a:spAutoFit/>
          </a:bodyPr>
          <a:lstStyle/>
          <a:p>
            <a:pPr algn="ctr"/>
            <a:r>
              <a:rPr sz="4000" b="1" u="sng">
                <a:solidFill>
                  <a:srgbClr val="FFFF66"/>
                </a:solidFill>
                <a:latin typeface="+mj-lt"/>
              </a:rPr>
              <a:t>2)  </a:t>
            </a:r>
            <a:r>
              <a:rPr lang="en-US" sz="4000" b="1" u="sng">
                <a:solidFill>
                  <a:srgbClr val="FFFF66"/>
                </a:solidFill>
                <a:latin typeface="+mj-lt"/>
              </a:rPr>
              <a:t>Bài 25/ trang 55(sgk)</a:t>
            </a:r>
            <a:endParaRPr sz="4400" b="1">
              <a:solidFill>
                <a:srgbClr val="37FF37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415B714-22B4-46A1-AB34-2753DB6791A3}"/>
                  </a:ext>
                </a:extLst>
              </p:cNvPr>
              <p:cNvSpPr txBox="1"/>
              <p:nvPr/>
            </p:nvSpPr>
            <p:spPr>
              <a:xfrm>
                <a:off x="318324" y="1181359"/>
                <a:ext cx="8839200" cy="23238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000" dirty="0"/>
                  <a:t>a) </a:t>
                </a:r>
                <a:r>
                  <a:rPr lang="en-US" sz="3000" dirty="0" err="1"/>
                  <a:t>Vẽ</a:t>
                </a:r>
                <a:r>
                  <a:rPr lang="en-US" sz="3000" dirty="0"/>
                  <a:t> </a:t>
                </a:r>
                <a:r>
                  <a:rPr lang="en-US" sz="3000" dirty="0" err="1"/>
                  <a:t>các</a:t>
                </a:r>
                <a:r>
                  <a:rPr lang="en-US" sz="3000" dirty="0"/>
                  <a:t> </a:t>
                </a:r>
                <a:r>
                  <a:rPr lang="en-US" sz="3000" dirty="0" err="1"/>
                  <a:t>đồ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thị</a:t>
                </a:r>
                <a:r>
                  <a:rPr lang="en-US" sz="3000" dirty="0"/>
                  <a:t> </a:t>
                </a:r>
                <a:r>
                  <a:rPr lang="en-US" sz="3000" dirty="0" err="1"/>
                  <a:t>hàm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số</a:t>
                </a:r>
                <a:r>
                  <a:rPr lang="en-US" sz="3000" dirty="0"/>
                  <a:t>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+2  </m:t>
                    </m:r>
                  </m:oMath>
                </a14:m>
                <a:r>
                  <a:rPr lang="en-US" sz="3000" dirty="0"/>
                  <a:t>(d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) </a:t>
                </a:r>
                <a:r>
                  <a:rPr lang="en-US" sz="3000" dirty="0" err="1"/>
                  <a:t>và</a:t>
                </a:r>
                <a:r>
                  <a:rPr lang="en-US" sz="3000" dirty="0"/>
                  <a:t> </a:t>
                </a:r>
                <a:endParaRPr lang="en-US" sz="3000" b="0" i="1" dirty="0">
                  <a:latin typeface="Cambria Math" panose="02040503050406030204" pitchFamily="18" charset="0"/>
                </a:endParaRPr>
              </a:p>
              <a:p>
                <a:pPr algn="just"/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3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r>
                  <a:rPr lang="en-US" sz="3000" dirty="0"/>
                  <a:t> (d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) </a:t>
                </a:r>
                <a:r>
                  <a:rPr lang="en-US" sz="3000" dirty="0" err="1"/>
                  <a:t>trên</a:t>
                </a:r>
                <a:r>
                  <a:rPr lang="en-US" sz="3000" dirty="0"/>
                  <a:t> </a:t>
                </a:r>
                <a:r>
                  <a:rPr lang="en-US" sz="3000" dirty="0" err="1"/>
                  <a:t>cùng</a:t>
                </a:r>
                <a:r>
                  <a:rPr lang="en-US" sz="3000" dirty="0"/>
                  <a:t> </a:t>
                </a:r>
                <a:r>
                  <a:rPr lang="en-US" sz="3000" dirty="0" err="1"/>
                  <a:t>mặt</a:t>
                </a:r>
                <a:r>
                  <a:rPr lang="en-US" sz="3000" dirty="0"/>
                  <a:t> </a:t>
                </a:r>
                <a:r>
                  <a:rPr lang="en-US" sz="3000" dirty="0" err="1"/>
                  <a:t>phẳng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tọa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độ</a:t>
                </a:r>
                <a:r>
                  <a:rPr lang="en-US" sz="3000" dirty="0"/>
                  <a:t>.</a:t>
                </a:r>
              </a:p>
              <a:p>
                <a:pPr algn="just"/>
                <a:r>
                  <a:rPr lang="en-US" sz="3000" dirty="0"/>
                  <a:t>b) </a:t>
                </a:r>
                <a:r>
                  <a:rPr lang="en-US" sz="3000" dirty="0" err="1"/>
                  <a:t>Tìm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tọa</a:t>
                </a:r>
                <a:r>
                  <a:rPr lang="en-US" sz="3000" dirty="0"/>
                  <a:t> </a:t>
                </a:r>
                <a:r>
                  <a:rPr lang="en-US" sz="3000" dirty="0" err="1"/>
                  <a:t>độ</a:t>
                </a:r>
                <a:r>
                  <a:rPr lang="en-US" sz="3000" dirty="0"/>
                  <a:t> </a:t>
                </a:r>
                <a:r>
                  <a:rPr lang="en-US" sz="3000" dirty="0" err="1"/>
                  <a:t>giao</a:t>
                </a:r>
                <a:r>
                  <a:rPr lang="en-US" sz="3000" dirty="0"/>
                  <a:t> </a:t>
                </a:r>
                <a:r>
                  <a:rPr lang="en-US" sz="3000" dirty="0" err="1"/>
                  <a:t>điểm</a:t>
                </a:r>
                <a:r>
                  <a:rPr lang="en-US" sz="3000" dirty="0"/>
                  <a:t> </a:t>
                </a:r>
                <a:r>
                  <a:rPr lang="en-US" sz="3000" dirty="0" err="1"/>
                  <a:t>của</a:t>
                </a:r>
                <a:r>
                  <a:rPr lang="en-US" sz="3000" dirty="0"/>
                  <a:t> (d</a:t>
                </a:r>
                <a:r>
                  <a:rPr lang="en-US" sz="3000" baseline="-25000" dirty="0"/>
                  <a:t>1</a:t>
                </a:r>
                <a:r>
                  <a:rPr lang="en-US" sz="3000" dirty="0"/>
                  <a:t>) </a:t>
                </a:r>
                <a:r>
                  <a:rPr lang="en-US" sz="3000" dirty="0" err="1"/>
                  <a:t>và</a:t>
                </a:r>
                <a:r>
                  <a:rPr lang="en-US" sz="3000" dirty="0"/>
                  <a:t> (d</a:t>
                </a:r>
                <a:r>
                  <a:rPr lang="en-US" sz="3000" baseline="-25000" dirty="0"/>
                  <a:t>2</a:t>
                </a:r>
                <a:r>
                  <a:rPr lang="en-US" sz="3000" dirty="0"/>
                  <a:t>) </a:t>
                </a:r>
                <a:r>
                  <a:rPr lang="en-US" sz="3000" dirty="0" err="1"/>
                  <a:t>bằng</a:t>
                </a:r>
                <a:r>
                  <a:rPr lang="en-US" sz="3000" dirty="0"/>
                  <a:t> </a:t>
                </a:r>
                <a:r>
                  <a:rPr lang="en-US" sz="3000" dirty="0" err="1"/>
                  <a:t>đồ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thị</a:t>
                </a:r>
                <a:r>
                  <a:rPr lang="en-US" sz="3000" dirty="0"/>
                  <a:t> </a:t>
                </a:r>
                <a:r>
                  <a:rPr lang="en-US" sz="3000" dirty="0" err="1"/>
                  <a:t>và</a:t>
                </a:r>
                <a:r>
                  <a:rPr lang="en-US" sz="3000" dirty="0"/>
                  <a:t> </a:t>
                </a:r>
                <a:r>
                  <a:rPr lang="en-US" sz="3000" dirty="0" err="1"/>
                  <a:t>bằng</a:t>
                </a:r>
                <a:r>
                  <a:rPr lang="en-US" sz="3000" dirty="0"/>
                  <a:t> </a:t>
                </a:r>
                <a:r>
                  <a:rPr lang="en-US" sz="3000" dirty="0" err="1"/>
                  <a:t>phép</a:t>
                </a:r>
                <a:r>
                  <a:rPr lang="en-US" sz="3000" dirty="0"/>
                  <a:t> </a:t>
                </a:r>
                <a:r>
                  <a:rPr lang="en-US" sz="3000" dirty="0" err="1"/>
                  <a:t>toán</a:t>
                </a:r>
                <a:r>
                  <a:rPr lang="en-US" sz="3000" dirty="0"/>
                  <a:t>.</a:t>
                </a:r>
              </a:p>
            </p:txBody>
          </p:sp>
        </mc:Choice>
        <mc:Fallback>
          <p:sp>
            <p:nvSpPr>
              <p:cNvPr id="8" name="Hộp Văn bản 7">
                <a:extLst>
                  <a:ext uri="{FF2B5EF4-FFF2-40B4-BE49-F238E27FC236}">
                    <a16:creationId xmlns:a16="http://schemas.microsoft.com/office/drawing/2014/main" id="{D415B714-22B4-46A1-AB34-2753DB6791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324" y="1181359"/>
                <a:ext cx="8839200" cy="2323841"/>
              </a:xfrm>
              <a:prstGeom prst="rect">
                <a:avLst/>
              </a:prstGeom>
              <a:blipFill>
                <a:blip r:embed="rId3"/>
                <a:stretch>
                  <a:fillRect l="-1586" r="-1655" b="-7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9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lide Number Placeholder 3"/>
          <p:cNvSpPr txBox="1">
            <a:spLocks noGrp="1"/>
          </p:cNvSpPr>
          <p:nvPr>
            <p:ph type="sldNum" sz="quarter" idx="12"/>
          </p:nvPr>
        </p:nvSpPr>
        <p:spPr bwMode="auto"/>
        <p:txBody>
          <a:bodyPr vert="horz" wrap="square" lIns="91440" tIns="45720" rIns="91440" bIns="45720" numCol="1" anchor="t" anchorCtr="0" compatLnSpc="1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800" b="0" i="0" u="none" kern="1200" baseline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b="0" i="0" u="non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</a:lstStyle>
          <a:p>
            <a:pPr lvl="0" algn="r" eaLnBrk="1" hangingPunct="1">
              <a:buNone/>
            </a:pPr>
            <a:fld id="{9A0DB2DC-4C9A-4742-B13C-FB6460FD3503}" type="slidenum">
              <a:rPr lang="en-US" sz="1400" dirty="0">
                <a:latin typeface="Arial" panose="020B0604020202020204" pitchFamily="34" charset="0"/>
              </a:rPr>
              <a:t>11</a:t>
            </a:fld>
            <a:endParaRPr lang="en-US" sz="1400" dirty="0">
              <a:latin typeface="Arial" panose="020B0604020202020204" pitchFamily="34" charset="0"/>
            </a:endParaRPr>
          </a:p>
        </p:txBody>
      </p:sp>
      <p:graphicFrame>
        <p:nvGraphicFramePr>
          <p:cNvPr id="6988" name="Group 844"/>
          <p:cNvGraphicFramePr>
            <a:graphicFrameLocks noGrp="1"/>
          </p:cNvGraphicFramePr>
          <p:nvPr/>
        </p:nvGraphicFramePr>
        <p:xfrm>
          <a:off x="3263900" y="76200"/>
          <a:ext cx="5181600" cy="5181600"/>
        </p:xfrm>
        <a:graphic>
          <a:graphicData uri="http://schemas.openxmlformats.org/drawingml/2006/table">
            <a:tbl>
              <a:tblPr/>
              <a:tblGrid>
                <a:gridCol w="5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7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20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16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16510" name="Group 819"/>
          <p:cNvGrpSpPr/>
          <p:nvPr/>
        </p:nvGrpSpPr>
        <p:grpSpPr>
          <a:xfrm>
            <a:off x="3349625" y="-76200"/>
            <a:ext cx="5321300" cy="5181600"/>
            <a:chOff x="2208" y="144"/>
            <a:chExt cx="3352" cy="3264"/>
          </a:xfrm>
        </p:grpSpPr>
        <p:sp>
          <p:nvSpPr>
            <p:cNvPr id="16545" name="Line 134"/>
            <p:cNvSpPr/>
            <p:nvPr/>
          </p:nvSpPr>
          <p:spPr>
            <a:xfrm>
              <a:off x="2208" y="2182"/>
              <a:ext cx="3168" cy="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546" name="Line 135"/>
            <p:cNvSpPr/>
            <p:nvPr/>
          </p:nvSpPr>
          <p:spPr>
            <a:xfrm flipV="1">
              <a:off x="3792" y="336"/>
              <a:ext cx="0" cy="3072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6547" name="Text Box 136"/>
            <p:cNvSpPr txBox="1"/>
            <p:nvPr/>
          </p:nvSpPr>
          <p:spPr>
            <a:xfrm>
              <a:off x="5224" y="2113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16548" name="Text Box 137"/>
            <p:cNvSpPr txBox="1"/>
            <p:nvPr/>
          </p:nvSpPr>
          <p:spPr>
            <a:xfrm>
              <a:off x="3792" y="144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16549" name="Text Box 138"/>
            <p:cNvSpPr txBox="1"/>
            <p:nvPr/>
          </p:nvSpPr>
          <p:spPr>
            <a:xfrm>
              <a:off x="3590" y="2076"/>
              <a:ext cx="336" cy="32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800" dirty="0">
                  <a:solidFill>
                    <a:srgbClr val="FF0000"/>
                  </a:solidFill>
                  <a:latin typeface="Times New Roman" panose="02020603050405020304" pitchFamily="18" charset="0"/>
                </a:rPr>
                <a:t>o</a:t>
              </a:r>
            </a:p>
          </p:txBody>
        </p:sp>
      </p:grpSp>
      <p:grpSp>
        <p:nvGrpSpPr>
          <p:cNvPr id="16511" name="Group 831"/>
          <p:cNvGrpSpPr/>
          <p:nvPr/>
        </p:nvGrpSpPr>
        <p:grpSpPr>
          <a:xfrm>
            <a:off x="5051425" y="1419225"/>
            <a:ext cx="989013" cy="2127251"/>
            <a:chOff x="3252" y="1075"/>
            <a:chExt cx="623" cy="1340"/>
          </a:xfrm>
        </p:grpSpPr>
        <p:sp>
          <p:nvSpPr>
            <p:cNvPr id="16543" name="Text Box 820"/>
            <p:cNvSpPr txBox="1"/>
            <p:nvPr/>
          </p:nvSpPr>
          <p:spPr>
            <a:xfrm>
              <a:off x="3587" y="1075"/>
              <a:ext cx="28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544" name="Text Box 821"/>
            <p:cNvSpPr txBox="1"/>
            <p:nvPr/>
          </p:nvSpPr>
          <p:spPr>
            <a:xfrm>
              <a:off x="3252" y="2125"/>
              <a:ext cx="384" cy="290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-1</a:t>
              </a:r>
            </a:p>
          </p:txBody>
        </p:sp>
      </p:grpSp>
      <p:grpSp>
        <p:nvGrpSpPr>
          <p:cNvPr id="4" name="Group 841"/>
          <p:cNvGrpSpPr/>
          <p:nvPr/>
        </p:nvGrpSpPr>
        <p:grpSpPr>
          <a:xfrm>
            <a:off x="3939540" y="809714"/>
            <a:ext cx="3912353" cy="2699931"/>
            <a:chOff x="2593" y="710"/>
            <a:chExt cx="2480" cy="1711"/>
          </a:xfrm>
        </p:grpSpPr>
        <p:sp>
          <p:nvSpPr>
            <p:cNvPr id="16541" name="Line 830"/>
            <p:cNvSpPr/>
            <p:nvPr/>
          </p:nvSpPr>
          <p:spPr>
            <a:xfrm flipH="1">
              <a:off x="2593" y="710"/>
              <a:ext cx="2480" cy="171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42" name="Text Box 839"/>
            <p:cNvSpPr txBox="1"/>
            <p:nvPr/>
          </p:nvSpPr>
          <p:spPr>
            <a:xfrm rot="19596243">
              <a:off x="4048" y="717"/>
              <a:ext cx="1008" cy="25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y = 2</a:t>
              </a: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/3.</a:t>
              </a:r>
              <a:r>
                <a:rPr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x+</a:t>
              </a:r>
              <a:r>
                <a:rPr lang="en-US" sz="2000" b="1" dirty="0"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</p:grpSp>
      <p:grpSp>
        <p:nvGrpSpPr>
          <p:cNvPr id="5" name="Group 842"/>
          <p:cNvGrpSpPr/>
          <p:nvPr/>
        </p:nvGrpSpPr>
        <p:grpSpPr>
          <a:xfrm rot="6720000">
            <a:off x="5704077" y="1446181"/>
            <a:ext cx="2118640" cy="3995107"/>
            <a:chOff x="3524" y="-184"/>
            <a:chExt cx="1276" cy="3600"/>
          </a:xfrm>
        </p:grpSpPr>
        <p:sp>
          <p:nvSpPr>
            <p:cNvPr id="16539" name="Line 833"/>
            <p:cNvSpPr/>
            <p:nvPr/>
          </p:nvSpPr>
          <p:spPr>
            <a:xfrm flipH="1">
              <a:off x="3524" y="776"/>
              <a:ext cx="1276" cy="264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6540" name="Text Box 840"/>
            <p:cNvSpPr txBox="1"/>
            <p:nvPr/>
          </p:nvSpPr>
          <p:spPr>
            <a:xfrm rot="18034308">
              <a:off x="3816" y="521"/>
              <a:ext cx="1649" cy="240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y = 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-3/</a:t>
              </a: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2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.</a:t>
              </a:r>
              <a:r>
                <a:rPr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x+</a:t>
              </a:r>
              <a:r>
                <a:rPr lang="en-US" sz="2000" b="1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grpSp>
        <p:nvGrpSpPr>
          <p:cNvPr id="16515" name="Group 829"/>
          <p:cNvGrpSpPr/>
          <p:nvPr/>
        </p:nvGrpSpPr>
        <p:grpSpPr>
          <a:xfrm>
            <a:off x="5851525" y="3079750"/>
            <a:ext cx="835025" cy="1339850"/>
            <a:chOff x="3782" y="2152"/>
            <a:chExt cx="526" cy="844"/>
          </a:xfrm>
        </p:grpSpPr>
        <p:sp>
          <p:nvSpPr>
            <p:cNvPr id="16537" name="Text Box 822"/>
            <p:cNvSpPr txBox="1"/>
            <p:nvPr/>
          </p:nvSpPr>
          <p:spPr>
            <a:xfrm>
              <a:off x="3782" y="2708"/>
              <a:ext cx="2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2400"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-</a:t>
              </a: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538" name="Text Box 824"/>
            <p:cNvSpPr txBox="1"/>
            <p:nvPr/>
          </p:nvSpPr>
          <p:spPr>
            <a:xfrm>
              <a:off x="4020" y="2152"/>
              <a:ext cx="288" cy="231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b="1" dirty="0">
                  <a:solidFill>
                    <a:schemeClr val="accent2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</p:grpSp>
      <p:graphicFrame>
        <p:nvGraphicFramePr>
          <p:cNvPr id="24" name="Group 151"/>
          <p:cNvGraphicFramePr>
            <a:graphicFrameLocks noGrp="1"/>
          </p:cNvGraphicFramePr>
          <p:nvPr/>
        </p:nvGraphicFramePr>
        <p:xfrm>
          <a:off x="0" y="0"/>
          <a:ext cx="3187065" cy="1456690"/>
        </p:xfrm>
        <a:graphic>
          <a:graphicData uri="http://schemas.openxmlformats.org/drawingml/2006/table">
            <a:tbl>
              <a:tblPr/>
              <a:tblGrid>
                <a:gridCol w="1771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6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1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y=2/3.x+2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5" name="Group 152"/>
          <p:cNvGraphicFramePr>
            <a:graphicFrameLocks noGrp="1"/>
          </p:cNvGraphicFramePr>
          <p:nvPr/>
        </p:nvGraphicFramePr>
        <p:xfrm>
          <a:off x="8255" y="2438400"/>
          <a:ext cx="3222625" cy="1379220"/>
        </p:xfrm>
        <a:graphic>
          <a:graphicData uri="http://schemas.openxmlformats.org/drawingml/2006/table">
            <a:tbl>
              <a:tblPr/>
              <a:tblGrid>
                <a:gridCol w="1764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0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8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02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x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</a:rPr>
                        <a:t>y =-3/2.x+1</a:t>
                      </a:r>
                    </a:p>
                  </a:txBody>
                  <a:tcPr marT="45690" marB="45690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>
                          <a:ln>
                            <a:noFill/>
                          </a:ln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  <a:r>
                        <a:rPr kumimoji="0" lang="en-US" sz="2600" b="0" i="0" u="none" strike="noStrike" cap="none" normalizeH="0" baseline="0" dirty="0">
                          <a:ln>
                            <a:noFill/>
                          </a:ln>
                          <a:gradFill>
                            <a:gsLst>
                              <a:gs pos="0">
                                <a:srgbClr val="007BD3"/>
                              </a:gs>
                              <a:gs pos="100000">
                                <a:srgbClr val="034373"/>
                              </a:gs>
                            </a:gsLst>
                            <a:lin scaled="0"/>
                          </a:gra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T="45690" marB="4569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ext Box 820"/>
          <p:cNvSpPr txBox="1"/>
          <p:nvPr/>
        </p:nvSpPr>
        <p:spPr>
          <a:xfrm>
            <a:off x="5562600" y="901700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" name="Text Box 820"/>
          <p:cNvSpPr txBox="1"/>
          <p:nvPr/>
        </p:nvSpPr>
        <p:spPr>
          <a:xfrm>
            <a:off x="7248525" y="3121025"/>
            <a:ext cx="4572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6" name="Text Box 820"/>
          <p:cNvSpPr txBox="1"/>
          <p:nvPr/>
        </p:nvSpPr>
        <p:spPr>
          <a:xfrm>
            <a:off x="5583555" y="1870075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" name="Text Box 820"/>
          <p:cNvSpPr txBox="1"/>
          <p:nvPr/>
        </p:nvSpPr>
        <p:spPr>
          <a:xfrm>
            <a:off x="5598160" y="2409825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Text Box 820"/>
          <p:cNvSpPr txBox="1"/>
          <p:nvPr/>
        </p:nvSpPr>
        <p:spPr>
          <a:xfrm>
            <a:off x="6722745" y="3087370"/>
            <a:ext cx="4572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2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5867400" y="1118235"/>
            <a:ext cx="1524000" cy="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51525" y="4215765"/>
            <a:ext cx="1082675" cy="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7391400" y="1109345"/>
            <a:ext cx="17780" cy="2167255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882765" y="3175635"/>
            <a:ext cx="0" cy="106680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681980" y="2286000"/>
            <a:ext cx="0" cy="838200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698490" y="2301875"/>
            <a:ext cx="193675" cy="635"/>
          </a:xfrm>
          <a:prstGeom prst="line">
            <a:avLst/>
          </a:prstGeom>
          <a:ln w="38100">
            <a:solidFill>
              <a:srgbClr val="00B0F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itle 210945"/>
          <p:cNvSpPr>
            <a:spLocks noGrp="1"/>
          </p:cNvSpPr>
          <p:nvPr>
            <p:ph type="title" sz="quarter"/>
          </p:nvPr>
        </p:nvSpPr>
        <p:spPr>
          <a:xfrm>
            <a:off x="457200" y="417195"/>
            <a:ext cx="8229600" cy="582613"/>
          </a:xfrm>
          <a:effectLst>
            <a:outerShdw dist="35921" dir="2699999" algn="ctr" rotWithShape="0">
              <a:srgbClr val="CC6600"/>
            </a:outerShdw>
          </a:effectLst>
        </p:spPr>
        <p:txBody>
          <a:bodyPr anchor="ctr" anchorCtr="0"/>
          <a:lstStyle/>
          <a:p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b</a:t>
            </a:r>
            <a:r>
              <a:rPr sz="3000" b="1" dirty="0">
                <a:solidFill>
                  <a:srgbClr val="FFFF00"/>
                </a:solidFill>
                <a:effectLst/>
                <a:latin typeface="+mn-lt"/>
              </a:rPr>
              <a:t>)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Phương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trình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hoành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độ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giao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điểm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của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(D1)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và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 (D2) </a:t>
            </a:r>
            <a:r>
              <a:rPr lang="en-US" sz="3000" b="1" dirty="0" err="1">
                <a:solidFill>
                  <a:srgbClr val="FFFF00"/>
                </a:solidFill>
                <a:effectLst/>
                <a:latin typeface="+mn-lt"/>
              </a:rPr>
              <a:t>là</a:t>
            </a:r>
            <a:r>
              <a:rPr lang="en-US" sz="3000" b="1" dirty="0">
                <a:solidFill>
                  <a:srgbClr val="FFFF00"/>
                </a:solidFill>
                <a:effectLst/>
                <a:latin typeface="+mn-lt"/>
              </a:rPr>
              <a:t>:</a:t>
            </a:r>
            <a:br>
              <a:rPr sz="3000" b="1" dirty="0">
                <a:solidFill>
                  <a:srgbClr val="FFFF00"/>
                </a:solidFill>
                <a:effectLst/>
                <a:latin typeface="+mn-lt"/>
              </a:rPr>
            </a:br>
            <a:r>
              <a:rPr sz="3000" b="1" dirty="0">
                <a:solidFill>
                  <a:srgbClr val="FFFF00"/>
                </a:solidFill>
                <a:effectLst/>
                <a:latin typeface="+mn-lt"/>
              </a:rPr>
              <a:t>       </a:t>
            </a:r>
            <a:endParaRPr sz="3200" b="1" dirty="0">
              <a:solidFill>
                <a:srgbClr val="FFFF00"/>
              </a:solidFill>
              <a:effectLst/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3B72D87E-A218-479E-AC4D-1E9E0C2963AA}"/>
                  </a:ext>
                </a:extLst>
              </p:cNvPr>
              <p:cNvSpPr txBox="1"/>
              <p:nvPr/>
            </p:nvSpPr>
            <p:spPr>
              <a:xfrm>
                <a:off x="436000" y="1295456"/>
                <a:ext cx="3581306" cy="27524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+2= 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US" sz="2400" b="0" dirty="0"/>
              </a:p>
              <a:p>
                <a:pPr marL="342900" indent="-342900" algn="l">
                  <a:buFont typeface="Symbol" panose="05050102010706020507" pitchFamily="18" charset="2"/>
                  <a:buChar char="Û"/>
                </a:pP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 </m:t>
                    </m:r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+</m:t>
                    </m:r>
                    <m:f>
                      <m:fPr>
                        <m:ctrlPr>
                          <a:rPr lang="en-US" sz="30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3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2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=1 −2</m:t>
                    </m:r>
                  </m:oMath>
                </a14:m>
                <a:endParaRPr lang="en-US" sz="3000" b="0" dirty="0">
                  <a:sym typeface="Symbol" panose="05050102010706020507" pitchFamily="18" charset="2"/>
                </a:endParaRPr>
              </a:p>
              <a:p>
                <a:pPr marL="342900" indent="-342900" algn="l">
                  <a:buFont typeface="Symbol" panose="05050102010706020507" pitchFamily="18" charset="2"/>
                  <a:buChar char="Û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 13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endParaRPr lang="en-US" sz="3000" b="0" dirty="0"/>
              </a:p>
              <a:p>
                <a:pPr marL="342900" indent="-342900" algn="l">
                  <a:buFont typeface="Symbol" panose="05050102010706020507" pitchFamily="18" charset="2"/>
                  <a:buChar char="Û"/>
                </a:pPr>
                <a:r>
                  <a:rPr lang="en-US" sz="3000" dirty="0"/>
                  <a:t>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en-US" sz="3000" dirty="0"/>
              </a:p>
            </p:txBody>
          </p:sp>
        </mc:Choice>
        <mc:Fallback xmlns="">
          <p:sp>
            <p:nvSpPr>
              <p:cNvPr id="14" name="Hộp Văn bản 13">
                <a:extLst>
                  <a:ext uri="{FF2B5EF4-FFF2-40B4-BE49-F238E27FC236}">
                    <a16:creationId xmlns:a16="http://schemas.microsoft.com/office/drawing/2014/main" id="{3B72D87E-A218-479E-AC4D-1E9E0C2963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00" y="1295456"/>
                <a:ext cx="3581306" cy="2752420"/>
              </a:xfrm>
              <a:prstGeom prst="rect">
                <a:avLst/>
              </a:prstGeom>
              <a:blipFill>
                <a:blip r:embed="rId2"/>
                <a:stretch>
                  <a:fillRect l="-4089" b="-19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FA485B78-8A36-4F04-82AD-982EC1A63C4A}"/>
                  </a:ext>
                </a:extLst>
              </p:cNvPr>
              <p:cNvSpPr txBox="1"/>
              <p:nvPr/>
            </p:nvSpPr>
            <p:spPr>
              <a:xfrm>
                <a:off x="436000" y="4190980"/>
                <a:ext cx="6400632" cy="11406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Thay x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vào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công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thức</a:t>
                </a:r>
                <a:r>
                  <a:rPr lang="en-US" sz="2400" dirty="0"/>
                  <a:t>: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+2</m:t>
                    </m:r>
                  </m:oMath>
                </a14:m>
                <a:r>
                  <a:rPr lang="en-US" sz="2400" dirty="0"/>
                  <a:t> ta </a:t>
                </a:r>
                <a:r>
                  <a:rPr lang="en-US" sz="2400" dirty="0" err="1"/>
                  <a:t>có</a:t>
                </a:r>
                <a:r>
                  <a:rPr lang="en-US" sz="2400" dirty="0"/>
                  <a:t>:</a:t>
                </a:r>
              </a:p>
              <a:p>
                <a:r>
                  <a:rPr lang="en-US" sz="2400" dirty="0"/>
                  <a:t> y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Hộp Văn bản 16">
                <a:extLst>
                  <a:ext uri="{FF2B5EF4-FFF2-40B4-BE49-F238E27FC236}">
                    <a16:creationId xmlns:a16="http://schemas.microsoft.com/office/drawing/2014/main" id="{FA485B78-8A36-4F04-82AD-982EC1A63C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00" y="4190980"/>
                <a:ext cx="6400632" cy="1140697"/>
              </a:xfrm>
              <a:prstGeom prst="rect">
                <a:avLst/>
              </a:prstGeom>
              <a:blipFill>
                <a:blip r:embed="rId3"/>
                <a:stretch>
                  <a:fillRect l="-1525" b="-37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F38A4FAE-93F7-4F92-868E-AA24D8686C65}"/>
                  </a:ext>
                </a:extLst>
              </p:cNvPr>
              <p:cNvSpPr txBox="1"/>
              <p:nvPr/>
            </p:nvSpPr>
            <p:spPr>
              <a:xfrm>
                <a:off x="436000" y="5474781"/>
                <a:ext cx="7488712" cy="783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Vậy </a:t>
                </a:r>
                <a:r>
                  <a:rPr lang="en-US" sz="2400" dirty="0" err="1"/>
                  <a:t>tọa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độ</a:t>
                </a:r>
                <a:r>
                  <a:rPr lang="en-US" sz="2400" dirty="0"/>
                  <a:t> </a:t>
                </a:r>
                <a:r>
                  <a:rPr lang="en-US" sz="2400" dirty="0" err="1"/>
                  <a:t>giao</a:t>
                </a:r>
                <a:r>
                  <a:rPr lang="en-US" sz="2400" dirty="0"/>
                  <a:t> </a:t>
                </a:r>
                <a:r>
                  <a:rPr lang="en-US" sz="2400" dirty="0" err="1"/>
                  <a:t>điểm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của</a:t>
                </a:r>
                <a:r>
                  <a:rPr lang="en-US" sz="2400" dirty="0"/>
                  <a:t> (d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và</a:t>
                </a:r>
                <a:r>
                  <a:rPr lang="en-US" sz="2400" dirty="0"/>
                  <a:t> (d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là</a:t>
                </a:r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−6</m:t>
                            </m:r>
                          </m:num>
                          <m:den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  <m:r>
                          <a:rPr lang="en-US" sz="3000" b="0" i="1" smtClean="0">
                            <a:latin typeface="Cambria Math" panose="02040503050406030204" pitchFamily="18" charset="0"/>
                          </a:rPr>
                          <m:t>; </m:t>
                        </m:r>
                        <m:f>
                          <m:fPr>
                            <m:ctrlP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22</m:t>
                            </m:r>
                          </m:num>
                          <m:den>
                            <m:r>
                              <a:rPr lang="en-US" sz="3000" b="0" i="1" smtClean="0">
                                <a:latin typeface="Cambria Math" panose="02040503050406030204" pitchFamily="18" charset="0"/>
                              </a:rPr>
                              <m:t>13</m:t>
                            </m:r>
                          </m:den>
                        </m:f>
                      </m:e>
                    </m:d>
                  </m:oMath>
                </a14:m>
                <a:endParaRPr lang="en-US" sz="3000" dirty="0"/>
              </a:p>
            </p:txBody>
          </p:sp>
        </mc:Choice>
        <mc:Fallback xmlns="">
          <p:sp>
            <p:nvSpPr>
              <p:cNvPr id="32" name="Hộp Văn bản 31">
                <a:extLst>
                  <a:ext uri="{FF2B5EF4-FFF2-40B4-BE49-F238E27FC236}">
                    <a16:creationId xmlns:a16="http://schemas.microsoft.com/office/drawing/2014/main" id="{F38A4FAE-93F7-4F92-868E-AA24D8686C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000" y="5474781"/>
                <a:ext cx="7488712" cy="783228"/>
              </a:xfrm>
              <a:prstGeom prst="rect">
                <a:avLst/>
              </a:prstGeom>
              <a:blipFill>
                <a:blip r:embed="rId4"/>
                <a:stretch>
                  <a:fillRect l="-13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bldLvl="0" animBg="1"/>
      <p:bldP spid="14" grpId="0" build="p"/>
      <p:bldP spid="17" grpId="0" build="p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3" name="Text Box 155652"/>
          <p:cNvSpPr txBox="1"/>
          <p:nvPr/>
        </p:nvSpPr>
        <p:spPr>
          <a:xfrm>
            <a:off x="381000" y="215900"/>
            <a:ext cx="2667000" cy="70675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u="sng">
                <a:solidFill>
                  <a:srgbClr val="FFFF66"/>
                </a:solidFill>
                <a:latin typeface="+mn-lt"/>
              </a:rPr>
              <a:t>Dặn Dò</a:t>
            </a:r>
            <a:r>
              <a:rPr sz="4000" b="1" u="sng">
                <a:solidFill>
                  <a:srgbClr val="FFFF66"/>
                </a:solidFill>
                <a:latin typeface="+mn-lt"/>
              </a:rPr>
              <a:t>:</a:t>
            </a:r>
          </a:p>
        </p:txBody>
      </p:sp>
      <p:sp>
        <p:nvSpPr>
          <p:cNvPr id="155654" name="Text Box 155653"/>
          <p:cNvSpPr txBox="1"/>
          <p:nvPr/>
        </p:nvSpPr>
        <p:spPr>
          <a:xfrm>
            <a:off x="0" y="1676446"/>
            <a:ext cx="9144000" cy="31700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Xem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lại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bài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học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Làm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BT 26 </a:t>
            </a:r>
            <a:r>
              <a:rPr sz="4000" b="1" dirty="0" err="1">
                <a:solidFill>
                  <a:srgbClr val="FF33CC"/>
                </a:solidFill>
                <a:latin typeface="+mn-lt"/>
              </a:rPr>
              <a:t>trang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5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6 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SGK .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Chuẩn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bị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: </a:t>
            </a:r>
            <a:r>
              <a:rPr sz="4000" b="1" dirty="0" err="1">
                <a:solidFill>
                  <a:srgbClr val="FF33CC"/>
                </a:solidFill>
                <a:latin typeface="+mn-lt"/>
              </a:rPr>
              <a:t>Xem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sz="4000" b="1" dirty="0" err="1">
                <a:solidFill>
                  <a:srgbClr val="FF33CC"/>
                </a:solidFill>
                <a:latin typeface="+mn-lt"/>
              </a:rPr>
              <a:t>tr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ước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bài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:</a:t>
            </a:r>
            <a:endParaRPr sz="4000" b="1" dirty="0">
              <a:solidFill>
                <a:srgbClr val="FF33CC"/>
              </a:solidFill>
              <a:latin typeface="+mn-lt"/>
            </a:endParaRPr>
          </a:p>
          <a:p>
            <a:r>
              <a:rPr sz="4000" dirty="0">
                <a:solidFill>
                  <a:srgbClr val="FF33CC"/>
                </a:solidFill>
                <a:latin typeface="+mn-lt"/>
              </a:rPr>
              <a:t>§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5 .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Hệ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số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góc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của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đường</a:t>
            </a:r>
            <a:r>
              <a:rPr lang="en-US" sz="4000" b="1" dirty="0">
                <a:solidFill>
                  <a:srgbClr val="FF33CC"/>
                </a:solidFill>
                <a:latin typeface="+mn-lt"/>
              </a:rPr>
              <a:t> </a:t>
            </a:r>
            <a:r>
              <a:rPr lang="en-US" sz="4000" b="1" dirty="0" err="1">
                <a:solidFill>
                  <a:srgbClr val="FF33CC"/>
                </a:solidFill>
                <a:latin typeface="+mn-lt"/>
              </a:rPr>
              <a:t>thẳng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</a:t>
            </a:r>
          </a:p>
          <a:p>
            <a:r>
              <a:rPr sz="4000" b="1" dirty="0">
                <a:solidFill>
                  <a:srgbClr val="FF33CC"/>
                </a:solidFill>
                <a:latin typeface="+mn-lt"/>
              </a:rPr>
              <a:t>          y = ax + b ( a </a:t>
            </a:r>
            <a:r>
              <a:rPr sz="4000" dirty="0">
                <a:solidFill>
                  <a:srgbClr val="FF33CC"/>
                </a:solidFill>
                <a:latin typeface="+mn-lt"/>
              </a:rPr>
              <a:t>≠</a:t>
            </a:r>
            <a:r>
              <a:rPr sz="4000" b="1" dirty="0">
                <a:solidFill>
                  <a:srgbClr val="FF33CC"/>
                </a:solidFill>
                <a:latin typeface="+mn-lt"/>
              </a:rPr>
              <a:t> 0)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3" grpId="0"/>
      <p:bldP spid="1556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Text Box 55300"/>
          <p:cNvSpPr txBox="1"/>
          <p:nvPr/>
        </p:nvSpPr>
        <p:spPr>
          <a:xfrm>
            <a:off x="609600" y="1524000"/>
            <a:ext cx="7848600" cy="20732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latin typeface="Tahoma" panose="020B0604030504040204" pitchFamily="34" charset="0"/>
              </a:rPr>
              <a:t>* </a:t>
            </a:r>
            <a:r>
              <a:rPr lang="en-US" altLang="zh-CN" sz="2000" b="1" dirty="0" err="1">
                <a:latin typeface="Tahoma" panose="020B0604030504040204" pitchFamily="34" charset="0"/>
              </a:rPr>
              <a:t>Bài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toán</a:t>
            </a:r>
            <a:r>
              <a:rPr lang="en-US" altLang="zh-CN" sz="2000" b="1" dirty="0">
                <a:latin typeface="Tahoma" panose="020B0604030504040204" pitchFamily="34" charset="0"/>
              </a:rPr>
              <a:t> : Cho </a:t>
            </a:r>
            <a:r>
              <a:rPr lang="en-US" altLang="zh-CN" sz="2000" b="1" dirty="0" err="1">
                <a:latin typeface="Tahoma" panose="020B0604030504040204" pitchFamily="34" charset="0"/>
              </a:rPr>
              <a:t>hai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hàm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số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số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bậc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nhất</a:t>
            </a:r>
            <a:r>
              <a:rPr lang="en-US" altLang="zh-CN" sz="2000" b="1" dirty="0">
                <a:latin typeface="Tahoma" panose="020B0604030504040204" pitchFamily="34" charset="0"/>
              </a:rPr>
              <a:t> y = 2mx + 3 (d)     </a:t>
            </a:r>
            <a:r>
              <a:rPr lang="en-US" altLang="zh-CN" sz="2000" b="1" dirty="0" err="1">
                <a:latin typeface="Tahoma" panose="020B0604030504040204" pitchFamily="34" charset="0"/>
              </a:rPr>
              <a:t>và</a:t>
            </a:r>
            <a:r>
              <a:rPr lang="en-US" altLang="zh-CN" sz="2000" b="1" dirty="0">
                <a:latin typeface="Tahoma" panose="020B0604030504040204" pitchFamily="34" charset="0"/>
              </a:rPr>
              <a:t>  y= ( m+1 )x + 2 (d’)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dirty="0" err="1">
                <a:latin typeface="Tahoma" panose="020B0604030504040204" pitchFamily="34" charset="0"/>
              </a:rPr>
              <a:t>Tìm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giá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trị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của</a:t>
            </a:r>
            <a:r>
              <a:rPr lang="en-US" altLang="zh-CN" sz="2000" b="1" dirty="0">
                <a:latin typeface="Tahoma" panose="020B0604030504040204" pitchFamily="34" charset="0"/>
              </a:rPr>
              <a:t>  m </a:t>
            </a:r>
            <a:r>
              <a:rPr lang="en-US" altLang="zh-CN" sz="2000" b="1" dirty="0" err="1">
                <a:latin typeface="Tahoma" panose="020B0604030504040204" pitchFamily="34" charset="0"/>
              </a:rPr>
              <a:t>để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đồ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thị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của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hai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hàm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số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đã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cho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l</a:t>
            </a:r>
            <a:r>
              <a:rPr lang="en-US" altLang="zh-CN" b="1" dirty="0" err="1">
                <a:latin typeface="Arial" panose="020B0604020202020204" pitchFamily="34" charset="0"/>
              </a:rPr>
              <a:t>à</a:t>
            </a:r>
            <a:r>
              <a:rPr lang="en-US" altLang="zh-CN" b="1" dirty="0">
                <a:latin typeface="Arial" panose="020B0604020202020204" pitchFamily="34" charset="0"/>
              </a:rPr>
              <a:t> </a:t>
            </a:r>
            <a:r>
              <a:rPr lang="en-US" altLang="zh-CN" sz="2000" b="1" dirty="0">
                <a:latin typeface="Tahoma" panose="020B0604030504040204" pitchFamily="34" charset="0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latin typeface="Tahoma" panose="020B0604030504040204" pitchFamily="34" charset="0"/>
              </a:rPr>
              <a:t>	a/ Hai </a:t>
            </a:r>
            <a:r>
              <a:rPr lang="en-US" altLang="zh-CN" sz="2000" b="1" dirty="0" err="1">
                <a:latin typeface="Tahoma" panose="020B0604030504040204" pitchFamily="34" charset="0"/>
              </a:rPr>
              <a:t>đường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thẳng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cắt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nhau</a:t>
            </a:r>
            <a:endParaRPr lang="en-US" altLang="zh-CN" sz="2000" b="1" dirty="0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latin typeface="Tahoma" panose="020B0604030504040204" pitchFamily="34" charset="0"/>
              </a:rPr>
              <a:t>	b/ Hai </a:t>
            </a:r>
            <a:r>
              <a:rPr lang="en-US" altLang="zh-CN" sz="2000" b="1" dirty="0" err="1">
                <a:latin typeface="Tahoma" panose="020B0604030504040204" pitchFamily="34" charset="0"/>
              </a:rPr>
              <a:t>đường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thẳng</a:t>
            </a:r>
            <a:r>
              <a:rPr lang="en-US" altLang="zh-CN" sz="2000" b="1" dirty="0">
                <a:latin typeface="Tahoma" panose="020B0604030504040204" pitchFamily="34" charset="0"/>
              </a:rPr>
              <a:t> song </a:t>
            </a:r>
            <a:r>
              <a:rPr lang="en-US" altLang="zh-CN" sz="2000" b="1" dirty="0" err="1">
                <a:latin typeface="Tahoma" panose="020B0604030504040204" pitchFamily="34" charset="0"/>
              </a:rPr>
              <a:t>song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với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</a:rPr>
              <a:t>nhau</a:t>
            </a:r>
            <a:r>
              <a:rPr lang="en-US" altLang="zh-CN" sz="2000" b="1" dirty="0">
                <a:latin typeface="Tahoma" panose="020B0604030504040204" pitchFamily="34" charset="0"/>
              </a:rPr>
              <a:t> </a:t>
            </a:r>
          </a:p>
        </p:txBody>
      </p:sp>
      <p:sp>
        <p:nvSpPr>
          <p:cNvPr id="27650" name="Text Box 55301"/>
          <p:cNvSpPr txBox="1"/>
          <p:nvPr/>
        </p:nvSpPr>
        <p:spPr>
          <a:xfrm>
            <a:off x="1600200" y="3886200"/>
            <a:ext cx="65532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7651" name="Text Box 55302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27652" name="Rectangles 55303"/>
          <p:cNvSpPr/>
          <p:nvPr/>
        </p:nvSpPr>
        <p:spPr>
          <a:xfrm>
            <a:off x="4267200" y="1262063"/>
            <a:ext cx="2476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7653" name="Text Box 55304"/>
          <p:cNvSpPr txBox="1"/>
          <p:nvPr/>
        </p:nvSpPr>
        <p:spPr>
          <a:xfrm>
            <a:off x="1524000" y="4419600"/>
            <a:ext cx="68580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5306" name="Text Box 55305"/>
          <p:cNvSpPr txBox="1"/>
          <p:nvPr/>
        </p:nvSpPr>
        <p:spPr>
          <a:xfrm>
            <a:off x="914400" y="4191000"/>
            <a:ext cx="70866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y =2mx+3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hệ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a=2m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b=3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y=(m+1)x+2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hệ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a’=m +1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b’=2</a:t>
            </a:r>
          </a:p>
        </p:txBody>
      </p:sp>
      <p:sp>
        <p:nvSpPr>
          <p:cNvPr id="27655" name="Text Box 55306"/>
          <p:cNvSpPr txBox="1"/>
          <p:nvPr/>
        </p:nvSpPr>
        <p:spPr>
          <a:xfrm>
            <a:off x="1143000" y="4876800"/>
            <a:ext cx="6629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55308" name="Text Box 55307"/>
          <p:cNvSpPr txBox="1"/>
          <p:nvPr/>
        </p:nvSpPr>
        <p:spPr>
          <a:xfrm>
            <a:off x="914400" y="5181600"/>
            <a:ext cx="67818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đã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là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bậc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nhất</a:t>
            </a:r>
            <a:r>
              <a:rPr lang="en-US" altLang="zh-CN" sz="2000" b="1">
                <a:latin typeface="Tahoma" panose="020B0604030504040204" pitchFamily="34" charset="0"/>
              </a:rPr>
              <a:t> ,do </a:t>
            </a:r>
            <a:r>
              <a:rPr lang="en-US" altLang="zh-CN" sz="2000" b="1" err="1">
                <a:latin typeface="Tahoma" panose="020B0604030504040204" pitchFamily="34" charset="0"/>
              </a:rPr>
              <a:t>đó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2m ≠0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m+1 ≠ 0 hay m ≠ 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-1  </a:t>
            </a:r>
            <a:r>
              <a:rPr lang="en-US" altLang="zh-CN" sz="2000">
                <a:solidFill>
                  <a:srgbClr val="FF0000"/>
                </a:solidFill>
                <a:latin typeface="Tahoma" panose="020B0604030504040204" pitchFamily="34" charset="0"/>
              </a:rPr>
              <a:t>(1)</a:t>
            </a:r>
          </a:p>
        </p:txBody>
      </p:sp>
      <p:sp>
        <p:nvSpPr>
          <p:cNvPr id="55309" name="Text Box 55308"/>
          <p:cNvSpPr txBox="1"/>
          <p:nvPr/>
        </p:nvSpPr>
        <p:spPr>
          <a:xfrm>
            <a:off x="2667000" y="3733800"/>
            <a:ext cx="22098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b="1" err="1">
                <a:solidFill>
                  <a:srgbClr val="FF0000"/>
                </a:solidFill>
                <a:latin typeface="Arial" panose="020B0604020202020204" pitchFamily="34" charset="0"/>
              </a:rPr>
              <a:t>Giải</a:t>
            </a:r>
            <a:endParaRPr lang="en-US" altLang="zh-CN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5310" name="Text Box 55309"/>
          <p:cNvSpPr txBox="1"/>
          <p:nvPr/>
        </p:nvSpPr>
        <p:spPr>
          <a:xfrm>
            <a:off x="838200" y="762000"/>
            <a:ext cx="3581400" cy="3968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solidFill>
                  <a:srgbClr val="FF0000"/>
                </a:solidFill>
                <a:latin typeface="Arial" panose="020B0604020202020204" pitchFamily="34" charset="0"/>
              </a:rPr>
              <a:t>3/ BÀI TẬP ÁP DỤNG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5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6" grpId="0"/>
      <p:bldP spid="55308" grpId="0"/>
      <p:bldP spid="5530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56323"/>
          <p:cNvSpPr txBox="1"/>
          <p:nvPr/>
        </p:nvSpPr>
        <p:spPr>
          <a:xfrm>
            <a:off x="1143000" y="1371600"/>
            <a:ext cx="6553200" cy="77946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Tahoma" panose="020B0604030504040204" pitchFamily="34" charset="0"/>
              </a:rPr>
              <a:t>Hàm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y =2mx+3 </a:t>
            </a:r>
            <a:r>
              <a:rPr lang="en-US" altLang="zh-CN" b="1" err="1">
                <a:latin typeface="Tahoma" panose="020B0604030504040204" pitchFamily="34" charset="0"/>
              </a:rPr>
              <a:t>có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các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hệ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a=2m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b=3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b="1" err="1">
                <a:latin typeface="Tahoma" panose="020B0604030504040204" pitchFamily="34" charset="0"/>
              </a:rPr>
              <a:t>Hàm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y=(m+1)x+2 </a:t>
            </a:r>
            <a:r>
              <a:rPr lang="en-US" altLang="zh-CN" b="1" err="1">
                <a:latin typeface="Tahoma" panose="020B0604030504040204" pitchFamily="34" charset="0"/>
              </a:rPr>
              <a:t>có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các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hệ</a:t>
            </a:r>
            <a:r>
              <a:rPr lang="en-US" altLang="zh-CN" b="1">
                <a:latin typeface="Tahoma" panose="020B0604030504040204" pitchFamily="34" charset="0"/>
              </a:rPr>
              <a:t> </a:t>
            </a:r>
            <a:r>
              <a:rPr lang="en-US" altLang="zh-CN" b="1" err="1">
                <a:latin typeface="Tahoma" panose="020B0604030504040204" pitchFamily="34" charset="0"/>
              </a:rPr>
              <a:t>số</a:t>
            </a:r>
            <a:r>
              <a:rPr lang="en-US" altLang="zh-CN" b="1">
                <a:latin typeface="Tahoma" panose="020B0604030504040204" pitchFamily="34" charset="0"/>
              </a:rPr>
              <a:t> a’=m +1 </a:t>
            </a:r>
            <a:r>
              <a:rPr lang="en-US" altLang="zh-CN" b="1" err="1">
                <a:latin typeface="Tahoma" panose="020B0604030504040204" pitchFamily="34" charset="0"/>
              </a:rPr>
              <a:t>và</a:t>
            </a:r>
            <a:r>
              <a:rPr lang="en-US" altLang="zh-CN" b="1">
                <a:latin typeface="Tahoma" panose="020B0604030504040204" pitchFamily="34" charset="0"/>
              </a:rPr>
              <a:t> b’=2</a:t>
            </a:r>
          </a:p>
        </p:txBody>
      </p:sp>
      <p:sp>
        <p:nvSpPr>
          <p:cNvPr id="28674" name="Text Box 56324"/>
          <p:cNvSpPr txBox="1"/>
          <p:nvPr/>
        </p:nvSpPr>
        <p:spPr>
          <a:xfrm>
            <a:off x="1219200" y="2133600"/>
            <a:ext cx="6629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56326" name="Text Box 56325"/>
          <p:cNvSpPr txBox="1"/>
          <p:nvPr/>
        </p:nvSpPr>
        <p:spPr>
          <a:xfrm>
            <a:off x="990600" y="2743200"/>
            <a:ext cx="67818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err="1">
                <a:latin typeface="Tahoma" panose="020B0604030504040204" pitchFamily="34" charset="0"/>
              </a:rPr>
              <a:t>Các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đã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cho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là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hàm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số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bậc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nhất</a:t>
            </a:r>
            <a:r>
              <a:rPr lang="en-US" altLang="zh-CN" sz="2000" b="1">
                <a:latin typeface="Tahoma" panose="020B0604030504040204" pitchFamily="34" charset="0"/>
              </a:rPr>
              <a:t> ,do </a:t>
            </a:r>
            <a:r>
              <a:rPr lang="en-US" altLang="zh-CN" sz="2000" b="1" err="1">
                <a:latin typeface="Tahoma" panose="020B0604030504040204" pitchFamily="34" charset="0"/>
              </a:rPr>
              <a:t>đó</a:t>
            </a:r>
            <a:endParaRPr lang="en-US" altLang="zh-CN" sz="2000" b="1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2m ≠0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m+1 ≠ 0 hay m ≠ 0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-1  </a:t>
            </a:r>
            <a:r>
              <a:rPr lang="en-US" altLang="zh-CN">
                <a:solidFill>
                  <a:srgbClr val="FF0000"/>
                </a:solidFill>
                <a:latin typeface="Tahoma" panose="020B0604030504040204" pitchFamily="34" charset="0"/>
              </a:rPr>
              <a:t>(1)</a:t>
            </a:r>
          </a:p>
        </p:txBody>
      </p:sp>
      <p:sp>
        <p:nvSpPr>
          <p:cNvPr id="56327" name="Text Box 56326"/>
          <p:cNvSpPr txBox="1"/>
          <p:nvPr/>
        </p:nvSpPr>
        <p:spPr>
          <a:xfrm>
            <a:off x="838200" y="3962400"/>
            <a:ext cx="76962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a/      (d ) </a:t>
            </a:r>
            <a:r>
              <a:rPr lang="en-US" altLang="zh-CN" sz="2000" b="1" err="1">
                <a:latin typeface="Tahoma" panose="020B0604030504040204" pitchFamily="34" charset="0"/>
              </a:rPr>
              <a:t>cắt</a:t>
            </a:r>
            <a:r>
              <a:rPr lang="en-US" altLang="zh-CN" sz="2000" b="1">
                <a:latin typeface="Tahoma" panose="020B0604030504040204" pitchFamily="34" charset="0"/>
              </a:rPr>
              <a:t> (d’)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2m </a:t>
            </a:r>
            <a:r>
              <a:rPr lang="en-US" altLang="zh-CN" sz="2000" b="1">
                <a:latin typeface="Tahoma" panose="020B0604030504040204" pitchFamily="34" charset="0"/>
              </a:rPr>
              <a:t>≠ m+1  </a:t>
            </a:r>
            <a:r>
              <a:rPr lang="en-US" altLang="zh-CN" sz="2000" b="1">
                <a:latin typeface="Tahoma" panose="020B0604030504040204" pitchFamily="34" charset="0"/>
                <a:sym typeface="Symbol" panose="05050102010706020507" pitchFamily="18" charset="2"/>
              </a:rPr>
              <a:t> m </a:t>
            </a:r>
            <a:r>
              <a:rPr lang="en-US" altLang="zh-CN" sz="2000" b="1">
                <a:latin typeface="Tahoma" panose="020B0604030504040204" pitchFamily="34" charset="0"/>
              </a:rPr>
              <a:t> ≠  1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>
                <a:latin typeface="Tahoma" panose="020B0604030504040204" pitchFamily="34" charset="0"/>
              </a:rPr>
              <a:t>   </a:t>
            </a:r>
            <a:r>
              <a:rPr lang="en-US" altLang="zh-CN" sz="2000" b="1" err="1">
                <a:latin typeface="Tahoma" panose="020B0604030504040204" pitchFamily="34" charset="0"/>
              </a:rPr>
              <a:t>Kết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hợp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với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điều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kiện</a:t>
            </a:r>
            <a:r>
              <a:rPr lang="en-US" altLang="zh-CN" sz="2000" b="1">
                <a:latin typeface="Tahoma" panose="020B0604030504040204" pitchFamily="34" charset="0"/>
              </a:rPr>
              <a:t> (1) </a:t>
            </a:r>
            <a:r>
              <a:rPr lang="en-US" altLang="zh-CN" sz="2000" b="1" err="1">
                <a:latin typeface="Tahoma" panose="020B0604030504040204" pitchFamily="34" charset="0"/>
              </a:rPr>
              <a:t>ta</a:t>
            </a:r>
            <a:r>
              <a:rPr lang="en-US" altLang="zh-CN" sz="2000" b="1">
                <a:latin typeface="Tahoma" panose="020B0604030504040204" pitchFamily="34" charset="0"/>
              </a:rPr>
              <a:t> </a:t>
            </a:r>
            <a:r>
              <a:rPr lang="en-US" altLang="zh-CN" sz="2000" b="1" err="1">
                <a:latin typeface="Tahoma" panose="020B0604030504040204" pitchFamily="34" charset="0"/>
              </a:rPr>
              <a:t>có</a:t>
            </a:r>
            <a:r>
              <a:rPr lang="en-US" altLang="zh-CN" sz="2000" b="1">
                <a:latin typeface="Tahoma" panose="020B0604030504040204" pitchFamily="34" charset="0"/>
              </a:rPr>
              <a:t> : m ≠0 , m ≠ -1 </a:t>
            </a:r>
            <a:r>
              <a:rPr lang="en-US" altLang="zh-CN" sz="2000" b="1" err="1">
                <a:latin typeface="Tahoma" panose="020B0604030504040204" pitchFamily="34" charset="0"/>
              </a:rPr>
              <a:t>và</a:t>
            </a:r>
            <a:r>
              <a:rPr lang="en-US" altLang="zh-CN" sz="2000" b="1">
                <a:latin typeface="Tahoma" panose="020B0604030504040204" pitchFamily="34" charset="0"/>
              </a:rPr>
              <a:t> m ≠ 1</a:t>
            </a:r>
          </a:p>
        </p:txBody>
      </p:sp>
      <p:sp>
        <p:nvSpPr>
          <p:cNvPr id="56328" name="Text Box 56327"/>
          <p:cNvSpPr txBox="1"/>
          <p:nvPr/>
        </p:nvSpPr>
        <p:spPr>
          <a:xfrm>
            <a:off x="762000" y="5105400"/>
            <a:ext cx="7620000" cy="8540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latin typeface="Tahoma" panose="020B0604030504040204" pitchFamily="34" charset="0"/>
              </a:rPr>
              <a:t>b/      (d) song </a:t>
            </a:r>
            <a:r>
              <a:rPr lang="en-US" altLang="zh-CN" sz="2000" b="1" dirty="0" err="1">
                <a:latin typeface="Tahoma" panose="020B0604030504040204" pitchFamily="34" charset="0"/>
              </a:rPr>
              <a:t>song</a:t>
            </a:r>
            <a:r>
              <a:rPr lang="en-US" altLang="zh-CN" sz="2000" b="1" dirty="0">
                <a:latin typeface="Tahoma" panose="020B0604030504040204" pitchFamily="34" charset="0"/>
              </a:rPr>
              <a:t> (d’) 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 2m = m+1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và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3 </a:t>
            </a:r>
            <a:r>
              <a:rPr lang="en-US" altLang="zh-CN" sz="2000" b="1" dirty="0">
                <a:latin typeface="Tahoma" panose="020B0604030504040204" pitchFamily="34" charset="0"/>
              </a:rPr>
              <a:t> ≠ 2 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 m=1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Kết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hợp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với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điều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kiện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(1) , ta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thấy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m=1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là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giá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trị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cần</a:t>
            </a:r>
            <a:r>
              <a:rPr lang="en-US" altLang="zh-CN" sz="20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000" b="1" dirty="0" err="1">
                <a:latin typeface="Tahoma" panose="020B0604030504040204" pitchFamily="34" charset="0"/>
                <a:sym typeface="Symbol" panose="05050102010706020507" pitchFamily="18" charset="2"/>
              </a:rPr>
              <a:t>tìm</a:t>
            </a:r>
            <a:endParaRPr lang="en-US" altLang="zh-CN" sz="2000" b="1" dirty="0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28678" name="Text Box 56328"/>
          <p:cNvSpPr txBox="1"/>
          <p:nvPr/>
        </p:nvSpPr>
        <p:spPr>
          <a:xfrm>
            <a:off x="0" y="-685800"/>
            <a:ext cx="89154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6331" name="Text Box 56330"/>
          <p:cNvSpPr txBox="1"/>
          <p:nvPr/>
        </p:nvSpPr>
        <p:spPr>
          <a:xfrm>
            <a:off x="0" y="-914400"/>
            <a:ext cx="9144000" cy="779463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  <a:p>
            <a:pPr eaLnBrk="0" hangingPunct="0">
              <a:spcBef>
                <a:spcPct val="50000"/>
              </a:spcBef>
            </a:pPr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28680" name="Text Box 56331"/>
          <p:cNvSpPr txBox="1"/>
          <p:nvPr/>
        </p:nvSpPr>
        <p:spPr>
          <a:xfrm>
            <a:off x="3048000" y="990600"/>
            <a:ext cx="1981200" cy="457200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CN" sz="2400" b="1" err="1">
                <a:solidFill>
                  <a:srgbClr val="FF0000"/>
                </a:solidFill>
                <a:latin typeface="Arial" panose="020B0604020202020204" pitchFamily="34" charset="0"/>
              </a:rPr>
              <a:t>Giải</a:t>
            </a:r>
            <a:endParaRPr lang="en-US" altLang="zh-CN" sz="2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 0.33295  E" pathEditMode="relative" ptsTypes="">
                                      <p:cBhvr>
                                        <p:cTn id="22" dur="20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26" grpId="0"/>
      <p:bldP spid="56327" grpId="0"/>
      <p:bldP spid="56328" grpId="0"/>
      <p:bldP spid="563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27651"/>
          <p:cNvSpPr txBox="1"/>
          <p:nvPr/>
        </p:nvSpPr>
        <p:spPr>
          <a:xfrm>
            <a:off x="-38100" y="903022"/>
            <a:ext cx="9182100" cy="1015663"/>
          </a:xfrm>
          <a:prstGeom prst="rect">
            <a:avLst/>
          </a:prstGeom>
          <a:solidFill>
            <a:srgbClr val="FFFF00"/>
          </a:solidFill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solidFill>
                  <a:srgbClr val="663300"/>
                </a:solidFill>
                <a:latin typeface="Tahoma" panose="020B0604030504040204" pitchFamily="34" charset="0"/>
              </a:rPr>
              <a:t>  ?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Với</a:t>
            </a:r>
            <a:r>
              <a:rPr lang="en-US" altLang="zh-CN" sz="2400" b="1" dirty="0">
                <a:latin typeface="Tahoma" panose="020B0604030504040204" pitchFamily="34" charset="0"/>
              </a:rPr>
              <a:t> m ≠ 0 </a:t>
            </a:r>
            <a:r>
              <a:rPr lang="en-US" altLang="zh-CN" sz="2400" b="1" dirty="0" err="1">
                <a:latin typeface="Tahoma" panose="020B0604030504040204" pitchFamily="34" charset="0"/>
              </a:rPr>
              <a:t>và</a:t>
            </a:r>
            <a:r>
              <a:rPr lang="en-US" altLang="zh-CN" sz="2400" b="1" dirty="0">
                <a:latin typeface="Tahoma" panose="020B0604030504040204" pitchFamily="34" charset="0"/>
              </a:rPr>
              <a:t> m ≠ -1 , </a:t>
            </a:r>
            <a:r>
              <a:rPr lang="en-US" altLang="zh-CN" sz="2400" b="1" dirty="0" err="1">
                <a:latin typeface="Tahoma" panose="020B0604030504040204" pitchFamily="34" charset="0"/>
              </a:rPr>
              <a:t>đồ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thị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hai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hàm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số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sau</a:t>
            </a:r>
            <a:r>
              <a:rPr lang="en-US" altLang="zh-CN" sz="2400" b="1" dirty="0">
                <a:latin typeface="Tahoma" panose="020B0604030504040204" pitchFamily="34" charset="0"/>
              </a:rPr>
              <a:t> :</a:t>
            </a: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latin typeface="Tahoma" panose="020B0604030504040204" pitchFamily="34" charset="0"/>
              </a:rPr>
              <a:t>    y=2mx +3 </a:t>
            </a:r>
            <a:r>
              <a:rPr lang="en-US" altLang="zh-CN" sz="2400" b="1" dirty="0" err="1">
                <a:latin typeface="Tahoma" panose="020B0604030504040204" pitchFamily="34" charset="0"/>
              </a:rPr>
              <a:t>và</a:t>
            </a:r>
            <a:r>
              <a:rPr lang="en-US" altLang="zh-CN" sz="2400" b="1" dirty="0">
                <a:latin typeface="Tahoma" panose="020B0604030504040204" pitchFamily="34" charset="0"/>
              </a:rPr>
              <a:t> y= (m +1)x +2+m </a:t>
            </a:r>
            <a:r>
              <a:rPr lang="en-US" altLang="zh-CN" sz="2400" b="1" dirty="0" err="1">
                <a:latin typeface="Tahoma" panose="020B0604030504040204" pitchFamily="34" charset="0"/>
              </a:rPr>
              <a:t>trùng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nhau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khi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nào</a:t>
            </a:r>
            <a:r>
              <a:rPr lang="en-US" altLang="zh-CN" sz="2400" b="1" dirty="0">
                <a:latin typeface="Tahoma" panose="020B0604030504040204" pitchFamily="34" charset="0"/>
              </a:rPr>
              <a:t>?</a:t>
            </a:r>
          </a:p>
        </p:txBody>
      </p:sp>
      <p:sp>
        <p:nvSpPr>
          <p:cNvPr id="27653" name="Text Box 27652"/>
          <p:cNvSpPr txBox="1"/>
          <p:nvPr/>
        </p:nvSpPr>
        <p:spPr>
          <a:xfrm>
            <a:off x="228600" y="2385536"/>
            <a:ext cx="891540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latin typeface="Tahoma" panose="020B0604030504040204" pitchFamily="34" charset="0"/>
              </a:rPr>
              <a:t>                                              </a:t>
            </a:r>
            <a:r>
              <a:rPr lang="en-US" altLang="zh-CN" sz="2400" b="1" dirty="0" err="1">
                <a:latin typeface="Tahoma" panose="020B0604030504040204" pitchFamily="34" charset="0"/>
              </a:rPr>
              <a:t>Giải</a:t>
            </a:r>
            <a:endParaRPr lang="en-US" altLang="zh-CN" sz="2400" b="1" dirty="0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latin typeface="Tahoma" panose="020B0604030504040204" pitchFamily="34" charset="0"/>
              </a:rPr>
              <a:t>   Hai </a:t>
            </a:r>
            <a:r>
              <a:rPr lang="en-US" altLang="zh-CN" sz="2400" b="1" dirty="0" err="1">
                <a:latin typeface="Tahoma" panose="020B0604030504040204" pitchFamily="34" charset="0"/>
              </a:rPr>
              <a:t>đường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thẳng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trên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trùng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nhau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khi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và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chỉ</a:t>
            </a:r>
            <a:r>
              <a:rPr lang="en-US" altLang="zh-CN" sz="2400" b="1" dirty="0">
                <a:latin typeface="Tahoma" panose="020B0604030504040204" pitchFamily="34" charset="0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</a:rPr>
              <a:t>khi</a:t>
            </a:r>
            <a:endParaRPr lang="en-US" altLang="zh-CN" sz="2400" b="1" dirty="0">
              <a:latin typeface="Tahoma" panose="020B0604030504040204" pitchFamily="34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altLang="zh-CN" sz="2400" b="1" dirty="0">
                <a:latin typeface="Tahoma" panose="020B0604030504040204" pitchFamily="34" charset="0"/>
              </a:rPr>
              <a:t>   </a:t>
            </a:r>
            <a:endParaRPr lang="en-US" altLang="zh-CN" sz="2400" dirty="0">
              <a:latin typeface="Tahoma" panose="020B0604030504040204" pitchFamily="34" charset="0"/>
            </a:endParaRPr>
          </a:p>
        </p:txBody>
      </p:sp>
      <p:sp>
        <p:nvSpPr>
          <p:cNvPr id="29699" name="Text Box 27653"/>
          <p:cNvSpPr txBox="1"/>
          <p:nvPr/>
        </p:nvSpPr>
        <p:spPr>
          <a:xfrm>
            <a:off x="457200" y="3124200"/>
            <a:ext cx="7315200" cy="461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 sz="2400">
              <a:latin typeface="Tahoma" panose="020B0604030504040204" pitchFamily="34" charset="0"/>
            </a:endParaRPr>
          </a:p>
        </p:txBody>
      </p:sp>
      <p:sp>
        <p:nvSpPr>
          <p:cNvPr id="27655" name="Text Box 27654"/>
          <p:cNvSpPr txBox="1"/>
          <p:nvPr/>
        </p:nvSpPr>
        <p:spPr>
          <a:xfrm>
            <a:off x="1333500" y="4137818"/>
            <a:ext cx="5334000" cy="461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dirty="0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m =1</a:t>
            </a:r>
          </a:p>
        </p:txBody>
      </p:sp>
      <p:sp>
        <p:nvSpPr>
          <p:cNvPr id="29701" name="Text Box 27655"/>
          <p:cNvSpPr txBox="1"/>
          <p:nvPr/>
        </p:nvSpPr>
        <p:spPr>
          <a:xfrm>
            <a:off x="457200" y="3505200"/>
            <a:ext cx="6705600" cy="366713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altLang="zh-CN">
              <a:latin typeface="Tahoma" panose="020B0604030504040204" pitchFamily="34" charset="0"/>
            </a:endParaRPr>
          </a:p>
        </p:txBody>
      </p:sp>
      <p:sp>
        <p:nvSpPr>
          <p:cNvPr id="27657" name="Text Box 27656"/>
          <p:cNvSpPr txBox="1"/>
          <p:nvPr/>
        </p:nvSpPr>
        <p:spPr>
          <a:xfrm>
            <a:off x="457200" y="4858147"/>
            <a:ext cx="7696096" cy="830997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dirty="0">
                <a:latin typeface="Tahoma" panose="020B0604030504040204" pitchFamily="34" charset="0"/>
                <a:sym typeface="Symbol" panose="05050102010706020507" pitchFamily="18" charset="2"/>
              </a:rPr>
              <a:t>  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Kết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hợp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với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điều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kiện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 m ≠ 0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và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m ≠ -1, ta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thấy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m=1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là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giá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trị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cần</a:t>
            </a:r>
            <a:r>
              <a:rPr lang="en-US" altLang="zh-CN" sz="2400" b="1" dirty="0">
                <a:latin typeface="Tahoma" panose="020B0604030504040204" pitchFamily="34" charset="0"/>
                <a:sym typeface="Symbol" panose="05050102010706020507" pitchFamily="18" charset="2"/>
              </a:rPr>
              <a:t> </a:t>
            </a:r>
            <a:r>
              <a:rPr lang="en-US" altLang="zh-CN" sz="2400" b="1" dirty="0" err="1">
                <a:latin typeface="Tahoma" panose="020B0604030504040204" pitchFamily="34" charset="0"/>
                <a:sym typeface="Symbol" panose="05050102010706020507" pitchFamily="18" charset="2"/>
              </a:rPr>
              <a:t>tìm</a:t>
            </a:r>
            <a:endParaRPr lang="en-US" altLang="zh-CN" sz="2400" b="1" dirty="0">
              <a:latin typeface="Tahoma" panose="020B0604030504040204" pitchFamily="34" charset="0"/>
              <a:sym typeface="Symbol" panose="05050102010706020507" pitchFamily="18" charset="2"/>
            </a:endParaRPr>
          </a:p>
        </p:txBody>
      </p:sp>
      <p:sp>
        <p:nvSpPr>
          <p:cNvPr id="29703" name="Text Box 27658"/>
          <p:cNvSpPr txBox="1"/>
          <p:nvPr/>
        </p:nvSpPr>
        <p:spPr>
          <a:xfrm>
            <a:off x="228600" y="0"/>
            <a:ext cx="8915400" cy="396875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000" b="1" u="sng" err="1">
                <a:solidFill>
                  <a:srgbClr val="FF0000"/>
                </a:solidFill>
                <a:latin typeface="Tahoma" panose="020B0604030504040204" pitchFamily="34" charset="0"/>
              </a:rPr>
              <a:t>Tiết</a:t>
            </a:r>
            <a:r>
              <a:rPr lang="en-US" altLang="zh-CN" sz="2000" b="1" u="sng">
                <a:solidFill>
                  <a:srgbClr val="FF0000"/>
                </a:solidFill>
                <a:latin typeface="Tahoma" panose="020B0604030504040204" pitchFamily="34" charset="0"/>
              </a:rPr>
              <a:t> 25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:ĐƯỜNG THẲNG SONG </a:t>
            </a:r>
            <a:r>
              <a:rPr lang="en-US" altLang="zh-CN" sz="2000" b="1" err="1">
                <a:solidFill>
                  <a:srgbClr val="FF0000"/>
                </a:solidFill>
                <a:latin typeface="Tahoma" panose="020B0604030504040204" pitchFamily="34" charset="0"/>
              </a:rPr>
              <a:t>SONG</a:t>
            </a:r>
            <a:r>
              <a:rPr lang="en-US" altLang="zh-CN" sz="2000" b="1">
                <a:solidFill>
                  <a:srgbClr val="FF0000"/>
                </a:solidFill>
                <a:latin typeface="Tahoma" panose="020B0604030504040204" pitchFamily="34" charset="0"/>
              </a:rPr>
              <a:t> VÀ ĐƯỜNG THẲNG CẮT NHAU </a:t>
            </a:r>
          </a:p>
        </p:txBody>
      </p:sp>
      <p:sp>
        <p:nvSpPr>
          <p:cNvPr id="27661" name="Text Box 27660"/>
          <p:cNvSpPr txBox="1"/>
          <p:nvPr/>
        </p:nvSpPr>
        <p:spPr>
          <a:xfrm>
            <a:off x="1333500" y="3609081"/>
            <a:ext cx="4267200" cy="4616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CN" sz="2400" dirty="0">
                <a:latin typeface="Arial" panose="020B0604020202020204" pitchFamily="34" charset="0"/>
              </a:rPr>
              <a:t> </a:t>
            </a:r>
            <a:r>
              <a:rPr lang="en-US" altLang="zh-CN" sz="2400" b="1" dirty="0">
                <a:latin typeface="Arial" panose="020B0604020202020204" pitchFamily="34" charset="0"/>
              </a:rPr>
              <a:t>2m = m + 1 </a:t>
            </a:r>
            <a:r>
              <a:rPr lang="en-US" altLang="zh-CN" sz="2400" b="1" dirty="0" err="1">
                <a:latin typeface="Arial" panose="020B0604020202020204" pitchFamily="34" charset="0"/>
              </a:rPr>
              <a:t>và</a:t>
            </a:r>
            <a:r>
              <a:rPr lang="en-US" altLang="zh-CN" sz="2400" b="1" dirty="0">
                <a:latin typeface="Arial" panose="020B0604020202020204" pitchFamily="34" charset="0"/>
              </a:rPr>
              <a:t> 3 = 2 + m</a:t>
            </a:r>
            <a:r>
              <a:rPr lang="en-US" altLang="zh-CN" sz="2400" dirty="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/>
      <p:bldP spid="27657" grpId="0"/>
      <p:bldP spid="276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s 59394"/>
          <p:cNvSpPr/>
          <p:nvPr/>
        </p:nvSpPr>
        <p:spPr>
          <a:xfrm>
            <a:off x="-990600" y="247650"/>
            <a:ext cx="11506200" cy="914400"/>
          </a:xfrm>
          <a:prstGeom prst="rect">
            <a:avLst/>
          </a:prstGeom>
          <a:solidFill>
            <a:srgbClr val="FF9900"/>
          </a:solidFill>
          <a:ln w="9525">
            <a:noFill/>
          </a:ln>
        </p:spPr>
        <p:txBody>
          <a:bodyPr anchor="t" anchorCtr="0"/>
          <a:lstStyle/>
          <a:p>
            <a:pPr eaLnBrk="0" hangingPunct="0"/>
            <a:endParaRPr lang="en-US" altLang="zh-CN">
              <a:latin typeface="Arial" panose="020B0604020202020204" pitchFamily="34" charset="0"/>
            </a:endParaRPr>
          </a:p>
        </p:txBody>
      </p:sp>
      <p:sp>
        <p:nvSpPr>
          <p:cNvPr id="59396" name="Text Box 59395"/>
          <p:cNvSpPr txBox="1"/>
          <p:nvPr/>
        </p:nvSpPr>
        <p:spPr>
          <a:xfrm>
            <a:off x="1974659" y="2971812"/>
            <a:ext cx="5156200" cy="5847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 b="1" dirty="0">
                <a:solidFill>
                  <a:schemeClr val="accent2"/>
                </a:solidFill>
                <a:latin typeface=".VnArial Narrow" pitchFamily="34" charset="0"/>
              </a:rPr>
              <a:t>A.   a </a:t>
            </a:r>
            <a:r>
              <a:rPr lang="en-US" altLang="zh-CN" sz="3200" b="1" dirty="0">
                <a:solidFill>
                  <a:schemeClr val="accent2"/>
                </a:solidFill>
                <a:latin typeface="Tahoma" panose="020B0604030504040204" pitchFamily="34" charset="0"/>
              </a:rPr>
              <a:t>≠ 2</a:t>
            </a:r>
          </a:p>
        </p:txBody>
      </p:sp>
      <p:sp>
        <p:nvSpPr>
          <p:cNvPr id="59397" name="Text Box 59396"/>
          <p:cNvSpPr txBox="1"/>
          <p:nvPr/>
        </p:nvSpPr>
        <p:spPr>
          <a:xfrm>
            <a:off x="1974659" y="4396330"/>
            <a:ext cx="5003800" cy="5847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 b="1">
                <a:solidFill>
                  <a:schemeClr val="accent2"/>
                </a:solidFill>
                <a:latin typeface=".VnArial Narrow" pitchFamily="34" charset="0"/>
              </a:rPr>
              <a:t>C.   a = 2</a:t>
            </a:r>
          </a:p>
        </p:txBody>
      </p:sp>
      <p:sp>
        <p:nvSpPr>
          <p:cNvPr id="59398" name="Text Box 59397"/>
          <p:cNvSpPr txBox="1"/>
          <p:nvPr/>
        </p:nvSpPr>
        <p:spPr>
          <a:xfrm>
            <a:off x="-990600" y="381000"/>
            <a:ext cx="11582400" cy="64452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anchor="t" anchorCtr="0">
            <a:spAutoFit/>
          </a:bodyPr>
          <a:lstStyle/>
          <a:p>
            <a:pPr algn="ctr"/>
            <a:r>
              <a:rPr lang="vi-VN" altLang="en-US" sz="3600">
                <a:solidFill>
                  <a:schemeClr val="bg1"/>
                </a:solidFill>
                <a:latin typeface=".VnMystical" pitchFamily="34" charset="0"/>
              </a:rPr>
              <a:t>Câu nào sau đây là câu đúng</a:t>
            </a:r>
            <a:r>
              <a:rPr lang="en-US" altLang="zh-CN" sz="3600">
                <a:solidFill>
                  <a:schemeClr val="bg1"/>
                </a:solidFill>
                <a:latin typeface=".VnMystical" pitchFamily="34" charset="0"/>
              </a:rPr>
              <a:t>  ?</a:t>
            </a:r>
          </a:p>
        </p:txBody>
      </p:sp>
      <p:sp>
        <p:nvSpPr>
          <p:cNvPr id="59400" name="Text Box 59399"/>
          <p:cNvSpPr txBox="1"/>
          <p:nvPr/>
        </p:nvSpPr>
        <p:spPr>
          <a:xfrm>
            <a:off x="1974659" y="3684071"/>
            <a:ext cx="5003800" cy="58477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r>
              <a:rPr lang="en-US" altLang="zh-CN" sz="3200" b="1">
                <a:solidFill>
                  <a:schemeClr val="accent2"/>
                </a:solidFill>
                <a:latin typeface=".VnArial Narrow" pitchFamily="34" charset="0"/>
              </a:rPr>
              <a:t>B.   </a:t>
            </a:r>
            <a:r>
              <a:rPr lang="en-US" altLang="zh-CN" sz="3200" b="1">
                <a:solidFill>
                  <a:schemeClr val="accent2"/>
                </a:solidFill>
                <a:latin typeface=".VnArabia" pitchFamily="34" charset="0"/>
              </a:rPr>
              <a:t>a ≠ - 2 </a:t>
            </a:r>
          </a:p>
        </p:txBody>
      </p:sp>
      <p:sp>
        <p:nvSpPr>
          <p:cNvPr id="59402" name="Text Box 59401"/>
          <p:cNvSpPr txBox="1"/>
          <p:nvPr/>
        </p:nvSpPr>
        <p:spPr>
          <a:xfrm>
            <a:off x="1974659" y="5108588"/>
            <a:ext cx="2743200" cy="535531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zh-CN" sz="3200" b="1" dirty="0">
                <a:solidFill>
                  <a:schemeClr val="accent2"/>
                </a:solidFill>
                <a:latin typeface=".VnArial Narrow" pitchFamily="34" charset="0"/>
              </a:rPr>
              <a:t>D. a = -2</a:t>
            </a:r>
          </a:p>
        </p:txBody>
      </p:sp>
      <p:sp>
        <p:nvSpPr>
          <p:cNvPr id="59406" name="Text Box 59405"/>
          <p:cNvSpPr txBox="1"/>
          <p:nvPr/>
        </p:nvSpPr>
        <p:spPr>
          <a:xfrm>
            <a:off x="304912" y="1410616"/>
            <a:ext cx="7924592" cy="1077218"/>
          </a:xfrm>
          <a:prstGeom prst="rect">
            <a:avLst/>
          </a:prstGeom>
          <a:solidFill>
            <a:srgbClr val="FFFF00"/>
          </a:solidFill>
          <a:ln w="9525">
            <a:noFill/>
          </a:ln>
          <a:scene3d>
            <a:camera prst="legacyPerspectiveTopRight">
              <a:rot lat="0" lon="0" rev="0"/>
            </a:camera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square"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alt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Đồ</a:t>
            </a:r>
            <a:r>
              <a:rPr lang="vi-VN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vi-VN" alt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thị</a:t>
            </a:r>
            <a:r>
              <a:rPr lang="vi-VN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vi-VN" alt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hàm</a:t>
            </a:r>
            <a:r>
              <a:rPr lang="vi-VN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vi-VN" alt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số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y= ax + 3 song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song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v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ới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đường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thẳng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y = -2x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khi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hệ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số</a:t>
            </a:r>
            <a:r>
              <a:rPr lang="en-US" altLang="zh-CN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 a </a:t>
            </a:r>
            <a:r>
              <a:rPr lang="en-US" altLang="zh-CN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bằng</a:t>
            </a:r>
            <a:r>
              <a:rPr lang="vi-VN" alt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abia" pitchFamily="34" charset="0"/>
              </a:rPr>
              <a:t>:</a:t>
            </a:r>
          </a:p>
        </p:txBody>
      </p:sp>
      <p:sp>
        <p:nvSpPr>
          <p:cNvPr id="2" name="Hình Bầu dục 1">
            <a:extLst>
              <a:ext uri="{FF2B5EF4-FFF2-40B4-BE49-F238E27FC236}">
                <a16:creationId xmlns:a16="http://schemas.microsoft.com/office/drawing/2014/main" id="{7E69DC3B-3D9A-4A29-B3A2-885C4A42DB30}"/>
              </a:ext>
            </a:extLst>
          </p:cNvPr>
          <p:cNvSpPr/>
          <p:nvPr/>
        </p:nvSpPr>
        <p:spPr bwMode="auto">
          <a:xfrm>
            <a:off x="1775792" y="4981105"/>
            <a:ext cx="779498" cy="756666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none" lIns="91440" tIns="45720" rIns="91440" bIns="45720" numCol="1" rtlCol="0" anchor="ctr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9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 bldLvl="0" animBg="1"/>
      <p:bldP spid="59400" grpId="0"/>
      <p:bldP spid="59402" grpId="0"/>
      <p:bldP spid="59406" grpId="0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7" name="Oval 48136"/>
          <p:cNvSpPr/>
          <p:nvPr/>
        </p:nvSpPr>
        <p:spPr>
          <a:xfrm>
            <a:off x="762000" y="3581400"/>
            <a:ext cx="762000" cy="762000"/>
          </a:xfrm>
          <a:prstGeom prst="ellipse">
            <a:avLst/>
          </a:prstGeom>
          <a:noFill/>
          <a:ln w="7620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133" name="Rectangles 48132"/>
          <p:cNvSpPr/>
          <p:nvPr/>
        </p:nvSpPr>
        <p:spPr>
          <a:xfrm>
            <a:off x="0" y="228600"/>
            <a:ext cx="5486400" cy="829945"/>
          </a:xfrm>
          <a:prstGeom prst="rect">
            <a:avLst/>
          </a:prstGeom>
          <a:noFill/>
          <a:ln w="9525">
            <a:noFill/>
          </a:ln>
          <a:effectLst>
            <a:outerShdw dist="28398" dir="3806096" algn="ctr" rotWithShape="0">
              <a:srgbClr val="CC6600"/>
            </a:outerShdw>
          </a:effectLst>
        </p:spPr>
        <p:txBody>
          <a:bodyPr>
            <a:spAutoFit/>
          </a:bodyPr>
          <a:lstStyle/>
          <a:p>
            <a:r>
              <a:rPr sz="2800" b="1" dirty="0">
                <a:solidFill>
                  <a:schemeClr val="tx1"/>
                </a:solidFill>
                <a:latin typeface="+mj-lt"/>
              </a:rPr>
              <a:t> </a:t>
            </a:r>
            <a:r>
              <a:rPr sz="4800" b="1" dirty="0">
                <a:solidFill>
                  <a:srgbClr val="FFFF66"/>
                </a:solidFill>
                <a:latin typeface="+mj-lt"/>
                <a:sym typeface="Wingdings" panose="05000000000000000000" pitchFamily="2" charset="2"/>
              </a:rPr>
              <a:t></a:t>
            </a:r>
            <a:r>
              <a:rPr sz="2800" b="1" dirty="0">
                <a:solidFill>
                  <a:schemeClr val="tx1"/>
                </a:solidFill>
                <a:latin typeface="+mj-lt"/>
              </a:rPr>
              <a:t> </a:t>
            </a:r>
            <a:r>
              <a:rPr sz="3600" b="1" u="sng" dirty="0" err="1">
                <a:solidFill>
                  <a:srgbClr val="FFFF66"/>
                </a:solidFill>
                <a:latin typeface="+mj-lt"/>
              </a:rPr>
              <a:t>C</a:t>
            </a:r>
            <a:r>
              <a:rPr lang="en-US" sz="3600" b="1" u="sng" dirty="0" err="1">
                <a:solidFill>
                  <a:srgbClr val="FFFF66"/>
                </a:solidFill>
                <a:latin typeface="+mj-lt"/>
              </a:rPr>
              <a:t>âu</a:t>
            </a:r>
            <a:r>
              <a:rPr lang="en-US" sz="3600" b="1" u="sng" dirty="0">
                <a:solidFill>
                  <a:srgbClr val="FFFF66"/>
                </a:solidFill>
                <a:latin typeface="+mj-lt"/>
              </a:rPr>
              <a:t> 2</a:t>
            </a:r>
            <a:r>
              <a:rPr sz="3600" b="1" dirty="0">
                <a:solidFill>
                  <a:srgbClr val="FFFF66"/>
                </a:solidFill>
                <a:latin typeface="+mj-lt"/>
              </a:rPr>
              <a:t> :</a:t>
            </a:r>
          </a:p>
        </p:txBody>
      </p:sp>
      <p:sp>
        <p:nvSpPr>
          <p:cNvPr id="48134" name="Text Box 48133"/>
          <p:cNvSpPr txBox="1"/>
          <p:nvPr/>
        </p:nvSpPr>
        <p:spPr>
          <a:xfrm>
            <a:off x="381000" y="1066800"/>
            <a:ext cx="84582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dirty="0" err="1">
                <a:solidFill>
                  <a:schemeClr val="tx2"/>
                </a:solidFill>
                <a:latin typeface="VNI-Times" pitchFamily="2" charset="0"/>
              </a:rPr>
              <a:t>Số</a:t>
            </a:r>
            <a:r>
              <a:rPr lang="vi-VN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vi-VN" sz="3600" dirty="0" err="1">
                <a:solidFill>
                  <a:schemeClr val="tx2"/>
                </a:solidFill>
                <a:latin typeface="VNI-Times" pitchFamily="2" charset="0"/>
              </a:rPr>
              <a:t>điểm</a:t>
            </a:r>
            <a:r>
              <a:rPr lang="vi-VN" sz="3600" dirty="0">
                <a:solidFill>
                  <a:schemeClr val="tx2"/>
                </a:solidFill>
                <a:latin typeface="VNI-Times" pitchFamily="2" charset="0"/>
              </a:rPr>
              <a:t> chung </a:t>
            </a:r>
            <a:r>
              <a:rPr lang="vi-VN" sz="3600" dirty="0" err="1">
                <a:solidFill>
                  <a:schemeClr val="tx2"/>
                </a:solidFill>
                <a:latin typeface="VNI-Times" pitchFamily="2" charset="0"/>
              </a:rPr>
              <a:t>của</a:t>
            </a:r>
            <a:r>
              <a:rPr lang="vi-VN" sz="3600" dirty="0">
                <a:solidFill>
                  <a:schemeClr val="tx2"/>
                </a:solidFill>
                <a:latin typeface="VNI-Times" pitchFamily="2" charset="0"/>
              </a:rPr>
              <a:t> 2 </a:t>
            </a:r>
            <a:r>
              <a:rPr lang="vi-VN" sz="3600" dirty="0" err="1">
                <a:solidFill>
                  <a:schemeClr val="tx2"/>
                </a:solidFill>
                <a:latin typeface="VNI-Times" pitchFamily="2" charset="0"/>
              </a:rPr>
              <a:t>đường</a:t>
            </a:r>
            <a:r>
              <a:rPr lang="vi-VN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vi-VN" sz="3600" dirty="0" err="1">
                <a:solidFill>
                  <a:schemeClr val="tx2"/>
                </a:solidFill>
                <a:latin typeface="VNI-Times" pitchFamily="2" charset="0"/>
              </a:rPr>
              <a:t>thẳng</a:t>
            </a:r>
            <a:r>
              <a:rPr lang="vi-VN" sz="3600" dirty="0">
                <a:solidFill>
                  <a:schemeClr val="tx2"/>
                </a:solidFill>
                <a:latin typeface="VNI-Times" pitchFamily="2" charset="0"/>
              </a:rPr>
              <a:t>:</a:t>
            </a:r>
            <a:r>
              <a:rPr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48135" name="Text Box 48134"/>
          <p:cNvSpPr txBox="1"/>
          <p:nvPr/>
        </p:nvSpPr>
        <p:spPr>
          <a:xfrm>
            <a:off x="1524000" y="1600200"/>
            <a:ext cx="57150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600" b="1" dirty="0">
                <a:solidFill>
                  <a:schemeClr val="tx2"/>
                </a:solidFill>
                <a:latin typeface="+mn-lt"/>
              </a:rPr>
              <a:t>(D)  :</a:t>
            </a:r>
            <a:r>
              <a:rPr sz="3600" dirty="0">
                <a:solidFill>
                  <a:schemeClr val="tx2"/>
                </a:solidFill>
                <a:latin typeface="+mn-lt"/>
              </a:rPr>
              <a:t>  </a:t>
            </a:r>
            <a:r>
              <a:rPr sz="3600" b="1" dirty="0">
                <a:solidFill>
                  <a:schemeClr val="tx2"/>
                </a:solidFill>
                <a:latin typeface="+mn-lt"/>
              </a:rPr>
              <a:t>y</a:t>
            </a:r>
            <a:r>
              <a:rPr sz="3600" dirty="0">
                <a:solidFill>
                  <a:schemeClr val="tx2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2"/>
                </a:solidFill>
                <a:latin typeface="+mn-lt"/>
              </a:rPr>
              <a:t>=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2x</a:t>
            </a:r>
            <a:r>
              <a:rPr sz="3600" dirty="0">
                <a:solidFill>
                  <a:schemeClr val="tx1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­</a:t>
            </a:r>
            <a:r>
              <a:rPr sz="3600" dirty="0">
                <a:solidFill>
                  <a:schemeClr val="tx1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3</a:t>
            </a:r>
            <a:r>
              <a:rPr sz="3600" b="1" dirty="0">
                <a:solidFill>
                  <a:srgbClr val="FF0000"/>
                </a:solidFill>
                <a:latin typeface="+mn-lt"/>
              </a:rPr>
              <a:t>   </a:t>
            </a:r>
            <a:r>
              <a:rPr lang="vi-VN" sz="3600" b="1" dirty="0" err="1">
                <a:solidFill>
                  <a:schemeClr val="tx1"/>
                </a:solidFill>
                <a:latin typeface="+mn-lt"/>
              </a:rPr>
              <a:t>và</a:t>
            </a:r>
            <a:endParaRPr sz="3600" b="1" dirty="0">
              <a:solidFill>
                <a:schemeClr val="tx1"/>
              </a:solidFill>
              <a:latin typeface="+mn-lt"/>
            </a:endParaRPr>
          </a:p>
          <a:p>
            <a:r>
              <a:rPr sz="3600" b="1" dirty="0">
                <a:solidFill>
                  <a:schemeClr val="tx2"/>
                </a:solidFill>
                <a:latin typeface="+mn-lt"/>
              </a:rPr>
              <a:t>(D’) : </a:t>
            </a:r>
            <a:r>
              <a:rPr sz="3600" dirty="0">
                <a:solidFill>
                  <a:schemeClr val="tx2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2"/>
                </a:solidFill>
                <a:latin typeface="+mn-lt"/>
              </a:rPr>
              <a:t>y</a:t>
            </a:r>
            <a:r>
              <a:rPr sz="3600" dirty="0">
                <a:solidFill>
                  <a:schemeClr val="tx2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2"/>
                </a:solidFill>
                <a:latin typeface="+mn-lt"/>
              </a:rPr>
              <a:t>=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2x</a:t>
            </a:r>
            <a:r>
              <a:rPr sz="3600" dirty="0">
                <a:solidFill>
                  <a:schemeClr val="tx1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+</a:t>
            </a:r>
            <a:r>
              <a:rPr sz="3600" dirty="0">
                <a:solidFill>
                  <a:schemeClr val="tx1"/>
                </a:solidFill>
                <a:latin typeface="+mn-lt"/>
              </a:rPr>
              <a:t> </a:t>
            </a:r>
            <a:r>
              <a:rPr sz="3600" b="1" dirty="0">
                <a:solidFill>
                  <a:schemeClr val="tx1"/>
                </a:solidFill>
                <a:latin typeface="+mn-lt"/>
              </a:rPr>
              <a:t>1</a:t>
            </a:r>
            <a:r>
              <a:rPr sz="3600" dirty="0">
                <a:solidFill>
                  <a:schemeClr val="tx2"/>
                </a:solidFill>
                <a:latin typeface="+mn-lt"/>
              </a:rPr>
              <a:t>  </a:t>
            </a:r>
            <a:r>
              <a:rPr lang="vi-VN" sz="3600" dirty="0" err="1">
                <a:solidFill>
                  <a:schemeClr val="tx2"/>
                </a:solidFill>
                <a:latin typeface="+mn-lt"/>
              </a:rPr>
              <a:t>là</a:t>
            </a:r>
            <a:r>
              <a:rPr sz="3600" b="1" dirty="0">
                <a:solidFill>
                  <a:schemeClr val="tx2"/>
                </a:solidFill>
                <a:latin typeface="+mn-lt"/>
              </a:rPr>
              <a:t> </a:t>
            </a:r>
            <a:r>
              <a:rPr sz="3600" dirty="0">
                <a:solidFill>
                  <a:schemeClr val="tx2"/>
                </a:solidFill>
                <a:latin typeface="+mn-lt"/>
              </a:rPr>
              <a:t>:</a:t>
            </a:r>
          </a:p>
        </p:txBody>
      </p:sp>
      <p:sp>
        <p:nvSpPr>
          <p:cNvPr id="48136" name="Text Box 48135"/>
          <p:cNvSpPr txBox="1"/>
          <p:nvPr/>
        </p:nvSpPr>
        <p:spPr>
          <a:xfrm>
            <a:off x="838200" y="3505200"/>
            <a:ext cx="3352800" cy="212280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a)  </a:t>
            </a:r>
            <a:r>
              <a:rPr sz="4400" dirty="0">
                <a:solidFill>
                  <a:schemeClr val="tx1"/>
                </a:solidFill>
                <a:latin typeface="VNI-Times" pitchFamily="2" charset="0"/>
              </a:rPr>
              <a:t> </a:t>
            </a:r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0</a:t>
            </a:r>
            <a:r>
              <a:rPr sz="4400" dirty="0">
                <a:solidFill>
                  <a:schemeClr val="tx1"/>
                </a:solidFill>
                <a:latin typeface="VNI-Times" pitchFamily="2" charset="0"/>
              </a:rPr>
              <a:t> </a:t>
            </a:r>
            <a:br>
              <a:rPr sz="4400" dirty="0">
                <a:solidFill>
                  <a:schemeClr val="tx1"/>
                </a:solidFill>
                <a:latin typeface="VNI-Times" pitchFamily="2" charset="0"/>
              </a:rPr>
            </a:br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b)</a:t>
            </a:r>
            <a:r>
              <a:rPr sz="4400" dirty="0">
                <a:solidFill>
                  <a:schemeClr val="tx1"/>
                </a:solidFill>
                <a:latin typeface="VNI-Times" pitchFamily="2" charset="0"/>
              </a:rPr>
              <a:t>   </a:t>
            </a:r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1</a:t>
            </a:r>
            <a:r>
              <a:rPr sz="4400" dirty="0">
                <a:solidFill>
                  <a:schemeClr val="tx1"/>
                </a:solidFill>
                <a:latin typeface="VNI-Times" pitchFamily="2" charset="0"/>
              </a:rPr>
              <a:t> </a:t>
            </a:r>
            <a:br>
              <a:rPr sz="4400" dirty="0">
                <a:solidFill>
                  <a:schemeClr val="tx1"/>
                </a:solidFill>
                <a:latin typeface="VNI-Times" pitchFamily="2" charset="0"/>
              </a:rPr>
            </a:br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c)</a:t>
            </a:r>
            <a:r>
              <a:rPr sz="4400" dirty="0">
                <a:solidFill>
                  <a:schemeClr val="tx1"/>
                </a:solidFill>
                <a:latin typeface="VNI-Times" pitchFamily="2" charset="0"/>
              </a:rPr>
              <a:t>  </a:t>
            </a:r>
            <a:r>
              <a:rPr lang="en-US" sz="4400" dirty="0" err="1">
                <a:latin typeface="+mj-lt"/>
              </a:rPr>
              <a:t>Vô</a:t>
            </a:r>
            <a:r>
              <a:rPr lang="en-US" sz="4400" dirty="0">
                <a:latin typeface="+mj-lt"/>
              </a:rPr>
              <a:t> </a:t>
            </a:r>
            <a:r>
              <a:rPr lang="en-US" sz="4400" dirty="0" err="1">
                <a:latin typeface="+mj-lt"/>
              </a:rPr>
              <a:t>số</a:t>
            </a:r>
            <a:r>
              <a:rPr sz="4400" b="1" dirty="0">
                <a:solidFill>
                  <a:schemeClr val="tx1"/>
                </a:solidFill>
                <a:latin typeface="VNI-Times" pitchFamily="2" charset="0"/>
              </a:rPr>
              <a:t> </a:t>
            </a:r>
            <a:endParaRPr sz="4400" dirty="0">
              <a:solidFill>
                <a:schemeClr val="tx1"/>
              </a:solidFill>
              <a:latin typeface="VNI-Times" pitchFamily="2" charset="0"/>
            </a:endParaRPr>
          </a:p>
        </p:txBody>
      </p:sp>
      <p:sp>
        <p:nvSpPr>
          <p:cNvPr id="48138" name="Flowchart: Alternate Process 48137" descr="Water droplets"/>
          <p:cNvSpPr/>
          <p:nvPr/>
        </p:nvSpPr>
        <p:spPr>
          <a:xfrm>
            <a:off x="3733800" y="3048000"/>
            <a:ext cx="5105400" cy="2819400"/>
          </a:xfrm>
          <a:prstGeom prst="flowChartAlternateProcess">
            <a:avLst/>
          </a:prstGeom>
          <a:blipFill rotWithShape="1">
            <a:blip r:embed="rId3"/>
          </a:blipFill>
          <a:ln w="9525" cap="flat" cmpd="sng">
            <a:solidFill>
              <a:srgbClr val="9900FF"/>
            </a:solidFill>
            <a:prstDash val="solid"/>
            <a:miter/>
            <a:headEnd type="none" w="med" len="med"/>
            <a:tailEnd type="none" w="med" len="med"/>
          </a:ln>
          <a:effectLst>
            <a:outerShdw dist="71842" dir="2699999" algn="ctr" rotWithShape="0">
              <a:srgbClr val="C0C0C0"/>
            </a:outerShdw>
          </a:effectLst>
        </p:spPr>
        <p:txBody>
          <a:bodyPr/>
          <a:lstStyle/>
          <a:p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8139" name="Text Box 48138"/>
          <p:cNvSpPr txBox="1"/>
          <p:nvPr/>
        </p:nvSpPr>
        <p:spPr>
          <a:xfrm>
            <a:off x="3962400" y="3200400"/>
            <a:ext cx="5029200" cy="3046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 err="1">
                <a:solidFill>
                  <a:srgbClr val="FF0000"/>
                </a:solidFill>
                <a:latin typeface="+mn-lt"/>
              </a:rPr>
              <a:t>Vì</a:t>
            </a:r>
            <a:r>
              <a:rPr sz="3200" b="1" dirty="0">
                <a:solidFill>
                  <a:srgbClr val="FF0000"/>
                </a:solidFill>
                <a:latin typeface="+mn-lt"/>
              </a:rPr>
              <a:t>    a = a’ ;  b  ≠  b’  </a:t>
            </a:r>
            <a:br>
              <a:rPr sz="3200" b="1" dirty="0">
                <a:solidFill>
                  <a:srgbClr val="FF0000"/>
                </a:solidFill>
                <a:latin typeface="+mn-lt"/>
              </a:rPr>
            </a:br>
            <a:r>
              <a:rPr sz="3200" b="1" dirty="0">
                <a:solidFill>
                  <a:srgbClr val="FF0000"/>
                </a:solidFill>
                <a:latin typeface="+mn-lt"/>
              </a:rPr>
              <a:t>       (2 = 2  ; ­3 ≠1) </a:t>
            </a:r>
          </a:p>
          <a:p>
            <a:r>
              <a:rPr sz="3200" b="1" dirty="0">
                <a:solidFill>
                  <a:srgbClr val="FF0000"/>
                </a:solidFill>
                <a:latin typeface="+mn-lt"/>
              </a:rPr>
              <a:t>      </a:t>
            </a:r>
            <a:r>
              <a:rPr lang="en-US" sz="3200" b="1" dirty="0" err="1">
                <a:solidFill>
                  <a:srgbClr val="FF0000"/>
                </a:solidFill>
                <a:latin typeface="+mn-lt"/>
              </a:rPr>
              <a:t>Nên</a:t>
            </a:r>
            <a:r>
              <a:rPr sz="3200" b="1" dirty="0">
                <a:solidFill>
                  <a:srgbClr val="FF0000"/>
                </a:solidFill>
                <a:latin typeface="+mn-lt"/>
              </a:rPr>
              <a:t> (D) // (D’)</a:t>
            </a:r>
          </a:p>
          <a:p>
            <a:r>
              <a:rPr lang="vi-VN" sz="3200" b="1" dirty="0" err="1">
                <a:solidFill>
                  <a:srgbClr val="FF0000"/>
                </a:solidFill>
                <a:latin typeface="+mn-lt"/>
              </a:rPr>
              <a:t>Vậy</a:t>
            </a:r>
            <a:r>
              <a:rPr lang="vi-VN" sz="32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+mn-lt"/>
              </a:rPr>
              <a:t>số</a:t>
            </a:r>
            <a:r>
              <a:rPr lang="vi-VN" sz="32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vi-VN" sz="3200" b="1" dirty="0" err="1">
                <a:solidFill>
                  <a:srgbClr val="FF0000"/>
                </a:solidFill>
                <a:latin typeface="+mn-lt"/>
              </a:rPr>
              <a:t>điểm</a:t>
            </a:r>
            <a:r>
              <a:rPr lang="vi-VN" sz="3200" b="1" dirty="0">
                <a:solidFill>
                  <a:srgbClr val="FF0000"/>
                </a:solidFill>
                <a:latin typeface="+mn-lt"/>
              </a:rPr>
              <a:t> chung </a:t>
            </a:r>
            <a:r>
              <a:rPr lang="vi-VN" sz="3200" b="1" dirty="0" err="1">
                <a:solidFill>
                  <a:srgbClr val="FF0000"/>
                </a:solidFill>
                <a:latin typeface="+mn-lt"/>
              </a:rPr>
              <a:t>của</a:t>
            </a:r>
            <a:r>
              <a:rPr sz="3200" b="1" dirty="0">
                <a:solidFill>
                  <a:srgbClr val="FF0000"/>
                </a:solidFill>
                <a:latin typeface="+mn-lt"/>
              </a:rPr>
              <a:t>   </a:t>
            </a:r>
            <a:br>
              <a:rPr sz="3200" b="1" dirty="0">
                <a:solidFill>
                  <a:srgbClr val="FF0000"/>
                </a:solidFill>
                <a:latin typeface="+mn-lt"/>
              </a:rPr>
            </a:br>
            <a:r>
              <a:rPr sz="3200" b="1" dirty="0">
                <a:solidFill>
                  <a:srgbClr val="FF0000"/>
                </a:solidFill>
                <a:latin typeface="+mn-lt"/>
              </a:rPr>
              <a:t>      (D) &amp; (D’) </a:t>
            </a:r>
            <a:r>
              <a:rPr lang="vi-VN" sz="3200" b="1" dirty="0" err="1">
                <a:solidFill>
                  <a:srgbClr val="FF0000"/>
                </a:solidFill>
                <a:latin typeface="+mn-lt"/>
              </a:rPr>
              <a:t>là</a:t>
            </a:r>
            <a:r>
              <a:rPr lang="vi-VN" sz="3200" b="1" dirty="0">
                <a:solidFill>
                  <a:srgbClr val="FF0000"/>
                </a:solidFill>
                <a:latin typeface="+mn-lt"/>
              </a:rPr>
              <a:t>:</a:t>
            </a:r>
            <a:endParaRPr sz="3200" b="1" dirty="0">
              <a:solidFill>
                <a:srgbClr val="FF0000"/>
              </a:solidFill>
              <a:latin typeface="+mn-lt"/>
            </a:endParaRPr>
          </a:p>
          <a:p>
            <a:endParaRPr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8141" name="Action Button: Beginning 48140">
            <a:hlinkClick r:id="" action="ppaction://noaction"/>
          </p:cNvPr>
          <p:cNvSpPr/>
          <p:nvPr/>
        </p:nvSpPr>
        <p:spPr>
          <a:xfrm>
            <a:off x="8458200" y="6248400"/>
            <a:ext cx="304800" cy="3048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bldLvl="0" animBg="1"/>
      <p:bldP spid="48134" grpId="0"/>
      <p:bldP spid="48135" grpId="0"/>
      <p:bldP spid="48136" grpId="0"/>
      <p:bldP spid="481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Text Box 52228"/>
          <p:cNvSpPr txBox="1"/>
          <p:nvPr/>
        </p:nvSpPr>
        <p:spPr>
          <a:xfrm>
            <a:off x="73025" y="180975"/>
            <a:ext cx="6251575" cy="82994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>
            <a:spAutoFit/>
          </a:bodyPr>
          <a:lstStyle/>
          <a:p>
            <a:r>
              <a:rPr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sz="4800" b="1" dirty="0">
                <a:solidFill>
                  <a:srgbClr val="FFFF66"/>
                </a:solidFill>
                <a:latin typeface="+mn-lt"/>
                <a:sym typeface="Wingdings" panose="05000000000000000000" pitchFamily="2" charset="2"/>
              </a:rPr>
              <a:t>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vi-VN" sz="3200" b="1" dirty="0">
                <a:solidFill>
                  <a:schemeClr val="tx1"/>
                </a:solidFill>
                <a:latin typeface="+mn-lt"/>
              </a:rPr>
              <a:t>Câu 3</a:t>
            </a:r>
            <a:r>
              <a:rPr sz="3600" b="1" dirty="0">
                <a:solidFill>
                  <a:srgbClr val="FFFF66"/>
                </a:solidFill>
                <a:latin typeface="+mn-lt"/>
              </a:rPr>
              <a:t>:</a:t>
            </a:r>
          </a:p>
        </p:txBody>
      </p:sp>
      <p:sp>
        <p:nvSpPr>
          <p:cNvPr id="52230" name="Text Box 52229"/>
          <p:cNvSpPr txBox="1"/>
          <p:nvPr/>
        </p:nvSpPr>
        <p:spPr>
          <a:xfrm>
            <a:off x="2540" y="914400"/>
            <a:ext cx="9373870" cy="12604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4000" b="1" dirty="0" err="1">
                <a:solidFill>
                  <a:schemeClr val="tx2"/>
                </a:solidFill>
                <a:latin typeface="+mn-lt"/>
              </a:rPr>
              <a:t>Số</a:t>
            </a:r>
            <a:r>
              <a:rPr lang="vi-VN" sz="4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vi-VN" sz="4000" b="1" dirty="0" err="1">
                <a:solidFill>
                  <a:schemeClr val="tx2"/>
                </a:solidFill>
                <a:latin typeface="+mn-lt"/>
              </a:rPr>
              <a:t>điểm</a:t>
            </a:r>
            <a:r>
              <a:rPr lang="vi-VN" sz="4000" b="1" dirty="0">
                <a:solidFill>
                  <a:schemeClr val="tx2"/>
                </a:solidFill>
                <a:latin typeface="+mn-lt"/>
              </a:rPr>
              <a:t> chung </a:t>
            </a:r>
            <a:r>
              <a:rPr lang="vi-VN" sz="4000" b="1" dirty="0" err="1">
                <a:solidFill>
                  <a:schemeClr val="tx2"/>
                </a:solidFill>
                <a:latin typeface="+mn-lt"/>
              </a:rPr>
              <a:t>của</a:t>
            </a:r>
            <a:r>
              <a:rPr lang="vi-VN" sz="4000" b="1" dirty="0">
                <a:solidFill>
                  <a:schemeClr val="tx2"/>
                </a:solidFill>
                <a:latin typeface="+mn-lt"/>
              </a:rPr>
              <a:t> 2 </a:t>
            </a:r>
            <a:r>
              <a:rPr lang="vi-VN" sz="4000" b="1" dirty="0" err="1">
                <a:solidFill>
                  <a:schemeClr val="tx2"/>
                </a:solidFill>
                <a:latin typeface="+mn-lt"/>
              </a:rPr>
              <a:t>đường</a:t>
            </a:r>
            <a:r>
              <a:rPr lang="vi-VN" sz="40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vi-VN" sz="4000" b="1" dirty="0" err="1">
                <a:solidFill>
                  <a:schemeClr val="tx2"/>
                </a:solidFill>
                <a:latin typeface="+mn-lt"/>
              </a:rPr>
              <a:t>thẳng</a:t>
            </a:r>
            <a:r>
              <a:rPr sz="4000" b="1" dirty="0">
                <a:solidFill>
                  <a:schemeClr val="tx2"/>
                </a:solidFill>
                <a:latin typeface="+mn-lt"/>
              </a:rPr>
              <a:t>:</a:t>
            </a:r>
            <a:br>
              <a:rPr sz="3600" dirty="0">
                <a:solidFill>
                  <a:schemeClr val="tx2"/>
                </a:solidFill>
                <a:latin typeface="+mn-lt"/>
              </a:rPr>
            </a:br>
            <a:endParaRPr sz="3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2231" name="Text Box 52230"/>
          <p:cNvSpPr txBox="1"/>
          <p:nvPr/>
        </p:nvSpPr>
        <p:spPr>
          <a:xfrm>
            <a:off x="1123569" y="1524000"/>
            <a:ext cx="5626861" cy="2308324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sz="4800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r>
              <a:rPr sz="4000" b="1" dirty="0">
                <a:solidFill>
                  <a:schemeClr val="tx2"/>
                </a:solidFill>
                <a:cs typeface="Arial" panose="020B0604020202020204" pitchFamily="34" charset="0"/>
              </a:rPr>
              <a:t>(D</a:t>
            </a:r>
            <a:r>
              <a:rPr sz="4000" b="1" baseline="-25000" dirty="0">
                <a:solidFill>
                  <a:schemeClr val="tx2"/>
                </a:solidFill>
                <a:cs typeface="Arial" panose="020B0604020202020204" pitchFamily="34" charset="0"/>
              </a:rPr>
              <a:t>1</a:t>
            </a:r>
            <a:r>
              <a:rPr sz="4000" b="1" dirty="0">
                <a:solidFill>
                  <a:schemeClr val="tx2"/>
                </a:solidFill>
                <a:cs typeface="Arial" panose="020B0604020202020204" pitchFamily="34" charset="0"/>
              </a:rPr>
              <a:t>) : y = 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­ x + 2</a:t>
            </a:r>
            <a:r>
              <a:rPr sz="4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   </a:t>
            </a:r>
            <a:r>
              <a:rPr lang="vi-VN" sz="4000" b="1" dirty="0" err="1">
                <a:solidFill>
                  <a:schemeClr val="tx1"/>
                </a:solidFill>
                <a:cs typeface="Arial" panose="020B0604020202020204" pitchFamily="34" charset="0"/>
              </a:rPr>
              <a:t>và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  <a:p>
            <a:pPr algn="ctr"/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lang="vi-VN" sz="40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(D</a:t>
            </a:r>
            <a:r>
              <a:rPr sz="4000" b="1" baseline="-25000" dirty="0">
                <a:solidFill>
                  <a:schemeClr val="tx1"/>
                </a:solidFill>
                <a:cs typeface="Arial" panose="020B0604020202020204" pitchFamily="34" charset="0"/>
              </a:rPr>
              <a:t>2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) : y =  2 </a:t>
            </a:r>
            <a:r>
              <a:rPr lang="en-US" sz="4000" b="1" dirty="0">
                <a:cs typeface="Arial" panose="020B0604020202020204" pitchFamily="34" charset="0"/>
              </a:rPr>
              <a:t>+ 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x </a:t>
            </a:r>
            <a:r>
              <a:rPr lang="vi-VN" sz="4000" b="1" dirty="0">
                <a:solidFill>
                  <a:schemeClr val="tx1"/>
                </a:solidFill>
                <a:cs typeface="Arial" panose="020B0604020202020204" pitchFamily="34" charset="0"/>
              </a:rPr>
              <a:t>  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   </a:t>
            </a:r>
            <a:r>
              <a:rPr lang="vi-VN" sz="4000" b="1" dirty="0" err="1">
                <a:solidFill>
                  <a:schemeClr val="tx1"/>
                </a:solidFill>
                <a:cs typeface="Arial" panose="020B0604020202020204" pitchFamily="34" charset="0"/>
              </a:rPr>
              <a:t>là</a:t>
            </a:r>
            <a:r>
              <a:rPr sz="4000" b="1" dirty="0">
                <a:solidFill>
                  <a:schemeClr val="tx1"/>
                </a:solidFill>
                <a:cs typeface="Arial" panose="020B0604020202020204" pitchFamily="34" charset="0"/>
              </a:rPr>
              <a:t>:</a:t>
            </a:r>
            <a:r>
              <a:rPr sz="4800" b="1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br>
              <a:rPr sz="48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sz="480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2232" name="Text Box 52231"/>
          <p:cNvSpPr txBox="1"/>
          <p:nvPr/>
        </p:nvSpPr>
        <p:spPr>
          <a:xfrm>
            <a:off x="762000" y="3733800"/>
            <a:ext cx="2607945" cy="230695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r>
              <a:rPr sz="4800" b="1" dirty="0">
                <a:solidFill>
                  <a:schemeClr val="tx1"/>
                </a:solidFill>
                <a:latin typeface="+mn-lt"/>
              </a:rPr>
              <a:t>a)  0 </a:t>
            </a:r>
            <a:br>
              <a:rPr sz="4800" b="1" dirty="0">
                <a:solidFill>
                  <a:schemeClr val="tx1"/>
                </a:solidFill>
                <a:latin typeface="+mn-lt"/>
              </a:rPr>
            </a:br>
            <a:r>
              <a:rPr sz="4800" b="1" dirty="0">
                <a:solidFill>
                  <a:schemeClr val="tx1"/>
                </a:solidFill>
                <a:latin typeface="+mn-lt"/>
              </a:rPr>
              <a:t>b)  1 </a:t>
            </a:r>
          </a:p>
          <a:p>
            <a:r>
              <a:rPr sz="4800" b="1" dirty="0">
                <a:solidFill>
                  <a:schemeClr val="tx1"/>
                </a:solidFill>
                <a:latin typeface="+mn-lt"/>
              </a:rPr>
              <a:t>c) </a:t>
            </a:r>
            <a:r>
              <a:rPr lang="vi-VN" sz="4800" b="1" dirty="0">
                <a:solidFill>
                  <a:schemeClr val="tx1"/>
                </a:solidFill>
                <a:latin typeface="+mn-lt"/>
              </a:rPr>
              <a:t>Vô </a:t>
            </a:r>
            <a:r>
              <a:rPr lang="vi-VN" sz="4800" b="1" dirty="0" err="1">
                <a:solidFill>
                  <a:schemeClr val="tx1"/>
                </a:solidFill>
                <a:latin typeface="+mn-lt"/>
              </a:rPr>
              <a:t>số</a:t>
            </a:r>
            <a:endParaRPr lang="vi-VN" sz="4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2233" name="Oval 52232"/>
          <p:cNvSpPr/>
          <p:nvPr/>
        </p:nvSpPr>
        <p:spPr>
          <a:xfrm>
            <a:off x="609600" y="5257800"/>
            <a:ext cx="914400" cy="914400"/>
          </a:xfrm>
          <a:prstGeom prst="ellipse">
            <a:avLst/>
          </a:prstGeom>
          <a:noFill/>
          <a:ln w="57150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0" name="Action Button: Beginning 52239">
            <a:hlinkClick r:id="" action="ppaction://noaction"/>
          </p:cNvPr>
          <p:cNvSpPr/>
          <p:nvPr/>
        </p:nvSpPr>
        <p:spPr>
          <a:xfrm>
            <a:off x="8686800" y="6400800"/>
            <a:ext cx="304800" cy="3048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52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ldLvl="0" animBg="1"/>
      <p:bldP spid="52230" grpId="0"/>
      <p:bldP spid="52231" grpId="0"/>
      <p:bldP spid="522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5" name="Text Box 220164"/>
          <p:cNvSpPr txBox="1"/>
          <p:nvPr/>
        </p:nvSpPr>
        <p:spPr>
          <a:xfrm>
            <a:off x="57813" y="178693"/>
            <a:ext cx="3782695" cy="58477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square">
            <a:spAutoFit/>
          </a:bodyPr>
          <a:lstStyle/>
          <a:p>
            <a:r>
              <a:rPr sz="3200" b="1" i="1" u="sng" dirty="0" err="1">
                <a:solidFill>
                  <a:schemeClr val="tx1"/>
                </a:solidFill>
                <a:latin typeface="+mn-lt"/>
              </a:rPr>
              <a:t>B</a:t>
            </a:r>
            <a:r>
              <a:rPr lang="en-US" sz="3200" b="1" i="1" u="sng" dirty="0" err="1">
                <a:solidFill>
                  <a:schemeClr val="tx1"/>
                </a:solidFill>
                <a:latin typeface="+mn-lt"/>
              </a:rPr>
              <a:t>à</a:t>
            </a:r>
            <a:r>
              <a:rPr sz="3200" b="1" i="1" u="sng" dirty="0" err="1">
                <a:solidFill>
                  <a:schemeClr val="tx1"/>
                </a:solidFill>
                <a:latin typeface="+mn-lt"/>
              </a:rPr>
              <a:t>i</a:t>
            </a:r>
            <a:r>
              <a:rPr sz="3200" b="1" i="1" u="sng" dirty="0">
                <a:solidFill>
                  <a:schemeClr val="tx1"/>
                </a:solidFill>
                <a:latin typeface="+mn-lt"/>
              </a:rPr>
              <a:t> 22a / 55 SGK</a:t>
            </a:r>
          </a:p>
        </p:txBody>
      </p:sp>
      <p:sp>
        <p:nvSpPr>
          <p:cNvPr id="220166" name="Text Box 220165"/>
          <p:cNvSpPr txBox="1"/>
          <p:nvPr/>
        </p:nvSpPr>
        <p:spPr>
          <a:xfrm>
            <a:off x="0" y="935772"/>
            <a:ext cx="91440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algn="just"/>
            <a:r>
              <a:rPr lang="en-US" sz="3200" b="1" dirty="0">
                <a:solidFill>
                  <a:schemeClr val="tx2"/>
                </a:solidFill>
                <a:latin typeface="+mn-lt"/>
              </a:rPr>
              <a:t>Cho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hàm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số</a:t>
            </a:r>
            <a:r>
              <a:rPr sz="3200" b="1" dirty="0">
                <a:solidFill>
                  <a:schemeClr val="tx2"/>
                </a:solidFill>
                <a:latin typeface="+mn-lt"/>
              </a:rPr>
              <a:t> (D) : y = 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ax + 3.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Hãy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xác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định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hệ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a,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biết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: (D)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//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 (D’) : y = ­2x.  </a:t>
            </a:r>
          </a:p>
        </p:txBody>
      </p:sp>
      <p:sp>
        <p:nvSpPr>
          <p:cNvPr id="220172" name="Action Button: Beginning 220171">
            <a:hlinkClick r:id="" action="ppaction://noaction"/>
          </p:cNvPr>
          <p:cNvSpPr/>
          <p:nvPr/>
        </p:nvSpPr>
        <p:spPr>
          <a:xfrm>
            <a:off x="8305800" y="6248400"/>
            <a:ext cx="381000" cy="3810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0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20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5" grpId="0" bldLvl="0" animBg="1"/>
      <p:bldP spid="2201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7" name="Rectangles 220166"/>
          <p:cNvSpPr/>
          <p:nvPr/>
        </p:nvSpPr>
        <p:spPr>
          <a:xfrm>
            <a:off x="256069" y="91500"/>
            <a:ext cx="3100529" cy="584775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CC6600"/>
            </a:outerShdw>
          </a:effectLst>
        </p:spPr>
        <p:txBody>
          <a:bodyPr wrap="none" anchor="t" anchorCtr="0">
            <a:spAutoFit/>
          </a:bodyPr>
          <a:lstStyle/>
          <a:p>
            <a:pPr algn="ctr"/>
            <a:r>
              <a:rPr sz="3200" b="1" i="1" u="sng" dirty="0">
                <a:solidFill>
                  <a:schemeClr val="tx1"/>
                </a:solidFill>
                <a:latin typeface="+mn-lt"/>
              </a:rPr>
              <a:t>B</a:t>
            </a:r>
            <a:r>
              <a:rPr lang="en-US" sz="3200" b="1" i="1" u="sng" dirty="0">
                <a:solidFill>
                  <a:schemeClr val="tx1"/>
                </a:solidFill>
                <a:latin typeface="+mn-lt"/>
              </a:rPr>
              <a:t>à</a:t>
            </a:r>
            <a:r>
              <a:rPr sz="3200" b="1" i="1" u="sng" dirty="0">
                <a:solidFill>
                  <a:schemeClr val="tx1"/>
                </a:solidFill>
                <a:latin typeface="+mn-lt"/>
              </a:rPr>
              <a:t>i23/ 55 SGK</a:t>
            </a:r>
            <a:r>
              <a:rPr sz="3200" b="1" dirty="0">
                <a:solidFill>
                  <a:schemeClr val="tx2"/>
                </a:solidFill>
                <a:latin typeface="+mn-lt"/>
              </a:rPr>
              <a:t>:</a:t>
            </a:r>
          </a:p>
        </p:txBody>
      </p:sp>
      <p:sp>
        <p:nvSpPr>
          <p:cNvPr id="220168" name="Text Box 220167"/>
          <p:cNvSpPr txBox="1"/>
          <p:nvPr/>
        </p:nvSpPr>
        <p:spPr>
          <a:xfrm>
            <a:off x="0" y="1004745"/>
            <a:ext cx="4762842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+mn-lt"/>
              </a:rPr>
              <a:t>Cho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hàm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số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:</a:t>
            </a:r>
            <a:r>
              <a:rPr sz="3200" b="1" dirty="0">
                <a:solidFill>
                  <a:schemeClr val="tx2"/>
                </a:solidFill>
                <a:latin typeface="+mn-lt"/>
              </a:rPr>
              <a:t> y = 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2x + b.</a:t>
            </a:r>
          </a:p>
        </p:txBody>
      </p:sp>
      <p:sp>
        <p:nvSpPr>
          <p:cNvPr id="220169" name="Text Box 220168"/>
          <p:cNvSpPr txBox="1"/>
          <p:nvPr/>
        </p:nvSpPr>
        <p:spPr>
          <a:xfrm>
            <a:off x="0" y="1587008"/>
            <a:ext cx="9220200" cy="107721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Hãy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xác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định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hệ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số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b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trong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mỗi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trường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hợp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+mn-lt"/>
              </a:rPr>
              <a:t>sau</a:t>
            </a:r>
            <a:r>
              <a:rPr lang="en-US" sz="3200" b="1" dirty="0">
                <a:solidFill>
                  <a:schemeClr val="tx2"/>
                </a:solidFill>
                <a:latin typeface="+mn-lt"/>
              </a:rPr>
              <a:t>:</a:t>
            </a:r>
            <a:endParaRPr sz="32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0170" name="Text Box 220169"/>
          <p:cNvSpPr txBox="1"/>
          <p:nvPr/>
        </p:nvSpPr>
        <p:spPr>
          <a:xfrm>
            <a:off x="-19323" y="2799642"/>
            <a:ext cx="82296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/>
            <a:r>
              <a:rPr sz="3200" b="1" dirty="0">
                <a:solidFill>
                  <a:schemeClr val="tx1"/>
                </a:solidFill>
                <a:latin typeface="+mn-lt"/>
              </a:rPr>
              <a:t>a)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Đồ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thị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của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hàm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số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đã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cắt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trục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tung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tại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có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tung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độ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bằng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 ­3 .</a:t>
            </a:r>
          </a:p>
        </p:txBody>
      </p:sp>
      <p:sp>
        <p:nvSpPr>
          <p:cNvPr id="220171" name="Text Box 220170"/>
          <p:cNvSpPr txBox="1"/>
          <p:nvPr/>
        </p:nvSpPr>
        <p:spPr>
          <a:xfrm>
            <a:off x="-28046" y="3981462"/>
            <a:ext cx="9172046" cy="5847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sz="3200" b="1" dirty="0">
                <a:solidFill>
                  <a:schemeClr val="tx1"/>
                </a:solidFill>
                <a:latin typeface="+mn-lt"/>
              </a:rPr>
              <a:t>b) 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ĐTHS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đã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cho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đi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qua </a:t>
            </a:r>
            <a:r>
              <a:rPr lang="en-US" sz="3200" b="1" dirty="0" err="1">
                <a:solidFill>
                  <a:schemeClr val="tx1"/>
                </a:solidFill>
                <a:latin typeface="+mn-lt"/>
              </a:rPr>
              <a:t>điểm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 </a:t>
            </a:r>
            <a:r>
              <a:rPr sz="3200" b="1" dirty="0">
                <a:solidFill>
                  <a:schemeClr val="tx1"/>
                </a:solidFill>
                <a:latin typeface="+mn-lt"/>
              </a:rPr>
              <a:t>A (1 ; 5)</a:t>
            </a:r>
          </a:p>
        </p:txBody>
      </p:sp>
      <p:sp>
        <p:nvSpPr>
          <p:cNvPr id="220172" name="Action Button: Beginning 220171">
            <a:hlinkClick r:id="" action="ppaction://noaction"/>
          </p:cNvPr>
          <p:cNvSpPr/>
          <p:nvPr/>
        </p:nvSpPr>
        <p:spPr>
          <a:xfrm>
            <a:off x="8305800" y="6248400"/>
            <a:ext cx="381000" cy="381000"/>
          </a:xfrm>
          <a:prstGeom prst="actionButtonBeginning">
            <a:avLst/>
          </a:pr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6625155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20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0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0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0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0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0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20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7" grpId="0" bldLvl="0" animBg="1"/>
      <p:bldP spid="220168" grpId="0"/>
      <p:bldP spid="220169" grpId="0"/>
      <p:bldP spid="220170" grpId="0"/>
      <p:bldP spid="220171" grpId="0"/>
    </p:bldLst>
  </p:timing>
</p:sld>
</file>

<file path=ppt/theme/theme1.xml><?xml version="1.0" encoding="utf-8"?>
<a:theme xmlns:a="http://schemas.openxmlformats.org/drawingml/2006/main" name="Data Pie Charts">
  <a:themeElements>
    <a:clrScheme name="Data Pie Chart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Data Pie Chart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>
    <a:extraClrScheme>
      <a:clrScheme name="Data Pie Char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ta Pie Char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ta Pie Chart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1097</Words>
  <Application>Microsoft Office PowerPoint</Application>
  <PresentationFormat>Trình chiếu Trên màn hình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9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13</vt:i4>
      </vt:variant>
    </vt:vector>
  </HeadingPairs>
  <TitlesOfParts>
    <vt:vector size="23" baseType="lpstr">
      <vt:lpstr>.VnArabia</vt:lpstr>
      <vt:lpstr>.VnArial Narrow</vt:lpstr>
      <vt:lpstr>.VnMystical</vt:lpstr>
      <vt:lpstr>Arial</vt:lpstr>
      <vt:lpstr>Cambria Math</vt:lpstr>
      <vt:lpstr>Symbol</vt:lpstr>
      <vt:lpstr>Tahoma</vt:lpstr>
      <vt:lpstr>Times New Roman</vt:lpstr>
      <vt:lpstr>VNI-Times</vt:lpstr>
      <vt:lpstr>Data Pie Charts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b) Phương trình hoành độ giao điểm của (D1) và (D2) là:        </vt:lpstr>
      <vt:lpstr>Bản trình bày PowerPoint</vt:lpstr>
    </vt:vector>
  </TitlesOfParts>
  <Company>polyco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Hung Cuong</dc:creator>
  <cp:lastModifiedBy>Hương Phan</cp:lastModifiedBy>
  <cp:revision>72</cp:revision>
  <dcterms:created xsi:type="dcterms:W3CDTF">2007-12-02T16:47:00Z</dcterms:created>
  <dcterms:modified xsi:type="dcterms:W3CDTF">2021-11-18T04:19:36Z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4938EED3D9C74985B1F2974111D00731</vt:lpwstr>
  </property>
  <property fmtid="{D5CDD505-2E9C-101B-9397-08002B2CF9AE}" pid="3" name="KSOProductBuildVer">
    <vt:lpwstr>1033-11.2.0.10323</vt:lpwstr>
  </property>
</Properties>
</file>