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8" r:id="rId2"/>
    <p:sldId id="259" r:id="rId3"/>
    <p:sldId id="260" r:id="rId4"/>
    <p:sldId id="274" r:id="rId5"/>
    <p:sldId id="262" r:id="rId6"/>
    <p:sldId id="263" r:id="rId7"/>
    <p:sldId id="272" r:id="rId8"/>
    <p:sldId id="265" r:id="rId9"/>
    <p:sldId id="264" r:id="rId10"/>
    <p:sldId id="267" r:id="rId11"/>
    <p:sldId id="268" r:id="rId12"/>
    <p:sldId id="269" r:id="rId13"/>
    <p:sldId id="270" r:id="rId14"/>
    <p:sldId id="273"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72" y="9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5C0312-E7B0-4C62-A51D-7A3A5F2724A7}" type="datetimeFigureOut">
              <a:rPr lang="en-US" smtClean="0"/>
              <a:t>10/28/2021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B05A7F-015E-4990-96B6-21EB0B98D8AE}"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82558AE4-B15B-4FAE-A539-A60782577238}" type="slidenum">
              <a:rPr lang="en-US"/>
              <a:t>15</a:t>
            </a:fld>
            <a:endParaRPr lang="en-US"/>
          </a:p>
        </p:txBody>
      </p:sp>
      <p:sp>
        <p:nvSpPr>
          <p:cNvPr id="124930" name="Rectangle 2"/>
          <p:cNvSpPr>
            <a:spLocks noGrp="1" noRot="1" noChangeAspect="1" noChangeArrowheads="1" noTextEdit="1"/>
          </p:cNvSpPr>
          <p:nvPr>
            <p:ph type="sldImg"/>
          </p:nvPr>
        </p:nvSpPr>
        <p:spPr/>
      </p:sp>
      <p:sp>
        <p:nvSpPr>
          <p:cNvPr id="12493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31C812C-277D-4CD5-BD00-79A61C40ED9E}"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D192E8-3B7D-496D-A8FC-B067A3C0A94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1C812C-277D-4CD5-BD00-79A61C40ED9E}"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D192E8-3B7D-496D-A8FC-B067A3C0A94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1C812C-277D-4CD5-BD00-79A61C40ED9E}"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D192E8-3B7D-496D-A8FC-B067A3C0A94F}"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609600" y="6245225"/>
            <a:ext cx="2844800" cy="476250"/>
          </a:xfrm>
        </p:spPr>
        <p:txBody>
          <a:bodyPr/>
          <a:lstStyle>
            <a:lvl1pPr>
              <a:defRPr/>
            </a:lvl1pPr>
          </a:lstStyle>
          <a:p>
            <a:endParaRPr lang="en-US"/>
          </a:p>
        </p:txBody>
      </p:sp>
      <p:sp>
        <p:nvSpPr>
          <p:cNvPr id="4" name="Footer Placeholder 3"/>
          <p:cNvSpPr>
            <a:spLocks noGrp="1"/>
          </p:cNvSpPr>
          <p:nvPr>
            <p:ph type="ftr" sz="quarter" idx="11"/>
          </p:nvPr>
        </p:nvSpPr>
        <p:spPr>
          <a:xfrm>
            <a:off x="4165600" y="6245225"/>
            <a:ext cx="38608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8737600" y="6245225"/>
            <a:ext cx="2844800" cy="476250"/>
          </a:xfrm>
        </p:spPr>
        <p:txBody>
          <a:bodyPr/>
          <a:lstStyle>
            <a:lvl1pPr>
              <a:defRPr/>
            </a:lvl1pPr>
          </a:lstStyle>
          <a:p>
            <a:fld id="{DF06A3FA-4970-421A-85F6-4609CE7F6240}"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1C812C-277D-4CD5-BD00-79A61C40ED9E}"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D192E8-3B7D-496D-A8FC-B067A3C0A94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1C812C-277D-4CD5-BD00-79A61C40ED9E}"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D192E8-3B7D-496D-A8FC-B067A3C0A94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31C812C-277D-4CD5-BD00-79A61C40ED9E}" type="datetimeFigureOut">
              <a:rPr lang="en-US" smtClean="0"/>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D192E8-3B7D-496D-A8FC-B067A3C0A94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31C812C-277D-4CD5-BD00-79A61C40ED9E}" type="datetimeFigureOut">
              <a:rPr lang="en-US" smtClean="0"/>
              <a:t>10/28/2021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D192E8-3B7D-496D-A8FC-B067A3C0A94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31C812C-277D-4CD5-BD00-79A61C40ED9E}" type="datetimeFigureOut">
              <a:rPr lang="en-US" smtClean="0"/>
              <a:t>10/28/2021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D192E8-3B7D-496D-A8FC-B067A3C0A94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1C812C-277D-4CD5-BD00-79A61C40ED9E}" type="datetimeFigureOut">
              <a:rPr lang="en-US" smtClean="0"/>
              <a:t>10/28/2021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D192E8-3B7D-496D-A8FC-B067A3C0A94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31C812C-277D-4CD5-BD00-79A61C40ED9E}" type="datetimeFigureOut">
              <a:rPr lang="en-US" smtClean="0"/>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D192E8-3B7D-496D-A8FC-B067A3C0A94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31C812C-277D-4CD5-BD00-79A61C40ED9E}" type="datetimeFigureOut">
              <a:rPr lang="en-US" smtClean="0"/>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D192E8-3B7D-496D-A8FC-B067A3C0A94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1C812C-277D-4CD5-BD00-79A61C40ED9E}" type="datetimeFigureOut">
              <a:rPr lang="en-US" smtClean="0"/>
              <a:t>10/28/2021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D192E8-3B7D-496D-A8FC-B067A3C0A94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18.GIF"/></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slideLayout" Target="../slideLayouts/slideLayout7.xml"/><Relationship Id="rId1" Type="http://schemas.openxmlformats.org/officeDocument/2006/relationships/audio" Target="file:///D:\Tai%20lieu%20cua%20Khoa\Gi&#7843;ng%20d&#7841;y%20T&#226;n%20S&#417;n\Ho%20so%20soan%20bai%20online\T&#7893;%20Ti&#7871;ng%20Anh%20-%20B&#224;i%20gi&#7843;ng%20PPT%20n&#7897;p%20PGD\Kh&#7889;i%208\Track%2016_1.mp3" TargetMode="Externa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14.GIF"/><Relationship Id="rId4" Type="http://schemas.openxmlformats.org/officeDocument/2006/relationships/image" Target="../media/image13.GI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p:cNvSpPr txBox="1">
            <a:spLocks noChangeArrowheads="1"/>
          </p:cNvSpPr>
          <p:nvPr/>
        </p:nvSpPr>
        <p:spPr bwMode="auto">
          <a:xfrm>
            <a:off x="4953000" y="-161363"/>
            <a:ext cx="3124200"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tLang="en-US" sz="6500" b="1" dirty="0">
                <a:latin typeface=".VnAristote" charset="0"/>
                <a:cs typeface="Arial" panose="020B0604020202020204" pitchFamily="34" charset="0"/>
              </a:rPr>
              <a:t>Unit 5</a:t>
            </a:r>
          </a:p>
        </p:txBody>
      </p:sp>
      <p:sp>
        <p:nvSpPr>
          <p:cNvPr id="5" name="Text Box 6"/>
          <p:cNvSpPr txBox="1">
            <a:spLocks noChangeArrowheads="1"/>
          </p:cNvSpPr>
          <p:nvPr/>
        </p:nvSpPr>
        <p:spPr bwMode="auto">
          <a:xfrm>
            <a:off x="3083859" y="852394"/>
            <a:ext cx="63246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tLang="en-US" sz="6000" b="1" dirty="0">
                <a:solidFill>
                  <a:srgbClr val="FF0000"/>
                </a:solidFill>
                <a:latin typeface="VNI-Revue" charset="0"/>
                <a:cs typeface="Arial" panose="020B0604020202020204" pitchFamily="34" charset="0"/>
              </a:rPr>
              <a:t>STUDY HABITS</a:t>
            </a:r>
          </a:p>
        </p:txBody>
      </p:sp>
      <p:sp>
        <p:nvSpPr>
          <p:cNvPr id="6" name="WordArt 8"/>
          <p:cNvSpPr>
            <a:spLocks noChangeArrowheads="1" noChangeShapeType="1" noTextEdit="1"/>
          </p:cNvSpPr>
          <p:nvPr/>
        </p:nvSpPr>
        <p:spPr bwMode="auto">
          <a:xfrm>
            <a:off x="5885089" y="2029981"/>
            <a:ext cx="5228590" cy="842645"/>
          </a:xfrm>
          <a:prstGeom prst="rect">
            <a:avLst/>
          </a:prstGeom>
        </p:spPr>
        <p:txBody>
          <a:bodyPr wrap="none" fromWordArt="1">
            <a:prstTxWarp prst="textPlain">
              <a:avLst>
                <a:gd name="adj" fmla="val 50000"/>
              </a:avLst>
            </a:prstTxWarp>
            <a:scene3d>
              <a:camera prst="legacyPerspectiveBottom"/>
              <a:lightRig rig="legacyFlat3" dir="t"/>
            </a:scene3d>
            <a:sp3d extrusionH="887400" prstMaterial="legacyMatte">
              <a:extrusionClr>
                <a:srgbClr val="FFFF00"/>
              </a:extrusionClr>
              <a:contourClr>
                <a:srgbClr val="760000"/>
              </a:contourClr>
            </a:sp3d>
          </a:bodyPr>
          <a:lstStyle/>
          <a:p>
            <a:pPr algn="ctr"/>
            <a:r>
              <a:rPr lang="en-US" sz="3600" b="1" kern="10" dirty="0">
                <a:ln w="9525">
                  <a:round/>
                </a:ln>
                <a:gradFill rotWithShape="1">
                  <a:gsLst>
                    <a:gs pos="0">
                      <a:srgbClr val="760000"/>
                    </a:gs>
                    <a:gs pos="50000">
                      <a:srgbClr val="FF0000"/>
                    </a:gs>
                    <a:gs pos="100000">
                      <a:srgbClr val="760000"/>
                    </a:gs>
                  </a:gsLst>
                  <a:lin ang="5400000" scaled="1"/>
                </a:gradFill>
                <a:latin typeface="Arial Black" panose="020B0A04020102020204" pitchFamily="34" charset="0"/>
              </a:rPr>
              <a:t>Read (cont.)</a:t>
            </a:r>
          </a:p>
        </p:txBody>
      </p:sp>
      <p:pic>
        <p:nvPicPr>
          <p:cNvPr id="1026" name="Picture 2" descr="FLOWER | Định nghĩa trong Từ điển tiếng Anh Cambridge">
            <a:extLst>
              <a:ext uri="{FF2B5EF4-FFF2-40B4-BE49-F238E27FC236}">
                <a16:creationId xmlns:a16="http://schemas.microsoft.com/office/drawing/2014/main" id="{E1068F54-8E4A-45F2-9236-E44BF41177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4949" y="1858869"/>
            <a:ext cx="4036422" cy="407719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by="(-#ppt_w*2)" calcmode="lin" valueType="num">
                                      <p:cBhvr rctx="PPT">
                                        <p:cTn id="7" dur="500" autoRev="1" fill="hold">
                                          <p:stCondLst>
                                            <p:cond delay="0"/>
                                          </p:stCondLst>
                                        </p:cTn>
                                        <p:tgtEl>
                                          <p:spTgt spid="4"/>
                                        </p:tgtEl>
                                        <p:attrNameLst>
                                          <p:attrName>ppt_w</p:attrName>
                                        </p:attrNameLst>
                                      </p:cBhvr>
                                    </p:anim>
                                    <p:anim by="(#ppt_w*0.50)" calcmode="lin" valueType="num">
                                      <p:cBhvr>
                                        <p:cTn id="8" dur="500" decel="50000" autoRev="1" fill="hold">
                                          <p:stCondLst>
                                            <p:cond delay="0"/>
                                          </p:stCondLst>
                                        </p:cTn>
                                        <p:tgtEl>
                                          <p:spTgt spid="4"/>
                                        </p:tgtEl>
                                        <p:attrNameLst>
                                          <p:attrName>ppt_x</p:attrName>
                                        </p:attrNameLst>
                                      </p:cBhvr>
                                    </p:anim>
                                    <p:anim from="(-#ppt_h/2)" to="(#ppt_y)" calcmode="lin" valueType="num">
                                      <p:cBhvr>
                                        <p:cTn id="9" dur="1000" fill="hold">
                                          <p:stCondLst>
                                            <p:cond delay="0"/>
                                          </p:stCondLst>
                                        </p:cTn>
                                        <p:tgtEl>
                                          <p:spTgt spid="4"/>
                                        </p:tgtEl>
                                        <p:attrNameLst>
                                          <p:attrName>ppt_y</p:attrName>
                                        </p:attrNameLst>
                                      </p:cBhvr>
                                    </p:anim>
                                    <p:animRot by="21600000">
                                      <p:cBhvr>
                                        <p:cTn id="10" dur="1000" fill="hold">
                                          <p:stCondLst>
                                            <p:cond delay="0"/>
                                          </p:stCondLst>
                                        </p:cTn>
                                        <p:tgtEl>
                                          <p:spTgt spid="4"/>
                                        </p:tgtEl>
                                        <p:attrNameLst>
                                          <p:attrName>r</p:attrName>
                                        </p:attrNameLst>
                                      </p:cBhvr>
                                    </p:animRot>
                                  </p:childTnLst>
                                </p:cTn>
                              </p:par>
                            </p:childTnLst>
                          </p:cTn>
                        </p:par>
                        <p:par>
                          <p:cTn id="11" fill="hold">
                            <p:stCondLst>
                              <p:cond delay="1400"/>
                            </p:stCondLst>
                            <p:childTnLst>
                              <p:par>
                                <p:cTn id="12" presetID="56" presetClass="entr" presetSubtype="0" fill="hold" grpId="1" nodeType="afterEffect">
                                  <p:stCondLst>
                                    <p:cond delay="0"/>
                                  </p:stCondLst>
                                  <p:iterate type="lt">
                                    <p:tmPct val="10000"/>
                                  </p:iterate>
                                  <p:childTnLst>
                                    <p:set>
                                      <p:cBhvr>
                                        <p:cTn id="13" dur="1" fill="hold">
                                          <p:stCondLst>
                                            <p:cond delay="0"/>
                                          </p:stCondLst>
                                        </p:cTn>
                                        <p:tgtEl>
                                          <p:spTgt spid="5"/>
                                        </p:tgtEl>
                                        <p:attrNameLst>
                                          <p:attrName>style.visibility</p:attrName>
                                        </p:attrNameLst>
                                      </p:cBhvr>
                                      <p:to>
                                        <p:strVal val="visible"/>
                                      </p:to>
                                    </p:set>
                                    <p:anim by="(-#ppt_w*2)" calcmode="lin" valueType="num">
                                      <p:cBhvr rctx="PPT">
                                        <p:cTn id="14" dur="500" autoRev="1" fill="hold">
                                          <p:stCondLst>
                                            <p:cond delay="0"/>
                                          </p:stCondLst>
                                        </p:cTn>
                                        <p:tgtEl>
                                          <p:spTgt spid="5"/>
                                        </p:tgtEl>
                                        <p:attrNameLst>
                                          <p:attrName>ppt_w</p:attrName>
                                        </p:attrNameLst>
                                      </p:cBhvr>
                                    </p:anim>
                                    <p:anim by="(#ppt_w*0.50)" calcmode="lin" valueType="num">
                                      <p:cBhvr>
                                        <p:cTn id="15" dur="500" decel="50000" autoRev="1" fill="hold">
                                          <p:stCondLst>
                                            <p:cond delay="0"/>
                                          </p:stCondLst>
                                        </p:cTn>
                                        <p:tgtEl>
                                          <p:spTgt spid="5"/>
                                        </p:tgtEl>
                                        <p:attrNameLst>
                                          <p:attrName>ppt_x</p:attrName>
                                        </p:attrNameLst>
                                      </p:cBhvr>
                                    </p:anim>
                                    <p:anim from="(-#ppt_h/2)" to="(#ppt_y)" calcmode="lin" valueType="num">
                                      <p:cBhvr>
                                        <p:cTn id="16" dur="1000" fill="hold">
                                          <p:stCondLst>
                                            <p:cond delay="0"/>
                                          </p:stCondLst>
                                        </p:cTn>
                                        <p:tgtEl>
                                          <p:spTgt spid="5"/>
                                        </p:tgtEl>
                                        <p:attrNameLst>
                                          <p:attrName>ppt_y</p:attrName>
                                        </p:attrNameLst>
                                      </p:cBhvr>
                                    </p:anim>
                                    <p:animRot by="21600000">
                                      <p:cBhvr>
                                        <p:cTn id="17" dur="1000" fill="hold">
                                          <p:stCondLst>
                                            <p:cond delay="0"/>
                                          </p:stCondLst>
                                        </p:cTn>
                                        <p:tgtEl>
                                          <p:spTgt spid="5"/>
                                        </p:tgtEl>
                                        <p:attrNameLst>
                                          <p:attrName>r</p:attrName>
                                        </p:attrNameLst>
                                      </p:cBhvr>
                                    </p:animRot>
                                  </p:childTnLst>
                                </p:cTn>
                              </p:par>
                            </p:childTnLst>
                          </p:cTn>
                        </p:par>
                        <p:par>
                          <p:cTn id="18" fill="hold">
                            <p:stCondLst>
                              <p:cond delay="3400"/>
                            </p:stCondLst>
                            <p:childTnLst>
                              <p:par>
                                <p:cTn id="19" presetID="21" presetClass="entr" presetSubtype="4" fill="hold" grpId="0" nodeType="afterEffect">
                                  <p:stCondLst>
                                    <p:cond delay="0"/>
                                  </p:stCondLst>
                                  <p:iterate type="lt">
                                    <p:tmPct val="0"/>
                                  </p:iterate>
                                  <p:childTnLst>
                                    <p:set>
                                      <p:cBhvr>
                                        <p:cTn id="20" dur="1" fill="hold">
                                          <p:stCondLst>
                                            <p:cond delay="0"/>
                                          </p:stCondLst>
                                        </p:cTn>
                                        <p:tgtEl>
                                          <p:spTgt spid="5"/>
                                        </p:tgtEl>
                                        <p:attrNameLst>
                                          <p:attrName>style.visibility</p:attrName>
                                        </p:attrNameLst>
                                      </p:cBhvr>
                                      <p:to>
                                        <p:strVal val="visible"/>
                                      </p:to>
                                    </p:set>
                                    <p:animEffect transition="in" filter="wheel(4)">
                                      <p:cBhvr>
                                        <p:cTn id="21" dur="500"/>
                                        <p:tgtEl>
                                          <p:spTgt spid="5"/>
                                        </p:tgtEl>
                                      </p:cBhvr>
                                    </p:animEffect>
                                  </p:childTnLst>
                                </p:cTn>
                              </p:par>
                            </p:childTnLst>
                          </p:cTn>
                        </p:par>
                        <p:par>
                          <p:cTn id="22" fill="hold">
                            <p:stCondLst>
                              <p:cond delay="3900"/>
                            </p:stCondLst>
                            <p:childTnLst>
                              <p:par>
                                <p:cTn id="23" presetID="10" presetClass="entr" presetSubtype="0" fill="hold" grpId="0" nodeType="afterEffect">
                                  <p:stCondLst>
                                    <p:cond delay="1100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5" grpId="1"/>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532661" y="-22019"/>
            <a:ext cx="1020096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eaLnBrk="1" hangingPunct="1">
              <a:spcBef>
                <a:spcPct val="50000"/>
              </a:spcBef>
              <a:defRPr/>
            </a:pPr>
            <a:r>
              <a:rPr lang="en-US" altLang="en-US" sz="5400" b="1">
                <a:solidFill>
                  <a:srgbClr val="FF0000"/>
                </a:solidFill>
                <a:latin typeface="Tahoma" panose="020B0604030504040204" pitchFamily="34" charset="0"/>
                <a:cs typeface="Tahoma" panose="020B0604030504040204" pitchFamily="34" charset="0"/>
              </a:rPr>
              <a:t>GRAMMAR REVISION</a:t>
            </a:r>
            <a:endParaRPr lang="en-US" altLang="en-US" sz="5400" b="1" dirty="0">
              <a:solidFill>
                <a:srgbClr val="FF0000"/>
              </a:solidFill>
              <a:latin typeface="Tahoma" panose="020B0604030504040204" pitchFamily="34" charset="0"/>
              <a:cs typeface="Tahoma" panose="020B0604030504040204" pitchFamily="34" charset="0"/>
            </a:endParaRPr>
          </a:p>
        </p:txBody>
      </p:sp>
      <p:sp>
        <p:nvSpPr>
          <p:cNvPr id="3" name="Rectangle 2"/>
          <p:cNvSpPr/>
          <p:nvPr/>
        </p:nvSpPr>
        <p:spPr>
          <a:xfrm>
            <a:off x="620618" y="847951"/>
            <a:ext cx="7401385" cy="584775"/>
          </a:xfrm>
          <a:prstGeom prst="rect">
            <a:avLst/>
          </a:prstGeom>
        </p:spPr>
        <p:txBody>
          <a:bodyPr wrap="none">
            <a:spAutoFit/>
          </a:bodyPr>
          <a:lstStyle/>
          <a:p>
            <a:r>
              <a:rPr lang="en-US" sz="3200" b="1" i="0" u="sng">
                <a:solidFill>
                  <a:srgbClr val="00B050"/>
                </a:solidFill>
                <a:effectLst/>
                <a:latin typeface="Arial" panose="020B0604020202020204" pitchFamily="34" charset="0"/>
              </a:rPr>
              <a:t>How to use “in order to” &amp; “so as to”</a:t>
            </a:r>
            <a:endParaRPr lang="en-US" sz="3200" u="sng" dirty="0">
              <a:solidFill>
                <a:srgbClr val="00B050"/>
              </a:solidFill>
            </a:endParaRPr>
          </a:p>
        </p:txBody>
      </p:sp>
      <p:sp>
        <p:nvSpPr>
          <p:cNvPr id="4" name="Rectangle 3"/>
          <p:cNvSpPr/>
          <p:nvPr/>
        </p:nvSpPr>
        <p:spPr>
          <a:xfrm>
            <a:off x="611212" y="1043640"/>
            <a:ext cx="10727348" cy="1815882"/>
          </a:xfrm>
          <a:prstGeom prst="rect">
            <a:avLst/>
          </a:prstGeom>
        </p:spPr>
        <p:txBody>
          <a:bodyPr wrap="square">
            <a:spAutoFit/>
          </a:bodyPr>
          <a:lstStyle/>
          <a:p>
            <a:endParaRPr lang="en-US" sz="2800" dirty="0">
              <a:solidFill>
                <a:srgbClr val="575757"/>
              </a:solidFill>
              <a:latin typeface="Arial" panose="020B0604020202020204" pitchFamily="34" charset="0"/>
            </a:endParaRPr>
          </a:p>
          <a:p>
            <a:r>
              <a:rPr lang="en-US" sz="2800">
                <a:solidFill>
                  <a:srgbClr val="575757"/>
                </a:solidFill>
                <a:latin typeface="Arial" panose="020B0604020202020204" pitchFamily="34" charset="0"/>
              </a:rPr>
              <a:t>E.g.: </a:t>
            </a:r>
            <a:r>
              <a:rPr lang="en-US" sz="2800" b="0" i="0" dirty="0">
                <a:solidFill>
                  <a:srgbClr val="575757"/>
                </a:solidFill>
                <a:effectLst/>
                <a:latin typeface="Arial" panose="020B0604020202020204" pitchFamily="34" charset="0"/>
              </a:rPr>
              <a:t>Language learners should try different ways of learning words </a:t>
            </a:r>
            <a:r>
              <a:rPr lang="en-US" sz="2800" b="1" i="1" dirty="0">
                <a:solidFill>
                  <a:srgbClr val="FF0000"/>
                </a:solidFill>
                <a:effectLst/>
                <a:latin typeface="Arial" panose="020B0604020202020204" pitchFamily="34" charset="0"/>
              </a:rPr>
              <a:t>so as to </a:t>
            </a:r>
            <a:r>
              <a:rPr lang="en-US" sz="2800" b="1" i="1" u="sng" dirty="0">
                <a:solidFill>
                  <a:srgbClr val="0070C0"/>
                </a:solidFill>
                <a:effectLst/>
                <a:latin typeface="Arial" panose="020B0604020202020204" pitchFamily="34" charset="0"/>
              </a:rPr>
              <a:t>find out </a:t>
            </a:r>
            <a:r>
              <a:rPr lang="en-US" sz="2800" b="0" i="0" dirty="0">
                <a:solidFill>
                  <a:srgbClr val="575757"/>
                </a:solidFill>
                <a:effectLst/>
                <a:latin typeface="Arial" panose="020B0604020202020204" pitchFamily="34" charset="0"/>
              </a:rPr>
              <a:t>the best way for </a:t>
            </a:r>
            <a:r>
              <a:rPr lang="en-US" sz="2800" b="0" i="0">
                <a:solidFill>
                  <a:srgbClr val="575757"/>
                </a:solidFill>
                <a:effectLst/>
                <a:latin typeface="Arial" panose="020B0604020202020204" pitchFamily="34" charset="0"/>
              </a:rPr>
              <a:t>themselves.</a:t>
            </a:r>
          </a:p>
          <a:p>
            <a:r>
              <a:rPr lang="en-US" sz="2800">
                <a:solidFill>
                  <a:srgbClr val="575757"/>
                </a:solidFill>
                <a:latin typeface="Arial" panose="020B0604020202020204" pitchFamily="34" charset="0"/>
              </a:rPr>
              <a:t>        She turned off her phone </a:t>
            </a:r>
            <a:r>
              <a:rPr lang="en-US" sz="2800" b="1" i="1">
                <a:solidFill>
                  <a:srgbClr val="FF0000"/>
                </a:solidFill>
                <a:latin typeface="Arial" panose="020B0604020202020204" pitchFamily="34" charset="0"/>
              </a:rPr>
              <a:t>in order </a:t>
            </a:r>
            <a:r>
              <a:rPr lang="en-US" sz="2800" b="1" i="1" u="sng">
                <a:solidFill>
                  <a:srgbClr val="FF0000"/>
                </a:solidFill>
                <a:latin typeface="Arial" panose="020B0604020202020204" pitchFamily="34" charset="0"/>
              </a:rPr>
              <a:t>not</a:t>
            </a:r>
            <a:r>
              <a:rPr lang="en-US" sz="2800" b="1" i="1">
                <a:solidFill>
                  <a:srgbClr val="FF0000"/>
                </a:solidFill>
                <a:latin typeface="Arial" panose="020B0604020202020204" pitchFamily="34" charset="0"/>
              </a:rPr>
              <a:t> to </a:t>
            </a:r>
            <a:r>
              <a:rPr lang="en-US" sz="2800" b="1" i="1" u="sng">
                <a:solidFill>
                  <a:srgbClr val="0070C0"/>
                </a:solidFill>
                <a:latin typeface="Arial" panose="020B0604020202020204" pitchFamily="34" charset="0"/>
              </a:rPr>
              <a:t>receive</a:t>
            </a:r>
            <a:r>
              <a:rPr lang="en-US" sz="2800" b="1" i="1">
                <a:solidFill>
                  <a:srgbClr val="575757"/>
                </a:solidFill>
                <a:latin typeface="Arial" panose="020B0604020202020204" pitchFamily="34" charset="0"/>
              </a:rPr>
              <a:t> </a:t>
            </a:r>
            <a:r>
              <a:rPr lang="en-US" sz="2800">
                <a:solidFill>
                  <a:srgbClr val="575757"/>
                </a:solidFill>
                <a:latin typeface="Arial" panose="020B0604020202020204" pitchFamily="34" charset="0"/>
              </a:rPr>
              <a:t>any calls. </a:t>
            </a:r>
            <a:endParaRPr lang="en-US" sz="2800" dirty="0"/>
          </a:p>
        </p:txBody>
      </p:sp>
      <p:sp>
        <p:nvSpPr>
          <p:cNvPr id="5" name="Rectangle 4"/>
          <p:cNvSpPr/>
          <p:nvPr/>
        </p:nvSpPr>
        <p:spPr>
          <a:xfrm>
            <a:off x="620618" y="3589179"/>
            <a:ext cx="11279892" cy="64633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sz="3600" b="1" i="0" dirty="0">
                <a:solidFill>
                  <a:schemeClr val="tx1"/>
                </a:solidFill>
                <a:effectLst/>
                <a:cs typeface="Arial" panose="020B0604020202020204" pitchFamily="34" charset="0"/>
              </a:rPr>
              <a:t>S + V </a:t>
            </a:r>
            <a:r>
              <a:rPr lang="en-US" sz="3600" b="1" i="0" dirty="0">
                <a:solidFill>
                  <a:srgbClr val="FF0000"/>
                </a:solidFill>
                <a:effectLst/>
                <a:cs typeface="Arial" panose="020B0604020202020204" pitchFamily="34" charset="0"/>
              </a:rPr>
              <a:t>+ in order/so as + </a:t>
            </a:r>
            <a:r>
              <a:rPr lang="en-US" sz="3600" b="1" i="0" u="sng" dirty="0">
                <a:solidFill>
                  <a:srgbClr val="FF0000"/>
                </a:solidFill>
                <a:effectLst/>
                <a:cs typeface="Arial" panose="020B0604020202020204" pitchFamily="34" charset="0"/>
              </a:rPr>
              <a:t>(not)</a:t>
            </a:r>
            <a:r>
              <a:rPr lang="en-US" sz="3600" b="1" i="0" dirty="0">
                <a:solidFill>
                  <a:srgbClr val="FF0000"/>
                </a:solidFill>
                <a:effectLst/>
                <a:cs typeface="Arial" panose="020B0604020202020204" pitchFamily="34" charset="0"/>
              </a:rPr>
              <a:t> + to + </a:t>
            </a:r>
            <a:r>
              <a:rPr lang="en-US" sz="3600" b="1" i="0" u="sng" dirty="0">
                <a:solidFill>
                  <a:srgbClr val="0070C0"/>
                </a:solidFill>
                <a:effectLst/>
                <a:cs typeface="Arial" panose="020B0604020202020204" pitchFamily="34" charset="0"/>
              </a:rPr>
              <a:t>V </a:t>
            </a:r>
            <a:r>
              <a:rPr lang="en-US" sz="3600" b="1" i="1" u="sng" dirty="0">
                <a:solidFill>
                  <a:srgbClr val="0070C0"/>
                </a:solidFill>
                <a:effectLst/>
                <a:cs typeface="Arial" panose="020B0604020202020204" pitchFamily="34" charset="0"/>
              </a:rPr>
              <a:t>bare </a:t>
            </a:r>
            <a:r>
              <a:rPr lang="en-US" sz="3600" b="1" i="1" u="sng" dirty="0" err="1">
                <a:solidFill>
                  <a:srgbClr val="0070C0"/>
                </a:solidFill>
                <a:effectLst/>
                <a:cs typeface="Arial" panose="020B0604020202020204" pitchFamily="34" charset="0"/>
              </a:rPr>
              <a:t>inf</a:t>
            </a:r>
            <a:endParaRPr lang="en-US" sz="3600" i="1" u="sng" dirty="0">
              <a:solidFill>
                <a:srgbClr val="0070C0"/>
              </a:solidFill>
              <a:cs typeface="Arial" panose="020B0604020202020204" pitchFamily="34" charset="0"/>
            </a:endParaRPr>
          </a:p>
        </p:txBody>
      </p:sp>
      <p:sp>
        <p:nvSpPr>
          <p:cNvPr id="6" name="TextBox 5"/>
          <p:cNvSpPr txBox="1"/>
          <p:nvPr/>
        </p:nvSpPr>
        <p:spPr>
          <a:xfrm>
            <a:off x="611212" y="2847642"/>
            <a:ext cx="1949108" cy="584775"/>
          </a:xfrm>
          <a:prstGeom prst="rect">
            <a:avLst/>
          </a:prstGeom>
          <a:noFill/>
        </p:spPr>
        <p:txBody>
          <a:bodyPr wrap="square" rtlCol="0">
            <a:spAutoFit/>
          </a:bodyPr>
          <a:lstStyle/>
          <a:p>
            <a:r>
              <a:rPr lang="en-US" sz="3200" b="1" u="sng" dirty="0">
                <a:solidFill>
                  <a:srgbClr val="00B0F0"/>
                </a:solidFill>
              </a:rPr>
              <a:t>FORM: </a:t>
            </a:r>
          </a:p>
        </p:txBody>
      </p:sp>
      <p:sp>
        <p:nvSpPr>
          <p:cNvPr id="7" name="TextBox 6"/>
          <p:cNvSpPr txBox="1"/>
          <p:nvPr/>
        </p:nvSpPr>
        <p:spPr>
          <a:xfrm>
            <a:off x="611212" y="4488969"/>
            <a:ext cx="1949108" cy="584775"/>
          </a:xfrm>
          <a:prstGeom prst="rect">
            <a:avLst/>
          </a:prstGeom>
          <a:noFill/>
        </p:spPr>
        <p:txBody>
          <a:bodyPr wrap="square" rtlCol="0">
            <a:spAutoFit/>
          </a:bodyPr>
          <a:lstStyle/>
          <a:p>
            <a:r>
              <a:rPr lang="en-US" sz="3200" b="1" u="sng">
                <a:solidFill>
                  <a:srgbClr val="00B0F0"/>
                </a:solidFill>
              </a:rPr>
              <a:t>USAGE:</a:t>
            </a:r>
            <a:endParaRPr lang="en-US" sz="3200" b="1" u="sng" dirty="0">
              <a:solidFill>
                <a:srgbClr val="00B0F0"/>
              </a:solidFill>
            </a:endParaRPr>
          </a:p>
        </p:txBody>
      </p:sp>
      <p:sp>
        <p:nvSpPr>
          <p:cNvPr id="8" name="Rectangle 7"/>
          <p:cNvSpPr/>
          <p:nvPr/>
        </p:nvSpPr>
        <p:spPr>
          <a:xfrm>
            <a:off x="1996439" y="4471416"/>
            <a:ext cx="9904071" cy="1077218"/>
          </a:xfrm>
          <a:prstGeom prst="rect">
            <a:avLst/>
          </a:prstGeom>
        </p:spPr>
        <p:txBody>
          <a:bodyPr wrap="square">
            <a:spAutoFit/>
          </a:bodyPr>
          <a:lstStyle/>
          <a:p>
            <a:r>
              <a:rPr lang="en-US" sz="3200">
                <a:solidFill>
                  <a:srgbClr val="444444"/>
                </a:solidFill>
                <a:latin typeface="Calibri" panose="020F0502020204030204" pitchFamily="34" charset="0"/>
                <a:cs typeface="Calibri" panose="020F0502020204030204" pitchFamily="34" charset="0"/>
              </a:rPr>
              <a:t>We use “in order to” or “so as to” with an infinitive form of verb to express </a:t>
            </a:r>
            <a:r>
              <a:rPr lang="en-US" sz="3200" b="1" i="1" u="sng">
                <a:solidFill>
                  <a:srgbClr val="FF0000"/>
                </a:solidFill>
                <a:latin typeface="Calibri" panose="020F0502020204030204" pitchFamily="34" charset="0"/>
                <a:cs typeface="Calibri" panose="020F0502020204030204" pitchFamily="34" charset="0"/>
              </a:rPr>
              <a:t>the purpose of something (chỉ mục đích)</a:t>
            </a:r>
            <a:endParaRPr lang="en-US" sz="3200" b="1" i="1" u="sng" dirty="0">
              <a:solidFill>
                <a:srgbClr val="FF0000"/>
              </a:solidFill>
              <a:latin typeface="Calibri" panose="020F0502020204030204" pitchFamily="34" charset="0"/>
              <a:cs typeface="Calibri" panose="020F0502020204030204" pitchFamily="34" charset="0"/>
            </a:endParaRPr>
          </a:p>
        </p:txBody>
      </p:sp>
      <p:sp>
        <p:nvSpPr>
          <p:cNvPr id="10" name="AutoShape 4" descr="Giải mã khả năng ghi nhớ của con người - Genesolution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US"/>
          </a:p>
        </p:txBody>
      </p:sp>
      <p:pic>
        <p:nvPicPr>
          <p:cNvPr id="3080" name="Picture 8" descr="Giải mã khả năng ghi nhớ của con người - Genesolutio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30939" y="37163"/>
            <a:ext cx="2414934" cy="1360413"/>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descr="BÍ QUYẾT GIÚP BẠN GHI NHỚ HIỆU QUẢ NHẤT – Tiếp thị nhanh nhất, kênh quảng  cáo rao vặt hiệu quả » ttnn.com.v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15" y="5002584"/>
            <a:ext cx="1797828" cy="200383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barn(inVertical)">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1000"/>
                                        <p:tgtEl>
                                          <p:spTgt spid="5"/>
                                        </p:tgtEl>
                                      </p:cBhvr>
                                    </p:animEffect>
                                    <p:anim calcmode="lin" valueType="num">
                                      <p:cBhvr>
                                        <p:cTn id="32" dur="1000" fill="hold"/>
                                        <p:tgtEl>
                                          <p:spTgt spid="5"/>
                                        </p:tgtEl>
                                        <p:attrNameLst>
                                          <p:attrName>ppt_x</p:attrName>
                                        </p:attrNameLst>
                                      </p:cBhvr>
                                      <p:tavLst>
                                        <p:tav tm="0">
                                          <p:val>
                                            <p:strVal val="#ppt_x"/>
                                          </p:val>
                                        </p:tav>
                                        <p:tav tm="100000">
                                          <p:val>
                                            <p:strVal val="#ppt_x"/>
                                          </p:val>
                                        </p:tav>
                                      </p:tavLst>
                                    </p:anim>
                                    <p:anim calcmode="lin" valueType="num">
                                      <p:cBhvr>
                                        <p:cTn id="3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barn(inVertical)">
                                      <p:cBhvr>
                                        <p:cTn id="38" dur="500"/>
                                        <p:tgtEl>
                                          <p:spTgt spid="7"/>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circle(in)">
                                      <p:cBhvr>
                                        <p:cTn id="4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 grpId="0"/>
      <p:bldP spid="4" grpId="0"/>
      <p:bldP spid="5" grpId="0" animBg="1"/>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322034" y="4475790"/>
            <a:ext cx="593494" cy="475860"/>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2" name="Rectangle 1"/>
          <p:cNvSpPr/>
          <p:nvPr/>
        </p:nvSpPr>
        <p:spPr>
          <a:xfrm>
            <a:off x="385482" y="1511931"/>
            <a:ext cx="4957482" cy="4031873"/>
          </a:xfrm>
          <a:prstGeom prst="rect">
            <a:avLst/>
          </a:prstGeom>
        </p:spPr>
        <p:txBody>
          <a:bodyPr wrap="square">
            <a:spAutoFit/>
          </a:bodyPr>
          <a:lstStyle/>
          <a:p>
            <a:pPr algn="just"/>
            <a:r>
              <a:rPr lang="en-US" sz="3200" dirty="0">
                <a:solidFill>
                  <a:srgbClr val="000000"/>
                </a:solidFill>
                <a:latin typeface="Times New Roman" panose="02020603050405020304" pitchFamily="18" charset="0"/>
                <a:cs typeface="Times New Roman" panose="02020603050405020304" pitchFamily="18" charset="0"/>
              </a:rPr>
              <a:t>1</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a:solidFill>
                  <a:srgbClr val="000000"/>
                </a:solidFill>
                <a:effectLst/>
                <a:latin typeface="Times New Roman" panose="02020603050405020304" pitchFamily="18" charset="0"/>
                <a:cs typeface="Times New Roman" panose="02020603050405020304" pitchFamily="18" charset="0"/>
              </a:rPr>
              <a:t>They put their </a:t>
            </a:r>
            <a:r>
              <a:rPr lang="en-US" sz="3200" b="0" i="0" dirty="0">
                <a:solidFill>
                  <a:srgbClr val="000000"/>
                </a:solidFill>
                <a:effectLst/>
                <a:latin typeface="Times New Roman" panose="02020603050405020304" pitchFamily="18" charset="0"/>
                <a:cs typeface="Times New Roman" panose="02020603050405020304" pitchFamily="18" charset="0"/>
              </a:rPr>
              <a:t>video cameras </a:t>
            </a:r>
            <a:r>
              <a:rPr lang="en-US" sz="3200" b="0" i="0">
                <a:solidFill>
                  <a:srgbClr val="000000"/>
                </a:solidFill>
                <a:effectLst/>
                <a:latin typeface="Times New Roman" panose="02020603050405020304" pitchFamily="18" charset="0"/>
                <a:cs typeface="Times New Roman" panose="02020603050405020304" pitchFamily="18" charset="0"/>
              </a:rPr>
              <a:t>in a locked box </a:t>
            </a:r>
            <a:r>
              <a:rPr lang="en-US" sz="3200" b="0" i="0" dirty="0">
                <a:solidFill>
                  <a:srgbClr val="000000"/>
                </a:solidFill>
                <a:effectLst/>
                <a:latin typeface="Times New Roman" panose="02020603050405020304" pitchFamily="18" charset="0"/>
                <a:cs typeface="Times New Roman" panose="02020603050405020304" pitchFamily="18" charset="0"/>
              </a:rPr>
              <a:t>_______ </a:t>
            </a:r>
            <a:r>
              <a:rPr lang="en-US" sz="3200" b="0" i="0">
                <a:solidFill>
                  <a:srgbClr val="000000"/>
                </a:solidFill>
                <a:effectLst/>
                <a:latin typeface="Times New Roman" panose="02020603050405020304" pitchFamily="18" charset="0"/>
                <a:cs typeface="Times New Roman" panose="02020603050405020304" pitchFamily="18" charset="0"/>
              </a:rPr>
              <a:t>stop people stealing them.</a:t>
            </a:r>
            <a:endParaRPr lang="en-US" sz="3200" b="0" i="0" dirty="0">
              <a:solidFill>
                <a:srgbClr val="000000"/>
              </a:solidFill>
              <a:effectLst/>
              <a:latin typeface="Times New Roman" panose="02020603050405020304" pitchFamily="18" charset="0"/>
              <a:cs typeface="Times New Roman" panose="02020603050405020304" pitchFamily="18" charset="0"/>
            </a:endParaRPr>
          </a:p>
          <a:p>
            <a:pPr algn="just"/>
            <a:r>
              <a:rPr lang="en-US" sz="3200" b="0" i="0" dirty="0">
                <a:solidFill>
                  <a:srgbClr val="000000"/>
                </a:solidFill>
                <a:effectLst/>
                <a:latin typeface="Times New Roman" panose="02020603050405020304" pitchFamily="18" charset="0"/>
                <a:cs typeface="Times New Roman" panose="02020603050405020304" pitchFamily="18" charset="0"/>
              </a:rPr>
              <a:t>A. not to</a:t>
            </a:r>
          </a:p>
          <a:p>
            <a:pPr algn="just"/>
            <a:r>
              <a:rPr lang="en-US" sz="3200" b="0" i="0" dirty="0">
                <a:solidFill>
                  <a:srgbClr val="000000"/>
                </a:solidFill>
                <a:effectLst/>
                <a:latin typeface="Times New Roman" panose="02020603050405020304" pitchFamily="18" charset="0"/>
                <a:cs typeface="Times New Roman" panose="02020603050405020304" pitchFamily="18" charset="0"/>
              </a:rPr>
              <a:t>B. so as not to</a:t>
            </a:r>
          </a:p>
          <a:p>
            <a:pPr algn="just"/>
            <a:r>
              <a:rPr lang="en-US" sz="3200" b="0" i="0" dirty="0">
                <a:effectLst/>
                <a:latin typeface="Times New Roman" panose="02020603050405020304" pitchFamily="18" charset="0"/>
                <a:cs typeface="Times New Roman" panose="02020603050405020304" pitchFamily="18" charset="0"/>
              </a:rPr>
              <a:t>C. in order to</a:t>
            </a:r>
          </a:p>
          <a:p>
            <a:pPr algn="just"/>
            <a:r>
              <a:rPr lang="en-US" sz="3200" b="0" i="0" dirty="0">
                <a:solidFill>
                  <a:srgbClr val="000000"/>
                </a:solidFill>
                <a:effectLst/>
                <a:latin typeface="Times New Roman" panose="02020603050405020304" pitchFamily="18" charset="0"/>
                <a:cs typeface="Times New Roman" panose="02020603050405020304" pitchFamily="18" charset="0"/>
              </a:rPr>
              <a:t>D. so that</a:t>
            </a:r>
          </a:p>
        </p:txBody>
      </p:sp>
      <p:sp>
        <p:nvSpPr>
          <p:cNvPr id="6" name="Oval 5"/>
          <p:cNvSpPr/>
          <p:nvPr/>
        </p:nvSpPr>
        <p:spPr>
          <a:xfrm>
            <a:off x="5782051" y="3079040"/>
            <a:ext cx="593494" cy="475860"/>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3" name="Rectangle 2"/>
          <p:cNvSpPr/>
          <p:nvPr/>
        </p:nvSpPr>
        <p:spPr>
          <a:xfrm>
            <a:off x="5800165" y="1546744"/>
            <a:ext cx="5853952" cy="3046988"/>
          </a:xfrm>
          <a:prstGeom prst="rect">
            <a:avLst/>
          </a:prstGeom>
        </p:spPr>
        <p:txBody>
          <a:bodyPr wrap="square">
            <a:spAutoFit/>
          </a:bodyPr>
          <a:lstStyle/>
          <a:p>
            <a:pPr algn="just"/>
            <a:r>
              <a:rPr lang="en-US" sz="3200" b="0" i="0" dirty="0">
                <a:solidFill>
                  <a:srgbClr val="000000"/>
                </a:solidFill>
                <a:effectLst/>
                <a:latin typeface="Times New Roman" panose="02020603050405020304" pitchFamily="18" charset="0"/>
                <a:cs typeface="Times New Roman" panose="02020603050405020304" pitchFamily="18" charset="0"/>
              </a:rPr>
              <a:t>2</a:t>
            </a:r>
            <a:r>
              <a:rPr lang="en-US" sz="3200" b="0" i="0">
                <a:solidFill>
                  <a:srgbClr val="000000"/>
                </a:solidFill>
                <a:effectLst/>
                <a:latin typeface="Times New Roman" panose="02020603050405020304" pitchFamily="18" charset="0"/>
                <a:cs typeface="Times New Roman" panose="02020603050405020304" pitchFamily="18" charset="0"/>
              </a:rPr>
              <a:t>. He </a:t>
            </a:r>
            <a:r>
              <a:rPr lang="en-US" sz="3200" b="0" i="0" dirty="0">
                <a:solidFill>
                  <a:srgbClr val="000000"/>
                </a:solidFill>
                <a:effectLst/>
                <a:latin typeface="Times New Roman" panose="02020603050405020304" pitchFamily="18" charset="0"/>
                <a:cs typeface="Times New Roman" panose="02020603050405020304" pitchFamily="18" charset="0"/>
              </a:rPr>
              <a:t>studies hard _________fail in the exam.</a:t>
            </a:r>
          </a:p>
          <a:p>
            <a:pPr algn="just"/>
            <a:r>
              <a:rPr lang="en-US" sz="3200" b="0" i="0" dirty="0">
                <a:solidFill>
                  <a:srgbClr val="000000"/>
                </a:solidFill>
                <a:effectLst/>
                <a:latin typeface="Times New Roman" panose="02020603050405020304" pitchFamily="18" charset="0"/>
                <a:cs typeface="Times New Roman" panose="02020603050405020304" pitchFamily="18" charset="0"/>
              </a:rPr>
              <a:t>A. not to</a:t>
            </a:r>
          </a:p>
          <a:p>
            <a:pPr algn="just"/>
            <a:r>
              <a:rPr lang="en-US" sz="3200" b="0" i="0" dirty="0">
                <a:solidFill>
                  <a:srgbClr val="000000"/>
                </a:solidFill>
                <a:effectLst/>
                <a:latin typeface="Times New Roman" panose="02020603050405020304" pitchFamily="18" charset="0"/>
                <a:cs typeface="Times New Roman" panose="02020603050405020304" pitchFamily="18" charset="0"/>
              </a:rPr>
              <a:t>B. so as not to</a:t>
            </a:r>
          </a:p>
          <a:p>
            <a:pPr algn="just"/>
            <a:r>
              <a:rPr lang="en-US" sz="3200" b="0" i="0" dirty="0">
                <a:solidFill>
                  <a:srgbClr val="000000"/>
                </a:solidFill>
                <a:effectLst/>
                <a:latin typeface="Times New Roman" panose="02020603050405020304" pitchFamily="18" charset="0"/>
                <a:cs typeface="Times New Roman" panose="02020603050405020304" pitchFamily="18" charset="0"/>
              </a:rPr>
              <a:t>C. in order to</a:t>
            </a:r>
          </a:p>
          <a:p>
            <a:pPr algn="just"/>
            <a:r>
              <a:rPr lang="en-US" sz="3200" b="0" i="0" dirty="0">
                <a:solidFill>
                  <a:srgbClr val="000000"/>
                </a:solidFill>
                <a:effectLst/>
                <a:latin typeface="Times New Roman" panose="02020603050405020304" pitchFamily="18" charset="0"/>
                <a:cs typeface="Times New Roman" panose="02020603050405020304" pitchFamily="18" charset="0"/>
              </a:rPr>
              <a:t>D</a:t>
            </a:r>
            <a:r>
              <a:rPr lang="en-US" sz="3200" b="0" i="0">
                <a:solidFill>
                  <a:srgbClr val="000000"/>
                </a:solidFill>
                <a:effectLst/>
                <a:latin typeface="Times New Roman" panose="02020603050405020304" pitchFamily="18" charset="0"/>
                <a:cs typeface="Times New Roman" panose="02020603050405020304" pitchFamily="18" charset="0"/>
              </a:rPr>
              <a:t>. </a:t>
            </a:r>
            <a:r>
              <a:rPr lang="en-US" sz="3200">
                <a:solidFill>
                  <a:srgbClr val="000000"/>
                </a:solidFill>
                <a:latin typeface="Times New Roman" panose="02020603050405020304" pitchFamily="18" charset="0"/>
                <a:cs typeface="Times New Roman" panose="02020603050405020304" pitchFamily="18" charset="0"/>
              </a:rPr>
              <a:t>in order</a:t>
            </a:r>
            <a:r>
              <a:rPr lang="en-US" sz="3200" b="0" i="0">
                <a:solidFill>
                  <a:srgbClr val="000000"/>
                </a:solidFill>
                <a:effectLst/>
                <a:latin typeface="Times New Roman" panose="02020603050405020304" pitchFamily="18" charset="0"/>
                <a:cs typeface="Times New Roman" panose="02020603050405020304" pitchFamily="18" charset="0"/>
              </a:rPr>
              <a:t> </a:t>
            </a:r>
            <a:r>
              <a:rPr lang="en-US" sz="3200" b="0" i="0" dirty="0">
                <a:solidFill>
                  <a:srgbClr val="000000"/>
                </a:solidFill>
                <a:effectLst/>
                <a:latin typeface="Times New Roman" panose="02020603050405020304" pitchFamily="18" charset="0"/>
                <a:cs typeface="Times New Roman" panose="02020603050405020304" pitchFamily="18" charset="0"/>
              </a:rPr>
              <a:t>that</a:t>
            </a:r>
          </a:p>
        </p:txBody>
      </p:sp>
      <p:sp>
        <p:nvSpPr>
          <p:cNvPr id="4" name="Text Box 2"/>
          <p:cNvSpPr txBox="1">
            <a:spLocks noChangeArrowheads="1"/>
          </p:cNvSpPr>
          <p:nvPr/>
        </p:nvSpPr>
        <p:spPr bwMode="auto">
          <a:xfrm>
            <a:off x="286510" y="0"/>
            <a:ext cx="1190549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eaLnBrk="1" hangingPunct="1">
              <a:spcBef>
                <a:spcPct val="50000"/>
              </a:spcBef>
              <a:defRPr/>
            </a:pPr>
            <a:r>
              <a:rPr lang="en-US" altLang="en-US" sz="4000" b="1" dirty="0">
                <a:solidFill>
                  <a:srgbClr val="FF0000"/>
                </a:solidFill>
                <a:latin typeface="Tahoma" panose="020B0604030504040204" pitchFamily="34" charset="0"/>
                <a:cs typeface="Tahoma" panose="020B0604030504040204" pitchFamily="34" charset="0"/>
              </a:rPr>
              <a:t>Practice 1: Choose the best answer to fill in the blanks.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down)">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ppt_x"/>
                                          </p:val>
                                        </p:tav>
                                        <p:tav tm="100000">
                                          <p:val>
                                            <p:strVal val="#ppt_x"/>
                                          </p:val>
                                        </p:tav>
                                      </p:tavLst>
                                    </p:anim>
                                    <p:anim calcmode="lin" valueType="num">
                                      <p:cBhvr additive="base">
                                        <p:cTn id="2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additive="base">
                                        <p:cTn id="30" dur="500" fill="hold"/>
                                        <p:tgtEl>
                                          <p:spTgt spid="6"/>
                                        </p:tgtEl>
                                        <p:attrNameLst>
                                          <p:attrName>ppt_x</p:attrName>
                                        </p:attrNameLst>
                                      </p:cBhvr>
                                      <p:tavLst>
                                        <p:tav tm="0">
                                          <p:val>
                                            <p:strVal val="#ppt_x"/>
                                          </p:val>
                                        </p:tav>
                                        <p:tav tm="100000">
                                          <p:val>
                                            <p:strVal val="#ppt_x"/>
                                          </p:val>
                                        </p:tav>
                                      </p:tavLst>
                                    </p:anim>
                                    <p:anim calcmode="lin" valueType="num">
                                      <p:cBhvr additive="base">
                                        <p:cTn id="3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2" grpId="0"/>
      <p:bldP spid="6" grpId="0" animBg="1"/>
      <p:bldP spid="3" grpId="0"/>
      <p:bldP spid="4"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417138" y="3959292"/>
            <a:ext cx="593494" cy="475860"/>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6" name="Oval 5"/>
          <p:cNvSpPr/>
          <p:nvPr/>
        </p:nvSpPr>
        <p:spPr>
          <a:xfrm>
            <a:off x="6463552" y="4435152"/>
            <a:ext cx="593494" cy="475860"/>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2" name="Text Box 2"/>
          <p:cNvSpPr txBox="1">
            <a:spLocks noChangeArrowheads="1"/>
          </p:cNvSpPr>
          <p:nvPr/>
        </p:nvSpPr>
        <p:spPr bwMode="auto">
          <a:xfrm>
            <a:off x="286510" y="0"/>
            <a:ext cx="1190549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eaLnBrk="1" hangingPunct="1">
              <a:spcBef>
                <a:spcPct val="50000"/>
              </a:spcBef>
              <a:defRPr/>
            </a:pPr>
            <a:r>
              <a:rPr lang="en-US" altLang="en-US" sz="4000" b="1" dirty="0">
                <a:solidFill>
                  <a:srgbClr val="FF0000"/>
                </a:solidFill>
                <a:latin typeface="Tahoma" panose="020B0604030504040204" pitchFamily="34" charset="0"/>
                <a:cs typeface="Tahoma" panose="020B0604030504040204" pitchFamily="34" charset="0"/>
              </a:rPr>
              <a:t>Practice 1: Choose the best answer to fill in the blanks.  </a:t>
            </a:r>
          </a:p>
        </p:txBody>
      </p:sp>
      <p:sp>
        <p:nvSpPr>
          <p:cNvPr id="3" name="Rectangle 2"/>
          <p:cNvSpPr/>
          <p:nvPr/>
        </p:nvSpPr>
        <p:spPr>
          <a:xfrm>
            <a:off x="537883" y="1480101"/>
            <a:ext cx="5432611" cy="3046988"/>
          </a:xfrm>
          <a:prstGeom prst="rect">
            <a:avLst/>
          </a:prstGeom>
        </p:spPr>
        <p:txBody>
          <a:bodyPr wrap="square">
            <a:spAutoFit/>
          </a:bodyPr>
          <a:lstStyle/>
          <a:p>
            <a:pPr algn="just"/>
            <a:r>
              <a:rPr lang="en-US" sz="3200" b="0" i="0" dirty="0">
                <a:solidFill>
                  <a:srgbClr val="000000"/>
                </a:solidFill>
                <a:effectLst/>
                <a:latin typeface="Times New Roman" panose="02020603050405020304" pitchFamily="18" charset="0"/>
                <a:cs typeface="Times New Roman" panose="02020603050405020304" pitchFamily="18" charset="0"/>
              </a:rPr>
              <a:t>3. </a:t>
            </a:r>
            <a:r>
              <a:rPr lang="en-US" sz="3200" dirty="0">
                <a:solidFill>
                  <a:srgbClr val="000000"/>
                </a:solidFill>
                <a:latin typeface="Times New Roman" panose="02020603050405020304" pitchFamily="18" charset="0"/>
                <a:cs typeface="Times New Roman" panose="02020603050405020304" pitchFamily="18" charset="0"/>
              </a:rPr>
              <a:t>Mary jogs every day ______ lose weight.</a:t>
            </a:r>
            <a:endParaRPr lang="en-US" sz="3200" b="0" i="0" dirty="0">
              <a:solidFill>
                <a:srgbClr val="000000"/>
              </a:solidFill>
              <a:effectLst/>
              <a:latin typeface="Times New Roman" panose="02020603050405020304" pitchFamily="18" charset="0"/>
              <a:cs typeface="Times New Roman" panose="02020603050405020304" pitchFamily="18" charset="0"/>
            </a:endParaRPr>
          </a:p>
          <a:p>
            <a:pPr algn="just"/>
            <a:r>
              <a:rPr lang="en-US" sz="3200" b="0" i="0" dirty="0">
                <a:solidFill>
                  <a:srgbClr val="000000"/>
                </a:solidFill>
                <a:effectLst/>
                <a:latin typeface="Times New Roman" panose="02020603050405020304" pitchFamily="18" charset="0"/>
                <a:cs typeface="Times New Roman" panose="02020603050405020304" pitchFamily="18" charset="0"/>
              </a:rPr>
              <a:t>A. so as</a:t>
            </a:r>
          </a:p>
          <a:p>
            <a:pPr algn="just"/>
            <a:r>
              <a:rPr lang="en-US" sz="3200" b="0" i="0" dirty="0">
                <a:solidFill>
                  <a:srgbClr val="000000"/>
                </a:solidFill>
                <a:effectLst/>
                <a:latin typeface="Times New Roman" panose="02020603050405020304" pitchFamily="18" charset="0"/>
                <a:cs typeface="Times New Roman" panose="02020603050405020304" pitchFamily="18" charset="0"/>
              </a:rPr>
              <a:t>B. so that</a:t>
            </a:r>
          </a:p>
          <a:p>
            <a:pPr algn="just"/>
            <a:r>
              <a:rPr lang="en-US" sz="3200" b="0" i="0" dirty="0">
                <a:solidFill>
                  <a:srgbClr val="000000"/>
                </a:solidFill>
                <a:effectLst/>
                <a:latin typeface="Times New Roman" panose="02020603050405020304" pitchFamily="18" charset="0"/>
                <a:cs typeface="Times New Roman" panose="02020603050405020304" pitchFamily="18" charset="0"/>
              </a:rPr>
              <a:t>C</a:t>
            </a:r>
            <a:r>
              <a:rPr lang="en-US" sz="3200" b="0" i="0">
                <a:solidFill>
                  <a:srgbClr val="000000"/>
                </a:solidFill>
                <a:effectLst/>
                <a:latin typeface="Times New Roman" panose="02020603050405020304" pitchFamily="18" charset="0"/>
                <a:cs typeface="Times New Roman" panose="02020603050405020304" pitchFamily="18" charset="0"/>
              </a:rPr>
              <a:t>. because </a:t>
            </a:r>
            <a:endParaRPr lang="en-US" sz="3200" b="0" i="0" dirty="0">
              <a:solidFill>
                <a:srgbClr val="000000"/>
              </a:solidFill>
              <a:effectLst/>
              <a:latin typeface="Times New Roman" panose="02020603050405020304" pitchFamily="18" charset="0"/>
              <a:cs typeface="Times New Roman" panose="02020603050405020304" pitchFamily="18" charset="0"/>
            </a:endParaRPr>
          </a:p>
          <a:p>
            <a:pPr algn="just"/>
            <a:r>
              <a:rPr lang="en-US" sz="3200" b="0" i="0" dirty="0">
                <a:solidFill>
                  <a:srgbClr val="000000"/>
                </a:solidFill>
                <a:effectLst/>
                <a:latin typeface="Times New Roman" panose="02020603050405020304" pitchFamily="18" charset="0"/>
                <a:cs typeface="Times New Roman" panose="02020603050405020304" pitchFamily="18" charset="0"/>
              </a:rPr>
              <a:t>D. so as to</a:t>
            </a:r>
          </a:p>
        </p:txBody>
      </p:sp>
      <p:sp>
        <p:nvSpPr>
          <p:cNvPr id="4" name="Rectangle 3"/>
          <p:cNvSpPr/>
          <p:nvPr/>
        </p:nvSpPr>
        <p:spPr>
          <a:xfrm>
            <a:off x="6463552" y="1480101"/>
            <a:ext cx="5011271" cy="3539430"/>
          </a:xfrm>
          <a:prstGeom prst="rect">
            <a:avLst/>
          </a:prstGeom>
        </p:spPr>
        <p:txBody>
          <a:bodyPr wrap="square">
            <a:spAutoFit/>
          </a:bodyPr>
          <a:lstStyle/>
          <a:p>
            <a:pPr algn="just"/>
            <a:r>
              <a:rPr lang="en-US" sz="3200" b="0" i="0" dirty="0">
                <a:solidFill>
                  <a:srgbClr val="000000"/>
                </a:solidFill>
                <a:effectLst/>
                <a:latin typeface="Times New Roman" panose="02020603050405020304" pitchFamily="18" charset="0"/>
                <a:cs typeface="Times New Roman" panose="02020603050405020304" pitchFamily="18" charset="0"/>
              </a:rPr>
              <a:t>4. He turned off the lights before going out _______ waste electricity.</a:t>
            </a:r>
          </a:p>
          <a:p>
            <a:pPr algn="just"/>
            <a:r>
              <a:rPr lang="en-US" sz="3200" b="0" i="0" dirty="0">
                <a:solidFill>
                  <a:srgbClr val="000000"/>
                </a:solidFill>
                <a:effectLst/>
                <a:latin typeface="Times New Roman" panose="02020603050405020304" pitchFamily="18" charset="0"/>
                <a:cs typeface="Times New Roman" panose="02020603050405020304" pitchFamily="18" charset="0"/>
              </a:rPr>
              <a:t>A. so that not</a:t>
            </a:r>
          </a:p>
          <a:p>
            <a:pPr algn="just"/>
            <a:r>
              <a:rPr lang="en-US" sz="3200" b="0" i="0" dirty="0">
                <a:solidFill>
                  <a:srgbClr val="000000"/>
                </a:solidFill>
                <a:effectLst/>
                <a:latin typeface="Times New Roman" panose="02020603050405020304" pitchFamily="18" charset="0"/>
                <a:cs typeface="Times New Roman" panose="02020603050405020304" pitchFamily="18" charset="0"/>
              </a:rPr>
              <a:t>B. as not to</a:t>
            </a:r>
          </a:p>
          <a:p>
            <a:pPr algn="just"/>
            <a:r>
              <a:rPr lang="en-US" sz="3200" b="0" i="0" dirty="0">
                <a:solidFill>
                  <a:srgbClr val="000000"/>
                </a:solidFill>
                <a:effectLst/>
                <a:latin typeface="Times New Roman" panose="02020603050405020304" pitchFamily="18" charset="0"/>
                <a:cs typeface="Times New Roman" panose="02020603050405020304" pitchFamily="18" charset="0"/>
              </a:rPr>
              <a:t>C. in order that not</a:t>
            </a:r>
          </a:p>
          <a:p>
            <a:pPr algn="just"/>
            <a:r>
              <a:rPr lang="en-US" sz="3200" b="0" i="0" dirty="0">
                <a:solidFill>
                  <a:srgbClr val="000000"/>
                </a:solidFill>
                <a:effectLst/>
                <a:latin typeface="Times New Roman" panose="02020603050405020304" pitchFamily="18" charset="0"/>
                <a:cs typeface="Times New Roman" panose="02020603050405020304" pitchFamily="18" charset="0"/>
              </a:rPr>
              <a:t>D. so as not 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down)">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ppt_x"/>
                                          </p:val>
                                        </p:tav>
                                        <p:tav tm="100000">
                                          <p:val>
                                            <p:strVal val="#ppt_x"/>
                                          </p:val>
                                        </p:tav>
                                      </p:tavLst>
                                    </p:anim>
                                    <p:anim calcmode="lin" valueType="num">
                                      <p:cBhvr additive="base">
                                        <p:cTn id="2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ppt_x"/>
                                          </p:val>
                                        </p:tav>
                                        <p:tav tm="100000">
                                          <p:val>
                                            <p:strVal val="#ppt_x"/>
                                          </p:val>
                                        </p:tav>
                                      </p:tavLst>
                                    </p:anim>
                                    <p:anim calcmode="lin" valueType="num">
                                      <p:cBhvr additive="base">
                                        <p:cTn id="3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2" grpId="0" autoUpdateAnimBg="0"/>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286510" y="0"/>
            <a:ext cx="1190549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eaLnBrk="1" hangingPunct="1">
              <a:spcBef>
                <a:spcPct val="50000"/>
              </a:spcBef>
              <a:defRPr/>
            </a:pPr>
            <a:r>
              <a:rPr lang="en-US" altLang="en-US" sz="4000" b="1" dirty="0">
                <a:solidFill>
                  <a:srgbClr val="FF0000"/>
                </a:solidFill>
                <a:latin typeface="Tahoma" panose="020B0604030504040204" pitchFamily="34" charset="0"/>
                <a:cs typeface="Tahoma" panose="020B0604030504040204" pitchFamily="34" charset="0"/>
              </a:rPr>
              <a:t>Practice 2:</a:t>
            </a:r>
          </a:p>
        </p:txBody>
      </p:sp>
      <p:sp>
        <p:nvSpPr>
          <p:cNvPr id="3" name="Rectangle 2"/>
          <p:cNvSpPr/>
          <p:nvPr/>
        </p:nvSpPr>
        <p:spPr>
          <a:xfrm>
            <a:off x="3156857" y="0"/>
            <a:ext cx="8282474" cy="1323439"/>
          </a:xfrm>
          <a:prstGeom prst="rect">
            <a:avLst/>
          </a:prstGeom>
        </p:spPr>
        <p:txBody>
          <a:bodyPr wrap="square">
            <a:spAutoFit/>
          </a:bodyPr>
          <a:lstStyle/>
          <a:p>
            <a:r>
              <a:rPr lang="en-US" sz="4000" b="1" dirty="0">
                <a:solidFill>
                  <a:srgbClr val="FF0000"/>
                </a:solidFill>
                <a:latin typeface="Tahoma" panose="020B0604030504040204" pitchFamily="34" charset="0"/>
                <a:cs typeface="Tahoma" panose="020B0604030504040204" pitchFamily="34" charset="0"/>
              </a:rPr>
              <a:t>Combine </a:t>
            </a:r>
            <a:r>
              <a:rPr lang="en-US" sz="4000" b="1">
                <a:solidFill>
                  <a:srgbClr val="FF0000"/>
                </a:solidFill>
                <a:latin typeface="Tahoma" panose="020B0604030504040204" pitchFamily="34" charset="0"/>
                <a:cs typeface="Tahoma" panose="020B0604030504040204" pitchFamily="34" charset="0"/>
              </a:rPr>
              <a:t>the sentences </a:t>
            </a:r>
            <a:r>
              <a:rPr lang="en-US" sz="4000" b="1" dirty="0">
                <a:solidFill>
                  <a:srgbClr val="FF0000"/>
                </a:solidFill>
                <a:latin typeface="Tahoma" panose="020B0604030504040204" pitchFamily="34" charset="0"/>
                <a:cs typeface="Tahoma" panose="020B0604030504040204" pitchFamily="34" charset="0"/>
              </a:rPr>
              <a:t>using</a:t>
            </a:r>
          </a:p>
          <a:p>
            <a:r>
              <a:rPr lang="en-US" sz="4000" b="1" dirty="0">
                <a:solidFill>
                  <a:srgbClr val="FF0000"/>
                </a:solidFill>
                <a:latin typeface="Tahoma" panose="020B0604030504040204" pitchFamily="34" charset="0"/>
                <a:cs typeface="Tahoma" panose="020B0604030504040204" pitchFamily="34" charset="0"/>
              </a:rPr>
              <a:t> “in order to/ so as to”:</a:t>
            </a:r>
          </a:p>
        </p:txBody>
      </p:sp>
      <p:sp>
        <p:nvSpPr>
          <p:cNvPr id="4" name="Rectangle 3"/>
          <p:cNvSpPr/>
          <p:nvPr/>
        </p:nvSpPr>
        <p:spPr>
          <a:xfrm>
            <a:off x="286509" y="1459506"/>
            <a:ext cx="11905491" cy="5170646"/>
          </a:xfrm>
          <a:prstGeom prst="rect">
            <a:avLst/>
          </a:prstGeom>
        </p:spPr>
        <p:txBody>
          <a:bodyPr wrap="square">
            <a:spAutoFit/>
          </a:bodyPr>
          <a:lstStyle/>
          <a:p>
            <a:r>
              <a:rPr lang="en-US" sz="3000" dirty="0">
                <a:solidFill>
                  <a:srgbClr val="0070C0"/>
                </a:solidFill>
                <a:latin typeface="Times New Roman" panose="02020603050405020304" pitchFamily="18" charset="0"/>
                <a:cs typeface="Times New Roman" panose="02020603050405020304" pitchFamily="18" charset="0"/>
              </a:rPr>
              <a:t>E.g.: I’m studying hard. I want to keep pace with my classmates.</a:t>
            </a:r>
            <a:br>
              <a:rPr lang="en-US" sz="3000" dirty="0">
                <a:solidFill>
                  <a:srgbClr val="0070C0"/>
                </a:solidFill>
                <a:latin typeface="Times New Roman" panose="02020603050405020304" pitchFamily="18" charset="0"/>
                <a:cs typeface="Times New Roman" panose="02020603050405020304" pitchFamily="18" charset="0"/>
              </a:rPr>
            </a:br>
            <a:r>
              <a:rPr lang="en-US" sz="3000" dirty="0">
                <a:solidFill>
                  <a:srgbClr val="0070C0"/>
                </a:solidFill>
                <a:latin typeface="Times New Roman" panose="02020603050405020304" pitchFamily="18" charset="0"/>
                <a:cs typeface="Times New Roman" panose="02020603050405020304" pitchFamily="18" charset="0"/>
              </a:rPr>
              <a:t>         =&gt; I’m studying hard </a:t>
            </a:r>
            <a:r>
              <a:rPr lang="en-US" sz="3000" u="sng" dirty="0">
                <a:solidFill>
                  <a:srgbClr val="0070C0"/>
                </a:solidFill>
                <a:latin typeface="Times New Roman" panose="02020603050405020304" pitchFamily="18" charset="0"/>
                <a:cs typeface="Times New Roman" panose="02020603050405020304" pitchFamily="18" charset="0"/>
              </a:rPr>
              <a:t>so as to keep </a:t>
            </a:r>
            <a:r>
              <a:rPr lang="en-US" sz="3000" dirty="0">
                <a:solidFill>
                  <a:srgbClr val="0070C0"/>
                </a:solidFill>
                <a:latin typeface="Times New Roman" panose="02020603050405020304" pitchFamily="18" charset="0"/>
                <a:cs typeface="Times New Roman" panose="02020603050405020304" pitchFamily="18" charset="0"/>
              </a:rPr>
              <a:t>pace with my classmates. </a:t>
            </a:r>
            <a:br>
              <a:rPr lang="en-US" sz="3000" dirty="0">
                <a:solidFill>
                  <a:srgbClr val="0070C0"/>
                </a:solidFill>
                <a:latin typeface="Times New Roman" panose="02020603050405020304" pitchFamily="18" charset="0"/>
                <a:cs typeface="Times New Roman" panose="02020603050405020304" pitchFamily="18" charset="0"/>
              </a:rPr>
            </a:br>
            <a:endParaRPr lang="en-US" sz="3000" dirty="0">
              <a:solidFill>
                <a:srgbClr val="0070C0"/>
              </a:solidFill>
              <a:latin typeface="Times New Roman" panose="02020603050405020304" pitchFamily="18" charset="0"/>
              <a:cs typeface="Times New Roman" panose="02020603050405020304" pitchFamily="18" charset="0"/>
            </a:endParaRPr>
          </a:p>
          <a:p>
            <a:r>
              <a:rPr lang="en-US" sz="3000" dirty="0">
                <a:solidFill>
                  <a:srgbClr val="222222"/>
                </a:solidFill>
                <a:latin typeface="Times New Roman" panose="02020603050405020304" pitchFamily="18" charset="0"/>
                <a:cs typeface="Times New Roman" panose="02020603050405020304" pitchFamily="18" charset="0"/>
              </a:rPr>
              <a:t>1. Alice prepares her lessons carefully. She wants to get high marks in class.</a:t>
            </a:r>
            <a:br>
              <a:rPr lang="en-US" sz="3000" dirty="0">
                <a:latin typeface="Times New Roman" panose="02020603050405020304" pitchFamily="18" charset="0"/>
                <a:cs typeface="Times New Roman" panose="02020603050405020304" pitchFamily="18" charset="0"/>
              </a:rPr>
            </a:br>
            <a:r>
              <a:rPr lang="en-US" sz="3000" dirty="0">
                <a:latin typeface="Times New Roman" panose="02020603050405020304" pitchFamily="18" charset="0"/>
                <a:cs typeface="Times New Roman" panose="02020603050405020304" pitchFamily="18" charset="0"/>
              </a:rPr>
              <a:t>= &gt; </a:t>
            </a:r>
            <a:r>
              <a:rPr lang="en-US" sz="3000" dirty="0">
                <a:solidFill>
                  <a:srgbClr val="222222"/>
                </a:solidFill>
                <a:latin typeface="Times New Roman" panose="02020603050405020304" pitchFamily="18" charset="0"/>
                <a:cs typeface="Times New Roman" panose="02020603050405020304" pitchFamily="18" charset="0"/>
              </a:rPr>
              <a:t>…………………………………………………………………………</a:t>
            </a:r>
          </a:p>
          <a:p>
            <a:r>
              <a:rPr lang="en-US" sz="3000" dirty="0">
                <a:solidFill>
                  <a:srgbClr val="222222"/>
                </a:solidFill>
                <a:latin typeface="Times New Roman" panose="02020603050405020304" pitchFamily="18" charset="0"/>
                <a:cs typeface="Times New Roman" panose="02020603050405020304" pitchFamily="18" charset="0"/>
              </a:rPr>
              <a:t>2. </a:t>
            </a:r>
            <a:r>
              <a:rPr lang="en-US" sz="3000" dirty="0">
                <a:latin typeface="Times New Roman" panose="02020603050405020304" pitchFamily="18" charset="0"/>
                <a:cs typeface="Times New Roman" panose="02020603050405020304" pitchFamily="18" charset="0"/>
              </a:rPr>
              <a:t>I turn off the phone. I don’t want to be interrupted while working.</a:t>
            </a:r>
            <a:br>
              <a:rPr lang="en-US" sz="3000" dirty="0">
                <a:latin typeface="Times New Roman" panose="02020603050405020304" pitchFamily="18" charset="0"/>
                <a:cs typeface="Times New Roman" panose="02020603050405020304" pitchFamily="18" charset="0"/>
              </a:rPr>
            </a:br>
            <a:r>
              <a:rPr lang="en-US" sz="3000" dirty="0">
                <a:latin typeface="Times New Roman" panose="02020603050405020304" pitchFamily="18" charset="0"/>
                <a:cs typeface="Times New Roman" panose="02020603050405020304" pitchFamily="18" charset="0"/>
              </a:rPr>
              <a:t>=&gt; </a:t>
            </a:r>
            <a:r>
              <a:rPr lang="en-US" sz="3000" dirty="0">
                <a:solidFill>
                  <a:srgbClr val="222222"/>
                </a:solidFill>
                <a:latin typeface="Times New Roman" panose="02020603050405020304" pitchFamily="18" charset="0"/>
                <a:cs typeface="Times New Roman" panose="02020603050405020304" pitchFamily="18" charset="0"/>
              </a:rPr>
              <a:t>…………………………………………………………………………</a:t>
            </a:r>
            <a:br>
              <a:rPr lang="en-US" sz="3000" dirty="0">
                <a:latin typeface="Times New Roman" panose="02020603050405020304" pitchFamily="18" charset="0"/>
                <a:cs typeface="Times New Roman" panose="02020603050405020304" pitchFamily="18" charset="0"/>
              </a:rPr>
            </a:br>
            <a:r>
              <a:rPr lang="en-US" sz="3000" dirty="0">
                <a:solidFill>
                  <a:srgbClr val="222222"/>
                </a:solidFill>
                <a:latin typeface="Times New Roman" panose="02020603050405020304" pitchFamily="18" charset="0"/>
                <a:cs typeface="Times New Roman" panose="02020603050405020304" pitchFamily="18" charset="0"/>
              </a:rPr>
              <a:t>3. She tries her best to earn money. She wants to buy a new house.</a:t>
            </a:r>
            <a:br>
              <a:rPr lang="en-US" sz="3000" dirty="0">
                <a:latin typeface="Times New Roman" panose="02020603050405020304" pitchFamily="18" charset="0"/>
                <a:cs typeface="Times New Roman" panose="02020603050405020304" pitchFamily="18" charset="0"/>
              </a:rPr>
            </a:br>
            <a:r>
              <a:rPr lang="en-US" sz="3000" dirty="0">
                <a:latin typeface="Times New Roman" panose="02020603050405020304" pitchFamily="18" charset="0"/>
                <a:cs typeface="Times New Roman" panose="02020603050405020304" pitchFamily="18" charset="0"/>
              </a:rPr>
              <a:t>=&gt; </a:t>
            </a:r>
            <a:r>
              <a:rPr lang="en-US" sz="3000" dirty="0">
                <a:solidFill>
                  <a:srgbClr val="222222"/>
                </a:solidFill>
                <a:latin typeface="Times New Roman" panose="02020603050405020304" pitchFamily="18" charset="0"/>
                <a:cs typeface="Times New Roman" panose="02020603050405020304" pitchFamily="18" charset="0"/>
              </a:rPr>
              <a:t>……………………………………………………………………………</a:t>
            </a:r>
            <a:br>
              <a:rPr lang="en-US" sz="3000" dirty="0">
                <a:latin typeface="Times New Roman" panose="02020603050405020304" pitchFamily="18" charset="0"/>
                <a:cs typeface="Times New Roman" panose="02020603050405020304" pitchFamily="18" charset="0"/>
              </a:rPr>
            </a:br>
            <a:r>
              <a:rPr lang="en-US" sz="3000" dirty="0">
                <a:solidFill>
                  <a:srgbClr val="222222"/>
                </a:solidFill>
                <a:latin typeface="Times New Roman" panose="02020603050405020304" pitchFamily="18" charset="0"/>
                <a:cs typeface="Times New Roman" panose="02020603050405020304" pitchFamily="18" charset="0"/>
              </a:rPr>
              <a:t>4. </a:t>
            </a:r>
            <a:r>
              <a:rPr lang="en-US" sz="3000" dirty="0">
                <a:latin typeface="Times New Roman" panose="02020603050405020304" pitchFamily="18" charset="0"/>
                <a:cs typeface="Times New Roman" panose="02020603050405020304" pitchFamily="18" charset="0"/>
              </a:rPr>
              <a:t>He brought along his camera. He wanted to take some photos</a:t>
            </a:r>
            <a:r>
              <a:rPr lang="en-US" sz="3000" dirty="0">
                <a:solidFill>
                  <a:srgbClr val="222222"/>
                </a:solidFill>
                <a:latin typeface="Times New Roman" panose="02020603050405020304" pitchFamily="18" charset="0"/>
                <a:cs typeface="Times New Roman" panose="02020603050405020304" pitchFamily="18" charset="0"/>
              </a:rPr>
              <a:t>.</a:t>
            </a:r>
            <a:br>
              <a:rPr lang="en-US" sz="3000" dirty="0">
                <a:latin typeface="Times New Roman" panose="02020603050405020304" pitchFamily="18" charset="0"/>
                <a:cs typeface="Times New Roman" panose="02020603050405020304" pitchFamily="18" charset="0"/>
              </a:rPr>
            </a:br>
            <a:r>
              <a:rPr lang="en-US" sz="3000" dirty="0">
                <a:latin typeface="Times New Roman" panose="02020603050405020304" pitchFamily="18" charset="0"/>
                <a:cs typeface="Times New Roman" panose="02020603050405020304" pitchFamily="18" charset="0"/>
              </a:rPr>
              <a:t>=&gt; </a:t>
            </a:r>
            <a:r>
              <a:rPr lang="en-US" sz="3000" dirty="0">
                <a:solidFill>
                  <a:srgbClr val="222222"/>
                </a:solidFill>
                <a:latin typeface="Times New Roman" panose="02020603050405020304" pitchFamily="18" charset="0"/>
                <a:cs typeface="Times New Roman" panose="02020603050405020304" pitchFamily="18" charset="0"/>
              </a:rPr>
              <a:t>……………………………………………………………………………</a:t>
            </a:r>
            <a:endParaRPr lang="en-US" sz="3000" dirty="0">
              <a:latin typeface="Times New Roman" panose="02020603050405020304" pitchFamily="18" charset="0"/>
              <a:cs typeface="Times New Roman" panose="02020603050405020304" pitchFamily="18" charset="0"/>
            </a:endParaRPr>
          </a:p>
        </p:txBody>
      </p:sp>
      <p:sp>
        <p:nvSpPr>
          <p:cNvPr id="5" name="Rectangle 4"/>
          <p:cNvSpPr/>
          <p:nvPr/>
        </p:nvSpPr>
        <p:spPr>
          <a:xfrm>
            <a:off x="918023" y="3237471"/>
            <a:ext cx="10804848" cy="1015663"/>
          </a:xfrm>
          <a:prstGeom prst="rect">
            <a:avLst/>
          </a:prstGeom>
        </p:spPr>
        <p:txBody>
          <a:bodyPr wrap="square">
            <a:spAutoFit/>
          </a:bodyPr>
          <a:lstStyle/>
          <a:p>
            <a:r>
              <a:rPr lang="en-US" sz="3000" dirty="0">
                <a:solidFill>
                  <a:srgbClr val="FF0000"/>
                </a:solidFill>
                <a:latin typeface="Times New Roman" panose="02020603050405020304" pitchFamily="18" charset="0"/>
                <a:cs typeface="Times New Roman" panose="02020603050405020304" pitchFamily="18" charset="0"/>
              </a:rPr>
              <a:t>Alice prepares her lessons carefully </a:t>
            </a:r>
            <a:r>
              <a:rPr lang="en-US" sz="3000" dirty="0">
                <a:solidFill>
                  <a:srgbClr val="0070C0"/>
                </a:solidFill>
                <a:latin typeface="Times New Roman" panose="02020603050405020304" pitchFamily="18" charset="0"/>
                <a:cs typeface="Times New Roman" panose="02020603050405020304" pitchFamily="18" charset="0"/>
              </a:rPr>
              <a:t>so as to get </a:t>
            </a:r>
            <a:r>
              <a:rPr lang="en-US" sz="3000" dirty="0">
                <a:solidFill>
                  <a:srgbClr val="FF0000"/>
                </a:solidFill>
                <a:latin typeface="Times New Roman" panose="02020603050405020304" pitchFamily="18" charset="0"/>
                <a:cs typeface="Times New Roman" panose="02020603050405020304" pitchFamily="18" charset="0"/>
              </a:rPr>
              <a:t>high marks in class.</a:t>
            </a:r>
            <a:br>
              <a:rPr lang="en-US" sz="3000" dirty="0">
                <a:solidFill>
                  <a:srgbClr val="FF0000"/>
                </a:solidFill>
                <a:latin typeface="Times New Roman" panose="02020603050405020304" pitchFamily="18" charset="0"/>
                <a:cs typeface="Times New Roman" panose="02020603050405020304" pitchFamily="18" charset="0"/>
              </a:rPr>
            </a:br>
            <a:endParaRPr lang="en-US" sz="3000" dirty="0">
              <a:solidFill>
                <a:srgbClr val="FF0000"/>
              </a:solidFill>
            </a:endParaRPr>
          </a:p>
        </p:txBody>
      </p:sp>
      <p:sp>
        <p:nvSpPr>
          <p:cNvPr id="6" name="Rectangle 5"/>
          <p:cNvSpPr/>
          <p:nvPr/>
        </p:nvSpPr>
        <p:spPr>
          <a:xfrm>
            <a:off x="894368" y="4175458"/>
            <a:ext cx="10994201" cy="553998"/>
          </a:xfrm>
          <a:prstGeom prst="rect">
            <a:avLst/>
          </a:prstGeom>
        </p:spPr>
        <p:txBody>
          <a:bodyPr wrap="square">
            <a:spAutoFit/>
          </a:bodyPr>
          <a:lstStyle/>
          <a:p>
            <a:r>
              <a:rPr lang="en-US" sz="3000" dirty="0">
                <a:solidFill>
                  <a:srgbClr val="FF0000"/>
                </a:solidFill>
                <a:latin typeface="Times New Roman" panose="02020603050405020304" pitchFamily="18" charset="0"/>
                <a:cs typeface="Times New Roman" panose="02020603050405020304" pitchFamily="18" charset="0"/>
              </a:rPr>
              <a:t>I turn off the phone </a:t>
            </a:r>
            <a:r>
              <a:rPr lang="en-US" sz="3000" dirty="0">
                <a:solidFill>
                  <a:srgbClr val="0070C0"/>
                </a:solidFill>
                <a:latin typeface="Times New Roman" panose="02020603050405020304" pitchFamily="18" charset="0"/>
                <a:cs typeface="Times New Roman" panose="02020603050405020304" pitchFamily="18" charset="0"/>
              </a:rPr>
              <a:t>in order not to be </a:t>
            </a:r>
            <a:r>
              <a:rPr lang="en-US" sz="3000" dirty="0">
                <a:solidFill>
                  <a:srgbClr val="FF0000"/>
                </a:solidFill>
                <a:latin typeface="Times New Roman" panose="02020603050405020304" pitchFamily="18" charset="0"/>
                <a:cs typeface="Times New Roman" panose="02020603050405020304" pitchFamily="18" charset="0"/>
              </a:rPr>
              <a:t>interrupted while working.</a:t>
            </a:r>
            <a:endParaRPr lang="en-US" sz="3000" dirty="0">
              <a:solidFill>
                <a:srgbClr val="FF0000"/>
              </a:solidFill>
            </a:endParaRPr>
          </a:p>
        </p:txBody>
      </p:sp>
      <p:sp>
        <p:nvSpPr>
          <p:cNvPr id="7" name="Rectangle 6"/>
          <p:cNvSpPr/>
          <p:nvPr/>
        </p:nvSpPr>
        <p:spPr>
          <a:xfrm>
            <a:off x="989044" y="5074594"/>
            <a:ext cx="9131499" cy="1015663"/>
          </a:xfrm>
          <a:prstGeom prst="rect">
            <a:avLst/>
          </a:prstGeom>
        </p:spPr>
        <p:txBody>
          <a:bodyPr wrap="square">
            <a:spAutoFit/>
          </a:bodyPr>
          <a:lstStyle/>
          <a:p>
            <a:r>
              <a:rPr lang="en-US" sz="3000" dirty="0">
                <a:solidFill>
                  <a:srgbClr val="FF0000"/>
                </a:solidFill>
                <a:latin typeface="Times New Roman" panose="02020603050405020304" pitchFamily="18" charset="0"/>
                <a:cs typeface="Times New Roman" panose="02020603050405020304" pitchFamily="18" charset="0"/>
              </a:rPr>
              <a:t>She tries her best to earn money </a:t>
            </a:r>
            <a:r>
              <a:rPr lang="en-US" sz="3000" dirty="0">
                <a:solidFill>
                  <a:srgbClr val="0070C0"/>
                </a:solidFill>
                <a:latin typeface="Times New Roman" panose="02020603050405020304" pitchFamily="18" charset="0"/>
                <a:cs typeface="Times New Roman" panose="02020603050405020304" pitchFamily="18" charset="0"/>
              </a:rPr>
              <a:t>so as to buy </a:t>
            </a:r>
            <a:r>
              <a:rPr lang="en-US" sz="3000" dirty="0">
                <a:solidFill>
                  <a:srgbClr val="FF0000"/>
                </a:solidFill>
                <a:latin typeface="Times New Roman" panose="02020603050405020304" pitchFamily="18" charset="0"/>
                <a:cs typeface="Times New Roman" panose="02020603050405020304" pitchFamily="18" charset="0"/>
              </a:rPr>
              <a:t>a new house.</a:t>
            </a:r>
            <a:br>
              <a:rPr lang="en-US" sz="3000" dirty="0">
                <a:solidFill>
                  <a:srgbClr val="FF0000"/>
                </a:solidFill>
                <a:latin typeface="Times New Roman" panose="02020603050405020304" pitchFamily="18" charset="0"/>
                <a:cs typeface="Times New Roman" panose="02020603050405020304" pitchFamily="18" charset="0"/>
              </a:rPr>
            </a:br>
            <a:endParaRPr lang="en-US" sz="3000" dirty="0">
              <a:solidFill>
                <a:srgbClr val="FF0000"/>
              </a:solidFill>
            </a:endParaRPr>
          </a:p>
        </p:txBody>
      </p:sp>
      <p:sp>
        <p:nvSpPr>
          <p:cNvPr id="8" name="Rectangle 7"/>
          <p:cNvSpPr/>
          <p:nvPr/>
        </p:nvSpPr>
        <p:spPr>
          <a:xfrm>
            <a:off x="989045" y="6013341"/>
            <a:ext cx="9477728" cy="1015663"/>
          </a:xfrm>
          <a:prstGeom prst="rect">
            <a:avLst/>
          </a:prstGeom>
        </p:spPr>
        <p:txBody>
          <a:bodyPr wrap="square">
            <a:spAutoFit/>
          </a:bodyPr>
          <a:lstStyle/>
          <a:p>
            <a:r>
              <a:rPr lang="en-US" sz="3000">
                <a:solidFill>
                  <a:srgbClr val="FF0000"/>
                </a:solidFill>
                <a:latin typeface="Times New Roman" panose="02020603050405020304" pitchFamily="18" charset="0"/>
                <a:cs typeface="Times New Roman" panose="02020603050405020304" pitchFamily="18" charset="0"/>
              </a:rPr>
              <a:t>He brought along his camera </a:t>
            </a:r>
            <a:r>
              <a:rPr lang="en-US" sz="3000">
                <a:solidFill>
                  <a:srgbClr val="0070C0"/>
                </a:solidFill>
                <a:latin typeface="Times New Roman" panose="02020603050405020304" pitchFamily="18" charset="0"/>
                <a:cs typeface="Times New Roman" panose="02020603050405020304" pitchFamily="18" charset="0"/>
              </a:rPr>
              <a:t>in order to </a:t>
            </a:r>
            <a:r>
              <a:rPr lang="en-US" sz="3000" dirty="0">
                <a:solidFill>
                  <a:srgbClr val="0070C0"/>
                </a:solidFill>
                <a:latin typeface="Times New Roman" panose="02020603050405020304" pitchFamily="18" charset="0"/>
                <a:cs typeface="Times New Roman" panose="02020603050405020304" pitchFamily="18" charset="0"/>
              </a:rPr>
              <a:t>take </a:t>
            </a:r>
            <a:r>
              <a:rPr lang="en-US" sz="3000" dirty="0">
                <a:solidFill>
                  <a:srgbClr val="FF0000"/>
                </a:solidFill>
                <a:latin typeface="Times New Roman" panose="02020603050405020304" pitchFamily="18" charset="0"/>
                <a:cs typeface="Times New Roman" panose="02020603050405020304" pitchFamily="18" charset="0"/>
              </a:rPr>
              <a:t>some photos.</a:t>
            </a:r>
            <a:br>
              <a:rPr lang="en-US" sz="3000" dirty="0">
                <a:solidFill>
                  <a:srgbClr val="FF0000"/>
                </a:solidFill>
                <a:latin typeface="Times New Roman" panose="02020603050405020304" pitchFamily="18" charset="0"/>
                <a:cs typeface="Times New Roman" panose="02020603050405020304" pitchFamily="18" charset="0"/>
              </a:rPr>
            </a:br>
            <a:endParaRPr lang="en-US" sz="3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circle(in)">
                                      <p:cBhvr>
                                        <p:cTn id="15" dur="2000"/>
                                        <p:tgtEl>
                                          <p:spTgt spid="4">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4">
                                            <p:txEl>
                                              <p:pRg st="1" end="1"/>
                                            </p:txEl>
                                          </p:spTgt>
                                        </p:tgtEl>
                                        <p:attrNameLst>
                                          <p:attrName>style.visibility</p:attrName>
                                        </p:attrNameLst>
                                      </p:cBhvr>
                                      <p:to>
                                        <p:strVal val="visible"/>
                                      </p:to>
                                    </p:set>
                                    <p:animEffect transition="in" filter="randombar(horizontal)">
                                      <p:cBhvr>
                                        <p:cTn id="20" dur="500"/>
                                        <p:tgtEl>
                                          <p:spTgt spid="4">
                                            <p:txEl>
                                              <p:pRg st="1" end="1"/>
                                            </p:txEl>
                                          </p:spTgt>
                                        </p:tgtEl>
                                      </p:cBhvr>
                                    </p:animEffect>
                                  </p:childTnLst>
                                </p:cTn>
                              </p:par>
                              <p:par>
                                <p:cTn id="21" presetID="14" presetClass="entr" presetSubtype="10" fill="hold" nodeType="with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Effect transition="in" filter="randombar(horizontal)">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barn(inVertical)">
                                      <p:cBhvr>
                                        <p:cTn id="40" dur="500"/>
                                        <p:tgtEl>
                                          <p:spTgt spid="7"/>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fade">
                                      <p:cBhvr>
                                        <p:cTn id="45" dur="1000"/>
                                        <p:tgtEl>
                                          <p:spTgt spid="8"/>
                                        </p:tgtEl>
                                      </p:cBhvr>
                                    </p:animEffect>
                                    <p:anim calcmode="lin" valueType="num">
                                      <p:cBhvr>
                                        <p:cTn id="46" dur="1000" fill="hold"/>
                                        <p:tgtEl>
                                          <p:spTgt spid="8"/>
                                        </p:tgtEl>
                                        <p:attrNameLst>
                                          <p:attrName>ppt_x</p:attrName>
                                        </p:attrNameLst>
                                      </p:cBhvr>
                                      <p:tavLst>
                                        <p:tav tm="0">
                                          <p:val>
                                            <p:strVal val="#ppt_x"/>
                                          </p:val>
                                        </p:tav>
                                        <p:tav tm="100000">
                                          <p:val>
                                            <p:strVal val="#ppt_x"/>
                                          </p:val>
                                        </p:tav>
                                      </p:tavLst>
                                    </p:anim>
                                    <p:anim calcmode="lin" valueType="num">
                                      <p:cBhvr>
                                        <p:cTn id="4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 grpId="0"/>
      <p:bldP spid="5" grpId="0"/>
      <p:bldP spid="6" grpId="0"/>
      <p:bldP spid="7"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495875" y="-22019"/>
            <a:ext cx="723774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eaLnBrk="1" hangingPunct="1">
              <a:spcBef>
                <a:spcPct val="50000"/>
              </a:spcBef>
              <a:defRPr/>
            </a:pPr>
            <a:r>
              <a:rPr lang="en-US" altLang="en-US" sz="5400" b="1">
                <a:solidFill>
                  <a:srgbClr val="FF0000"/>
                </a:solidFill>
                <a:latin typeface="Tahoma" panose="020B0604030504040204" pitchFamily="34" charset="0"/>
                <a:cs typeface="Tahoma" panose="020B0604030504040204" pitchFamily="34" charset="0"/>
              </a:rPr>
              <a:t>REMEMBER</a:t>
            </a:r>
            <a:endParaRPr lang="en-US" altLang="en-US" sz="5400" b="1" dirty="0">
              <a:solidFill>
                <a:srgbClr val="FF0000"/>
              </a:solidFill>
              <a:latin typeface="Tahoma" panose="020B0604030504040204" pitchFamily="34" charset="0"/>
              <a:cs typeface="Tahoma" panose="020B0604030504040204" pitchFamily="34" charset="0"/>
            </a:endParaRPr>
          </a:p>
        </p:txBody>
      </p:sp>
      <p:sp>
        <p:nvSpPr>
          <p:cNvPr id="3" name="Rectangle 2"/>
          <p:cNvSpPr/>
          <p:nvPr/>
        </p:nvSpPr>
        <p:spPr>
          <a:xfrm>
            <a:off x="585108" y="4292495"/>
            <a:ext cx="5102679" cy="584775"/>
          </a:xfrm>
          <a:prstGeom prst="rect">
            <a:avLst/>
          </a:prstGeom>
        </p:spPr>
        <p:txBody>
          <a:bodyPr wrap="none">
            <a:spAutoFit/>
          </a:bodyPr>
          <a:lstStyle/>
          <a:p>
            <a:r>
              <a:rPr lang="en-US" sz="3200" b="1" i="0" u="sng">
                <a:solidFill>
                  <a:srgbClr val="00B050"/>
                </a:solidFill>
                <a:effectLst/>
                <a:latin typeface="Arial" panose="020B0604020202020204" pitchFamily="34" charset="0"/>
              </a:rPr>
              <a:t>“in order to” &amp; “so as to”</a:t>
            </a:r>
            <a:endParaRPr lang="en-US" sz="3200" u="sng" dirty="0">
              <a:solidFill>
                <a:srgbClr val="00B050"/>
              </a:solidFill>
            </a:endParaRPr>
          </a:p>
        </p:txBody>
      </p:sp>
      <p:sp>
        <p:nvSpPr>
          <p:cNvPr id="5" name="Rectangle 4"/>
          <p:cNvSpPr/>
          <p:nvPr/>
        </p:nvSpPr>
        <p:spPr>
          <a:xfrm>
            <a:off x="620618" y="5240427"/>
            <a:ext cx="11279892" cy="64633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sz="3600" b="1" i="0" dirty="0">
                <a:solidFill>
                  <a:schemeClr val="tx1"/>
                </a:solidFill>
                <a:effectLst/>
                <a:cs typeface="Arial" panose="020B0604020202020204" pitchFamily="34" charset="0"/>
              </a:rPr>
              <a:t>S + V </a:t>
            </a:r>
            <a:r>
              <a:rPr lang="en-US" sz="3600" b="1" i="0" dirty="0">
                <a:solidFill>
                  <a:srgbClr val="FF0000"/>
                </a:solidFill>
                <a:effectLst/>
                <a:cs typeface="Arial" panose="020B0604020202020204" pitchFamily="34" charset="0"/>
              </a:rPr>
              <a:t>+ in order/so as + </a:t>
            </a:r>
            <a:r>
              <a:rPr lang="en-US" sz="3600" b="1" i="0" u="sng" dirty="0">
                <a:solidFill>
                  <a:srgbClr val="FF0000"/>
                </a:solidFill>
                <a:effectLst/>
                <a:cs typeface="Arial" panose="020B0604020202020204" pitchFamily="34" charset="0"/>
              </a:rPr>
              <a:t>(not)</a:t>
            </a:r>
            <a:r>
              <a:rPr lang="en-US" sz="3600" b="1" i="0" dirty="0">
                <a:solidFill>
                  <a:srgbClr val="FF0000"/>
                </a:solidFill>
                <a:effectLst/>
                <a:cs typeface="Arial" panose="020B0604020202020204" pitchFamily="34" charset="0"/>
              </a:rPr>
              <a:t> + to + </a:t>
            </a:r>
            <a:r>
              <a:rPr lang="en-US" sz="3600" b="1" i="0" u="sng" dirty="0">
                <a:solidFill>
                  <a:srgbClr val="0070C0"/>
                </a:solidFill>
                <a:effectLst/>
                <a:cs typeface="Arial" panose="020B0604020202020204" pitchFamily="34" charset="0"/>
              </a:rPr>
              <a:t>V </a:t>
            </a:r>
            <a:r>
              <a:rPr lang="en-US" sz="3600" b="1" i="1" u="sng" dirty="0">
                <a:solidFill>
                  <a:srgbClr val="0070C0"/>
                </a:solidFill>
                <a:effectLst/>
                <a:cs typeface="Arial" panose="020B0604020202020204" pitchFamily="34" charset="0"/>
              </a:rPr>
              <a:t>bare </a:t>
            </a:r>
            <a:r>
              <a:rPr lang="en-US" sz="3600" b="1" i="1" u="sng" dirty="0" err="1">
                <a:solidFill>
                  <a:srgbClr val="0070C0"/>
                </a:solidFill>
                <a:effectLst/>
                <a:cs typeface="Arial" panose="020B0604020202020204" pitchFamily="34" charset="0"/>
              </a:rPr>
              <a:t>inf</a:t>
            </a:r>
            <a:endParaRPr lang="en-US" sz="3600" i="1" u="sng" dirty="0">
              <a:solidFill>
                <a:srgbClr val="0070C0"/>
              </a:solidFill>
              <a:cs typeface="Arial" panose="020B0604020202020204" pitchFamily="34" charset="0"/>
            </a:endParaRPr>
          </a:p>
        </p:txBody>
      </p:sp>
      <p:sp>
        <p:nvSpPr>
          <p:cNvPr id="10" name="AutoShape 4" descr="Giải mã khả năng ghi nhớ của con người - Genesolution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US"/>
          </a:p>
        </p:txBody>
      </p:sp>
      <p:pic>
        <p:nvPicPr>
          <p:cNvPr id="3080" name="Picture 8" descr="Giải mã khả năng ghi nhớ của con người - Genesolutio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30939" y="37163"/>
            <a:ext cx="2414934" cy="1360413"/>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620618" y="971242"/>
            <a:ext cx="2348720" cy="584775"/>
          </a:xfrm>
          <a:prstGeom prst="rect">
            <a:avLst/>
          </a:prstGeom>
        </p:spPr>
        <p:txBody>
          <a:bodyPr wrap="none">
            <a:spAutoFit/>
          </a:bodyPr>
          <a:lstStyle/>
          <a:p>
            <a:r>
              <a:rPr lang="en-US" sz="3200" b="1" u="sng">
                <a:solidFill>
                  <a:srgbClr val="00B050"/>
                </a:solidFill>
                <a:latin typeface="Arial" panose="020B0604020202020204" pitchFamily="34" charset="0"/>
              </a:rPr>
              <a:t>New words</a:t>
            </a:r>
            <a:endParaRPr lang="en-US" sz="3200" u="sng" dirty="0">
              <a:solidFill>
                <a:srgbClr val="00B050"/>
              </a:solidFill>
            </a:endParaRPr>
          </a:p>
        </p:txBody>
      </p:sp>
      <p:sp>
        <p:nvSpPr>
          <p:cNvPr id="13" name="Rectangle 12"/>
          <p:cNvSpPr/>
          <p:nvPr/>
        </p:nvSpPr>
        <p:spPr>
          <a:xfrm>
            <a:off x="620618" y="1830550"/>
            <a:ext cx="5229766" cy="2062103"/>
          </a:xfrm>
          <a:prstGeom prst="rect">
            <a:avLst/>
          </a:prstGeom>
        </p:spPr>
        <p:txBody>
          <a:bodyPr wrap="square">
            <a:spAutoFit/>
          </a:bodyPr>
          <a:lstStyle/>
          <a:p>
            <a:r>
              <a:rPr lang="en-US" sz="3200" b="1">
                <a:solidFill>
                  <a:srgbClr val="0070C0"/>
                </a:solidFill>
                <a:latin typeface="Arial" panose="020B0604020202020204" pitchFamily="34" charset="0"/>
              </a:rPr>
              <a:t>revise		(n)</a:t>
            </a:r>
          </a:p>
          <a:p>
            <a:r>
              <a:rPr lang="en-US" sz="3200" b="1">
                <a:solidFill>
                  <a:srgbClr val="0070C0"/>
                </a:solidFill>
                <a:latin typeface="Arial" panose="020B0604020202020204" pitchFamily="34" charset="0"/>
              </a:rPr>
              <a:t>revision		(n)</a:t>
            </a:r>
          </a:p>
          <a:p>
            <a:r>
              <a:rPr lang="en-US" sz="3200" b="1">
                <a:solidFill>
                  <a:srgbClr val="0070C0"/>
                </a:solidFill>
                <a:latin typeface="Arial" panose="020B0604020202020204" pitchFamily="34" charset="0"/>
              </a:rPr>
              <a:t>necessary	(adj)</a:t>
            </a:r>
          </a:p>
          <a:p>
            <a:r>
              <a:rPr lang="en-US" sz="3200" b="1">
                <a:solidFill>
                  <a:srgbClr val="0070C0"/>
                </a:solidFill>
                <a:latin typeface="Arial" panose="020B0604020202020204" pitchFamily="34" charset="0"/>
              </a:rPr>
              <a:t>find out		(phrasal v)</a:t>
            </a:r>
            <a:endParaRPr lang="en-US" sz="32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1000"/>
                                        <p:tgtEl>
                                          <p:spTgt spid="12"/>
                                        </p:tgtEl>
                                      </p:cBhvr>
                                    </p:animEffect>
                                    <p:anim calcmode="lin" valueType="num">
                                      <p:cBhvr>
                                        <p:cTn id="13" dur="1000" fill="hold"/>
                                        <p:tgtEl>
                                          <p:spTgt spid="12"/>
                                        </p:tgtEl>
                                        <p:attrNameLst>
                                          <p:attrName>ppt_x</p:attrName>
                                        </p:attrNameLst>
                                      </p:cBhvr>
                                      <p:tavLst>
                                        <p:tav tm="0">
                                          <p:val>
                                            <p:strVal val="#ppt_x"/>
                                          </p:val>
                                        </p:tav>
                                        <p:tav tm="100000">
                                          <p:val>
                                            <p:strVal val="#ppt_x"/>
                                          </p:val>
                                        </p:tav>
                                      </p:tavLst>
                                    </p:anim>
                                    <p:anim calcmode="lin" valueType="num">
                                      <p:cBhvr>
                                        <p:cTn id="1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1000"/>
                                        <p:tgtEl>
                                          <p:spTgt spid="13"/>
                                        </p:tgtEl>
                                      </p:cBhvr>
                                    </p:animEffect>
                                    <p:anim calcmode="lin" valueType="num">
                                      <p:cBhvr>
                                        <p:cTn id="20" dur="1000" fill="hold"/>
                                        <p:tgtEl>
                                          <p:spTgt spid="13"/>
                                        </p:tgtEl>
                                        <p:attrNameLst>
                                          <p:attrName>ppt_x</p:attrName>
                                        </p:attrNameLst>
                                      </p:cBhvr>
                                      <p:tavLst>
                                        <p:tav tm="0">
                                          <p:val>
                                            <p:strVal val="#ppt_x"/>
                                          </p:val>
                                        </p:tav>
                                        <p:tav tm="100000">
                                          <p:val>
                                            <p:strVal val="#ppt_x"/>
                                          </p:val>
                                        </p:tav>
                                      </p:tavLst>
                                    </p:anim>
                                    <p:anim calcmode="lin" valueType="num">
                                      <p:cBhvr>
                                        <p:cTn id="2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fade">
                                      <p:cBhvr>
                                        <p:cTn id="26" dur="1000"/>
                                        <p:tgtEl>
                                          <p:spTgt spid="3"/>
                                        </p:tgtEl>
                                      </p:cBhvr>
                                    </p:animEffect>
                                    <p:anim calcmode="lin" valueType="num">
                                      <p:cBhvr>
                                        <p:cTn id="27" dur="1000" fill="hold"/>
                                        <p:tgtEl>
                                          <p:spTgt spid="3"/>
                                        </p:tgtEl>
                                        <p:attrNameLst>
                                          <p:attrName>ppt_x</p:attrName>
                                        </p:attrNameLst>
                                      </p:cBhvr>
                                      <p:tavLst>
                                        <p:tav tm="0">
                                          <p:val>
                                            <p:strVal val="#ppt_x"/>
                                          </p:val>
                                        </p:tav>
                                        <p:tav tm="100000">
                                          <p:val>
                                            <p:strVal val="#ppt_x"/>
                                          </p:val>
                                        </p:tav>
                                      </p:tavLst>
                                    </p:anim>
                                    <p:anim calcmode="lin" valueType="num">
                                      <p:cBhvr>
                                        <p:cTn id="2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fade">
                                      <p:cBhvr>
                                        <p:cTn id="33" dur="1000"/>
                                        <p:tgtEl>
                                          <p:spTgt spid="5"/>
                                        </p:tgtEl>
                                      </p:cBhvr>
                                    </p:animEffect>
                                    <p:anim calcmode="lin" valueType="num">
                                      <p:cBhvr>
                                        <p:cTn id="34" dur="1000" fill="hold"/>
                                        <p:tgtEl>
                                          <p:spTgt spid="5"/>
                                        </p:tgtEl>
                                        <p:attrNameLst>
                                          <p:attrName>ppt_x</p:attrName>
                                        </p:attrNameLst>
                                      </p:cBhvr>
                                      <p:tavLst>
                                        <p:tav tm="0">
                                          <p:val>
                                            <p:strVal val="#ppt_x"/>
                                          </p:val>
                                        </p:tav>
                                        <p:tav tm="100000">
                                          <p:val>
                                            <p:strVal val="#ppt_x"/>
                                          </p:val>
                                        </p:tav>
                                      </p:tavLst>
                                    </p:anim>
                                    <p:anim calcmode="lin" valueType="num">
                                      <p:cBhvr>
                                        <p:cTn id="3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 grpId="0"/>
      <p:bldP spid="5" grpId="0" animBg="1"/>
      <p:bldP spid="12" grpId="0"/>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3906" name="Picture 2" descr="Tinhyeu(28)85157"/>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76200"/>
            <a:ext cx="9144000" cy="6629400"/>
          </a:xfrm>
          <a:prstGeom prst="rect">
            <a:avLst/>
          </a:prstGeom>
          <a:noFill/>
          <a:extLst>
            <a:ext uri="{909E8E84-426E-40DD-AFC4-6F175D3DCCD1}">
              <a14:hiddenFill xmlns:a14="http://schemas.microsoft.com/office/drawing/2010/main">
                <a:solidFill>
                  <a:srgbClr val="FFFFFF"/>
                </a:solidFill>
              </a14:hiddenFill>
            </a:ext>
          </a:extLst>
        </p:spPr>
      </p:pic>
      <p:pic>
        <p:nvPicPr>
          <p:cNvPr id="123907" name="Picture 3" descr="BT VE NHA"/>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304800"/>
            <a:ext cx="5715000" cy="1474788"/>
          </a:xfrm>
          <a:prstGeom prst="rect">
            <a:avLst/>
          </a:prstGeom>
          <a:noFill/>
          <a:extLst>
            <a:ext uri="{909E8E84-426E-40DD-AFC4-6F175D3DCCD1}">
              <a14:hiddenFill xmlns:a14="http://schemas.microsoft.com/office/drawing/2010/main">
                <a:solidFill>
                  <a:srgbClr val="FFFFFF"/>
                </a:solidFill>
              </a14:hiddenFill>
            </a:ext>
          </a:extLst>
        </p:spPr>
      </p:pic>
      <p:sp>
        <p:nvSpPr>
          <p:cNvPr id="123908" name="Text Box 4"/>
          <p:cNvSpPr txBox="1">
            <a:spLocks noChangeArrowheads="1"/>
          </p:cNvSpPr>
          <p:nvPr/>
        </p:nvSpPr>
        <p:spPr bwMode="auto">
          <a:xfrm>
            <a:off x="1524000" y="2899301"/>
            <a:ext cx="9144000"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solidFill>
                  <a:srgbClr val="0033CC"/>
                </a:solidFill>
              </a:rPr>
              <a:t>   </a:t>
            </a:r>
            <a:r>
              <a:rPr lang="en-US" sz="2800">
                <a:solidFill>
                  <a:srgbClr val="0033CC"/>
                </a:solidFill>
              </a:rPr>
              <a:t>1. </a:t>
            </a:r>
            <a:r>
              <a:rPr lang="en-US" sz="2800" dirty="0">
                <a:solidFill>
                  <a:srgbClr val="0033CC"/>
                </a:solidFill>
              </a:rPr>
              <a:t>Learn the vocabulary by heart.</a:t>
            </a:r>
          </a:p>
          <a:p>
            <a:pPr eaLnBrk="0" hangingPunct="0">
              <a:spcBef>
                <a:spcPct val="50000"/>
              </a:spcBef>
            </a:pPr>
            <a:r>
              <a:rPr lang="en-US" sz="2800">
                <a:solidFill>
                  <a:srgbClr val="0033CC"/>
                </a:solidFill>
              </a:rPr>
              <a:t>  2. Reread </a:t>
            </a:r>
            <a:r>
              <a:rPr lang="en-US" sz="2800" dirty="0">
                <a:solidFill>
                  <a:srgbClr val="0033CC"/>
                </a:solidFill>
              </a:rPr>
              <a:t>and </a:t>
            </a:r>
            <a:r>
              <a:rPr lang="en-US" sz="2800">
                <a:solidFill>
                  <a:srgbClr val="0033CC"/>
                </a:solidFill>
              </a:rPr>
              <a:t>translate the whole passage</a:t>
            </a:r>
          </a:p>
          <a:p>
            <a:pPr eaLnBrk="0" hangingPunct="0">
              <a:spcBef>
                <a:spcPct val="50000"/>
              </a:spcBef>
            </a:pPr>
            <a:r>
              <a:rPr lang="en-US" sz="2800">
                <a:solidFill>
                  <a:srgbClr val="0033CC"/>
                </a:solidFill>
              </a:rPr>
              <a:t>  3. Practice using “in order to” &amp; “so as to”</a:t>
            </a:r>
            <a:endParaRPr lang="en-US" sz="2800" dirty="0">
              <a:solidFill>
                <a:srgbClr val="0033CC"/>
              </a:solidFill>
            </a:endParaRPr>
          </a:p>
          <a:p>
            <a:pPr eaLnBrk="0" hangingPunct="0">
              <a:spcBef>
                <a:spcPct val="50000"/>
              </a:spcBef>
            </a:pPr>
            <a:r>
              <a:rPr lang="en-US" sz="2800">
                <a:solidFill>
                  <a:srgbClr val="0033CC"/>
                </a:solidFill>
              </a:rPr>
              <a:t>  4. </a:t>
            </a:r>
            <a:r>
              <a:rPr lang="en-US" sz="2800" dirty="0">
                <a:solidFill>
                  <a:srgbClr val="0033CC"/>
                </a:solidFill>
              </a:rPr>
              <a:t>Prepare for the next lesson</a:t>
            </a:r>
            <a:endParaRPr lang="en-US" sz="2800" b="1" dirty="0">
              <a:solidFill>
                <a:srgbClr val="0033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23908"/>
                                        </p:tgtEl>
                                        <p:attrNameLst>
                                          <p:attrName>style.visibility</p:attrName>
                                        </p:attrNameLst>
                                      </p:cBhvr>
                                      <p:to>
                                        <p:strVal val="visible"/>
                                      </p:to>
                                    </p:set>
                                    <p:animEffect transition="in" filter="wheel(4)">
                                      <p:cBhvr>
                                        <p:cTn id="7" dur="2000"/>
                                        <p:tgtEl>
                                          <p:spTgt spid="1239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ách học từ mới tiếng Anh theo chủ đề nhớ nhanh và nhớ lâu - Step Up Englis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571" y="-16782"/>
            <a:ext cx="11551297" cy="6874782"/>
          </a:xfrm>
          <a:prstGeom prst="rect">
            <a:avLst/>
          </a:prstGeom>
          <a:noFill/>
          <a:extLst>
            <a:ext uri="{909E8E84-426E-40DD-AFC4-6F175D3DCCD1}">
              <a14:hiddenFill xmlns:a14="http://schemas.microsoft.com/office/drawing/2010/main">
                <a:solidFill>
                  <a:srgbClr val="FFFFFF"/>
                </a:solidFill>
              </a14:hiddenFill>
            </a:ext>
          </a:extLst>
        </p:spPr>
      </p:pic>
      <p:sp>
        <p:nvSpPr>
          <p:cNvPr id="4" name="Text Box 2"/>
          <p:cNvSpPr txBox="1">
            <a:spLocks noChangeArrowheads="1"/>
          </p:cNvSpPr>
          <p:nvPr/>
        </p:nvSpPr>
        <p:spPr bwMode="auto">
          <a:xfrm>
            <a:off x="4559808" y="225932"/>
            <a:ext cx="5257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tLang="en-US" sz="4400" b="1" dirty="0">
                <a:solidFill>
                  <a:srgbClr val="FF0000"/>
                </a:solidFill>
                <a:latin typeface="VNI-Thufap2" charset="0"/>
                <a:cs typeface="Arial" panose="020B0604020202020204" pitchFamily="34" charset="0"/>
              </a:rPr>
              <a:t>NEW  WORDS</a:t>
            </a:r>
          </a:p>
        </p:txBody>
      </p:sp>
      <p:sp>
        <p:nvSpPr>
          <p:cNvPr id="5" name="Text Box 6"/>
          <p:cNvSpPr txBox="1">
            <a:spLocks noChangeArrowheads="1"/>
          </p:cNvSpPr>
          <p:nvPr/>
        </p:nvSpPr>
        <p:spPr bwMode="auto">
          <a:xfrm>
            <a:off x="3248542" y="3230655"/>
            <a:ext cx="841005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eaLnBrk="1" hangingPunct="1">
              <a:spcBef>
                <a:spcPct val="50000"/>
              </a:spcBef>
              <a:defRPr/>
            </a:pPr>
            <a:r>
              <a:rPr lang="en-US" altLang="en-US" sz="3200" b="1" dirty="0">
                <a:solidFill>
                  <a:srgbClr val="0000CC"/>
                </a:solidFill>
                <a:latin typeface="Arial Narrow" panose="020B0606020202030204" charset="0"/>
                <a:cs typeface="Arial" panose="020B0604020202020204" pitchFamily="34" charset="0"/>
              </a:rPr>
              <a:t>4 . in order to = so as to : </a:t>
            </a:r>
            <a:r>
              <a:rPr lang="en-US" altLang="en-US" sz="3200" b="1" dirty="0" err="1">
                <a:solidFill>
                  <a:srgbClr val="0000CC"/>
                </a:solidFill>
                <a:latin typeface="Arial Narrow" panose="020B0606020202030204" charset="0"/>
                <a:cs typeface="Arial" panose="020B0604020202020204" pitchFamily="34" charset="0"/>
              </a:rPr>
              <a:t>để</a:t>
            </a:r>
            <a:r>
              <a:rPr lang="en-US" altLang="en-US" sz="3200" b="1" dirty="0">
                <a:solidFill>
                  <a:srgbClr val="0000CC"/>
                </a:solidFill>
                <a:latin typeface="Arial Narrow" panose="020B0606020202030204" charset="0"/>
                <a:cs typeface="Arial" panose="020B0604020202020204" pitchFamily="34" charset="0"/>
              </a:rPr>
              <a:t> , </a:t>
            </a:r>
            <a:r>
              <a:rPr lang="en-US" altLang="en-US" sz="3200" b="1" err="1">
                <a:solidFill>
                  <a:srgbClr val="0000CC"/>
                </a:solidFill>
                <a:latin typeface="Arial Narrow" panose="020B0606020202030204" charset="0"/>
                <a:cs typeface="Arial" panose="020B0604020202020204" pitchFamily="34" charset="0"/>
              </a:rPr>
              <a:t>để</a:t>
            </a:r>
            <a:r>
              <a:rPr lang="en-US" altLang="en-US" sz="3200" b="1">
                <a:solidFill>
                  <a:srgbClr val="0000CC"/>
                </a:solidFill>
                <a:latin typeface="Arial Narrow" panose="020B0606020202030204" charset="0"/>
                <a:cs typeface="Arial" panose="020B0604020202020204" pitchFamily="34" charset="0"/>
              </a:rPr>
              <a:t> mà </a:t>
            </a:r>
            <a:r>
              <a:rPr lang="en-US" altLang="en-US" sz="3200" b="1" i="1">
                <a:solidFill>
                  <a:srgbClr val="0000CC"/>
                </a:solidFill>
                <a:latin typeface="Arial Narrow" panose="020B0606020202030204" charset="0"/>
                <a:cs typeface="Arial" panose="020B0604020202020204" pitchFamily="34" charset="0"/>
              </a:rPr>
              <a:t>(chỉ mục đích)</a:t>
            </a:r>
            <a:endParaRPr lang="en-US" altLang="en-US" sz="3200" b="1" dirty="0">
              <a:solidFill>
                <a:srgbClr val="0000CC"/>
              </a:solidFill>
              <a:latin typeface="Arial Narrow" panose="020B0606020202030204" charset="0"/>
              <a:cs typeface="Arial" panose="020B0604020202020204" pitchFamily="34" charset="0"/>
            </a:endParaRPr>
          </a:p>
        </p:txBody>
      </p:sp>
      <p:sp>
        <p:nvSpPr>
          <p:cNvPr id="6" name="Text Box 17"/>
          <p:cNvSpPr txBox="1">
            <a:spLocks noChangeArrowheads="1"/>
          </p:cNvSpPr>
          <p:nvPr/>
        </p:nvSpPr>
        <p:spPr bwMode="auto">
          <a:xfrm>
            <a:off x="3248542" y="937555"/>
            <a:ext cx="4928616"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eaLnBrk="1" hangingPunct="1">
              <a:spcBef>
                <a:spcPct val="50000"/>
              </a:spcBef>
              <a:defRPr/>
            </a:pPr>
            <a:r>
              <a:rPr lang="en-US" altLang="en-US" sz="3200" b="1" dirty="0">
                <a:solidFill>
                  <a:srgbClr val="0000CC"/>
                </a:solidFill>
                <a:latin typeface="Arial Narrow" panose="020B0606020202030204" charset="0"/>
                <a:cs typeface="Arial" panose="020B0604020202020204" pitchFamily="34" charset="0"/>
              </a:rPr>
              <a:t>1. </a:t>
            </a:r>
          </a:p>
        </p:txBody>
      </p:sp>
      <p:sp>
        <p:nvSpPr>
          <p:cNvPr id="7" name="Text Box 23"/>
          <p:cNvSpPr txBox="1">
            <a:spLocks noChangeArrowheads="1"/>
          </p:cNvSpPr>
          <p:nvPr/>
        </p:nvSpPr>
        <p:spPr bwMode="auto">
          <a:xfrm>
            <a:off x="3248541" y="1950556"/>
            <a:ext cx="1137650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defRPr/>
            </a:pPr>
            <a:r>
              <a:rPr lang="en-US" altLang="en-US" sz="3200" b="1" dirty="0">
                <a:solidFill>
                  <a:srgbClr val="0000CC"/>
                </a:solidFill>
                <a:latin typeface="Arial Narrow" panose="020B0606020202030204" charset="0"/>
              </a:rPr>
              <a:t>2 . necessary (</a:t>
            </a:r>
            <a:r>
              <a:rPr lang="en-US" altLang="en-US" sz="3200" b="1" dirty="0" err="1">
                <a:solidFill>
                  <a:srgbClr val="0000CC"/>
                </a:solidFill>
                <a:latin typeface="Arial Narrow" panose="020B0606020202030204" charset="0"/>
              </a:rPr>
              <a:t>adj</a:t>
            </a:r>
            <a:r>
              <a:rPr lang="en-US" altLang="en-US" sz="3200" b="1">
                <a:solidFill>
                  <a:srgbClr val="0000CC"/>
                </a:solidFill>
                <a:latin typeface="Arial Narrow" panose="020B0606020202030204" charset="0"/>
              </a:rPr>
              <a:t>)          : </a:t>
            </a:r>
            <a:r>
              <a:rPr lang="en-US" altLang="en-US" sz="3200" b="1" dirty="0" err="1">
                <a:solidFill>
                  <a:srgbClr val="0000CC"/>
                </a:solidFill>
                <a:latin typeface="Arial Narrow" panose="020B0606020202030204" charset="0"/>
              </a:rPr>
              <a:t>cần</a:t>
            </a:r>
            <a:r>
              <a:rPr lang="en-US" altLang="en-US" sz="3200" b="1" dirty="0">
                <a:solidFill>
                  <a:srgbClr val="0000CC"/>
                </a:solidFill>
                <a:latin typeface="Arial Narrow" panose="020B0606020202030204" charset="0"/>
              </a:rPr>
              <a:t> </a:t>
            </a:r>
            <a:r>
              <a:rPr lang="en-US" altLang="en-US" sz="3200" b="1" dirty="0" err="1">
                <a:solidFill>
                  <a:srgbClr val="0000CC"/>
                </a:solidFill>
                <a:latin typeface="Arial Narrow" panose="020B0606020202030204" charset="0"/>
              </a:rPr>
              <a:t>thiết</a:t>
            </a:r>
            <a:endParaRPr lang="en-US" altLang="en-US" sz="3200" dirty="0">
              <a:solidFill>
                <a:srgbClr val="0000CC"/>
              </a:solidFill>
              <a:latin typeface="Arial Narrow" panose="020B0606020202030204" charset="0"/>
            </a:endParaRPr>
          </a:p>
        </p:txBody>
      </p:sp>
      <p:sp>
        <p:nvSpPr>
          <p:cNvPr id="8" name="Rectangle 24"/>
          <p:cNvSpPr>
            <a:spLocks noChangeArrowheads="1"/>
          </p:cNvSpPr>
          <p:nvPr/>
        </p:nvSpPr>
        <p:spPr bwMode="auto">
          <a:xfrm>
            <a:off x="3823484" y="885219"/>
            <a:ext cx="871011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eaLnBrk="1" hangingPunct="1">
              <a:defRPr/>
            </a:pPr>
            <a:r>
              <a:rPr lang="en-US" altLang="en-US" sz="3200" b="1" dirty="0">
                <a:solidFill>
                  <a:srgbClr val="0000CC"/>
                </a:solidFill>
                <a:latin typeface="Arial Narrow" panose="020B0606020202030204" charset="0"/>
                <a:cs typeface="Arial" panose="020B0604020202020204" pitchFamily="34" charset="0"/>
              </a:rPr>
              <a:t>revise (v</a:t>
            </a:r>
            <a:r>
              <a:rPr lang="en-US" altLang="en-US" sz="3200" b="1">
                <a:solidFill>
                  <a:srgbClr val="0000CC"/>
                </a:solidFill>
                <a:latin typeface="Arial Narrow" panose="020B0606020202030204" charset="0"/>
                <a:cs typeface="Arial" panose="020B0604020202020204" pitchFamily="34" charset="0"/>
              </a:rPr>
              <a:t>) 		      : </a:t>
            </a:r>
            <a:r>
              <a:rPr lang="en-US" altLang="en-US" sz="3200" b="1" err="1">
                <a:solidFill>
                  <a:srgbClr val="0000CC"/>
                </a:solidFill>
                <a:latin typeface="Arial Narrow" panose="020B0606020202030204" charset="0"/>
                <a:cs typeface="Arial" panose="020B0604020202020204" pitchFamily="34" charset="0"/>
              </a:rPr>
              <a:t>ôn</a:t>
            </a:r>
            <a:r>
              <a:rPr lang="en-US" altLang="en-US" sz="3200" b="1">
                <a:solidFill>
                  <a:srgbClr val="0000CC"/>
                </a:solidFill>
                <a:latin typeface="Arial Narrow" panose="020B0606020202030204" charset="0"/>
                <a:cs typeface="Arial" panose="020B0604020202020204" pitchFamily="34" charset="0"/>
              </a:rPr>
              <a:t> tập</a:t>
            </a:r>
            <a:endParaRPr lang="en-US" altLang="en-US" sz="3200" b="1" dirty="0">
              <a:solidFill>
                <a:srgbClr val="0000CC"/>
              </a:solidFill>
              <a:latin typeface="Arial Narrow" panose="020B0606020202030204" charset="0"/>
              <a:cs typeface="Arial" panose="020B0604020202020204" pitchFamily="34" charset="0"/>
            </a:endParaRPr>
          </a:p>
        </p:txBody>
      </p:sp>
      <p:sp>
        <p:nvSpPr>
          <p:cNvPr id="9" name="AutoShape 28"/>
          <p:cNvSpPr/>
          <p:nvPr/>
        </p:nvSpPr>
        <p:spPr bwMode="auto">
          <a:xfrm>
            <a:off x="3622398" y="1073045"/>
            <a:ext cx="228600" cy="609600"/>
          </a:xfrm>
          <a:prstGeom prst="leftBrace">
            <a:avLst>
              <a:gd name="adj1" fmla="val 22222"/>
              <a:gd name="adj2" fmla="val 49995"/>
            </a:avLst>
          </a:prstGeom>
          <a:noFill/>
          <a:ln w="38100">
            <a:solidFill>
              <a:srgbClr val="9900CC"/>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p>
        </p:txBody>
      </p:sp>
      <p:sp>
        <p:nvSpPr>
          <p:cNvPr id="10" name="Rectangle 30"/>
          <p:cNvSpPr>
            <a:spLocks noChangeArrowheads="1"/>
          </p:cNvSpPr>
          <p:nvPr/>
        </p:nvSpPr>
        <p:spPr bwMode="auto">
          <a:xfrm>
            <a:off x="3796229" y="1347373"/>
            <a:ext cx="5257799"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eaLnBrk="1" hangingPunct="1">
              <a:defRPr/>
            </a:pPr>
            <a:r>
              <a:rPr lang="en-US" altLang="en-US" sz="3200" b="1" dirty="0">
                <a:solidFill>
                  <a:srgbClr val="0000CC"/>
                </a:solidFill>
                <a:latin typeface="Arial Narrow" panose="020B0606020202030204" charset="0"/>
                <a:cs typeface="Arial" panose="020B0604020202020204" pitchFamily="34" charset="0"/>
              </a:rPr>
              <a:t>revision (</a:t>
            </a:r>
            <a:r>
              <a:rPr lang="en-US" altLang="en-US" sz="3200" b="1">
                <a:solidFill>
                  <a:srgbClr val="0000CC"/>
                </a:solidFill>
                <a:latin typeface="Arial Narrow" panose="020B0606020202030204" charset="0"/>
                <a:cs typeface="Arial" panose="020B0604020202020204" pitchFamily="34" charset="0"/>
              </a:rPr>
              <a:t>n)		      : sự ôn tập</a:t>
            </a:r>
            <a:endParaRPr lang="en-US" altLang="en-US" sz="3200" b="1" dirty="0">
              <a:solidFill>
                <a:srgbClr val="0000CC"/>
              </a:solidFill>
              <a:latin typeface="Arial Narrow" panose="020B0606020202030204" charset="0"/>
              <a:cs typeface="Arial" panose="020B0604020202020204" pitchFamily="34" charset="0"/>
            </a:endParaRPr>
          </a:p>
        </p:txBody>
      </p:sp>
      <p:sp>
        <p:nvSpPr>
          <p:cNvPr id="11" name="Text Box 23"/>
          <p:cNvSpPr txBox="1">
            <a:spLocks noChangeArrowheads="1"/>
          </p:cNvSpPr>
          <p:nvPr/>
        </p:nvSpPr>
        <p:spPr bwMode="auto">
          <a:xfrm>
            <a:off x="3248541" y="2586461"/>
            <a:ext cx="758271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defRPr/>
            </a:pPr>
            <a:r>
              <a:rPr lang="en-US" altLang="en-US" sz="3200" b="1" dirty="0">
                <a:solidFill>
                  <a:srgbClr val="0000CC"/>
                </a:solidFill>
                <a:latin typeface="Arial Narrow" panose="020B0606020202030204" charset="0"/>
              </a:rPr>
              <a:t>3 . find </a:t>
            </a:r>
            <a:r>
              <a:rPr lang="en-US" altLang="en-US" sz="3200" b="1">
                <a:solidFill>
                  <a:srgbClr val="FF0000"/>
                </a:solidFill>
                <a:latin typeface="Arial Narrow" panose="020B0606020202030204" charset="0"/>
              </a:rPr>
              <a:t>out</a:t>
            </a:r>
            <a:r>
              <a:rPr lang="en-US" altLang="en-US" sz="3200" b="1">
                <a:solidFill>
                  <a:srgbClr val="0000CC"/>
                </a:solidFill>
                <a:latin typeface="Arial Narrow" panose="020B0606020202030204" charset="0"/>
              </a:rPr>
              <a:t> (phrasal v)    : </a:t>
            </a:r>
            <a:r>
              <a:rPr lang="en-US" altLang="en-US" sz="3200" b="1" err="1">
                <a:solidFill>
                  <a:srgbClr val="0000CC"/>
                </a:solidFill>
                <a:latin typeface="Arial Narrow" panose="020B0606020202030204" charset="0"/>
              </a:rPr>
              <a:t>tìm</a:t>
            </a:r>
            <a:r>
              <a:rPr lang="en-US" altLang="en-US" sz="3200" b="1">
                <a:solidFill>
                  <a:srgbClr val="0000CC"/>
                </a:solidFill>
                <a:latin typeface="Arial Narrow" panose="020B0606020202030204" charset="0"/>
              </a:rPr>
              <a:t> ra/khám phá ra</a:t>
            </a:r>
            <a:endParaRPr lang="en-US" altLang="en-US" sz="3200" dirty="0">
              <a:solidFill>
                <a:srgbClr val="0000CC"/>
              </a:solidFill>
              <a:latin typeface="Arial Narrow" panose="020B0606020202030204" charset="0"/>
            </a:endParaRPr>
          </a:p>
        </p:txBody>
      </p:sp>
      <p:pic>
        <p:nvPicPr>
          <p:cNvPr id="1026" name="Picture 2" descr="Học từ vựng nhanh : Kinh nghiệm học từ vựng tiếng Anh hiệu quả"/>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98" y="100074"/>
            <a:ext cx="2520753" cy="14795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1000"/>
                                        <p:tgtEl>
                                          <p:spTgt spid="10"/>
                                        </p:tgtEl>
                                      </p:cBhvr>
                                    </p:animEffect>
                                    <p:anim calcmode="lin" valueType="num">
                                      <p:cBhvr>
                                        <p:cTn id="16" dur="1000" fill="hold"/>
                                        <p:tgtEl>
                                          <p:spTgt spid="10"/>
                                        </p:tgtEl>
                                        <p:attrNameLst>
                                          <p:attrName>ppt_x</p:attrName>
                                        </p:attrNameLst>
                                      </p:cBhvr>
                                      <p:tavLst>
                                        <p:tav tm="0">
                                          <p:val>
                                            <p:strVal val="#ppt_x"/>
                                          </p:val>
                                        </p:tav>
                                        <p:tav tm="100000">
                                          <p:val>
                                            <p:strVal val="#ppt_x"/>
                                          </p:val>
                                        </p:tav>
                                      </p:tavLst>
                                    </p:anim>
                                    <p:anim calcmode="lin" valueType="num">
                                      <p:cBhvr>
                                        <p:cTn id="1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1000"/>
                                        <p:tgtEl>
                                          <p:spTgt spid="9"/>
                                        </p:tgtEl>
                                      </p:cBhvr>
                                    </p:animEffect>
                                    <p:anim calcmode="lin" valueType="num">
                                      <p:cBhvr>
                                        <p:cTn id="23" dur="1000" fill="hold"/>
                                        <p:tgtEl>
                                          <p:spTgt spid="9"/>
                                        </p:tgtEl>
                                        <p:attrNameLst>
                                          <p:attrName>ppt_x</p:attrName>
                                        </p:attrNameLst>
                                      </p:cBhvr>
                                      <p:tavLst>
                                        <p:tav tm="0">
                                          <p:val>
                                            <p:strVal val="#ppt_x"/>
                                          </p:val>
                                        </p:tav>
                                        <p:tav tm="100000">
                                          <p:val>
                                            <p:strVal val="#ppt_x"/>
                                          </p:val>
                                        </p:tav>
                                      </p:tavLst>
                                    </p:anim>
                                    <p:anim calcmode="lin" valueType="num">
                                      <p:cBhvr>
                                        <p:cTn id="2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1000"/>
                                        <p:tgtEl>
                                          <p:spTgt spid="7"/>
                                        </p:tgtEl>
                                      </p:cBhvr>
                                    </p:animEffect>
                                    <p:anim calcmode="lin" valueType="num">
                                      <p:cBhvr>
                                        <p:cTn id="30" dur="1000" fill="hold"/>
                                        <p:tgtEl>
                                          <p:spTgt spid="7"/>
                                        </p:tgtEl>
                                        <p:attrNameLst>
                                          <p:attrName>ppt_x</p:attrName>
                                        </p:attrNameLst>
                                      </p:cBhvr>
                                      <p:tavLst>
                                        <p:tav tm="0">
                                          <p:val>
                                            <p:strVal val="#ppt_x"/>
                                          </p:val>
                                        </p:tav>
                                        <p:tav tm="100000">
                                          <p:val>
                                            <p:strVal val="#ppt_x"/>
                                          </p:val>
                                        </p:tav>
                                      </p:tavLst>
                                    </p:anim>
                                    <p:anim calcmode="lin" valueType="num">
                                      <p:cBhvr>
                                        <p:cTn id="3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 calcmode="lin" valueType="num">
                                      <p:cBhvr additive="base">
                                        <p:cTn id="36" dur="500" fill="hold"/>
                                        <p:tgtEl>
                                          <p:spTgt spid="11"/>
                                        </p:tgtEl>
                                        <p:attrNameLst>
                                          <p:attrName>ppt_x</p:attrName>
                                        </p:attrNameLst>
                                      </p:cBhvr>
                                      <p:tavLst>
                                        <p:tav tm="0">
                                          <p:val>
                                            <p:strVal val="#ppt_x"/>
                                          </p:val>
                                        </p:tav>
                                        <p:tav tm="100000">
                                          <p:val>
                                            <p:strVal val="#ppt_x"/>
                                          </p:val>
                                        </p:tav>
                                      </p:tavLst>
                                    </p:anim>
                                    <p:anim calcmode="lin" valueType="num">
                                      <p:cBhvr additive="base">
                                        <p:cTn id="3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 calcmode="lin" valueType="num">
                                      <p:cBhvr additive="base">
                                        <p:cTn id="42" dur="500" fill="hold"/>
                                        <p:tgtEl>
                                          <p:spTgt spid="5"/>
                                        </p:tgtEl>
                                        <p:attrNameLst>
                                          <p:attrName>ppt_x</p:attrName>
                                        </p:attrNameLst>
                                      </p:cBhvr>
                                      <p:tavLst>
                                        <p:tav tm="0">
                                          <p:val>
                                            <p:strVal val="#ppt_x"/>
                                          </p:val>
                                        </p:tav>
                                        <p:tav tm="100000">
                                          <p:val>
                                            <p:strVal val="#ppt_x"/>
                                          </p:val>
                                        </p:tav>
                                      </p:tavLst>
                                    </p:anim>
                                    <p:anim calcmode="lin" valueType="num">
                                      <p:cBhvr additive="base">
                                        <p:cTn id="4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animBg="1"/>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67 Silent Reading Classroom Illustrations &amp;amp; Clip Art - iStoc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25153" y="0"/>
            <a:ext cx="7897906" cy="6921221"/>
          </a:xfrm>
          <a:prstGeom prst="rect">
            <a:avLst/>
          </a:prstGeom>
          <a:noFill/>
          <a:extLst>
            <a:ext uri="{909E8E84-426E-40DD-AFC4-6F175D3DCCD1}">
              <a14:hiddenFill xmlns:a14="http://schemas.microsoft.com/office/drawing/2010/main">
                <a:solidFill>
                  <a:srgbClr val="FFFFFF"/>
                </a:solidFill>
              </a14:hiddenFill>
            </a:ext>
          </a:extLst>
        </p:spPr>
      </p:pic>
      <p:sp>
        <p:nvSpPr>
          <p:cNvPr id="4" name="Text Box 2"/>
          <p:cNvSpPr txBox="1">
            <a:spLocks noChangeArrowheads="1"/>
          </p:cNvSpPr>
          <p:nvPr/>
        </p:nvSpPr>
        <p:spPr bwMode="auto">
          <a:xfrm>
            <a:off x="373224" y="291263"/>
            <a:ext cx="4379717"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eaLnBrk="1" hangingPunct="1">
              <a:spcBef>
                <a:spcPct val="50000"/>
              </a:spcBef>
              <a:defRPr/>
            </a:pPr>
            <a:r>
              <a:rPr lang="en-US" altLang="en-US" sz="9600" b="1" dirty="0">
                <a:solidFill>
                  <a:srgbClr val="FF0000"/>
                </a:solidFill>
                <a:latin typeface="VNI-Rush" pitchFamily="2" charset="0"/>
                <a:cs typeface="Arial" panose="020B0604020202020204" pitchFamily="34" charset="0"/>
              </a:rPr>
              <a:t>Silent reading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8C6E941-EB90-44F9-BF42-7998F8FDCCAE}"/>
              </a:ext>
            </a:extLst>
          </p:cNvPr>
          <p:cNvSpPr>
            <a:spLocks noChangeArrowheads="1"/>
          </p:cNvSpPr>
          <p:nvPr/>
        </p:nvSpPr>
        <p:spPr bwMode="auto">
          <a:xfrm>
            <a:off x="2083595" y="73166"/>
            <a:ext cx="7622108" cy="6641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80000"/>
              </a:lnSpc>
              <a:spcBef>
                <a:spcPct val="0"/>
              </a:spcBef>
              <a:buFontTx/>
              <a:buNone/>
            </a:pPr>
            <a:r>
              <a:rPr lang="en-US" altLang="en-US" sz="2800" b="1" dirty="0">
                <a:solidFill>
                  <a:srgbClr val="7030A0"/>
                </a:solidFill>
                <a:latin typeface="Times New Roman" panose="02020603050405020304" pitchFamily="18" charset="0"/>
              </a:rPr>
              <a:t>Language learners  learn words in different ways. Some learners make a list and put into it the meanings of new words in their mother tongue, and try to learn them by heart. However, others do not. Instead, they write one or two example sentences with each new word in order to remember how to use the word in the right way.</a:t>
            </a:r>
          </a:p>
          <a:p>
            <a:pPr algn="just" eaLnBrk="1" hangingPunct="1">
              <a:lnSpc>
                <a:spcPct val="80000"/>
              </a:lnSpc>
              <a:spcBef>
                <a:spcPct val="0"/>
              </a:spcBef>
              <a:buFontTx/>
              <a:buNone/>
            </a:pPr>
            <a:endParaRPr lang="en-US" altLang="en-US" sz="2800" b="1" dirty="0">
              <a:solidFill>
                <a:srgbClr val="7030A0"/>
              </a:solidFill>
              <a:latin typeface="Times New Roman" panose="02020603050405020304" pitchFamily="18" charset="0"/>
            </a:endParaRPr>
          </a:p>
          <a:p>
            <a:pPr algn="just" eaLnBrk="1" hangingPunct="1">
              <a:lnSpc>
                <a:spcPct val="80000"/>
              </a:lnSpc>
              <a:spcBef>
                <a:spcPct val="0"/>
              </a:spcBef>
              <a:buFontTx/>
              <a:buNone/>
            </a:pPr>
            <a:r>
              <a:rPr lang="en-US" altLang="en-US" sz="2800" b="1" dirty="0">
                <a:solidFill>
                  <a:srgbClr val="7030A0"/>
                </a:solidFill>
                <a:latin typeface="Times New Roman" panose="02020603050405020304" pitchFamily="18" charset="0"/>
              </a:rPr>
              <a:t>In order to remember words better, some learners even write each word and its use on a small piece of paper and stick it somewhere in their house so as to learn it at any time.</a:t>
            </a:r>
          </a:p>
          <a:p>
            <a:pPr algn="just" eaLnBrk="1" hangingPunct="1">
              <a:lnSpc>
                <a:spcPct val="80000"/>
              </a:lnSpc>
              <a:spcBef>
                <a:spcPct val="0"/>
              </a:spcBef>
              <a:buFontTx/>
              <a:buNone/>
            </a:pPr>
            <a:endParaRPr lang="en-US" altLang="en-US" sz="2800" b="1" dirty="0">
              <a:solidFill>
                <a:srgbClr val="7030A0"/>
              </a:solidFill>
              <a:latin typeface="Times New Roman" panose="02020603050405020304" pitchFamily="18" charset="0"/>
            </a:endParaRPr>
          </a:p>
          <a:p>
            <a:pPr algn="just" eaLnBrk="1" hangingPunct="1">
              <a:lnSpc>
                <a:spcPct val="80000"/>
              </a:lnSpc>
              <a:spcBef>
                <a:spcPct val="0"/>
              </a:spcBef>
              <a:buFontTx/>
              <a:buNone/>
            </a:pPr>
            <a:r>
              <a:rPr lang="en-US" altLang="en-US" sz="2800" b="1" dirty="0">
                <a:solidFill>
                  <a:srgbClr val="7030A0"/>
                </a:solidFill>
                <a:latin typeface="Times New Roman" panose="02020603050405020304" pitchFamily="18" charset="0"/>
              </a:rPr>
              <a:t>Many language learners do not try to learn all the new words they come across. They usually underline or highlight only the words they want to learn . This helps them remember important words.</a:t>
            </a:r>
          </a:p>
        </p:txBody>
      </p:sp>
      <p:pic>
        <p:nvPicPr>
          <p:cNvPr id="14339" name="Picture 4">
            <a:extLst>
              <a:ext uri="{FF2B5EF4-FFF2-40B4-BE49-F238E27FC236}">
                <a16:creationId xmlns:a16="http://schemas.microsoft.com/office/drawing/2014/main" id="{1CD0FEEA-F127-4168-B4E3-C41B84D371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797" y="2905897"/>
            <a:ext cx="1524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pic>
        <p:nvPicPr>
          <p:cNvPr id="14340" name="Picture 5">
            <a:extLst>
              <a:ext uri="{FF2B5EF4-FFF2-40B4-BE49-F238E27FC236}">
                <a16:creationId xmlns:a16="http://schemas.microsoft.com/office/drawing/2014/main" id="{209DE885-A96A-45C9-B97E-1D7C594725E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6509" y="1681163"/>
            <a:ext cx="143827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pic>
        <p:nvPicPr>
          <p:cNvPr id="14341" name="Picture 6">
            <a:extLst>
              <a:ext uri="{FF2B5EF4-FFF2-40B4-BE49-F238E27FC236}">
                <a16:creationId xmlns:a16="http://schemas.microsoft.com/office/drawing/2014/main" id="{212DFABC-C235-4451-AA8C-9D5ADAB130E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6569" y="379413"/>
            <a:ext cx="1597025"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pic>
        <p:nvPicPr>
          <p:cNvPr id="14342" name="Picture 7">
            <a:extLst>
              <a:ext uri="{FF2B5EF4-FFF2-40B4-BE49-F238E27FC236}">
                <a16:creationId xmlns:a16="http://schemas.microsoft.com/office/drawing/2014/main" id="{452A692C-A2A0-44D0-AEC1-26B13776034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277054" y="882650"/>
            <a:ext cx="1468437" cy="159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pic>
        <p:nvPicPr>
          <p:cNvPr id="14343" name="Picture 8">
            <a:extLst>
              <a:ext uri="{FF2B5EF4-FFF2-40B4-BE49-F238E27FC236}">
                <a16:creationId xmlns:a16="http://schemas.microsoft.com/office/drawing/2014/main" id="{8CDDD5E3-9C45-4048-B06C-A2CDBC6CD96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78616" y="2856684"/>
            <a:ext cx="1719262"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pic>
        <p:nvPicPr>
          <p:cNvPr id="14344" name="Picture 9">
            <a:extLst>
              <a:ext uri="{FF2B5EF4-FFF2-40B4-BE49-F238E27FC236}">
                <a16:creationId xmlns:a16="http://schemas.microsoft.com/office/drawing/2014/main" id="{5329604D-A1D1-40CA-BAAF-03EBF0FEFD2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60359" y="4902200"/>
            <a:ext cx="175577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pic>
        <p:nvPicPr>
          <p:cNvPr id="2" name="Track 16_1.mp3">
            <a:hlinkClick r:id="" action="ppaction://media"/>
            <a:extLst>
              <a:ext uri="{FF2B5EF4-FFF2-40B4-BE49-F238E27FC236}">
                <a16:creationId xmlns:a16="http://schemas.microsoft.com/office/drawing/2014/main" id="{8A04C31F-B452-4C45-8536-DC21C63A9260}"/>
              </a:ext>
            </a:extLst>
          </p:cNvPr>
          <p:cNvPicPr>
            <a:picLocks noRot="1" noChangeAspect="1" noChangeArrowheads="1"/>
          </p:cNvPicPr>
          <p:nvPr>
            <a:audioFile r:link="rId1"/>
          </p:nvPr>
        </p:nvPicPr>
        <p:blipFill>
          <a:blip r:embed="rId9">
            <a:extLst>
              <a:ext uri="{28A0092B-C50C-407E-A947-70E740481C1C}">
                <a14:useLocalDpi xmlns:a14="http://schemas.microsoft.com/office/drawing/2010/main" val="0"/>
              </a:ext>
            </a:extLst>
          </a:blip>
          <a:srcRect/>
          <a:stretch>
            <a:fillRect/>
          </a:stretch>
        </p:blipFill>
        <p:spPr bwMode="auto">
          <a:xfrm>
            <a:off x="10511663" y="302441"/>
            <a:ext cx="40640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1" descr="BD14844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6472239"/>
            <a:ext cx="91440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1" name="Picture 20" descr="Bellcoll"/>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372600" y="5697538"/>
            <a:ext cx="12954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61" name="Text Box 17"/>
          <p:cNvSpPr txBox="1">
            <a:spLocks noChangeArrowheads="1"/>
          </p:cNvSpPr>
          <p:nvPr/>
        </p:nvSpPr>
        <p:spPr bwMode="auto">
          <a:xfrm>
            <a:off x="1412032" y="1035503"/>
            <a:ext cx="9144000" cy="5555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spcAft>
                <a:spcPts val="600"/>
              </a:spcAft>
              <a:defRPr/>
            </a:pPr>
            <a:r>
              <a:rPr lang="en-US" altLang="en-US" sz="3000" dirty="0">
                <a:solidFill>
                  <a:srgbClr val="0000CC"/>
                </a:solidFill>
                <a:effectLst>
                  <a:outerShdw blurRad="38100" dist="38100" dir="2700000" algn="tl">
                    <a:srgbClr val="C0C0C0"/>
                  </a:outerShdw>
                </a:effectLst>
                <a:latin typeface="Tahoma" panose="020B0604030504040204" pitchFamily="34" charset="0"/>
              </a:rPr>
              <a:t>a) Do learners learn words in the same way ?</a:t>
            </a:r>
          </a:p>
          <a:p>
            <a:pPr eaLnBrk="1" hangingPunct="1">
              <a:spcAft>
                <a:spcPts val="600"/>
              </a:spcAft>
              <a:defRPr/>
            </a:pPr>
            <a:r>
              <a:rPr lang="en-US" altLang="en-US" sz="3000" dirty="0">
                <a:solidFill>
                  <a:srgbClr val="0000CC"/>
                </a:solidFill>
                <a:effectLst>
                  <a:outerShdw blurRad="38100" dist="38100" dir="2700000" algn="tl">
                    <a:srgbClr val="C0C0C0"/>
                  </a:outerShdw>
                </a:effectLst>
                <a:latin typeface="Tahoma" panose="020B0604030504040204" pitchFamily="34" charset="0"/>
              </a:rPr>
              <a:t>b) Why do some learners write example sentences</a:t>
            </a:r>
          </a:p>
          <a:p>
            <a:pPr eaLnBrk="1" hangingPunct="1">
              <a:spcAft>
                <a:spcPts val="600"/>
              </a:spcAft>
              <a:defRPr/>
            </a:pPr>
            <a:r>
              <a:rPr lang="en-US" altLang="en-US" sz="3000" dirty="0">
                <a:solidFill>
                  <a:srgbClr val="0000CC"/>
                </a:solidFill>
                <a:effectLst>
                  <a:outerShdw blurRad="38100" dist="38100" dir="2700000" algn="tl">
                    <a:srgbClr val="C0C0C0"/>
                  </a:outerShdw>
                </a:effectLst>
                <a:latin typeface="Tahoma" panose="020B0604030504040204" pitchFamily="34" charset="0"/>
              </a:rPr>
              <a:t>with new words ?</a:t>
            </a:r>
          </a:p>
          <a:p>
            <a:pPr eaLnBrk="1" hangingPunct="1">
              <a:spcAft>
                <a:spcPts val="600"/>
              </a:spcAft>
              <a:defRPr/>
            </a:pPr>
            <a:r>
              <a:rPr lang="en-US" altLang="en-US" sz="3000" dirty="0">
                <a:solidFill>
                  <a:srgbClr val="0000CC"/>
                </a:solidFill>
                <a:effectLst>
                  <a:outerShdw blurRad="38100" dist="38100" dir="2700000" algn="tl">
                    <a:srgbClr val="C0C0C0"/>
                  </a:outerShdw>
                </a:effectLst>
                <a:latin typeface="Tahoma" panose="020B0604030504040204" pitchFamily="34" charset="0"/>
              </a:rPr>
              <a:t>c) What do some learners do in order to remember</a:t>
            </a:r>
          </a:p>
          <a:p>
            <a:pPr eaLnBrk="1" hangingPunct="1">
              <a:spcAft>
                <a:spcPts val="600"/>
              </a:spcAft>
              <a:defRPr/>
            </a:pPr>
            <a:r>
              <a:rPr lang="en-US" altLang="en-US" sz="3000" dirty="0">
                <a:solidFill>
                  <a:srgbClr val="0000CC"/>
                </a:solidFill>
                <a:effectLst>
                  <a:outerShdw blurRad="38100" dist="38100" dir="2700000" algn="tl">
                    <a:srgbClr val="C0C0C0"/>
                  </a:outerShdw>
                </a:effectLst>
                <a:latin typeface="Tahoma" panose="020B0604030504040204" pitchFamily="34" charset="0"/>
              </a:rPr>
              <a:t>words better ?</a:t>
            </a:r>
          </a:p>
          <a:p>
            <a:pPr eaLnBrk="1" hangingPunct="1">
              <a:spcAft>
                <a:spcPts val="600"/>
              </a:spcAft>
              <a:defRPr/>
            </a:pPr>
            <a:r>
              <a:rPr lang="en-US" altLang="en-US" sz="3000" dirty="0">
                <a:solidFill>
                  <a:srgbClr val="0000CC"/>
                </a:solidFill>
                <a:effectLst>
                  <a:outerShdw blurRad="38100" dist="38100" dir="2700000" algn="tl">
                    <a:srgbClr val="C0C0C0"/>
                  </a:outerShdw>
                </a:effectLst>
                <a:latin typeface="Tahoma" panose="020B0604030504040204" pitchFamily="34" charset="0"/>
              </a:rPr>
              <a:t>d) Why don’t some learners learn all the new words they come across ?</a:t>
            </a:r>
          </a:p>
          <a:p>
            <a:pPr eaLnBrk="1" hangingPunct="1">
              <a:spcAft>
                <a:spcPts val="600"/>
              </a:spcAft>
              <a:defRPr/>
            </a:pPr>
            <a:r>
              <a:rPr lang="en-US" altLang="en-US" sz="3000" dirty="0">
                <a:solidFill>
                  <a:srgbClr val="0000CC"/>
                </a:solidFill>
                <a:effectLst>
                  <a:outerShdw blurRad="38100" dist="38100" dir="2700000" algn="tl">
                    <a:srgbClr val="C0C0C0"/>
                  </a:outerShdw>
                </a:effectLst>
                <a:latin typeface="Tahoma" panose="020B0604030504040204" pitchFamily="34" charset="0"/>
              </a:rPr>
              <a:t>e) What is necessary in learning words ?</a:t>
            </a:r>
          </a:p>
          <a:p>
            <a:pPr eaLnBrk="1" hangingPunct="1">
              <a:spcAft>
                <a:spcPts val="600"/>
              </a:spcAft>
              <a:defRPr/>
            </a:pPr>
            <a:r>
              <a:rPr lang="en-US" altLang="en-US" sz="3000" dirty="0">
                <a:solidFill>
                  <a:srgbClr val="0000CC"/>
                </a:solidFill>
                <a:effectLst>
                  <a:outerShdw blurRad="38100" dist="38100" dir="2700000" algn="tl">
                    <a:srgbClr val="C0C0C0"/>
                  </a:outerShdw>
                </a:effectLst>
                <a:latin typeface="Tahoma" panose="020B0604030504040204" pitchFamily="34" charset="0"/>
              </a:rPr>
              <a:t>f) How should you learn words ?</a:t>
            </a:r>
          </a:p>
          <a:p>
            <a:pPr eaLnBrk="1" hangingPunct="1">
              <a:spcBef>
                <a:spcPct val="50000"/>
              </a:spcBef>
              <a:spcAft>
                <a:spcPts val="600"/>
              </a:spcAft>
              <a:defRPr/>
            </a:pPr>
            <a:endParaRPr lang="en-US" altLang="en-US" sz="3000" dirty="0">
              <a:solidFill>
                <a:srgbClr val="0000CC"/>
              </a:solidFill>
              <a:effectLst>
                <a:outerShdw blurRad="38100" dist="38100" dir="2700000" algn="tl">
                  <a:srgbClr val="C0C0C0"/>
                </a:outerShdw>
              </a:effectLst>
              <a:latin typeface="Tahoma" panose="020B0604030504040204" pitchFamily="34" charset="0"/>
            </a:endParaRPr>
          </a:p>
        </p:txBody>
      </p:sp>
      <p:sp>
        <p:nvSpPr>
          <p:cNvPr id="6162" name="Text Box 18"/>
          <p:cNvSpPr txBox="1">
            <a:spLocks noChangeArrowheads="1"/>
          </p:cNvSpPr>
          <p:nvPr/>
        </p:nvSpPr>
        <p:spPr bwMode="auto">
          <a:xfrm>
            <a:off x="1524000" y="213145"/>
            <a:ext cx="91440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eaLnBrk="1" hangingPunct="1">
              <a:spcBef>
                <a:spcPct val="50000"/>
              </a:spcBef>
              <a:defRPr/>
            </a:pPr>
            <a:r>
              <a:rPr lang="en-US" altLang="en-US" sz="3000" b="1" u="sng" dirty="0">
                <a:solidFill>
                  <a:srgbClr val="FF0000"/>
                </a:solidFill>
                <a:latin typeface="Arial" panose="020B0604020202020204" pitchFamily="34" charset="0"/>
                <a:cs typeface="Arial" panose="020B0604020202020204" pitchFamily="34" charset="0"/>
              </a:rPr>
              <a:t>ANSWER THE QUESTIONS (p.50)</a:t>
            </a:r>
          </a:p>
        </p:txBody>
      </p:sp>
      <p:pic>
        <p:nvPicPr>
          <p:cNvPr id="32774" name="Picture 19" descr="VANOCE"/>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6248400"/>
            <a:ext cx="11125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pull dir="rd"/>
    <p:sndAc>
      <p:stSnd>
        <p:snd r:embed="rId2" name="whoo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162"/>
                                        </p:tgtEl>
                                        <p:attrNameLst>
                                          <p:attrName>style.visibility</p:attrName>
                                        </p:attrNameLst>
                                      </p:cBhvr>
                                      <p:to>
                                        <p:strVal val="visible"/>
                                      </p:to>
                                    </p:set>
                                    <p:animEffect transition="in" filter="barn(inVertical)">
                                      <p:cBhvr>
                                        <p:cTn id="7" dur="500"/>
                                        <p:tgtEl>
                                          <p:spTgt spid="616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61"/>
                                        </p:tgtEl>
                                        <p:attrNameLst>
                                          <p:attrName>style.visibility</p:attrName>
                                        </p:attrNameLst>
                                      </p:cBhvr>
                                      <p:to>
                                        <p:strVal val="visible"/>
                                      </p:to>
                                    </p:set>
                                    <p:animEffect transition="in" filter="box(in)">
                                      <p:cBhvr>
                                        <p:cTn id="12" dur="500"/>
                                        <p:tgtEl>
                                          <p:spTgt spid="61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1" grpId="0" autoUpdateAnimBg="0"/>
      <p:bldP spid="616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Line 2"/>
          <p:cNvSpPr>
            <a:spLocks noChangeShapeType="1"/>
          </p:cNvSpPr>
          <p:nvPr/>
        </p:nvSpPr>
        <p:spPr bwMode="auto">
          <a:xfrm>
            <a:off x="5638800" y="0"/>
            <a:ext cx="0" cy="6858000"/>
          </a:xfrm>
          <a:prstGeom prst="line">
            <a:avLst/>
          </a:prstGeom>
          <a:noFill/>
          <a:ln w="952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0355" name="Rectangle 3"/>
          <p:cNvSpPr>
            <a:spLocks noChangeArrowheads="1"/>
          </p:cNvSpPr>
          <p:nvPr/>
        </p:nvSpPr>
        <p:spPr bwMode="auto">
          <a:xfrm>
            <a:off x="5714999" y="1251750"/>
            <a:ext cx="6172201" cy="1066800"/>
          </a:xfrm>
          <a:prstGeom prst="rect">
            <a:avLst/>
          </a:prstGeom>
          <a:solidFill>
            <a:schemeClr val="bg1"/>
          </a:solidFill>
          <a:ln w="9525">
            <a:solidFill>
              <a:schemeClr val="bg1"/>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457200" indent="-457200">
              <a:buFont typeface="Symbol" panose="05050102010706020507" pitchFamily="18" charset="2"/>
              <a:buChar char="Þ"/>
            </a:pPr>
            <a:r>
              <a:rPr lang="en-US" sz="2800" i="1">
                <a:solidFill>
                  <a:schemeClr val="accent5"/>
                </a:solidFill>
                <a:latin typeface=".VnTime" panose="020B7200000000000000" pitchFamily="34" charset="0"/>
              </a:rPr>
              <a:t>No</a:t>
            </a:r>
            <a:r>
              <a:rPr lang="en-US" sz="2800" i="1" dirty="0">
                <a:solidFill>
                  <a:schemeClr val="accent5"/>
                </a:solidFill>
                <a:latin typeface=".VnTime" panose="020B7200000000000000" pitchFamily="34" charset="0"/>
              </a:rPr>
              <a:t>, </a:t>
            </a:r>
            <a:r>
              <a:rPr lang="en-US" sz="2800" i="1">
                <a:solidFill>
                  <a:schemeClr val="accent5"/>
                </a:solidFill>
                <a:latin typeface=".VnTime" panose="020B7200000000000000" pitchFamily="34" charset="0"/>
              </a:rPr>
              <a:t>they don’t </a:t>
            </a:r>
            <a:r>
              <a:rPr lang="en-US" sz="2800" i="1" dirty="0">
                <a:solidFill>
                  <a:schemeClr val="accent5"/>
                </a:solidFill>
                <a:latin typeface=".VnTime" panose="020B7200000000000000" pitchFamily="34" charset="0"/>
              </a:rPr>
              <a:t>( They </a:t>
            </a:r>
            <a:r>
              <a:rPr lang="en-US" sz="2800" i="1">
                <a:solidFill>
                  <a:schemeClr val="accent5"/>
                </a:solidFill>
                <a:latin typeface=".VnTime" panose="020B7200000000000000" pitchFamily="34" charset="0"/>
              </a:rPr>
              <a:t>learn words in </a:t>
            </a:r>
          </a:p>
          <a:p>
            <a:r>
              <a:rPr lang="en-US" sz="2800" i="1">
                <a:solidFill>
                  <a:schemeClr val="accent5"/>
                </a:solidFill>
                <a:latin typeface=".VnTime" panose="020B7200000000000000" pitchFamily="34" charset="0"/>
              </a:rPr>
              <a:t>different ways.)</a:t>
            </a:r>
            <a:endParaRPr lang="en-US" sz="2800" i="1" dirty="0">
              <a:solidFill>
                <a:schemeClr val="accent5"/>
              </a:solidFill>
              <a:latin typeface=".VnTime" panose="020B7200000000000000" pitchFamily="34" charset="0"/>
            </a:endParaRPr>
          </a:p>
        </p:txBody>
      </p:sp>
      <p:sp>
        <p:nvSpPr>
          <p:cNvPr id="100356" name="Rectangle 4"/>
          <p:cNvSpPr>
            <a:spLocks noChangeArrowheads="1"/>
          </p:cNvSpPr>
          <p:nvPr/>
        </p:nvSpPr>
        <p:spPr bwMode="auto">
          <a:xfrm>
            <a:off x="5697244" y="2959224"/>
            <a:ext cx="6349482" cy="1066799"/>
          </a:xfrm>
          <a:prstGeom prst="rect">
            <a:avLst/>
          </a:prstGeom>
          <a:solidFill>
            <a:schemeClr val="bg1"/>
          </a:solidFill>
          <a:ln w="9525">
            <a:solidFill>
              <a:schemeClr val="bg1"/>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800" i="1" dirty="0">
              <a:solidFill>
                <a:srgbClr val="FF0000"/>
              </a:solidFill>
              <a:latin typeface=".VnTime" panose="020B7200000000000000" pitchFamily="34" charset="0"/>
            </a:endParaRPr>
          </a:p>
          <a:p>
            <a:r>
              <a:rPr lang="en-US" sz="2800" i="1">
                <a:solidFill>
                  <a:srgbClr val="7030A0"/>
                </a:solidFill>
                <a:latin typeface=".VnTime" panose="020B7200000000000000" pitchFamily="34" charset="0"/>
              </a:rPr>
              <a:t>=&gt; Because </a:t>
            </a:r>
            <a:r>
              <a:rPr lang="en-US" sz="2800" i="1" dirty="0">
                <a:solidFill>
                  <a:srgbClr val="7030A0"/>
                </a:solidFill>
                <a:latin typeface=".VnTime" panose="020B7200000000000000" pitchFamily="34" charset="0"/>
              </a:rPr>
              <a:t>they want to remember how </a:t>
            </a:r>
          </a:p>
          <a:p>
            <a:r>
              <a:rPr lang="en-US" sz="2800" i="1">
                <a:solidFill>
                  <a:srgbClr val="7030A0"/>
                </a:solidFill>
                <a:latin typeface=".VnTime" panose="020B7200000000000000" pitchFamily="34" charset="0"/>
              </a:rPr>
              <a:t>to use words </a:t>
            </a:r>
            <a:r>
              <a:rPr lang="en-US" sz="2800" i="1" dirty="0">
                <a:solidFill>
                  <a:srgbClr val="7030A0"/>
                </a:solidFill>
                <a:latin typeface=".VnTime" panose="020B7200000000000000" pitchFamily="34" charset="0"/>
              </a:rPr>
              <a:t>in the right way.</a:t>
            </a:r>
          </a:p>
          <a:p>
            <a:endParaRPr lang="en-US" sz="2800" i="1" dirty="0">
              <a:solidFill>
                <a:srgbClr val="FF0000"/>
              </a:solidFill>
              <a:latin typeface=".VnTime" panose="020B7200000000000000" pitchFamily="34" charset="0"/>
            </a:endParaRPr>
          </a:p>
        </p:txBody>
      </p:sp>
      <p:sp>
        <p:nvSpPr>
          <p:cNvPr id="100358" name="Rectangle 6"/>
          <p:cNvSpPr>
            <a:spLocks noChangeArrowheads="1"/>
          </p:cNvSpPr>
          <p:nvPr/>
        </p:nvSpPr>
        <p:spPr bwMode="auto">
          <a:xfrm>
            <a:off x="2209800" y="0"/>
            <a:ext cx="2819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a:solidFill>
                  <a:schemeClr val="bg1"/>
                </a:solidFill>
                <a:latin typeface=".VnTime" panose="020B7200000000000000" pitchFamily="34" charset="0"/>
              </a:rPr>
              <a:t> Ex 2 : Answer the questions</a:t>
            </a:r>
          </a:p>
        </p:txBody>
      </p:sp>
      <p:sp>
        <p:nvSpPr>
          <p:cNvPr id="100359" name="Text Box 7"/>
          <p:cNvSpPr txBox="1">
            <a:spLocks noChangeArrowheads="1"/>
          </p:cNvSpPr>
          <p:nvPr/>
        </p:nvSpPr>
        <p:spPr bwMode="auto">
          <a:xfrm>
            <a:off x="387655" y="1301320"/>
            <a:ext cx="5082462" cy="955675"/>
          </a:xfrm>
          <a:prstGeom prst="rect">
            <a:avLst/>
          </a:prstGeom>
          <a:solidFill>
            <a:schemeClr val="bg1"/>
          </a:solidFill>
          <a:ln w="9525">
            <a:solidFill>
              <a:schemeClr val="bg1"/>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800">
                <a:solidFill>
                  <a:schemeClr val="accent5"/>
                </a:solidFill>
                <a:latin typeface=".VnTime" panose="020B7200000000000000" pitchFamily="34" charset="0"/>
              </a:rPr>
              <a:t>a) </a:t>
            </a:r>
            <a:r>
              <a:rPr lang="en-US" sz="2800" dirty="0">
                <a:solidFill>
                  <a:schemeClr val="accent5"/>
                </a:solidFill>
                <a:latin typeface=".VnTime" panose="020B7200000000000000" pitchFamily="34" charset="0"/>
              </a:rPr>
              <a:t>Do learners learn words in the same way ?</a:t>
            </a:r>
          </a:p>
        </p:txBody>
      </p:sp>
      <p:sp>
        <p:nvSpPr>
          <p:cNvPr id="100360" name="Text Box 8"/>
          <p:cNvSpPr txBox="1">
            <a:spLocks noChangeArrowheads="1"/>
          </p:cNvSpPr>
          <p:nvPr/>
        </p:nvSpPr>
        <p:spPr bwMode="auto">
          <a:xfrm>
            <a:off x="403937" y="2984379"/>
            <a:ext cx="5082463" cy="13731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sz="2800">
                <a:solidFill>
                  <a:srgbClr val="660066"/>
                </a:solidFill>
                <a:latin typeface=".VnTime" panose="020B7200000000000000" pitchFamily="34" charset="0"/>
              </a:rPr>
              <a:t>b) </a:t>
            </a:r>
            <a:r>
              <a:rPr lang="en-US" sz="2800" dirty="0">
                <a:solidFill>
                  <a:srgbClr val="660066"/>
                </a:solidFill>
                <a:latin typeface=".VnTime" panose="020B7200000000000000" pitchFamily="34" charset="0"/>
              </a:rPr>
              <a:t>Why do some learners write example sentences with new words ?</a:t>
            </a:r>
          </a:p>
        </p:txBody>
      </p:sp>
      <p:sp>
        <p:nvSpPr>
          <p:cNvPr id="100361" name="Text Box 9"/>
          <p:cNvSpPr txBox="1">
            <a:spLocks noChangeArrowheads="1"/>
          </p:cNvSpPr>
          <p:nvPr/>
        </p:nvSpPr>
        <p:spPr bwMode="auto">
          <a:xfrm>
            <a:off x="387655" y="4999850"/>
            <a:ext cx="5082463" cy="95410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sz="2800">
                <a:solidFill>
                  <a:srgbClr val="00B050"/>
                </a:solidFill>
                <a:latin typeface=".VnTime" panose="020B7200000000000000" pitchFamily="34" charset="0"/>
              </a:rPr>
              <a:t>c) </a:t>
            </a:r>
            <a:r>
              <a:rPr lang="en-US" sz="2800" dirty="0">
                <a:solidFill>
                  <a:srgbClr val="00B050"/>
                </a:solidFill>
                <a:latin typeface=".VnTime" panose="020B7200000000000000" pitchFamily="34" charset="0"/>
              </a:rPr>
              <a:t>What do some learners do in order to remember words better ?</a:t>
            </a:r>
          </a:p>
        </p:txBody>
      </p:sp>
      <p:sp>
        <p:nvSpPr>
          <p:cNvPr id="100363" name="Text Box 11"/>
          <p:cNvSpPr txBox="1">
            <a:spLocks noChangeArrowheads="1"/>
          </p:cNvSpPr>
          <p:nvPr/>
        </p:nvSpPr>
        <p:spPr bwMode="auto">
          <a:xfrm>
            <a:off x="5676764" y="4965184"/>
            <a:ext cx="6515235" cy="138499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800" dirty="0">
                <a:solidFill>
                  <a:srgbClr val="0070C0"/>
                </a:solidFill>
                <a:latin typeface=".VnTime" panose="020B7200000000000000" pitchFamily="34" charset="0"/>
              </a:rPr>
              <a:t> </a:t>
            </a:r>
            <a:r>
              <a:rPr lang="en-US" sz="2800">
                <a:solidFill>
                  <a:srgbClr val="00B050"/>
                </a:solidFill>
                <a:latin typeface=".VnTime" panose="020B7200000000000000" pitchFamily="34" charset="0"/>
              </a:rPr>
              <a:t>=&gt; </a:t>
            </a:r>
            <a:r>
              <a:rPr lang="en-US" sz="2800" i="1">
                <a:solidFill>
                  <a:srgbClr val="00B050"/>
                </a:solidFill>
                <a:latin typeface=".VnTime" panose="020B7200000000000000" pitchFamily="34" charset="0"/>
              </a:rPr>
              <a:t>They write each word and its use on a small piece of paper and stick it somewhere in their house so as to learn it at any time.</a:t>
            </a:r>
            <a:endParaRPr lang="en-US" sz="2800" i="1" dirty="0">
              <a:solidFill>
                <a:srgbClr val="00B050"/>
              </a:solidFill>
              <a:latin typeface=".VnTime" panose="020B7200000000000000" pitchFamily="34" charset="0"/>
            </a:endParaRPr>
          </a:p>
        </p:txBody>
      </p:sp>
      <p:sp>
        <p:nvSpPr>
          <p:cNvPr id="14" name="Text Box 7"/>
          <p:cNvSpPr txBox="1">
            <a:spLocks noChangeArrowheads="1"/>
          </p:cNvSpPr>
          <p:nvPr/>
        </p:nvSpPr>
        <p:spPr bwMode="auto">
          <a:xfrm>
            <a:off x="382601" y="314077"/>
            <a:ext cx="5082462" cy="523220"/>
          </a:xfrm>
          <a:prstGeom prst="rect">
            <a:avLst/>
          </a:prstGeom>
          <a:solidFill>
            <a:schemeClr val="bg1"/>
          </a:solidFill>
          <a:ln w="9525">
            <a:solidFill>
              <a:schemeClr val="bg1"/>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2800" b="1">
                <a:solidFill>
                  <a:srgbClr val="FF0000"/>
                </a:solidFill>
                <a:latin typeface=".VnTime" panose="020B7200000000000000" pitchFamily="34" charset="0"/>
              </a:rPr>
              <a:t>QUESTIONS</a:t>
            </a:r>
            <a:endParaRPr lang="en-US" sz="2800" b="1" dirty="0">
              <a:solidFill>
                <a:srgbClr val="FF0000"/>
              </a:solidFill>
              <a:latin typeface=".VnTime" panose="020B7200000000000000" pitchFamily="34" charset="0"/>
            </a:endParaRPr>
          </a:p>
        </p:txBody>
      </p:sp>
      <p:sp>
        <p:nvSpPr>
          <p:cNvPr id="15" name="Text Box 7"/>
          <p:cNvSpPr txBox="1">
            <a:spLocks noChangeArrowheads="1"/>
          </p:cNvSpPr>
          <p:nvPr/>
        </p:nvSpPr>
        <p:spPr bwMode="auto">
          <a:xfrm>
            <a:off x="6330754" y="271790"/>
            <a:ext cx="5082462" cy="523220"/>
          </a:xfrm>
          <a:prstGeom prst="rect">
            <a:avLst/>
          </a:prstGeom>
          <a:solidFill>
            <a:schemeClr val="bg1"/>
          </a:solidFill>
          <a:ln w="9525">
            <a:solidFill>
              <a:schemeClr val="bg1"/>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2800" b="1">
                <a:solidFill>
                  <a:srgbClr val="FF0000"/>
                </a:solidFill>
                <a:latin typeface=".VnTime" panose="020B7200000000000000" pitchFamily="34" charset="0"/>
              </a:rPr>
              <a:t>ANSWERS</a:t>
            </a:r>
            <a:endParaRPr lang="en-US" sz="2800" b="1" dirty="0">
              <a:solidFill>
                <a:srgbClr val="FF0000"/>
              </a:solidFill>
              <a:latin typeface=".VnTime" panose="020B7200000000000000"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500"/>
                                        <p:tgtEl>
                                          <p:spTgt spid="1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wipe(down)">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100359"/>
                                        </p:tgtEl>
                                        <p:attrNameLst>
                                          <p:attrName>style.visibility</p:attrName>
                                        </p:attrNameLst>
                                      </p:cBhvr>
                                      <p:to>
                                        <p:strVal val="visible"/>
                                      </p:to>
                                    </p:set>
                                    <p:animEffect transition="in" filter="box(in)">
                                      <p:cBhvr>
                                        <p:cTn id="15" dur="500"/>
                                        <p:tgtEl>
                                          <p:spTgt spid="100359"/>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00355"/>
                                        </p:tgtEl>
                                        <p:attrNameLst>
                                          <p:attrName>style.visibility</p:attrName>
                                        </p:attrNameLst>
                                      </p:cBhvr>
                                      <p:to>
                                        <p:strVal val="visible"/>
                                      </p:to>
                                    </p:set>
                                    <p:animEffect transition="in" filter="box(in)">
                                      <p:cBhvr>
                                        <p:cTn id="20" dur="500"/>
                                        <p:tgtEl>
                                          <p:spTgt spid="100355"/>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100360"/>
                                        </p:tgtEl>
                                        <p:attrNameLst>
                                          <p:attrName>style.visibility</p:attrName>
                                        </p:attrNameLst>
                                      </p:cBhvr>
                                      <p:to>
                                        <p:strVal val="visible"/>
                                      </p:to>
                                    </p:set>
                                    <p:animEffect transition="in" filter="box(in)">
                                      <p:cBhvr>
                                        <p:cTn id="25" dur="500"/>
                                        <p:tgtEl>
                                          <p:spTgt spid="100360"/>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100356"/>
                                        </p:tgtEl>
                                        <p:attrNameLst>
                                          <p:attrName>style.visibility</p:attrName>
                                        </p:attrNameLst>
                                      </p:cBhvr>
                                      <p:to>
                                        <p:strVal val="visible"/>
                                      </p:to>
                                    </p:set>
                                    <p:animEffect transition="in" filter="box(in)">
                                      <p:cBhvr>
                                        <p:cTn id="30" dur="500"/>
                                        <p:tgtEl>
                                          <p:spTgt spid="100356"/>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100361"/>
                                        </p:tgtEl>
                                        <p:attrNameLst>
                                          <p:attrName>style.visibility</p:attrName>
                                        </p:attrNameLst>
                                      </p:cBhvr>
                                      <p:to>
                                        <p:strVal val="visible"/>
                                      </p:to>
                                    </p:set>
                                    <p:animEffect transition="in" filter="box(in)">
                                      <p:cBhvr>
                                        <p:cTn id="35" dur="500"/>
                                        <p:tgtEl>
                                          <p:spTgt spid="100361"/>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100363"/>
                                        </p:tgtEl>
                                        <p:attrNameLst>
                                          <p:attrName>style.visibility</p:attrName>
                                        </p:attrNameLst>
                                      </p:cBhvr>
                                      <p:to>
                                        <p:strVal val="visible"/>
                                      </p:to>
                                    </p:set>
                                    <p:animEffect transition="in" filter="box(in)">
                                      <p:cBhvr>
                                        <p:cTn id="40" dur="500"/>
                                        <p:tgtEl>
                                          <p:spTgt spid="100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animBg="1"/>
      <p:bldP spid="100356" grpId="0" animBg="1"/>
      <p:bldP spid="100359" grpId="0" animBg="1"/>
      <p:bldP spid="100360" grpId="0" animBg="1"/>
      <p:bldP spid="100361" grpId="0" animBg="1"/>
      <p:bldP spid="100363" grpId="0" animBg="1"/>
      <p:bldP spid="14"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Line 2"/>
          <p:cNvSpPr>
            <a:spLocks noChangeShapeType="1"/>
          </p:cNvSpPr>
          <p:nvPr/>
        </p:nvSpPr>
        <p:spPr bwMode="auto">
          <a:xfrm>
            <a:off x="5638800" y="0"/>
            <a:ext cx="0" cy="6858000"/>
          </a:xfrm>
          <a:prstGeom prst="line">
            <a:avLst/>
          </a:prstGeom>
          <a:noFill/>
          <a:ln w="952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0357" name="Rectangle 5"/>
          <p:cNvSpPr>
            <a:spLocks noChangeArrowheads="1"/>
          </p:cNvSpPr>
          <p:nvPr/>
        </p:nvSpPr>
        <p:spPr bwMode="auto">
          <a:xfrm>
            <a:off x="5717221" y="4597184"/>
            <a:ext cx="5885892" cy="8382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457200" indent="-457200">
              <a:buFont typeface="Symbol" panose="05050102010706020507" pitchFamily="18" charset="2"/>
              <a:buChar char="Þ"/>
            </a:pPr>
            <a:r>
              <a:rPr lang="en-US" sz="2800" i="1">
                <a:solidFill>
                  <a:schemeClr val="accent4">
                    <a:lumMod val="75000"/>
                  </a:schemeClr>
                </a:solidFill>
                <a:latin typeface=".VnTime" panose="020B7200000000000000" pitchFamily="34" charset="0"/>
              </a:rPr>
              <a:t>Revision </a:t>
            </a:r>
            <a:r>
              <a:rPr lang="en-US" sz="2800" i="1" dirty="0">
                <a:solidFill>
                  <a:schemeClr val="accent4">
                    <a:lumMod val="75000"/>
                  </a:schemeClr>
                </a:solidFill>
                <a:latin typeface=".VnTime" panose="020B7200000000000000" pitchFamily="34" charset="0"/>
              </a:rPr>
              <a:t>is necessary </a:t>
            </a:r>
            <a:r>
              <a:rPr lang="en-US" sz="2800" i="1">
                <a:solidFill>
                  <a:schemeClr val="accent4">
                    <a:lumMod val="75000"/>
                  </a:schemeClr>
                </a:solidFill>
                <a:latin typeface=".VnTime" panose="020B7200000000000000" pitchFamily="34" charset="0"/>
              </a:rPr>
              <a:t>in learning </a:t>
            </a:r>
          </a:p>
          <a:p>
            <a:r>
              <a:rPr lang="en-US" sz="2800" i="1">
                <a:solidFill>
                  <a:schemeClr val="accent4">
                    <a:lumMod val="75000"/>
                  </a:schemeClr>
                </a:solidFill>
                <a:latin typeface=".VnTime" panose="020B7200000000000000" pitchFamily="34" charset="0"/>
              </a:rPr>
              <a:t>words</a:t>
            </a:r>
            <a:r>
              <a:rPr lang="en-US" sz="2800" i="1" dirty="0">
                <a:solidFill>
                  <a:schemeClr val="accent4">
                    <a:lumMod val="75000"/>
                  </a:schemeClr>
                </a:solidFill>
                <a:latin typeface=".VnTime" panose="020B7200000000000000" pitchFamily="34" charset="0"/>
              </a:rPr>
              <a:t>.</a:t>
            </a:r>
          </a:p>
        </p:txBody>
      </p:sp>
      <p:sp>
        <p:nvSpPr>
          <p:cNvPr id="100358" name="Rectangle 6"/>
          <p:cNvSpPr>
            <a:spLocks noChangeArrowheads="1"/>
          </p:cNvSpPr>
          <p:nvPr/>
        </p:nvSpPr>
        <p:spPr bwMode="auto">
          <a:xfrm>
            <a:off x="2209800" y="0"/>
            <a:ext cx="2819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a:solidFill>
                  <a:schemeClr val="bg1"/>
                </a:solidFill>
                <a:latin typeface=".VnTime" panose="020B7200000000000000" pitchFamily="34" charset="0"/>
              </a:rPr>
              <a:t> Ex 2 : Answer the questions</a:t>
            </a:r>
          </a:p>
        </p:txBody>
      </p:sp>
      <p:sp>
        <p:nvSpPr>
          <p:cNvPr id="100362" name="Text Box 10"/>
          <p:cNvSpPr txBox="1">
            <a:spLocks noChangeArrowheads="1"/>
          </p:cNvSpPr>
          <p:nvPr/>
        </p:nvSpPr>
        <p:spPr bwMode="auto">
          <a:xfrm>
            <a:off x="190499" y="1662868"/>
            <a:ext cx="5082459" cy="18002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sz="2800">
                <a:latin typeface=".VnTime" panose="020B7200000000000000" pitchFamily="34" charset="0"/>
              </a:rPr>
              <a:t>d) </a:t>
            </a:r>
            <a:r>
              <a:rPr lang="en-US" sz="2800" dirty="0">
                <a:latin typeface=".VnTime" panose="020B7200000000000000" pitchFamily="34" charset="0"/>
              </a:rPr>
              <a:t>Why don’t some learners learn all the new words they come across ?</a:t>
            </a:r>
          </a:p>
          <a:p>
            <a:pPr algn="just"/>
            <a:endParaRPr lang="en-US" sz="2800" dirty="0">
              <a:latin typeface=".VnTime" panose="020B7200000000000000" pitchFamily="34" charset="0"/>
            </a:endParaRPr>
          </a:p>
        </p:txBody>
      </p:sp>
      <p:sp>
        <p:nvSpPr>
          <p:cNvPr id="100364" name="Text Box 12"/>
          <p:cNvSpPr txBox="1">
            <a:spLocks noChangeArrowheads="1"/>
          </p:cNvSpPr>
          <p:nvPr/>
        </p:nvSpPr>
        <p:spPr bwMode="auto">
          <a:xfrm>
            <a:off x="190499" y="4543209"/>
            <a:ext cx="5082459" cy="94615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sz="2800">
                <a:solidFill>
                  <a:schemeClr val="accent4">
                    <a:lumMod val="75000"/>
                  </a:schemeClr>
                </a:solidFill>
                <a:latin typeface=".VnTime" panose="020B7200000000000000" pitchFamily="34" charset="0"/>
              </a:rPr>
              <a:t>e) </a:t>
            </a:r>
            <a:r>
              <a:rPr lang="en-US" sz="2800" dirty="0">
                <a:solidFill>
                  <a:schemeClr val="accent4">
                    <a:lumMod val="75000"/>
                  </a:schemeClr>
                </a:solidFill>
                <a:latin typeface=".VnTime" panose="020B7200000000000000" pitchFamily="34" charset="0"/>
              </a:rPr>
              <a:t>What is necessary in learning words ?</a:t>
            </a:r>
          </a:p>
        </p:txBody>
      </p:sp>
      <p:sp>
        <p:nvSpPr>
          <p:cNvPr id="100366" name="Text Box 14"/>
          <p:cNvSpPr txBox="1">
            <a:spLocks noChangeArrowheads="1"/>
          </p:cNvSpPr>
          <p:nvPr/>
        </p:nvSpPr>
        <p:spPr bwMode="auto">
          <a:xfrm>
            <a:off x="5717221" y="1662868"/>
            <a:ext cx="6284277" cy="95410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800">
                <a:latin typeface=".VnTime" panose="020B7200000000000000" pitchFamily="34" charset="0"/>
              </a:rPr>
              <a:t>=&gt; </a:t>
            </a:r>
            <a:r>
              <a:rPr lang="en-US" sz="2800" i="1">
                <a:latin typeface=".VnTime" panose="020B7200000000000000" pitchFamily="34" charset="0"/>
              </a:rPr>
              <a:t>Because they only </a:t>
            </a:r>
            <a:r>
              <a:rPr lang="en-US" sz="2800" i="1" dirty="0">
                <a:latin typeface=".VnTime" panose="020B7200000000000000" pitchFamily="34" charset="0"/>
              </a:rPr>
              <a:t>want </a:t>
            </a:r>
            <a:r>
              <a:rPr lang="en-US" sz="2800" i="1">
                <a:latin typeface=".VnTime" panose="020B7200000000000000" pitchFamily="34" charset="0"/>
              </a:rPr>
              <a:t>to learn </a:t>
            </a:r>
            <a:r>
              <a:rPr lang="en-US" sz="2800" i="1" dirty="0">
                <a:latin typeface=".VnTime" panose="020B7200000000000000" pitchFamily="34" charset="0"/>
              </a:rPr>
              <a:t>important words.</a:t>
            </a:r>
          </a:p>
        </p:txBody>
      </p:sp>
      <p:sp>
        <p:nvSpPr>
          <p:cNvPr id="14" name="Text Box 7"/>
          <p:cNvSpPr txBox="1">
            <a:spLocks noChangeArrowheads="1"/>
          </p:cNvSpPr>
          <p:nvPr/>
        </p:nvSpPr>
        <p:spPr bwMode="auto">
          <a:xfrm>
            <a:off x="382601" y="314077"/>
            <a:ext cx="5082462" cy="523220"/>
          </a:xfrm>
          <a:prstGeom prst="rect">
            <a:avLst/>
          </a:prstGeom>
          <a:solidFill>
            <a:schemeClr val="bg1"/>
          </a:solidFill>
          <a:ln w="9525">
            <a:solidFill>
              <a:schemeClr val="bg1"/>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2800" b="1">
                <a:solidFill>
                  <a:srgbClr val="FF0000"/>
                </a:solidFill>
                <a:latin typeface=".VnTime" panose="020B7200000000000000" pitchFamily="34" charset="0"/>
              </a:rPr>
              <a:t>QUESTIONS</a:t>
            </a:r>
            <a:endParaRPr lang="en-US" sz="2800" b="1" dirty="0">
              <a:solidFill>
                <a:srgbClr val="FF0000"/>
              </a:solidFill>
              <a:latin typeface=".VnTime" panose="020B7200000000000000" pitchFamily="34" charset="0"/>
            </a:endParaRPr>
          </a:p>
        </p:txBody>
      </p:sp>
      <p:sp>
        <p:nvSpPr>
          <p:cNvPr id="15" name="Text Box 7"/>
          <p:cNvSpPr txBox="1">
            <a:spLocks noChangeArrowheads="1"/>
          </p:cNvSpPr>
          <p:nvPr/>
        </p:nvSpPr>
        <p:spPr bwMode="auto">
          <a:xfrm>
            <a:off x="6330754" y="271790"/>
            <a:ext cx="5082462" cy="523220"/>
          </a:xfrm>
          <a:prstGeom prst="rect">
            <a:avLst/>
          </a:prstGeom>
          <a:solidFill>
            <a:schemeClr val="bg1"/>
          </a:solidFill>
          <a:ln w="9525">
            <a:solidFill>
              <a:schemeClr val="bg1"/>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2800" b="1">
                <a:solidFill>
                  <a:srgbClr val="FF0000"/>
                </a:solidFill>
                <a:latin typeface=".VnTime" panose="020B7200000000000000" pitchFamily="34" charset="0"/>
              </a:rPr>
              <a:t>ANSWERS</a:t>
            </a:r>
            <a:endParaRPr lang="en-US" sz="2800" b="1" dirty="0">
              <a:solidFill>
                <a:srgbClr val="FF0000"/>
              </a:solidFill>
              <a:latin typeface=".VnTime" panose="020B7200000000000000"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500"/>
                                        <p:tgtEl>
                                          <p:spTgt spid="1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wipe(down)">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100362"/>
                                        </p:tgtEl>
                                        <p:attrNameLst>
                                          <p:attrName>style.visibility</p:attrName>
                                        </p:attrNameLst>
                                      </p:cBhvr>
                                      <p:to>
                                        <p:strVal val="visible"/>
                                      </p:to>
                                    </p:set>
                                    <p:animEffect transition="in" filter="box(in)">
                                      <p:cBhvr>
                                        <p:cTn id="15" dur="500"/>
                                        <p:tgtEl>
                                          <p:spTgt spid="100362"/>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00366"/>
                                        </p:tgtEl>
                                        <p:attrNameLst>
                                          <p:attrName>style.visibility</p:attrName>
                                        </p:attrNameLst>
                                      </p:cBhvr>
                                      <p:to>
                                        <p:strVal val="visible"/>
                                      </p:to>
                                    </p:set>
                                    <p:animEffect transition="in" filter="box(in)">
                                      <p:cBhvr>
                                        <p:cTn id="20" dur="500"/>
                                        <p:tgtEl>
                                          <p:spTgt spid="100366"/>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100364"/>
                                        </p:tgtEl>
                                        <p:attrNameLst>
                                          <p:attrName>style.visibility</p:attrName>
                                        </p:attrNameLst>
                                      </p:cBhvr>
                                      <p:to>
                                        <p:strVal val="visible"/>
                                      </p:to>
                                    </p:set>
                                    <p:animEffect transition="in" filter="box(in)">
                                      <p:cBhvr>
                                        <p:cTn id="25" dur="500"/>
                                        <p:tgtEl>
                                          <p:spTgt spid="100364"/>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00357"/>
                                        </p:tgtEl>
                                        <p:attrNameLst>
                                          <p:attrName>style.visibility</p:attrName>
                                        </p:attrNameLst>
                                      </p:cBhvr>
                                      <p:to>
                                        <p:strVal val="visible"/>
                                      </p:to>
                                    </p:set>
                                    <p:animEffect transition="in" filter="wipe(down)">
                                      <p:cBhvr>
                                        <p:cTn id="30" dur="500"/>
                                        <p:tgtEl>
                                          <p:spTgt spid="1003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7" grpId="0" animBg="1"/>
      <p:bldP spid="100362" grpId="0" animBg="1"/>
      <p:bldP spid="100364" grpId="0" animBg="1"/>
      <p:bldP spid="100366" grpId="0" animBg="1"/>
      <p:bldP spid="14"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354563"/>
            <a:ext cx="11013489" cy="5822400"/>
          </a:xfrm>
        </p:spPr>
        <p:txBody>
          <a:bodyPr>
            <a:normAutofit lnSpcReduction="10000"/>
          </a:bodyPr>
          <a:lstStyle/>
          <a:p>
            <a:pPr marL="0" indent="0">
              <a:buNone/>
            </a:pPr>
            <a:r>
              <a:rPr lang="en-US" altLang="en-US" dirty="0">
                <a:solidFill>
                  <a:srgbClr val="0000CC"/>
                </a:solidFill>
                <a:effectLst>
                  <a:outerShdw blurRad="38100" dist="38100" dir="2700000" algn="tl">
                    <a:srgbClr val="C0C0C0"/>
                  </a:outerShdw>
                </a:effectLst>
                <a:latin typeface="Tahoma" panose="020B0604030504040204" pitchFamily="34" charset="0"/>
                <a:cs typeface="Tahoma" panose="020B0604030504040204" pitchFamily="34" charset="0"/>
              </a:rPr>
              <a:t>f) How should you learn words ?</a:t>
            </a:r>
          </a:p>
          <a:p>
            <a:pPr marL="0" indent="0">
              <a:buNone/>
            </a:pPr>
            <a:r>
              <a:rPr lang="en-US" dirty="0">
                <a:solidFill>
                  <a:srgbClr val="FF0000"/>
                </a:solidFill>
                <a:latin typeface="Tahoma" panose="020B0604030504040204" pitchFamily="34" charset="0"/>
                <a:cs typeface="Tahoma" panose="020B0604030504040204" pitchFamily="34" charset="0"/>
              </a:rPr>
              <a:t>Suggested answers</a:t>
            </a:r>
            <a:r>
              <a:rPr lang="en-US">
                <a:solidFill>
                  <a:srgbClr val="FF0000"/>
                </a:solidFill>
                <a:latin typeface="Tahoma" panose="020B0604030504040204" pitchFamily="34" charset="0"/>
                <a:cs typeface="Tahoma" panose="020B0604030504040204" pitchFamily="34" charset="0"/>
              </a:rPr>
              <a:t>: </a:t>
            </a:r>
          </a:p>
          <a:p>
            <a:pPr marL="0" indent="0">
              <a:buNone/>
            </a:pPr>
            <a:r>
              <a:rPr lang="en-US" i="1">
                <a:solidFill>
                  <a:srgbClr val="00B050"/>
                </a:solidFill>
                <a:latin typeface="Tahoma" panose="020B0604030504040204" pitchFamily="34" charset="0"/>
                <a:cs typeface="Tahoma" panose="020B0604030504040204" pitchFamily="34" charset="0"/>
              </a:rPr>
              <a:t>I think/ In my onpinion, I should learn words by…</a:t>
            </a:r>
            <a:endParaRPr lang="en-US" i="1" dirty="0">
              <a:solidFill>
                <a:srgbClr val="00B050"/>
              </a:solidFill>
              <a:latin typeface="Tahoma" panose="020B0604030504040204" pitchFamily="34" charset="0"/>
              <a:cs typeface="Tahoma" panose="020B0604030504040204" pitchFamily="34" charset="0"/>
            </a:endParaRPr>
          </a:p>
          <a:p>
            <a:pPr marL="0" indent="0">
              <a:lnSpc>
                <a:spcPct val="150000"/>
              </a:lnSpc>
              <a:spcBef>
                <a:spcPts val="0"/>
              </a:spcBef>
              <a:buNone/>
            </a:pPr>
            <a:r>
              <a:rPr lang="en-US">
                <a:latin typeface="Tahoma" panose="020B0604030504040204" pitchFamily="34" charset="0"/>
                <a:cs typeface="Tahoma" panose="020B0604030504040204" pitchFamily="34" charset="0"/>
              </a:rPr>
              <a:t>- writing words </a:t>
            </a:r>
            <a:r>
              <a:rPr lang="en-US" dirty="0">
                <a:latin typeface="Tahoma" panose="020B0604030504040204" pitchFamily="34" charset="0"/>
                <a:cs typeface="Tahoma" panose="020B0604030504040204" pitchFamily="34" charset="0"/>
              </a:rPr>
              <a:t>in a notebook (with </a:t>
            </a:r>
            <a:r>
              <a:rPr lang="en-US">
                <a:latin typeface="Tahoma" panose="020B0604030504040204" pitchFamily="34" charset="0"/>
                <a:cs typeface="Tahoma" panose="020B0604030504040204" pitchFamily="34" charset="0"/>
              </a:rPr>
              <a:t>their meanings and pronunciation)</a:t>
            </a:r>
            <a:br>
              <a:rPr lang="en-US" dirty="0">
                <a:latin typeface="Tahoma" panose="020B0604030504040204" pitchFamily="34" charset="0"/>
                <a:cs typeface="Tahoma" panose="020B0604030504040204" pitchFamily="34" charset="0"/>
              </a:rPr>
            </a:br>
            <a:r>
              <a:rPr lang="en-US">
                <a:latin typeface="Tahoma" panose="020B0604030504040204" pitchFamily="34" charset="0"/>
                <a:cs typeface="Tahoma" panose="020B0604030504040204" pitchFamily="34" charset="0"/>
              </a:rPr>
              <a:t>- writing words </a:t>
            </a:r>
            <a:r>
              <a:rPr lang="en-US" dirty="0">
                <a:latin typeface="Tahoma" panose="020B0604030504040204" pitchFamily="34" charset="0"/>
                <a:cs typeface="Tahoma" panose="020B0604030504040204" pitchFamily="34" charset="0"/>
              </a:rPr>
              <a:t>and definitions on </a:t>
            </a:r>
            <a:r>
              <a:rPr lang="en-US">
                <a:latin typeface="Tahoma" panose="020B0604030504040204" pitchFamily="34" charset="0"/>
                <a:cs typeface="Tahoma" panose="020B0604030504040204" pitchFamily="34" charset="0"/>
              </a:rPr>
              <a:t>small cards/ pieces of paper </a:t>
            </a:r>
            <a:br>
              <a:rPr lang="en-US" dirty="0">
                <a:latin typeface="Tahoma" panose="020B0604030504040204" pitchFamily="34" charset="0"/>
                <a:cs typeface="Tahoma" panose="020B0604030504040204" pitchFamily="34" charset="0"/>
              </a:rPr>
            </a:br>
            <a:r>
              <a:rPr lang="en-US">
                <a:latin typeface="Tahoma" panose="020B0604030504040204" pitchFamily="34" charset="0"/>
                <a:cs typeface="Tahoma" panose="020B0604030504040204" pitchFamily="34" charset="0"/>
              </a:rPr>
              <a:t>- practicing making sentences by using new words</a:t>
            </a:r>
          </a:p>
          <a:p>
            <a:pPr marL="0" indent="0">
              <a:lnSpc>
                <a:spcPct val="150000"/>
              </a:lnSpc>
              <a:spcBef>
                <a:spcPts val="0"/>
              </a:spcBef>
              <a:buNone/>
            </a:pPr>
            <a:r>
              <a:rPr lang="en-US">
                <a:latin typeface="Tahoma" panose="020B0604030504040204" pitchFamily="34" charset="0"/>
                <a:cs typeface="Tahoma" panose="020B0604030504040204" pitchFamily="34" charset="0"/>
              </a:rPr>
              <a:t>- practicing pronouncing new words many times</a:t>
            </a:r>
            <a:br>
              <a:rPr lang="en-US" dirty="0">
                <a:latin typeface="Tahoma" panose="020B0604030504040204" pitchFamily="34" charset="0"/>
                <a:cs typeface="Tahoma" panose="020B0604030504040204" pitchFamily="34" charset="0"/>
              </a:rPr>
            </a:br>
            <a:r>
              <a:rPr lang="en-US">
                <a:latin typeface="Tahoma" panose="020B0604030504040204" pitchFamily="34" charset="0"/>
                <a:cs typeface="Tahoma" panose="020B0604030504040204" pitchFamily="34" charset="0"/>
              </a:rPr>
              <a:t>- asking </a:t>
            </a:r>
            <a:r>
              <a:rPr lang="en-US" dirty="0">
                <a:latin typeface="Tahoma" panose="020B0604030504040204" pitchFamily="34" charset="0"/>
                <a:cs typeface="Tahoma" panose="020B0604030504040204" pitchFamily="34" charset="0"/>
              </a:rPr>
              <a:t>someone </a:t>
            </a:r>
            <a:r>
              <a:rPr lang="en-US">
                <a:latin typeface="Tahoma" panose="020B0604030504040204" pitchFamily="34" charset="0"/>
                <a:cs typeface="Tahoma" panose="020B0604030504040204" pitchFamily="34" charset="0"/>
              </a:rPr>
              <a:t>to check my understanding</a:t>
            </a:r>
            <a:br>
              <a:rPr lang="en-US">
                <a:latin typeface="Tahoma" panose="020B0604030504040204" pitchFamily="34" charset="0"/>
                <a:cs typeface="Tahoma" panose="020B0604030504040204" pitchFamily="34" charset="0"/>
              </a:rPr>
            </a:br>
            <a:endParaRPr lang="en-US" dirty="0">
              <a:latin typeface="Tahoma" panose="020B0604030504040204" pitchFamily="34" charset="0"/>
              <a:cs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arn(inVertical)">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arn(inVertical)">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8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2895600" y="0"/>
            <a:ext cx="6477000" cy="1371600"/>
          </a:xfrm>
          <a:prstGeom prst="rect">
            <a:avLst/>
          </a:prstGeom>
          <a:gradFill rotWithShape="1">
            <a:gsLst>
              <a:gs pos="0">
                <a:srgbClr val="00FF00">
                  <a:gamma/>
                  <a:shade val="46275"/>
                  <a:invGamma/>
                </a:srgbClr>
              </a:gs>
              <a:gs pos="50000">
                <a:srgbClr val="00FF00"/>
              </a:gs>
              <a:gs pos="100000">
                <a:srgbClr val="00FF00">
                  <a:gamma/>
                  <a:shade val="46275"/>
                  <a:invGamma/>
                </a:srgb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ltLang="en-US" sz="3600" b="1" dirty="0">
                <a:solidFill>
                  <a:srgbClr val="CC3300"/>
                </a:solidFill>
                <a:latin typeface="Arial Narrow" panose="020B0606020202030204" charset="0"/>
                <a:cs typeface="Arial" panose="020B0604020202020204" pitchFamily="34" charset="0"/>
              </a:rPr>
              <a:t>TWO WAYS OF LEARNING </a:t>
            </a:r>
          </a:p>
          <a:p>
            <a:pPr algn="ctr" eaLnBrk="1" hangingPunct="1">
              <a:defRPr/>
            </a:pPr>
            <a:r>
              <a:rPr lang="en-US" altLang="en-US" sz="3600" b="1" dirty="0">
                <a:solidFill>
                  <a:srgbClr val="CC3300"/>
                </a:solidFill>
                <a:latin typeface="Arial Narrow" panose="020B0606020202030204" charset="0"/>
                <a:cs typeface="Arial" panose="020B0604020202020204" pitchFamily="34" charset="0"/>
              </a:rPr>
              <a:t>THE SAME NUMBER OF WORDS</a:t>
            </a:r>
          </a:p>
        </p:txBody>
      </p:sp>
      <p:sp>
        <p:nvSpPr>
          <p:cNvPr id="5" name="Rectangle 3"/>
          <p:cNvSpPr>
            <a:spLocks noChangeArrowheads="1"/>
          </p:cNvSpPr>
          <p:nvPr/>
        </p:nvSpPr>
        <p:spPr bwMode="auto">
          <a:xfrm>
            <a:off x="1676400" y="1905000"/>
            <a:ext cx="4267200" cy="1981200"/>
          </a:xfrm>
          <a:prstGeom prst="rect">
            <a:avLst/>
          </a:prstGeom>
          <a:solidFill>
            <a:srgbClr val="FFFF00"/>
          </a:solidFill>
          <a:ln w="57150" cmpd="thickThin">
            <a:solidFill>
              <a:srgbClr val="800000"/>
            </a:solidFill>
            <a:miter lim="800000"/>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altLang="en-US" sz="3200" b="1" dirty="0">
                <a:latin typeface="Arial Narrow" panose="020B0606020202030204" charset="0"/>
              </a:rPr>
              <a:t>The 1</a:t>
            </a:r>
            <a:r>
              <a:rPr lang="en-US" altLang="en-US" sz="3200" b="1" baseline="30000" dirty="0">
                <a:latin typeface="Arial Narrow" panose="020B0606020202030204" charset="0"/>
              </a:rPr>
              <a:t>st</a:t>
            </a:r>
            <a:r>
              <a:rPr lang="en-US" altLang="en-US" sz="3200" b="1" dirty="0">
                <a:latin typeface="Arial Narrow" panose="020B0606020202030204" charset="0"/>
              </a:rPr>
              <a:t> day:</a:t>
            </a:r>
            <a:endParaRPr lang="en-US" altLang="en-US" sz="3200" dirty="0">
              <a:latin typeface="Arial Narrow" panose="020B0606020202030204" charset="0"/>
            </a:endParaRPr>
          </a:p>
          <a:p>
            <a:pPr eaLnBrk="1" hangingPunct="1">
              <a:defRPr/>
            </a:pPr>
            <a:r>
              <a:rPr lang="en-US" altLang="en-US" sz="3200" b="1" dirty="0">
                <a:latin typeface="Arial Narrow" panose="020B0606020202030204" charset="0"/>
              </a:rPr>
              <a:t>The next day:</a:t>
            </a:r>
            <a:r>
              <a:rPr lang="en-US" altLang="en-US" sz="3200" dirty="0">
                <a:latin typeface="Arial Narrow" panose="020B0606020202030204" charset="0"/>
              </a:rPr>
              <a:t> </a:t>
            </a:r>
          </a:p>
          <a:p>
            <a:pPr eaLnBrk="1" hangingPunct="1">
              <a:defRPr/>
            </a:pPr>
            <a:endParaRPr lang="en-US" altLang="en-US" sz="3200" dirty="0">
              <a:latin typeface="Arial Narrow" panose="020B0606020202030204" charset="0"/>
            </a:endParaRPr>
          </a:p>
        </p:txBody>
      </p:sp>
      <p:sp>
        <p:nvSpPr>
          <p:cNvPr id="6" name="Rectangle 4"/>
          <p:cNvSpPr>
            <a:spLocks noChangeArrowheads="1"/>
          </p:cNvSpPr>
          <p:nvPr/>
        </p:nvSpPr>
        <p:spPr bwMode="auto">
          <a:xfrm>
            <a:off x="6172200" y="1905000"/>
            <a:ext cx="4343400" cy="1981200"/>
          </a:xfrm>
          <a:prstGeom prst="rect">
            <a:avLst/>
          </a:prstGeom>
          <a:solidFill>
            <a:srgbClr val="00FFFF"/>
          </a:solidFill>
          <a:ln w="57150" cmpd="thickThin">
            <a:solidFill>
              <a:srgbClr val="800000"/>
            </a:solidFill>
            <a:miter lim="800000"/>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altLang="en-US" sz="3200" b="1">
                <a:latin typeface="Arial Narrow" panose="020B0606020202030204" charset="0"/>
              </a:rPr>
              <a:t>The 1</a:t>
            </a:r>
            <a:r>
              <a:rPr lang="en-US" altLang="en-US" sz="3200" b="1" baseline="30000">
                <a:latin typeface="Arial Narrow" panose="020B0606020202030204" charset="0"/>
              </a:rPr>
              <a:t>st</a:t>
            </a:r>
            <a:r>
              <a:rPr lang="en-US" altLang="en-US" sz="3200" b="1">
                <a:latin typeface="Arial Narrow" panose="020B0606020202030204" charset="0"/>
              </a:rPr>
              <a:t> day:</a:t>
            </a:r>
            <a:endParaRPr lang="en-US" altLang="en-US" sz="3200">
              <a:latin typeface="Arial Narrow" panose="020B0606020202030204" charset="0"/>
            </a:endParaRPr>
          </a:p>
          <a:p>
            <a:pPr eaLnBrk="1" hangingPunct="1">
              <a:defRPr/>
            </a:pPr>
            <a:r>
              <a:rPr lang="en-US" altLang="en-US" sz="3200" b="1">
                <a:latin typeface="Arial Narrow" panose="020B0606020202030204" charset="0"/>
              </a:rPr>
              <a:t>The next day:</a:t>
            </a:r>
          </a:p>
          <a:p>
            <a:pPr eaLnBrk="1" hangingPunct="1">
              <a:defRPr/>
            </a:pPr>
            <a:endParaRPr lang="en-US" altLang="en-US" sz="3200" b="1">
              <a:latin typeface="Arial Narrow" panose="020B0606020202030204" charset="0"/>
            </a:endParaRPr>
          </a:p>
        </p:txBody>
      </p:sp>
      <p:sp>
        <p:nvSpPr>
          <p:cNvPr id="7" name="Text Box 7"/>
          <p:cNvSpPr txBox="1">
            <a:spLocks noChangeArrowheads="1"/>
          </p:cNvSpPr>
          <p:nvPr/>
        </p:nvSpPr>
        <p:spPr bwMode="auto">
          <a:xfrm>
            <a:off x="1828800" y="3810000"/>
            <a:ext cx="3581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eaLnBrk="1" hangingPunct="1">
              <a:spcBef>
                <a:spcPct val="50000"/>
              </a:spcBef>
              <a:defRPr/>
            </a:pPr>
            <a:r>
              <a:rPr lang="en-US" altLang="en-US" sz="3200" b="1" dirty="0">
                <a:solidFill>
                  <a:srgbClr val="000099"/>
                </a:solidFill>
                <a:latin typeface="Arial Narrow" panose="020B0606020202030204" charset="0"/>
                <a:cs typeface="Arial" panose="020B0604020202020204" pitchFamily="34" charset="0"/>
              </a:rPr>
              <a:t>The first way</a:t>
            </a:r>
          </a:p>
        </p:txBody>
      </p:sp>
      <p:sp>
        <p:nvSpPr>
          <p:cNvPr id="8" name="Text Box 8"/>
          <p:cNvSpPr txBox="1">
            <a:spLocks noChangeArrowheads="1"/>
          </p:cNvSpPr>
          <p:nvPr/>
        </p:nvSpPr>
        <p:spPr bwMode="auto">
          <a:xfrm>
            <a:off x="6553200" y="3810000"/>
            <a:ext cx="3505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eaLnBrk="1" hangingPunct="1">
              <a:spcBef>
                <a:spcPct val="50000"/>
              </a:spcBef>
              <a:defRPr/>
            </a:pPr>
            <a:r>
              <a:rPr lang="en-US" altLang="en-US" sz="3200" b="1" dirty="0">
                <a:solidFill>
                  <a:srgbClr val="000099"/>
                </a:solidFill>
                <a:latin typeface="Arial Narrow" panose="020B0606020202030204" charset="0"/>
                <a:cs typeface="Arial" panose="020B0604020202020204" pitchFamily="34" charset="0"/>
              </a:rPr>
              <a:t>The second way</a:t>
            </a:r>
          </a:p>
        </p:txBody>
      </p:sp>
      <p:sp>
        <p:nvSpPr>
          <p:cNvPr id="9" name="Text Box 10"/>
          <p:cNvSpPr txBox="1">
            <a:spLocks noChangeArrowheads="1"/>
          </p:cNvSpPr>
          <p:nvPr/>
        </p:nvSpPr>
        <p:spPr bwMode="auto">
          <a:xfrm>
            <a:off x="3619500" y="4462028"/>
            <a:ext cx="6096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tLang="en-US" sz="3200" b="1" dirty="0">
                <a:latin typeface="Arial Narrow" panose="020B0606020202030204" charset="0"/>
                <a:cs typeface="Arial" panose="020B0604020202020204" pitchFamily="34" charset="0"/>
              </a:rPr>
              <a:t>Which way is the better one? Why?</a:t>
            </a:r>
          </a:p>
        </p:txBody>
      </p:sp>
      <p:sp>
        <p:nvSpPr>
          <p:cNvPr id="10" name="Rectangle 17"/>
          <p:cNvSpPr>
            <a:spLocks noChangeArrowheads="1"/>
          </p:cNvSpPr>
          <p:nvPr/>
        </p:nvSpPr>
        <p:spPr bwMode="auto">
          <a:xfrm>
            <a:off x="583474" y="5156537"/>
            <a:ext cx="1102505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gn="ctr" eaLnBrk="1" hangingPunct="1">
              <a:spcBef>
                <a:spcPct val="50000"/>
              </a:spcBef>
              <a:buFont typeface="Wingdings 3" panose="05040102010807070707" charset="2"/>
              <a:buChar char="Æ"/>
              <a:defRPr/>
            </a:pPr>
            <a:r>
              <a:rPr lang="en-US" altLang="en-US" sz="3000" b="1" dirty="0">
                <a:solidFill>
                  <a:srgbClr val="FF3300"/>
                </a:solidFill>
                <a:effectLst>
                  <a:outerShdw blurRad="38100" dist="38100" dir="2700000" algn="tl">
                    <a:srgbClr val="C0C0C0"/>
                  </a:outerShdw>
                </a:effectLst>
                <a:latin typeface="Arial" panose="020B0604020202020204" pitchFamily="34" charset="0"/>
                <a:cs typeface="Arial" panose="020B0604020202020204" pitchFamily="34" charset="0"/>
              </a:rPr>
              <a:t>The second way is better. Because revision is necessary. This helps you practice the words more times .</a:t>
            </a:r>
          </a:p>
        </p:txBody>
      </p:sp>
      <p:sp>
        <p:nvSpPr>
          <p:cNvPr id="11" name="Line 5"/>
          <p:cNvSpPr>
            <a:spLocks noChangeShapeType="1"/>
          </p:cNvSpPr>
          <p:nvPr/>
        </p:nvSpPr>
        <p:spPr bwMode="auto">
          <a:xfrm flipH="1">
            <a:off x="4267200" y="1371600"/>
            <a:ext cx="1752600" cy="457200"/>
          </a:xfrm>
          <a:prstGeom prst="line">
            <a:avLst/>
          </a:prstGeom>
          <a:noFill/>
          <a:ln w="57150">
            <a:solidFill>
              <a:srgbClr val="FF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US">
              <a:latin typeface="Arial" panose="020B0604020202020204" pitchFamily="34" charset="0"/>
              <a:cs typeface="Arial" panose="020B0604020202020204" pitchFamily="34" charset="0"/>
            </a:endParaRPr>
          </a:p>
        </p:txBody>
      </p:sp>
      <p:sp>
        <p:nvSpPr>
          <p:cNvPr id="12" name="Line 6"/>
          <p:cNvSpPr>
            <a:spLocks noChangeShapeType="1"/>
          </p:cNvSpPr>
          <p:nvPr/>
        </p:nvSpPr>
        <p:spPr bwMode="auto">
          <a:xfrm>
            <a:off x="6019800" y="1371600"/>
            <a:ext cx="1905000" cy="457200"/>
          </a:xfrm>
          <a:prstGeom prst="line">
            <a:avLst/>
          </a:prstGeom>
          <a:noFill/>
          <a:ln w="57150">
            <a:solidFill>
              <a:srgbClr val="FF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US">
              <a:latin typeface="Arial" panose="020B0604020202020204" pitchFamily="34" charset="0"/>
              <a:cs typeface="Arial" panose="020B0604020202020204" pitchFamily="34" charset="0"/>
            </a:endParaRPr>
          </a:p>
        </p:txBody>
      </p:sp>
      <p:sp>
        <p:nvSpPr>
          <p:cNvPr id="13" name="Rectangle 11"/>
          <p:cNvSpPr>
            <a:spLocks noChangeArrowheads="1"/>
          </p:cNvSpPr>
          <p:nvPr/>
        </p:nvSpPr>
        <p:spPr bwMode="auto">
          <a:xfrm>
            <a:off x="4038601" y="2133600"/>
            <a:ext cx="18319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en-US" altLang="en-US" sz="3200" b="1" dirty="0">
                <a:solidFill>
                  <a:srgbClr val="CC3300"/>
                </a:solidFill>
                <a:latin typeface="Arial Narrow" panose="020B0606020202030204" charset="0"/>
                <a:cs typeface="Arial" panose="020B0604020202020204" pitchFamily="34" charset="0"/>
              </a:rPr>
              <a:t>five words</a:t>
            </a:r>
          </a:p>
        </p:txBody>
      </p:sp>
      <p:sp>
        <p:nvSpPr>
          <p:cNvPr id="14" name="Rectangle 12"/>
          <p:cNvSpPr>
            <a:spLocks noChangeArrowheads="1"/>
          </p:cNvSpPr>
          <p:nvPr/>
        </p:nvSpPr>
        <p:spPr bwMode="auto">
          <a:xfrm>
            <a:off x="3962401" y="2628900"/>
            <a:ext cx="18319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en-US" altLang="en-US" sz="3200" b="1" dirty="0">
                <a:solidFill>
                  <a:srgbClr val="CC3300"/>
                </a:solidFill>
                <a:latin typeface="Arial Narrow" panose="020B0606020202030204" charset="0"/>
                <a:cs typeface="Arial" panose="020B0604020202020204" pitchFamily="34" charset="0"/>
              </a:rPr>
              <a:t>five words</a:t>
            </a:r>
          </a:p>
        </p:txBody>
      </p:sp>
      <p:sp>
        <p:nvSpPr>
          <p:cNvPr id="15" name="Rectangle 13"/>
          <p:cNvSpPr>
            <a:spLocks noChangeArrowheads="1"/>
          </p:cNvSpPr>
          <p:nvPr/>
        </p:nvSpPr>
        <p:spPr bwMode="auto">
          <a:xfrm>
            <a:off x="8458201" y="2133600"/>
            <a:ext cx="17573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en-US" altLang="en-US" sz="3200" b="1" dirty="0">
                <a:solidFill>
                  <a:srgbClr val="CC3300"/>
                </a:solidFill>
                <a:latin typeface="Arial Narrow" panose="020B0606020202030204" charset="0"/>
                <a:cs typeface="Arial" panose="020B0604020202020204" pitchFamily="34" charset="0"/>
              </a:rPr>
              <a:t>ten words</a:t>
            </a:r>
          </a:p>
        </p:txBody>
      </p:sp>
      <p:sp>
        <p:nvSpPr>
          <p:cNvPr id="16" name="Rectangle 15"/>
          <p:cNvSpPr>
            <a:spLocks noChangeArrowheads="1"/>
          </p:cNvSpPr>
          <p:nvPr/>
        </p:nvSpPr>
        <p:spPr bwMode="auto">
          <a:xfrm>
            <a:off x="8534401" y="2590800"/>
            <a:ext cx="1757363"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defRPr/>
            </a:pPr>
            <a:r>
              <a:rPr lang="en-US" altLang="en-US" sz="3200" b="1">
                <a:solidFill>
                  <a:srgbClr val="CC3300"/>
                </a:solidFill>
                <a:latin typeface="Arial Narrow" panose="020B0606020202030204" charset="0"/>
                <a:cs typeface="Arial" panose="020B0604020202020204" pitchFamily="34" charset="0"/>
              </a:rPr>
              <a:t>revise all </a:t>
            </a:r>
          </a:p>
          <a:p>
            <a:pPr eaLnBrk="1" hangingPunct="1">
              <a:defRPr/>
            </a:pPr>
            <a:r>
              <a:rPr lang="en-US" altLang="en-US" sz="3200" b="1">
                <a:solidFill>
                  <a:srgbClr val="CC3300"/>
                </a:solidFill>
                <a:latin typeface="Arial Narrow" panose="020B0606020202030204" charset="0"/>
                <a:cs typeface="Arial" panose="020B0604020202020204" pitchFamily="34" charset="0"/>
              </a:rPr>
              <a:t>ten words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0-#ppt_w/2"/>
                                          </p:val>
                                        </p:tav>
                                        <p:tav tm="100000">
                                          <p:val>
                                            <p:strVal val="#ppt_x"/>
                                          </p:val>
                                        </p:tav>
                                      </p:tavLst>
                                    </p:anim>
                                    <p:anim calcmode="lin" valueType="num">
                                      <p:cBhvr additive="base">
                                        <p:cTn id="13" dur="500" fill="hold"/>
                                        <p:tgtEl>
                                          <p:spTgt spid="5"/>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1+#ppt_w/2"/>
                                          </p:val>
                                        </p:tav>
                                        <p:tav tm="100000">
                                          <p:val>
                                            <p:strVal val="#ppt_x"/>
                                          </p:val>
                                        </p:tav>
                                      </p:tavLst>
                                    </p:anim>
                                    <p:anim calcmode="lin" valueType="num">
                                      <p:cBhvr additive="base">
                                        <p:cTn id="1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strips(downLeft)">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6" fill="hold"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strips(downRight)">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additive="base">
                                        <p:cTn id="33" dur="500" fill="hold"/>
                                        <p:tgtEl>
                                          <p:spTgt spid="7"/>
                                        </p:tgtEl>
                                        <p:attrNameLst>
                                          <p:attrName>ppt_x</p:attrName>
                                        </p:attrNameLst>
                                      </p:cBhvr>
                                      <p:tavLst>
                                        <p:tav tm="0">
                                          <p:val>
                                            <p:strVal val="0-#ppt_w/2"/>
                                          </p:val>
                                        </p:tav>
                                        <p:tav tm="100000">
                                          <p:val>
                                            <p:strVal val="#ppt_x"/>
                                          </p:val>
                                        </p:tav>
                                      </p:tavLst>
                                    </p:anim>
                                    <p:anim calcmode="lin" valueType="num">
                                      <p:cBhvr additive="base">
                                        <p:cTn id="3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8"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0-#ppt_w/2"/>
                                          </p:val>
                                        </p:tav>
                                        <p:tav tm="100000">
                                          <p:val>
                                            <p:strVal val="#ppt_x"/>
                                          </p:val>
                                        </p:tav>
                                      </p:tavLst>
                                    </p:anim>
                                    <p:anim calcmode="lin" valueType="num">
                                      <p:cBhvr additive="base">
                                        <p:cTn id="40"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3"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additive="base">
                                        <p:cTn id="45" dur="2000" fill="hold"/>
                                        <p:tgtEl>
                                          <p:spTgt spid="13"/>
                                        </p:tgtEl>
                                        <p:attrNameLst>
                                          <p:attrName>ppt_x</p:attrName>
                                        </p:attrNameLst>
                                      </p:cBhvr>
                                      <p:tavLst>
                                        <p:tav tm="0">
                                          <p:val>
                                            <p:strVal val="1+#ppt_w/2"/>
                                          </p:val>
                                        </p:tav>
                                        <p:tav tm="100000">
                                          <p:val>
                                            <p:strVal val="#ppt_x"/>
                                          </p:val>
                                        </p:tav>
                                      </p:tavLst>
                                    </p:anim>
                                    <p:anim calcmode="lin" valueType="num">
                                      <p:cBhvr additive="base">
                                        <p:cTn id="46" dur="20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3"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anim calcmode="lin" valueType="num">
                                      <p:cBhvr additive="base">
                                        <p:cTn id="51" dur="2000" fill="hold"/>
                                        <p:tgtEl>
                                          <p:spTgt spid="15"/>
                                        </p:tgtEl>
                                        <p:attrNameLst>
                                          <p:attrName>ppt_x</p:attrName>
                                        </p:attrNameLst>
                                      </p:cBhvr>
                                      <p:tavLst>
                                        <p:tav tm="0">
                                          <p:val>
                                            <p:strVal val="1+#ppt_w/2"/>
                                          </p:val>
                                        </p:tav>
                                        <p:tav tm="100000">
                                          <p:val>
                                            <p:strVal val="#ppt_x"/>
                                          </p:val>
                                        </p:tav>
                                      </p:tavLst>
                                    </p:anim>
                                    <p:anim calcmode="lin" valueType="num">
                                      <p:cBhvr additive="base">
                                        <p:cTn id="52" dur="20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3"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additive="base">
                                        <p:cTn id="57" dur="2000" fill="hold"/>
                                        <p:tgtEl>
                                          <p:spTgt spid="14"/>
                                        </p:tgtEl>
                                        <p:attrNameLst>
                                          <p:attrName>ppt_x</p:attrName>
                                        </p:attrNameLst>
                                      </p:cBhvr>
                                      <p:tavLst>
                                        <p:tav tm="0">
                                          <p:val>
                                            <p:strVal val="1+#ppt_w/2"/>
                                          </p:val>
                                        </p:tav>
                                        <p:tav tm="100000">
                                          <p:val>
                                            <p:strVal val="#ppt_x"/>
                                          </p:val>
                                        </p:tav>
                                      </p:tavLst>
                                    </p:anim>
                                    <p:anim calcmode="lin" valueType="num">
                                      <p:cBhvr additive="base">
                                        <p:cTn id="58" dur="20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3"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 calcmode="lin" valueType="num">
                                      <p:cBhvr additive="base">
                                        <p:cTn id="63" dur="2000" fill="hold"/>
                                        <p:tgtEl>
                                          <p:spTgt spid="16"/>
                                        </p:tgtEl>
                                        <p:attrNameLst>
                                          <p:attrName>ppt_x</p:attrName>
                                        </p:attrNameLst>
                                      </p:cBhvr>
                                      <p:tavLst>
                                        <p:tav tm="0">
                                          <p:val>
                                            <p:strVal val="1+#ppt_w/2"/>
                                          </p:val>
                                        </p:tav>
                                        <p:tav tm="100000">
                                          <p:val>
                                            <p:strVal val="#ppt_x"/>
                                          </p:val>
                                        </p:tav>
                                      </p:tavLst>
                                    </p:anim>
                                    <p:anim calcmode="lin" valueType="num">
                                      <p:cBhvr additive="base">
                                        <p:cTn id="64" dur="200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 presetClass="entr" presetSubtype="16" fill="hold" grpId="0" nodeType="clickEffect">
                                  <p:stCondLst>
                                    <p:cond delay="0"/>
                                  </p:stCondLst>
                                  <p:childTnLst>
                                    <p:set>
                                      <p:cBhvr>
                                        <p:cTn id="68" dur="1" fill="hold">
                                          <p:stCondLst>
                                            <p:cond delay="0"/>
                                          </p:stCondLst>
                                        </p:cTn>
                                        <p:tgtEl>
                                          <p:spTgt spid="9"/>
                                        </p:tgtEl>
                                        <p:attrNameLst>
                                          <p:attrName>style.visibility</p:attrName>
                                        </p:attrNameLst>
                                      </p:cBhvr>
                                      <p:to>
                                        <p:strVal val="visible"/>
                                      </p:to>
                                    </p:set>
                                    <p:animEffect transition="in" filter="box(in)">
                                      <p:cBhvr>
                                        <p:cTn id="69" dur="500"/>
                                        <p:tgtEl>
                                          <p:spTgt spid="9"/>
                                        </p:tgtEl>
                                      </p:cBhvr>
                                    </p:animEffect>
                                  </p:childTnLst>
                                </p:cTn>
                              </p:par>
                            </p:childTnLst>
                          </p:cTn>
                        </p:par>
                      </p:childTnLst>
                    </p:cTn>
                  </p:par>
                  <p:par>
                    <p:cTn id="70" fill="hold">
                      <p:stCondLst>
                        <p:cond delay="indefinite"/>
                      </p:stCondLst>
                      <p:childTnLst>
                        <p:par>
                          <p:cTn id="71" fill="hold">
                            <p:stCondLst>
                              <p:cond delay="0"/>
                            </p:stCondLst>
                            <p:childTnLst>
                              <p:par>
                                <p:cTn id="72" presetID="4" presetClass="entr" presetSubtype="16" fill="hold" grpId="0" nodeType="clickEffect">
                                  <p:stCondLst>
                                    <p:cond delay="0"/>
                                  </p:stCondLst>
                                  <p:childTnLst>
                                    <p:set>
                                      <p:cBhvr>
                                        <p:cTn id="73" dur="1" fill="hold">
                                          <p:stCondLst>
                                            <p:cond delay="0"/>
                                          </p:stCondLst>
                                        </p:cTn>
                                        <p:tgtEl>
                                          <p:spTgt spid="10"/>
                                        </p:tgtEl>
                                        <p:attrNameLst>
                                          <p:attrName>style.visibility</p:attrName>
                                        </p:attrNameLst>
                                      </p:cBhvr>
                                      <p:to>
                                        <p:strVal val="visible"/>
                                      </p:to>
                                    </p:set>
                                    <p:animEffect transition="in" filter="box(in)">
                                      <p:cBhvr>
                                        <p:cTn id="7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autoUpdateAnimBg="0"/>
      <p:bldP spid="6" grpId="0" animBg="1" autoUpdateAnimBg="0"/>
      <p:bldP spid="7" grpId="0" autoUpdateAnimBg="0"/>
      <p:bldP spid="8" grpId="0" autoUpdateAnimBg="0"/>
      <p:bldP spid="9" grpId="0" autoUpdateAnimBg="0"/>
      <p:bldP spid="10" grpId="0"/>
      <p:bldP spid="13" grpId="0"/>
      <p:bldP spid="14" grpId="0"/>
      <p:bldP spid="15" grpId="0"/>
      <p:bldP spid="1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1151</Words>
  <Application>Microsoft Office PowerPoint</Application>
  <PresentationFormat>Widescreen</PresentationFormat>
  <Paragraphs>119</Paragraphs>
  <Slides>15</Slides>
  <Notes>1</Notes>
  <HiddenSlides>0</HiddenSlides>
  <MMClips>1</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15</vt:i4>
      </vt:variant>
    </vt:vector>
  </HeadingPairs>
  <TitlesOfParts>
    <vt:vector size="30" baseType="lpstr">
      <vt:lpstr>.VnAristote</vt:lpstr>
      <vt:lpstr>.VnTime</vt:lpstr>
      <vt:lpstr>Arial</vt:lpstr>
      <vt:lpstr>Arial Black</vt:lpstr>
      <vt:lpstr>Arial Narrow</vt:lpstr>
      <vt:lpstr>Calibri</vt:lpstr>
      <vt:lpstr>Calibri Light</vt:lpstr>
      <vt:lpstr>Symbol</vt:lpstr>
      <vt:lpstr>Tahoma</vt:lpstr>
      <vt:lpstr>Times New Roman</vt:lpstr>
      <vt:lpstr>VNI-Revue</vt:lpstr>
      <vt:lpstr>VNI-Rush</vt:lpstr>
      <vt:lpstr>VNI-Thufap2</vt:lpstr>
      <vt:lpstr>Wingdings 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CHEESE</dc:creator>
  <cp:lastModifiedBy>Phan  Như Ngọc</cp:lastModifiedBy>
  <cp:revision>15</cp:revision>
  <dcterms:created xsi:type="dcterms:W3CDTF">2021-09-01T03:38:00Z</dcterms:created>
  <dcterms:modified xsi:type="dcterms:W3CDTF">2021-10-28T16:40:37Z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6C0D96D41230499DAB55524C8CB4ADEB</vt:lpwstr>
  </property>
  <property fmtid="{D5CDD505-2E9C-101B-9397-08002B2CF9AE}" pid="3" name="KSOProductBuildVer">
    <vt:lpwstr>1033-11.2.0.10265</vt:lpwstr>
  </property>
</Properties>
</file>