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0" r:id="rId3"/>
    <p:sldId id="261" r:id="rId4"/>
    <p:sldId id="263" r:id="rId5"/>
    <p:sldId id="262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99"/>
    <a:srgbClr val="CC3300"/>
    <a:srgbClr val="003300"/>
    <a:srgbClr val="3399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0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F2AC2D-2722-4679-AB1C-EF97600176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E68EE59-C6B5-4AF6-BA3C-0E3931ACE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9CE54FB-F34D-4CD4-9957-073285759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35456A3-B5FE-478F-8D60-F48EAB164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D55056-6E5A-4163-BEEA-29BAFF62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34197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A00972-E3B0-42D2-B5C3-B772475A2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5A08476-73C4-4414-B826-EABF4A97F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DC9DFB-BD25-40E3-BD5A-C1C60183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7703BC-F9F2-44B4-A729-11B854C7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4D53A2-E1E4-4D12-975E-19F3BAFB5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5469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7B97A0A-D706-492D-8474-F2B3836DF3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7398C17-89A8-4651-8AC6-CC9871E83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9DFDD1-6FC2-43AF-B063-3DF3A2DC8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682A2C-5540-48F4-B348-3E119196F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078681-9272-4B5A-A4DC-3BD620C6B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9025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679EAF-7D80-46A4-9830-A70FEC262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FD80B7-748F-4CBC-B4FE-2A9E3550D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E508B2-785E-492F-B2AB-8F231A2B4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8B2BFD9-0E11-4AEB-9085-5DFC28039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EF18BB-DB9D-4E48-A257-6E7B0EABE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62064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9B339A-5B31-466F-9354-ADA7F1F48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58E947B-2AB0-45D6-B0DB-95C182580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BBC753-7772-4D60-A7FE-A450F2FFC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A72708-37D0-4939-A157-556FB5CA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E3D080-C069-4050-8199-DAC445CA8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655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11B7DC-DA66-4358-AFAE-4330B4F20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D1893E-0513-4558-9B97-07B03534E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4A8D93D-6D3C-4EB1-809A-4714243FA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892AF34-5B20-4825-9BB6-CEB5CE8B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1702758-1D11-458B-8404-64452F977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D37EE55-D588-42E0-87E1-A00EFAD73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7434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6B0432-56DA-4B0D-A4D5-5E5784B23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A9E629F-144B-43D0-9AFD-69E63BFEC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54FB236-A1F6-4807-9163-D47D1DBB0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8E526DC-C1A5-42ED-8D9D-958D04C3AF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1E8830C-A644-46A4-8D8D-25396AE237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ACF9948-B872-4EC8-8E27-08AC5C0AB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33085C0-66C7-43F7-AB12-E0A4D6B77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AF78C7B-B48B-4547-8E6A-FA4C052EB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7621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A5B33D-5727-4490-AE34-D5B21319C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EE0AC98-F816-4C1C-9716-043BF16A3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5A02235-F91B-4A68-AEA9-3C3ACF008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0E3B3DC-7ABA-4C5E-9143-BBA60122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0517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F9DD124-5346-4F74-BE93-2AE525385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07D086D-06D2-466A-9A34-721C6BFC7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6EB4F03-DA67-4A01-9C3E-FD13058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2674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79D36F-CFE0-41A3-ADB8-C1F01D07A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4E482A-DACD-4DB1-8649-2C5537623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A32F614-4A70-41DE-89F1-55AEEB2E7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99B5AC6-51C2-4670-8D3B-A0385324A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39A3862-C600-4756-8E96-02BAE1956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052197A-05FC-4A3F-ABE8-1CE07F6D5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930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6F2D1B-9B2F-47BF-B53A-37521D39B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B7EF0BD-C765-40EC-BE82-2427945F94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FC92433-F111-478A-A2F1-91B07C0CB5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0949842-F653-4773-AA6A-7886AA22D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9247BBA-9488-4A69-B426-05BFEAC96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2A5E7A5-5732-4CF6-8B37-23E0C098B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02965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753BF6B-3A8C-4731-B510-A0AF243E7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0F74475-71B0-4BD4-9155-79797A2FB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7ADA729-D9D7-49E7-A2E2-47C1921CF7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2220F-FD50-450D-82A7-791AC67FFC11}" type="datetimeFigureOut">
              <a:rPr lang="en-SG" smtClean="0"/>
              <a:t>23/10/2021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0136495-02D6-4B53-89FA-6821F07BE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FEE4484-4938-4EED-A43B-328CB9D8AC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5BAEC-F15A-4503-B211-5F6B2E602EC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1874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8178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11217" y="2249489"/>
            <a:ext cx="774043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CHÀO MỪNG CÁC EM HỌC SINH</a:t>
            </a:r>
            <a:endParaRPr lang="vi-VN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3291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087"/>
            <a:ext cx="12192000" cy="686808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357163" y="1092463"/>
            <a:ext cx="538160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CHUẨN BỊ BÀI</a:t>
            </a:r>
            <a:endParaRPr lang="vi-VN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04816" y="1992795"/>
            <a:ext cx="84261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30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Bài 1:</a:t>
            </a:r>
            <a:r>
              <a:rPr lang="en-US" sz="3000" b="1" kern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000" b="1" kern="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KKHS TỰ LÀM</a:t>
            </a:r>
            <a:r>
              <a:rPr lang="en-US" sz="3000" b="1" kern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: </a:t>
            </a:r>
            <a:r>
              <a:rPr lang="en-US" sz="30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HOẠT ĐỘNG NGỮ VĂN: LÀM THƠ BẢY CHỮ.</a:t>
            </a:r>
            <a:br>
              <a:rPr lang="en-US" sz="30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</a:br>
            <a:r>
              <a:rPr lang="en-US" sz="30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Bài 2:</a:t>
            </a:r>
            <a:r>
              <a:rPr lang="en-US" sz="3000" b="1" kern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000" b="1" kern="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KKHS TỰ THỰC HIỆN: </a:t>
            </a:r>
            <a:r>
              <a:rPr lang="en-US" sz="30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CHƯƠNG TRÌNH ĐỊA PHƯƠNG PHẦN VĂN</a:t>
            </a:r>
            <a:r>
              <a:rPr lang="en-US" sz="3000" b="1" kern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.</a:t>
            </a:r>
            <a:br>
              <a:rPr lang="en-US" sz="3000" b="1" kern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</a:br>
            <a:r>
              <a:rPr lang="en-US" sz="30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Bài 3:</a:t>
            </a:r>
            <a:r>
              <a:rPr lang="en-US" sz="3000" b="1" kern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000" b="1" kern="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KKHS TỰ THỰC HIỆN: </a:t>
            </a:r>
            <a:r>
              <a:rPr lang="en-US" sz="30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CHƯƠNG TRÌNH ĐỊA PHƯƠNG PHẦN TIẾNG VIỆT</a:t>
            </a:r>
            <a:r>
              <a:rPr lang="en-US" sz="3000" b="1" kern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.</a:t>
            </a:r>
            <a:endParaRPr lang="vi-VN" sz="3000" b="1" kern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235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71062" y="838251"/>
            <a:ext cx="903936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Bài 1: KKHS </a:t>
            </a:r>
            <a:r>
              <a:rPr lang="en-US" sz="3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TỰ LÀM: HOẠT ĐỘNG NGỮ VĂN: LÀM THƠ BẢY </a:t>
            </a:r>
            <a:r>
              <a:rPr lang="en-US" sz="30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CHỮ SGK/164,165,166,167</a:t>
            </a:r>
            <a:r>
              <a:rPr lang="en-US" sz="3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/>
            </a:r>
            <a:br>
              <a:rPr lang="en-US" sz="3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</a:b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99577" y="2130913"/>
            <a:ext cx="883273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 THỰC HIỆN CÁC YÊU CẦU SAU</a:t>
            </a:r>
          </a:p>
          <a:p>
            <a:pPr marL="342900" indent="-342900">
              <a:buAutoNum type="arabicPeriod"/>
            </a:pPr>
            <a:r>
              <a:rPr lang="en-US" sz="2400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</a:t>
            </a:r>
            <a:r>
              <a:rPr lang="en-US" sz="24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đọc khái niệm và phạm vi luyện tập </a:t>
            </a:r>
            <a:r>
              <a:rPr lang="en-US" sz="2400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/164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lại bài thuyết minh thể thơ đã </a:t>
            </a:r>
            <a:r>
              <a:rPr lang="en-US" sz="24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en-US" sz="2400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/153</a:t>
            </a:r>
            <a:endParaRPr lang="en-US" sz="2400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kĩ các bài và khổ thơ </a:t>
            </a:r>
            <a:r>
              <a:rPr lang="en-US" sz="2400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/165 và nhận xét 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Số câu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Số chữ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Cách ngắt nhịp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Gieo vần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Luật bằng trắc trong câu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Bố cục các bài và khổ thơ đó.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63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26094" y="170806"/>
            <a:ext cx="887338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6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Nhận </a:t>
            </a:r>
            <a:r>
              <a:rPr lang="en-US" sz="26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luật thơ</a:t>
            </a:r>
          </a:p>
          <a:p>
            <a:pPr lvl="0"/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đọc hai bài thơ “</a:t>
            </a:r>
            <a:r>
              <a:rPr lang="en-US" sz="2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và “</a:t>
            </a:r>
            <a:r>
              <a:rPr lang="en-US" sz="2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của tác giả Đoàn Văn Cừ và thực hiện các yêu cầu sau:</a:t>
            </a:r>
          </a:p>
          <a:p>
            <a:pPr marL="285750" lvl="0" indent="-285750">
              <a:buFontTx/>
              <a:buChar char="-"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 nhịp và chỉ ra các tiếng gieo vần, mối quan hệ bằng trắc của hai câu thơ kề nhau trong bài thơ “</a:t>
            </a:r>
            <a:r>
              <a:rPr lang="en-US" sz="2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285750" lvl="0" indent="-285750">
              <a:buFontTx/>
              <a:buChar char="-"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thơ “</a:t>
            </a:r>
            <a:r>
              <a:rPr lang="en-US" sz="2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đã bị chép sai, em hãy:</a:t>
            </a:r>
          </a:p>
          <a:p>
            <a:pPr lvl="0"/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Chỉ ra chỗ </a:t>
            </a: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sz="2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Nêu lí do </a:t>
            </a: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</a:p>
          <a:p>
            <a:pPr lvl="0"/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 lại cho </a:t>
            </a: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</a:p>
          <a:p>
            <a:pPr lvl="0"/>
            <a:r>
              <a:rPr lang="en-US" sz="26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Tập làm thơ</a:t>
            </a:r>
          </a:p>
          <a:p>
            <a:pPr marL="285750" lvl="0" indent="-285750">
              <a:buFontTx/>
              <a:buChar char="-"/>
            </a:pP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hai câu thơ tiếp theo trong bài thơ đã bị giấu đi 2 câu sau và bài thơ còn dang dở </a:t>
            </a: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</a:t>
            </a:r>
            <a:r>
              <a:rPr lang="en-US" sz="2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a,b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/166</a:t>
            </a: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>
              <a:buFontTx/>
              <a:buChar char="-"/>
            </a:pP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 tập làm một bài thơ bảy chữ (Lưu ý: phần này các em tự làm không được chép bài của người khác</a:t>
            </a: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285750" lvl="0" indent="-285750">
              <a:buFontTx/>
              <a:buChar char="-"/>
            </a:pPr>
            <a:r>
              <a:rPr 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bình một câu thơ em thích trong bài thơ (Tự chọn). </a:t>
            </a:r>
          </a:p>
          <a:p>
            <a:pPr lvl="0"/>
            <a:r>
              <a:rPr lang="en-US" sz="24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Sưu tầm một số bài thơ bảy chữ, ghi vào tập</a:t>
            </a:r>
            <a:endParaRPr lang="en-US" sz="2600" dirty="0" smtClean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1866169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84"/>
            <a:ext cx="12192000" cy="685111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09017" y="656533"/>
            <a:ext cx="75288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Bài 2:  KKHS TỰ THỰC HIỆN: CHƯƠNG TRÌNH ĐỊA </a:t>
            </a:r>
            <a:r>
              <a:rPr lang="en-US" sz="3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PHƯƠNG </a:t>
            </a:r>
            <a:r>
              <a:rPr lang="en-US" sz="30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(PHẦN VĂN) </a:t>
            </a:r>
            <a:r>
              <a:rPr lang="en-US" sz="30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SGK/142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1427146" y="1816131"/>
            <a:ext cx="2985331" cy="9827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584818" y="2238865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1,2: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về tác giả và tác phẩm viết về địa phương em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178750" y="3297977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TÌM HIỂU:</a:t>
            </a:r>
          </a:p>
          <a:p>
            <a:pPr marL="285750" lvl="0" indent="-285750">
              <a:buFontTx/>
              <a:buChar char="-"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 sử tác giả</a:t>
            </a:r>
          </a:p>
          <a:p>
            <a:pPr marL="285750" lvl="0" indent="-285750">
              <a:buFontTx/>
              <a:buChar char="-"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 cách sáng tác</a:t>
            </a:r>
          </a:p>
          <a:p>
            <a:pPr marL="285750" lvl="0" indent="-285750">
              <a:buFontTx/>
              <a:buChar char="-"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văn học</a:t>
            </a:r>
          </a:p>
          <a:p>
            <a:pPr marL="285750" lvl="0" indent="-285750">
              <a:buFontTx/>
              <a:buChar char="-"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tác phẩm chính</a:t>
            </a:r>
          </a:p>
          <a:p>
            <a:pPr marL="285750" lvl="0" indent="-285750">
              <a:buFontTx/>
              <a:buChar char="-"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phẩm nào viết về địa phương em?</a:t>
            </a:r>
            <a:endParaRPr lang="vi-VN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2126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66146" y="2090172"/>
            <a:ext cx="547785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3,4: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Sưu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 một số bài thơ bài văn viết về địa phương 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em.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(Lưu ý: Tác giả không nhất thiết là người địa phương)</a:t>
            </a:r>
          </a:p>
          <a:p>
            <a:pPr lvl="0" algn="ctr"/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Viết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bình cho một bài thơ hoặc khổ thơ mà em thích</a:t>
            </a:r>
            <a:endParaRPr lang="vi-VN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7149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68238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76018" y="185179"/>
            <a:ext cx="86164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Bài 3: KKHS </a:t>
            </a:r>
            <a:r>
              <a:rPr lang="en-US" sz="3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TỰ THỰC HIỆN: CHƯƠNG TRÌNH ĐỊA PHƯƠNG </a:t>
            </a:r>
            <a:r>
              <a:rPr lang="en-US" sz="30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(PHẦN </a:t>
            </a:r>
            <a:r>
              <a:rPr lang="en-US" sz="3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TIẾNG </a:t>
            </a:r>
            <a:r>
              <a:rPr lang="en-US" sz="30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VIỆT) </a:t>
            </a:r>
            <a:r>
              <a:rPr lang="en-US" sz="30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SGK/90,91,92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72409" y="1273324"/>
            <a:ext cx="3315030" cy="1051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 1: Thảo luận theo tổ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79931" y="2078316"/>
            <a:ext cx="893890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bảng điều tra theo yêu cầu sau:</a:t>
            </a:r>
          </a:p>
          <a:p>
            <a:pPr lvl="0"/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các từ ngữ chỉ quan hệ ruột 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thịt,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thích tương đối gần gũi được dùng ở địa phương em  có nghĩa 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</a:p>
          <a:p>
            <a:pPr lvl="0"/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đương với các từ ngữ toàn dân (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theo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trong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/91).</a:t>
            </a:r>
            <a:endParaRPr 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79931" y="4549629"/>
            <a:ext cx="80957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Trong 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từ địa phương em tìm được, từ nào trùng với từ ngữ toàn dân, từ nào 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không?</a:t>
            </a:r>
            <a:endParaRPr lang="vi-VN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5916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005"/>
            <a:ext cx="12192000" cy="687200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80710" y="2353935"/>
            <a:ext cx="857334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Clr>
                <a:srgbClr val="000000"/>
              </a:buClr>
            </a:pPr>
            <a:r>
              <a:rPr lang="en-US" sz="3200" kern="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Sưu tầm và chép lại những bài thơ, bài văn, </a:t>
            </a:r>
            <a:r>
              <a:rPr lang="en-US" sz="3200" kern="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đọan</a:t>
            </a:r>
            <a:r>
              <a:rPr lang="en-US" sz="3200" kern="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văn hay có sử dụng từ ngữ địa phương Nam </a:t>
            </a:r>
            <a:r>
              <a:rPr lang="en-US" sz="3200" kern="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Bộ. Phân </a:t>
            </a:r>
            <a:r>
              <a:rPr lang="en-US" sz="3200" kern="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tích để thấy được tác dụng của những từ ngữ này trong tác phẩm. </a:t>
            </a:r>
          </a:p>
        </p:txBody>
      </p:sp>
      <p:sp>
        <p:nvSpPr>
          <p:cNvPr id="5" name="Oval 4"/>
          <p:cNvSpPr/>
          <p:nvPr/>
        </p:nvSpPr>
        <p:spPr>
          <a:xfrm>
            <a:off x="3546506" y="820396"/>
            <a:ext cx="4611824" cy="11536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 2: Làm riêng mỗi cá nhân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47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200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43200" y="2840338"/>
            <a:ext cx="67366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Chúc các em học tốt!</a:t>
            </a:r>
            <a:endParaRPr lang="vi-VN" sz="6000" dirty="0"/>
          </a:p>
        </p:txBody>
      </p:sp>
    </p:spTree>
    <p:extLst>
      <p:ext uri="{BB962C8B-B14F-4D97-AF65-F5344CB8AC3E}">
        <p14:creationId xmlns:p14="http://schemas.microsoft.com/office/powerpoint/2010/main" val="3932271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557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My PC</cp:lastModifiedBy>
  <cp:revision>46</cp:revision>
  <dcterms:created xsi:type="dcterms:W3CDTF">2021-08-13T09:16:20Z</dcterms:created>
  <dcterms:modified xsi:type="dcterms:W3CDTF">2021-10-23T00:49:37Z</dcterms:modified>
</cp:coreProperties>
</file>