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66" r:id="rId5"/>
    <p:sldId id="259" r:id="rId6"/>
    <p:sldId id="260" r:id="rId7"/>
    <p:sldId id="268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-900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97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96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8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6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00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8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15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8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1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67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263F6-7579-4F40-9CC7-23CDBDD710D4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AEA00-C163-411B-A951-FF1266AF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6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ết quả hình ảnh cho hình nền bài giảng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4689379" y="1515718"/>
            <a:ext cx="184704" cy="369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3" rIns="91427" bIns="45713">
            <a:spAutoFit/>
          </a:bodyPr>
          <a:lstStyle/>
          <a:p>
            <a:endParaRPr lang="en-US" altLang="en-US"/>
          </a:p>
        </p:txBody>
      </p:sp>
      <p:sp>
        <p:nvSpPr>
          <p:cNvPr id="9" name="WordArt 9"/>
          <p:cNvSpPr>
            <a:spLocks noChangeArrowheads="1" noChangeShapeType="1" noTextEdit="1"/>
          </p:cNvSpPr>
          <p:nvPr/>
        </p:nvSpPr>
        <p:spPr bwMode="auto">
          <a:xfrm>
            <a:off x="2324485" y="1617180"/>
            <a:ext cx="7543030" cy="205201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56857" tIns="28429" rIns="56857" bIns="28429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 dirty="0">
                <a:solidFill>
                  <a:srgbClr val="FF66CC"/>
                </a:solidFill>
                <a:effectLst>
                  <a:prstShdw prst="shdw17" dist="17961" dir="13500000">
                    <a:srgbClr val="993D7A"/>
                  </a:prstShdw>
                </a:effectLst>
                <a:latin typeface="Times New Roman"/>
                <a:cs typeface="Times New Roman"/>
              </a:rPr>
              <a:t>Chào mừng  các em </a:t>
            </a:r>
          </a:p>
          <a:p>
            <a:pPr algn="ctr"/>
            <a:r>
              <a:rPr lang="vi-VN" sz="3600" kern="10" spc="-360" dirty="0">
                <a:solidFill>
                  <a:srgbClr val="FF66CC"/>
                </a:solidFill>
                <a:effectLst>
                  <a:prstShdw prst="shdw17" dist="17961" dir="13500000">
                    <a:srgbClr val="993D7A"/>
                  </a:prstShdw>
                </a:effectLst>
                <a:latin typeface="Times New Roman"/>
                <a:cs typeface="Times New Roman"/>
              </a:rPr>
              <a:t>đến với tiết học hôm nay</a:t>
            </a:r>
          </a:p>
          <a:p>
            <a:pPr algn="ctr"/>
            <a:r>
              <a:rPr lang="vi-VN" sz="3600" kern="10" spc="-360" dirty="0">
                <a:solidFill>
                  <a:srgbClr val="FF66CC"/>
                </a:solidFill>
                <a:effectLst>
                  <a:prstShdw prst="shdw17" dist="17961" dir="13500000">
                    <a:srgbClr val="993D7A"/>
                  </a:prstShdw>
                </a:effectLst>
                <a:latin typeface="Times New Roman"/>
                <a:cs typeface="Times New Roman"/>
              </a:rPr>
              <a:t>SINH HỌC 8</a:t>
            </a:r>
            <a:endParaRPr lang="en-US" sz="3600" kern="10" spc="-360" dirty="0">
              <a:solidFill>
                <a:srgbClr val="FF66CC"/>
              </a:solidFill>
              <a:effectLst>
                <a:prstShdw prst="shdw17" dist="17961" dir="13500000">
                  <a:srgbClr val="993D7A"/>
                </a:prst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674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hinh nen">
            <a:extLst>
              <a:ext uri="{FF2B5EF4-FFF2-40B4-BE49-F238E27FC236}">
                <a16:creationId xmlns:a16="http://schemas.microsoft.com/office/drawing/2014/main" xmlns="" id="{B0ADD97C-3C78-4D5B-98A9-D8C17E445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8" name="WordArt 18">
            <a:extLst>
              <a:ext uri="{FF2B5EF4-FFF2-40B4-BE49-F238E27FC236}">
                <a16:creationId xmlns:a16="http://schemas.microsoft.com/office/drawing/2014/main" xmlns="" id="{C4BCF4FC-B9E4-40F7-9854-53B842EBB22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82242" y="1908314"/>
            <a:ext cx="9227516" cy="24758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2019"/>
              </a:avLst>
            </a:prstTxWarp>
          </a:bodyPr>
          <a:lstStyle/>
          <a:p>
            <a:pPr algn="ctr"/>
            <a:r>
              <a:rPr lang="en-US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36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vi-VN" sz="36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TIÊU HÓA VÀ CÁC CƠ QUAN TIÊU HÓA</a:t>
            </a:r>
            <a:endParaRPr lang="en-US" sz="3600" b="1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75430" y="923498"/>
            <a:ext cx="62701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ĐỀ: TIÊU HÓA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82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4" y="0"/>
            <a:ext cx="12131615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68392" y="-9630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</a:rPr>
              <a:t>NỘI DUNG BÀI HỌC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57015" y="2323782"/>
            <a:ext cx="291253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48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Thức ăn và sự tiêu hóa</a:t>
            </a:r>
            <a:endParaRPr lang="en-US" sz="48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472428" y="2159278"/>
            <a:ext cx="309067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48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Các cơ quan tiêu hóa</a:t>
            </a:r>
          </a:p>
        </p:txBody>
      </p:sp>
      <p:sp>
        <p:nvSpPr>
          <p:cNvPr id="6" name="Oval 5"/>
          <p:cNvSpPr/>
          <p:nvPr/>
        </p:nvSpPr>
        <p:spPr>
          <a:xfrm>
            <a:off x="3133344" y="1240306"/>
            <a:ext cx="1574292" cy="884948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 smtClean="0">
                <a:solidFill>
                  <a:schemeClr val="bg1"/>
                </a:solidFill>
                <a:latin typeface="+mj-lt"/>
              </a:rPr>
              <a:t>1</a:t>
            </a:r>
            <a:endParaRPr lang="en-US" sz="32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Oval 6"/>
          <p:cNvSpPr/>
          <p:nvPr/>
        </p:nvSpPr>
        <p:spPr>
          <a:xfrm>
            <a:off x="6315456" y="1206282"/>
            <a:ext cx="1702308" cy="91897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 smtClean="0">
                <a:solidFill>
                  <a:schemeClr val="bg1"/>
                </a:solidFill>
                <a:latin typeface="+mj-lt"/>
              </a:rPr>
              <a:t>2</a:t>
            </a:r>
            <a:endParaRPr lang="en-US" sz="32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542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71" y="58057"/>
            <a:ext cx="10515600" cy="993412"/>
          </a:xfrm>
        </p:spPr>
        <p:txBody>
          <a:bodyPr/>
          <a:lstStyle/>
          <a:p>
            <a:r>
              <a:rPr lang="vi-VN" b="1" dirty="0">
                <a:solidFill>
                  <a:srgbClr val="009900"/>
                </a:solidFill>
                <a:cs typeface="Arial" panose="020B0604020202020204" pitchFamily="34" charset="0"/>
              </a:rPr>
              <a:t>I. THỨC ĂN VÀ SỰ TIÊU HÓA</a:t>
            </a:r>
          </a:p>
        </p:txBody>
      </p:sp>
      <p:sp>
        <p:nvSpPr>
          <p:cNvPr id="3" name="Rectangle 2"/>
          <p:cNvSpPr/>
          <p:nvPr/>
        </p:nvSpPr>
        <p:spPr>
          <a:xfrm>
            <a:off x="377371" y="5955846"/>
            <a:ext cx="118146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latin typeface="+mj-lt"/>
              </a:rPr>
              <a:t>Thức </a:t>
            </a:r>
            <a:r>
              <a:rPr lang="vi-VN" sz="2400" b="1" dirty="0">
                <a:latin typeface="+mj-lt"/>
              </a:rPr>
              <a:t>ăn </a:t>
            </a:r>
            <a:r>
              <a:rPr lang="vi-VN" sz="2400" b="1" dirty="0" smtClean="0">
                <a:latin typeface="+mj-lt"/>
              </a:rPr>
              <a:t>gồm những hợp chất phức tạp, thông qua hoạt động tiêu hóa đã biến đổi chúng thành những chất đơn giản mà cơ thể có thể hấp thụ được.</a:t>
            </a:r>
            <a:endParaRPr lang="en-US" sz="2400" b="1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75" y="1084852"/>
            <a:ext cx="11130261" cy="4844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94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93412"/>
          </a:xfrm>
        </p:spPr>
        <p:txBody>
          <a:bodyPr/>
          <a:lstStyle/>
          <a:p>
            <a:r>
              <a:rPr lang="vi-VN" b="1" dirty="0">
                <a:solidFill>
                  <a:srgbClr val="009900"/>
                </a:solidFill>
                <a:cs typeface="Times New Roman" pitchFamily="18" charset="0"/>
              </a:rPr>
              <a:t>I. THỨC ĂN VÀ SỰ TIÊU HÓA</a:t>
            </a:r>
          </a:p>
        </p:txBody>
      </p:sp>
      <p:sp>
        <p:nvSpPr>
          <p:cNvPr id="3" name="Rectangle 2"/>
          <p:cNvSpPr/>
          <p:nvPr/>
        </p:nvSpPr>
        <p:spPr>
          <a:xfrm>
            <a:off x="297544" y="4134254"/>
            <a:ext cx="118944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latin typeface="+mj-lt"/>
                <a:cs typeface="Times New Roman" pitchFamily="18" charset="0"/>
              </a:rPr>
              <a:t>Từ các thông tin trên, em hãy trả lời các câu hỏi sau </a:t>
            </a:r>
            <a:r>
              <a:rPr lang="vi-VN" sz="2800" b="1" smtClean="0">
                <a:latin typeface="+mj-lt"/>
                <a:cs typeface="Times New Roman" pitchFamily="18" charset="0"/>
              </a:rPr>
              <a:t>vào vở</a:t>
            </a:r>
            <a:r>
              <a:rPr lang="en-US" sz="2800" b="1" smtClean="0">
                <a:latin typeface="+mj-lt"/>
                <a:cs typeface="Times New Roman" pitchFamily="18" charset="0"/>
              </a:rPr>
              <a:t> nháp</a:t>
            </a:r>
            <a:r>
              <a:rPr lang="vi-VN" sz="2800" b="1" smtClean="0">
                <a:latin typeface="+mj-lt"/>
                <a:cs typeface="Times New Roman" pitchFamily="18" charset="0"/>
              </a:rPr>
              <a:t>:</a:t>
            </a:r>
            <a:endParaRPr lang="vi-VN" sz="2800" b="1" dirty="0" smtClean="0">
              <a:latin typeface="+mj-lt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vi-VN" sz="2800" b="1" dirty="0" smtClean="0">
                <a:latin typeface="+mj-lt"/>
                <a:cs typeface="Times New Roman" pitchFamily="18" charset="0"/>
              </a:rPr>
              <a:t>Các chất nào trong thức ăn không bị biến đổi về mặt hóa học qua quá trình tiêu hóa?</a:t>
            </a:r>
          </a:p>
          <a:p>
            <a:pPr marL="514350" indent="-514350">
              <a:buFontTx/>
              <a:buAutoNum type="arabicPeriod"/>
            </a:pPr>
            <a:r>
              <a:rPr lang="vi-VN" sz="2800" b="1" dirty="0">
                <a:latin typeface="+mj-lt"/>
                <a:cs typeface="Times New Roman" pitchFamily="18" charset="0"/>
              </a:rPr>
              <a:t>Các chất nào trong thức ăn </a:t>
            </a:r>
            <a:r>
              <a:rPr lang="vi-VN" sz="2800" b="1" dirty="0" smtClean="0">
                <a:latin typeface="+mj-lt"/>
                <a:cs typeface="Times New Roman" pitchFamily="18" charset="0"/>
              </a:rPr>
              <a:t>được </a:t>
            </a:r>
            <a:r>
              <a:rPr lang="vi-VN" sz="2800" b="1" dirty="0">
                <a:latin typeface="+mj-lt"/>
                <a:cs typeface="Times New Roman" pitchFamily="18" charset="0"/>
              </a:rPr>
              <a:t>biến đổi về mặt hóa học qua quá trình tiêu hóa?</a:t>
            </a:r>
          </a:p>
          <a:p>
            <a:pPr marL="514350" indent="-514350">
              <a:buAutoNum type="arabicPeriod"/>
            </a:pPr>
            <a:r>
              <a:rPr lang="vi-VN" sz="2800" b="1" dirty="0" smtClean="0">
                <a:latin typeface="+mj-lt"/>
                <a:cs typeface="Times New Roman" pitchFamily="18" charset="0"/>
              </a:rPr>
              <a:t>Quá trình tiêu hóa gồm những hoạt động nào? </a:t>
            </a:r>
          </a:p>
          <a:p>
            <a:pPr marL="457200" indent="-457200">
              <a:buFontTx/>
              <a:buChar char="-"/>
            </a:pPr>
            <a:endParaRPr lang="vi-VN" sz="2800" b="1" dirty="0">
              <a:latin typeface="+mj-lt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54" y="836427"/>
            <a:ext cx="11192602" cy="3297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1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792"/>
            <a:ext cx="10515600" cy="1325563"/>
          </a:xfrm>
        </p:spPr>
        <p:txBody>
          <a:bodyPr/>
          <a:lstStyle/>
          <a:p>
            <a:r>
              <a:rPr lang="vi-VN" b="1" dirty="0">
                <a:solidFill>
                  <a:srgbClr val="009900"/>
                </a:solidFill>
                <a:cs typeface="Arial" panose="020B0604020202020204" pitchFamily="34" charset="0"/>
              </a:rPr>
              <a:t>II. CÁC CƠ QUAN TIÊU HÓA</a:t>
            </a:r>
          </a:p>
        </p:txBody>
      </p:sp>
      <p:sp>
        <p:nvSpPr>
          <p:cNvPr id="3" name="Rectangle 2"/>
          <p:cNvSpPr/>
          <p:nvPr/>
        </p:nvSpPr>
        <p:spPr>
          <a:xfrm>
            <a:off x="296969" y="1063953"/>
            <a:ext cx="52436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  <a:latin typeface="+mj-lt"/>
                <a:cs typeface="Arial" panose="020B0604020202020204" pitchFamily="34" charset="0"/>
              </a:rPr>
              <a:t>* </a:t>
            </a:r>
            <a:r>
              <a:rPr lang="vi-VN" sz="2800" b="1" dirty="0">
                <a:solidFill>
                  <a:srgbClr val="FF0066"/>
                </a:solidFill>
                <a:latin typeface="+mj-lt"/>
                <a:cs typeface="Arial" panose="020B0604020202020204" pitchFamily="34" charset="0"/>
              </a:rPr>
              <a:t>Các cơ quan trong ống tiêu hóa</a:t>
            </a:r>
            <a:endParaRPr lang="en-US" sz="2800" b="1" dirty="0">
              <a:solidFill>
                <a:srgbClr val="FF0066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28459" y="1887266"/>
            <a:ext cx="478209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latin typeface="+mj-lt"/>
                <a:cs typeface="Arial" panose="020B0604020202020204" pitchFamily="34" charset="0"/>
              </a:rPr>
              <a:t>Ống tiêu hóa bao gồm các cơ quan thông với nhau bắt đầu từ khoang miệng và kết thúc ở hậu môn. Dựa vào gợi ý trên kết hợp quan sát hình bên, em hãy kể tên các cơ quan trong ống tiêu hóa theo thứ tự từ trên xuống dưới (ghi đáp </a:t>
            </a:r>
            <a:r>
              <a:rPr lang="vi-VN" sz="2800" b="1" smtClean="0">
                <a:latin typeface="+mj-lt"/>
                <a:cs typeface="Arial" panose="020B0604020202020204" pitchFamily="34" charset="0"/>
              </a:rPr>
              <a:t>án </a:t>
            </a:r>
            <a:r>
              <a:rPr lang="vi-VN" sz="2800" b="1" smtClean="0">
                <a:latin typeface="+mj-lt"/>
                <a:cs typeface="Arial" panose="020B0604020202020204" pitchFamily="34" charset="0"/>
              </a:rPr>
              <a:t>vào</a:t>
            </a:r>
            <a:r>
              <a:rPr lang="en-US" sz="2800" b="1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b="1" smtClean="0">
                <a:latin typeface="+mj-lt"/>
                <a:cs typeface="Times New Roman" pitchFamily="18" charset="0"/>
              </a:rPr>
              <a:t>vở nháp</a:t>
            </a:r>
            <a:r>
              <a:rPr lang="vi-VN" sz="2800" b="1" smtClean="0">
                <a:latin typeface="+mj-lt"/>
                <a:cs typeface="Arial" panose="020B0604020202020204" pitchFamily="34" charset="0"/>
              </a:rPr>
              <a:t> )</a:t>
            </a:r>
            <a:endParaRPr lang="vi-VN" sz="2800" b="1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69" y="1607361"/>
            <a:ext cx="6116894" cy="525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3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751"/>
            <a:ext cx="10515600" cy="1325563"/>
          </a:xfrm>
        </p:spPr>
        <p:txBody>
          <a:bodyPr/>
          <a:lstStyle/>
          <a:p>
            <a:r>
              <a:rPr lang="vi-VN" b="1" dirty="0">
                <a:solidFill>
                  <a:srgbClr val="009900"/>
                </a:solidFill>
                <a:cs typeface="Arial" panose="020B0604020202020204" pitchFamily="34" charset="0"/>
              </a:rPr>
              <a:t>II. CÁC CƠ QUAN TIÊU HÓA</a:t>
            </a:r>
          </a:p>
        </p:txBody>
      </p:sp>
      <p:sp>
        <p:nvSpPr>
          <p:cNvPr id="3" name="Rectangle 2"/>
          <p:cNvSpPr/>
          <p:nvPr/>
        </p:nvSpPr>
        <p:spPr>
          <a:xfrm>
            <a:off x="296969" y="1063953"/>
            <a:ext cx="30796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  <a:latin typeface="+mj-lt"/>
                <a:cs typeface="Arial" panose="020B0604020202020204" pitchFamily="34" charset="0"/>
              </a:rPr>
              <a:t>* </a:t>
            </a:r>
            <a:r>
              <a:rPr lang="en-US" sz="2800" b="1" dirty="0" err="1">
                <a:solidFill>
                  <a:srgbClr val="FF0066"/>
                </a:solidFill>
                <a:latin typeface="+mj-lt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rgbClr val="FF0066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+mj-lt"/>
                <a:cs typeface="Arial" panose="020B0604020202020204" pitchFamily="34" charset="0"/>
              </a:rPr>
              <a:t>tuyến</a:t>
            </a:r>
            <a:r>
              <a:rPr lang="en-US" sz="2800" b="1" dirty="0">
                <a:solidFill>
                  <a:srgbClr val="FF0066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+mj-lt"/>
                <a:cs typeface="Arial" panose="020B0604020202020204" pitchFamily="34" charset="0"/>
              </a:rPr>
              <a:t>tiêu</a:t>
            </a:r>
            <a:r>
              <a:rPr lang="en-US" sz="2800" b="1" dirty="0">
                <a:solidFill>
                  <a:srgbClr val="FF0066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+mj-lt"/>
                <a:cs typeface="Arial" panose="020B0604020202020204" pitchFamily="34" charset="0"/>
              </a:rPr>
              <a:t>hóa</a:t>
            </a:r>
            <a:endParaRPr lang="en-US" sz="2800" b="1" dirty="0">
              <a:solidFill>
                <a:srgbClr val="FF0066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99473" y="1441324"/>
            <a:ext cx="435031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latin typeface="+mj-lt"/>
                <a:cs typeface="Times New Roman" pitchFamily="18" charset="0"/>
              </a:rPr>
              <a:t>Tuyến tiêu hóa bao gồm các cơ quan bên ngoài ống tiêu hóa, cùng phối hợp với ống tiêu hóa thực hiện hoạt động tiêu hóa</a:t>
            </a:r>
            <a:r>
              <a:rPr lang="vi-VN" sz="2800" b="1" dirty="0">
                <a:latin typeface="+mj-lt"/>
                <a:cs typeface="Times New Roman" pitchFamily="18" charset="0"/>
              </a:rPr>
              <a:t>. Dựa vào gợi ý trên kết hợp quan sát hình bên, em hãy kể tên </a:t>
            </a:r>
            <a:r>
              <a:rPr lang="vi-VN" sz="2800" b="1" dirty="0" smtClean="0">
                <a:latin typeface="+mj-lt"/>
                <a:cs typeface="Times New Roman" pitchFamily="18" charset="0"/>
              </a:rPr>
              <a:t>các tuyến tiêu hóa (ghi đáp án </a:t>
            </a:r>
            <a:r>
              <a:rPr lang="vi-VN" sz="2800" b="1" smtClean="0">
                <a:latin typeface="+mj-lt"/>
                <a:cs typeface="Times New Roman" pitchFamily="18" charset="0"/>
              </a:rPr>
              <a:t>vào </a:t>
            </a:r>
            <a:r>
              <a:rPr lang="vi-VN" sz="2800" b="1" smtClean="0">
                <a:latin typeface="+mj-lt"/>
                <a:cs typeface="Times New Roman" pitchFamily="18" charset="0"/>
              </a:rPr>
              <a:t>vở</a:t>
            </a:r>
            <a:r>
              <a:rPr lang="en-US" sz="2800" b="1" smtClean="0">
                <a:latin typeface="+mj-lt"/>
                <a:cs typeface="Times New Roman" pitchFamily="18" charset="0"/>
              </a:rPr>
              <a:t> nháp</a:t>
            </a:r>
            <a:r>
              <a:rPr lang="vi-VN" sz="2800" b="1" smtClean="0">
                <a:latin typeface="+mj-lt"/>
                <a:cs typeface="Times New Roman" pitchFamily="18" charset="0"/>
              </a:rPr>
              <a:t>)</a:t>
            </a:r>
            <a:endParaRPr lang="vi-VN" sz="2800" b="1" dirty="0">
              <a:latin typeface="+mj-lt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86" y="1587173"/>
            <a:ext cx="6116894" cy="525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05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-975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b="1" smtClean="0">
                <a:solidFill>
                  <a:srgbClr val="009900"/>
                </a:solidFill>
                <a:cs typeface="Arial" panose="020B0604020202020204" pitchFamily="34" charset="0"/>
              </a:rPr>
              <a:t>II. CÁC CƠ QUAN TIÊU HÓA</a:t>
            </a:r>
            <a:endParaRPr lang="vi-VN" b="1" dirty="0">
              <a:solidFill>
                <a:srgbClr val="009900"/>
              </a:solidFill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6771" y="1324404"/>
            <a:ext cx="92020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latin typeface="+mj-lt"/>
              </a:rPr>
              <a:t>Từ 2 yêu cầu trên, em hãy nêu kết luận về các cơ quan tiêu hóa và nêu vai trò của tiêu hóa đối với cơ thể người.</a:t>
            </a:r>
            <a:endParaRPr lang="en-US" sz="4000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6193" y="5423879"/>
            <a:ext cx="101300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vi-V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CHÚC CÁC EM HỌC TẬP TỐT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</p:txBody>
      </p:sp>
      <p:pic>
        <p:nvPicPr>
          <p:cNvPr id="6" name="Picture 12" descr="hocbai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229" y="-9751"/>
            <a:ext cx="2177143" cy="204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473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350</Words>
  <Application>Microsoft Office PowerPoint</Application>
  <PresentationFormat>Custom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NỘI DUNG BÀI HỌC </vt:lpstr>
      <vt:lpstr>I. THỨC ĂN VÀ SỰ TIÊU HÓA</vt:lpstr>
      <vt:lpstr>I. THỨC ĂN VÀ SỰ TIÊU HÓA</vt:lpstr>
      <vt:lpstr>II. CÁC CƠ QUAN TIÊU HÓA</vt:lpstr>
      <vt:lpstr>II. CÁC CƠ QUAN TIÊU HÓA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ÁN SIÊU TRÍ NHỚ HỌC ĐƯỜNG BÀI xx – TÊN BÀI</dc:title>
  <dc:creator>Administrator</dc:creator>
  <cp:lastModifiedBy>Admin</cp:lastModifiedBy>
  <cp:revision>25</cp:revision>
  <dcterms:created xsi:type="dcterms:W3CDTF">2021-01-05T10:45:05Z</dcterms:created>
  <dcterms:modified xsi:type="dcterms:W3CDTF">2021-11-28T09:00:42Z</dcterms:modified>
</cp:coreProperties>
</file>