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84" r:id="rId3"/>
    <p:sldId id="281" r:id="rId4"/>
    <p:sldId id="283" r:id="rId5"/>
    <p:sldId id="266" r:id="rId6"/>
    <p:sldId id="267" r:id="rId7"/>
    <p:sldId id="268" r:id="rId8"/>
    <p:sldId id="269" r:id="rId9"/>
    <p:sldId id="274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9DFDB-3B83-4A12-A6AA-F32654017210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8B4B3-D52B-480C-8524-A5DFBE95B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3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0"/>
              </a:spcBef>
            </a:pPr>
            <a:fld id="{99EF83E8-5BD1-4B61-BF37-1DE3DBB56B5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482613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0"/>
              </a:spcBef>
            </a:pPr>
            <a:fld id="{952A4906-E55F-4C6F-8F11-A65AC2CCD08A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0697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2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2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6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99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3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0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30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1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BDADB-C1E5-48D7-B74C-916BB17CB1F6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F25E4-101B-4429-A8E1-A1C2A473A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74"/>
          <p:cNvSpPr txBox="1">
            <a:spLocks noChangeArrowheads="1"/>
          </p:cNvSpPr>
          <p:nvPr/>
        </p:nvSpPr>
        <p:spPr bwMode="auto">
          <a:xfrm>
            <a:off x="1676400" y="1828800"/>
            <a:ext cx="94488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3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 NGỮ</a:t>
            </a:r>
          </a:p>
        </p:txBody>
      </p:sp>
    </p:spTree>
    <p:extLst>
      <p:ext uri="{BB962C8B-B14F-4D97-AF65-F5344CB8AC3E}">
        <p14:creationId xmlns:p14="http://schemas.microsoft.com/office/powerpoint/2010/main" val="348805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FIREAN~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876"/>
            <a:ext cx="86106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0821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86400" y="457200"/>
            <a:ext cx="4572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290827" name="AutoShape 1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9829800" y="6096000"/>
            <a:ext cx="457200" cy="4572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3222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08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908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0821"/>
                  </p:tgtEl>
                </p:cond>
              </p:nextCondLst>
            </p:seq>
          </p:childTnLst>
        </p:cTn>
      </p:par>
    </p:tnLst>
    <p:bldLst>
      <p:bldP spid="2908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9635" y="0"/>
            <a:ext cx="116520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– YÊU CẦU HS CẦN ĐẠT</a:t>
            </a:r>
            <a:endParaRPr lang="en-US" sz="2400" b="1" u="sng" dirty="0">
              <a:solidFill>
                <a:srgbClr val="FF0000"/>
              </a:solidFill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tiễn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- TRỌNG TÂM KIẾN THỨC HS CẦN NẮM</a:t>
            </a:r>
            <a:endParaRPr lang="en-US" sz="2400" b="1" u="sng" dirty="0">
              <a:solidFill>
                <a:srgbClr val="FF0000"/>
              </a:solidFill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endParaRPr lang="en-US" sz="2400" b="1" u="sng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niệm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Kĩ</a:t>
            </a:r>
            <a:r>
              <a:rPr lang="en-US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endParaRPr lang="en-US" sz="2400" b="1" u="sng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.VnTim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15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652" y="-882264"/>
            <a:ext cx="8847908" cy="1764528"/>
          </a:xfrm>
        </p:spPr>
        <p:txBody>
          <a:bodyPr>
            <a:normAutofit/>
          </a:bodyPr>
          <a:lstStyle/>
          <a:p>
            <a:pPr algn="l"/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45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2216" y="1159283"/>
            <a:ext cx="11447417" cy="1655762"/>
          </a:xfrm>
        </p:spPr>
        <p:txBody>
          <a:bodyPr>
            <a:noAutofit/>
          </a:bodyPr>
          <a:lstStyle/>
          <a:p>
            <a:pPr algn="just"/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4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HS 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4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97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62"/>
          <p:cNvSpPr txBox="1">
            <a:spLocks noChangeArrowheads="1"/>
          </p:cNvSpPr>
          <p:nvPr/>
        </p:nvSpPr>
        <p:spPr bwMode="auto">
          <a:xfrm>
            <a:off x="1600200" y="651669"/>
            <a:ext cx="5943600" cy="540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xóm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ổ: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ta”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1" name="Text Box 55"/>
          <p:cNvSpPr txBox="1">
            <a:spLocks noChangeArrowheads="1"/>
          </p:cNvSpPr>
          <p:nvPr/>
        </p:nvSpPr>
        <p:spPr bwMode="auto">
          <a:xfrm>
            <a:off x="3048000" y="57912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37892" name="TextBox 2"/>
          <p:cNvSpPr txBox="1">
            <a:spLocks noChangeArrowheads="1"/>
          </p:cNvSpPr>
          <p:nvPr/>
        </p:nvSpPr>
        <p:spPr bwMode="auto">
          <a:xfrm>
            <a:off x="7175500" y="2133600"/>
            <a:ext cx="2349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 thơ cuối</a:t>
            </a:r>
            <a:endParaRPr lang="vi-VN" altLang="en-US" sz="28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6" name="Text Box 62"/>
          <p:cNvSpPr txBox="1">
            <a:spLocks noChangeArrowheads="1"/>
          </p:cNvSpPr>
          <p:nvPr/>
        </p:nvSpPr>
        <p:spPr bwMode="auto">
          <a:xfrm>
            <a:off x="5876925" y="1905001"/>
            <a:ext cx="4946650" cy="510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...Cháu chiến đấu hôm nay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lòng yêu Tổ quốc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xóm làng thân thuộc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ơi, cũng vì bà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tiếng gà cục tác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 trứng hồng tuổi thơ.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035931"/>
      </p:ext>
    </p:extLst>
  </p:cSld>
  <p:clrMapOvr>
    <a:masterClrMapping/>
  </p:clrMapOvr>
  <p:transition>
    <p:blinds dir="vert"/>
    <p:sndAc>
      <p:stSnd>
        <p:snd r:embed="rId3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ext Box 2"/>
          <p:cNvSpPr txBox="1">
            <a:spLocks noChangeArrowheads="1"/>
          </p:cNvSpPr>
          <p:nvPr/>
        </p:nvSpPr>
        <p:spPr bwMode="auto">
          <a:xfrm>
            <a:off x="1846263" y="22226"/>
            <a:ext cx="8305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điệp</a:t>
            </a:r>
            <a:r>
              <a:rPr lang="en-US" altLang="en-US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ngữ</a:t>
            </a:r>
            <a:endParaRPr lang="en-US" altLang="en-US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5" name="Text Box 6"/>
          <p:cNvSpPr txBox="1">
            <a:spLocks noChangeArrowheads="1"/>
          </p:cNvSpPr>
          <p:nvPr/>
        </p:nvSpPr>
        <p:spPr bwMode="auto">
          <a:xfrm>
            <a:off x="10134601" y="2478088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6086" name="Text Box 7"/>
          <p:cNvSpPr txBox="1">
            <a:spLocks noChangeArrowheads="1"/>
          </p:cNvSpPr>
          <p:nvPr/>
        </p:nvSpPr>
        <p:spPr bwMode="auto">
          <a:xfrm>
            <a:off x="8839200" y="52578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6087" name="Text Box 9"/>
          <p:cNvSpPr txBox="1">
            <a:spLocks noChangeArrowheads="1"/>
          </p:cNvSpPr>
          <p:nvPr/>
        </p:nvSpPr>
        <p:spPr bwMode="auto">
          <a:xfrm>
            <a:off x="1828800" y="4191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22216" y="1159283"/>
            <a:ext cx="11447417" cy="2576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qua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đó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nhận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diện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các</a:t>
            </a:r>
            <a:r>
              <a:rPr 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loại</a:t>
            </a:r>
            <a:r>
              <a:rPr 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điệp</a:t>
            </a:r>
            <a:r>
              <a:rPr 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ngữ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53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55"/>
          <p:cNvSpPr txBox="1">
            <a:spLocks noChangeArrowheads="1"/>
          </p:cNvSpPr>
          <p:nvPr/>
        </p:nvSpPr>
        <p:spPr bwMode="auto">
          <a:xfrm>
            <a:off x="3048000" y="57912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3200">
              <a:solidFill>
                <a:srgbClr val="000000"/>
              </a:solidFill>
            </a:endParaRPr>
          </a:p>
        </p:txBody>
      </p:sp>
      <p:sp>
        <p:nvSpPr>
          <p:cNvPr id="47107" name="Text Box 62"/>
          <p:cNvSpPr txBox="1">
            <a:spLocks noChangeArrowheads="1"/>
          </p:cNvSpPr>
          <p:nvPr/>
        </p:nvSpPr>
        <p:spPr bwMode="auto">
          <a:xfrm>
            <a:off x="744583" y="457200"/>
            <a:ext cx="9466217" cy="674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xao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endParaRPr lang="en-US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endParaRPr lang="en-US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vị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trí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nghe</a:t>
            </a:r>
            <a:r>
              <a:rPr lang="en-US" altLang="en-US" sz="54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xếp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nào</a:t>
            </a:r>
            <a:r>
              <a:rPr lang="en-US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endParaRPr lang="en-US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51755525"/>
      </p:ext>
    </p:extLst>
  </p:cSld>
  <p:clrMapOvr>
    <a:masterClrMapping/>
  </p:clrMapOvr>
  <p:transition>
    <p:blinds dir="vert"/>
    <p:sndAc>
      <p:stSnd>
        <p:snd r:embed="rId3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4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0134601" y="2478088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9157" name="Text Box 7"/>
          <p:cNvSpPr txBox="1">
            <a:spLocks noChangeArrowheads="1"/>
          </p:cNvSpPr>
          <p:nvPr/>
        </p:nvSpPr>
        <p:spPr bwMode="auto">
          <a:xfrm>
            <a:off x="8839200" y="52578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59" name="Text Box 9"/>
          <p:cNvSpPr txBox="1">
            <a:spLocks noChangeArrowheads="1"/>
          </p:cNvSpPr>
          <p:nvPr/>
        </p:nvSpPr>
        <p:spPr bwMode="auto">
          <a:xfrm>
            <a:off x="1828800" y="4191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01745" name="Text Box 17"/>
          <p:cNvSpPr txBox="1">
            <a:spLocks noChangeArrowheads="1"/>
          </p:cNvSpPr>
          <p:nvPr/>
        </p:nvSpPr>
        <p:spPr bwMode="auto">
          <a:xfrm>
            <a:off x="1" y="152402"/>
            <a:ext cx="1203089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D60093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lâu</a:t>
            </a: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3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lâu</a:t>
            </a:r>
            <a:endParaRPr lang="en-US" altLang="en-US" sz="3600" b="1" dirty="0">
              <a:solidFill>
                <a:srgbClr val="CC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 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gái</a:t>
            </a:r>
            <a:r>
              <a:rPr lang="en-US" altLang="en-US" sz="3600" b="1" dirty="0">
                <a:latin typeface="Times New Roman" panose="02020603050405020304" pitchFamily="18" charset="0"/>
              </a:rPr>
              <a:t> ở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Thạch</a:t>
            </a:r>
            <a:r>
              <a:rPr lang="en-US" altLang="en-US" sz="3600" b="1" dirty="0">
                <a:latin typeface="Times New Roman" panose="02020603050405020304" pitchFamily="18" charset="0"/>
              </a:rPr>
              <a:t> Kim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Thạch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Nhọn</a:t>
            </a:r>
            <a:endParaRPr lang="en-US" altLang="en-US" sz="36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Khăn</a:t>
            </a: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khăn</a:t>
            </a: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xanh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phơi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đầy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lán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sớm</a:t>
            </a:r>
            <a:endParaRPr lang="en-US" altLang="en-US" sz="36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Sách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giấy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mở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tung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trắng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cả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rừng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chiều</a:t>
            </a:r>
            <a:endParaRPr lang="en-US" altLang="en-US" sz="36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[…..]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                                (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Phạm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Tiến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Duật</a:t>
            </a:r>
            <a:r>
              <a:rPr lang="en-US" altLang="en-US" sz="3600" b="1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49158" name="Text Box 8"/>
          <p:cNvSpPr txBox="1">
            <a:spLocks noChangeArrowheads="1"/>
          </p:cNvSpPr>
          <p:nvPr/>
        </p:nvSpPr>
        <p:spPr bwMode="auto">
          <a:xfrm>
            <a:off x="659674" y="5162849"/>
            <a:ext cx="1153232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vị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trí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rất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lâu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xếp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nào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 (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tương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khăn</a:t>
            </a:r>
            <a:r>
              <a:rPr lang="en-US" altLang="en-US" sz="45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45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xanh</a:t>
            </a:r>
            <a:r>
              <a:rPr lang="en-US" altLang="en-US" sz="45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altLang="en-US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0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4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6400800" y="236220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0180" name="Text Box 6"/>
          <p:cNvSpPr txBox="1">
            <a:spLocks noChangeArrowheads="1"/>
          </p:cNvSpPr>
          <p:nvPr/>
        </p:nvSpPr>
        <p:spPr bwMode="auto">
          <a:xfrm>
            <a:off x="10134601" y="2478088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0181" name="Text Box 7"/>
          <p:cNvSpPr txBox="1">
            <a:spLocks noChangeArrowheads="1"/>
          </p:cNvSpPr>
          <p:nvPr/>
        </p:nvSpPr>
        <p:spPr bwMode="auto">
          <a:xfrm>
            <a:off x="8839200" y="52578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0182" name="Text Box 9"/>
          <p:cNvSpPr txBox="1">
            <a:spLocks noChangeArrowheads="1"/>
          </p:cNvSpPr>
          <p:nvPr/>
        </p:nvSpPr>
        <p:spPr bwMode="auto">
          <a:xfrm>
            <a:off x="1828800" y="4191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03791" name="Text Box 15"/>
          <p:cNvSpPr txBox="1">
            <a:spLocks noChangeArrowheads="1"/>
          </p:cNvSpPr>
          <p:nvPr/>
        </p:nvSpPr>
        <p:spPr bwMode="auto">
          <a:xfrm>
            <a:off x="1846263" y="1143000"/>
            <a:ext cx="8839200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</a:rPr>
              <a:t>  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trông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mà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chẳng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thấy</a:t>
            </a:r>
            <a:endParaRPr lang="en-US" altLang="en-US" sz="3600" b="1" dirty="0">
              <a:solidFill>
                <a:srgbClr val="D60093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D60093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solidFill>
                  <a:srgbClr val="D60093"/>
                </a:solidFill>
                <a:latin typeface="Times New Roman" panose="02020603050405020304" pitchFamily="18" charset="0"/>
              </a:rPr>
              <a:t>Thấy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mấy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ngàn</a:t>
            </a: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dâu</a:t>
            </a:r>
            <a:endParaRPr lang="en-US" altLang="en-US" sz="3600" b="1" dirty="0">
              <a:solidFill>
                <a:srgbClr val="150DAD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     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Ngàn</a:t>
            </a:r>
            <a:r>
              <a:rPr lang="en-US" altLang="en-US" sz="3600" b="1" dirty="0">
                <a:solidFill>
                  <a:srgbClr val="150DAD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150DAD"/>
                </a:solidFill>
                <a:latin typeface="Times New Roman" panose="02020603050405020304" pitchFamily="18" charset="0"/>
              </a:rPr>
              <a:t>dâu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ngắt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màu</a:t>
            </a:r>
            <a:endParaRPr lang="en-US" altLang="en-US" sz="3600" b="1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Times New Roman" panose="02020603050405020304" pitchFamily="18" charset="0"/>
              </a:rPr>
              <a:t> 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Lòng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chàng</a:t>
            </a:r>
            <a:r>
              <a:rPr lang="en-US" altLang="en-US" sz="3600" b="1" dirty="0">
                <a:latin typeface="Times New Roman" panose="02020603050405020304" pitchFamily="18" charset="0"/>
              </a:rPr>
              <a:t> ý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thiếp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ai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sầu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hơn</a:t>
            </a:r>
            <a:r>
              <a:rPr lang="en-US" altLang="en-US" sz="3600" b="1" dirty="0"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</a:rPr>
              <a:t>ai</a:t>
            </a:r>
            <a:r>
              <a:rPr lang="en-US" altLang="en-US" sz="3600" b="1" dirty="0"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</a:rPr>
              <a:t>                                          (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Đoàn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3600" i="1" dirty="0">
                <a:latin typeface="Times New Roman" panose="02020603050405020304" pitchFamily="18" charset="0"/>
              </a:rPr>
              <a:t> </a:t>
            </a:r>
            <a:r>
              <a:rPr lang="en-US" altLang="en-US" sz="3600" i="1" dirty="0" err="1">
                <a:latin typeface="Times New Roman" panose="02020603050405020304" pitchFamily="18" charset="0"/>
              </a:rPr>
              <a:t>Điểm</a:t>
            </a:r>
            <a:r>
              <a:rPr lang="en-US" altLang="en-US" sz="3600" dirty="0">
                <a:latin typeface="Times New Roman" panose="02020603050405020304" pitchFamily="18" charset="0"/>
              </a:rPr>
              <a:t> )</a:t>
            </a:r>
          </a:p>
        </p:txBody>
      </p:sp>
      <p:sp>
        <p:nvSpPr>
          <p:cNvPr id="203795" name="Text Box 19"/>
          <p:cNvSpPr txBox="1">
            <a:spLocks noChangeArrowheads="1"/>
          </p:cNvSpPr>
          <p:nvPr/>
        </p:nvSpPr>
        <p:spPr bwMode="auto">
          <a:xfrm>
            <a:off x="727164" y="5113338"/>
            <a:ext cx="1014113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vị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trí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thấy</a:t>
            </a:r>
            <a:r>
              <a:rPr lang="en-US" alt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xếp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thế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 (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tương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tự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như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với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từ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ngàn</a:t>
            </a:r>
            <a:r>
              <a:rPr lang="en-US" alt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dâu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6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9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298" name="Picture 2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0"/>
            <a:ext cx="23002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99" name="Picture 3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50" y="2343150"/>
            <a:ext cx="24066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0" name="Picture 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57300"/>
            <a:ext cx="1828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1" name="Picture 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95351"/>
            <a:ext cx="18415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2" name="Picture 6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76200"/>
            <a:ext cx="1836738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3" name="Picture 7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463" y="685800"/>
            <a:ext cx="2970212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4" name="Picture 8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88" y="5734050"/>
            <a:ext cx="177641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5" name="Picture 9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4114" y="4724400"/>
            <a:ext cx="1741487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6" name="Picture 10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575" y="2476500"/>
            <a:ext cx="273208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7" name="Picture 11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152400"/>
            <a:ext cx="2286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8" name="Picture 12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1" y="457200"/>
            <a:ext cx="2690813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09" name="Picture 13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447800"/>
            <a:ext cx="5943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14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3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461</Words>
  <Application>Microsoft Office PowerPoint</Application>
  <PresentationFormat>Widescreen</PresentationFormat>
  <Paragraphs>53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I. Điệp ngữ và tác dụng của điệp ngữ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Thuan An Nguyen Thi</cp:lastModifiedBy>
  <cp:revision>11</cp:revision>
  <dcterms:created xsi:type="dcterms:W3CDTF">2021-10-15T12:29:38Z</dcterms:created>
  <dcterms:modified xsi:type="dcterms:W3CDTF">2021-10-24T07:19:19Z</dcterms:modified>
</cp:coreProperties>
</file>