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2" r:id="rId3"/>
    <p:sldId id="259" r:id="rId4"/>
    <p:sldId id="318" r:id="rId5"/>
    <p:sldId id="288" r:id="rId6"/>
    <p:sldId id="261" r:id="rId7"/>
    <p:sldId id="299" r:id="rId8"/>
    <p:sldId id="315" r:id="rId9"/>
    <p:sldId id="31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>
      <p:cViewPr varScale="1">
        <p:scale>
          <a:sx n="82" d="100"/>
          <a:sy n="82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8196-EAFF-4A57-8B5B-8CA92CF69F5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A7E7-6BAA-47BD-B8B4-A1F731C5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2A7F-545D-4B70-8A5A-CF2C15162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7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8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A70D-3EEA-4A4E-8D1F-29092779D8F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FBEC-6103-4311-A521-C4732F361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" y="857250"/>
            <a:ext cx="912982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46" y="2133600"/>
            <a:ext cx="8610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en-SG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65532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23" y="23814"/>
            <a:ext cx="1461651" cy="15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5485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40" y="5029200"/>
            <a:ext cx="13326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33" y="5029200"/>
            <a:ext cx="13326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49982"/>
            <a:ext cx="13326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7" y="3041073"/>
            <a:ext cx="1376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2273"/>
            <a:ext cx="137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13763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52600" y="381994"/>
            <a:ext cx="6705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-ExtB" pitchFamily="49" charset="-122"/>
                <a:cs typeface="Times New Roman" panose="02020603050405020304" pitchFamily="18" charset="0"/>
              </a:rPr>
              <a:t>MỤC TIÊU CẦN ĐẠT SAU TIẾT HỌC</a:t>
            </a:r>
            <a:endParaRPr lang="en-SG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-ExtB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46938" y="1301684"/>
            <a:ext cx="5492262" cy="7133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Nắm nội dung cơ bản 3 phân môn: Văn bản, Tiếng Việt, Tập làm văn</a:t>
            </a:r>
            <a:endParaRPr lang="en-SG" sz="24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9692" y="2401298"/>
            <a:ext cx="5439508" cy="11741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Vận dụng linh hoạt tích hợp các kiến thức, kĩ năng đọc hiểu Văn bản, Tiếng Việt và Tập làm văn trong bài KT</a:t>
            </a:r>
            <a:endParaRPr lang="en-SG" sz="24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99692" y="4220645"/>
            <a:ext cx="5439508" cy="10725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Vận dụng giải đề luyện tập ở sách giáo khoa trang 188-191</a:t>
            </a:r>
            <a:endParaRPr lang="en-SG" sz="2400" b="1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7401" y="1613370"/>
            <a:ext cx="873649" cy="1800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3151" y="3200400"/>
            <a:ext cx="1077249" cy="196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396532"/>
            <a:ext cx="1143000" cy="1234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49480" y="2107055"/>
            <a:ext cx="695152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PHẦN I: VĂN BẢN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049480" y="3493122"/>
            <a:ext cx="6951520" cy="1193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 II: TIẾNG VIỆT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486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1" y="246503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2" y="391460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20489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60" y="5364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1" descr="Picture1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" y="1316941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3" descr="people008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74616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1058141" y="5041323"/>
            <a:ext cx="6942860" cy="11938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 III: TẬP LÀM VĂN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9480" y="27554"/>
            <a:ext cx="794212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HDSB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CHUẨN BỊ KIỂM TRA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KỲ 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5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53227" y="3381203"/>
            <a:ext cx="695152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LÝ THUYẾT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pic>
        <p:nvPicPr>
          <p:cNvPr id="20487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2" y="391460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20492" name="Picture 31" descr="Picture1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" y="1316941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3" descr="people008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74616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9666" y="159104"/>
            <a:ext cx="751173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NGỮ VĂN 7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HỌC KỲ 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pic>
        <p:nvPicPr>
          <p:cNvPr id="20485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9" y="138496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233504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26"/>
          <p:cNvSpPr>
            <a:spLocks noChangeArrowheads="1" noChangeShapeType="1" noTextEdit="1"/>
          </p:cNvSpPr>
          <p:nvPr/>
        </p:nvSpPr>
        <p:spPr bwMode="auto">
          <a:xfrm>
            <a:off x="564467" y="71199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20494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049590"/>
            <a:ext cx="1699729" cy="23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57" y="-448378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2305" y="82799"/>
            <a:ext cx="756642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PHẦN VĂN BẢN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251" y="1694422"/>
            <a:ext cx="402866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 văn bản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252" y="2384357"/>
            <a:ext cx="402866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 dung, ý nghĩa: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252" y="1004487"/>
            <a:ext cx="402866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48" y="462109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29812" y="3180050"/>
            <a:ext cx="4307106" cy="35837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VB nhật dụng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Ca dao dân ca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Trung đại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Hiện đại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đường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Tùy bút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7" grpId="0" animBg="1"/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4" y="220980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Phân biệt: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Ca dao và thơ lục bát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trung đại và thơ hiện đại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Đường và thơ Đường Luật</a:t>
            </a:r>
          </a:p>
          <a:p>
            <a:pPr>
              <a:buFontTx/>
              <a:buChar char="-"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Thơ Đường và thơ hiện đại.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people008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2036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24909" y="120759"/>
            <a:ext cx="8590489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Lưu ý: Nắm được biểu hiện cụ thể của các đặc điểm thể loại ở các tác phẩm trữ tình ( cách thức trữ tình, vẻ đẹp của ngôn ngữ thơ ca, vai trò tác dụng của các biện pháp nghệ thuật tu từ trong các tác phẩm trữ tình...)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33363" y="835388"/>
            <a:ext cx="8144074" cy="56273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vi-VN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ÔN TẬP LẠI CÁC NỘI DUNG KIẾN THỨC VỀ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pic>
        <p:nvPicPr>
          <p:cNvPr id="20485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9" y="138496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6" y="206662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26"/>
          <p:cNvSpPr>
            <a:spLocks noChangeArrowheads="1" noChangeShapeType="1" noTextEdit="1"/>
          </p:cNvSpPr>
          <p:nvPr/>
        </p:nvSpPr>
        <p:spPr bwMode="auto">
          <a:xfrm>
            <a:off x="564467" y="71199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20494" name="Picture 33" descr="people008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" y="-26391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99884" y="34097"/>
            <a:ext cx="42129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1" y="387522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1066800" y="6786563"/>
            <a:ext cx="7772400" cy="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219200" y="6938963"/>
            <a:ext cx="7772400" cy="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994560" y="1405597"/>
            <a:ext cx="2742460" cy="48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5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917281" y="1426240"/>
            <a:ext cx="2742460" cy="48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vi-VN" altLang="en-US" sz="2500" b="1" dirty="0" smtClean="0">
                <a:latin typeface="+mj-lt"/>
              </a:rPr>
              <a:t>Lưu ý:</a:t>
            </a:r>
          </a:p>
          <a:p>
            <a:pPr marL="342900" indent="-342900" algn="l" eaLnBrk="1" hangingPunct="1">
              <a:lnSpc>
                <a:spcPct val="110000"/>
              </a:lnSpc>
              <a:buFontTx/>
              <a:buChar char="-"/>
            </a:pPr>
            <a:r>
              <a:rPr lang="vi-VN" altLang="en-US" sz="2500" b="1" dirty="0" smtClean="0">
                <a:latin typeface="+mj-lt"/>
              </a:rPr>
              <a:t>Định nghĩa</a:t>
            </a:r>
          </a:p>
          <a:p>
            <a:pPr marL="342900" indent="-342900" algn="l" eaLnBrk="1" hangingPunct="1">
              <a:lnSpc>
                <a:spcPct val="110000"/>
              </a:lnSpc>
              <a:buFontTx/>
              <a:buChar char="-"/>
            </a:pPr>
            <a:r>
              <a:rPr lang="vi-VN" altLang="en-US" sz="2500" b="1" dirty="0" smtClean="0">
                <a:latin typeface="+mj-lt"/>
              </a:rPr>
              <a:t>Các dạng</a:t>
            </a:r>
          </a:p>
          <a:p>
            <a:pPr marL="342900" indent="-342900" algn="l" eaLnBrk="1" hangingPunct="1">
              <a:lnSpc>
                <a:spcPct val="110000"/>
              </a:lnSpc>
              <a:buFontTx/>
              <a:buChar char="-"/>
            </a:pPr>
            <a:r>
              <a:rPr lang="vi-VN" altLang="en-US" sz="2500" b="1" dirty="0" smtClean="0">
                <a:latin typeface="+mj-lt"/>
              </a:rPr>
              <a:t>Cách sử dụng </a:t>
            </a:r>
            <a:endParaRPr lang="vi-VN" altLang="en-US" sz="2500" b="1" dirty="0">
              <a:latin typeface="+mj-lt"/>
            </a:endParaRPr>
          </a:p>
          <a:p>
            <a:pPr algn="l" eaLnBrk="1" hangingPunct="1">
              <a:lnSpc>
                <a:spcPct val="110000"/>
              </a:lnSpc>
            </a:pPr>
            <a:endParaRPr lang="en-US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3059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152400"/>
            <a:ext cx="7772400" cy="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8915400" y="1371600"/>
            <a:ext cx="0" cy="548640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371600" y="6708775"/>
            <a:ext cx="7772400" cy="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5641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28600" y="0"/>
            <a:ext cx="0" cy="5638800"/>
          </a:xfrm>
          <a:prstGeom prst="line">
            <a:avLst/>
          </a:prstGeom>
          <a:noFill/>
          <a:ln w="76200" cmpd="tri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04800" y="304800"/>
            <a:ext cx="8382000" cy="685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nThick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63" name="Rectangle 31"/>
          <p:cNvSpPr>
            <a:spLocks noChangeArrowheads="1"/>
          </p:cNvSpPr>
          <p:nvPr/>
        </p:nvSpPr>
        <p:spPr bwMode="auto">
          <a:xfrm>
            <a:off x="457200" y="350838"/>
            <a:ext cx="8153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vi-VN" alt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r>
              <a:rPr lang="en-US" alt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tập làm văn- Văn biểu cảm</a:t>
            </a:r>
            <a:endParaRPr lang="en-US" altLang="en-US" sz="36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5546" y="1290034"/>
            <a:ext cx="8153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lại: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văn biểu cảm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văn biểu cảm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biểu cảm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trong văn biểu cảm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biểu cảm ( sự vật, con người, TP văn học)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bài văn biểu cảm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của bài văn biểu cảm.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17300" y="1905795"/>
            <a:ext cx="695152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588" y="-119063"/>
            <a:ext cx="320675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pic>
        <p:nvPicPr>
          <p:cNvPr id="20487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20492" name="Picture 31" descr="Picture1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" y="1316941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3" descr="people008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74616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9666" y="159104"/>
            <a:ext cx="751173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NGỮ VĂN 7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HỌC KỲ 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" y="4575075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076324" y="4175469"/>
            <a:ext cx="7305675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Tham khảo giải đề luyện tập: sgk/188-191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376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SimSun</vt:lpstr>
      <vt:lpstr>SimSun-ExtB</vt:lpstr>
      <vt:lpstr>.VnTime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ý: Nắm được biểu hiện cụ thể của các đặc điểm thể loại ở các tác phẩm trữ tình ( cách thức trữ tình, vẻ đẹp của ngôn ngữ thơ ca, vai trò tác dụng của các biện pháp nghệ thuật tu từ trong các tác phẩm trữ tình...)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136</cp:revision>
  <dcterms:created xsi:type="dcterms:W3CDTF">2020-04-22T07:28:57Z</dcterms:created>
  <dcterms:modified xsi:type="dcterms:W3CDTF">2021-10-28T13:57:15Z</dcterms:modified>
</cp:coreProperties>
</file>