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652" r:id="rId2"/>
    <p:sldId id="655" r:id="rId3"/>
    <p:sldId id="656" r:id="rId4"/>
    <p:sldId id="657" r:id="rId5"/>
    <p:sldId id="658" r:id="rId6"/>
    <p:sldId id="659" r:id="rId7"/>
    <p:sldId id="65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2824CA"/>
    <a:srgbClr val="2830C6"/>
    <a:srgbClr val="7EC836"/>
    <a:srgbClr val="F3BCF1"/>
    <a:srgbClr val="D628CC"/>
    <a:srgbClr val="F20CDA"/>
    <a:srgbClr val="6F0E78"/>
    <a:srgbClr val="5ACD21"/>
    <a:srgbClr val="021D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53" autoAdjust="0"/>
    <p:restoredTop sz="94615" autoAdjust="0"/>
  </p:normalViewPr>
  <p:slideViewPr>
    <p:cSldViewPr>
      <p:cViewPr varScale="1">
        <p:scale>
          <a:sx n="67" d="100"/>
          <a:sy n="67" d="100"/>
        </p:scale>
        <p:origin x="474" y="60"/>
      </p:cViewPr>
      <p:guideLst>
        <p:guide orient="horz" pos="2160"/>
        <p:guide pos="28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FD1DC6-11B4-40AB-9C32-116D8B6555A3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8FFADA-442C-428C-B727-667FA9FBAD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180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:notes"/>
          <p:cNvSpPr txBox="1">
            <a:spLocks noGrp="1"/>
          </p:cNvSpPr>
          <p:nvPr>
            <p:ph type="body" idx="1"/>
          </p:nvPr>
        </p:nvSpPr>
        <p:spPr>
          <a:xfrm>
            <a:off x="685801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61" name="Google Shape;16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432366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:notes"/>
          <p:cNvSpPr txBox="1">
            <a:spLocks noGrp="1"/>
          </p:cNvSpPr>
          <p:nvPr>
            <p:ph type="body" idx="1"/>
          </p:nvPr>
        </p:nvSpPr>
        <p:spPr>
          <a:xfrm>
            <a:off x="685801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662984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:notes"/>
          <p:cNvSpPr txBox="1">
            <a:spLocks noGrp="1"/>
          </p:cNvSpPr>
          <p:nvPr>
            <p:ph type="body" idx="1"/>
          </p:nvPr>
        </p:nvSpPr>
        <p:spPr>
          <a:xfrm>
            <a:off x="685801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317380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:notes"/>
          <p:cNvSpPr txBox="1">
            <a:spLocks noGrp="1"/>
          </p:cNvSpPr>
          <p:nvPr>
            <p:ph type="body" idx="1"/>
          </p:nvPr>
        </p:nvSpPr>
        <p:spPr>
          <a:xfrm>
            <a:off x="685801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503899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:notes"/>
          <p:cNvSpPr txBox="1">
            <a:spLocks noGrp="1"/>
          </p:cNvSpPr>
          <p:nvPr>
            <p:ph type="body" idx="1"/>
          </p:nvPr>
        </p:nvSpPr>
        <p:spPr>
          <a:xfrm>
            <a:off x="685801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838982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 noChangeArrowheads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21506" name="Notes Placeholder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SG" altLang="en-US"/>
          </a:p>
        </p:txBody>
      </p:sp>
      <p:sp>
        <p:nvSpPr>
          <p:cNvPr id="21507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16EE5BBB-B918-41F8-917A-8375FFE86C91}" type="slidenum">
              <a:rPr lang="en-US" altLang="zh-CN"/>
              <a:pPr/>
              <a:t>7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40492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76CA0-2AA8-495B-9E13-B5283D2B0992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87A9F-811E-42A1-BA7E-11301F4BAB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76CA0-2AA8-495B-9E13-B5283D2B0992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87A9F-811E-42A1-BA7E-11301F4BAB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76CA0-2AA8-495B-9E13-B5283D2B0992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87A9F-811E-42A1-BA7E-11301F4BAB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075" y="227013"/>
            <a:ext cx="7477125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032250" y="1598613"/>
            <a:ext cx="3617913" cy="21717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032250" y="3922713"/>
            <a:ext cx="3617913" cy="21732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5"/>
          <p:cNvSpPr>
            <a:spLocks noGrp="1"/>
          </p:cNvSpPr>
          <p:nvPr>
            <p:ph type="dt" sz="half" idx="12"/>
          </p:nvPr>
        </p:nvSpPr>
        <p:spPr>
          <a:xfrm>
            <a:off x="301625" y="6242050"/>
            <a:ext cx="1782763" cy="4746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6"/>
          <p:cNvSpPr>
            <a:spLocks noGrp="1"/>
          </p:cNvSpPr>
          <p:nvPr>
            <p:ph type="ftr" sz="quarter" idx="13"/>
          </p:nvPr>
        </p:nvSpPr>
        <p:spPr>
          <a:xfrm>
            <a:off x="2257425" y="6248400"/>
            <a:ext cx="3455988" cy="4746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5867400" y="6248400"/>
            <a:ext cx="1755775" cy="474663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>
              <a:buNone/>
            </a:pPr>
            <a:fld id="{9A0DB2DC-4C9A-4742-B13C-FB6460FD3503}" type="slidenum">
              <a:rPr lang="en-US" dirty="0">
                <a:latin typeface="Calibri" panose="020F0502020204030204" charset="0"/>
              </a:rPr>
              <a:t>‹#›</a:t>
            </a:fld>
            <a:endParaRPr lang="en-US" dirty="0">
              <a:latin typeface="Calibri" panose="020F050202020403020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76CA0-2AA8-495B-9E13-B5283D2B0992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87A9F-811E-42A1-BA7E-11301F4BAB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76CA0-2AA8-495B-9E13-B5283D2B0992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87A9F-811E-42A1-BA7E-11301F4BAB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76CA0-2AA8-495B-9E13-B5283D2B0992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87A9F-811E-42A1-BA7E-11301F4BAB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76CA0-2AA8-495B-9E13-B5283D2B0992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87A9F-811E-42A1-BA7E-11301F4BAB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76CA0-2AA8-495B-9E13-B5283D2B0992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87A9F-811E-42A1-BA7E-11301F4BAB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76CA0-2AA8-495B-9E13-B5283D2B0992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87A9F-811E-42A1-BA7E-11301F4BAB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76CA0-2AA8-495B-9E13-B5283D2B0992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87A9F-811E-42A1-BA7E-11301F4BAB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76CA0-2AA8-495B-9E13-B5283D2B0992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87A9F-811E-42A1-BA7E-11301F4BAB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A76CA0-2AA8-495B-9E13-B5283D2B0992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D87A9F-811E-42A1-BA7E-11301F4BABE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NTC\Documents\bai-cung-ram-thang-gie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7" y="0"/>
            <a:ext cx="9136383" cy="5791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 Box 1"/>
          <p:cNvSpPr txBox="1"/>
          <p:nvPr/>
        </p:nvSpPr>
        <p:spPr>
          <a:xfrm>
            <a:off x="5443308" y="5486400"/>
            <a:ext cx="37033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                                         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Hồ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Chí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Minh</a:t>
            </a:r>
          </a:p>
        </p:txBody>
      </p:sp>
    </p:spTree>
    <p:extLst>
      <p:ext uri="{BB962C8B-B14F-4D97-AF65-F5344CB8AC3E}">
        <p14:creationId xmlns:p14="http://schemas.microsoft.com/office/powerpoint/2010/main" val="3739748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" name="Google Shape;163;p2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657350" y="381000"/>
            <a:ext cx="228600" cy="304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64;p25" descr="POINSET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5720" y="54786"/>
            <a:ext cx="2707480" cy="1850214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6"/>
          <p:cNvSpPr txBox="1"/>
          <p:nvPr/>
        </p:nvSpPr>
        <p:spPr>
          <a:xfrm>
            <a:off x="340995" y="990600"/>
            <a:ext cx="8803005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HOẠT ĐỘNG 1: ĐỌC VÀ TÌM HIỂU CHÚ THÍCH</a:t>
            </a:r>
          </a:p>
          <a:p>
            <a:pPr algn="just" eaLnBrk="0" hangingPunct="0"/>
            <a:r>
              <a:rPr lang="en-US" sz="2800" b="1" kern="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1.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Học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sinh đọc văn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bản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Rằm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tháng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giêng</a:t>
            </a:r>
            <a:r>
              <a:rPr lang="en-US" altLang="vi-VN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(</a:t>
            </a:r>
            <a:r>
              <a:rPr lang="en-US" altLang="vi-VN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sgk</a:t>
            </a:r>
            <a:r>
              <a:rPr lang="en-US" altLang="vi-VN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/140)</a:t>
            </a:r>
            <a:endParaRPr lang="en-US" sz="2800" b="1" kern="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0" hangingPunct="0"/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2.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Tìm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hiểu về tác giả: Nêu những hiểu biết của em về tác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giả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Hồ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Chí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Minh. (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sgk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/141)</a:t>
            </a:r>
          </a:p>
          <a:p>
            <a:pPr algn="just" eaLnBrk="0" hangingPunct="0"/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3.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Tìm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hiểu về tác phẩm: </a:t>
            </a:r>
            <a:endParaRPr lang="en-US" sz="2800" b="1" kern="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0" hangingPunct="0"/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-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Nêu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hoàn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cảnh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sáng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tác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</a:t>
            </a:r>
          </a:p>
          <a:p>
            <a:pPr algn="just" eaLnBrk="0" hangingPunct="0"/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- Văn bản  được viết theo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thể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thơ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nào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?</a:t>
            </a:r>
          </a:p>
          <a:p>
            <a:pPr algn="just" eaLnBrk="0" hangingPunct="0"/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-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Vận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dụng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những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hiểu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biết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của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em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về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thể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thơ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này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qua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những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bài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thơ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Đường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mà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em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đã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học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hãy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chỉ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ra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đặc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điểm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về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số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tiếng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(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chữ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)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trong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mỗi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câu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thơ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số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câu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của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bài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cách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gieo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vần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ngắt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nhịp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của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bài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thơ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trên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</a:t>
            </a:r>
          </a:p>
          <a:p>
            <a:pPr algn="just" eaLnBrk="0" hangingPunct="0"/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- Cho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biết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phương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thức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biểu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đạt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của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văn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bản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</a:t>
            </a:r>
          </a:p>
          <a:p>
            <a:pPr algn="just" eaLnBrk="0" hangingPunct="0"/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4.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Học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sinh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đọc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chú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thích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để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hiểu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nghĩa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từ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khó</a:t>
            </a:r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  </a:t>
            </a:r>
          </a:p>
          <a:p>
            <a:pPr algn="just" eaLnBrk="0" hangingPunct="0"/>
            <a:r>
              <a:rPr lang="en-US" sz="28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</a:t>
            </a:r>
            <a:endParaRPr lang="vi-VN" sz="2800" b="1" i="1" u="sng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7342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" name="Google Shape;163;p2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657350" y="381000"/>
            <a:ext cx="228600" cy="304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64;p25" descr="POINSET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5720" y="54786"/>
            <a:ext cx="2478880" cy="223121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 Box 2"/>
          <p:cNvSpPr txBox="1"/>
          <p:nvPr/>
        </p:nvSpPr>
        <p:spPr>
          <a:xfrm>
            <a:off x="-75565" y="1240334"/>
            <a:ext cx="9255125" cy="569386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/>
            <a:r>
              <a:rPr lang="en-US" sz="28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      HOẠT ĐỘNG 2: TÌM HIỂU VĂN BẢN</a:t>
            </a:r>
          </a:p>
          <a:p>
            <a:pPr algn="just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      1.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Hai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câu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đầu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0" hangingPunct="0"/>
            <a:r>
              <a:rPr lang="en-US" sz="2800" b="1" dirty="0">
                <a:solidFill>
                  <a:srgbClr val="2830C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        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Hãy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nhận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xét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về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ảnh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không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gian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và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cách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miêu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tả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không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gian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trong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bài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thơ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Rằm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tháng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giêng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Câu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thứ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hai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có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gì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đặc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biệt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về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từ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ngữ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và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đã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gợi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ra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vẻ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đẹp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không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gian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đêm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rằm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tháng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giêng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như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thế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nào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?</a:t>
            </a:r>
          </a:p>
          <a:p>
            <a:pPr algn="just" eaLnBrk="0" hangingPunct="0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     2.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Hai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câu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cuối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just" eaLnBrk="0" hangingPunct="0"/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       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Bài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thơ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Rằm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tháng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giêng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được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viết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trong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những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năm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đầu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rất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khó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khăn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cuộc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kháng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chiến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chống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thực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dân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Pháp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Bài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thơ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này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đã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biểu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hiện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tâm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hồn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và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phong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thái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của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Bác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Hồ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như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thế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nào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trong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hoàn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cảnh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ấy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?</a:t>
            </a:r>
          </a:p>
          <a:p>
            <a:pPr algn="just" eaLnBrk="0" hangingPunct="0"/>
            <a:r>
              <a:rPr lang="en-US" sz="2800" b="1" dirty="0">
                <a:solidFill>
                  <a:srgbClr val="2824CA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    </a:t>
            </a:r>
            <a:endParaRPr lang="en-US" sz="2800" b="1" dirty="0">
              <a:solidFill>
                <a:srgbClr val="2824C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0" hangingPunct="0"/>
            <a:endParaRPr lang="en-US" sz="2800" dirty="0">
              <a:solidFill>
                <a:srgbClr val="2830C6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515109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" name="Google Shape;163;p2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657350" y="381000"/>
            <a:ext cx="228600" cy="304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64;p25" descr="POINSET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5720" y="54786"/>
            <a:ext cx="2478880" cy="1850214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 Box 2"/>
          <p:cNvSpPr txBox="1"/>
          <p:nvPr/>
        </p:nvSpPr>
        <p:spPr>
          <a:xfrm>
            <a:off x="-75565" y="1900297"/>
            <a:ext cx="9255125" cy="206210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/>
            <a:r>
              <a:rPr lang="en-US" sz="32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  HOẠT ĐỘNG 3: TỔNG KẾT</a:t>
            </a:r>
          </a:p>
          <a:p>
            <a:pPr algn="just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 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Em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hãy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nêu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những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nét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đặc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sắc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về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nội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dung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và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nghệ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thuật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của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tác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phẩm</a:t>
            </a:r>
            <a:r>
              <a:rPr lang="en-US" sz="3200" b="1" dirty="0">
                <a:solidFill>
                  <a:srgbClr val="2830C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?      </a:t>
            </a:r>
            <a:endParaRPr lang="en-US" sz="3200" b="1" dirty="0">
              <a:solidFill>
                <a:srgbClr val="2830C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0" hangingPunct="0"/>
            <a:endParaRPr lang="en-US" sz="3200" dirty="0">
              <a:solidFill>
                <a:srgbClr val="2830C6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205357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" name="Google Shape;163;p2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657350" y="381000"/>
            <a:ext cx="228600" cy="304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64;p25" descr="POINSET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5720" y="54786"/>
            <a:ext cx="2478880" cy="1850214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 Box 2"/>
          <p:cNvSpPr txBox="1"/>
          <p:nvPr/>
        </p:nvSpPr>
        <p:spPr>
          <a:xfrm>
            <a:off x="-75565" y="1900297"/>
            <a:ext cx="9255125" cy="206210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/>
            <a:r>
              <a:rPr lang="en-US" sz="32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  HOẠT ĐỘNG 4: VẬN DỤNG</a:t>
            </a:r>
          </a:p>
          <a:p>
            <a:pPr algn="just"/>
            <a:r>
              <a:rPr lang="en-US" sz="3200" b="1" dirty="0">
                <a:solidFill>
                  <a:srgbClr val="2824CA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 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Em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hãy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so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sánh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hình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ảnh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trăng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trong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hai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bài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thơ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của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Bác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?      </a:t>
            </a:r>
            <a:endParaRPr lang="en-US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0" hangingPunct="0"/>
            <a:endParaRPr lang="en-US" sz="3200" dirty="0">
              <a:solidFill>
                <a:srgbClr val="2830C6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405607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" name="Google Shape;163;p2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657350" y="381000"/>
            <a:ext cx="228600" cy="304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64;p25" descr="POINSET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5720" y="54786"/>
            <a:ext cx="2478880" cy="1850214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 Box 2"/>
          <p:cNvSpPr txBox="1"/>
          <p:nvPr/>
        </p:nvSpPr>
        <p:spPr>
          <a:xfrm>
            <a:off x="-75565" y="1900297"/>
            <a:ext cx="9255125" cy="206210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/>
            <a:r>
              <a:rPr lang="en-US" sz="32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  HOẠT ĐỘNG 5: TÌM TÒI, MỞ RỘNG</a:t>
            </a:r>
          </a:p>
          <a:p>
            <a:pPr algn="just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 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Em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hãy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sưu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tầm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một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số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bài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thơ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câu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thơ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cũa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Bác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Hồ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viết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về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trăng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hoặc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cảnh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thiên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nhiên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  </a:t>
            </a:r>
            <a:endParaRPr lang="en-US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0" hangingPunct="0"/>
            <a:endParaRPr lang="en-US" sz="3200" dirty="0">
              <a:solidFill>
                <a:srgbClr val="2830C6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405607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40" t="23111" r="7001" b="1051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910" t="20364" r="6454" b="9818"/>
          <a:stretch>
            <a:fillRect/>
          </a:stretch>
        </p:blipFill>
        <p:spPr bwMode="auto">
          <a:xfrm>
            <a:off x="1" y="0"/>
            <a:ext cx="925115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等腰三角形 27"/>
          <p:cNvSpPr/>
          <p:nvPr/>
        </p:nvSpPr>
        <p:spPr>
          <a:xfrm flipH="1" flipV="1">
            <a:off x="7831931" y="1"/>
            <a:ext cx="1339454" cy="1268413"/>
          </a:xfrm>
          <a:prstGeom prst="triangle">
            <a:avLst>
              <a:gd name="adj" fmla="val 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7" name="等腰三角形 28"/>
          <p:cNvSpPr/>
          <p:nvPr/>
        </p:nvSpPr>
        <p:spPr>
          <a:xfrm rot="10800000" flipH="1">
            <a:off x="0" y="1"/>
            <a:ext cx="1397794" cy="1235075"/>
          </a:xfrm>
          <a:prstGeom prst="triangle">
            <a:avLst>
              <a:gd name="adj" fmla="val 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6465" y="994589"/>
            <a:ext cx="831413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/>
            <a:r>
              <a:rPr lang="en-US" sz="3600" b="1" i="1" noProof="1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charset="0"/>
                <a:cs typeface="Times New Roman" panose="02020603050405020304" charset="0"/>
              </a:rPr>
              <a:t>  CHÚC CÁC EM CÓ NHỮNG KHÁM PHÁ THÚ VỊ, SÁNG TẠO NHÉ.</a:t>
            </a:r>
          </a:p>
        </p:txBody>
      </p:sp>
      <p:pic>
        <p:nvPicPr>
          <p:cNvPr id="20486" name="图片 2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466" y="2681288"/>
            <a:ext cx="3390900" cy="4519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7" name="图片 2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5450" y="2619375"/>
            <a:ext cx="3390900" cy="452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428559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374</Words>
  <Application>Microsoft Office PowerPoint</Application>
  <PresentationFormat>On-screen Show (4:3)</PresentationFormat>
  <Paragraphs>25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宋体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IK</cp:lastModifiedBy>
  <cp:revision>271</cp:revision>
  <dcterms:created xsi:type="dcterms:W3CDTF">2021-08-25T10:58:00Z</dcterms:created>
  <dcterms:modified xsi:type="dcterms:W3CDTF">2021-10-23T06:36:42Z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D8E6B9123202474B989D6DD32E0E6113</vt:lpwstr>
  </property>
  <property fmtid="{D5CDD505-2E9C-101B-9397-08002B2CF9AE}" pid="3" name="KSOProductBuildVer">
    <vt:lpwstr>1033-11.2.0.10130</vt:lpwstr>
  </property>
</Properties>
</file>