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71" r:id="rId1"/>
  </p:sldMasterIdLst>
  <p:notesMasterIdLst>
    <p:notesMasterId r:id="rId9"/>
  </p:notesMasterIdLst>
  <p:sldIdLst>
    <p:sldId id="260" r:id="rId2"/>
    <p:sldId id="307" r:id="rId3"/>
    <p:sldId id="274" r:id="rId4"/>
    <p:sldId id="321" r:id="rId5"/>
    <p:sldId id="322" r:id="rId6"/>
    <p:sldId id="323" r:id="rId7"/>
    <p:sldId id="270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002"/>
    <a:srgbClr val="FF9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D5AFC-C6E8-4F0D-9AEE-86F75376E5B9}" type="datetimeFigureOut">
              <a:rPr lang="zh-CN" altLang="en-US" smtClean="0"/>
              <a:pPr/>
              <a:t>2021/10/28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98488-E0FF-4CF5-8652-9C2713CA4E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9008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8488-E0FF-4CF5-8652-9C2713CA4E3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00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8488-E0FF-4CF5-8652-9C2713CA4E3F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00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8488-E0FF-4CF5-8652-9C2713CA4E3F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403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8488-E0FF-4CF5-8652-9C2713CA4E3F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403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8488-E0FF-4CF5-8652-9C2713CA4E3F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403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8488-E0FF-4CF5-8652-9C2713CA4E3F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403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98488-E0FF-4CF5-8652-9C2713CA4E3F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560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7D3102-AD23-4BFF-87AE-61567A0BE8E3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BC42-E576-4B96-A2BC-C9DCC9DAE463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B64A-A574-4632-8FB6-30501D3E1ACB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5725-E820-4B2A-A81C-15E6A453397F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B90A-5AB2-4BF4-8147-F4CADCC03FE3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CF7D-CB0D-4FDB-902B-9E5CD56B2F3F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5614-9033-4786-9235-17DD4EEE6651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D299-E27D-455F-9667-E019E6CEA2DD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A9CB-1752-48C5-8105-E376DCE212C0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C01F1C62-8F5A-4581-84EA-8C88B3391AE6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5A98DDE-8CD0-4E97-98D0-8F413940748F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BB6B48-E8B6-492E-B5F2-B7A73A7469AD}" type="datetime1">
              <a:rPr lang="en-US" smtClean="0"/>
              <a:t>10/28/2021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文本框 6"/>
          <p:cNvSpPr txBox="1"/>
          <p:nvPr userDrawn="1"/>
        </p:nvSpPr>
        <p:spPr>
          <a:xfrm>
            <a:off x="4318000" y="2971802"/>
            <a:ext cx="355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>
            <a:extLst>
              <a:ext uri="{FF2B5EF4-FFF2-40B4-BE49-F238E27FC236}">
                <a16:creationId xmlns:a16="http://schemas.microsoft.com/office/drawing/2014/main" id="{D31087F9-AB0A-401C-B421-FCD174331B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69034">
            <a:off x="9684913" y="158543"/>
            <a:ext cx="1879216" cy="2015886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F856F041-EC9E-4CA4-BCFD-F2400947D7F7}"/>
              </a:ext>
            </a:extLst>
          </p:cNvPr>
          <p:cNvSpPr txBox="1"/>
          <p:nvPr/>
        </p:nvSpPr>
        <p:spPr>
          <a:xfrm>
            <a:off x="2451729" y="360858"/>
            <a:ext cx="65205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i="1" dirty="0" err="1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zh-CN" sz="8000" i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8000" i="1" dirty="0" err="1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altLang="zh-CN" sz="8000" i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8000" i="1" dirty="0" err="1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trưa</a:t>
            </a:r>
            <a:endParaRPr lang="zh-CN" altLang="en-US" sz="8000" i="1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78C70EC3-2720-4562-B1C9-26568F9F4176}"/>
              </a:ext>
            </a:extLst>
          </p:cNvPr>
          <p:cNvSpPr/>
          <p:nvPr/>
        </p:nvSpPr>
        <p:spPr>
          <a:xfrm>
            <a:off x="6304881" y="5240744"/>
            <a:ext cx="4449555" cy="636493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708A55A-7F20-4961-9F5F-3F2C987D4068}"/>
              </a:ext>
            </a:extLst>
          </p:cNvPr>
          <p:cNvSpPr txBox="1"/>
          <p:nvPr/>
        </p:nvSpPr>
        <p:spPr>
          <a:xfrm>
            <a:off x="12192516" y="6161641"/>
            <a:ext cx="4329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dirty="0">
              <a:solidFill>
                <a:srgbClr val="FF0000"/>
              </a:solidFill>
              <a:latin typeface="Times New Roman" pitchFamily="18" charset="0"/>
              <a:ea typeface="迷你简卡通" panose="03000509000000000000" pitchFamily="65" charset="-122"/>
              <a:cs typeface="Times New Roman" pitchFamily="18" charset="0"/>
            </a:endParaRPr>
          </a:p>
        </p:txBody>
      </p:sp>
      <p:sp>
        <p:nvSpPr>
          <p:cNvPr id="24578" name="AutoShape 2" descr="https://banner2.kisspng.com/20180315/sbq/kisspng-chicken-egg-royalty-free-hen-cartoon-hen-hatching-eggs-5aaa35aa160432.64986356152110429809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 descr="—Pngtree—rooster hen eggs_159978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51795" y="1022579"/>
            <a:ext cx="5400675" cy="5400675"/>
          </a:xfrm>
          <a:prstGeom prst="rect">
            <a:avLst/>
          </a:prstGeom>
        </p:spPr>
      </p:pic>
      <p:sp>
        <p:nvSpPr>
          <p:cNvPr id="13" name="文本框 23">
            <a:extLst>
              <a:ext uri="{FF2B5EF4-FFF2-40B4-BE49-F238E27FC236}">
                <a16:creationId xmlns:a16="http://schemas.microsoft.com/office/drawing/2014/main" id="{F856F041-EC9E-4CA4-BCFD-F2400947D7F7}"/>
              </a:ext>
            </a:extLst>
          </p:cNvPr>
          <p:cNvSpPr txBox="1"/>
          <p:nvPr/>
        </p:nvSpPr>
        <p:spPr>
          <a:xfrm>
            <a:off x="5712001" y="2100649"/>
            <a:ext cx="4038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zh-CN" sz="4400" dirty="0" err="1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altLang="zh-CN" sz="4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400" dirty="0" err="1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altLang="zh-CN" sz="4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-</a:t>
            </a:r>
            <a:endParaRPr lang="zh-CN" altLang="en-US" sz="4400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54346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https://banner2.kisspng.com/20180315/sbq/kisspng-chicken-egg-royalty-free-hen-cartoon-hen-hatching-eggs-5aaa35aa160432.64986356152110429809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7975" y="618758"/>
            <a:ext cx="35279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latin typeface="+mj-lt"/>
              </a:rPr>
              <a:t>Trên đường hành quân xa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Dừng chân bên xóm nhỏ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Tiếng gà ai nhảy ổ: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“Cục... cục tác cục ta”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Nghe xao động nắng trưa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Nghe bàn chân đỡ mỏi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Nghe gọi về tuổi thơ</a:t>
            </a:r>
            <a:br>
              <a:rPr lang="vi-VN" sz="2000" dirty="0">
                <a:latin typeface="+mj-lt"/>
              </a:rPr>
            </a:br>
            <a:br>
              <a:rPr lang="vi-VN" sz="2000" dirty="0">
                <a:latin typeface="+mj-lt"/>
              </a:rPr>
            </a:br>
            <a:r>
              <a:rPr lang="vi-VN" sz="2000" dirty="0">
                <a:solidFill>
                  <a:srgbClr val="FF0000"/>
                </a:solidFill>
                <a:latin typeface="+mj-lt"/>
              </a:rPr>
              <a:t>Tiếng gà trưa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Ổ rơm hồng những trứng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Này con gà mái mơ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Khắp mình hoa đốm trắng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Này con gà mái vàng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Lông óng như màu nắng</a:t>
            </a:r>
            <a:endParaRPr lang="en-US" sz="2000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977355" y="-150596"/>
            <a:ext cx="3925615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vi-VN" sz="2400" dirty="0">
                <a:latin typeface="+mj-lt"/>
              </a:rPr>
            </a:br>
            <a:r>
              <a:rPr lang="vi-VN" sz="2000" dirty="0">
                <a:latin typeface="+mj-lt"/>
              </a:rPr>
              <a:t>Mong trời đừng sương muối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Để cuối năm bán gà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Cháu được quần áo mới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Ôi cái quần chéo go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Ống rộng dài quét đất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Cái áo cánh chúc bâu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Đi qua nghe sột soạt </a:t>
            </a:r>
            <a:endParaRPr lang="en-US" sz="2000" dirty="0">
              <a:latin typeface="+mj-lt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>
                <a:solidFill>
                  <a:srgbClr val="FF0000"/>
                </a:solidFill>
                <a:latin typeface="+mj-lt"/>
              </a:rPr>
              <a:t>Tiếng gà trưa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Mang bao nhiêu hạnh phúc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Đêm cháu về nằm mơ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Giấc ngủ hồng sắc trứng</a:t>
            </a:r>
            <a:endParaRPr lang="en-US" sz="2000" dirty="0">
              <a:latin typeface="+mj-lt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>
                <a:latin typeface="+mj-lt"/>
              </a:rPr>
              <a:t>Cháu chiến đấu hôm nay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Vì lòng yêu Tổ quốc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Vì xóm làng thân thuộc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Bà ơi, cũng vì bà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Vì tiếng gà cục tác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Ổ trứng hồng tuổi thơ</a:t>
            </a:r>
            <a:endParaRPr lang="en-US" sz="20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87209" y="675174"/>
            <a:ext cx="343248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solidFill>
                  <a:srgbClr val="FF0000"/>
                </a:solidFill>
                <a:latin typeface="+mj-lt"/>
              </a:rPr>
              <a:t>Tiếng gà trưa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Có tiếng bà vẫn mắng: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- Gà đẻ mà mày nhìn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Rồi sau này lang mặt!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Cháu về lấy gương soi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Lòng dại thơ lo lắng</a:t>
            </a:r>
            <a:endParaRPr lang="en-US" sz="2000" dirty="0">
              <a:latin typeface="+mj-lt"/>
            </a:endParaRPr>
          </a:p>
          <a:p>
            <a:endParaRPr lang="en-US" sz="1000" dirty="0">
              <a:latin typeface="+mj-lt"/>
            </a:endParaRPr>
          </a:p>
          <a:p>
            <a:r>
              <a:rPr lang="vi-VN" sz="2000" dirty="0">
                <a:solidFill>
                  <a:srgbClr val="FF0000"/>
                </a:solidFill>
                <a:latin typeface="+mj-lt"/>
              </a:rPr>
              <a:t>Tiếng gà trưa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Tay bà khum soi trứng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Dành từng quả chắt chiu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Cho con gà mái ấp</a:t>
            </a:r>
            <a:endParaRPr lang="en-US" sz="2000" dirty="0">
              <a:latin typeface="+mj-lt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>
                <a:latin typeface="+mj-lt"/>
              </a:rPr>
              <a:t>Cứ hàng năm hàng năm</a:t>
            </a:r>
            <a:br>
              <a:rPr lang="vi-VN" sz="2000" dirty="0">
                <a:latin typeface="+mj-lt"/>
              </a:rPr>
            </a:br>
            <a:r>
              <a:rPr lang="vi-VN" sz="2000" dirty="0">
                <a:latin typeface="+mj-lt"/>
              </a:rPr>
              <a:t>Khi gió mùa đông tới</a:t>
            </a:r>
            <a:endParaRPr lang="en-US" sz="2000" dirty="0">
              <a:latin typeface="+mj-lt"/>
            </a:endParaRPr>
          </a:p>
          <a:p>
            <a:r>
              <a:rPr lang="vi-VN" sz="2000" dirty="0">
                <a:latin typeface="+mj-lt"/>
              </a:rPr>
              <a:t>Bà lo đàn gà toi</a:t>
            </a:r>
            <a:endParaRPr lang="en-US" sz="20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71947" y="160341"/>
            <a:ext cx="2556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 GÀ TRƯA</a:t>
            </a:r>
          </a:p>
        </p:txBody>
      </p:sp>
    </p:spTree>
    <p:extLst>
      <p:ext uri="{BB962C8B-B14F-4D97-AF65-F5344CB8AC3E}">
        <p14:creationId xmlns:p14="http://schemas.microsoft.com/office/powerpoint/2010/main" val="381254346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705507" y="532061"/>
            <a:ext cx="92889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4000" b="1" dirty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HƯỚNG DẪN CHUẨN BỊ BÀI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4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4605" y="1211143"/>
            <a:ext cx="99480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SG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SG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SG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SG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SG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SG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SG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SG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- SGK/150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Tx/>
              <a:buChar char="-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91668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775363" y="563592"/>
            <a:ext cx="92889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4000" b="1" dirty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HƯỚNG DẪN CHUẨN BỊ BÀI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4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068" y="1226908"/>
            <a:ext cx="11035861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SG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SG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fr-FR" sz="3200" i="1" kern="100" dirty="0">
                <a:latin typeface="Times New Roman"/>
                <a:ea typeface="SimSun"/>
              </a:rPr>
              <a:t>- </a:t>
            </a:r>
            <a:r>
              <a:rPr lang="fr-FR" sz="3200" i="1" kern="100" dirty="0" err="1">
                <a:latin typeface="Times New Roman"/>
                <a:ea typeface="SimSun"/>
              </a:rPr>
              <a:t>Khổ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thơ</a:t>
            </a:r>
            <a:r>
              <a:rPr lang="fr-FR" sz="3200" i="1" kern="100" dirty="0">
                <a:latin typeface="Times New Roman"/>
                <a:ea typeface="SimSun"/>
              </a:rPr>
              <a:t> 1 </a:t>
            </a:r>
            <a:r>
              <a:rPr lang="fr-FR" sz="3200" i="1" kern="100" dirty="0" err="1">
                <a:latin typeface="Times New Roman"/>
                <a:ea typeface="SimSun"/>
              </a:rPr>
              <a:t>kể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về</a:t>
            </a:r>
            <a:r>
              <a:rPr lang="fr-FR" sz="3200" i="1" kern="100" dirty="0">
                <a:latin typeface="Times New Roman"/>
                <a:ea typeface="SimSun"/>
              </a:rPr>
              <a:t> 1 </a:t>
            </a:r>
            <a:r>
              <a:rPr lang="fr-FR" sz="3200" i="1" kern="100" dirty="0" err="1">
                <a:latin typeface="Times New Roman"/>
                <a:ea typeface="SimSun"/>
              </a:rPr>
              <a:t>sự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việc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bình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thường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mà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thú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vị</a:t>
            </a:r>
            <a:r>
              <a:rPr lang="fr-FR" sz="3200" i="1" kern="100" dirty="0">
                <a:latin typeface="Times New Roman"/>
                <a:ea typeface="SimSun"/>
              </a:rPr>
              <a:t>. Theo </a:t>
            </a:r>
            <a:r>
              <a:rPr lang="fr-FR" sz="3200" i="1" kern="100" dirty="0" err="1">
                <a:latin typeface="Times New Roman"/>
                <a:ea typeface="SimSun"/>
              </a:rPr>
              <a:t>em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đó</a:t>
            </a:r>
            <a:r>
              <a:rPr lang="fr-FR" sz="3200" i="1" kern="100" dirty="0">
                <a:latin typeface="Times New Roman"/>
                <a:ea typeface="SimSun"/>
              </a:rPr>
              <a:t> là </a:t>
            </a:r>
            <a:r>
              <a:rPr lang="fr-FR" sz="3200" i="1" kern="100" dirty="0" err="1">
                <a:latin typeface="Times New Roman"/>
                <a:ea typeface="SimSun"/>
              </a:rPr>
              <a:t>sự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việc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gì</a:t>
            </a:r>
            <a:r>
              <a:rPr lang="fr-FR" sz="3200" i="1" kern="100" dirty="0">
                <a:latin typeface="Times New Roman"/>
                <a:ea typeface="SimSun"/>
              </a:rPr>
              <a:t>? 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fr-FR" sz="3200" i="1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457200" indent="-457200" algn="just">
              <a:buFontTx/>
              <a:buChar char="-"/>
            </a:pPr>
            <a:r>
              <a:rPr lang="it-IT" sz="3200" kern="100" dirty="0">
                <a:latin typeface="Times New Roman"/>
                <a:ea typeface="SimSun"/>
              </a:rPr>
              <a:t>HS đọc khổ thơ 2,3,4,5,6</a:t>
            </a:r>
          </a:p>
          <a:p>
            <a:pPr algn="just"/>
            <a:r>
              <a:rPr lang="it-IT" sz="3200" i="1" kern="100" dirty="0">
                <a:latin typeface="Times New Roman"/>
                <a:ea typeface="SimSun"/>
              </a:rPr>
              <a:t>?Tiếng gà trưa đã khơi dậy trong tâm trí người chiến sĩ những hình ảnh thân thương nào ở khổ thơ thứ hai</a:t>
            </a:r>
            <a:r>
              <a:rPr lang="nl-NL" sz="3200" i="1" kern="100" dirty="0">
                <a:latin typeface="Times New Roman"/>
                <a:ea typeface="SimSun"/>
              </a:rPr>
              <a:t>?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r>
              <a:rPr lang="it-IT" sz="3200" i="1" kern="100" dirty="0">
                <a:latin typeface="Times New Roman"/>
                <a:ea typeface="SimSun"/>
              </a:rPr>
              <a:t>?Trong âm thanh của tiếng gà trưa nhiều hình ảnh kỉ niệm hiện về. Đó là hình ảnh kỉ niệm nào?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endParaRPr lang="en-US" sz="2400" kern="100" dirty="0">
              <a:latin typeface="Times New Roman"/>
              <a:ea typeface="SimSun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3957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775363" y="563592"/>
            <a:ext cx="92889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4000" b="1" dirty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HƯỚNG DẪN CHUẨN BỊ BÀI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4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068" y="1226908"/>
            <a:ext cx="1103586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fr-FR" sz="3200" i="1" kern="100" dirty="0">
                <a:latin typeface="Times New Roman"/>
                <a:ea typeface="SimSun"/>
              </a:rPr>
              <a:t>?</a:t>
            </a:r>
            <a:r>
              <a:rPr lang="fr-FR" sz="3200" i="1" kern="100" dirty="0" err="1">
                <a:latin typeface="Times New Roman"/>
                <a:ea typeface="SimSun"/>
              </a:rPr>
              <a:t>Hình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ảnh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bà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chắt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chiu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từng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quả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trứng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gợi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cho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em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suy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nghĩ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gì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về</a:t>
            </a:r>
            <a:r>
              <a:rPr lang="fr-FR" sz="3200" i="1" kern="100" dirty="0">
                <a:latin typeface="Times New Roman"/>
                <a:ea typeface="SimSun"/>
              </a:rPr>
              <a:t> </a:t>
            </a:r>
            <a:r>
              <a:rPr lang="fr-FR" sz="3200" i="1" kern="100" dirty="0" err="1">
                <a:latin typeface="Times New Roman"/>
                <a:ea typeface="SimSun"/>
              </a:rPr>
              <a:t>bà</a:t>
            </a:r>
            <a:r>
              <a:rPr lang="fr-FR" sz="3200" i="1" kern="100" dirty="0">
                <a:latin typeface="Times New Roman"/>
                <a:ea typeface="SimSun"/>
              </a:rPr>
              <a:t>. 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r>
              <a:rPr lang="pt-BR" sz="3200" i="1" kern="100" dirty="0">
                <a:latin typeface="Times New Roman"/>
                <a:ea typeface="SimSun"/>
              </a:rPr>
              <a:t>?Chi tiết niềm vui được quần áo mới gợi cho em cảm nghĩ gì về tuổi thơ và tình bà cháu? 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r>
              <a:rPr lang="pt-BR" sz="3200" kern="100" dirty="0">
                <a:latin typeface="Times New Roman"/>
                <a:ea typeface="SimSun"/>
              </a:rPr>
              <a:t>- HS đọc hai khổ thơ cuối. 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r>
              <a:rPr lang="pt-BR" sz="3200" i="1" kern="100" dirty="0">
                <a:latin typeface="Times New Roman"/>
                <a:ea typeface="SimSun"/>
              </a:rPr>
              <a:t>?Trong đoạn thơ này tiếng gà trưa đã gợi lên điều gì?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r>
              <a:rPr lang="pt-BR" sz="3200" i="1" kern="100" dirty="0">
                <a:latin typeface="Times New Roman"/>
                <a:ea typeface="SimSun"/>
              </a:rPr>
              <a:t>?Khổ thơ cuối tác giả sử dụng những biện pháp nghệ thuật nào? Tác dụng? 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endParaRPr lang="en-US" sz="2400" kern="100" dirty="0">
              <a:latin typeface="Times New Roman"/>
              <a:ea typeface="SimSun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44211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964550" y="579357"/>
            <a:ext cx="928896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4000" b="1" dirty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HƯỚNG DẪN CHUẨN BỊ BÀI</a:t>
            </a:r>
            <a:r>
              <a:rPr kumimoji="0" lang="fr-FR" sz="4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4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0675" y="1431860"/>
            <a:ext cx="110358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it-IT" sz="3200" i="1" kern="100" dirty="0">
                <a:latin typeface="Times New Roman"/>
                <a:ea typeface="SimSun"/>
              </a:rPr>
              <a:t>-Khái quát lại những nét đặc sắc về nghệ thuật của bài thơ?</a:t>
            </a:r>
          </a:p>
          <a:p>
            <a:pPr algn="just"/>
            <a:r>
              <a:rPr lang="it-IT" sz="3200" i="1" kern="100" dirty="0">
                <a:latin typeface="Times New Roman"/>
                <a:ea typeface="SimSun"/>
              </a:rPr>
              <a:t> -Nêu nội dung và ý nghĩa bài thơ?</a:t>
            </a:r>
          </a:p>
          <a:p>
            <a:pPr algn="just"/>
            <a:r>
              <a:rPr lang="en-US" sz="3200" kern="100" dirty="0">
                <a:latin typeface="Times New Roman"/>
                <a:ea typeface="SimSun"/>
              </a:rPr>
              <a:t>- HS đọc ghi nhớ trong  </a:t>
            </a:r>
            <a:r>
              <a:rPr lang="en-US" sz="3200" kern="100" dirty="0">
                <a:latin typeface=".VnTimeH"/>
                <a:ea typeface="SimSun"/>
                <a:cs typeface=".VnTimeH"/>
              </a:rPr>
              <a:t>sgk.</a:t>
            </a:r>
            <a:endParaRPr lang="en-US" sz="3200" kern="100" dirty="0">
              <a:latin typeface="Times New Roman"/>
              <a:ea typeface="SimSun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E:\PPT素材\卡通b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9819" y="3212896"/>
            <a:ext cx="2506717" cy="348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9122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6892DF67-B33B-4805-8435-AA53286BF4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351" y="1721558"/>
            <a:ext cx="3295431" cy="3839029"/>
          </a:xfrm>
          <a:prstGeom prst="rect">
            <a:avLst/>
          </a:prstGeom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5C5AE364-6CCB-4770-AF02-47897FA478E8}"/>
              </a:ext>
            </a:extLst>
          </p:cNvPr>
          <p:cNvSpPr txBox="1"/>
          <p:nvPr/>
        </p:nvSpPr>
        <p:spPr>
          <a:xfrm>
            <a:off x="3988676" y="1965237"/>
            <a:ext cx="75674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600" b="1" dirty="0" err="1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Chúc</a:t>
            </a:r>
            <a:r>
              <a:rPr lang="en-US" altLang="zh-CN" sz="9600" b="1" dirty="0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 </a:t>
            </a:r>
            <a:r>
              <a:rPr lang="en-US" altLang="zh-CN" sz="9600" b="1" dirty="0" err="1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các</a:t>
            </a:r>
            <a:r>
              <a:rPr lang="en-US" altLang="zh-CN" sz="9600" b="1" dirty="0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 </a:t>
            </a:r>
            <a:r>
              <a:rPr lang="en-US" altLang="zh-CN" sz="9600" b="1" dirty="0" err="1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em</a:t>
            </a:r>
            <a:r>
              <a:rPr lang="en-US" altLang="zh-CN" sz="9600" b="1" dirty="0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 </a:t>
            </a:r>
            <a:r>
              <a:rPr lang="en-US" altLang="zh-CN" sz="9600" b="1" dirty="0" err="1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học</a:t>
            </a:r>
            <a:r>
              <a:rPr lang="en-US" altLang="zh-CN" sz="9600" b="1" dirty="0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 </a:t>
            </a:r>
            <a:r>
              <a:rPr lang="en-US" altLang="zh-CN" sz="9600" b="1" dirty="0" err="1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tốt</a:t>
            </a:r>
            <a:r>
              <a:rPr lang="en-US" altLang="zh-CN" sz="9600" b="1" dirty="0">
                <a:solidFill>
                  <a:srgbClr val="FF0000"/>
                </a:solidFill>
                <a:latin typeface="Times New Roman" pitchFamily="18" charset="0"/>
                <a:ea typeface="迷你简卡通" panose="03000509000000000000" pitchFamily="65" charset="-122"/>
                <a:cs typeface="Times New Roman" pitchFamily="18" charset="0"/>
              </a:rPr>
              <a:t>!</a:t>
            </a:r>
            <a:endParaRPr lang="zh-CN" altLang="en-US" sz="9600" b="1" dirty="0">
              <a:solidFill>
                <a:srgbClr val="FF0000"/>
              </a:solidFill>
              <a:latin typeface="Times New Roman" pitchFamily="18" charset="0"/>
              <a:ea typeface="迷你简卡通" panose="03000509000000000000" pitchFamily="65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58792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7D6C2B43-4BFD-42FE-84DF-0D32D7E8BC64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资源库"/>
  <p:tag name="ISPRING_PLAYERS_CUSTOMIZATION" val="UEsDBBQAAgAIAOeJc0s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DniXNL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OeJc0u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54lzSy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54lzS2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aWGeSz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aWGeS5r5lmRrAAAAawAAABwAAAB1bml2ZXJzYWwvbG9jYWxfc2V0dGluZ3MueG1ss7GvyM1RKEstKs7Mz7NVMtQzUFJIzUvOT8nMS7dVCg1x07VQUiguScxLSczJz0u1VcrLV1Kwt+OyyclPTswJTi0pASosVijISaxMLQpJzQUySlL9EnOBKp/tmfJ8ya5n09qfr9ivpG/HBQB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aWGeS7CHI/RsAQAA9wIAACkAAAB1bml2ZXJzYWwvc2tpbl9jdXN0b21pemF0aW9uX3NldHRpbmdzLnhtbI1S20okMRB99yuCPzBJKreGdiC3lnlR0QGfm+ns0qyml07EZcnHm3Z3GEdHNPVUdU6doiqnTb/GaJ9Snh7Hv30ep3gXch7jz7Q+Q6jdTQ/TfDOHFHJaHSr3Yxym5038MS21Wk25j0M/D3ZB0xqj7vUhJbVyqmbMMIok89Qr5Dy3FWvANWAr5iix7eqdxD/dOexCzKdV29UR+rFhE1OY8yYO4c8ajtlvoeMNLud+GCsvrQVbouynFseWQIxwyX2hGgAEstwRh4uUjdQEecw4hmIUBQqIcE4aUYikHGrWNaKqMN8IxCRj1BXqae1GWhtHbZHQEKLrNK8aW7rOSIwRIQSYK1xAZzCqbKgaGtRyQHBgQBRtNFGAOtuZjhXvvLAcKeoFxoUZAxgfjnvY7u25DtVvr7M/5xeCJ7/gJLp4a3XCXO3uaZ4reRsefz/0OaBxuDi/ufV3/mqrt5vrq/P/vnz18J61mLVu/am3XwBQSwMEFAACAAgAamGeSyTg/xfEDAAAYxkAABcAAAB1bml2ZXJzYWwvdW5pdmVyc2FsLnBuZ+1XaVxT55o/isVOLSBqCrI7ttJFxKgBFJO4AOIom4QisouWyy7IIQYI0UtbBEXa3lvwgiESLAHCTkMwAUJF4NYYUFnCYqSCISSHJGAgIWSbg/bOb2a+zefhw/md8/zf9z3P+n/Oc/L9fU+ZfGT1EQAAJqe9Pc4BgBECADbe/NAYRox/4u+Gbxuunjt1AmgYsBHDwqbY4z7HAaC5aIs2+gNY/rcr3iFXAcC0Z+3a0J9SfQkALFdOexzHXYuQCs7QLwnH+1/rz+YA2GNVJ4ynP3Xbnr8b8bEH7vElhy83eVSctvmi4HNfj022f9n/1/s3HbYN52/e+mLgqGeNq0pJnKAFT4EThvAJ9uqFKwHshPqgoISRaCynNojtXFclLkvpCiEqx2Ppfhj1m8eb7bNhc648NK+1qLWeFafhshd7LaRPYOzMiFnMkfyCMyX7GFs2AkBdoG3qNsQUyUBkw4vdLiPbLSR3q5P3/PmMWZ2rzPiXwNoJb2Fvg0NyzAMHP5oHbAAADw/Y8a3m6+A6uA6ug+vgOrgOroPr4Dq4Dv4/BPdla6TMrwDg+tD/8UfhDS5gcZkf2RiRoxaOzBRhuzLnKvK+xk8RVShacrCgi0UGs9hSAIjqJDzlFzIHbrF0wu8sIsYSws5zR4/E6GQtgzCUZ2Mht0VEwu+QvMqSJ6XMM2qTUwSy5CwAaJ+gUXIyeV2Ee9Wp0UmhTF7rhdmOQgI+QCXeN8lp7KycFtMoySl/MBqS8Ux0jYhC0nu4poj9SKtDkr/5YR5KtCS9gkLn6KQpjvrFIlIYitJDMOhUznJNcARBWEBQ6M5xeYpvQEqhsGtVQv9qtlCB74zko70Gpo+0OalKONrLMxlVs3j2wHTJ3/12bzClvbqN7rtvqderOMxJNP0yCyw6LmDG6r7XvApIjbhVv2ZHvtU9wZUeE0cjRrL+RT3zVeYIAfEpmGMSxZXnqNh/GxKm2XhJNQX5EyL8y9R+YVP1DU278xM5yaBhHD8PjcTVh3ILCcvt1TcyedbYQSiD1f/PkLD+KmF8KPQWag5TiJYHnlRgX9dxlXGfdo9Xu8bbEd78qFxW3k2fxECjh/eA9hRhWVrWKU985cCt5CxfunE0qp0+ZPUA5D6NPzZhsiIhiwkOwSUMrvBHug5j9gwKX/0of5VweKHhep2mNqdhq41q/OZPzWFouz7HYJQ3BRvUvthnPbl/5yjayzfLlmEyI/LhjrgU9SsqqNP8lW8V/hSvjWEpku1/yEDl2HsrXMBI/GSOFXX6733R/872OmbyH6Ibr49galaWh4ktHfL4hXAad4xO6ad9iFqwz121uld0+cm1o8PXieqak7qsISJbhkybgKopUCor6aG5hYIQK13TtPW9pvMaGUppCU5i1zQtsxV1XZG7vjwRc53PKxtx/03h3ku2+ucdfM/hDlmXdUCzTRR/kHuDsJNrNnOALWSaTMAJfgGNgQ+TmM7P0fZmFexkICMw75GNQvV5MYu4H36pF2iJY+o02xAVyG5ollecywox+TSh6/4KCKoEKTsRAqFFQDNbxtowxkOSkA+HpLkhzIHmWmzZpDSXeLPgmeUfoOL7Iw8uCw4gdoB7s/B70XlBeft5u1xJNOqAfZ7bz2p3ROuFHBsMrk9lK+lIDempkuMSM28/4DdDadSNf6wuj4amMBrp/XWTZq3J5BiljC1v00QHc0Jwe2nhos9Y0tPSbQjEx5AeF2uC67e4lCeMKuqp1oXlQqlTw0TkowpjKcjBLRUuWP8YQItZQDcGlhw0G01wwDa22owNtsGJvGq73P5S1BaWELAooTe2iVIyfeYarK/zTHUWqw1Bgq67IGTTuuT8RUGBv8mzvqgksrDCscdtPi5uUpiaER/Jf+152ePx3WAjNbIRY2spGowctvsNWVwmZ5sDYA452aqJr3tFjoTrBfzHblzGQ6eyR3tG0Pb8GgtGEVZ/TXqVJFD/Agfe5Yw+O7Fzw69Lw4F+4eWRnNBZgnPn0gtJvmP5efTqXGWoM+2oZr61xLkyp5z/BRiCavQtUbSJlb11obFlLCdGoYIw4zKaMcxJcJdMkUsjNY055aqYGm69AlK96Rh4Eafs/SGbcwIHbOaj7d2XT6zwXKe0hoMGCf879a9D4a4ANNK8JIDEDaM+MVHhjRBUZYZZiYKEw2VnUSRt8vkc6lu1iEK5hzWe18wp+9e0InlGGqu5QVGh6wCrZjb4yghu8mgbc2NlVTPWxQckMp7GkZUaBHWjW7tM7ZZYWszl0chwqcwRV17nSRPEmHgrI8E5JJLiSr1oN/c1EMZKF7/RmhuheCWtSwPu8nt7D5I+8odGcdFIZzY9mfKUBbbtDEyacksJx91Wk5t9k/Df9d6svXy0UMeOmyJ7oV1YxJb8asC0IQtjWlaF5LhL0/kmx+R79ROBPtwN0pWl+zkyKrUD5rCjqOhGhk+Zcd+MQHPYwas7Pc9TSp10hCssaTYuURFHpd7WuRVHynrSqqur+72Yfi7miO7fwMH+6KFDs/j3XoCNlZraGmMOqt1p9ycS8nIp1iwzwT+smHubK64iOKAxAsupfstcmXBXAFui/H0tYKVw62obUY44boGoFw879UR9i/NRONq3nvT0FCt/30O9mAs3vym6IyX77ZsNSLoiPoJpeoXxLnh9Wtm7LHXKwPRIqGrxsxnknO1x/0CTNkizA1VV6kwbaPxtMVG/4+Jjb/IoCzXy+niMvotFPACNjldVsQQx7AR3vmdvB/mXtoSuOnUTrRQ7aO3Ra/iTRWLc/uHc5SKSdkbSSNJBkuZ+O/ajXDNMO0vaNulbbG7RFK7KtnHxicnBT4hhdrwK0crHUTwK7vYNxX7jzpntecjuCNP7CRMu+8s53UdNiRf03z0gpmsujda3+vjEuPepjkmmUIXEg3p0I7/GoSZu07iW+FP0/FTrnYLMRHjf9oDmBYpBGwuKyPjyb0+i/fkPry1O/36AkVg/FP7JQuv/rKBO/Sr0roImDt0P9/LcmefkZFgd2mc0o95eBOZtkta+z2W81SSS9MJ/CBMQQHk2jOMOIFGmOitTBGJ5bO5dvCsw+e2i8qyJH+aGWxi++JDuQZYoJrYjF1VFeLWiclurn+7MNZpqMln0UheTv7CrLfP2jRwynkCBeVgn56zsEwFDb4fuEEFNzDtPFUkNzdN3iwOQKTP+z/01NKVnDSWB3CxAXJpp4e6iUu22C/RjXrizEqy+tqe0+HUTz4n5siVzsdciWN6pshM9vTqIxqfdtYZGtoSpssdPqbLDaBEO/e7uAi0oKoFdPy+HGjmYZQvyGZNvXE1kEN7bqVW7xQfl3aA4lTg8CD2FRhyyYJK+pI1Ii+Be7AKyizWVprm1in7axyhSYs85p0DNg5wIO9mhfbS+8pmOZtJQt5Wk2b8oP5mUuPvLPcsfzK+a9h6wkgwQFTxXv+FBrtrs6EK3pEsjS9hcH6Zh3TgULCl31syVF5UN37rQ6Z2hcOncsxaob2IXDUH3Tr3vmGx4/GEKLNgrPOo081nS4LxyMgVLKEk3/b72sdDh14GykhpYY5d6ll48kz1n/DysJqtrvjILY3cCLwASVW+5zsz/1vWXhvyYcNenXkyD6pkR5lt+sf62WJjmKkgPZNvwu5K38n5mibgYlmhm15ohye8GAcbyeVATNVp/tU7SiCYrm2jHcWc9epdrrD2u/iJTtxTJ1Nc+FIBGTWXOHO2B1Zxewp8fr1VY2SSxySwAKTYl1cr9926u4MqD3LTibOhPM2f4K58F8Z/DbGTTYyRs/ljMcJKhLlRk2Ql/raRK+Rk4v349GZHDOVIGf5/ZMUgk1K5SM3Rx44T7T9TPTagPz63l1pY2jnYcPJe593MAq0FFtDZ+IGgbZIF3eCF62Uv3Lweg/ovsjlvqNT5eAhi3v0/SL+Rh68oJs//I6H7CkEqZU13xAO9nGQtqUML+nCQ9iCgJf2eW5ozBUJAg2GeIWQrRFs3wW4b0pB3QvC1CxIjAOzVjDerBUIOrNMQpFEov+UBLvcM/+ti5hvW01e2THdcjbTSqrzJ2WtgpHF3yrh1Mlle7FZm1EDNexlKIGW8FBRo5h1N48/V07y1H7nvWAIAoqDP66u3oZqh94XxPbZt4a0qf1BYh9Je72T2Ke9Vb510tDx6OtgdZHxfk2eesvGn6odTxc+B6DFjel80ew4dd60wxYHwRCP4tfiRJ94ZzvRGLcn/f/wAgLOV/zd8/boFH63B3I3iiLpPkb8FqF066b/+XoFsK/C+BbvDB1MMHlEG2AUOnccNLUwY9M3wrvFqzGn22pJJaZU/Spi7rVFPMr+CRHueMc9UeqP/asNk8bFOh9WHvr+GzwGlPX4+GE1F//U9QSwMEFAACAAgAamGeS3Br3rpLAAAAagAAABsAAAB1bml2ZXJzYWwvdW5pdmVyc2FsLnBuZy54bWyzsa/IzVEoSy0qzszPs1Uy1DNQsrfj5bIpKEoty0wtV6gAigEFIUBJoRLINUJwyzNTSjJslczNTBFiGamZ6Rkltkqm5iZwQX2gkQBQSwECAAAUAAIACADniXNLFQ6tKGQEAAAHEQAAHQAAAAAAAAABAAAAAAAAAAAAdW5pdmVyc2FsL2NvbW1vbl9tZXNzYWdlcy5sbmdQSwECAAAUAAIACADniXNLCH4LIykDAACGDAAAJwAAAAAAAAABAAAAAACfBAAAdW5pdmVyc2FsL2ZsYXNoX3B1Ymxpc2hpbmdfc2V0dGluZ3MueG1sUEsBAgAAFAACAAgA54lzS7X8CWS6AgAAVQoAACEAAAAAAAAAAQAAAAAADQgAAHVuaXZlcnNhbC9mbGFzaF9za2luX3NldHRpbmdzLnhtbFBLAQIAABQAAgAIAOeJc0sqlg9n/gIAAJcLAAAmAAAAAAAAAAEAAAAAAAYLAAB1bml2ZXJzYWwvaHRtbF9wdWJsaXNoaW5nX3NldHRpbmdzLnhtbFBLAQIAABQAAgAIAOeJc0tocVKRmgEAAB8GAAAfAAAAAAAAAAEAAAAAAEgOAAB1bml2ZXJzYWwvaHRtbF9za2luX3NldHRpbmdzLmpzUEsBAgAAFAACAAgAaWGeSz08L9HBAAAA5QEAABoAAAAAAAAAAQAAAAAAHxAAAHVuaXZlcnNhbC9pMThuX3ByZXNldHMueG1sUEsBAgAAFAACAAgAaWGeS5r5lmRrAAAAawAAABwAAAAAAAAAAQAAAAAAGBEAAHVuaXZlcnNhbC9sb2NhbF9zZXR0aW5ncy54bWxQSwECAAAUAAIACABElFdHI7RO+/sCAACwCAAAFAAAAAAAAAABAAAAAAC9EQAAdW5pdmVyc2FsL3BsYXllci54bWxQSwECAAAUAAIACABpYZ5LsIcj9GwBAAD3AgAAKQAAAAAAAAABAAAAAADqFAAAdW5pdmVyc2FsL3NraW5fY3VzdG9taXphdGlvbl9zZXR0aW5ncy54bWxQSwECAAAUAAIACABqYZ5LJOD/F8QMAABjGQAAFwAAAAAAAAAAAAAAAACdFgAAdW5pdmVyc2FsL3VuaXZlcnNhbC5wbmdQSwECAAAUAAIACABqYZ5LcGveuksAAABqAAAAGwAAAAAAAAABAAAAAACWIwAAdW5pdmVyc2FsL3VuaXZlcnNhbC5wbmcueG1sUEsFBgAAAAALAAsASQMAABokAAAAAA=="/>
  <p:tag name="ISPRING_PRESENTATION_TITLE" val="3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1515</TotalTime>
  <Words>593</Words>
  <Application>Microsoft Office PowerPoint</Application>
  <PresentationFormat>Widescreen</PresentationFormat>
  <Paragraphs>51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等线</vt:lpstr>
      <vt:lpstr>微软雅黑</vt:lpstr>
      <vt:lpstr>.VnTimeH</vt:lpstr>
      <vt:lpstr>Arial</vt:lpstr>
      <vt:lpstr>Lucida Sans Unicode</vt:lpstr>
      <vt:lpstr>Times New Roman</vt:lpstr>
      <vt:lpstr>Verdana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33</dc:title>
  <dc:creator>WIN7</dc:creator>
  <cp:lastModifiedBy>Thuan An Nguyen Thi</cp:lastModifiedBy>
  <cp:revision>247</cp:revision>
  <dcterms:created xsi:type="dcterms:W3CDTF">2017-08-18T03:02:00Z</dcterms:created>
  <dcterms:modified xsi:type="dcterms:W3CDTF">2021-10-28T12:34:13Z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