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3" r:id="rId3"/>
    <p:sldId id="300" r:id="rId4"/>
    <p:sldId id="299" r:id="rId5"/>
    <p:sldId id="30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0E9B-9191-4415-8ACE-BF28344A1F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054BA-7F17-4C69-822F-869005D61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0E9B-9191-4415-8ACE-BF28344A1F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054BA-7F17-4C69-822F-869005D61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0E9B-9191-4415-8ACE-BF28344A1F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054BA-7F17-4C69-822F-869005D61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0E9B-9191-4415-8ACE-BF28344A1F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054BA-7F17-4C69-822F-869005D61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0E9B-9191-4415-8ACE-BF28344A1F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054BA-7F17-4C69-822F-869005D61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0E9B-9191-4415-8ACE-BF28344A1F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054BA-7F17-4C69-822F-869005D61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0E9B-9191-4415-8ACE-BF28344A1F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054BA-7F17-4C69-822F-869005D61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0E9B-9191-4415-8ACE-BF28344A1F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054BA-7F17-4C69-822F-869005D61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0E9B-9191-4415-8ACE-BF28344A1F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054BA-7F17-4C69-822F-869005D61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0E9B-9191-4415-8ACE-BF28344A1F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054BA-7F17-4C69-822F-869005D61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0E9B-9191-4415-8ACE-BF28344A1F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054BA-7F17-4C69-822F-869005D61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0E9B-9191-4415-8ACE-BF28344A1F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054BA-7F17-4C69-822F-869005D619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84801" y="1038407"/>
            <a:ext cx="4171950" cy="14452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 dirty="0">
                <a:ln w="1143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</a:p>
          <a:p>
            <a:pPr algn="ctr" eaLnBrk="1" hangingPunct="1">
              <a:defRPr/>
            </a:pPr>
            <a:r>
              <a:rPr lang="en-US" sz="4400" b="1" spc="50" dirty="0">
                <a:ln w="11430"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6125" y="3160395"/>
            <a:ext cx="8412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PHẦN TIẾNG VIỆT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58750" y="193675"/>
            <a:ext cx="11739245" cy="989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EB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>
              <a:buNone/>
            </a:pPr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MỤC TIÊU BÀI HỌC</a:t>
            </a:r>
          </a:p>
          <a:p>
            <a:pPr indent="0">
              <a:buNone/>
            </a:pPr>
            <a:r>
              <a:rPr lang="en-US" sz="3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Kiến thức</a:t>
            </a:r>
            <a:endParaRPr lang="en-US" sz="35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sz="3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Nắm được các đơn vị kiến thức trọng tâm: Từ ghép, từ láy, từ Hán Việt, đại từ, quan hệ từ, từ đồng nghĩa, từ trái nghĩa, từ đồng âm, thành ngữ, điệp ngữ...</a:t>
            </a:r>
            <a:endParaRPr lang="en-US" sz="35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sz="3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Nhận biết và hiểu tác dụng của các đơn vị kiến thức trong tình huống cụ thể.</a:t>
            </a:r>
          </a:p>
          <a:p>
            <a:pPr indent="0">
              <a:buNone/>
            </a:pPr>
            <a:r>
              <a:rPr lang="en-US" sz="3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Kỹ năng </a:t>
            </a:r>
            <a:endParaRPr lang="en-US" sz="35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sz="3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 lực giải quyết vấn đề, năng lực tư duy ngôn ngữ.- Năng lực viết sáng tạo.- Giao tiếp, phản hồi, lắng nghe tích cực.</a:t>
            </a:r>
            <a:endParaRPr lang="en-US" sz="35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US" sz="3500" b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US" sz="3500" b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US" sz="35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endParaRPr lang="en-US" sz="35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endParaRPr lang="en-US" sz="35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en-US" sz="3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366395"/>
            <a:ext cx="9615805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sym typeface="+mn-ea"/>
              </a:rPr>
              <a:t>I. ÔN TẬP KIẾN THỨC ĐÃ HỌC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chemeClr val="tx1"/>
                </a:solidFill>
                <a:sym typeface="+mn-ea"/>
              </a:rPr>
              <a:t>(</a:t>
            </a:r>
            <a:r>
              <a:rPr lang="en-US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dirty="0">
                <a:cs typeface="Times New Roman" panose="02020603050405020304" pitchFamily="18" charset="0"/>
                <a:sym typeface="+mn-ea"/>
              </a:rPr>
              <a:t>Học sinh ôn lại nội dung các kiến thức đã học)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kumimoji="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90800" y="1371600"/>
            <a:ext cx="6737350" cy="1588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83013" y="1800225"/>
            <a:ext cx="762000" cy="1628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 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925" y="1785938"/>
            <a:ext cx="762000" cy="1628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Hán Việt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6775" y="1787525"/>
            <a:ext cx="855663" cy="1641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(xét theo ý nghĩa)</a:t>
            </a:r>
            <a:r>
              <a:rPr kumimoji="0" sz="20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20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08913" y="1800225"/>
            <a:ext cx="762000" cy="1628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Cụm từ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82088" y="1774825"/>
            <a:ext cx="762000" cy="1654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biện pháp tu từ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0738" y="1800225"/>
            <a:ext cx="762000" cy="1628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(xét theo cấu tạo)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9900" y="4124325"/>
            <a:ext cx="685800" cy="1285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4132263"/>
            <a:ext cx="7620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4175" y="4144963"/>
            <a:ext cx="762000" cy="1309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hệ từ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0788" y="4114800"/>
            <a:ext cx="7620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phức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1600" y="4100513"/>
            <a:ext cx="762000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đồng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21388" y="4114800"/>
            <a:ext cx="762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trái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9588" y="4116388"/>
            <a:ext cx="762000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88275" y="4086225"/>
            <a:ext cx="838200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7438" y="4114800"/>
            <a:ext cx="762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42463" y="4113213"/>
            <a:ext cx="762000" cy="1327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800" b="0" i="0" u="none" strike="noStrike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endParaRPr kumimoji="0" sz="1800" b="0" i="0" u="none" strike="noStrike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415381" y="1577181"/>
            <a:ext cx="381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056981" y="1577181"/>
            <a:ext cx="381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013994" y="1593056"/>
            <a:ext cx="381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209506" y="1591469"/>
            <a:ext cx="381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8039894" y="1593056"/>
            <a:ext cx="381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9106694" y="1577181"/>
            <a:ext cx="381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057400" y="3795713"/>
            <a:ext cx="838200" cy="1588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57600" y="3795713"/>
            <a:ext cx="838200" cy="1588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067800" y="3778250"/>
            <a:ext cx="838200" cy="1588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38800" y="3810000"/>
            <a:ext cx="1600200" cy="1588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303463" y="3609975"/>
            <a:ext cx="334963" cy="1588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9297194" y="3612356"/>
            <a:ext cx="334963" cy="3175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6202363" y="3611563"/>
            <a:ext cx="334963" cy="1588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929856" y="3626644"/>
            <a:ext cx="334963" cy="3175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728913" y="3960813"/>
            <a:ext cx="333375" cy="3175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906588" y="3960813"/>
            <a:ext cx="333375" cy="3175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505994" y="3963194"/>
            <a:ext cx="334963" cy="3175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314825" y="3976688"/>
            <a:ext cx="334963" cy="1588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7073106" y="3961606"/>
            <a:ext cx="333375" cy="1588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487194" y="3961606"/>
            <a:ext cx="333375" cy="1588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9739313" y="3944938"/>
            <a:ext cx="334963" cy="1588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8917781" y="3945731"/>
            <a:ext cx="334963" cy="3175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7895431" y="3779044"/>
            <a:ext cx="609600" cy="1588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6006306" y="1218406"/>
            <a:ext cx="333375" cy="1588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203156" y="3964781"/>
            <a:ext cx="333375" cy="1588"/>
          </a:xfrm>
          <a:prstGeom prst="line">
            <a:avLst/>
          </a:prstGeom>
          <a:ln w="28575">
            <a:solidFill>
              <a:srgbClr val="212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7101" y="175870"/>
            <a:ext cx="7062989" cy="57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EB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I. LUYỆN TẬP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310" y="751840"/>
            <a:ext cx="11894820" cy="550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hoàn thành các yêu cầu trong SGK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183, 184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 trang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193, 194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 (sgk/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Vẽ lại các sơ đồ dưới đây vào vở. Tìm ví dụ điền vào các ô trống.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2 (sgk/183):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so sánh quan hệ từ với danh từ, động từ, tính từ, về ý nghĩa và chức năng.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(sgk/183):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các yếu tố Hán Việt đã học.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1 (sgk/193):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đồng nghĩa? Từ đồng nghĩa có mấy loại? Tại sao lại có hiện tượng từ đồng nghĩa?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2 (sgk/193):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trái nghĩa?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3 (sgk/193):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một số từ đồng nghĩa và một số từ trái nghĩa với mỗi từ: bé (về mặt kích thước, khối lượng), thắng, chăm chỉ.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4 (sgk/193):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đồng âm? Phân biệt từ đồng âm với từ nhiều nghĩa.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5 (sgk/193):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thành ngữ? Thành ngữ có thể giữ những chức vụ gì ở trong câu?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6 (sgk/193):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thành ngữ thuần Việt đồng nghĩa với mỗi thành ngữ Hán Việt.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7 (sgk/194):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thay thế những từ ngữ in đậm trong các câu sau đây bằng những thành ngữ có ý nghĩa tương đương.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8 (sgk/194):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điệp ngữ? Điệp ngữ có mấy dạng?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9 (sgk/194):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chơi chữ? Hãy tìm một số ví dụ về các lối chơi chữ.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9050"/>
            <a:ext cx="12172950" cy="6847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4" y="0"/>
            <a:ext cx="12168671" cy="6846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570" y="19050"/>
            <a:ext cx="2932430" cy="3261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3227" y="586854"/>
            <a:ext cx="6268569" cy="2537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0">
        <p:random/>
      </p:transition>
    </mc:Choice>
    <mc:Fallback xmlns="">
      <p:transition spd="slow" advTm="4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amind</cp:lastModifiedBy>
  <cp:revision>97</cp:revision>
  <dcterms:created xsi:type="dcterms:W3CDTF">2021-08-31T15:31:00Z</dcterms:created>
  <dcterms:modified xsi:type="dcterms:W3CDTF">2021-10-25T04:33:05Z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AA6192F1CB9E4999A30C3D06891A30B1</vt:lpwstr>
  </property>
  <property fmtid="{D5CDD505-2E9C-101B-9397-08002B2CF9AE}" pid="3" name="KSOProductBuildVer">
    <vt:lpwstr>1033-11.2.0.10351</vt:lpwstr>
  </property>
</Properties>
</file>