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3" r:id="rId2"/>
  </p:sldMasterIdLst>
  <p:notesMasterIdLst>
    <p:notesMasterId r:id="rId24"/>
  </p:notesMasterIdLst>
  <p:sldIdLst>
    <p:sldId id="256" r:id="rId3"/>
    <p:sldId id="298" r:id="rId4"/>
    <p:sldId id="308" r:id="rId5"/>
    <p:sldId id="311" r:id="rId6"/>
    <p:sldId id="303" r:id="rId7"/>
    <p:sldId id="264" r:id="rId8"/>
    <p:sldId id="289" r:id="rId9"/>
    <p:sldId id="292" r:id="rId10"/>
    <p:sldId id="312" r:id="rId11"/>
    <p:sldId id="313" r:id="rId12"/>
    <p:sldId id="314" r:id="rId13"/>
    <p:sldId id="315" r:id="rId14"/>
    <p:sldId id="317" r:id="rId15"/>
    <p:sldId id="299" r:id="rId16"/>
    <p:sldId id="318" r:id="rId17"/>
    <p:sldId id="320" r:id="rId18"/>
    <p:sldId id="295" r:id="rId19"/>
    <p:sldId id="306" r:id="rId20"/>
    <p:sldId id="279" r:id="rId21"/>
    <p:sldId id="305" r:id="rId22"/>
    <p:sldId id="286"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FF00"/>
    <a:srgbClr val="CC3399"/>
    <a:srgbClr val="67135B"/>
    <a:srgbClr val="691150"/>
    <a:srgbClr val="4D2D49"/>
    <a:srgbClr val="54A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78665" autoAdjust="0"/>
  </p:normalViewPr>
  <p:slideViewPr>
    <p:cSldViewPr snapToGrid="0">
      <p:cViewPr varScale="1">
        <p:scale>
          <a:sx n="69" d="100"/>
          <a:sy n="69" d="100"/>
        </p:scale>
        <p:origin x="69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21T17:27:42.848"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99281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256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832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23/10/2021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61165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Only">
    <p:spTree>
      <p:nvGrpSpPr>
        <p:cNvPr id="1" name=""/>
        <p:cNvGrpSpPr/>
        <p:nvPr/>
      </p:nvGrpSpPr>
      <p:grpSpPr>
        <a:xfrm>
          <a:off x="0" y="0"/>
          <a:ext cx="0" cy="0"/>
          <a:chOff x="0" y="0"/>
          <a:chExt cx="0" cy="0"/>
        </a:xfrm>
      </p:grpSpPr>
      <p:sp>
        <p:nvSpPr>
          <p:cNvPr id="16" name="bg object 16"/>
          <p:cNvSpPr/>
          <p:nvPr/>
        </p:nvSpPr>
        <p:spPr>
          <a:xfrm>
            <a:off x="0" y="5556158"/>
            <a:ext cx="12192000" cy="1301750"/>
          </a:xfrm>
          <a:custGeom>
            <a:avLst/>
            <a:gdLst/>
            <a:ahLst/>
            <a:cxnLst/>
            <a:rect l="l" t="t" r="r" b="b"/>
            <a:pathLst>
              <a:path w="18288000" h="1952625">
                <a:moveTo>
                  <a:pt x="18288000" y="1952625"/>
                </a:moveTo>
                <a:lnTo>
                  <a:pt x="0" y="1952625"/>
                </a:lnTo>
                <a:lnTo>
                  <a:pt x="0" y="0"/>
                </a:lnTo>
                <a:lnTo>
                  <a:pt x="18288000" y="0"/>
                </a:lnTo>
                <a:lnTo>
                  <a:pt x="18288000" y="1952625"/>
                </a:lnTo>
                <a:close/>
              </a:path>
            </a:pathLst>
          </a:custGeom>
          <a:solidFill>
            <a:srgbClr val="ECECEC"/>
          </a:solidFill>
        </p:spPr>
        <p:txBody>
          <a:bodyPr wrap="square" lIns="0" tIns="0" rIns="0" bIns="0" rtlCol="0"/>
          <a:lstStyle/>
          <a:p>
            <a:endParaRPr sz="933"/>
          </a:p>
        </p:txBody>
      </p:sp>
      <p:sp>
        <p:nvSpPr>
          <p:cNvPr id="17" name="bg object 17"/>
          <p:cNvSpPr/>
          <p:nvPr/>
        </p:nvSpPr>
        <p:spPr>
          <a:xfrm>
            <a:off x="1" y="1"/>
            <a:ext cx="12191999" cy="6172199"/>
          </a:xfrm>
          <a:prstGeom prst="rect">
            <a:avLst/>
          </a:prstGeom>
          <a:blipFill>
            <a:blip r:embed="rId2" cstate="print"/>
            <a:stretch>
              <a:fillRect/>
            </a:stretch>
          </a:blipFill>
        </p:spPr>
        <p:txBody>
          <a:bodyPr wrap="square" lIns="0" tIns="0" rIns="0" bIns="0" rtlCol="0"/>
          <a:lstStyle/>
          <a:p>
            <a:endParaRPr sz="933"/>
          </a:p>
        </p:txBody>
      </p:sp>
      <p:sp>
        <p:nvSpPr>
          <p:cNvPr id="2" name="Holder 2"/>
          <p:cNvSpPr>
            <a:spLocks noGrp="1"/>
          </p:cNvSpPr>
          <p:nvPr>
            <p:ph type="title"/>
          </p:nvPr>
        </p:nvSpPr>
        <p:spPr/>
        <p:txBody>
          <a:bodyPr lIns="0" tIns="0" rIns="0" bIns="0"/>
          <a:lstStyle>
            <a:lvl1pPr>
              <a:defRPr sz="4267" b="1" i="0">
                <a:solidFill>
                  <a:srgbClr val="00803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23/10/2021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55306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310496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543890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4076023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82632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009155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249300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420900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516479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318736630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360434712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3166112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6886892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799319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359157546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663589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2933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23/10/2021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23307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6600608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62"/>
        <p:cNvGrpSpPr/>
        <p:nvPr/>
      </p:nvGrpSpPr>
      <p:grpSpPr>
        <a:xfrm>
          <a:off x="0" y="0"/>
          <a:ext cx="0" cy="0"/>
          <a:chOff x="0" y="0"/>
          <a:chExt cx="0" cy="0"/>
        </a:xfrm>
      </p:grpSpPr>
      <p:pic>
        <p:nvPicPr>
          <p:cNvPr id="164" name="Google Shape;164;p25" descr="POINSET2"/>
          <p:cNvPicPr preferRelativeResize="0"/>
          <p:nvPr/>
        </p:nvPicPr>
        <p:blipFill rotWithShape="1">
          <a:blip r:embed="rId3">
            <a:alphaModFix/>
          </a:blip>
          <a:srcRect/>
          <a:stretch/>
        </p:blipFill>
        <p:spPr>
          <a:xfrm>
            <a:off x="0" y="0"/>
            <a:ext cx="2590800" cy="2579688"/>
          </a:xfrm>
          <a:prstGeom prst="rect">
            <a:avLst/>
          </a:prstGeom>
          <a:noFill/>
          <a:ln>
            <a:noFill/>
          </a:ln>
        </p:spPr>
      </p:pic>
      <p:pic>
        <p:nvPicPr>
          <p:cNvPr id="165" name="Google Shape;165;p25" descr="Bellcoll"/>
          <p:cNvPicPr preferRelativeResize="0"/>
          <p:nvPr/>
        </p:nvPicPr>
        <p:blipFill rotWithShape="1">
          <a:blip r:embed="rId4">
            <a:alphaModFix/>
          </a:blip>
          <a:srcRect/>
          <a:stretch/>
        </p:blipFill>
        <p:spPr>
          <a:xfrm>
            <a:off x="10624624" y="161499"/>
            <a:ext cx="1371600" cy="1257300"/>
          </a:xfrm>
          <a:prstGeom prst="rect">
            <a:avLst/>
          </a:prstGeom>
          <a:noFill/>
          <a:ln>
            <a:noFill/>
          </a:ln>
        </p:spPr>
      </p:pic>
      <p:pic>
        <p:nvPicPr>
          <p:cNvPr id="166" name="Google Shape;166;p25" descr="BOOK1"/>
          <p:cNvPicPr preferRelativeResize="0"/>
          <p:nvPr/>
        </p:nvPicPr>
        <p:blipFill rotWithShape="1">
          <a:blip r:embed="rId5">
            <a:alphaModFix/>
          </a:blip>
          <a:srcRect/>
          <a:stretch/>
        </p:blipFill>
        <p:spPr>
          <a:xfrm>
            <a:off x="3866083" y="4035588"/>
            <a:ext cx="3429000" cy="1670050"/>
          </a:xfrm>
          <a:prstGeom prst="rect">
            <a:avLst/>
          </a:prstGeom>
          <a:noFill/>
          <a:ln>
            <a:noFill/>
          </a:ln>
        </p:spPr>
      </p:pic>
      <p:pic>
        <p:nvPicPr>
          <p:cNvPr id="167" name="Google Shape;167;p25" descr="image"/>
          <p:cNvPicPr preferRelativeResize="0"/>
          <p:nvPr/>
        </p:nvPicPr>
        <p:blipFill rotWithShape="1">
          <a:blip r:embed="rId6">
            <a:alphaModFix/>
          </a:blip>
          <a:srcRect/>
          <a:stretch/>
        </p:blipFill>
        <p:spPr>
          <a:xfrm>
            <a:off x="9063943" y="4876800"/>
            <a:ext cx="1376363" cy="1981200"/>
          </a:xfrm>
          <a:prstGeom prst="rect">
            <a:avLst/>
          </a:prstGeom>
          <a:noFill/>
          <a:ln>
            <a:noFill/>
          </a:ln>
        </p:spPr>
      </p:pic>
      <p:pic>
        <p:nvPicPr>
          <p:cNvPr id="168" name="Google Shape;168;p25" descr="image"/>
          <p:cNvPicPr preferRelativeResize="0"/>
          <p:nvPr/>
        </p:nvPicPr>
        <p:blipFill rotWithShape="1">
          <a:blip r:embed="rId6">
            <a:alphaModFix/>
          </a:blip>
          <a:srcRect/>
          <a:stretch/>
        </p:blipFill>
        <p:spPr>
          <a:xfrm>
            <a:off x="10057828" y="4642578"/>
            <a:ext cx="1376363" cy="1981200"/>
          </a:xfrm>
          <a:prstGeom prst="rect">
            <a:avLst/>
          </a:prstGeom>
          <a:noFill/>
          <a:ln>
            <a:noFill/>
          </a:ln>
        </p:spPr>
      </p:pic>
      <p:pic>
        <p:nvPicPr>
          <p:cNvPr id="169" name="Google Shape;169;p25" descr="image"/>
          <p:cNvPicPr preferRelativeResize="0"/>
          <p:nvPr/>
        </p:nvPicPr>
        <p:blipFill rotWithShape="1">
          <a:blip r:embed="rId6">
            <a:alphaModFix/>
          </a:blip>
          <a:srcRect/>
          <a:stretch/>
        </p:blipFill>
        <p:spPr>
          <a:xfrm>
            <a:off x="9500275" y="4284317"/>
            <a:ext cx="1376363" cy="1981200"/>
          </a:xfrm>
          <a:prstGeom prst="rect">
            <a:avLst/>
          </a:prstGeom>
          <a:noFill/>
          <a:ln>
            <a:noFill/>
          </a:ln>
        </p:spPr>
      </p:pic>
      <p:sp>
        <p:nvSpPr>
          <p:cNvPr id="170" name="Google Shape;170;p25"/>
          <p:cNvSpPr txBox="1"/>
          <p:nvPr/>
        </p:nvSpPr>
        <p:spPr>
          <a:xfrm>
            <a:off x="1343026" y="1323185"/>
            <a:ext cx="972121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03BD"/>
              </a:buClr>
              <a:buSzPts val="3200"/>
              <a:buFont typeface="Times New Roman"/>
              <a:buNone/>
            </a:pPr>
            <a:r>
              <a:rPr lang="en-US" sz="3200" b="1" i="0" u="none" strike="noStrike" cap="none" dirty="0">
                <a:solidFill>
                  <a:srgbClr val="FF0000"/>
                </a:solidFill>
                <a:latin typeface="Times New Roman"/>
                <a:ea typeface="Times New Roman"/>
                <a:cs typeface="Times New Roman"/>
                <a:sym typeface="Times New Roman"/>
              </a:rPr>
              <a:t>PHÒNG GIÁO DỤC VÀ ĐÀO TẠO QUẬN GÒ VẤP</a:t>
            </a:r>
            <a:endParaRPr sz="3600" b="1" i="0" u="none" strike="noStrike" cap="none" dirty="0">
              <a:solidFill>
                <a:srgbClr val="FF0000"/>
              </a:solidFill>
              <a:latin typeface="Times New Roman"/>
              <a:ea typeface="Times New Roman"/>
              <a:cs typeface="Times New Roman"/>
              <a:sym typeface="Times New Roman"/>
            </a:endParaRPr>
          </a:p>
        </p:txBody>
      </p:sp>
      <p:sp>
        <p:nvSpPr>
          <p:cNvPr id="171" name="Google Shape;171;p25"/>
          <p:cNvSpPr txBox="1"/>
          <p:nvPr/>
        </p:nvSpPr>
        <p:spPr>
          <a:xfrm>
            <a:off x="1490226" y="2613355"/>
            <a:ext cx="860679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3200"/>
              <a:buFont typeface="Times New Roman"/>
              <a:buNone/>
            </a:pPr>
            <a:r>
              <a:rPr lang="en-US" sz="4400" b="1" i="0" u="none" strike="noStrike" cap="none" dirty="0">
                <a:solidFill>
                  <a:srgbClr val="0070C0"/>
                </a:solidFill>
                <a:latin typeface="Times New Roman"/>
                <a:ea typeface="Times New Roman"/>
                <a:cs typeface="Times New Roman"/>
                <a:sym typeface="Times New Roman"/>
              </a:rPr>
              <a:t>BÀI GIẢNG NGỮ VĂN LỚP 8</a:t>
            </a:r>
            <a:endParaRPr sz="4400" b="1" i="0" u="none" strike="noStrike" cap="none" dirty="0">
              <a:solidFill>
                <a:srgbClr val="0070C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35492" y="4116422"/>
            <a:ext cx="3268908" cy="2735401"/>
          </a:xfrm>
          <a:prstGeom prst="rect">
            <a:avLst/>
          </a:prstGeom>
        </p:spPr>
      </p:pic>
      <p:sp>
        <p:nvSpPr>
          <p:cNvPr id="4" name="Rectangle 3"/>
          <p:cNvSpPr/>
          <p:nvPr/>
        </p:nvSpPr>
        <p:spPr>
          <a:xfrm>
            <a:off x="169817" y="1080740"/>
            <a:ext cx="12022183" cy="3416320"/>
          </a:xfrm>
          <a:prstGeom prst="rect">
            <a:avLst/>
          </a:prstGeom>
        </p:spPr>
        <p:txBody>
          <a:bodyPr wrap="square">
            <a:spAutoFit/>
          </a:bodyPr>
          <a:lstStyle/>
          <a:p>
            <a:r>
              <a:rPr lang="en-US" sz="3600" dirty="0">
                <a:solidFill>
                  <a:schemeClr val="tx1"/>
                </a:solidFill>
                <a:latin typeface="Times New Roman" panose="02020603050405020304" pitchFamily="18" charset="0"/>
                <a:cs typeface="Times New Roman" panose="02020603050405020304" pitchFamily="18" charset="0"/>
              </a:rPr>
              <a:t>-</a:t>
            </a:r>
            <a:r>
              <a:rPr lang="en-US" sz="3600" dirty="0" err="1">
                <a:solidFill>
                  <a:schemeClr val="tx1"/>
                </a:solidFill>
                <a:latin typeface="Times New Roman" panose="02020603050405020304" pitchFamily="18" charset="0"/>
                <a:cs typeface="Times New Roman" panose="02020603050405020304" pitchFamily="18" charset="0"/>
              </a:rPr>
              <a:t>Thơ</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bảy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chữ</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cổ</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thơ</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cổ</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phong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thất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ngôn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hình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thức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đối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tự</a:t>
            </a:r>
            <a:r>
              <a:rPr lang="en-US" sz="3600" dirty="0">
                <a:solidFill>
                  <a:schemeClr val="tx1"/>
                </a:solidFill>
                <a:latin typeface="Times New Roman" panose="02020603050405020304" pitchFamily="18" charset="0"/>
                <a:cs typeface="Times New Roman" panose="02020603050405020304" pitchFamily="18" charset="0"/>
              </a:rPr>
              <a:t> do.</a:t>
            </a:r>
          </a:p>
          <a:p>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Thất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ngôn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Đường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luật</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err="1">
                <a:solidFill>
                  <a:schemeClr val="tx1"/>
                </a:solidFill>
                <a:latin typeface="Times New Roman" panose="02020603050405020304" pitchFamily="18" charset="0"/>
                <a:cs typeface="Times New Roman" panose="02020603050405020304" pitchFamily="18" charset="0"/>
              </a:rPr>
              <a:t>tám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bảy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chữ</a:t>
            </a:r>
            <a:r>
              <a:rPr lang="en-US" sz="3600" dirty="0">
                <a:solidFill>
                  <a:schemeClr val="tx1"/>
                </a:solidFill>
                <a:latin typeface="Times New Roman" panose="02020603050405020304" pitchFamily="18" charset="0"/>
                <a:cs typeface="Times New Roman" panose="02020603050405020304" pitchFamily="18" charset="0"/>
              </a:rPr>
              <a:t>)</a:t>
            </a:r>
          </a:p>
          <a:p>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Thất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ngôn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tứ</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tuyệt</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err="1">
                <a:solidFill>
                  <a:schemeClr val="tx1"/>
                </a:solidFill>
                <a:latin typeface="Times New Roman" panose="02020603050405020304" pitchFamily="18" charset="0"/>
                <a:cs typeface="Times New Roman" panose="02020603050405020304" pitchFamily="18" charset="0"/>
              </a:rPr>
              <a:t>bốn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bảy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chữ</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niêm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luật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chặt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chẽ</a:t>
            </a:r>
            <a:r>
              <a:rPr lang="en-US" sz="3600" dirty="0">
                <a:solidFill>
                  <a:schemeClr val="tx1"/>
                </a:solidFill>
                <a:latin typeface="Times New Roman" panose="02020603050405020304" pitchFamily="18" charset="0"/>
                <a:cs typeface="Times New Roman" panose="02020603050405020304" pitchFamily="18" charset="0"/>
              </a:rPr>
              <a:t>).</a:t>
            </a:r>
          </a:p>
          <a:p>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Thơ</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bảy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chữ</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hiện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tự</a:t>
            </a:r>
            <a:r>
              <a:rPr lang="en-US" sz="3600" dirty="0">
                <a:solidFill>
                  <a:schemeClr val="tx1"/>
                </a:solidFill>
                <a:latin typeface="Times New Roman" panose="02020603050405020304" pitchFamily="18" charset="0"/>
                <a:cs typeface="Times New Roman" panose="02020603050405020304" pitchFamily="18" charset="0"/>
              </a:rPr>
              <a:t> do </a:t>
            </a:r>
            <a:r>
              <a:rPr lang="en-US" sz="3600" dirty="0" err="1">
                <a:solidFill>
                  <a:schemeClr val="tx1"/>
                </a:solidFill>
                <a:latin typeface="Times New Roman" panose="02020603050405020304" pitchFamily="18" charset="0"/>
                <a:cs typeface="Times New Roman" panose="02020603050405020304" pitchFamily="18" charset="0"/>
              </a:rPr>
              <a:t>linh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hoạt</a:t>
            </a:r>
            <a:r>
              <a:rPr lang="en-US" sz="3600" dirty="0">
                <a:solidFill>
                  <a:schemeClr val="tx1"/>
                </a:solidFill>
                <a:latin typeface="Times New Roman" panose="02020603050405020304" pitchFamily="18" charset="0"/>
                <a:cs typeface="Times New Roman" panose="02020603050405020304" pitchFamily="18" charset="0"/>
              </a:rPr>
              <a:t>.</a:t>
            </a:r>
          </a:p>
          <a:p>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Nhịp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thơ</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Nhịp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thơ</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Đường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4/3 </a:t>
            </a:r>
            <a:r>
              <a:rPr lang="en-US" sz="3600" dirty="0" err="1">
                <a:solidFill>
                  <a:schemeClr val="tx1"/>
                </a:solidFill>
                <a:latin typeface="Times New Roman" panose="02020603050405020304" pitchFamily="18" charset="0"/>
                <a:cs typeface="Times New Roman" panose="02020603050405020304" pitchFamily="18" charset="0"/>
              </a:rPr>
              <a:t>hoặc</a:t>
            </a:r>
            <a:r>
              <a:rPr lang="en-US" sz="3600" dirty="0">
                <a:solidFill>
                  <a:schemeClr val="tx1"/>
                </a:solidFill>
                <a:latin typeface="Times New Roman" panose="02020603050405020304" pitchFamily="18" charset="0"/>
                <a:cs typeface="Times New Roman" panose="02020603050405020304" pitchFamily="18" charset="0"/>
              </a:rPr>
              <a:t> 2/2/3.</a:t>
            </a:r>
            <a:endParaRPr lang="en-US" sz="3600" dirty="0">
              <a:solidFill>
                <a:schemeClr val="tx1"/>
              </a:solidFill>
            </a:endParaRPr>
          </a:p>
        </p:txBody>
      </p:sp>
      <p:sp>
        <p:nvSpPr>
          <p:cNvPr id="5" name="TextBox 4"/>
          <p:cNvSpPr txBox="1"/>
          <p:nvPr/>
        </p:nvSpPr>
        <p:spPr>
          <a:xfrm>
            <a:off x="1541418" y="261258"/>
            <a:ext cx="8839279" cy="646331"/>
          </a:xfrm>
          <a:prstGeom prst="rect">
            <a:avLst/>
          </a:prstGeom>
          <a:noFill/>
        </p:spPr>
        <p:txBody>
          <a:bodyPr wrap="none" rtlCol="0">
            <a:spAutoFit/>
          </a:bodyPr>
          <a:lstStyle/>
          <a:p>
            <a:r>
              <a:rPr lang="en-US" sz="3600" b="1" dirty="0" err="1">
                <a:solidFill>
                  <a:srgbClr val="FFC000"/>
                </a:solidFill>
              </a:rPr>
              <a:t>GỢI</a:t>
            </a:r>
            <a:r>
              <a:rPr lang="en-US" sz="3600" b="1" dirty="0">
                <a:solidFill>
                  <a:srgbClr val="FFC000"/>
                </a:solidFill>
              </a:rPr>
              <a:t> Ý </a:t>
            </a:r>
            <a:r>
              <a:rPr lang="en-US" sz="3600" b="1" dirty="0" err="1">
                <a:solidFill>
                  <a:srgbClr val="FFC000"/>
                </a:solidFill>
              </a:rPr>
              <a:t>THÊM</a:t>
            </a:r>
            <a:r>
              <a:rPr lang="en-US" sz="3600" b="1" dirty="0">
                <a:solidFill>
                  <a:srgbClr val="FFC000"/>
                </a:solidFill>
              </a:rPr>
              <a:t> CHO </a:t>
            </a:r>
            <a:r>
              <a:rPr lang="en-US" sz="3600" b="1" dirty="0" err="1">
                <a:solidFill>
                  <a:srgbClr val="FFC000"/>
                </a:solidFill>
              </a:rPr>
              <a:t>CÁC</a:t>
            </a:r>
            <a:r>
              <a:rPr lang="en-US" sz="3600" b="1" dirty="0">
                <a:solidFill>
                  <a:srgbClr val="FFC000"/>
                </a:solidFill>
              </a:rPr>
              <a:t> </a:t>
            </a:r>
            <a:r>
              <a:rPr lang="en-US" sz="3600" b="1" dirty="0" err="1">
                <a:solidFill>
                  <a:srgbClr val="FFC000"/>
                </a:solidFill>
              </a:rPr>
              <a:t>EM</a:t>
            </a:r>
            <a:r>
              <a:rPr lang="en-US" sz="3600" b="1" dirty="0">
                <a:solidFill>
                  <a:srgbClr val="FFC000"/>
                </a:solidFill>
              </a:rPr>
              <a:t> </a:t>
            </a:r>
            <a:r>
              <a:rPr lang="en-US" sz="3600" b="1" dirty="0" err="1">
                <a:solidFill>
                  <a:srgbClr val="FFC000"/>
                </a:solidFill>
              </a:rPr>
              <a:t>VỀ</a:t>
            </a:r>
            <a:r>
              <a:rPr lang="en-US" sz="3600" b="1" dirty="0">
                <a:solidFill>
                  <a:srgbClr val="FFC000"/>
                </a:solidFill>
              </a:rPr>
              <a:t> </a:t>
            </a:r>
            <a:r>
              <a:rPr lang="en-US" sz="3600" b="1" dirty="0" err="1">
                <a:solidFill>
                  <a:srgbClr val="FFC000"/>
                </a:solidFill>
              </a:rPr>
              <a:t>TÌM</a:t>
            </a:r>
            <a:r>
              <a:rPr lang="en-US" sz="3600" b="1" dirty="0">
                <a:solidFill>
                  <a:srgbClr val="FFC000"/>
                </a:solidFill>
              </a:rPr>
              <a:t> </a:t>
            </a:r>
            <a:r>
              <a:rPr lang="en-US" sz="3600" b="1" dirty="0" err="1">
                <a:solidFill>
                  <a:srgbClr val="FFC000"/>
                </a:solidFill>
              </a:rPr>
              <a:t>ĐỌC</a:t>
            </a:r>
            <a:endParaRPr lang="en-US" sz="3600" b="1" dirty="0">
              <a:solidFill>
                <a:srgbClr val="FFC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0"/>
            <a:ext cx="12199274" cy="6852245"/>
          </a:xfrm>
          <a:prstGeom prst="rect">
            <a:avLst/>
          </a:prstGeom>
        </p:spPr>
      </p:pic>
      <p:sp>
        <p:nvSpPr>
          <p:cNvPr id="3" name="Rectangle 2"/>
          <p:cNvSpPr/>
          <p:nvPr/>
        </p:nvSpPr>
        <p:spPr>
          <a:xfrm>
            <a:off x="1009653" y="283718"/>
            <a:ext cx="4071949" cy="769441"/>
          </a:xfrm>
          <a:prstGeom prst="rect">
            <a:avLst/>
          </a:prstGeom>
        </p:spPr>
        <p:txBody>
          <a:bodyPr wrap="none">
            <a:spAutoFit/>
          </a:bodyPr>
          <a:lstStyle/>
          <a:p>
            <a:r>
              <a:rPr lang="fr-FR" sz="4400" b="1" u="sng" dirty="0">
                <a:solidFill>
                  <a:srgbClr val="FF0000"/>
                </a:solidFill>
                <a:latin typeface="Times New Roman" panose="02020603050405020304" pitchFamily="18" charset="0"/>
                <a:cs typeface="Times New Roman" panose="02020603050405020304" pitchFamily="18" charset="0"/>
              </a:rPr>
              <a:t>II. </a:t>
            </a:r>
            <a:r>
              <a:rPr lang="fr-FR" sz="4400" b="1" u="sng" dirty="0" err="1">
                <a:solidFill>
                  <a:srgbClr val="FF0000"/>
                </a:solidFill>
                <a:latin typeface="Times New Roman" panose="02020603050405020304" pitchFamily="18" charset="0"/>
                <a:cs typeface="Times New Roman" panose="02020603050405020304" pitchFamily="18" charset="0"/>
              </a:rPr>
              <a:t>Tập</a:t>
            </a:r>
            <a:r>
              <a:rPr lang="fr-FR" sz="4400" b="1" u="sng" dirty="0">
                <a:solidFill>
                  <a:srgbClr val="FF0000"/>
                </a:solidFill>
                <a:latin typeface="Times New Roman" panose="02020603050405020304" pitchFamily="18" charset="0"/>
                <a:cs typeface="Times New Roman" panose="02020603050405020304" pitchFamily="18" charset="0"/>
              </a:rPr>
              <a:t> </a:t>
            </a:r>
            <a:r>
              <a:rPr lang="fr-FR" sz="4400" b="1" u="sng" dirty="0" err="1">
                <a:solidFill>
                  <a:srgbClr val="FF0000"/>
                </a:solidFill>
                <a:latin typeface="Times New Roman" panose="02020603050405020304" pitchFamily="18" charset="0"/>
                <a:cs typeface="Times New Roman" panose="02020603050405020304" pitchFamily="18" charset="0"/>
              </a:rPr>
              <a:t>làm</a:t>
            </a:r>
            <a:r>
              <a:rPr lang="fr-FR" sz="4400" b="1" u="sng" dirty="0">
                <a:solidFill>
                  <a:srgbClr val="FF0000"/>
                </a:solidFill>
                <a:latin typeface="Times New Roman" panose="02020603050405020304" pitchFamily="18" charset="0"/>
                <a:cs typeface="Times New Roman" panose="02020603050405020304" pitchFamily="18" charset="0"/>
              </a:rPr>
              <a:t> </a:t>
            </a:r>
            <a:r>
              <a:rPr lang="fr-FR" sz="4400" b="1" u="sng" dirty="0" err="1">
                <a:solidFill>
                  <a:srgbClr val="FF0000"/>
                </a:solidFill>
                <a:latin typeface="Times New Roman" panose="02020603050405020304" pitchFamily="18" charset="0"/>
                <a:cs typeface="Times New Roman" panose="02020603050405020304" pitchFamily="18" charset="0"/>
              </a:rPr>
              <a:t>thơ</a:t>
            </a:r>
            <a:r>
              <a:rPr lang="fr-FR" sz="4400" b="1" dirty="0">
                <a:solidFill>
                  <a:srgbClr val="FF0000"/>
                </a:solidFill>
                <a:latin typeface="Times New Roman" panose="02020603050405020304" pitchFamily="18" charset="0"/>
                <a:cs typeface="Times New Roman" panose="02020603050405020304" pitchFamily="18" charset="0"/>
              </a:rPr>
              <a:t>:</a:t>
            </a:r>
            <a:endParaRPr lang="en-US" sz="4400" dirty="0"/>
          </a:p>
        </p:txBody>
      </p:sp>
      <p:sp>
        <p:nvSpPr>
          <p:cNvPr id="5" name="Cloud Callout 4"/>
          <p:cNvSpPr/>
          <p:nvPr/>
        </p:nvSpPr>
        <p:spPr>
          <a:xfrm>
            <a:off x="1332411" y="2207622"/>
            <a:ext cx="4376057" cy="3004457"/>
          </a:xfrm>
          <a:prstGeom prst="cloudCallout">
            <a:avLst>
              <a:gd name="adj1" fmla="val -26505"/>
              <a:gd name="adj2" fmla="val 86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itchFamily="18" charset="0"/>
                <a:cs typeface="Times New Roman" pitchFamily="18" charset="0"/>
              </a:rPr>
              <a:t>Trình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sản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phẩm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chuẩn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bị</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9586690" y="2484"/>
            <a:ext cx="2603226" cy="2574831"/>
          </a:xfrm>
          <a:prstGeom prst="rect">
            <a:avLst/>
          </a:prstGeom>
        </p:spPr>
      </p:pic>
      <p:sp>
        <p:nvSpPr>
          <p:cNvPr id="4" name="Rectangle 3"/>
          <p:cNvSpPr/>
          <p:nvPr/>
        </p:nvSpPr>
        <p:spPr>
          <a:xfrm>
            <a:off x="1597480" y="1"/>
            <a:ext cx="3363421" cy="584775"/>
          </a:xfrm>
          <a:prstGeom prst="rect">
            <a:avLst/>
          </a:prstGeom>
        </p:spPr>
        <p:txBody>
          <a:bodyPr wrap="square">
            <a:spAutoFit/>
          </a:bodyPr>
          <a:lstStyle/>
          <a:p>
            <a:r>
              <a:rPr lang="fr-FR" sz="3200" b="1" u="sng" dirty="0">
                <a:solidFill>
                  <a:srgbClr val="FF0000"/>
                </a:solidFill>
                <a:latin typeface="Times New Roman" panose="02020603050405020304" pitchFamily="18" charset="0"/>
                <a:cs typeface="Times New Roman" panose="02020603050405020304" pitchFamily="18" charset="0"/>
              </a:rPr>
              <a:t>II. </a:t>
            </a:r>
            <a:r>
              <a:rPr lang="fr-FR" sz="3200" b="1" u="sng" dirty="0" err="1">
                <a:solidFill>
                  <a:srgbClr val="FF0000"/>
                </a:solidFill>
                <a:latin typeface="Times New Roman" panose="02020603050405020304" pitchFamily="18" charset="0"/>
                <a:cs typeface="Times New Roman" panose="02020603050405020304" pitchFamily="18" charset="0"/>
              </a:rPr>
              <a:t>Tập</a:t>
            </a:r>
            <a:r>
              <a:rPr lang="fr-FR" sz="3200" b="1" u="sng" dirty="0">
                <a:solidFill>
                  <a:srgbClr val="FF0000"/>
                </a:solidFill>
                <a:latin typeface="Times New Roman" panose="02020603050405020304" pitchFamily="18" charset="0"/>
                <a:cs typeface="Times New Roman" panose="02020603050405020304" pitchFamily="18" charset="0"/>
              </a:rPr>
              <a:t> </a:t>
            </a:r>
            <a:r>
              <a:rPr lang="fr-FR" sz="3200" b="1" u="sng" dirty="0" err="1">
                <a:solidFill>
                  <a:srgbClr val="FF0000"/>
                </a:solidFill>
                <a:latin typeface="Times New Roman" panose="02020603050405020304" pitchFamily="18" charset="0"/>
                <a:cs typeface="Times New Roman" panose="02020603050405020304" pitchFamily="18" charset="0"/>
              </a:rPr>
              <a:t>làm</a:t>
            </a:r>
            <a:r>
              <a:rPr lang="fr-FR" sz="3200" b="1" u="sng" dirty="0">
                <a:solidFill>
                  <a:srgbClr val="FF0000"/>
                </a:solidFill>
                <a:latin typeface="Times New Roman" panose="02020603050405020304" pitchFamily="18" charset="0"/>
                <a:cs typeface="Times New Roman" panose="02020603050405020304" pitchFamily="18" charset="0"/>
              </a:rPr>
              <a:t> </a:t>
            </a:r>
            <a:r>
              <a:rPr lang="fr-FR" sz="3200" b="1" u="sng" dirty="0" err="1">
                <a:solidFill>
                  <a:srgbClr val="FF0000"/>
                </a:solidFill>
                <a:latin typeface="Times New Roman" panose="02020603050405020304" pitchFamily="18" charset="0"/>
                <a:cs typeface="Times New Roman" panose="02020603050405020304" pitchFamily="18" charset="0"/>
              </a:rPr>
              <a:t>thơ</a:t>
            </a:r>
            <a:r>
              <a:rPr lang="fr-FR" sz="3200" b="1" dirty="0">
                <a:solidFill>
                  <a:srgbClr val="FF0000"/>
                </a:solidFill>
                <a:latin typeface="Times New Roman" panose="02020603050405020304" pitchFamily="18" charset="0"/>
                <a:cs typeface="Times New Roman" panose="02020603050405020304" pitchFamily="18" charset="0"/>
              </a:rPr>
              <a:t>:</a:t>
            </a:r>
            <a:endParaRPr lang="en-US" sz="3200" dirty="0"/>
          </a:p>
        </p:txBody>
      </p:sp>
      <p:sp>
        <p:nvSpPr>
          <p:cNvPr id="6" name="Rectangle 5"/>
          <p:cNvSpPr/>
          <p:nvPr/>
        </p:nvSpPr>
        <p:spPr>
          <a:xfrm>
            <a:off x="287383" y="522441"/>
            <a:ext cx="9300754" cy="3785652"/>
          </a:xfrm>
          <a:prstGeom prst="rect">
            <a:avLst/>
          </a:prstGeom>
        </p:spPr>
        <p:txBody>
          <a:bodyPr wrap="square">
            <a:spAutoFit/>
          </a:bodyPr>
          <a:lstStyle/>
          <a:p>
            <a:r>
              <a:rPr lang="fr-FR" sz="3000" dirty="0">
                <a:solidFill>
                  <a:srgbClr val="0070C0"/>
                </a:solidFill>
                <a:latin typeface="Times New Roman" panose="02020603050405020304" pitchFamily="18" charset="0"/>
                <a:cs typeface="Times New Roman" panose="02020603050405020304" pitchFamily="18" charset="0"/>
              </a:rPr>
              <a:t>a/ </a:t>
            </a:r>
            <a:r>
              <a:rPr lang="fr-FR" sz="3000" dirty="0" err="1">
                <a:solidFill>
                  <a:srgbClr val="0070C0"/>
                </a:solidFill>
                <a:latin typeface="Times New Roman" panose="02020603050405020304" pitchFamily="18" charset="0"/>
                <a:cs typeface="Times New Roman" panose="02020603050405020304" pitchFamily="18" charset="0"/>
              </a:rPr>
              <a:t>Làm</a:t>
            </a:r>
            <a:r>
              <a:rPr lang="fr-FR" sz="3000" dirty="0">
                <a:solidFill>
                  <a:srgbClr val="0070C0"/>
                </a:solidFill>
                <a:latin typeface="Times New Roman" panose="02020603050405020304" pitchFamily="18" charset="0"/>
                <a:cs typeface="Times New Roman" panose="02020603050405020304" pitchFamily="18" charset="0"/>
              </a:rPr>
              <a:t> </a:t>
            </a:r>
            <a:r>
              <a:rPr lang="fr-FR" sz="3000" dirty="0" err="1">
                <a:solidFill>
                  <a:srgbClr val="0070C0"/>
                </a:solidFill>
                <a:latin typeface="Times New Roman" panose="02020603050405020304" pitchFamily="18" charset="0"/>
                <a:cs typeface="Times New Roman" panose="02020603050405020304" pitchFamily="18" charset="0"/>
              </a:rPr>
              <a:t>tiếp</a:t>
            </a:r>
            <a:r>
              <a:rPr lang="fr-FR" sz="3000" dirty="0">
                <a:solidFill>
                  <a:srgbClr val="0070C0"/>
                </a:solidFill>
                <a:latin typeface="Times New Roman" panose="02020603050405020304" pitchFamily="18" charset="0"/>
                <a:cs typeface="Times New Roman" panose="02020603050405020304" pitchFamily="18" charset="0"/>
              </a:rPr>
              <a:t> </a:t>
            </a:r>
            <a:r>
              <a:rPr lang="fr-FR" sz="3000" dirty="0" err="1">
                <a:solidFill>
                  <a:srgbClr val="0070C0"/>
                </a:solidFill>
                <a:latin typeface="Times New Roman" panose="02020603050405020304" pitchFamily="18" charset="0"/>
                <a:cs typeface="Times New Roman" panose="02020603050405020304" pitchFamily="18" charset="0"/>
              </a:rPr>
              <a:t>hai</a:t>
            </a:r>
            <a:r>
              <a:rPr lang="fr-FR" sz="3000" dirty="0">
                <a:solidFill>
                  <a:srgbClr val="0070C0"/>
                </a:solidFill>
                <a:latin typeface="Times New Roman" panose="02020603050405020304" pitchFamily="18" charset="0"/>
                <a:cs typeface="Times New Roman" panose="02020603050405020304" pitchFamily="18" charset="0"/>
              </a:rPr>
              <a:t> </a:t>
            </a:r>
            <a:r>
              <a:rPr lang="fr-FR" sz="3000" dirty="0" err="1">
                <a:solidFill>
                  <a:srgbClr val="0070C0"/>
                </a:solidFill>
                <a:latin typeface="Times New Roman" panose="02020603050405020304" pitchFamily="18" charset="0"/>
                <a:cs typeface="Times New Roman" panose="02020603050405020304" pitchFamily="18" charset="0"/>
              </a:rPr>
              <a:t>câu</a:t>
            </a:r>
            <a:r>
              <a:rPr lang="fr-FR" sz="3000" dirty="0">
                <a:solidFill>
                  <a:srgbClr val="0070C0"/>
                </a:solidFill>
                <a:latin typeface="Times New Roman" panose="02020603050405020304" pitchFamily="18" charset="0"/>
                <a:cs typeface="Times New Roman" panose="02020603050405020304" pitchFamily="18" charset="0"/>
              </a:rPr>
              <a:t> </a:t>
            </a:r>
            <a:r>
              <a:rPr lang="fr-FR" sz="3000" dirty="0" err="1">
                <a:solidFill>
                  <a:srgbClr val="0070C0"/>
                </a:solidFill>
                <a:latin typeface="Times New Roman" panose="02020603050405020304" pitchFamily="18" charset="0"/>
                <a:cs typeface="Times New Roman" panose="02020603050405020304" pitchFamily="18" charset="0"/>
              </a:rPr>
              <a:t>thơ</a:t>
            </a:r>
            <a:r>
              <a:rPr lang="fr-FR" sz="3000" dirty="0">
                <a:solidFill>
                  <a:srgbClr val="0070C0"/>
                </a:solidFill>
                <a:latin typeface="Times New Roman" panose="02020603050405020304" pitchFamily="18" charset="0"/>
                <a:cs typeface="Times New Roman" panose="02020603050405020304" pitchFamily="18" charset="0"/>
              </a:rPr>
              <a:t> </a:t>
            </a:r>
            <a:r>
              <a:rPr lang="fr-FR" sz="3000" dirty="0" err="1">
                <a:solidFill>
                  <a:srgbClr val="0070C0"/>
                </a:solidFill>
                <a:latin typeface="Times New Roman" panose="02020603050405020304" pitchFamily="18" charset="0"/>
                <a:cs typeface="Times New Roman" panose="02020603050405020304" pitchFamily="18" charset="0"/>
              </a:rPr>
              <a:t>của</a:t>
            </a:r>
            <a:r>
              <a:rPr lang="fr-FR" sz="3000" dirty="0">
                <a:solidFill>
                  <a:srgbClr val="0070C0"/>
                </a:solidFill>
                <a:latin typeface="Times New Roman" panose="02020603050405020304" pitchFamily="18" charset="0"/>
                <a:cs typeface="Times New Roman" panose="02020603050405020304" pitchFamily="18" charset="0"/>
              </a:rPr>
              <a:t> </a:t>
            </a:r>
            <a:r>
              <a:rPr lang="fr-FR" sz="3000" dirty="0" err="1">
                <a:solidFill>
                  <a:srgbClr val="0070C0"/>
                </a:solidFill>
                <a:latin typeface="Times New Roman" panose="02020603050405020304" pitchFamily="18" charset="0"/>
                <a:cs typeface="Times New Roman" panose="02020603050405020304" pitchFamily="18" charset="0"/>
              </a:rPr>
              <a:t>Tú</a:t>
            </a:r>
            <a:r>
              <a:rPr lang="fr-FR" sz="3000" dirty="0">
                <a:solidFill>
                  <a:srgbClr val="0070C0"/>
                </a:solidFill>
                <a:latin typeface="Times New Roman" panose="02020603050405020304" pitchFamily="18" charset="0"/>
                <a:cs typeface="Times New Roman" panose="02020603050405020304" pitchFamily="18" charset="0"/>
              </a:rPr>
              <a:t> </a:t>
            </a:r>
            <a:r>
              <a:rPr lang="fr-FR" sz="3000" dirty="0" err="1">
                <a:solidFill>
                  <a:srgbClr val="0070C0"/>
                </a:solidFill>
                <a:latin typeface="Times New Roman" panose="02020603050405020304" pitchFamily="18" charset="0"/>
                <a:cs typeface="Times New Roman" panose="02020603050405020304" pitchFamily="18" charset="0"/>
              </a:rPr>
              <a:t>Xương</a:t>
            </a:r>
            <a:r>
              <a:rPr lang="fr-FR" sz="3000" dirty="0">
                <a:solidFill>
                  <a:srgbClr val="0070C0"/>
                </a:solidFill>
                <a:latin typeface="Times New Roman" panose="02020603050405020304" pitchFamily="18" charset="0"/>
                <a:cs typeface="Times New Roman" panose="02020603050405020304" pitchFamily="18" charset="0"/>
              </a:rPr>
              <a:t> </a:t>
            </a:r>
            <a:br>
              <a:rPr lang="fr-FR" sz="3000" dirty="0">
                <a:solidFill>
                  <a:srgbClr val="0070C0"/>
                </a:solidFill>
                <a:latin typeface="Times New Roman" panose="02020603050405020304" pitchFamily="18" charset="0"/>
                <a:cs typeface="Times New Roman" panose="02020603050405020304" pitchFamily="18" charset="0"/>
              </a:rPr>
            </a:br>
            <a:r>
              <a:rPr lang="fr-FR" sz="3000" dirty="0" err="1">
                <a:latin typeface="Times New Roman" panose="02020603050405020304" pitchFamily="18" charset="0"/>
                <a:cs typeface="Times New Roman" panose="02020603050405020304" pitchFamily="18" charset="0"/>
              </a:rPr>
              <a:t>Tôi</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thấy</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người</a:t>
            </a:r>
            <a:r>
              <a:rPr lang="fr-FR" sz="3000" dirty="0">
                <a:latin typeface="Times New Roman" panose="02020603050405020304" pitchFamily="18" charset="0"/>
                <a:cs typeface="Times New Roman" panose="02020603050405020304" pitchFamily="18" charset="0"/>
              </a:rPr>
              <a:t> ta </a:t>
            </a:r>
            <a:r>
              <a:rPr lang="fr-FR" sz="3000" dirty="0" err="1">
                <a:latin typeface="Times New Roman" panose="02020603050405020304" pitchFamily="18" charset="0"/>
                <a:cs typeface="Times New Roman" panose="02020603050405020304" pitchFamily="18" charset="0"/>
              </a:rPr>
              <a:t>có</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bảo</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rằng</a:t>
            </a:r>
            <a:r>
              <a:rPr lang="fr-FR" sz="3000" dirty="0">
                <a:latin typeface="Times New Roman" panose="02020603050405020304" pitchFamily="18" charset="0"/>
                <a:cs typeface="Times New Roman" panose="02020603050405020304" pitchFamily="18" charset="0"/>
              </a:rPr>
              <a:t>:</a:t>
            </a:r>
            <a:br>
              <a:rPr lang="fr-FR" sz="3000" dirty="0">
                <a:latin typeface="Times New Roman" panose="02020603050405020304" pitchFamily="18" charset="0"/>
                <a:cs typeface="Times New Roman" panose="02020603050405020304" pitchFamily="18" charset="0"/>
              </a:rPr>
            </a:br>
            <a:r>
              <a:rPr lang="fr-FR" sz="3000" dirty="0" err="1">
                <a:latin typeface="Times New Roman" panose="02020603050405020304" pitchFamily="18" charset="0"/>
                <a:cs typeface="Times New Roman" panose="02020603050405020304" pitchFamily="18" charset="0"/>
              </a:rPr>
              <a:t>Bảo</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rằng</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thằng</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Cuội</a:t>
            </a:r>
            <a:r>
              <a:rPr lang="fr-FR" sz="3000" dirty="0">
                <a:latin typeface="Times New Roman" panose="02020603050405020304" pitchFamily="18" charset="0"/>
                <a:cs typeface="Times New Roman" panose="02020603050405020304" pitchFamily="18" charset="0"/>
              </a:rPr>
              <a:t> ở </a:t>
            </a:r>
            <a:r>
              <a:rPr lang="fr-FR" sz="3000" dirty="0" err="1">
                <a:latin typeface="Times New Roman" panose="02020603050405020304" pitchFamily="18" charset="0"/>
                <a:cs typeface="Times New Roman" panose="02020603050405020304" pitchFamily="18" charset="0"/>
              </a:rPr>
              <a:t>cung</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trăng</a:t>
            </a:r>
            <a:r>
              <a:rPr lang="fr-FR" sz="3000" dirty="0">
                <a:latin typeface="Times New Roman" panose="02020603050405020304" pitchFamily="18" charset="0"/>
                <a:cs typeface="Times New Roman" panose="02020603050405020304" pitchFamily="18" charset="0"/>
              </a:rPr>
              <a:t>!</a:t>
            </a:r>
            <a:br>
              <a:rPr lang="en-US" sz="3000" dirty="0">
                <a:latin typeface="Times New Roman" panose="02020603050405020304" pitchFamily="18" charset="0"/>
                <a:cs typeface="Times New Roman" panose="02020603050405020304" pitchFamily="18" charset="0"/>
              </a:rPr>
            </a:br>
            <a:r>
              <a:rPr lang="fr-FR" sz="3000" i="1" u="sng" dirty="0" err="1">
                <a:solidFill>
                  <a:srgbClr val="0070C0"/>
                </a:solidFill>
                <a:latin typeface="Times New Roman" panose="02020603050405020304" pitchFamily="18" charset="0"/>
                <a:cs typeface="Times New Roman" panose="02020603050405020304" pitchFamily="18" charset="0"/>
              </a:rPr>
              <a:t>Có</a:t>
            </a:r>
            <a:r>
              <a:rPr lang="fr-FR" sz="3000" i="1" u="sng" dirty="0">
                <a:solidFill>
                  <a:srgbClr val="0070C0"/>
                </a:solidFill>
                <a:latin typeface="Times New Roman" panose="02020603050405020304" pitchFamily="18" charset="0"/>
                <a:cs typeface="Times New Roman" panose="02020603050405020304" pitchFamily="18" charset="0"/>
              </a:rPr>
              <a:t> </a:t>
            </a:r>
            <a:r>
              <a:rPr lang="fr-FR" sz="3000" i="1" u="sng" dirty="0" err="1">
                <a:solidFill>
                  <a:srgbClr val="0070C0"/>
                </a:solidFill>
                <a:latin typeface="Times New Roman" panose="02020603050405020304" pitchFamily="18" charset="0"/>
                <a:cs typeface="Times New Roman" panose="02020603050405020304" pitchFamily="18" charset="0"/>
              </a:rPr>
              <a:t>thể</a:t>
            </a:r>
            <a:r>
              <a:rPr lang="fr-FR" sz="3000" i="1" u="sng" dirty="0">
                <a:solidFill>
                  <a:srgbClr val="0070C0"/>
                </a:solidFill>
                <a:latin typeface="Times New Roman" panose="02020603050405020304" pitchFamily="18" charset="0"/>
                <a:cs typeface="Times New Roman" panose="02020603050405020304" pitchFamily="18" charset="0"/>
              </a:rPr>
              <a:t> </a:t>
            </a:r>
            <a:r>
              <a:rPr lang="fr-FR" sz="3000" i="1" u="sng" dirty="0" err="1">
                <a:solidFill>
                  <a:srgbClr val="0070C0"/>
                </a:solidFill>
                <a:latin typeface="Times New Roman" panose="02020603050405020304" pitchFamily="18" charset="0"/>
                <a:cs typeface="Times New Roman" panose="02020603050405020304" pitchFamily="18" charset="0"/>
              </a:rPr>
              <a:t>thêm</a:t>
            </a:r>
            <a:r>
              <a:rPr lang="fr-FR" sz="3000" i="1" u="sng" dirty="0">
                <a:solidFill>
                  <a:srgbClr val="0070C0"/>
                </a:solidFill>
                <a:latin typeface="Times New Roman" panose="02020603050405020304" pitchFamily="18" charset="0"/>
                <a:cs typeface="Times New Roman" panose="02020603050405020304" pitchFamily="18" charset="0"/>
              </a:rPr>
              <a:t>:</a:t>
            </a:r>
            <a:br>
              <a:rPr lang="en-US" sz="3000" dirty="0">
                <a:solidFill>
                  <a:srgbClr val="0070C0"/>
                </a:solidFill>
                <a:latin typeface="Times New Roman" panose="02020603050405020304" pitchFamily="18" charset="0"/>
                <a:cs typeface="Times New Roman" panose="02020603050405020304" pitchFamily="18" charset="0"/>
              </a:rPr>
            </a:br>
            <a:r>
              <a:rPr lang="fr-FR" sz="3000" dirty="0">
                <a:latin typeface="Times New Roman" panose="02020603050405020304" pitchFamily="18" charset="0"/>
                <a:cs typeface="Times New Roman" panose="02020603050405020304" pitchFamily="18" charset="0"/>
              </a:rPr>
              <a:t>- Cung </a:t>
            </a:r>
            <a:r>
              <a:rPr lang="fr-FR" sz="3000" dirty="0" err="1">
                <a:latin typeface="Times New Roman" panose="02020603050405020304" pitchFamily="18" charset="0"/>
                <a:cs typeface="Times New Roman" panose="02020603050405020304" pitchFamily="18" charset="0"/>
              </a:rPr>
              <a:t>trăng</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hẳn</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có</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chị</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Hằng</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nhỉ</a:t>
            </a:r>
            <a:r>
              <a:rPr lang="fr-FR" sz="3000" dirty="0">
                <a:latin typeface="Times New Roman" panose="02020603050405020304" pitchFamily="18" charset="0"/>
                <a:cs typeface="Times New Roman" panose="02020603050405020304" pitchFamily="18" charset="0"/>
              </a:rPr>
              <a:t>?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Có</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dạy</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cho</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đời</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bớt</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cuội</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chăng</a:t>
            </a:r>
            <a:r>
              <a:rPr lang="fr-FR" sz="3000" dirty="0">
                <a:latin typeface="Times New Roman" panose="02020603050405020304" pitchFamily="18" charset="0"/>
                <a:cs typeface="Times New Roman" panose="02020603050405020304" pitchFamily="18" charset="0"/>
              </a:rPr>
              <a:t>.</a:t>
            </a:r>
            <a:br>
              <a:rPr lang="en-US" sz="3000" dirty="0">
                <a:latin typeface="Times New Roman" panose="02020603050405020304" pitchFamily="18" charset="0"/>
                <a:cs typeface="Times New Roman" panose="02020603050405020304" pitchFamily="18" charset="0"/>
              </a:rPr>
            </a:b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Chứa</a:t>
            </a:r>
            <a:r>
              <a:rPr lang="fr-FR" sz="3000" dirty="0">
                <a:latin typeface="Times New Roman" panose="02020603050405020304" pitchFamily="18" charset="0"/>
                <a:cs typeface="Times New Roman" panose="02020603050405020304" pitchFamily="18" charset="0"/>
              </a:rPr>
              <a:t> ai </a:t>
            </a:r>
            <a:r>
              <a:rPr lang="fr-FR" sz="3000" dirty="0" err="1">
                <a:latin typeface="Times New Roman" panose="02020603050405020304" pitchFamily="18" charset="0"/>
                <a:cs typeface="Times New Roman" panose="02020603050405020304" pitchFamily="18" charset="0"/>
              </a:rPr>
              <a:t>chẳng</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chứa</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chứa</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thằng</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cuội</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Tôi</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gớm</a:t>
            </a:r>
            <a:r>
              <a:rPr lang="fr-FR" sz="3000" dirty="0">
                <a:latin typeface="Times New Roman" panose="02020603050405020304" pitchFamily="18" charset="0"/>
                <a:cs typeface="Times New Roman" panose="02020603050405020304" pitchFamily="18" charset="0"/>
              </a:rPr>
              <a:t> gan </a:t>
            </a:r>
            <a:r>
              <a:rPr lang="fr-FR" sz="3000" dirty="0" err="1">
                <a:latin typeface="Times New Roman" panose="02020603050405020304" pitchFamily="18" charset="0"/>
                <a:cs typeface="Times New Roman" panose="02020603050405020304" pitchFamily="18" charset="0"/>
              </a:rPr>
              <a:t>cho</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cái</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chị</a:t>
            </a:r>
            <a:r>
              <a:rPr lang="fr-FR" sz="3000" dirty="0">
                <a:latin typeface="Times New Roman" panose="02020603050405020304" pitchFamily="18" charset="0"/>
                <a:cs typeface="Times New Roman" panose="02020603050405020304" pitchFamily="18" charset="0"/>
              </a:rPr>
              <a:t> Hằng.</a:t>
            </a:r>
            <a:endParaRPr lang="en-US" sz="3000" dirty="0"/>
          </a:p>
        </p:txBody>
      </p:sp>
      <p:sp>
        <p:nvSpPr>
          <p:cNvPr id="7" name="Text Placeholder 2"/>
          <p:cNvSpPr txBox="1">
            <a:spLocks/>
          </p:cNvSpPr>
          <p:nvPr/>
        </p:nvSpPr>
        <p:spPr>
          <a:xfrm>
            <a:off x="287383" y="4198588"/>
            <a:ext cx="11904617" cy="1812655"/>
          </a:xfrm>
          <a:prstGeom prst="rect">
            <a:avLst/>
          </a:prstGeom>
        </p:spPr>
        <p:txBody>
          <a:bodyPr>
            <a:noAutofit/>
          </a:bodyPr>
          <a:lstStyle/>
          <a:p>
            <a:pPr marL="11430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sng" strike="noStrike" kern="0" cap="none" spc="0" normalizeH="0" baseline="0" noProof="0" dirty="0">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b/ </a:t>
            </a:r>
            <a:r>
              <a:rPr kumimoji="0" lang="en-US" sz="3200" b="0" i="0" u="sng" strike="noStrike" kern="0" cap="none" spc="0" normalizeH="0" baseline="0" noProof="0" dirty="0" err="1">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Học</a:t>
            </a:r>
            <a:r>
              <a:rPr kumimoji="0" lang="en-US" sz="3200" b="0" i="0" u="sng" strike="noStrike" kern="0" cap="none" spc="0" normalizeH="0" baseline="0" noProof="0" dirty="0">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sng" strike="noStrike" kern="0" cap="none" spc="0" normalizeH="0" baseline="0" noProof="0" dirty="0" err="1">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sinh</a:t>
            </a:r>
            <a:r>
              <a:rPr kumimoji="0" lang="en-US" sz="3200" b="0" i="0" u="sng" strike="noStrike" kern="0" cap="none" spc="0" normalizeH="0" baseline="0" noProof="0" dirty="0">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sng" strike="noStrike" kern="0" cap="none" spc="0" normalizeH="0" baseline="0" noProof="0" dirty="0" err="1">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đọc</a:t>
            </a:r>
            <a:r>
              <a:rPr kumimoji="0" lang="en-US" sz="3200" b="0" i="0" u="sng" strike="noStrike" kern="0" cap="none" spc="0" normalizeH="0" baseline="0" noProof="0" dirty="0">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sng" strike="noStrike" kern="0" cap="none" spc="0" normalizeH="0" baseline="0" noProof="0" dirty="0" err="1">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thơ</a:t>
            </a:r>
            <a:r>
              <a:rPr kumimoji="0" lang="en-US" sz="3200" b="0" i="0" u="sng" strike="noStrike" kern="0" cap="none" spc="0" normalizeH="0" baseline="0" noProof="0" dirty="0">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 7 </a:t>
            </a:r>
            <a:r>
              <a:rPr kumimoji="0" lang="en-US" sz="3200" b="0" i="0" u="sng" strike="noStrike" kern="0" cap="none" spc="0" normalizeH="0" baseline="0" noProof="0" dirty="0" err="1">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chữ</a:t>
            </a:r>
            <a:r>
              <a:rPr kumimoji="0" lang="en-US" sz="3200" b="0" i="0" u="sng" strike="noStrike" kern="0" cap="none" spc="0" normalizeH="0" baseline="0" noProof="0" dirty="0">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sng" strike="noStrike" kern="0" cap="none" spc="0" normalizeH="0" baseline="0" noProof="0" dirty="0" err="1">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tự</a:t>
            </a:r>
            <a:r>
              <a:rPr kumimoji="0" lang="en-US" sz="3200" b="0" i="0" u="sng" strike="noStrike" kern="0" cap="none" spc="0" normalizeH="0" baseline="0" noProof="0" dirty="0">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sng" strike="noStrike" kern="0" cap="none" spc="0" normalizeH="0" baseline="0" noProof="0" dirty="0" err="1">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làm</a:t>
            </a:r>
            <a:r>
              <a:rPr kumimoji="0" lang="en-US" sz="3200" b="0" i="0" u="sng" strike="noStrike" kern="0" cap="none" spc="0" normalizeH="0" baseline="0" noProof="0" dirty="0">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 ở </a:t>
            </a:r>
            <a:r>
              <a:rPr kumimoji="0" lang="en-US" sz="3200" b="0" i="0" u="sng" strike="noStrike" kern="0" cap="none" spc="0" normalizeH="0" baseline="0" noProof="0" dirty="0" err="1">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nhà</a:t>
            </a:r>
            <a:r>
              <a:rPr kumimoji="0" lang="en-US" sz="3200" b="0" i="0" u="sng" strike="noStrike" kern="0" cap="none" spc="0" normalizeH="0" baseline="0" noProof="0" dirty="0">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a:ln>
                  <a:noFill/>
                </a:ln>
                <a:solidFill>
                  <a:srgbClr val="0070C0"/>
                </a:solidFill>
                <a:effectLst/>
                <a:uLnTx/>
                <a:uFillTx/>
                <a:latin typeface="Times New Roman" panose="02020603050405020304" pitchFamily="18" charset="0"/>
                <a:ea typeface="Arial"/>
                <a:cs typeface="Times New Roman" panose="02020603050405020304" pitchFamily="18" charset="0"/>
                <a:sym typeface="Arial"/>
              </a:rPr>
              <a:t> </a:t>
            </a:r>
          </a:p>
          <a:p>
            <a:pPr marL="11430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Cho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học</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sinh</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đọc</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yêu</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cầu</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3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SGK</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mục</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c,2</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II) </a:t>
            </a:r>
            <a:r>
              <a:rPr kumimoji="0" lang="fr-FR"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Wingdings" panose="05000000000000000000" pitchFamily="2" charset="2"/>
              </a:rPr>
              <a: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Đại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diện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tổ</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nhóm</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trình</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bày</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--&gt;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Các</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tổ</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khác</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nhận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xét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sym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
        <p:nvSpPr>
          <p:cNvPr id="3" name="Rectangle 2"/>
          <p:cNvSpPr/>
          <p:nvPr/>
        </p:nvSpPr>
        <p:spPr>
          <a:xfrm>
            <a:off x="1" y="0"/>
            <a:ext cx="12191999" cy="594778"/>
          </a:xfrm>
          <a:prstGeom prst="rect">
            <a:avLst/>
          </a:prstGeom>
        </p:spPr>
        <p:txBody>
          <a:bodyPr wrap="square">
            <a:spAutoFit/>
          </a:bodyPr>
          <a:lstStyle/>
          <a:p>
            <a:pPr algn="just">
              <a:lnSpc>
                <a:spcPct val="110000"/>
              </a:lnSpc>
            </a:pPr>
            <a:r>
              <a:rPr lang="nl-NL"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69816" y="1192284"/>
            <a:ext cx="12022183" cy="707886"/>
          </a:xfrm>
          <a:prstGeom prst="rect">
            <a:avLst/>
          </a:prstGeom>
        </p:spPr>
        <p:txBody>
          <a:bodyPr wrap="square">
            <a:spAutoFit/>
          </a:bodyPr>
          <a:lstStyle/>
          <a:p>
            <a:r>
              <a:rPr lang="en-US" sz="4000" b="1" dirty="0">
                <a:solidFill>
                  <a:srgbClr val="00B050"/>
                </a:solidFill>
                <a:latin typeface="Times New Roman" panose="02020603050405020304" pitchFamily="18" charset="0"/>
                <a:cs typeface="Times New Roman" panose="02020603050405020304" pitchFamily="18" charset="0"/>
              </a:rPr>
              <a:t>B. CHƯƠNG TRÌNH ĐỊA PHƯƠNG </a:t>
            </a:r>
            <a:r>
              <a:rPr lang="en-US" sz="4000" b="1" dirty="0" err="1">
                <a:solidFill>
                  <a:srgbClr val="00B050"/>
                </a:solidFill>
                <a:latin typeface="Times New Roman" panose="02020603050405020304" pitchFamily="18" charset="0"/>
                <a:cs typeface="Times New Roman" panose="02020603050405020304" pitchFamily="18" charset="0"/>
              </a:rPr>
              <a:t>PHẦN</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VĂN</a:t>
            </a:r>
            <a:endParaRPr lang="en-US" sz="4000" b="1" dirty="0">
              <a:solidFill>
                <a:srgbClr val="00B050"/>
              </a:solidFill>
            </a:endParaRPr>
          </a:p>
        </p:txBody>
      </p:sp>
    </p:spTree>
    <p:extLst>
      <p:ext uri="{BB962C8B-B14F-4D97-AF65-F5344CB8AC3E}">
        <p14:creationId xmlns:p14="http://schemas.microsoft.com/office/powerpoint/2010/main" val="351912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0005" y="845796"/>
            <a:ext cx="12279086" cy="4524315"/>
          </a:xfrm>
          <a:prstGeom prst="rect">
            <a:avLst/>
          </a:prstGeom>
        </p:spPr>
        <p:txBody>
          <a:bodyPr wrap="square">
            <a:spAutoFit/>
          </a:bodyPr>
          <a:lstStyle/>
          <a:p>
            <a:pPr marL="114300" indent="0">
              <a:buNone/>
            </a:pPr>
            <a:r>
              <a:rPr lang="es-ES" sz="3200" dirty="0">
                <a:solidFill>
                  <a:srgbClr val="FF0000"/>
                </a:solidFill>
                <a:latin typeface="Times New Roman" panose="02020603050405020304" pitchFamily="18" charset="0"/>
                <a:cs typeface="Times New Roman" panose="02020603050405020304" pitchFamily="18" charset="0"/>
              </a:rPr>
              <a:t>I/ HS </a:t>
            </a:r>
            <a:r>
              <a:rPr lang="es-ES" sz="3200" dirty="0" err="1">
                <a:solidFill>
                  <a:srgbClr val="FF0000"/>
                </a:solidFill>
                <a:latin typeface="Times New Roman" panose="02020603050405020304" pitchFamily="18" charset="0"/>
                <a:cs typeface="Times New Roman" panose="02020603050405020304" pitchFamily="18" charset="0"/>
              </a:rPr>
              <a:t>tìm</a:t>
            </a:r>
            <a:r>
              <a:rPr lang="es-ES" sz="3200" dirty="0">
                <a:solidFill>
                  <a:srgbClr val="FF0000"/>
                </a:solidFill>
                <a:latin typeface="Times New Roman" panose="02020603050405020304" pitchFamily="18" charset="0"/>
                <a:cs typeface="Times New Roman" panose="02020603050405020304" pitchFamily="18" charset="0"/>
              </a:rPr>
              <a:t> </a:t>
            </a:r>
            <a:r>
              <a:rPr lang="es-ES" sz="3200" dirty="0" err="1">
                <a:solidFill>
                  <a:srgbClr val="FF0000"/>
                </a:solidFill>
                <a:latin typeface="Times New Roman" panose="02020603050405020304" pitchFamily="18" charset="0"/>
                <a:cs typeface="Times New Roman" panose="02020603050405020304" pitchFamily="18" charset="0"/>
              </a:rPr>
              <a:t>kiếm</a:t>
            </a:r>
            <a:r>
              <a:rPr lang="es-ES" sz="3200" dirty="0">
                <a:solidFill>
                  <a:srgbClr val="FF0000"/>
                </a:solidFill>
                <a:latin typeface="Times New Roman" panose="02020603050405020304" pitchFamily="18" charset="0"/>
                <a:cs typeface="Times New Roman" panose="02020603050405020304" pitchFamily="18" charset="0"/>
              </a:rPr>
              <a:t> </a:t>
            </a:r>
            <a:r>
              <a:rPr lang="es-ES" sz="3200" dirty="0" err="1">
                <a:solidFill>
                  <a:srgbClr val="FF0000"/>
                </a:solidFill>
                <a:latin typeface="Times New Roman" panose="02020603050405020304" pitchFamily="18" charset="0"/>
                <a:cs typeface="Times New Roman" panose="02020603050405020304" pitchFamily="18" charset="0"/>
              </a:rPr>
              <a:t>những</a:t>
            </a:r>
            <a:r>
              <a:rPr lang="es-ES" sz="3200" dirty="0">
                <a:solidFill>
                  <a:srgbClr val="FF0000"/>
                </a:solidFill>
                <a:latin typeface="Times New Roman" panose="02020603050405020304" pitchFamily="18" charset="0"/>
                <a:cs typeface="Times New Roman" panose="02020603050405020304" pitchFamily="18" charset="0"/>
              </a:rPr>
              <a:t> tư </a:t>
            </a:r>
            <a:r>
              <a:rPr lang="es-ES" sz="3200" dirty="0" err="1">
                <a:solidFill>
                  <a:srgbClr val="FF0000"/>
                </a:solidFill>
                <a:latin typeface="Times New Roman" panose="02020603050405020304" pitchFamily="18" charset="0"/>
                <a:cs typeface="Times New Roman" panose="02020603050405020304" pitchFamily="18" charset="0"/>
              </a:rPr>
              <a:t>liệu</a:t>
            </a:r>
            <a:r>
              <a:rPr lang="es-ES" sz="3200" dirty="0">
                <a:solidFill>
                  <a:srgbClr val="FF0000"/>
                </a:solidFill>
                <a:latin typeface="Times New Roman" panose="02020603050405020304" pitchFamily="18" charset="0"/>
                <a:cs typeface="Times New Roman" panose="02020603050405020304" pitchFamily="18" charset="0"/>
              </a:rPr>
              <a:t> </a:t>
            </a:r>
            <a:r>
              <a:rPr lang="es-ES" sz="3200" dirty="0" err="1">
                <a:solidFill>
                  <a:srgbClr val="FF0000"/>
                </a:solidFill>
                <a:latin typeface="Times New Roman" panose="02020603050405020304" pitchFamily="18" charset="0"/>
                <a:cs typeface="Times New Roman" panose="02020603050405020304" pitchFamily="18" charset="0"/>
              </a:rPr>
              <a:t>về</a:t>
            </a:r>
            <a:r>
              <a:rPr lang="es-ES" sz="3200" dirty="0">
                <a:solidFill>
                  <a:srgbClr val="FF0000"/>
                </a:solidFill>
                <a:latin typeface="Times New Roman" panose="02020603050405020304" pitchFamily="18" charset="0"/>
                <a:cs typeface="Times New Roman" panose="02020603050405020304" pitchFamily="18" charset="0"/>
              </a:rPr>
              <a:t> </a:t>
            </a:r>
            <a:r>
              <a:rPr lang="es-ES" sz="3200" dirty="0" err="1">
                <a:solidFill>
                  <a:srgbClr val="FF0000"/>
                </a:solidFill>
                <a:latin typeface="Times New Roman" panose="02020603050405020304" pitchFamily="18" charset="0"/>
                <a:cs typeface="Times New Roman" panose="02020603050405020304" pitchFamily="18" charset="0"/>
              </a:rPr>
              <a:t>nhà</a:t>
            </a:r>
            <a:r>
              <a:rPr lang="es-ES" sz="3200" dirty="0">
                <a:solidFill>
                  <a:srgbClr val="FF0000"/>
                </a:solidFill>
                <a:latin typeface="Times New Roman" panose="02020603050405020304" pitchFamily="18" charset="0"/>
                <a:cs typeface="Times New Roman" panose="02020603050405020304" pitchFamily="18" charset="0"/>
              </a:rPr>
              <a:t> </a:t>
            </a:r>
            <a:r>
              <a:rPr lang="es-ES" sz="3200" dirty="0" err="1">
                <a:solidFill>
                  <a:srgbClr val="FF0000"/>
                </a:solidFill>
                <a:latin typeface="Times New Roman" panose="02020603050405020304" pitchFamily="18" charset="0"/>
                <a:cs typeface="Times New Roman" panose="02020603050405020304" pitchFamily="18" charset="0"/>
              </a:rPr>
              <a:t>văn</a:t>
            </a:r>
            <a:r>
              <a:rPr lang="es-ES" sz="3200" dirty="0">
                <a:solidFill>
                  <a:srgbClr val="FF0000"/>
                </a:solidFill>
                <a:latin typeface="Times New Roman" panose="02020603050405020304" pitchFamily="18" charset="0"/>
                <a:cs typeface="Times New Roman" panose="02020603050405020304" pitchFamily="18" charset="0"/>
              </a:rPr>
              <a:t>, </a:t>
            </a:r>
            <a:r>
              <a:rPr lang="es-ES" sz="3200" dirty="0" err="1">
                <a:solidFill>
                  <a:srgbClr val="FF0000"/>
                </a:solidFill>
                <a:latin typeface="Times New Roman" panose="02020603050405020304" pitchFamily="18" charset="0"/>
                <a:cs typeface="Times New Roman" panose="02020603050405020304" pitchFamily="18" charset="0"/>
              </a:rPr>
              <a:t>nhà</a:t>
            </a:r>
            <a:r>
              <a:rPr lang="es-ES" sz="3200" dirty="0">
                <a:solidFill>
                  <a:srgbClr val="FF0000"/>
                </a:solidFill>
                <a:latin typeface="Times New Roman" panose="02020603050405020304" pitchFamily="18" charset="0"/>
                <a:cs typeface="Times New Roman" panose="02020603050405020304" pitchFamily="18" charset="0"/>
              </a:rPr>
              <a:t> </a:t>
            </a:r>
            <a:r>
              <a:rPr lang="es-ES" sz="3200" dirty="0" err="1">
                <a:solidFill>
                  <a:srgbClr val="FF0000"/>
                </a:solidFill>
                <a:latin typeface="Times New Roman" panose="02020603050405020304" pitchFamily="18" charset="0"/>
                <a:cs typeface="Times New Roman" panose="02020603050405020304" pitchFamily="18" charset="0"/>
              </a:rPr>
              <a:t>thơ</a:t>
            </a:r>
            <a:r>
              <a:rPr lang="es-ES" sz="3200" dirty="0">
                <a:solidFill>
                  <a:srgbClr val="FF0000"/>
                </a:solidFill>
                <a:latin typeface="Times New Roman" panose="02020603050405020304" pitchFamily="18" charset="0"/>
                <a:cs typeface="Times New Roman" panose="02020603050405020304" pitchFamily="18" charset="0"/>
              </a:rPr>
              <a:t> ở </a:t>
            </a:r>
            <a:r>
              <a:rPr lang="es-ES" sz="3200" err="1">
                <a:solidFill>
                  <a:srgbClr val="FF0000"/>
                </a:solidFill>
                <a:latin typeface="Times New Roman" panose="02020603050405020304" pitchFamily="18" charset="0"/>
                <a:cs typeface="Times New Roman" panose="02020603050405020304" pitchFamily="18" charset="0"/>
              </a:rPr>
              <a:t>quê</a:t>
            </a:r>
            <a:r>
              <a:rPr lang="es-ES" sz="3200">
                <a:solidFill>
                  <a:srgbClr val="FF0000"/>
                </a:solidFill>
                <a:latin typeface="Times New Roman" panose="02020603050405020304" pitchFamily="18" charset="0"/>
                <a:cs typeface="Times New Roman" panose="02020603050405020304" pitchFamily="18" charset="0"/>
              </a:rPr>
              <a:t> hương</a:t>
            </a:r>
            <a:endParaRPr lang="es-ES" sz="3200" dirty="0">
              <a:solidFill>
                <a:srgbClr val="FF0000"/>
              </a:solidFill>
              <a:latin typeface="Times New Roman" panose="02020603050405020304" pitchFamily="18" charset="0"/>
              <a:cs typeface="Times New Roman" panose="02020603050405020304" pitchFamily="18" charset="0"/>
            </a:endParaRPr>
          </a:p>
          <a:p>
            <a:pPr marL="571500" indent="-457200">
              <a:buFontTx/>
              <a:buChar char="-"/>
            </a:pPr>
            <a:r>
              <a:rPr lang="es-ES" sz="3200">
                <a:latin typeface="Times New Roman" panose="02020603050405020304" pitchFamily="18" charset="0"/>
                <a:cs typeface="Times New Roman" panose="02020603050405020304" pitchFamily="18" charset="0"/>
              </a:rPr>
              <a:t>HS </a:t>
            </a:r>
            <a:r>
              <a:rPr lang="es-ES" sz="3200" dirty="0" err="1">
                <a:latin typeface="Times New Roman" panose="02020603050405020304" pitchFamily="18" charset="0"/>
                <a:cs typeface="Times New Roman" panose="02020603050405020304" pitchFamily="18" charset="0"/>
              </a:rPr>
              <a:t>trình</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bày</a:t>
            </a:r>
            <a:r>
              <a:rPr lang="es-ES" sz="3200" dirty="0">
                <a:latin typeface="Times New Roman" panose="02020603050405020304" pitchFamily="18" charset="0"/>
                <a:cs typeface="Times New Roman" panose="02020603050405020304" pitchFamily="18" charset="0"/>
              </a:rPr>
              <a:t> tư </a:t>
            </a:r>
            <a:r>
              <a:rPr lang="es-ES" sz="3200" dirty="0" err="1">
                <a:latin typeface="Times New Roman" panose="02020603050405020304" pitchFamily="18" charset="0"/>
                <a:cs typeface="Times New Roman" panose="02020603050405020304" pitchFamily="18" charset="0"/>
              </a:rPr>
              <a:t>liệu</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về</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các</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tác</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giả</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theo</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phần</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đã</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chuẩn</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bị</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tiểu</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sử</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hoạt</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động</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văn</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học</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tác</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phẩm</a:t>
            </a:r>
            <a:r>
              <a:rPr lang="es-ES" sz="3200" dirty="0">
                <a:latin typeface="Times New Roman" panose="02020603050405020304" pitchFamily="18" charset="0"/>
                <a:cs typeface="Times New Roman" panose="02020603050405020304" pitchFamily="18" charset="0"/>
              </a:rPr>
              <a:t> </a:t>
            </a:r>
            <a:r>
              <a:rPr lang="es-ES" sz="3200" err="1">
                <a:latin typeface="Times New Roman" panose="02020603050405020304" pitchFamily="18" charset="0"/>
                <a:cs typeface="Times New Roman" panose="02020603050405020304" pitchFamily="18" charset="0"/>
              </a:rPr>
              <a:t>chính</a:t>
            </a:r>
            <a:r>
              <a:rPr lang="es-ES" sz="320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571500" indent="-457200">
              <a:buFontTx/>
              <a:buChar char="-"/>
            </a:pPr>
            <a:r>
              <a:rPr lang="es-ES" sz="3200">
                <a:latin typeface="Times New Roman" panose="02020603050405020304" pitchFamily="18" charset="0"/>
                <a:cs typeface="Times New Roman" panose="02020603050405020304" pitchFamily="18" charset="0"/>
              </a:rPr>
              <a:t>Các </a:t>
            </a:r>
            <a:r>
              <a:rPr lang="es-ES" sz="3200" dirty="0">
                <a:latin typeface="Times New Roman" panose="02020603050405020304" pitchFamily="18" charset="0"/>
                <a:cs typeface="Times New Roman" panose="02020603050405020304" pitchFamily="18" charset="0"/>
              </a:rPr>
              <a:t>HS </a:t>
            </a:r>
            <a:r>
              <a:rPr lang="es-ES" sz="3200" dirty="0" err="1">
                <a:latin typeface="Times New Roman" panose="02020603050405020304" pitchFamily="18" charset="0"/>
                <a:cs typeface="Times New Roman" panose="02020603050405020304" pitchFamily="18" charset="0"/>
              </a:rPr>
              <a:t>khác</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bổ</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sung</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hoặc</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phát</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hiện</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những</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chi</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tiết</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thiếu</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chính</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xác</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trong</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phần</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chuẩn</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bị</a:t>
            </a:r>
            <a:r>
              <a:rPr lang="es-E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   Mỗi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bài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bài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của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a:t>
            </a:r>
          </a:p>
          <a:p>
            <a:pPr marL="114300" indent="0">
              <a:buNone/>
            </a:pPr>
            <a:r>
              <a:rPr lang="en-US" sz="3200">
                <a:latin typeface="Times New Roman" panose="02020603050405020304" pitchFamily="18" charset="0"/>
                <a:cs typeface="Times New Roman" panose="02020603050405020304" pitchFamily="18" charset="0"/>
              </a:rPr>
              <a:t>     VD</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Lan,….</a:t>
            </a:r>
          </a:p>
          <a:p>
            <a:pPr marL="11430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HS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ấy</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333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2537" y="4114676"/>
            <a:ext cx="2093939" cy="2738472"/>
          </a:xfrm>
          <a:prstGeom prst="rect">
            <a:avLst/>
          </a:prstGeom>
        </p:spPr>
      </p:pic>
      <p:sp>
        <p:nvSpPr>
          <p:cNvPr id="3" name="Rectangle 2"/>
          <p:cNvSpPr/>
          <p:nvPr/>
        </p:nvSpPr>
        <p:spPr>
          <a:xfrm>
            <a:off x="364484" y="231466"/>
            <a:ext cx="11775981" cy="646331"/>
          </a:xfrm>
          <a:prstGeom prst="rect">
            <a:avLst/>
          </a:prstGeom>
        </p:spPr>
        <p:txBody>
          <a:bodyPr wrap="none">
            <a:spAutoFit/>
          </a:bodyPr>
          <a:lstStyle/>
          <a:p>
            <a:r>
              <a:rPr lang="en-US" sz="3600" dirty="0">
                <a:solidFill>
                  <a:srgbClr val="00B050"/>
                </a:solidFill>
                <a:latin typeface="Times New Roman" panose="02020603050405020304" pitchFamily="18" charset="0"/>
                <a:cs typeface="Times New Roman" panose="02020603050405020304" pitchFamily="18" charset="0"/>
              </a:rPr>
              <a:t>II/</a:t>
            </a:r>
            <a:r>
              <a:rPr lang="en-US" sz="3600" dirty="0" err="1">
                <a:solidFill>
                  <a:srgbClr val="00B050"/>
                </a:solidFill>
                <a:latin typeface="Times New Roman" panose="02020603050405020304" pitchFamily="18" charset="0"/>
                <a:cs typeface="Times New Roman" panose="02020603050405020304" pitchFamily="18" charset="0"/>
              </a:rPr>
              <a:t>THỰC</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HÀNH</a:t>
            </a:r>
            <a:r>
              <a:rPr lang="en-US" sz="3600" dirty="0">
                <a:solidFill>
                  <a:srgbClr val="00B050"/>
                </a:solidFill>
                <a:latin typeface="Times New Roman" panose="02020603050405020304" pitchFamily="18" charset="0"/>
                <a:cs typeface="Times New Roman" panose="02020603050405020304" pitchFamily="18" charset="0"/>
              </a:rPr>
              <a:t> : </a:t>
            </a:r>
            <a:r>
              <a:rPr lang="en-US" sz="3600" dirty="0" err="1">
                <a:solidFill>
                  <a:srgbClr val="00B050"/>
                </a:solidFill>
                <a:latin typeface="Times New Roman" panose="02020603050405020304" pitchFamily="18" charset="0"/>
                <a:cs typeface="Times New Roman" panose="02020603050405020304" pitchFamily="18" charset="0"/>
              </a:rPr>
              <a:t>ĐẠI</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DIỆN</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CÁC</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NHÓM</a:t>
            </a:r>
            <a:r>
              <a:rPr lang="en-US" sz="3600" dirty="0">
                <a:solidFill>
                  <a:srgbClr val="00B050"/>
                </a:solidFill>
                <a:latin typeface="Times New Roman" panose="02020603050405020304" pitchFamily="18" charset="0"/>
                <a:cs typeface="Times New Roman" panose="02020603050405020304" pitchFamily="18" charset="0"/>
              </a:rPr>
              <a:t> HS </a:t>
            </a:r>
            <a:r>
              <a:rPr lang="en-US" sz="3600" dirty="0" err="1">
                <a:solidFill>
                  <a:srgbClr val="00B050"/>
                </a:solidFill>
                <a:latin typeface="Times New Roman" panose="02020603050405020304" pitchFamily="18" charset="0"/>
                <a:cs typeface="Times New Roman" panose="02020603050405020304" pitchFamily="18" charset="0"/>
              </a:rPr>
              <a:t>TRÌNH</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BÀY</a:t>
            </a:r>
            <a:r>
              <a:rPr lang="en-US" sz="3600" dirty="0">
                <a:solidFill>
                  <a:srgbClr val="00B050"/>
                </a:solidFill>
                <a:latin typeface="Times New Roman" panose="02020603050405020304" pitchFamily="18" charset="0"/>
                <a:cs typeface="Times New Roman" panose="02020603050405020304" pitchFamily="18" charset="0"/>
              </a:rPr>
              <a:t> </a:t>
            </a:r>
            <a:endParaRPr lang="en-US" sz="3600" dirty="0">
              <a:solidFill>
                <a:srgbClr val="00B050"/>
              </a:solidFill>
            </a:endParaRPr>
          </a:p>
        </p:txBody>
      </p:sp>
      <p:sp>
        <p:nvSpPr>
          <p:cNvPr id="4" name="Rectangle 3"/>
          <p:cNvSpPr/>
          <p:nvPr/>
        </p:nvSpPr>
        <p:spPr>
          <a:xfrm>
            <a:off x="720437" y="695738"/>
            <a:ext cx="11107080" cy="1200329"/>
          </a:xfrm>
          <a:prstGeom prst="rect">
            <a:avLst/>
          </a:prstGeom>
        </p:spPr>
        <p:txBody>
          <a:bodyPr wrap="square">
            <a:spAutoFit/>
          </a:bodyPr>
          <a:lstStyle/>
          <a:p>
            <a:pPr marL="114300" indent="0" algn="just">
              <a:buNone/>
            </a:pPr>
            <a:r>
              <a:rPr lang="en-US" sz="3600" dirty="0" err="1">
                <a:solidFill>
                  <a:schemeClr val="accent6">
                    <a:lumMod val="75000"/>
                  </a:schemeClr>
                </a:solidFill>
                <a:latin typeface="Times New Roman" panose="02020603050405020304" pitchFamily="18" charset="0"/>
                <a:cs typeface="Times New Roman" panose="02020603050405020304" pitchFamily="18" charset="0"/>
              </a:rPr>
              <a:t>Đọc</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3600" dirty="0">
                <a:solidFill>
                  <a:schemeClr val="accent6">
                    <a:lumMod val="75000"/>
                  </a:schemeClr>
                </a:solidFill>
                <a:latin typeface="Times New Roman" panose="02020603050405020304" pitchFamily="18" charset="0"/>
                <a:cs typeface="Times New Roman" panose="02020603050405020304" pitchFamily="18" charset="0"/>
              </a:rPr>
              <a:t> bài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thơ</a:t>
            </a:r>
            <a:r>
              <a:rPr lang="en-US" sz="3600" dirty="0">
                <a:solidFill>
                  <a:schemeClr val="accent6">
                    <a:lumMod val="75000"/>
                  </a:schemeClr>
                </a:solidFill>
                <a:latin typeface="Times New Roman" panose="02020603050405020304" pitchFamily="18" charset="0"/>
                <a:cs typeface="Times New Roman" panose="02020603050405020304" pitchFamily="18" charset="0"/>
              </a:rPr>
              <a:t>, bài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văn</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viết</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địa</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phương</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mà</a:t>
            </a:r>
            <a:r>
              <a:rPr lang="en-US" sz="3600" dirty="0">
                <a:solidFill>
                  <a:schemeClr val="accent6">
                    <a:lumMod val="75000"/>
                  </a:schemeClr>
                </a:solidFill>
                <a:latin typeface="Times New Roman" panose="02020603050405020304" pitchFamily="18" charset="0"/>
                <a:cs typeface="Times New Roman" panose="02020603050405020304" pitchFamily="18" charset="0"/>
              </a:rPr>
              <a:t> HS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thích</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tác</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giả</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nhất</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thiết</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là</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3600" dirty="0">
                <a:solidFill>
                  <a:schemeClr val="accent6">
                    <a:lumMod val="75000"/>
                  </a:schemeClr>
                </a:solidFill>
                <a:latin typeface="Times New Roman" panose="02020603050405020304" pitchFamily="18" charset="0"/>
                <a:cs typeface="Times New Roman" panose="02020603050405020304" pitchFamily="18" charset="0"/>
              </a:rPr>
              <a:t> ở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địa</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phương</a:t>
            </a:r>
            <a:r>
              <a:rPr lang="en-US" sz="3600"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5" name="Rectangle 4"/>
          <p:cNvSpPr/>
          <p:nvPr/>
        </p:nvSpPr>
        <p:spPr>
          <a:xfrm>
            <a:off x="3048000" y="3059668"/>
            <a:ext cx="6096000" cy="307777"/>
          </a:xfrm>
          <a:prstGeom prst="rect">
            <a:avLst/>
          </a:prstGeom>
        </p:spPr>
        <p:txBody>
          <a:bodyPr>
            <a:spAutoFit/>
          </a:bodyPr>
          <a:lstStyle/>
          <a:p>
            <a:pPr marL="114300" indent="0" algn="just">
              <a:buNone/>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813112" y="2151727"/>
            <a:ext cx="8565775" cy="2554545"/>
          </a:xfrm>
          <a:prstGeom prst="rect">
            <a:avLst/>
          </a:prstGeom>
          <a:noFill/>
        </p:spPr>
        <p:txBody>
          <a:bodyPr wrap="square" rtlCol="0">
            <a:spAutoFit/>
          </a:bodyPr>
          <a:lstStyle/>
          <a:p>
            <a:pPr algn="just"/>
            <a:r>
              <a:rPr lang="en-US" sz="3200" dirty="0" err="1">
                <a:solidFill>
                  <a:schemeClr val="accent6">
                    <a:lumMod val="75000"/>
                  </a:schemeClr>
                </a:solidFill>
              </a:rPr>
              <a:t>Lưu</a:t>
            </a:r>
            <a:r>
              <a:rPr lang="en-US" sz="3200" dirty="0">
                <a:solidFill>
                  <a:schemeClr val="accent6">
                    <a:lumMod val="75000"/>
                  </a:schemeClr>
                </a:solidFill>
              </a:rPr>
              <a:t> ý : </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tiêu</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chuẩn</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cơ</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bản</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khi</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tuyển</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chọn</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văn</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thơ</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theo</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yêu</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cầu</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nào</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đó</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giá</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trị</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nội</a:t>
            </a:r>
            <a:r>
              <a:rPr lang="en-US" sz="3200" dirty="0">
                <a:solidFill>
                  <a:schemeClr val="accent6">
                    <a:lumMod val="75000"/>
                  </a:schemeClr>
                </a:solidFill>
                <a:latin typeface="Times New Roman" panose="02020603050405020304" pitchFamily="18" charset="0"/>
                <a:cs typeface="Times New Roman" panose="02020603050405020304" pitchFamily="18" charset="0"/>
              </a:rPr>
              <a:t> dung,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nghệ</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thuật</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bản</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sắc</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địa</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phương</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sở</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thích</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cá</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nhân</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tác</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giả</a:t>
            </a:r>
            <a:r>
              <a:rPr lang="en-US" sz="3200" dirty="0">
                <a:solidFill>
                  <a:schemeClr val="accent6">
                    <a:lumMod val="75000"/>
                  </a:schemeClr>
                </a:solidFill>
                <a:latin typeface="Times New Roman" panose="02020603050405020304" pitchFamily="18" charset="0"/>
                <a:cs typeface="Times New Roman" panose="02020603050405020304" pitchFamily="18" charset="0"/>
              </a:rPr>
              <a:t>…)</a:t>
            </a:r>
          </a:p>
          <a:p>
            <a:pPr algn="just"/>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4"/>
            <a:ext cx="12191999" cy="6857995"/>
          </a:xfrm>
          <a:prstGeom prst="rect">
            <a:avLst/>
          </a:prstGeom>
        </p:spPr>
      </p:pic>
      <p:sp>
        <p:nvSpPr>
          <p:cNvPr id="3" name="Rectangle 2"/>
          <p:cNvSpPr/>
          <p:nvPr/>
        </p:nvSpPr>
        <p:spPr>
          <a:xfrm>
            <a:off x="3361508" y="2305253"/>
            <a:ext cx="7350035" cy="1938992"/>
          </a:xfrm>
          <a:prstGeom prst="rect">
            <a:avLst/>
          </a:prstGeom>
        </p:spPr>
        <p:txBody>
          <a:bodyPr wrap="square">
            <a:spAutoFit/>
          </a:bodyPr>
          <a:lstStyle/>
          <a:p>
            <a:pPr algn="ctr"/>
            <a:r>
              <a:rPr lang="en-US" sz="4000" u="sng" dirty="0" err="1">
                <a:solidFill>
                  <a:srgbClr val="FF0000"/>
                </a:solidFill>
                <a:latin typeface="Times New Roman" panose="02020603050405020304" pitchFamily="18" charset="0"/>
                <a:cs typeface="Times New Roman" panose="02020603050405020304" pitchFamily="18" charset="0"/>
              </a:rPr>
              <a:t>KKHS</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TỰ</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THỰC</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HIỆN</a:t>
            </a:r>
            <a:r>
              <a:rPr lang="en-US" sz="4000" dirty="0">
                <a:solidFill>
                  <a:srgbClr val="FF0000"/>
                </a:solidFill>
                <a:latin typeface="Times New Roman" panose="02020603050405020304" pitchFamily="18" charset="0"/>
                <a:cs typeface="Times New Roman" panose="02020603050405020304" pitchFamily="18" charset="0"/>
              </a:rPr>
              <a:t>: </a:t>
            </a:r>
            <a:r>
              <a:rPr lang="en-US" sz="4000" b="1" dirty="0" err="1">
                <a:solidFill>
                  <a:schemeClr val="tx1">
                    <a:lumMod val="85000"/>
                    <a:lumOff val="15000"/>
                  </a:schemeClr>
                </a:solidFill>
                <a:latin typeface="Times New Roman" panose="02020603050405020304" pitchFamily="18" charset="0"/>
                <a:cs typeface="Times New Roman" panose="02020603050405020304" pitchFamily="18" charset="0"/>
              </a:rPr>
              <a:t>CHƯƠNG</a:t>
            </a:r>
            <a:r>
              <a:rPr lang="en-US" sz="4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b="1" dirty="0" err="1">
                <a:solidFill>
                  <a:schemeClr val="tx1">
                    <a:lumMod val="85000"/>
                    <a:lumOff val="15000"/>
                  </a:schemeClr>
                </a:solidFill>
                <a:latin typeface="Times New Roman" panose="02020603050405020304" pitchFamily="18" charset="0"/>
                <a:cs typeface="Times New Roman" panose="02020603050405020304" pitchFamily="18" charset="0"/>
              </a:rPr>
              <a:t>TRÌNH</a:t>
            </a:r>
            <a:r>
              <a:rPr lang="en-US" sz="4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b="1" dirty="0" err="1">
                <a:solidFill>
                  <a:schemeClr val="tx1">
                    <a:lumMod val="85000"/>
                    <a:lumOff val="15000"/>
                  </a:schemeClr>
                </a:solidFill>
                <a:latin typeface="Times New Roman" panose="02020603050405020304" pitchFamily="18" charset="0"/>
                <a:cs typeface="Times New Roman" panose="02020603050405020304" pitchFamily="18" charset="0"/>
              </a:rPr>
              <a:t>ĐỊA</a:t>
            </a:r>
            <a:r>
              <a:rPr lang="en-US" sz="4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b="1" dirty="0" err="1">
                <a:solidFill>
                  <a:schemeClr val="tx1">
                    <a:lumMod val="85000"/>
                    <a:lumOff val="15000"/>
                  </a:schemeClr>
                </a:solidFill>
                <a:latin typeface="Times New Roman" panose="02020603050405020304" pitchFamily="18" charset="0"/>
                <a:cs typeface="Times New Roman" panose="02020603050405020304" pitchFamily="18" charset="0"/>
              </a:rPr>
              <a:t>PHƯƠNG</a:t>
            </a:r>
            <a:r>
              <a:rPr lang="en-US" sz="4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b="1" dirty="0" err="1">
                <a:solidFill>
                  <a:schemeClr val="tx1">
                    <a:lumMod val="85000"/>
                    <a:lumOff val="15000"/>
                  </a:schemeClr>
                </a:solidFill>
                <a:latin typeface="Times New Roman" panose="02020603050405020304" pitchFamily="18" charset="0"/>
                <a:cs typeface="Times New Roman" panose="02020603050405020304" pitchFamily="18" charset="0"/>
              </a:rPr>
              <a:t>PHẦN</a:t>
            </a:r>
            <a:r>
              <a:rPr lang="en-US" sz="4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b="1" dirty="0" err="1">
                <a:solidFill>
                  <a:schemeClr val="tx1">
                    <a:lumMod val="85000"/>
                    <a:lumOff val="15000"/>
                  </a:schemeClr>
                </a:solidFill>
                <a:latin typeface="Times New Roman" panose="02020603050405020304" pitchFamily="18" charset="0"/>
                <a:cs typeface="Times New Roman" panose="02020603050405020304" pitchFamily="18" charset="0"/>
              </a:rPr>
              <a:t>TIẾNG</a:t>
            </a:r>
            <a:r>
              <a:rPr lang="en-US" sz="4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b="1" dirty="0" err="1">
                <a:solidFill>
                  <a:schemeClr val="tx1">
                    <a:lumMod val="85000"/>
                    <a:lumOff val="15000"/>
                  </a:schemeClr>
                </a:solidFill>
                <a:latin typeface="Times New Roman" panose="02020603050405020304" pitchFamily="18" charset="0"/>
                <a:cs typeface="Times New Roman" panose="02020603050405020304" pitchFamily="18" charset="0"/>
              </a:rPr>
              <a:t>VIỆT</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5503" y="0"/>
            <a:ext cx="10515600" cy="1325563"/>
          </a:xfrm>
        </p:spPr>
        <p:txBody>
          <a:bodyPr>
            <a:normAutofit/>
          </a:bodyPr>
          <a:lstStyle/>
          <a:p>
            <a:r>
              <a:rPr lang="en-US" sz="3200" dirty="0">
                <a:solidFill>
                  <a:srgbClr val="FF0000"/>
                </a:solidFill>
                <a:latin typeface="Times New Roman" panose="02020603050405020304" pitchFamily="18" charset="0"/>
                <a:cs typeface="Times New Roman" panose="02020603050405020304" pitchFamily="18" charset="0"/>
              </a:rPr>
              <a:t>C. CHƯƠNG TRÌNH ĐỊA PHƯƠNG PHẦN </a:t>
            </a:r>
            <a:r>
              <a:rPr lang="en-US" sz="3200" dirty="0" err="1">
                <a:solidFill>
                  <a:srgbClr val="FF0000"/>
                </a:solidFill>
                <a:latin typeface="Times New Roman" panose="02020603050405020304" pitchFamily="18" charset="0"/>
                <a:cs typeface="Times New Roman" panose="02020603050405020304" pitchFamily="18" charset="0"/>
              </a:rPr>
              <a:t>TIẾNG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Oval 3"/>
          <p:cNvSpPr/>
          <p:nvPr/>
        </p:nvSpPr>
        <p:spPr>
          <a:xfrm>
            <a:off x="252021" y="3152241"/>
            <a:ext cx="4886036" cy="3195780"/>
          </a:xfrm>
          <a:prstGeom prst="ellipse">
            <a:avLst/>
          </a:prstGeom>
          <a:blipFill>
            <a:blip r:embed="rId3"/>
            <a:tile tx="0" ty="0" sx="100000" sy="100000" flip="none" algn="tl"/>
          </a:blip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solidFill>
                  <a:srgbClr val="00B050"/>
                </a:solidFill>
                <a:latin typeface="Times New Roman" panose="02020603050405020304" pitchFamily="18" charset="0"/>
                <a:cs typeface="Times New Roman" panose="02020603050405020304" pitchFamily="18" charset="0"/>
              </a:rPr>
              <a:t>Gv</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yêu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cầu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học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sinh</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nhắc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lại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khái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niệm</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về</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từ</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ngữ</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địa</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phương</a:t>
            </a:r>
            <a:r>
              <a:rPr lang="en-US" sz="3200" dirty="0">
                <a:solidFill>
                  <a:srgbClr val="00B050"/>
                </a:solidFill>
                <a:latin typeface="Times New Roman" panose="02020603050405020304" pitchFamily="18" charset="0"/>
                <a:cs typeface="Times New Roman" panose="02020603050405020304" pitchFamily="18" charset="0"/>
              </a:rPr>
              <a:t>.</a:t>
            </a:r>
          </a:p>
          <a:p>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6" name="Rectangle 1"/>
          <p:cNvSpPr>
            <a:spLocks noGrp="1" noChangeArrowheads="1"/>
          </p:cNvSpPr>
          <p:nvPr>
            <p:ph type="body" idx="1"/>
          </p:nvPr>
        </p:nvSpPr>
        <p:spPr bwMode="auto">
          <a:xfrm>
            <a:off x="838200" y="1473510"/>
            <a:ext cx="5608782"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71500" marR="0" lvl="0" indent="-571500" algn="l" defTabSz="914400" rtl="0" eaLnBrk="0" fontAlgn="base" latinLnBrk="0" hangingPunct="0">
              <a:lnSpc>
                <a:spcPct val="100000"/>
              </a:lnSpc>
              <a:spcBef>
                <a:spcPct val="0"/>
              </a:spcBef>
              <a:spcAft>
                <a:spcPct val="0"/>
              </a:spcAft>
              <a:buClrTx/>
              <a:buSzTx/>
              <a:buFontTx/>
              <a:buAutoNum type="romanUcPeriod"/>
              <a:tabLst/>
            </a:pPr>
            <a:r>
              <a:rPr kumimoji="0" lang="en-US" altLang="en-US" sz="3200" b="1" i="0" u="sng"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 NGỮ </a:t>
            </a:r>
            <a:r>
              <a:rPr kumimoji="0" lang="en-US" altLang="en-US" sz="3200" b="1" i="0" u="sng" strike="noStrike" cap="none" normalizeH="0" baseline="0" dirty="0" err="1">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altLang="en-US" sz="3200" b="1" i="0" u="sng"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sng" strike="noStrike" cap="none" normalizeH="0" baseline="0" dirty="0" err="1">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PHƯƠNG</a:t>
            </a:r>
            <a:endParaRPr lang="en-US" alt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3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từ</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ngữ</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miền</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8" name="Oval Callout 7"/>
          <p:cNvSpPr/>
          <p:nvPr/>
        </p:nvSpPr>
        <p:spPr>
          <a:xfrm>
            <a:off x="7752521" y="1417982"/>
            <a:ext cx="3935896" cy="2385391"/>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phương</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286123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17718" y="5487348"/>
            <a:ext cx="2960687" cy="1372325"/>
          </a:xfrm>
          <a:prstGeom prst="rect">
            <a:avLst/>
          </a:prstGeom>
        </p:spPr>
      </p:pic>
      <p:sp>
        <p:nvSpPr>
          <p:cNvPr id="3" name="Rectangle 2"/>
          <p:cNvSpPr/>
          <p:nvPr/>
        </p:nvSpPr>
        <p:spPr>
          <a:xfrm>
            <a:off x="0" y="0"/>
            <a:ext cx="9144000" cy="1077218"/>
          </a:xfrm>
          <a:prstGeom prst="rect">
            <a:avLst/>
          </a:prstGeom>
        </p:spPr>
        <p:txBody>
          <a:bodyPr wrap="square">
            <a:spAutoFit/>
          </a:bodyPr>
          <a:lstStyle/>
          <a:p>
            <a:pPr lvl="0" algn="just" eaLnBrk="0" fontAlgn="base" hangingPunct="0">
              <a:spcBef>
                <a:spcPct val="0"/>
              </a:spcBef>
              <a:spcAft>
                <a:spcPct val="0"/>
              </a:spcAft>
              <a:buClrTx/>
            </a:pPr>
            <a:r>
              <a:rPr lang="en-US" altLang="en-US" sz="32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LUYỆN TẬP</a:t>
            </a:r>
            <a:endParaRPr lang="en-US" altLang="en-US" sz="3200" dirty="0">
              <a:solidFill>
                <a:srgbClr val="FF000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452968858"/>
              </p:ext>
            </p:extLst>
          </p:nvPr>
        </p:nvGraphicFramePr>
        <p:xfrm>
          <a:off x="0" y="1077218"/>
          <a:ext cx="12067569" cy="4276436"/>
        </p:xfrm>
        <a:graphic>
          <a:graphicData uri="http://schemas.openxmlformats.org/drawingml/2006/table">
            <a:tbl>
              <a:tblPr firstRow="1" bandRow="1">
                <a:tableStyleId>{5C22544A-7EE6-4342-B048-85BDC9FD1C3A}</a:tableStyleId>
              </a:tblPr>
              <a:tblGrid>
                <a:gridCol w="2207491">
                  <a:extLst>
                    <a:ext uri="{9D8B030D-6E8A-4147-A177-3AD203B41FA5}">
                      <a16:colId xmlns:a16="http://schemas.microsoft.com/office/drawing/2014/main" val="1660972794"/>
                    </a:ext>
                  </a:extLst>
                </a:gridCol>
                <a:gridCol w="5449454">
                  <a:extLst>
                    <a:ext uri="{9D8B030D-6E8A-4147-A177-3AD203B41FA5}">
                      <a16:colId xmlns:a16="http://schemas.microsoft.com/office/drawing/2014/main" val="4167474448"/>
                    </a:ext>
                  </a:extLst>
                </a:gridCol>
                <a:gridCol w="4410624">
                  <a:extLst>
                    <a:ext uri="{9D8B030D-6E8A-4147-A177-3AD203B41FA5}">
                      <a16:colId xmlns:a16="http://schemas.microsoft.com/office/drawing/2014/main" val="1705085991"/>
                    </a:ext>
                  </a:extLst>
                </a:gridCol>
              </a:tblGrid>
              <a:tr h="2138218">
                <a:tc>
                  <a:txBody>
                    <a:bodyPr/>
                    <a:lstStyle/>
                    <a:p>
                      <a:pPr algn="ctr"/>
                      <a:r>
                        <a:rPr lang="en-US" sz="3200" dirty="0">
                          <a:latin typeface="Times New Roman" panose="02020603050405020304" pitchFamily="18" charset="0"/>
                          <a:cs typeface="Times New Roman" panose="02020603050405020304" pitchFamily="18" charset="0"/>
                        </a:rPr>
                        <a:t>STT</a:t>
                      </a:r>
                    </a:p>
                  </a:txBody>
                  <a:tcPr/>
                </a:tc>
                <a:tc>
                  <a:txBody>
                    <a:bodyPr/>
                    <a:lstStyle/>
                    <a:p>
                      <a:pPr algn="ctr"/>
                      <a:r>
                        <a:rPr lang="en-US" sz="3200" dirty="0">
                          <a:latin typeface="Times New Roman" panose="02020603050405020304" pitchFamily="18" charset="0"/>
                          <a:cs typeface="Times New Roman" panose="02020603050405020304" pitchFamily="18" charset="0"/>
                        </a:rPr>
                        <a:t>TỪ</a:t>
                      </a:r>
                      <a:r>
                        <a:rPr lang="en-US" sz="3200" baseline="0" dirty="0">
                          <a:latin typeface="Times New Roman" panose="02020603050405020304" pitchFamily="18" charset="0"/>
                          <a:cs typeface="Times New Roman" panose="02020603050405020304" pitchFamily="18" charset="0"/>
                        </a:rPr>
                        <a:t> NGỮ TOÀN DÂN</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a:latin typeface="Times New Roman" panose="02020603050405020304" pitchFamily="18" charset="0"/>
                          <a:cs typeface="Times New Roman" panose="02020603050405020304" pitchFamily="18" charset="0"/>
                        </a:rPr>
                        <a:t>TỪ</a:t>
                      </a:r>
                      <a:r>
                        <a:rPr lang="en-US" sz="3200" baseline="0" dirty="0">
                          <a:latin typeface="Times New Roman" panose="02020603050405020304" pitchFamily="18" charset="0"/>
                          <a:cs typeface="Times New Roman" panose="02020603050405020304" pitchFamily="18" charset="0"/>
                        </a:rPr>
                        <a:t> NGỮ ĐỊA PHƯƠNG NAM BỘ</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1718560"/>
                  </a:ext>
                </a:extLst>
              </a:tr>
              <a:tr h="2138218">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88140094"/>
                  </a:ext>
                </a:extLst>
              </a:tr>
            </a:tbl>
          </a:graphicData>
        </a:graphic>
      </p:graphicFrame>
    </p:spTree>
    <p:extLst>
      <p:ext uri="{BB962C8B-B14F-4D97-AF65-F5344CB8AC3E}">
        <p14:creationId xmlns:p14="http://schemas.microsoft.com/office/powerpoint/2010/main" val="25761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81"/>
        <p:cNvGrpSpPr/>
        <p:nvPr/>
      </p:nvGrpSpPr>
      <p:grpSpPr>
        <a:xfrm>
          <a:off x="0" y="0"/>
          <a:ext cx="0" cy="0"/>
          <a:chOff x="0" y="0"/>
          <a:chExt cx="0" cy="0"/>
        </a:xfrm>
      </p:grpSpPr>
      <p:pic>
        <p:nvPicPr>
          <p:cNvPr id="482" name="Google Shape;482;p48"/>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483" name="Google Shape;483;p48"/>
          <p:cNvPicPr preferRelativeResize="0"/>
          <p:nvPr/>
        </p:nvPicPr>
        <p:blipFill rotWithShape="1">
          <a:blip r:embed="rId4">
            <a:alphaModFix/>
          </a:blip>
          <a:srcRect l="22909" t="20364" r="6455" b="9817"/>
          <a:stretch/>
        </p:blipFill>
        <p:spPr>
          <a:xfrm>
            <a:off x="-71439" y="-54004"/>
            <a:ext cx="12334877" cy="6858000"/>
          </a:xfrm>
          <a:prstGeom prst="rect">
            <a:avLst/>
          </a:prstGeom>
          <a:noFill/>
          <a:ln>
            <a:noFill/>
          </a:ln>
        </p:spPr>
      </p:pic>
      <p:pic>
        <p:nvPicPr>
          <p:cNvPr id="484" name="Google Shape;484;p48" descr="图片包含 事情, 镜子&#10;&#10;已生成高可信度的说明"/>
          <p:cNvPicPr preferRelativeResize="0"/>
          <p:nvPr/>
        </p:nvPicPr>
        <p:blipFill rotWithShape="1">
          <a:blip r:embed="rId5">
            <a:alphaModFix/>
          </a:blip>
          <a:srcRect t="26820"/>
          <a:stretch/>
        </p:blipFill>
        <p:spPr>
          <a:xfrm>
            <a:off x="-389965" y="773817"/>
            <a:ext cx="7570694" cy="6151418"/>
          </a:xfrm>
          <a:prstGeom prst="rect">
            <a:avLst/>
          </a:prstGeom>
          <a:noFill/>
          <a:ln>
            <a:noFill/>
          </a:ln>
        </p:spPr>
      </p:pic>
      <p:sp>
        <p:nvSpPr>
          <p:cNvPr id="485" name="Google Shape;485;p48"/>
          <p:cNvSpPr/>
          <p:nvPr/>
        </p:nvSpPr>
        <p:spPr>
          <a:xfrm>
            <a:off x="1174628" y="1416190"/>
            <a:ext cx="4099034" cy="4005470"/>
          </a:xfrm>
          <a:prstGeom prst="rect">
            <a:avLst/>
          </a:prstGeom>
          <a:blipFill>
            <a:blip r:embed="rId6"/>
            <a:tile tx="0" ty="0" sx="100000" sy="100000" flip="none" algn="tl"/>
          </a:blipFill>
          <a:ln>
            <a:noFill/>
          </a:ln>
        </p:spPr>
        <p:txBody>
          <a:bodyPr spcFirstLastPara="1" wrap="square" lIns="121900" tIns="60950" rIns="121900" bIns="60950" anchor="t" anchorCtr="0">
            <a:noAutofit/>
          </a:bodyPr>
          <a:lstStyle/>
          <a:p>
            <a:pPr algn="ctr"/>
            <a:r>
              <a:rPr lang="en-US" sz="3200" dirty="0" err="1">
                <a:solidFill>
                  <a:srgbClr val="00B0F0"/>
                </a:solidFill>
                <a:latin typeface="Times New Roman" panose="02020603050405020304" pitchFamily="18" charset="0"/>
                <a:cs typeface="Times New Roman" panose="02020603050405020304" pitchFamily="18" charset="0"/>
              </a:rPr>
              <a:t>Sưu</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tầm</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và</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chép</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lại</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những</a:t>
            </a:r>
            <a:r>
              <a:rPr lang="en-US" sz="3200" dirty="0">
                <a:solidFill>
                  <a:srgbClr val="00B0F0"/>
                </a:solidFill>
                <a:latin typeface="Times New Roman" panose="02020603050405020304" pitchFamily="18" charset="0"/>
                <a:cs typeface="Times New Roman" panose="02020603050405020304" pitchFamily="18" charset="0"/>
              </a:rPr>
              <a:t> bài </a:t>
            </a:r>
            <a:r>
              <a:rPr lang="en-US" sz="3200" dirty="0" err="1">
                <a:solidFill>
                  <a:srgbClr val="00B0F0"/>
                </a:solidFill>
                <a:latin typeface="Times New Roman" panose="02020603050405020304" pitchFamily="18" charset="0"/>
                <a:cs typeface="Times New Roman" panose="02020603050405020304" pitchFamily="18" charset="0"/>
              </a:rPr>
              <a:t>thơ</a:t>
            </a:r>
            <a:r>
              <a:rPr lang="en-US" sz="3200" dirty="0">
                <a:solidFill>
                  <a:srgbClr val="00B0F0"/>
                </a:solidFill>
                <a:latin typeface="Times New Roman" panose="02020603050405020304" pitchFamily="18" charset="0"/>
                <a:cs typeface="Times New Roman" panose="02020603050405020304" pitchFamily="18" charset="0"/>
              </a:rPr>
              <a:t>, bài </a:t>
            </a:r>
            <a:r>
              <a:rPr lang="en-US" sz="3200" dirty="0" err="1">
                <a:solidFill>
                  <a:srgbClr val="00B0F0"/>
                </a:solidFill>
                <a:latin typeface="Times New Roman" panose="02020603050405020304" pitchFamily="18" charset="0"/>
                <a:cs typeface="Times New Roman" panose="02020603050405020304" pitchFamily="18" charset="0"/>
              </a:rPr>
              <a:t>văn</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đọan</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văn</a:t>
            </a:r>
            <a:r>
              <a:rPr lang="en-US" sz="3200" dirty="0">
                <a:solidFill>
                  <a:srgbClr val="00B0F0"/>
                </a:solidFill>
                <a:latin typeface="Times New Roman" panose="02020603050405020304" pitchFamily="18" charset="0"/>
                <a:cs typeface="Times New Roman" panose="02020603050405020304" pitchFamily="18" charset="0"/>
              </a:rPr>
              <a:t> hay </a:t>
            </a:r>
            <a:r>
              <a:rPr lang="en-US" sz="3200" dirty="0" err="1">
                <a:solidFill>
                  <a:srgbClr val="00B0F0"/>
                </a:solidFill>
                <a:latin typeface="Times New Roman" panose="02020603050405020304" pitchFamily="18" charset="0"/>
                <a:cs typeface="Times New Roman" panose="02020603050405020304" pitchFamily="18" charset="0"/>
              </a:rPr>
              <a:t>có</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sử</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dụng</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từ</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ngữ</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địa</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phương</a:t>
            </a:r>
            <a:r>
              <a:rPr lang="en-US" sz="3200" dirty="0">
                <a:solidFill>
                  <a:srgbClr val="00B0F0"/>
                </a:solidFill>
                <a:latin typeface="Times New Roman" panose="02020603050405020304" pitchFamily="18" charset="0"/>
                <a:cs typeface="Times New Roman" panose="02020603050405020304" pitchFamily="18" charset="0"/>
              </a:rPr>
              <a:t> Nam </a:t>
            </a:r>
            <a:r>
              <a:rPr lang="en-US" sz="3200" dirty="0" err="1">
                <a:solidFill>
                  <a:srgbClr val="00B0F0"/>
                </a:solidFill>
                <a:latin typeface="Times New Roman" panose="02020603050405020304" pitchFamily="18" charset="0"/>
                <a:cs typeface="Times New Roman" panose="02020603050405020304" pitchFamily="18" charset="0"/>
              </a:rPr>
              <a:t>Bộ</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phân</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tích</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để</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thấy</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được</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tác</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dụng</a:t>
            </a:r>
            <a:r>
              <a:rPr lang="en-US" sz="3200" dirty="0">
                <a:solidFill>
                  <a:srgbClr val="00B0F0"/>
                </a:solidFill>
                <a:latin typeface="Times New Roman" panose="02020603050405020304" pitchFamily="18" charset="0"/>
                <a:cs typeface="Times New Roman" panose="02020603050405020304" pitchFamily="18" charset="0"/>
              </a:rPr>
              <a:t> của </a:t>
            </a:r>
            <a:r>
              <a:rPr lang="en-US" sz="3200" dirty="0" err="1">
                <a:solidFill>
                  <a:srgbClr val="00B0F0"/>
                </a:solidFill>
                <a:latin typeface="Times New Roman" panose="02020603050405020304" pitchFamily="18" charset="0"/>
                <a:cs typeface="Times New Roman" panose="02020603050405020304" pitchFamily="18" charset="0"/>
              </a:rPr>
              <a:t>những</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từ</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ngữ</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này</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trong</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tác</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phẩm</a:t>
            </a:r>
            <a:r>
              <a:rPr lang="en-US" sz="3200" dirty="0">
                <a:solidFill>
                  <a:srgbClr val="00B0F0"/>
                </a:solidFill>
                <a:latin typeface="Times New Roman" panose="02020603050405020304" pitchFamily="18" charset="0"/>
                <a:cs typeface="Times New Roman" panose="02020603050405020304" pitchFamily="18" charset="0"/>
              </a:rPr>
              <a:t>. </a:t>
            </a:r>
          </a:p>
          <a:p>
            <a:pPr marL="0" marR="0" lvl="0" indent="0" algn="ctr" rtl="0">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
        <p:nvSpPr>
          <p:cNvPr id="7" name="Rectangle 6"/>
          <p:cNvSpPr/>
          <p:nvPr/>
        </p:nvSpPr>
        <p:spPr>
          <a:xfrm>
            <a:off x="7458890" y="283904"/>
            <a:ext cx="4362995" cy="5509200"/>
          </a:xfrm>
          <a:prstGeom prst="rect">
            <a:avLst/>
          </a:prstGeom>
        </p:spPr>
        <p:txBody>
          <a:bodyPr wrap="square">
            <a:spAutoFit/>
          </a:bodyPr>
          <a:lstStyle/>
          <a:p>
            <a:r>
              <a:rPr lang="vi-VN" sz="3200" dirty="0">
                <a:solidFill>
                  <a:srgbClr val="FF0066"/>
                </a:solidFill>
                <a:latin typeface="Times New Roman" panose="02020603050405020304" pitchFamily="18" charset="0"/>
                <a:cs typeface="Times New Roman" panose="02020603050405020304" pitchFamily="18" charset="0"/>
                <a:sym typeface="Times New Roman"/>
              </a:rPr>
              <a:t>* </a:t>
            </a:r>
            <a:r>
              <a:rPr lang="vi-VN" sz="3200" u="sng" dirty="0">
                <a:solidFill>
                  <a:srgbClr val="FF0066"/>
                </a:solidFill>
                <a:latin typeface="Times New Roman" panose="02020603050405020304" pitchFamily="18" charset="0"/>
                <a:cs typeface="Times New Roman" panose="02020603050405020304" pitchFamily="18" charset="0"/>
                <a:sym typeface="Times New Roman"/>
              </a:rPr>
              <a:t>VD:</a:t>
            </a:r>
            <a:endParaRPr lang="vi-VN" sz="3200" u="sng"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…Và </a:t>
            </a:r>
            <a:r>
              <a:rPr lang="vi-VN" sz="3200" b="1" dirty="0">
                <a:latin typeface="Times New Roman" panose="02020603050405020304" pitchFamily="18" charset="0"/>
                <a:cs typeface="Times New Roman" panose="02020603050405020304" pitchFamily="18" charset="0"/>
              </a:rPr>
              <a:t>má</a:t>
            </a:r>
            <a:r>
              <a:rPr lang="vi-VN" sz="3200" dirty="0">
                <a:latin typeface="Times New Roman" panose="02020603050405020304" pitchFamily="18" charset="0"/>
                <a:cs typeface="Times New Roman" panose="02020603050405020304" pitchFamily="18" charset="0"/>
              </a:rPr>
              <a:t> muôn đời Nam Bộ vẫn chờ tôi .</a:t>
            </a:r>
          </a:p>
          <a:p>
            <a:r>
              <a:rPr lang="vi-VN" sz="3200" dirty="0">
                <a:latin typeface="Times New Roman" panose="02020603050405020304" pitchFamily="18" charset="0"/>
                <a:cs typeface="Times New Roman" panose="02020603050405020304" pitchFamily="18" charset="0"/>
              </a:rPr>
              <a:t>   Má ngước đầu lên má </a:t>
            </a:r>
            <a:r>
              <a:rPr lang="vi-VN" sz="3200" b="1" dirty="0">
                <a:latin typeface="Times New Roman" panose="02020603050405020304" pitchFamily="18" charset="0"/>
                <a:cs typeface="Times New Roman" panose="02020603050405020304" pitchFamily="18" charset="0"/>
              </a:rPr>
              <a:t>biểu</a:t>
            </a:r>
            <a:r>
              <a:rPr lang="vi-VN" sz="3200" dirty="0">
                <a:latin typeface="Times New Roman" panose="02020603050405020304" pitchFamily="18" charset="0"/>
                <a:cs typeface="Times New Roman" panose="02020603050405020304" pitchFamily="18" charset="0"/>
              </a:rPr>
              <a:t>: “ </a:t>
            </a:r>
            <a:r>
              <a:rPr lang="vi-VN" sz="3200" b="1" dirty="0">
                <a:latin typeface="Times New Roman" panose="02020603050405020304" pitchFamily="18" charset="0"/>
                <a:cs typeface="Times New Roman" panose="02020603050405020304" pitchFamily="18" charset="0"/>
              </a:rPr>
              <a:t>Thằng Hai</a:t>
            </a:r>
            <a:r>
              <a:rPr lang="vi-VN" sz="3200" dirty="0">
                <a:latin typeface="Times New Roman" panose="02020603050405020304" pitchFamily="18" charset="0"/>
                <a:cs typeface="Times New Roman" panose="02020603050405020304" pitchFamily="18" charset="0"/>
              </a:rPr>
              <a:t> !</a:t>
            </a:r>
          </a:p>
          <a:p>
            <a:r>
              <a:rPr lang="vi-VN" sz="3200" dirty="0">
                <a:latin typeface="Times New Roman" panose="02020603050405020304" pitchFamily="18" charset="0"/>
                <a:cs typeface="Times New Roman" panose="02020603050405020304" pitchFamily="18" charset="0"/>
              </a:rPr>
              <a:t>Gặp bữa , con ngồi xuống đây ăn cơm với má ”.</a:t>
            </a:r>
          </a:p>
          <a:p>
            <a:r>
              <a:rPr lang="vi-VN" sz="3200" dirty="0">
                <a:latin typeface="Times New Roman" panose="02020603050405020304" pitchFamily="18" charset="0"/>
                <a:cs typeface="Times New Roman" panose="02020603050405020304" pitchFamily="18" charset="0"/>
              </a:rPr>
              <a:t>--&gt; Các từ địa phương trên mang đậm cách nói của người Nam Bộ.</a:t>
            </a:r>
            <a:endParaRPr lang="vi-VN" sz="3200" dirty="0">
              <a:solidFill>
                <a:srgbClr val="FF0066"/>
              </a:solidFill>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2000"/>
                                        <p:tgtEl>
                                          <p:spTgt spid="485"/>
                                        </p:tgtEl>
                                      </p:cBhvr>
                                    </p:animEffect>
                                  </p:childTnLst>
                                </p:cTn>
                              </p:par>
                              <p:par>
                                <p:cTn id="8" presetID="10" presetClass="entr" presetSubtype="0" fill="hold" nodeType="withEffect">
                                  <p:stCondLst>
                                    <p:cond delay="0"/>
                                  </p:stCondLst>
                                  <p:childTnLst>
                                    <p:set>
                                      <p:cBhvr>
                                        <p:cTn id="9" dur="1" fill="hold">
                                          <p:stCondLst>
                                            <p:cond delay="0"/>
                                          </p:stCondLst>
                                        </p:cTn>
                                        <p:tgtEl>
                                          <p:spTgt spid="484"/>
                                        </p:tgtEl>
                                        <p:attrNameLst>
                                          <p:attrName>style.visibility</p:attrName>
                                        </p:attrNameLst>
                                      </p:cBhvr>
                                      <p:to>
                                        <p:strVal val="visible"/>
                                      </p:to>
                                    </p:set>
                                    <p:animEffect transition="in" filter="fade">
                                      <p:cBhvr>
                                        <p:cTn id="10" dur="2000"/>
                                        <p:tgtEl>
                                          <p:spTgt spid="48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85">
                                            <p:txEl>
                                              <p:pRg st="0" end="0"/>
                                            </p:txEl>
                                          </p:spTgt>
                                        </p:tgtEl>
                                        <p:attrNameLst>
                                          <p:attrName>style.visibility</p:attrName>
                                        </p:attrNameLst>
                                      </p:cBhvr>
                                      <p:to>
                                        <p:strVal val="visible"/>
                                      </p:to>
                                    </p:set>
                                    <p:anim calcmode="lin" valueType="num">
                                      <p:cBhvr additive="base">
                                        <p:cTn id="15" dur="500" fill="hold"/>
                                        <p:tgtEl>
                                          <p:spTgt spid="48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8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7014755"/>
          </a:xfrm>
          <a:prstGeom prst="rect">
            <a:avLst/>
          </a:prstGeom>
          <a:blipFill>
            <a:blip r:embed="rId2" cstate="print"/>
            <a:stretch>
              <a:fillRect/>
            </a:stretch>
          </a:blipFill>
        </p:spPr>
        <p:txBody>
          <a:bodyPr wrap="square" lIns="0" tIns="0" rIns="0" bIns="0" rtlCol="0"/>
          <a:lstStyle/>
          <a:p>
            <a:r>
              <a:rPr lang="en-US" sz="933" dirty="0"/>
              <a:t>-                                                                                                                         </a:t>
            </a:r>
            <a:endParaRPr sz="933" dirty="0"/>
          </a:p>
        </p:txBody>
      </p:sp>
      <p:sp>
        <p:nvSpPr>
          <p:cNvPr id="3" name="Rectangle 2"/>
          <p:cNvSpPr/>
          <p:nvPr/>
        </p:nvSpPr>
        <p:spPr>
          <a:xfrm>
            <a:off x="1828799" y="1698171"/>
            <a:ext cx="8255727" cy="3046988"/>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 </a:t>
            </a:r>
            <a:r>
              <a:rPr lang="en-US" sz="3200" u="sng" dirty="0">
                <a:solidFill>
                  <a:srgbClr val="FF0000"/>
                </a:solidFill>
                <a:latin typeface="Times New Roman" panose="02020603050405020304" pitchFamily="18" charset="0"/>
                <a:cs typeface="Times New Roman" panose="02020603050405020304" pitchFamily="18" charset="0"/>
              </a:rPr>
              <a:t>KKHS TỰ LÀM</a:t>
            </a:r>
            <a:r>
              <a:rPr lang="en-US" sz="3200" dirty="0">
                <a:solidFill>
                  <a:srgbClr val="FF0000"/>
                </a:solidFill>
                <a:latin typeface="Times New Roman" panose="02020603050405020304" pitchFamily="18" charset="0"/>
                <a:cs typeface="Times New Roman" panose="02020603050405020304" pitchFamily="18" charset="0"/>
              </a:rPr>
              <a:t>: </a:t>
            </a:r>
            <a:r>
              <a:rPr lang="en-US" sz="3200" b="1" dirty="0">
                <a:solidFill>
                  <a:schemeClr val="tx1">
                    <a:lumMod val="85000"/>
                    <a:lumOff val="15000"/>
                  </a:schemeClr>
                </a:solidFill>
                <a:latin typeface="Times New Roman" panose="02020603050405020304" pitchFamily="18" charset="0"/>
                <a:cs typeface="Times New Roman" panose="02020603050405020304" pitchFamily="18" charset="0"/>
              </a:rPr>
              <a:t>HOẠT ĐỘNG NGỮ VĂN: LÀM THƠ BẢY CHỮ.</a:t>
            </a:r>
            <a:br>
              <a:rPr lang="en-US" sz="3200" dirty="0">
                <a:solidFill>
                  <a:srgbClr val="00B0F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u="sng" dirty="0">
                <a:solidFill>
                  <a:srgbClr val="FF0000"/>
                </a:solidFill>
                <a:latin typeface="Times New Roman" panose="02020603050405020304" pitchFamily="18" charset="0"/>
                <a:cs typeface="Times New Roman" panose="02020603050405020304" pitchFamily="18" charset="0"/>
              </a:rPr>
              <a:t>KKHS TỰ THỰC HIỆN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b="1" dirty="0">
                <a:solidFill>
                  <a:schemeClr val="tx1">
                    <a:lumMod val="85000"/>
                    <a:lumOff val="15000"/>
                  </a:schemeClr>
                </a:solidFill>
                <a:latin typeface="Times New Roman" panose="02020603050405020304" pitchFamily="18" charset="0"/>
                <a:cs typeface="Times New Roman" panose="02020603050405020304" pitchFamily="18" charset="0"/>
              </a:rPr>
              <a:t>CHƯƠNG TRÌNH ĐỊA PHƯƠNG PHẦN VĂN.</a:t>
            </a:r>
            <a:br>
              <a:rPr lang="en-US" sz="3200" dirty="0">
                <a:solidFill>
                  <a:srgbClr val="00B0F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u="sng" dirty="0">
                <a:solidFill>
                  <a:srgbClr val="FF0000"/>
                </a:solidFill>
                <a:latin typeface="Times New Roman" panose="02020603050405020304" pitchFamily="18" charset="0"/>
                <a:cs typeface="Times New Roman" panose="02020603050405020304" pitchFamily="18" charset="0"/>
              </a:rPr>
              <a:t>KKHS TỰ THỰC HIỆN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b="1" dirty="0">
                <a:solidFill>
                  <a:schemeClr val="tx1">
                    <a:lumMod val="85000"/>
                    <a:lumOff val="15000"/>
                  </a:schemeClr>
                </a:solidFill>
                <a:latin typeface="Times New Roman" panose="02020603050405020304" pitchFamily="18" charset="0"/>
                <a:cs typeface="Times New Roman" panose="02020603050405020304" pitchFamily="18" charset="0"/>
              </a:rPr>
              <a:t>CHƯƠNG TRÌNH ĐỊA PHƯƠNG PHẦN TIẾNG VIỆT.</a:t>
            </a:r>
            <a:endParaRPr lang="en-US" sz="3200" b="1" dirty="0">
              <a:solidFill>
                <a:schemeClr val="tx1">
                  <a:lumMod val="85000"/>
                  <a:lumOff val="15000"/>
                </a:schemeClr>
              </a:solidFill>
            </a:endParaRPr>
          </a:p>
        </p:txBody>
      </p:sp>
    </p:spTree>
    <p:extLst>
      <p:ext uri="{BB962C8B-B14F-4D97-AF65-F5344CB8AC3E}">
        <p14:creationId xmlns:p14="http://schemas.microsoft.com/office/powerpoint/2010/main" val="97075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310" y="1"/>
            <a:ext cx="11988799" cy="6857999"/>
          </a:xfrm>
          <a:prstGeom prst="rect">
            <a:avLst/>
          </a:prstGeom>
          <a:blipFill>
            <a:blip r:embed="rId2" cstate="print"/>
            <a:stretch>
              <a:fillRect/>
            </a:stretch>
          </a:blipFill>
        </p:spPr>
        <p:txBody>
          <a:bodyPr wrap="square" lIns="0" tIns="0" rIns="0" bIns="0" rtlCol="0"/>
          <a:lstStyle/>
          <a:p>
            <a:pPr algn="ctr"/>
            <a:r>
              <a:rPr lang="en-US" sz="3200"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HƯỚNG DẪN HỌC TẬP:</a:t>
            </a:r>
          </a:p>
          <a:p>
            <a:pPr algn="ctr"/>
            <a:r>
              <a:rPr lang="en-US" sz="3600" dirty="0">
                <a:solidFill>
                  <a:srgbClr val="FF0000"/>
                </a:solidFill>
                <a:latin typeface="Times New Roman" panose="02020603050405020304" pitchFamily="18" charset="0"/>
                <a:cs typeface="Times New Roman" panose="02020603050405020304" pitchFamily="18" charset="0"/>
              </a:rPr>
              <a:t>1. </a:t>
            </a:r>
            <a:r>
              <a:rPr lang="en-US" sz="3600" dirty="0" err="1">
                <a:solidFill>
                  <a:srgbClr val="FF0000"/>
                </a:solidFill>
                <a:latin typeface="Times New Roman" panose="02020603050405020304" pitchFamily="18" charset="0"/>
                <a:cs typeface="Times New Roman" panose="02020603050405020304" pitchFamily="18" charset="0"/>
              </a:rPr>
              <a:t>Học</a:t>
            </a:r>
            <a:r>
              <a:rPr lang="en-US" sz="3600" dirty="0">
                <a:solidFill>
                  <a:srgbClr val="FF0000"/>
                </a:solidFill>
                <a:latin typeface="Times New Roman" panose="02020603050405020304" pitchFamily="18" charset="0"/>
                <a:cs typeface="Times New Roman" panose="02020603050405020304" pitchFamily="18" charset="0"/>
              </a:rPr>
              <a:t> bài </a:t>
            </a:r>
            <a:r>
              <a:rPr lang="en-US" sz="3600" dirty="0" err="1">
                <a:solidFill>
                  <a:srgbClr val="FF0000"/>
                </a:solidFill>
                <a:latin typeface="Times New Roman" panose="02020603050405020304" pitchFamily="18" charset="0"/>
                <a:cs typeface="Times New Roman" panose="02020603050405020304" pitchFamily="18" charset="0"/>
              </a:rPr>
              <a:t>cũ</a:t>
            </a:r>
            <a:r>
              <a:rPr lang="en-US" sz="3600" dirty="0">
                <a:solidFill>
                  <a:srgbClr val="FF0000"/>
                </a:solidFill>
                <a:latin typeface="Times New Roman" panose="02020603050405020304" pitchFamily="18" charset="0"/>
                <a:cs typeface="Times New Roman" panose="02020603050405020304" pitchFamily="18" charset="0"/>
              </a:rPr>
              <a:t>:</a:t>
            </a:r>
          </a:p>
          <a:p>
            <a:pPr algn="ct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Về</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nhà</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tiếp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tục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làm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và</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sưu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tầm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một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số</a:t>
            </a:r>
            <a:r>
              <a:rPr lang="en-US" sz="3600" dirty="0">
                <a:solidFill>
                  <a:srgbClr val="0070C0"/>
                </a:solidFill>
                <a:latin typeface="Times New Roman" panose="02020603050405020304" pitchFamily="18" charset="0"/>
                <a:cs typeface="Times New Roman" panose="02020603050405020304" pitchFamily="18" charset="0"/>
              </a:rPr>
              <a:t> bài </a:t>
            </a:r>
            <a:r>
              <a:rPr lang="en-US" sz="3600" dirty="0" err="1">
                <a:solidFill>
                  <a:srgbClr val="0070C0"/>
                </a:solidFill>
                <a:latin typeface="Times New Roman" panose="02020603050405020304" pitchFamily="18" charset="0"/>
                <a:cs typeface="Times New Roman" panose="02020603050405020304" pitchFamily="18" charset="0"/>
              </a:rPr>
              <a:t>thơ</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bảy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chữ</a:t>
            </a:r>
            <a:r>
              <a:rPr lang="en-US" sz="3600" dirty="0">
                <a:solidFill>
                  <a:srgbClr val="0070C0"/>
                </a:solidFill>
                <a:latin typeface="Times New Roman" panose="02020603050405020304" pitchFamily="18" charset="0"/>
                <a:cs typeface="Times New Roman" panose="02020603050405020304" pitchFamily="18" charset="0"/>
              </a:rPr>
              <a:t>.</a:t>
            </a:r>
          </a:p>
          <a:p>
            <a:pPr algn="ct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Tập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sáng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tác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và</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sưu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tầm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những</a:t>
            </a:r>
            <a:r>
              <a:rPr lang="en-US" sz="3600" dirty="0">
                <a:solidFill>
                  <a:srgbClr val="0070C0"/>
                </a:solidFill>
                <a:latin typeface="Times New Roman" panose="02020603050405020304" pitchFamily="18" charset="0"/>
                <a:cs typeface="Times New Roman" panose="02020603050405020304" pitchFamily="18" charset="0"/>
              </a:rPr>
              <a:t> bài </a:t>
            </a:r>
            <a:r>
              <a:rPr lang="en-US" sz="3600" dirty="0" err="1">
                <a:solidFill>
                  <a:srgbClr val="0070C0"/>
                </a:solidFill>
                <a:latin typeface="Times New Roman" panose="02020603050405020304" pitchFamily="18" charset="0"/>
                <a:cs typeface="Times New Roman" panose="02020603050405020304" pitchFamily="18" charset="0"/>
              </a:rPr>
              <a:t>thơ</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nói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về</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quê</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hương</a:t>
            </a:r>
            <a:r>
              <a:rPr lang="en-US" sz="3600" dirty="0">
                <a:solidFill>
                  <a:srgbClr val="0070C0"/>
                </a:solidFill>
                <a:latin typeface="Times New Roman" panose="02020603050405020304" pitchFamily="18" charset="0"/>
                <a:cs typeface="Times New Roman" panose="02020603050405020304" pitchFamily="18" charset="0"/>
              </a:rPr>
              <a:t>.</a:t>
            </a:r>
          </a:p>
          <a:p>
            <a:pPr algn="ct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Tìm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thêm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một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số</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từ</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ngữ</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địa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phương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từ</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ngữ</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toàn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dân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tương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ứng</a:t>
            </a:r>
            <a:endParaRPr lang="en-US" sz="3600" dirty="0">
              <a:solidFill>
                <a:srgbClr val="0070C0"/>
              </a:solidFill>
              <a:latin typeface="Times New Roman" panose="02020603050405020304" pitchFamily="18" charset="0"/>
              <a:cs typeface="Times New Roman" panose="02020603050405020304" pitchFamily="18" charset="0"/>
            </a:endParaRPr>
          </a:p>
          <a:p>
            <a:pPr algn="ctr"/>
            <a:r>
              <a:rPr lang="en-US" sz="3600" dirty="0">
                <a:solidFill>
                  <a:srgbClr val="FF0000"/>
                </a:solidFill>
                <a:latin typeface="Times New Roman" panose="02020603050405020304" pitchFamily="18" charset="0"/>
                <a:cs typeface="Times New Roman" panose="02020603050405020304" pitchFamily="18" charset="0"/>
              </a:rPr>
              <a:t>2. </a:t>
            </a:r>
            <a:r>
              <a:rPr lang="en-US" sz="3600" dirty="0" err="1">
                <a:solidFill>
                  <a:srgbClr val="FF0000"/>
                </a:solidFill>
                <a:latin typeface="Times New Roman" panose="02020603050405020304" pitchFamily="18" charset="0"/>
                <a:cs typeface="Times New Roman" panose="02020603050405020304" pitchFamily="18" charset="0"/>
              </a:rPr>
              <a:t>Chuẩn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bị</a:t>
            </a:r>
            <a:r>
              <a:rPr lang="en-US" sz="3600" dirty="0">
                <a:solidFill>
                  <a:srgbClr val="FF0000"/>
                </a:solidFill>
                <a:latin typeface="Times New Roman" panose="02020603050405020304" pitchFamily="18" charset="0"/>
                <a:cs typeface="Times New Roman" panose="02020603050405020304" pitchFamily="18" charset="0"/>
              </a:rPr>
              <a:t>:</a:t>
            </a:r>
          </a:p>
          <a:p>
            <a:pPr algn="ctr"/>
            <a:r>
              <a:rPr lang="en-US" sz="3600" dirty="0" err="1">
                <a:solidFill>
                  <a:srgbClr val="0070C0"/>
                </a:solidFill>
                <a:latin typeface="Times New Roman" panose="02020603050405020304" pitchFamily="18" charset="0"/>
                <a:cs typeface="Times New Roman" panose="02020603050405020304" pitchFamily="18" charset="0"/>
              </a:rPr>
              <a:t>Xem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lại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nội</a:t>
            </a:r>
            <a:r>
              <a:rPr lang="en-US" sz="3600" dirty="0">
                <a:solidFill>
                  <a:srgbClr val="0070C0"/>
                </a:solidFill>
                <a:latin typeface="Times New Roman" panose="02020603050405020304" pitchFamily="18" charset="0"/>
                <a:cs typeface="Times New Roman" panose="02020603050405020304" pitchFamily="18" charset="0"/>
              </a:rPr>
              <a:t> dung bài </a:t>
            </a:r>
            <a:r>
              <a:rPr lang="en-US" sz="3600" dirty="0" err="1">
                <a:solidFill>
                  <a:srgbClr val="0070C0"/>
                </a:solidFill>
                <a:latin typeface="Times New Roman" panose="02020603050405020304" pitchFamily="18" charset="0"/>
                <a:cs typeface="Times New Roman" panose="02020603050405020304" pitchFamily="18" charset="0"/>
              </a:rPr>
              <a:t>kiểm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học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kì</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tiết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trả</a:t>
            </a:r>
            <a:r>
              <a:rPr lang="en-US" sz="3600" dirty="0">
                <a:solidFill>
                  <a:srgbClr val="0070C0"/>
                </a:solidFill>
                <a:latin typeface="Times New Roman" panose="02020603050405020304" pitchFamily="18" charset="0"/>
                <a:cs typeface="Times New Roman" panose="02020603050405020304" pitchFamily="18" charset="0"/>
              </a:rPr>
              <a:t> bài.</a:t>
            </a:r>
          </a:p>
          <a:p>
            <a:pPr algn="ctr"/>
            <a:endParaRPr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35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additive="base">
                                        <p:cTn id="4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579"/>
        <p:cNvGrpSpPr/>
        <p:nvPr/>
      </p:nvGrpSpPr>
      <p:grpSpPr>
        <a:xfrm>
          <a:off x="0" y="0"/>
          <a:ext cx="0" cy="0"/>
          <a:chOff x="0" y="0"/>
          <a:chExt cx="0" cy="0"/>
        </a:xfrm>
      </p:grpSpPr>
      <p:pic>
        <p:nvPicPr>
          <p:cNvPr id="580" name="Google Shape;580;p55"/>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581" name="Google Shape;581;p55"/>
          <p:cNvPicPr preferRelativeResize="0"/>
          <p:nvPr/>
        </p:nvPicPr>
        <p:blipFill rotWithShape="1">
          <a:blip r:embed="rId4">
            <a:alphaModFix/>
          </a:blip>
          <a:srcRect l="22909" t="20364" r="6455" b="9817"/>
          <a:stretch/>
        </p:blipFill>
        <p:spPr>
          <a:xfrm>
            <a:off x="-1" y="0"/>
            <a:ext cx="12334877" cy="6858000"/>
          </a:xfrm>
          <a:prstGeom prst="rect">
            <a:avLst/>
          </a:prstGeom>
          <a:noFill/>
          <a:ln>
            <a:noFill/>
          </a:ln>
        </p:spPr>
      </p:pic>
      <p:sp>
        <p:nvSpPr>
          <p:cNvPr id="582" name="Google Shape;582;p55"/>
          <p:cNvSpPr/>
          <p:nvPr/>
        </p:nvSpPr>
        <p:spPr>
          <a:xfrm rot="10800000">
            <a:off x="10443319" y="0"/>
            <a:ext cx="1785257" cy="1268413"/>
          </a:xfrm>
          <a:prstGeom prst="triangle">
            <a:avLst>
              <a:gd name="adj" fmla="val 0"/>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55"/>
          <p:cNvSpPr/>
          <p:nvPr/>
        </p:nvSpPr>
        <p:spPr>
          <a:xfrm rot="10800000" flipH="1">
            <a:off x="0" y="-1"/>
            <a:ext cx="1864426" cy="1235034"/>
          </a:xfrm>
          <a:prstGeom prst="triangle">
            <a:avLst>
              <a:gd name="adj" fmla="val 0"/>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55"/>
          <p:cNvSpPr txBox="1"/>
          <p:nvPr/>
        </p:nvSpPr>
        <p:spPr>
          <a:xfrm>
            <a:off x="1816850" y="1174827"/>
            <a:ext cx="9440958" cy="21228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i="1" dirty="0" err="1">
                <a:solidFill>
                  <a:srgbClr val="00B050"/>
                </a:solidFill>
                <a:latin typeface="Times New Roman"/>
                <a:ea typeface="Times New Roman"/>
                <a:cs typeface="Times New Roman"/>
                <a:sym typeface="Times New Roman"/>
              </a:rPr>
              <a:t>Tạm</a:t>
            </a:r>
            <a:r>
              <a:rPr lang="en-US" sz="6600" i="1" dirty="0">
                <a:solidFill>
                  <a:srgbClr val="00B050"/>
                </a:solidFill>
                <a:latin typeface="Times New Roman"/>
                <a:ea typeface="Times New Roman"/>
                <a:cs typeface="Times New Roman"/>
                <a:sym typeface="Times New Roman"/>
              </a:rPr>
              <a:t> </a:t>
            </a:r>
            <a:r>
              <a:rPr lang="en-US" sz="6600" i="1" dirty="0" err="1">
                <a:solidFill>
                  <a:srgbClr val="00B050"/>
                </a:solidFill>
                <a:latin typeface="Times New Roman"/>
                <a:ea typeface="Times New Roman"/>
                <a:cs typeface="Times New Roman"/>
                <a:sym typeface="Times New Roman"/>
              </a:rPr>
              <a:t>biệt</a:t>
            </a:r>
            <a:r>
              <a:rPr lang="en-US" sz="6600" i="1" dirty="0">
                <a:solidFill>
                  <a:srgbClr val="00B050"/>
                </a:solidFill>
                <a:latin typeface="Times New Roman"/>
                <a:ea typeface="Times New Roman"/>
                <a:cs typeface="Times New Roman"/>
                <a:sym typeface="Times New Roman"/>
              </a:rPr>
              <a:t> </a:t>
            </a:r>
            <a:r>
              <a:rPr lang="en-US" sz="6600" i="1" dirty="0" err="1">
                <a:solidFill>
                  <a:srgbClr val="00B050"/>
                </a:solidFill>
                <a:latin typeface="Times New Roman"/>
                <a:ea typeface="Times New Roman"/>
                <a:cs typeface="Times New Roman"/>
                <a:sym typeface="Times New Roman"/>
              </a:rPr>
              <a:t>các</a:t>
            </a:r>
            <a:r>
              <a:rPr lang="en-US" sz="6600" i="1" dirty="0">
                <a:solidFill>
                  <a:srgbClr val="00B050"/>
                </a:solidFill>
                <a:latin typeface="Times New Roman"/>
                <a:ea typeface="Times New Roman"/>
                <a:cs typeface="Times New Roman"/>
                <a:sym typeface="Times New Roman"/>
              </a:rPr>
              <a:t> </a:t>
            </a:r>
            <a:r>
              <a:rPr lang="en-US" sz="6600" i="1" dirty="0" err="1">
                <a:solidFill>
                  <a:srgbClr val="00B050"/>
                </a:solidFill>
                <a:latin typeface="Times New Roman"/>
                <a:ea typeface="Times New Roman"/>
                <a:cs typeface="Times New Roman"/>
                <a:sym typeface="Times New Roman"/>
              </a:rPr>
              <a:t>em</a:t>
            </a:r>
            <a:r>
              <a:rPr lang="en-US" sz="6600" i="1" dirty="0">
                <a:solidFill>
                  <a:srgbClr val="00B050"/>
                </a:solidFill>
                <a:latin typeface="Times New Roman"/>
                <a:ea typeface="Times New Roman"/>
                <a:cs typeface="Times New Roman"/>
                <a:sym typeface="Times New Roman"/>
              </a:rPr>
              <a:t>! </a:t>
            </a:r>
            <a:endParaRPr sz="6600" i="1" dirty="0">
              <a:solidFill>
                <a:srgbClr val="00B05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600" i="1" dirty="0" err="1">
                <a:solidFill>
                  <a:srgbClr val="00B050"/>
                </a:solidFill>
                <a:latin typeface="Times New Roman"/>
                <a:ea typeface="Times New Roman"/>
                <a:cs typeface="Times New Roman"/>
                <a:sym typeface="Times New Roman"/>
              </a:rPr>
              <a:t>Chúc</a:t>
            </a:r>
            <a:r>
              <a:rPr lang="en-US" sz="6600" i="1" dirty="0">
                <a:solidFill>
                  <a:srgbClr val="00B050"/>
                </a:solidFill>
                <a:latin typeface="Times New Roman"/>
                <a:ea typeface="Times New Roman"/>
                <a:cs typeface="Times New Roman"/>
                <a:sym typeface="Times New Roman"/>
              </a:rPr>
              <a:t> </a:t>
            </a:r>
            <a:r>
              <a:rPr lang="en-US" sz="6600" i="1" dirty="0" err="1">
                <a:solidFill>
                  <a:srgbClr val="00B050"/>
                </a:solidFill>
                <a:latin typeface="Times New Roman"/>
                <a:ea typeface="Times New Roman"/>
                <a:cs typeface="Times New Roman"/>
                <a:sym typeface="Times New Roman"/>
              </a:rPr>
              <a:t>các</a:t>
            </a:r>
            <a:r>
              <a:rPr lang="en-US" sz="6600" i="1" dirty="0">
                <a:solidFill>
                  <a:srgbClr val="00B050"/>
                </a:solidFill>
                <a:latin typeface="Times New Roman"/>
                <a:ea typeface="Times New Roman"/>
                <a:cs typeface="Times New Roman"/>
                <a:sym typeface="Times New Roman"/>
              </a:rPr>
              <a:t> </a:t>
            </a:r>
            <a:r>
              <a:rPr lang="en-US" sz="6600" i="1" dirty="0" err="1">
                <a:solidFill>
                  <a:srgbClr val="00B050"/>
                </a:solidFill>
                <a:latin typeface="Times New Roman"/>
                <a:ea typeface="Times New Roman"/>
                <a:cs typeface="Times New Roman"/>
                <a:sym typeface="Times New Roman"/>
              </a:rPr>
              <a:t>em</a:t>
            </a:r>
            <a:r>
              <a:rPr lang="en-US" sz="6600" i="1" dirty="0">
                <a:solidFill>
                  <a:srgbClr val="00B050"/>
                </a:solidFill>
                <a:latin typeface="Times New Roman"/>
                <a:ea typeface="Times New Roman"/>
                <a:cs typeface="Times New Roman"/>
                <a:sym typeface="Times New Roman"/>
              </a:rPr>
              <a:t> </a:t>
            </a:r>
            <a:r>
              <a:rPr lang="en-US" sz="6600" i="1" dirty="0" err="1">
                <a:solidFill>
                  <a:srgbClr val="00B050"/>
                </a:solidFill>
                <a:latin typeface="Times New Roman"/>
                <a:ea typeface="Times New Roman"/>
                <a:cs typeface="Times New Roman"/>
                <a:sym typeface="Times New Roman"/>
              </a:rPr>
              <a:t>luôn</a:t>
            </a:r>
            <a:r>
              <a:rPr lang="en-US" sz="6600" i="1" dirty="0">
                <a:solidFill>
                  <a:srgbClr val="00B050"/>
                </a:solidFill>
                <a:latin typeface="Times New Roman"/>
                <a:ea typeface="Times New Roman"/>
                <a:cs typeface="Times New Roman"/>
                <a:sym typeface="Times New Roman"/>
              </a:rPr>
              <a:t> </a:t>
            </a:r>
            <a:r>
              <a:rPr lang="en-US" sz="6600" i="1" dirty="0" err="1">
                <a:solidFill>
                  <a:srgbClr val="00B050"/>
                </a:solidFill>
                <a:latin typeface="Times New Roman"/>
                <a:ea typeface="Times New Roman"/>
                <a:cs typeface="Times New Roman"/>
                <a:sym typeface="Times New Roman"/>
              </a:rPr>
              <a:t>học</a:t>
            </a:r>
            <a:r>
              <a:rPr lang="en-US" sz="6600" i="1" dirty="0">
                <a:solidFill>
                  <a:srgbClr val="00B050"/>
                </a:solidFill>
                <a:latin typeface="Times New Roman"/>
                <a:ea typeface="Times New Roman"/>
                <a:cs typeface="Times New Roman"/>
                <a:sym typeface="Times New Roman"/>
              </a:rPr>
              <a:t> </a:t>
            </a:r>
            <a:r>
              <a:rPr lang="en-US" sz="6600" i="1" dirty="0" err="1">
                <a:solidFill>
                  <a:srgbClr val="00B050"/>
                </a:solidFill>
                <a:latin typeface="Times New Roman"/>
                <a:ea typeface="Times New Roman"/>
                <a:cs typeface="Times New Roman"/>
                <a:sym typeface="Times New Roman"/>
              </a:rPr>
              <a:t>giỏi</a:t>
            </a:r>
            <a:r>
              <a:rPr lang="en-US" sz="6600" i="1" dirty="0">
                <a:solidFill>
                  <a:srgbClr val="00B050"/>
                </a:solidFill>
                <a:latin typeface="Times New Roman"/>
                <a:ea typeface="Times New Roman"/>
                <a:cs typeface="Times New Roman"/>
                <a:sym typeface="Times New Roman"/>
              </a:rPr>
              <a:t>!</a:t>
            </a:r>
            <a:endParaRPr sz="6600" i="1" dirty="0">
              <a:solidFill>
                <a:srgbClr val="00B050"/>
              </a:solidFill>
              <a:latin typeface="Times New Roman"/>
              <a:ea typeface="Times New Roman"/>
              <a:cs typeface="Times New Roman"/>
              <a:sym typeface="Times New Roman"/>
            </a:endParaRPr>
          </a:p>
        </p:txBody>
      </p:sp>
      <p:pic>
        <p:nvPicPr>
          <p:cNvPr id="585" name="Google Shape;585;p55"/>
          <p:cNvPicPr preferRelativeResize="0"/>
          <p:nvPr/>
        </p:nvPicPr>
        <p:blipFill rotWithShape="1">
          <a:blip r:embed="rId5">
            <a:alphaModFix/>
          </a:blip>
          <a:srcRect/>
          <a:stretch/>
        </p:blipFill>
        <p:spPr>
          <a:xfrm>
            <a:off x="395998" y="2681092"/>
            <a:ext cx="4520386" cy="4520386"/>
          </a:xfrm>
          <a:prstGeom prst="rect">
            <a:avLst/>
          </a:prstGeom>
          <a:noFill/>
          <a:ln>
            <a:noFill/>
          </a:ln>
        </p:spPr>
      </p:pic>
      <p:pic>
        <p:nvPicPr>
          <p:cNvPr id="586" name="Google Shape;586;p55"/>
          <p:cNvPicPr preferRelativeResize="0"/>
          <p:nvPr/>
        </p:nvPicPr>
        <p:blipFill rotWithShape="1">
          <a:blip r:embed="rId5">
            <a:alphaModFix/>
          </a:blip>
          <a:srcRect/>
          <a:stretch/>
        </p:blipFill>
        <p:spPr>
          <a:xfrm>
            <a:off x="7341086" y="2619736"/>
            <a:ext cx="4520386" cy="45203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4">
                                            <p:txEl>
                                              <p:pRg st="0" end="0"/>
                                            </p:txEl>
                                          </p:spTgt>
                                        </p:tgtEl>
                                        <p:attrNameLst>
                                          <p:attrName>style.visibility</p:attrName>
                                        </p:attrNameLst>
                                      </p:cBhvr>
                                      <p:to>
                                        <p:strVal val="visible"/>
                                      </p:to>
                                    </p:set>
                                    <p:animEffect transition="in" filter="fade">
                                      <p:cBhvr>
                                        <p:cTn id="7" dur="1000"/>
                                        <p:tgtEl>
                                          <p:spTgt spid="584">
                                            <p:txEl>
                                              <p:pRg st="0" end="0"/>
                                            </p:txEl>
                                          </p:spTgt>
                                        </p:tgtEl>
                                      </p:cBhvr>
                                    </p:animEffect>
                                    <p:anim calcmode="lin" valueType="num">
                                      <p:cBhvr>
                                        <p:cTn id="8" dur="1000" fill="hold"/>
                                        <p:tgtEl>
                                          <p:spTgt spid="58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84">
                                            <p:txEl>
                                              <p:pRg st="1" end="1"/>
                                            </p:txEl>
                                          </p:spTgt>
                                        </p:tgtEl>
                                        <p:attrNameLst>
                                          <p:attrName>style.visibility</p:attrName>
                                        </p:attrNameLst>
                                      </p:cBhvr>
                                      <p:to>
                                        <p:strVal val="visible"/>
                                      </p:to>
                                    </p:set>
                                    <p:animEffect transition="in" filter="fade">
                                      <p:cBhvr>
                                        <p:cTn id="12" dur="1000"/>
                                        <p:tgtEl>
                                          <p:spTgt spid="584">
                                            <p:txEl>
                                              <p:pRg st="1" end="1"/>
                                            </p:txEl>
                                          </p:spTgt>
                                        </p:tgtEl>
                                      </p:cBhvr>
                                    </p:animEffect>
                                    <p:anim calcmode="lin" valueType="num">
                                      <p:cBhvr>
                                        <p:cTn id="13" dur="1000" fill="hold"/>
                                        <p:tgtEl>
                                          <p:spTgt spid="58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8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4488475"/>
            <a:ext cx="2097013" cy="2361898"/>
          </a:xfrm>
          <a:prstGeom prst="rect">
            <a:avLst/>
          </a:prstGeom>
        </p:spPr>
      </p:pic>
      <p:sp>
        <p:nvSpPr>
          <p:cNvPr id="4" name="Rectangle 3"/>
          <p:cNvSpPr/>
          <p:nvPr/>
        </p:nvSpPr>
        <p:spPr>
          <a:xfrm>
            <a:off x="3853719" y="200591"/>
            <a:ext cx="4484561" cy="584775"/>
          </a:xfrm>
          <a:prstGeom prst="rect">
            <a:avLst/>
          </a:prstGeom>
        </p:spPr>
        <p:txBody>
          <a:bodyPr wrap="none">
            <a:spAutoFit/>
          </a:bodyPr>
          <a:lstStyle/>
          <a:p>
            <a:pPr lvl="0" indent="111760"/>
            <a:r>
              <a:rPr lang="en-US" sz="3200" b="1" dirty="0" err="1">
                <a:solidFill>
                  <a:srgbClr val="FF0000"/>
                </a:solidFill>
                <a:latin typeface="Times New Roman"/>
                <a:ea typeface="Times New Roman"/>
                <a:cs typeface="Times New Roman"/>
                <a:sym typeface="Times New Roman"/>
              </a:rPr>
              <a:t>MỤC</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TIÊU</a:t>
            </a:r>
            <a:r>
              <a:rPr lang="en-US" sz="3200" b="1" dirty="0">
                <a:solidFill>
                  <a:srgbClr val="FF0000"/>
                </a:solidFill>
                <a:latin typeface="Times New Roman"/>
                <a:ea typeface="Times New Roman"/>
                <a:cs typeface="Times New Roman"/>
                <a:sym typeface="Times New Roman"/>
              </a:rPr>
              <a:t> </a:t>
            </a:r>
            <a:r>
              <a:rPr lang="en-US" sz="3200" b="1" err="1">
                <a:solidFill>
                  <a:srgbClr val="FF0000"/>
                </a:solidFill>
                <a:latin typeface="Times New Roman"/>
                <a:ea typeface="Times New Roman"/>
                <a:cs typeface="Times New Roman"/>
                <a:sym typeface="Times New Roman"/>
              </a:rPr>
              <a:t>CẦN</a:t>
            </a:r>
            <a:r>
              <a:rPr lang="en-US" sz="3200" b="1">
                <a:solidFill>
                  <a:srgbClr val="FF0000"/>
                </a:solidFill>
                <a:latin typeface="Times New Roman"/>
                <a:ea typeface="Times New Roman"/>
                <a:cs typeface="Times New Roman"/>
                <a:sym typeface="Times New Roman"/>
              </a:rPr>
              <a:t> ĐẠT</a:t>
            </a:r>
            <a:endParaRPr lang="en-US" sz="3200" b="1" dirty="0">
              <a:solidFill>
                <a:srgbClr val="FF0000"/>
              </a:solidFill>
              <a:latin typeface="Times New Roman"/>
              <a:ea typeface="Times New Roman"/>
              <a:cs typeface="Times New Roman"/>
              <a:sym typeface="Times New Roman"/>
            </a:endParaRPr>
          </a:p>
        </p:txBody>
      </p:sp>
      <p:sp>
        <p:nvSpPr>
          <p:cNvPr id="5" name="Rectangle 4"/>
          <p:cNvSpPr/>
          <p:nvPr/>
        </p:nvSpPr>
        <p:spPr>
          <a:xfrm>
            <a:off x="175490" y="711750"/>
            <a:ext cx="12016509" cy="7819833"/>
          </a:xfrm>
          <a:prstGeom prst="rect">
            <a:avLst/>
          </a:prstGeom>
        </p:spPr>
        <p:txBody>
          <a:bodyPr wrap="square">
            <a:spAutoFit/>
          </a:bodyPr>
          <a:lstStyle/>
          <a:p>
            <a:pPr algn="just">
              <a:lnSpc>
                <a:spcPct val="110000"/>
              </a:lnSpc>
            </a:pPr>
            <a:r>
              <a:rPr lang="nl-NL" sz="3000" i="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00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Giúp HS :</a:t>
            </a:r>
          </a:p>
          <a:p>
            <a:pPr algn="just">
              <a:lnSpc>
                <a:spcPct val="110000"/>
              </a:lnSpc>
            </a:pPr>
            <a:r>
              <a:rPr lang="pt-BR" sz="300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 Nhận biết được thể thơ bảy chữ và bước đầu tập làm thơ bảy chữ với những yêu cầu về đối, nhịp, vần...</a:t>
            </a:r>
            <a:endParaRPr lang="en-US" sz="3000" dirty="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0000"/>
              </a:lnSpc>
            </a:pPr>
            <a:r>
              <a:rPr lang="nl-NL" sz="3000" i="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 </a:t>
            </a:r>
            <a:r>
              <a:rPr lang="nl-NL" sz="300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Bước đầu có ý thức quan tâm đến truyền thống văn học của địa phương. Qua việc chọn chép một bài thơ, hoặc một bài văn viết về địa phương vừa củng cố tình cảm quê hương, vừa bước đầu rèn luyện năng lực thầm quyền và lựa chọn thơ văn.</a:t>
            </a:r>
          </a:p>
          <a:p>
            <a:pPr lvl="0" algn="just">
              <a:lnSpc>
                <a:spcPct val="110000"/>
              </a:lnSpc>
              <a:tabLst>
                <a:tab pos="457200" algn="l"/>
              </a:tabLst>
            </a:pPr>
            <a:r>
              <a:rPr lang="nl-NL" sz="300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 </a:t>
            </a:r>
            <a:r>
              <a:rPr lang="es-ES" sz="3200">
                <a:solidFill>
                  <a:schemeClr val="accent6">
                    <a:lumMod val="75000"/>
                  </a:schemeClr>
                </a:solidFill>
                <a:latin typeface="Times New Roman" panose="02020603050405020304" pitchFamily="18" charset="0"/>
                <a:ea typeface="SimSun" panose="02010600030101010101" pitchFamily="2" charset="-122"/>
                <a:cs typeface="Times New Roman" panose="02020603050405020304" pitchFamily="18" charset="0"/>
              </a:rPr>
              <a:t>N</a:t>
            </a:r>
            <a:r>
              <a:rPr lang="es-ES" sz="320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hận biết một số lỗi chính tả do phát âm địa phương</a:t>
            </a:r>
            <a:r>
              <a:rPr lang="es-ES" sz="3200">
                <a:solidFill>
                  <a:schemeClr val="accent6">
                    <a:lumMod val="75000"/>
                  </a:schemeClr>
                </a:solidFill>
                <a:latin typeface="Times New Roman" panose="02020603050405020304" pitchFamily="18" charset="0"/>
                <a:ea typeface="SimSun" panose="02010600030101010101" pitchFamily="2" charset="-122"/>
                <a:cs typeface="Times New Roman" panose="02020603050405020304" pitchFamily="18" charset="0"/>
              </a:rPr>
              <a:t>.</a:t>
            </a:r>
            <a:r>
              <a:rPr lang="es-ES" sz="3200" b="1" i="1">
                <a:solidFill>
                  <a:schemeClr val="accent6">
                    <a:lumMod val="75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s-ES" sz="3200">
                <a:solidFill>
                  <a:schemeClr val="accent6">
                    <a:lumMod val="75000"/>
                  </a:schemeClr>
                </a:solidFill>
                <a:latin typeface="Times New Roman" panose="02020603050405020304" pitchFamily="18" charset="0"/>
                <a:ea typeface="SimSun" panose="02010600030101010101" pitchFamily="2" charset="-122"/>
                <a:cs typeface="Times New Roman" panose="02020603050405020304" pitchFamily="18" charset="0"/>
              </a:rPr>
              <a:t>N</a:t>
            </a:r>
            <a:r>
              <a:rPr lang="es-ES" sz="320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hận biết và khắc phục một số lỗi chính tả do phát âm địa phương.</a:t>
            </a:r>
          </a:p>
          <a:p>
            <a:pPr lvl="0" algn="just">
              <a:lnSpc>
                <a:spcPct val="110000"/>
              </a:lnSpc>
            </a:pPr>
            <a:r>
              <a:rPr lang="es-ES" sz="320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Rèn kĩ năng giao tiếp: </a:t>
            </a:r>
            <a:r>
              <a:rPr lang="nl-NL" sz="300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Thuyết trình, trình bày câu trả lời, trao đổi các câu hỏi, th</a:t>
            </a:r>
            <a:r>
              <a:rPr lang="nl-NL" sz="3000">
                <a:solidFill>
                  <a:schemeClr val="accent6">
                    <a:lumMod val="75000"/>
                  </a:schemeClr>
                </a:solidFill>
                <a:latin typeface="Times New Roman" panose="02020603050405020304" pitchFamily="18" charset="0"/>
                <a:ea typeface="SimSun" panose="02010600030101010101" pitchFamily="2" charset="-122"/>
                <a:cs typeface="Times New Roman" panose="02020603050405020304" pitchFamily="18" charset="0"/>
              </a:rPr>
              <a:t>ắ</a:t>
            </a:r>
            <a:r>
              <a:rPr lang="nl-NL" sz="300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 mắc</a:t>
            </a:r>
            <a:r>
              <a:rPr lang="nl-NL" sz="3000">
                <a:solidFill>
                  <a:schemeClr val="accent6">
                    <a:lumMod val="75000"/>
                  </a:schemeClr>
                </a:solidFill>
                <a:latin typeface="Times New Roman" panose="02020603050405020304" pitchFamily="18" charset="0"/>
                <a:ea typeface="SimSun" panose="02010600030101010101" pitchFamily="2" charset="-122"/>
                <a:cs typeface="Times New Roman" panose="02020603050405020304" pitchFamily="18" charset="0"/>
              </a:rPr>
              <a:t> trong quá trình học tập.</a:t>
            </a:r>
            <a:endParaRPr lang="en-US" sz="300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0000"/>
              </a:lnSpc>
            </a:pPr>
            <a:r>
              <a:rPr lang="nl-NL" sz="300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Suy nghĩ sáng tạo: Thu thập, xử lí thông tin văn bản</a:t>
            </a:r>
            <a:r>
              <a:rPr lang="nl-NL" sz="3000">
                <a:solidFill>
                  <a:schemeClr val="accent6">
                    <a:lumMod val="75000"/>
                  </a:schemeClr>
                </a:solidFill>
                <a:latin typeface="Times New Roman" panose="02020603050405020304" pitchFamily="18" charset="0"/>
                <a:ea typeface="SimSun" panose="02010600030101010101" pitchFamily="2" charset="-122"/>
                <a:cs typeface="Times New Roman" panose="02020603050405020304" pitchFamily="18" charset="0"/>
              </a:rPr>
              <a:t>.</a:t>
            </a:r>
            <a:endParaRPr lang="en-US" sz="300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0000"/>
              </a:lnSpc>
              <a:tabLst>
                <a:tab pos="457200" algn="l"/>
              </a:tabLst>
            </a:pPr>
            <a:endParaRPr lang="en-US" sz="320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0000"/>
              </a:lnSpc>
            </a:pPr>
            <a:endParaRPr lang="en-US" sz="30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914400" algn="l"/>
              </a:tabLst>
            </a:pPr>
            <a:endParaRPr lang="en-US" sz="30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down)">
                                      <p:cBhvr>
                                        <p:cTn id="21" dur="500"/>
                                        <p:tgtEl>
                                          <p:spTgt spid="5">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down)">
                                      <p:cBhvr>
                                        <p:cTn id="2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4"/>
            <a:ext cx="12191999" cy="6857995"/>
          </a:xfrm>
          <a:prstGeom prst="rect">
            <a:avLst/>
          </a:prstGeom>
        </p:spPr>
      </p:pic>
      <p:sp>
        <p:nvSpPr>
          <p:cNvPr id="3" name="Rectangle 2"/>
          <p:cNvSpPr/>
          <p:nvPr/>
        </p:nvSpPr>
        <p:spPr>
          <a:xfrm>
            <a:off x="0" y="0"/>
            <a:ext cx="12192000" cy="1200329"/>
          </a:xfrm>
          <a:prstGeom prst="rect">
            <a:avLst/>
          </a:prstGeom>
        </p:spPr>
        <p:txBody>
          <a:bodyPr wrap="square">
            <a:spAutoFit/>
          </a:bodyPr>
          <a:lstStyle/>
          <a:p>
            <a:pPr algn="ctr"/>
            <a:r>
              <a:rPr lang="vi-VN" sz="3600" b="1" u="sng" dirty="0">
                <a:solidFill>
                  <a:srgbClr val="CC6600"/>
                </a:solidFill>
                <a:latin typeface="Times New Roman" panose="02020603050405020304" pitchFamily="18" charset="0"/>
                <a:cs typeface="Times New Roman" panose="02020603050405020304" pitchFamily="18" charset="0"/>
              </a:rPr>
              <a:t>KKHS TỰ LÀM</a:t>
            </a:r>
            <a:r>
              <a:rPr lang="vi-VN" sz="3600" b="1" dirty="0">
                <a:solidFill>
                  <a:srgbClr val="CC6600"/>
                </a:solidFill>
                <a:latin typeface="Times New Roman" panose="02020603050405020304" pitchFamily="18" charset="0"/>
                <a:cs typeface="Times New Roman" panose="02020603050405020304" pitchFamily="18" charset="0"/>
              </a:rPr>
              <a:t>: </a:t>
            </a:r>
          </a:p>
          <a:p>
            <a:pPr algn="ctr"/>
            <a:r>
              <a:rPr lang="vi-VN" sz="3600" b="1" dirty="0">
                <a:solidFill>
                  <a:srgbClr val="CC6600"/>
                </a:solidFill>
                <a:latin typeface="Times New Roman" panose="02020603050405020304" pitchFamily="18" charset="0"/>
                <a:cs typeface="Times New Roman" panose="02020603050405020304" pitchFamily="18" charset="0"/>
              </a:rPr>
              <a:t>HOẠT ĐỘNG NGỮ VĂN: LÀM THƠ BẢY CHỮ</a:t>
            </a:r>
            <a:endParaRPr lang="vi-VN" sz="3600" b="1" dirty="0">
              <a:solidFill>
                <a:srgbClr val="CC6600"/>
              </a:solidFill>
            </a:endParaRPr>
          </a:p>
        </p:txBody>
      </p:sp>
      <p:sp>
        <p:nvSpPr>
          <p:cNvPr id="4" name="Oval Callout 3"/>
          <p:cNvSpPr/>
          <p:nvPr/>
        </p:nvSpPr>
        <p:spPr>
          <a:xfrm>
            <a:off x="4088675" y="2063931"/>
            <a:ext cx="4219303" cy="3030583"/>
          </a:xfrm>
          <a:prstGeom prst="wedgeEllipseCallout">
            <a:avLst>
              <a:gd name="adj1" fmla="val -24858"/>
              <a:gd name="adj2" fmla="val 7586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i="1" dirty="0" err="1">
                <a:latin typeface="Times New Roman" pitchFamily="18" charset="0"/>
                <a:cs typeface="Times New Roman" pitchFamily="18" charset="0"/>
              </a:rPr>
              <a:t>Hãy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trình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bày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hiểu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biết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của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em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về</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đặc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điểm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của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thế</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thơ</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bảy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chữ</a:t>
            </a:r>
            <a:r>
              <a:rPr lang="en-US" sz="3200" b="1" i="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3890"/>
            <a:ext cx="12191999" cy="6857999"/>
          </a:xfrm>
          <a:prstGeom prst="rect">
            <a:avLst/>
          </a:prstGeom>
          <a:blipFill>
            <a:blip r:embed="rId2" cstate="print"/>
            <a:stretch>
              <a:fillRect/>
            </a:stretch>
          </a:blipFill>
        </p:spPr>
        <p:txBody>
          <a:bodyPr wrap="square" lIns="0" tIns="0" rIns="0" bIns="0" rtlCol="0"/>
          <a:lstStyle/>
          <a:p>
            <a:pPr algn="just"/>
            <a:endParaRPr sz="933"/>
          </a:p>
        </p:txBody>
      </p:sp>
      <p:sp>
        <p:nvSpPr>
          <p:cNvPr id="3" name="Rectangle 2"/>
          <p:cNvSpPr/>
          <p:nvPr/>
        </p:nvSpPr>
        <p:spPr>
          <a:xfrm>
            <a:off x="1" y="0"/>
            <a:ext cx="12275126" cy="3785652"/>
          </a:xfrm>
          <a:prstGeom prst="rect">
            <a:avLst/>
          </a:prstGeom>
        </p:spPr>
        <p:txBody>
          <a:bodyPr wrap="square">
            <a:spAutoFit/>
          </a:bodyPr>
          <a:lstStyle/>
          <a:p>
            <a:pPr lvl="0" algn="just"/>
            <a:r>
              <a:rPr lang="en-US" sz="4000" b="1" dirty="0">
                <a:solidFill>
                  <a:srgbClr val="FF0000"/>
                </a:solidFill>
                <a:latin typeface="Times New Roman"/>
                <a:ea typeface="Times New Roman"/>
                <a:cs typeface="Times New Roman"/>
                <a:sym typeface="Times New Roman"/>
              </a:rPr>
              <a:t>A. </a:t>
            </a:r>
            <a:r>
              <a:rPr lang="en-US" sz="4000" b="1" u="sng" dirty="0">
                <a:solidFill>
                  <a:srgbClr val="FF0000"/>
                </a:solidFill>
                <a:latin typeface="Times New Roman"/>
                <a:ea typeface="Times New Roman"/>
                <a:cs typeface="Times New Roman"/>
                <a:sym typeface="Times New Roman"/>
              </a:rPr>
              <a:t>LÀM THƠ </a:t>
            </a:r>
            <a:r>
              <a:rPr lang="en-US" sz="4000" b="1" u="sng" dirty="0" err="1">
                <a:solidFill>
                  <a:srgbClr val="FF0000"/>
                </a:solidFill>
                <a:latin typeface="Times New Roman"/>
                <a:ea typeface="Times New Roman"/>
                <a:cs typeface="Times New Roman"/>
                <a:sym typeface="Times New Roman"/>
              </a:rPr>
              <a:t>BẢY</a:t>
            </a:r>
            <a:r>
              <a:rPr lang="en-US" sz="4000" b="1" u="sng" dirty="0">
                <a:solidFill>
                  <a:srgbClr val="FF0000"/>
                </a:solidFill>
                <a:latin typeface="Times New Roman"/>
                <a:ea typeface="Times New Roman"/>
                <a:cs typeface="Times New Roman"/>
                <a:sym typeface="Times New Roman"/>
              </a:rPr>
              <a:t> </a:t>
            </a:r>
            <a:r>
              <a:rPr lang="en-US" sz="4000" b="1" u="sng" dirty="0" err="1">
                <a:solidFill>
                  <a:srgbClr val="FF0000"/>
                </a:solidFill>
                <a:latin typeface="Times New Roman"/>
                <a:ea typeface="Times New Roman"/>
                <a:cs typeface="Times New Roman"/>
                <a:sym typeface="Times New Roman"/>
              </a:rPr>
              <a:t>CHỮ</a:t>
            </a:r>
            <a:endParaRPr lang="en-US" sz="4000" b="1" u="sng" dirty="0">
              <a:solidFill>
                <a:srgbClr val="FF0000"/>
              </a:solidFill>
              <a:latin typeface="Times New Roman"/>
              <a:ea typeface="Times New Roman"/>
              <a:cs typeface="Times New Roman"/>
              <a:sym typeface="Times New Roman"/>
            </a:endParaRPr>
          </a:p>
          <a:p>
            <a:pPr lvl="0"/>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Khái</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niệm</a:t>
            </a:r>
            <a:r>
              <a:rPr lang="en-US" sz="4000" b="1" dirty="0">
                <a:solidFill>
                  <a:srgbClr val="FF0000"/>
                </a:solidFill>
                <a:latin typeface="Times New Roman"/>
                <a:ea typeface="Times New Roman"/>
                <a:cs typeface="Times New Roman"/>
                <a:sym typeface="Times New Roman"/>
              </a:rPr>
              <a:t> : </a:t>
            </a:r>
            <a:r>
              <a:rPr lang="en-US" sz="4000" b="1" dirty="0" err="1">
                <a:solidFill>
                  <a:srgbClr val="00B050"/>
                </a:solidFill>
                <a:latin typeface="Times New Roman"/>
                <a:ea typeface="Times New Roman"/>
                <a:cs typeface="Times New Roman"/>
                <a:sym typeface="Times New Roman"/>
              </a:rPr>
              <a:t>Thơ</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bảy</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chữ</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là</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hình</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thức</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lấy</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câu</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thơ</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bảy</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chữ</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tiếng</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làm</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đơn</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vị</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nhịp</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điệu</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bao</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gồm</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thơ</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bảy</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chữ</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cổ</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thể</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thơ</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Đường</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luật</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tám</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câu</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bảy</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chữ</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và</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bốn</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câu</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bảy</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chữ</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tứ</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tuyệt</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thơ</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hiện</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đại</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nhiều</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khổ</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với</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câu</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thơ</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bảy</a:t>
            </a:r>
            <a:r>
              <a:rPr lang="en-US" sz="4000" b="1" dirty="0">
                <a:solidFill>
                  <a:srgbClr val="00B050"/>
                </a:solidFill>
                <a:latin typeface="Times New Roman"/>
                <a:ea typeface="Times New Roman"/>
                <a:cs typeface="Times New Roman"/>
                <a:sym typeface="Times New Roman"/>
              </a:rPr>
              <a:t> </a:t>
            </a:r>
            <a:r>
              <a:rPr lang="en-US" sz="4000" b="1" dirty="0" err="1">
                <a:solidFill>
                  <a:srgbClr val="00B050"/>
                </a:solidFill>
                <a:latin typeface="Times New Roman"/>
                <a:ea typeface="Times New Roman"/>
                <a:cs typeface="Times New Roman"/>
                <a:sym typeface="Times New Roman"/>
              </a:rPr>
              <a:t>chữ</a:t>
            </a:r>
            <a:r>
              <a:rPr lang="en-US" sz="4000" b="1" dirty="0">
                <a:solidFill>
                  <a:srgbClr val="00B05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385449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96"/>
        <p:cNvGrpSpPr/>
        <p:nvPr/>
      </p:nvGrpSpPr>
      <p:grpSpPr>
        <a:xfrm>
          <a:off x="0" y="0"/>
          <a:ext cx="0" cy="0"/>
          <a:chOff x="0" y="0"/>
          <a:chExt cx="0" cy="0"/>
        </a:xfrm>
      </p:grpSpPr>
      <p:pic>
        <p:nvPicPr>
          <p:cNvPr id="297" name="Google Shape;297;p33"/>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298" name="Google Shape;298;p33"/>
          <p:cNvPicPr preferRelativeResize="0"/>
          <p:nvPr/>
        </p:nvPicPr>
        <p:blipFill rotWithShape="1">
          <a:blip r:embed="rId4">
            <a:alphaModFix/>
          </a:blip>
          <a:srcRect l="22909" t="20364" r="6455" b="9817"/>
          <a:stretch/>
        </p:blipFill>
        <p:spPr>
          <a:xfrm>
            <a:off x="0" y="0"/>
            <a:ext cx="12334877" cy="6858000"/>
          </a:xfrm>
          <a:prstGeom prst="rect">
            <a:avLst/>
          </a:prstGeom>
          <a:noFill/>
          <a:ln>
            <a:noFill/>
          </a:ln>
        </p:spPr>
      </p:pic>
      <p:sp>
        <p:nvSpPr>
          <p:cNvPr id="299" name="Google Shape;299;p33"/>
          <p:cNvSpPr txBox="1"/>
          <p:nvPr/>
        </p:nvSpPr>
        <p:spPr>
          <a:xfrm>
            <a:off x="674967" y="935533"/>
            <a:ext cx="807457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200" b="1" dirty="0">
              <a:solidFill>
                <a:srgbClr val="FF0000"/>
              </a:solidFill>
              <a:latin typeface="Times New Roman"/>
              <a:ea typeface="Times New Roman"/>
              <a:cs typeface="Times New Roman"/>
              <a:sym typeface="Times New Roman"/>
            </a:endParaRPr>
          </a:p>
        </p:txBody>
      </p:sp>
      <p:sp>
        <p:nvSpPr>
          <p:cNvPr id="300" name="Google Shape;300;p33"/>
          <p:cNvSpPr txBox="1"/>
          <p:nvPr/>
        </p:nvSpPr>
        <p:spPr>
          <a:xfrm>
            <a:off x="1237673" y="2012711"/>
            <a:ext cx="5772726" cy="156962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Tx/>
              <a:buChar char="-"/>
            </a:pPr>
            <a:r>
              <a:rPr lang="en-US" sz="3200" dirty="0" err="1">
                <a:solidFill>
                  <a:schemeClr val="accent1"/>
                </a:solidFill>
                <a:latin typeface="Times New Roman"/>
                <a:ea typeface="Times New Roman"/>
                <a:cs typeface="Times New Roman"/>
                <a:sym typeface="Times New Roman"/>
              </a:rPr>
              <a:t>Câu</a:t>
            </a:r>
            <a:r>
              <a:rPr lang="en-US" sz="3200" dirty="0">
                <a:solidFill>
                  <a:schemeClr val="accent1"/>
                </a:solidFill>
                <a:latin typeface="Times New Roman"/>
                <a:ea typeface="Times New Roman"/>
                <a:cs typeface="Times New Roman"/>
                <a:sym typeface="Times New Roman"/>
              </a:rPr>
              <a:t> 1,2: B-T </a:t>
            </a:r>
            <a:r>
              <a:rPr lang="en-US" sz="3200" dirty="0" err="1">
                <a:solidFill>
                  <a:schemeClr val="accent1"/>
                </a:solidFill>
                <a:latin typeface="Times New Roman"/>
                <a:ea typeface="Times New Roman"/>
                <a:cs typeface="Times New Roman"/>
                <a:sym typeface="Times New Roman"/>
              </a:rPr>
              <a:t>đối</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nhau</a:t>
            </a:r>
            <a:endParaRPr lang="en-US" sz="3200" dirty="0">
              <a:solidFill>
                <a:schemeClr val="accent1"/>
              </a:solidFill>
              <a:latin typeface="Times New Roman"/>
              <a:ea typeface="Times New Roman"/>
              <a:cs typeface="Times New Roman"/>
              <a:sym typeface="Times New Roman"/>
            </a:endParaRPr>
          </a:p>
          <a:p>
            <a:pPr marL="457200" marR="0" lvl="0" indent="-457200" algn="just" rtl="0">
              <a:spcBef>
                <a:spcPts val="0"/>
              </a:spcBef>
              <a:spcAft>
                <a:spcPts val="0"/>
              </a:spcAft>
              <a:buClr>
                <a:schemeClr val="dk1"/>
              </a:buClr>
              <a:buSzPts val="3200"/>
              <a:buFontTx/>
              <a:buChar char="-"/>
            </a:pPr>
            <a:r>
              <a:rPr lang="en-US" sz="3200" dirty="0" err="1">
                <a:solidFill>
                  <a:schemeClr val="accent1"/>
                </a:solidFill>
                <a:latin typeface="Times New Roman"/>
                <a:ea typeface="Times New Roman"/>
                <a:cs typeface="Times New Roman"/>
                <a:sym typeface="Times New Roman"/>
              </a:rPr>
              <a:t>Câu</a:t>
            </a:r>
            <a:r>
              <a:rPr lang="en-US" sz="3200" dirty="0">
                <a:solidFill>
                  <a:schemeClr val="accent1"/>
                </a:solidFill>
                <a:latin typeface="Times New Roman"/>
                <a:ea typeface="Times New Roman"/>
                <a:cs typeface="Times New Roman"/>
                <a:sym typeface="Times New Roman"/>
              </a:rPr>
              <a:t> 2,3: B-T </a:t>
            </a:r>
            <a:r>
              <a:rPr lang="en-US" sz="3200" dirty="0" err="1">
                <a:solidFill>
                  <a:schemeClr val="accent1"/>
                </a:solidFill>
                <a:latin typeface="Times New Roman"/>
                <a:ea typeface="Times New Roman"/>
                <a:cs typeface="Times New Roman"/>
                <a:sym typeface="Times New Roman"/>
              </a:rPr>
              <a:t>giống</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nhau</a:t>
            </a:r>
            <a:endParaRPr lang="en-US" sz="3200" dirty="0">
              <a:solidFill>
                <a:schemeClr val="accent1"/>
              </a:solidFill>
              <a:latin typeface="Times New Roman"/>
              <a:ea typeface="Times New Roman"/>
              <a:cs typeface="Times New Roman"/>
              <a:sym typeface="Times New Roman"/>
            </a:endParaRPr>
          </a:p>
          <a:p>
            <a:pPr marL="457200" marR="0" lvl="0" indent="-457200" algn="just" rtl="0">
              <a:spcBef>
                <a:spcPts val="0"/>
              </a:spcBef>
              <a:spcAft>
                <a:spcPts val="0"/>
              </a:spcAft>
              <a:buClr>
                <a:schemeClr val="dk1"/>
              </a:buClr>
              <a:buSzPts val="3200"/>
              <a:buFontTx/>
              <a:buChar char="-"/>
            </a:pPr>
            <a:r>
              <a:rPr lang="en-US" sz="3200" dirty="0" err="1">
                <a:solidFill>
                  <a:schemeClr val="accent1"/>
                </a:solidFill>
                <a:latin typeface="Times New Roman"/>
                <a:ea typeface="Times New Roman"/>
                <a:cs typeface="Times New Roman"/>
                <a:sym typeface="Times New Roman"/>
              </a:rPr>
              <a:t>Câu</a:t>
            </a:r>
            <a:r>
              <a:rPr lang="en-US" sz="3200" dirty="0">
                <a:solidFill>
                  <a:schemeClr val="accent1"/>
                </a:solidFill>
                <a:latin typeface="Times New Roman"/>
                <a:ea typeface="Times New Roman"/>
                <a:cs typeface="Times New Roman"/>
                <a:sym typeface="Times New Roman"/>
              </a:rPr>
              <a:t> 3,4: B-T </a:t>
            </a:r>
            <a:r>
              <a:rPr lang="en-US" sz="3200" dirty="0" err="1">
                <a:solidFill>
                  <a:schemeClr val="accent1"/>
                </a:solidFill>
                <a:latin typeface="Times New Roman"/>
                <a:ea typeface="Times New Roman"/>
                <a:cs typeface="Times New Roman"/>
                <a:sym typeface="Times New Roman"/>
              </a:rPr>
              <a:t>lại</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đối</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nhau</a:t>
            </a:r>
            <a:r>
              <a:rPr lang="en-US" sz="3200" dirty="0">
                <a:solidFill>
                  <a:schemeClr val="accent1"/>
                </a:solidFill>
                <a:latin typeface="Times New Roman"/>
                <a:ea typeface="Times New Roman"/>
                <a:cs typeface="Times New Roman"/>
                <a:sym typeface="Times New Roman"/>
              </a:rPr>
              <a:t>. </a:t>
            </a:r>
            <a:endParaRPr sz="3200" dirty="0">
              <a:solidFill>
                <a:schemeClr val="accent1"/>
              </a:solidFill>
              <a:latin typeface="Times New Roman"/>
              <a:ea typeface="Times New Roman"/>
              <a:cs typeface="Times New Roman"/>
              <a:sym typeface="Times New Roman"/>
            </a:endParaRPr>
          </a:p>
        </p:txBody>
      </p:sp>
      <p:sp>
        <p:nvSpPr>
          <p:cNvPr id="301" name="Google Shape;301;p33"/>
          <p:cNvSpPr txBox="1"/>
          <p:nvPr/>
        </p:nvSpPr>
        <p:spPr>
          <a:xfrm>
            <a:off x="301371" y="3500610"/>
            <a:ext cx="11625018" cy="584735"/>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buClr>
                <a:schemeClr val="dk1"/>
              </a:buClr>
              <a:buSzPts val="3200"/>
            </a:pPr>
            <a:r>
              <a:rPr lang="en-US" sz="3200" dirty="0">
                <a:solidFill>
                  <a:schemeClr val="accent1"/>
                </a:solidFill>
                <a:latin typeface="Times New Roman"/>
                <a:ea typeface="Times New Roman"/>
                <a:cs typeface="Times New Roman"/>
                <a:sym typeface="Times New Roman"/>
              </a:rPr>
              <a:t>* </a:t>
            </a:r>
            <a:r>
              <a:rPr lang="en-US" sz="3200" b="1" dirty="0" err="1">
                <a:solidFill>
                  <a:schemeClr val="accent1">
                    <a:lumMod val="60000"/>
                    <a:lumOff val="40000"/>
                  </a:schemeClr>
                </a:solidFill>
                <a:latin typeface="Times New Roman"/>
                <a:ea typeface="Times New Roman"/>
                <a:cs typeface="Times New Roman"/>
                <a:sym typeface="Times New Roman"/>
              </a:rPr>
              <a:t>Ngắt</a:t>
            </a:r>
            <a:r>
              <a:rPr lang="en-US" sz="3200" b="1" dirty="0">
                <a:solidFill>
                  <a:schemeClr val="accent1">
                    <a:lumMod val="60000"/>
                    <a:lumOff val="40000"/>
                  </a:schemeClr>
                </a:solidFill>
                <a:latin typeface="Times New Roman"/>
                <a:ea typeface="Times New Roman"/>
                <a:cs typeface="Times New Roman"/>
                <a:sym typeface="Times New Roman"/>
              </a:rPr>
              <a:t> </a:t>
            </a:r>
            <a:r>
              <a:rPr lang="en-US" sz="3200" b="1" dirty="0" err="1">
                <a:solidFill>
                  <a:schemeClr val="accent1">
                    <a:lumMod val="60000"/>
                    <a:lumOff val="40000"/>
                  </a:schemeClr>
                </a:solidFill>
                <a:latin typeface="Times New Roman"/>
                <a:ea typeface="Times New Roman"/>
                <a:cs typeface="Times New Roman"/>
                <a:sym typeface="Times New Roman"/>
              </a:rPr>
              <a:t>nhịp</a:t>
            </a:r>
            <a:r>
              <a:rPr lang="en-US" sz="3200" b="1" dirty="0">
                <a:solidFill>
                  <a:schemeClr val="accent1">
                    <a:lumMod val="60000"/>
                    <a:lumOff val="40000"/>
                  </a:schemeClr>
                </a:solidFill>
                <a:latin typeface="Times New Roman"/>
                <a:ea typeface="Times New Roman"/>
                <a:cs typeface="Times New Roman"/>
                <a:sym typeface="Times New Roman"/>
              </a:rPr>
              <a:t>: </a:t>
            </a:r>
            <a:r>
              <a:rPr lang="en-US" sz="3200" b="1" dirty="0" err="1">
                <a:solidFill>
                  <a:schemeClr val="accent1"/>
                </a:solidFill>
                <a:latin typeface="Times New Roman"/>
                <a:ea typeface="Times New Roman"/>
                <a:cs typeface="Times New Roman"/>
                <a:sym typeface="Times New Roman"/>
              </a:rPr>
              <a:t>C</a:t>
            </a:r>
            <a:r>
              <a:rPr lang="en-US" sz="3200" dirty="0" err="1">
                <a:solidFill>
                  <a:schemeClr val="accent1"/>
                </a:solidFill>
                <a:latin typeface="Times New Roman"/>
                <a:ea typeface="Times New Roman"/>
                <a:cs typeface="Times New Roman"/>
                <a:sym typeface="Times New Roman"/>
              </a:rPr>
              <a:t>ó</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thể</a:t>
            </a:r>
            <a:r>
              <a:rPr lang="en-US" sz="3200" dirty="0">
                <a:solidFill>
                  <a:schemeClr val="accent1"/>
                </a:solidFill>
                <a:latin typeface="Times New Roman"/>
                <a:ea typeface="Times New Roman"/>
                <a:cs typeface="Times New Roman"/>
                <a:sym typeface="Times New Roman"/>
              </a:rPr>
              <a:t> 4/3 </a:t>
            </a:r>
            <a:r>
              <a:rPr lang="en-US" sz="3200" dirty="0" err="1">
                <a:solidFill>
                  <a:schemeClr val="accent1"/>
                </a:solidFill>
                <a:latin typeface="Times New Roman"/>
                <a:ea typeface="Times New Roman"/>
                <a:cs typeface="Times New Roman"/>
                <a:sym typeface="Times New Roman"/>
              </a:rPr>
              <a:t>hoặc</a:t>
            </a:r>
            <a:r>
              <a:rPr lang="en-US" sz="3200" dirty="0">
                <a:solidFill>
                  <a:schemeClr val="accent1"/>
                </a:solidFill>
                <a:latin typeface="Times New Roman"/>
                <a:ea typeface="Times New Roman"/>
                <a:cs typeface="Times New Roman"/>
                <a:sym typeface="Times New Roman"/>
              </a:rPr>
              <a:t> 3/4 </a:t>
            </a:r>
            <a:r>
              <a:rPr lang="en-US" sz="3200" dirty="0" err="1">
                <a:solidFill>
                  <a:schemeClr val="accent1"/>
                </a:solidFill>
                <a:latin typeface="Times New Roman"/>
                <a:ea typeface="Times New Roman"/>
                <a:cs typeface="Times New Roman"/>
                <a:sym typeface="Times New Roman"/>
              </a:rPr>
              <a:t>nhưng</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phần</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nhiều</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là</a:t>
            </a:r>
            <a:r>
              <a:rPr lang="en-US" sz="3200" dirty="0">
                <a:solidFill>
                  <a:schemeClr val="accent1"/>
                </a:solidFill>
                <a:latin typeface="Times New Roman"/>
                <a:ea typeface="Times New Roman"/>
                <a:cs typeface="Times New Roman"/>
                <a:sym typeface="Times New Roman"/>
              </a:rPr>
              <a:t> 4/3.</a:t>
            </a:r>
            <a:endParaRPr sz="3200" dirty="0">
              <a:solidFill>
                <a:schemeClr val="accent1"/>
              </a:solidFill>
              <a:latin typeface="Times New Roman"/>
              <a:ea typeface="Times New Roman"/>
              <a:cs typeface="Times New Roman"/>
              <a:sym typeface="Times New Roman"/>
            </a:endParaRPr>
          </a:p>
        </p:txBody>
      </p:sp>
      <p:sp>
        <p:nvSpPr>
          <p:cNvPr id="302" name="Google Shape;302;p33"/>
          <p:cNvSpPr txBox="1"/>
          <p:nvPr/>
        </p:nvSpPr>
        <p:spPr>
          <a:xfrm>
            <a:off x="301373" y="4245692"/>
            <a:ext cx="11572764" cy="10771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chemeClr val="accent1"/>
                </a:solidFill>
                <a:latin typeface="Times New Roman"/>
                <a:ea typeface="Times New Roman"/>
                <a:cs typeface="Times New Roman"/>
                <a:sym typeface="Times New Roman"/>
              </a:rPr>
              <a:t>* </a:t>
            </a:r>
            <a:r>
              <a:rPr lang="en-US" sz="3200" b="1" dirty="0" err="1">
                <a:solidFill>
                  <a:schemeClr val="accent1"/>
                </a:solidFill>
                <a:latin typeface="Times New Roman"/>
                <a:ea typeface="Times New Roman"/>
                <a:cs typeface="Times New Roman"/>
                <a:sym typeface="Times New Roman"/>
              </a:rPr>
              <a:t>Vần</a:t>
            </a:r>
            <a:r>
              <a:rPr lang="en-US" sz="3200" b="1"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Chủ</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yếu</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vần</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chân</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vị</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trí</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gieo</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vần</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là</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tiếng</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cuối</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câu</a:t>
            </a:r>
            <a:r>
              <a:rPr lang="en-US" sz="3200" dirty="0">
                <a:solidFill>
                  <a:schemeClr val="accent1"/>
                </a:solidFill>
                <a:latin typeface="Times New Roman"/>
                <a:ea typeface="Times New Roman"/>
                <a:cs typeface="Times New Roman"/>
                <a:sym typeface="Times New Roman"/>
              </a:rPr>
              <a:t> 2 </a:t>
            </a:r>
            <a:r>
              <a:rPr lang="en-US" sz="3200" dirty="0" err="1">
                <a:solidFill>
                  <a:schemeClr val="accent1"/>
                </a:solidFill>
                <a:latin typeface="Times New Roman"/>
                <a:ea typeface="Times New Roman"/>
                <a:cs typeface="Times New Roman"/>
                <a:sym typeface="Times New Roman"/>
              </a:rPr>
              <a:t>và</a:t>
            </a:r>
            <a:r>
              <a:rPr lang="en-US" sz="3200" dirty="0">
                <a:solidFill>
                  <a:schemeClr val="accent1"/>
                </a:solidFill>
                <a:latin typeface="Times New Roman"/>
                <a:ea typeface="Times New Roman"/>
                <a:cs typeface="Times New Roman"/>
                <a:sym typeface="Times New Roman"/>
              </a:rPr>
              <a:t> 4, </a:t>
            </a:r>
            <a:r>
              <a:rPr lang="en-US" sz="3200" dirty="0" err="1">
                <a:solidFill>
                  <a:schemeClr val="accent1"/>
                </a:solidFill>
                <a:latin typeface="Times New Roman"/>
                <a:ea typeface="Times New Roman"/>
                <a:cs typeface="Times New Roman"/>
                <a:sym typeface="Times New Roman"/>
              </a:rPr>
              <a:t>có</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khi</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cả</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tiếng</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cuối</a:t>
            </a:r>
            <a:r>
              <a:rPr lang="en-US" sz="3200" dirty="0">
                <a:solidFill>
                  <a:schemeClr val="accent1"/>
                </a:solidFill>
                <a:latin typeface="Times New Roman"/>
                <a:ea typeface="Times New Roman"/>
                <a:cs typeface="Times New Roman"/>
                <a:sym typeface="Times New Roman"/>
              </a:rPr>
              <a:t> </a:t>
            </a:r>
            <a:r>
              <a:rPr lang="en-US" sz="3200" dirty="0" err="1">
                <a:solidFill>
                  <a:schemeClr val="accent1"/>
                </a:solidFill>
                <a:latin typeface="Times New Roman"/>
                <a:ea typeface="Times New Roman"/>
                <a:cs typeface="Times New Roman"/>
                <a:sym typeface="Times New Roman"/>
              </a:rPr>
              <a:t>câu</a:t>
            </a:r>
            <a:r>
              <a:rPr lang="en-US" sz="3200" dirty="0">
                <a:solidFill>
                  <a:schemeClr val="accent1"/>
                </a:solidFill>
                <a:latin typeface="Times New Roman"/>
                <a:ea typeface="Times New Roman"/>
                <a:cs typeface="Times New Roman"/>
                <a:sym typeface="Times New Roman"/>
              </a:rPr>
              <a:t> 1).</a:t>
            </a:r>
            <a:endParaRPr sz="3200" dirty="0">
              <a:solidFill>
                <a:schemeClr val="accent1"/>
              </a:solidFill>
              <a:latin typeface="Times New Roman"/>
              <a:ea typeface="Times New Roman"/>
              <a:cs typeface="Times New Roman"/>
              <a:sym typeface="Times New Roman"/>
            </a:endParaRPr>
          </a:p>
        </p:txBody>
      </p:sp>
      <p:pic>
        <p:nvPicPr>
          <p:cNvPr id="304" name="Google Shape;304;p33" descr="book2"/>
          <p:cNvPicPr preferRelativeResize="0"/>
          <p:nvPr/>
        </p:nvPicPr>
        <p:blipFill rotWithShape="1">
          <a:blip r:embed="rId5">
            <a:alphaModFix/>
          </a:blip>
          <a:srcRect/>
          <a:stretch/>
        </p:blipFill>
        <p:spPr>
          <a:xfrm>
            <a:off x="9635197" y="5472207"/>
            <a:ext cx="2209800" cy="1066800"/>
          </a:xfrm>
          <a:prstGeom prst="rect">
            <a:avLst/>
          </a:prstGeom>
          <a:noFill/>
          <a:ln>
            <a:noFill/>
          </a:ln>
        </p:spPr>
      </p:pic>
      <p:sp>
        <p:nvSpPr>
          <p:cNvPr id="305" name="Google Shape;305;p33"/>
          <p:cNvSpPr txBox="1"/>
          <p:nvPr/>
        </p:nvSpPr>
        <p:spPr>
          <a:xfrm>
            <a:off x="244723" y="313509"/>
            <a:ext cx="5950634" cy="11387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32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b="1" dirty="0">
                <a:solidFill>
                  <a:srgbClr val="FF0000"/>
                </a:solidFill>
                <a:latin typeface="Times New Roman"/>
                <a:ea typeface="Times New Roman"/>
                <a:cs typeface="Times New Roman"/>
                <a:sym typeface="Times New Roman"/>
              </a:rPr>
              <a:t>I. </a:t>
            </a:r>
            <a:r>
              <a:rPr lang="en-US" sz="3600" b="1" dirty="0" err="1">
                <a:solidFill>
                  <a:srgbClr val="FF0000"/>
                </a:solidFill>
                <a:latin typeface="Times New Roman"/>
                <a:ea typeface="Times New Roman"/>
                <a:cs typeface="Times New Roman"/>
                <a:sym typeface="Times New Roman"/>
              </a:rPr>
              <a:t>Nhận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diện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luật</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thơ</a:t>
            </a:r>
            <a:endParaRPr sz="3600" b="1" dirty="0">
              <a:solidFill>
                <a:srgbClr val="FF0000"/>
              </a:solidFill>
              <a:latin typeface="Times New Roman"/>
              <a:ea typeface="Times New Roman"/>
              <a:cs typeface="Times New Roman"/>
              <a:sym typeface="Times New Roman"/>
            </a:endParaRPr>
          </a:p>
        </p:txBody>
      </p:sp>
      <p:sp>
        <p:nvSpPr>
          <p:cNvPr id="11" name="Google Shape;299;p33"/>
          <p:cNvSpPr txBox="1"/>
          <p:nvPr/>
        </p:nvSpPr>
        <p:spPr>
          <a:xfrm>
            <a:off x="261257" y="1414955"/>
            <a:ext cx="869801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accent1">
                    <a:lumMod val="60000"/>
                    <a:lumOff val="40000"/>
                  </a:schemeClr>
                </a:solidFill>
                <a:latin typeface="Times New Roman"/>
                <a:ea typeface="Times New Roman"/>
                <a:cs typeface="Times New Roman"/>
                <a:sym typeface="Times New Roman"/>
              </a:rPr>
              <a:t>* </a:t>
            </a:r>
            <a:r>
              <a:rPr lang="en-US" sz="3200" b="1" dirty="0" err="1">
                <a:solidFill>
                  <a:schemeClr val="accent1">
                    <a:lumMod val="60000"/>
                    <a:lumOff val="40000"/>
                  </a:schemeClr>
                </a:solidFill>
                <a:latin typeface="Times New Roman"/>
                <a:ea typeface="Times New Roman"/>
                <a:cs typeface="Times New Roman"/>
                <a:sym typeface="Times New Roman"/>
              </a:rPr>
              <a:t>Xác</a:t>
            </a:r>
            <a:r>
              <a:rPr lang="en-US" sz="3200" b="1" dirty="0">
                <a:solidFill>
                  <a:schemeClr val="accent1">
                    <a:lumMod val="60000"/>
                    <a:lumOff val="40000"/>
                  </a:schemeClr>
                </a:solidFill>
                <a:latin typeface="Times New Roman"/>
                <a:ea typeface="Times New Roman"/>
                <a:cs typeface="Times New Roman"/>
                <a:sym typeface="Times New Roman"/>
              </a:rPr>
              <a:t> </a:t>
            </a:r>
            <a:r>
              <a:rPr lang="en-US" sz="3200" b="1" dirty="0" err="1">
                <a:solidFill>
                  <a:schemeClr val="accent1">
                    <a:lumMod val="60000"/>
                    <a:lumOff val="40000"/>
                  </a:schemeClr>
                </a:solidFill>
                <a:latin typeface="Times New Roman"/>
                <a:ea typeface="Times New Roman"/>
                <a:cs typeface="Times New Roman"/>
                <a:sym typeface="Times New Roman"/>
              </a:rPr>
              <a:t>định</a:t>
            </a:r>
            <a:r>
              <a:rPr lang="en-US" sz="3200" b="1" dirty="0">
                <a:solidFill>
                  <a:schemeClr val="accent1">
                    <a:lumMod val="60000"/>
                    <a:lumOff val="40000"/>
                  </a:schemeClr>
                </a:solidFill>
                <a:latin typeface="Times New Roman"/>
                <a:ea typeface="Times New Roman"/>
                <a:cs typeface="Times New Roman"/>
                <a:sym typeface="Times New Roman"/>
              </a:rPr>
              <a:t> </a:t>
            </a:r>
            <a:r>
              <a:rPr lang="en-US" sz="3200" b="1" dirty="0" err="1">
                <a:solidFill>
                  <a:schemeClr val="accent1">
                    <a:lumMod val="60000"/>
                    <a:lumOff val="40000"/>
                  </a:schemeClr>
                </a:solidFill>
                <a:latin typeface="Times New Roman"/>
                <a:ea typeface="Times New Roman"/>
                <a:cs typeface="Times New Roman"/>
                <a:sym typeface="Times New Roman"/>
              </a:rPr>
              <a:t>vị</a:t>
            </a:r>
            <a:r>
              <a:rPr lang="en-US" sz="3200" b="1" dirty="0">
                <a:solidFill>
                  <a:schemeClr val="accent1">
                    <a:lumMod val="60000"/>
                    <a:lumOff val="40000"/>
                  </a:schemeClr>
                </a:solidFill>
                <a:latin typeface="Times New Roman"/>
                <a:ea typeface="Times New Roman"/>
                <a:cs typeface="Times New Roman"/>
                <a:sym typeface="Times New Roman"/>
              </a:rPr>
              <a:t> </a:t>
            </a:r>
            <a:r>
              <a:rPr lang="en-US" sz="3200" b="1" dirty="0" err="1">
                <a:solidFill>
                  <a:schemeClr val="accent1">
                    <a:lumMod val="60000"/>
                    <a:lumOff val="40000"/>
                  </a:schemeClr>
                </a:solidFill>
                <a:latin typeface="Times New Roman"/>
                <a:ea typeface="Times New Roman"/>
                <a:cs typeface="Times New Roman"/>
                <a:sym typeface="Times New Roman"/>
              </a:rPr>
              <a:t>trí</a:t>
            </a:r>
            <a:r>
              <a:rPr lang="en-US" sz="3200" b="1" dirty="0">
                <a:solidFill>
                  <a:schemeClr val="accent1">
                    <a:lumMod val="60000"/>
                    <a:lumOff val="40000"/>
                  </a:schemeClr>
                </a:solidFill>
                <a:latin typeface="Times New Roman"/>
                <a:ea typeface="Times New Roman"/>
                <a:cs typeface="Times New Roman"/>
                <a:sym typeface="Times New Roman"/>
              </a:rPr>
              <a:t> </a:t>
            </a:r>
            <a:r>
              <a:rPr lang="en-US" sz="3200" b="1" dirty="0" err="1">
                <a:solidFill>
                  <a:schemeClr val="accent1">
                    <a:lumMod val="60000"/>
                    <a:lumOff val="40000"/>
                  </a:schemeClr>
                </a:solidFill>
                <a:latin typeface="Times New Roman"/>
                <a:ea typeface="Times New Roman"/>
                <a:cs typeface="Times New Roman"/>
                <a:sym typeface="Times New Roman"/>
              </a:rPr>
              <a:t>ngắt</a:t>
            </a:r>
            <a:r>
              <a:rPr lang="en-US" sz="3200" b="1" dirty="0">
                <a:solidFill>
                  <a:schemeClr val="accent1">
                    <a:lumMod val="60000"/>
                    <a:lumOff val="40000"/>
                  </a:schemeClr>
                </a:solidFill>
                <a:latin typeface="Times New Roman"/>
                <a:ea typeface="Times New Roman"/>
                <a:cs typeface="Times New Roman"/>
                <a:sym typeface="Times New Roman"/>
              </a:rPr>
              <a:t> </a:t>
            </a:r>
            <a:r>
              <a:rPr lang="en-US" sz="3200" b="1" dirty="0" err="1">
                <a:solidFill>
                  <a:schemeClr val="accent1">
                    <a:lumMod val="60000"/>
                    <a:lumOff val="40000"/>
                  </a:schemeClr>
                </a:solidFill>
                <a:latin typeface="Times New Roman"/>
                <a:ea typeface="Times New Roman"/>
                <a:cs typeface="Times New Roman"/>
                <a:sym typeface="Times New Roman"/>
              </a:rPr>
              <a:t>nhịp</a:t>
            </a:r>
            <a:r>
              <a:rPr lang="en-US" sz="3200" b="1" dirty="0">
                <a:solidFill>
                  <a:schemeClr val="accent1">
                    <a:lumMod val="60000"/>
                    <a:lumOff val="40000"/>
                  </a:schemeClr>
                </a:solidFill>
                <a:latin typeface="Times New Roman"/>
                <a:ea typeface="Times New Roman"/>
                <a:cs typeface="Times New Roman"/>
                <a:sym typeface="Times New Roman"/>
              </a:rPr>
              <a:t>, </a:t>
            </a:r>
            <a:r>
              <a:rPr lang="en-US" sz="3200" b="1" dirty="0" err="1">
                <a:solidFill>
                  <a:schemeClr val="accent1">
                    <a:lumMod val="60000"/>
                    <a:lumOff val="40000"/>
                  </a:schemeClr>
                </a:solidFill>
                <a:latin typeface="Times New Roman"/>
                <a:ea typeface="Times New Roman"/>
                <a:cs typeface="Times New Roman"/>
                <a:sym typeface="Times New Roman"/>
              </a:rPr>
              <a:t>vần</a:t>
            </a:r>
            <a:r>
              <a:rPr lang="en-US" sz="3200" b="1" dirty="0">
                <a:solidFill>
                  <a:schemeClr val="accent1">
                    <a:lumMod val="60000"/>
                    <a:lumOff val="40000"/>
                  </a:schemeClr>
                </a:solidFill>
                <a:latin typeface="Times New Roman"/>
                <a:ea typeface="Times New Roman"/>
                <a:cs typeface="Times New Roman"/>
                <a:sym typeface="Times New Roman"/>
              </a:rPr>
              <a:t>, </a:t>
            </a:r>
            <a:r>
              <a:rPr lang="en-US" sz="3200" b="1" dirty="0" err="1">
                <a:solidFill>
                  <a:schemeClr val="accent1">
                    <a:lumMod val="60000"/>
                    <a:lumOff val="40000"/>
                  </a:schemeClr>
                </a:solidFill>
                <a:latin typeface="Times New Roman"/>
                <a:ea typeface="Times New Roman"/>
                <a:cs typeface="Times New Roman"/>
                <a:sym typeface="Times New Roman"/>
              </a:rPr>
              <a:t>luật</a:t>
            </a:r>
            <a:r>
              <a:rPr lang="en-US" sz="3200" b="1" dirty="0">
                <a:solidFill>
                  <a:schemeClr val="accent1">
                    <a:lumMod val="60000"/>
                    <a:lumOff val="40000"/>
                  </a:schemeClr>
                </a:solidFill>
                <a:latin typeface="Times New Roman"/>
                <a:ea typeface="Times New Roman"/>
                <a:cs typeface="Times New Roman"/>
                <a:sym typeface="Times New Roman"/>
              </a:rPr>
              <a:t> B –T</a:t>
            </a:r>
            <a:endParaRPr sz="3200" b="1" dirty="0">
              <a:solidFill>
                <a:schemeClr val="accent1">
                  <a:lumMod val="60000"/>
                  <a:lumOff val="40000"/>
                </a:schemeClr>
              </a:solidFill>
              <a:latin typeface="Times New Roman"/>
              <a:ea typeface="Times New Roman"/>
              <a:cs typeface="Times New Roman"/>
              <a:sym typeface="Times New Roman"/>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5">
                                            <p:txEl>
                                              <p:pRg st="1" end="1"/>
                                            </p:txEl>
                                          </p:spTgt>
                                        </p:tgtEl>
                                        <p:attrNameLst>
                                          <p:attrName>style.visibility</p:attrName>
                                        </p:attrNameLst>
                                      </p:cBhvr>
                                      <p:to>
                                        <p:strVal val="visible"/>
                                      </p:to>
                                    </p:set>
                                    <p:animEffect transition="in" filter="fade">
                                      <p:cBhvr>
                                        <p:cTn id="7" dur="500"/>
                                        <p:tgtEl>
                                          <p:spTgt spid="3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0"/>
                                        </p:tgtEl>
                                        <p:attrNameLst>
                                          <p:attrName>style.visibility</p:attrName>
                                        </p:attrNameLst>
                                      </p:cBhvr>
                                      <p:to>
                                        <p:strVal val="visible"/>
                                      </p:to>
                                    </p:set>
                                    <p:animEffect transition="in" filter="fade">
                                      <p:cBhvr>
                                        <p:cTn id="17" dur="500"/>
                                        <p:tgtEl>
                                          <p:spTgt spid="30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01">
                                            <p:txEl>
                                              <p:pRg st="0" end="0"/>
                                            </p:txEl>
                                          </p:spTgt>
                                        </p:tgtEl>
                                        <p:attrNameLst>
                                          <p:attrName>style.visibility</p:attrName>
                                        </p:attrNameLst>
                                      </p:cBhvr>
                                      <p:to>
                                        <p:strVal val="visible"/>
                                      </p:to>
                                    </p:set>
                                    <p:animEffect transition="in" filter="fade">
                                      <p:cBhvr>
                                        <p:cTn id="22" dur="1000"/>
                                        <p:tgtEl>
                                          <p:spTgt spid="301">
                                            <p:txEl>
                                              <p:pRg st="0" end="0"/>
                                            </p:txEl>
                                          </p:spTgt>
                                        </p:tgtEl>
                                      </p:cBhvr>
                                    </p:animEffect>
                                    <p:anim calcmode="lin" valueType="num">
                                      <p:cBhvr>
                                        <p:cTn id="23" dur="1000" fill="hold"/>
                                        <p:tgtEl>
                                          <p:spTgt spid="30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2"/>
                                        </p:tgtEl>
                                        <p:attrNameLst>
                                          <p:attrName>style.visibility</p:attrName>
                                        </p:attrNameLst>
                                      </p:cBhvr>
                                      <p:to>
                                        <p:strVal val="visible"/>
                                      </p:to>
                                    </p:set>
                                    <p:animEffect transition="in" filter="fade">
                                      <p:cBhvr>
                                        <p:cTn id="29"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a:blipFill>
            <a:blip r:embed="rId2"/>
            <a:tile tx="0" ty="0" sx="100000" sy="100000" flip="none" algn="tl"/>
          </a:blipFill>
        </p:spPr>
        <p:txBody>
          <a:bodyPr>
            <a:normAutofit/>
          </a:bodyPr>
          <a:lstStyle/>
          <a:p>
            <a:r>
              <a:rPr lang="en-US" sz="2800" dirty="0">
                <a:solidFill>
                  <a:schemeClr val="bg1"/>
                </a:solidFill>
              </a:rPr>
              <a:t>* </a:t>
            </a:r>
            <a:r>
              <a:rPr lang="en-US" sz="3200" dirty="0" err="1">
                <a:solidFill>
                  <a:schemeClr val="bg1"/>
                </a:solidFill>
                <a:latin typeface="Times New Roman" panose="02020603050405020304" pitchFamily="18" charset="0"/>
                <a:cs typeface="Times New Roman" panose="02020603050405020304" pitchFamily="18" charset="0"/>
              </a:rPr>
              <a:t>Luật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cơ</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bản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Nhất</a:t>
            </a:r>
            <a:r>
              <a:rPr lang="en-US" sz="3200" dirty="0">
                <a:solidFill>
                  <a:schemeClr val="tx1"/>
                </a:solidFill>
                <a:latin typeface="Times New Roman" panose="02020603050405020304" pitchFamily="18" charset="0"/>
                <a:cs typeface="Times New Roman" panose="02020603050405020304" pitchFamily="18" charset="0"/>
              </a:rPr>
              <a:t> , tam, </a:t>
            </a:r>
            <a:r>
              <a:rPr lang="en-US" sz="3200" dirty="0" err="1">
                <a:solidFill>
                  <a:schemeClr val="tx1"/>
                </a:solidFill>
                <a:latin typeface="Times New Roman" panose="02020603050405020304" pitchFamily="18" charset="0"/>
                <a:cs typeface="Times New Roman" panose="02020603050405020304" pitchFamily="18" charset="0"/>
              </a:rPr>
              <a:t>ngũ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luận</a:t>
            </a:r>
            <a:r>
              <a:rPr lang="en-US" sz="3200" dirty="0">
                <a:solidFill>
                  <a:schemeClr val="tx1"/>
                </a:solidFill>
                <a:latin typeface="Times New Roman" panose="02020603050405020304" pitchFamily="18" charset="0"/>
                <a:cs typeface="Times New Roman" panose="02020603050405020304" pitchFamily="18" charset="0"/>
              </a:rPr>
              <a:t>;</a:t>
            </a: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lục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phân</a:t>
            </a:r>
            <a:r>
              <a:rPr lang="en-US" sz="3200" dirty="0">
                <a:solidFill>
                  <a:schemeClr val="tx1"/>
                </a:solidFill>
                <a:latin typeface="Times New Roman" panose="02020603050405020304" pitchFamily="18" charset="0"/>
                <a:cs typeface="Times New Roman" panose="02020603050405020304" pitchFamily="18" charset="0"/>
              </a:rPr>
              <a:t> minh.</a:t>
            </a:r>
          </a:p>
        </p:txBody>
      </p:sp>
      <p:sp>
        <p:nvSpPr>
          <p:cNvPr id="3" name="Text Placeholder 2"/>
          <p:cNvSpPr>
            <a:spLocks noGrp="1"/>
          </p:cNvSpPr>
          <p:nvPr>
            <p:ph type="body" idx="4294967295"/>
          </p:nvPr>
        </p:nvSpPr>
        <p:spPr>
          <a:xfrm>
            <a:off x="0" y="1825625"/>
            <a:ext cx="10515600" cy="1724025"/>
          </a:xfrm>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marL="114300" indent="0">
              <a:buNone/>
            </a:pPr>
            <a:r>
              <a:rPr lang="fr-FR" dirty="0"/>
              <a:t>- </a:t>
            </a:r>
            <a:r>
              <a:rPr lang="fr-FR" sz="3200" dirty="0" err="1">
                <a:latin typeface="Times New Roman" panose="02020603050405020304" pitchFamily="18" charset="0"/>
                <a:cs typeface="Times New Roman" panose="02020603050405020304" pitchFamily="18" charset="0"/>
              </a:rPr>
              <a:t>Trong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câu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thất</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ngôn</a:t>
            </a:r>
            <a:r>
              <a:rPr lang="fr-FR" sz="3200" dirty="0">
                <a:latin typeface="Times New Roman" panose="02020603050405020304" pitchFamily="18" charset="0"/>
                <a:cs typeface="Times New Roman" panose="02020603050405020304" pitchFamily="18" charset="0"/>
              </a:rPr>
              <a:t> (7 </a:t>
            </a:r>
            <a:r>
              <a:rPr lang="fr-FR" sz="3200" dirty="0" err="1">
                <a:latin typeface="Times New Roman" panose="02020603050405020304" pitchFamily="18" charset="0"/>
                <a:cs typeface="Times New Roman" panose="02020603050405020304" pitchFamily="18" charset="0"/>
              </a:rPr>
              <a:t>tiếng</a:t>
            </a:r>
            <a:r>
              <a:rPr lang="fr-FR" sz="3200" dirty="0">
                <a:latin typeface="Times New Roman" panose="02020603050405020304" pitchFamily="18" charset="0"/>
                <a:cs typeface="Times New Roman" panose="02020603050405020304" pitchFamily="18" charset="0"/>
              </a:rPr>
              <a:t>) : </a:t>
            </a:r>
            <a:r>
              <a:rPr lang="fr-FR" sz="3200" dirty="0" err="1">
                <a:latin typeface="Times New Roman" panose="02020603050405020304" pitchFamily="18" charset="0"/>
                <a:cs typeface="Times New Roman" panose="02020603050405020304" pitchFamily="18" charset="0"/>
              </a:rPr>
              <a:t>Các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tiếng</a:t>
            </a:r>
            <a:r>
              <a:rPr lang="fr-FR" sz="3200" dirty="0">
                <a:latin typeface="Times New Roman" panose="02020603050405020304" pitchFamily="18" charset="0"/>
                <a:cs typeface="Times New Roman" panose="02020603050405020304" pitchFamily="18" charset="0"/>
              </a:rPr>
              <a:t> 1,3,5 </a:t>
            </a:r>
            <a:r>
              <a:rPr lang="fr-FR" sz="3200" dirty="0" err="1">
                <a:latin typeface="Times New Roman" panose="02020603050405020304" pitchFamily="18" charset="0"/>
                <a:cs typeface="Times New Roman" panose="02020603050405020304" pitchFamily="18" charset="0"/>
              </a:rPr>
              <a:t>có</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thể</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sử</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dụng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bằng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trắc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tuỳ</a:t>
            </a:r>
            <a:r>
              <a:rPr lang="fr-FR" sz="3200" dirty="0">
                <a:latin typeface="Times New Roman" panose="02020603050405020304" pitchFamily="18" charset="0"/>
                <a:cs typeface="Times New Roman" panose="02020603050405020304" pitchFamily="18" charset="0"/>
              </a:rPr>
              <a:t> ý ; </a:t>
            </a:r>
            <a:r>
              <a:rPr lang="fr-FR" sz="3200" dirty="0" err="1">
                <a:latin typeface="Times New Roman" panose="02020603050405020304" pitchFamily="18" charset="0"/>
                <a:cs typeface="Times New Roman" panose="02020603050405020304" pitchFamily="18" charset="0"/>
              </a:rPr>
              <a:t>còn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các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tiếng</a:t>
            </a:r>
            <a:r>
              <a:rPr lang="fr-FR" sz="3200" dirty="0">
                <a:latin typeface="Times New Roman" panose="02020603050405020304" pitchFamily="18" charset="0"/>
                <a:cs typeface="Times New Roman" panose="02020603050405020304" pitchFamily="18" charset="0"/>
              </a:rPr>
              <a:t> 2,4,6 </a:t>
            </a:r>
            <a:r>
              <a:rPr lang="fr-FR" sz="3200" dirty="0" err="1">
                <a:latin typeface="Times New Roman" panose="02020603050405020304" pitchFamily="18" charset="0"/>
                <a:cs typeface="Times New Roman" panose="02020603050405020304" pitchFamily="18" charset="0"/>
              </a:rPr>
              <a:t>phải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phân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minh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phân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biệt</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rõ</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ràng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chính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xác</a:t>
            </a:r>
            <a:r>
              <a:rPr lang="fr-FR" sz="3200" dirty="0">
                <a:latin typeface="Times New Roman" panose="02020603050405020304" pitchFamily="18" charset="0"/>
                <a:cs typeface="Times New Roman" panose="02020603050405020304" pitchFamily="18" charset="0"/>
              </a:rPr>
              <a:t> . </a:t>
            </a:r>
          </a:p>
          <a:p>
            <a:pPr>
              <a:buFontTx/>
              <a:buChar char="-"/>
            </a:pPr>
            <a:r>
              <a:rPr lang="fr-FR" sz="3200" dirty="0" err="1">
                <a:latin typeface="Times New Roman" panose="02020603050405020304" pitchFamily="18" charset="0"/>
                <a:cs typeface="Times New Roman" panose="02020603050405020304" pitchFamily="18" charset="0"/>
              </a:rPr>
              <a:t>Ví</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dụ</a:t>
            </a:r>
            <a:r>
              <a:rPr lang="fr-FR" sz="3200" dirty="0">
                <a:latin typeface="Times New Roman" panose="02020603050405020304" pitchFamily="18" charset="0"/>
                <a:cs typeface="Times New Roman" panose="02020603050405020304" pitchFamily="18" charset="0"/>
              </a:rPr>
              <a:t> : </a:t>
            </a:r>
            <a:r>
              <a:rPr lang="fr-FR" sz="3200" b="1" dirty="0">
                <a:latin typeface="Times New Roman" panose="02020603050405020304" pitchFamily="18" charset="0"/>
                <a:cs typeface="Times New Roman" panose="02020603050405020304" pitchFamily="18" charset="0"/>
              </a:rPr>
              <a:t>T-B-T</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hoặc</a:t>
            </a:r>
            <a:r>
              <a:rPr lang="fr-FR" sz="3200" dirty="0">
                <a:latin typeface="Times New Roman" panose="02020603050405020304" pitchFamily="18" charset="0"/>
                <a:cs typeface="Times New Roman" panose="02020603050405020304" pitchFamily="18" charset="0"/>
              </a:rPr>
              <a:t> </a:t>
            </a:r>
            <a:r>
              <a:rPr lang="fr-FR" sz="3200" b="1" dirty="0">
                <a:latin typeface="Times New Roman" panose="02020603050405020304" pitchFamily="18" charset="0"/>
                <a:cs typeface="Times New Roman" panose="02020603050405020304" pitchFamily="18" charset="0"/>
              </a:rPr>
              <a:t>B-T-B .</a:t>
            </a:r>
          </a:p>
          <a:p>
            <a:pPr>
              <a:buFontTx/>
              <a:buChar char="-"/>
            </a:pPr>
            <a:endParaRPr lang="fr-FR" b="1" dirty="0"/>
          </a:p>
          <a:p>
            <a:pPr marL="114300" indent="0">
              <a:buNone/>
            </a:pPr>
            <a:endParaRPr lang="en-US" dirty="0"/>
          </a:p>
        </p:txBody>
      </p:sp>
      <p:sp>
        <p:nvSpPr>
          <p:cNvPr id="5" name="Oval 4"/>
          <p:cNvSpPr/>
          <p:nvPr/>
        </p:nvSpPr>
        <p:spPr>
          <a:xfrm>
            <a:off x="6813474" y="3227650"/>
            <a:ext cx="4975122" cy="3112058"/>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a:solidFill>
                  <a:schemeClr val="bg1"/>
                </a:solidFill>
                <a:latin typeface="Times New Roman" panose="02020603050405020304" pitchFamily="18" charset="0"/>
                <a:cs typeface="Times New Roman" panose="02020603050405020304" pitchFamily="18" charset="0"/>
              </a:rPr>
              <a:t>Đọc</a:t>
            </a:r>
            <a:r>
              <a:rPr lang="en-US" sz="3200" dirty="0">
                <a:solidFill>
                  <a:schemeClr val="bg1"/>
                </a:solidFill>
                <a:latin typeface="Times New Roman" panose="02020603050405020304" pitchFamily="18" charset="0"/>
                <a:cs typeface="Times New Roman" panose="02020603050405020304" pitchFamily="18" charset="0"/>
              </a:rPr>
              <a:t> bài </a:t>
            </a:r>
            <a:r>
              <a:rPr lang="en-US" sz="3200" dirty="0" err="1">
                <a:solidFill>
                  <a:schemeClr val="bg1"/>
                </a:solidFill>
                <a:latin typeface="Times New Roman" panose="02020603050405020304" pitchFamily="18" charset="0"/>
                <a:cs typeface="Times New Roman" panose="02020603050405020304" pitchFamily="18" charset="0"/>
              </a:rPr>
              <a:t>thơ</a:t>
            </a:r>
            <a:r>
              <a:rPr lang="en-US" sz="3200" dirty="0">
                <a:solidFill>
                  <a:schemeClr val="bg1"/>
                </a:solidFill>
                <a:latin typeface="Times New Roman" panose="02020603050405020304" pitchFamily="18" charset="0"/>
                <a:cs typeface="Times New Roman" panose="02020603050405020304" pitchFamily="18" charset="0"/>
              </a:rPr>
              <a:t> “ </a:t>
            </a:r>
            <a:r>
              <a:rPr lang="en-US" sz="3200" dirty="0" err="1">
                <a:solidFill>
                  <a:schemeClr val="bg1"/>
                </a:solidFill>
                <a:latin typeface="Times New Roman" panose="02020603050405020304" pitchFamily="18" charset="0"/>
                <a:cs typeface="Times New Roman" panose="02020603050405020304" pitchFamily="18" charset="0"/>
              </a:rPr>
              <a:t>Tối</a:t>
            </a:r>
            <a:r>
              <a:rPr lang="en-US" sz="3200" dirty="0">
                <a:solidFill>
                  <a:schemeClr val="bg1"/>
                </a:solidFill>
                <a:latin typeface="Times New Roman" panose="02020603050405020304" pitchFamily="18" charset="0"/>
                <a:cs typeface="Times New Roman" panose="02020603050405020304" pitchFamily="18" charset="0"/>
              </a:rPr>
              <a:t>” của </a:t>
            </a:r>
            <a:r>
              <a:rPr lang="en-US" sz="3200" dirty="0" err="1">
                <a:solidFill>
                  <a:schemeClr val="bg1"/>
                </a:solidFill>
                <a:latin typeface="Times New Roman" panose="02020603050405020304" pitchFamily="18" charset="0"/>
                <a:cs typeface="Times New Roman" panose="02020603050405020304" pitchFamily="18" charset="0"/>
              </a:rPr>
              <a:t>Đoàn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Văn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Cừ</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chỉ</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chỗ</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sai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nói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lí</a:t>
            </a:r>
            <a:r>
              <a:rPr lang="en-US" sz="3200" dirty="0">
                <a:solidFill>
                  <a:schemeClr val="bg1"/>
                </a:solidFill>
                <a:latin typeface="Times New Roman" panose="02020603050405020304" pitchFamily="18" charset="0"/>
                <a:cs typeface="Times New Roman" panose="02020603050405020304" pitchFamily="18" charset="0"/>
              </a:rPr>
              <a:t> do </a:t>
            </a:r>
            <a:r>
              <a:rPr lang="en-US" sz="3200" dirty="0" err="1">
                <a:solidFill>
                  <a:schemeClr val="bg1"/>
                </a:solidFill>
                <a:latin typeface="Times New Roman" panose="02020603050405020304" pitchFamily="18" charset="0"/>
                <a:cs typeface="Times New Roman" panose="02020603050405020304" pitchFamily="18" charset="0"/>
              </a:rPr>
              <a:t>và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tìm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cách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sửa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lại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đúng</a:t>
            </a:r>
            <a:r>
              <a:rPr lang="en-US" sz="3200" dirty="0">
                <a:solidFill>
                  <a:schemeClr val="bg1"/>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121919" y="3688080"/>
            <a:ext cx="6613177" cy="2554545"/>
          </a:xfrm>
          <a:prstGeom prst="rect">
            <a:avLst/>
          </a:prstGeom>
          <a:blipFill>
            <a:blip r:embed="rId2"/>
            <a:tile tx="0" ty="0" sx="100000" sy="100000" flip="none" algn="tl"/>
          </a:blipFill>
          <a:ln>
            <a:solidFill>
              <a:srgbClr val="7030A0"/>
            </a:solid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TỐI</a:t>
            </a:r>
          </a:p>
          <a:p>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che</a:t>
            </a:r>
            <a:r>
              <a:rPr lang="en-US" sz="3200"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tỏa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vắng</a:t>
            </a:r>
            <a:r>
              <a:rPr lang="en-US" sz="3200"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khuya</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8682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anim calcmode="lin" valueType="num">
                                      <p:cBhvr>
                                        <p:cTn id="3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1000"/>
                                        <p:tgtEl>
                                          <p:spTgt spid="9">
                                            <p:txEl>
                                              <p:pRg st="1" end="1"/>
                                            </p:txEl>
                                          </p:spTgt>
                                        </p:tgtEl>
                                      </p:cBhvr>
                                    </p:animEffect>
                                    <p:anim calcmode="lin" valueType="num">
                                      <p:cBhvr>
                                        <p:cTn id="3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fade">
                                      <p:cBhvr>
                                        <p:cTn id="39" dur="1000"/>
                                        <p:tgtEl>
                                          <p:spTgt spid="9">
                                            <p:txEl>
                                              <p:pRg st="2" end="2"/>
                                            </p:txEl>
                                          </p:spTgt>
                                        </p:tgtEl>
                                      </p:cBhvr>
                                    </p:animEffect>
                                    <p:anim calcmode="lin" valueType="num">
                                      <p:cBhvr>
                                        <p:cTn id="4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xEl>
                                              <p:pRg st="3" end="3"/>
                                            </p:txEl>
                                          </p:spTgt>
                                        </p:tgtEl>
                                        <p:attrNameLst>
                                          <p:attrName>style.visibility</p:attrName>
                                        </p:attrNameLst>
                                      </p:cBhvr>
                                      <p:to>
                                        <p:strVal val="visible"/>
                                      </p:to>
                                    </p:set>
                                    <p:animEffect transition="in" filter="fade">
                                      <p:cBhvr>
                                        <p:cTn id="44" dur="1000"/>
                                        <p:tgtEl>
                                          <p:spTgt spid="9">
                                            <p:txEl>
                                              <p:pRg st="3" end="3"/>
                                            </p:txEl>
                                          </p:spTgt>
                                        </p:tgtEl>
                                      </p:cBhvr>
                                    </p:animEffect>
                                    <p:anim calcmode="lin" valueType="num">
                                      <p:cBhvr>
                                        <p:cTn id="4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9">
                                            <p:txEl>
                                              <p:pRg st="3" end="3"/>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Effect transition="in" filter="fade">
                                      <p:cBhvr>
                                        <p:cTn id="49" dur="1000"/>
                                        <p:tgtEl>
                                          <p:spTgt spid="9">
                                            <p:txEl>
                                              <p:pRg st="4" end="4"/>
                                            </p:txEl>
                                          </p:spTgt>
                                        </p:tgtEl>
                                      </p:cBhvr>
                                    </p:animEffect>
                                    <p:anim calcmode="lin" valueType="num">
                                      <p:cBhvr>
                                        <p:cTn id="5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1761"/>
            <a:ext cx="10515600" cy="3108960"/>
          </a:xfrm>
        </p:spPr>
        <p:txBody>
          <a:bodyPr>
            <a:normAutofit/>
          </a:bodyPr>
          <a:lstStyle/>
          <a:p>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a:t>
            </a:r>
            <a:r>
              <a:rPr lang="en-US" altLang="zh-CN" sz="3200" dirty="0">
                <a:latin typeface="Times New Roman" panose="02020603050405020304" pitchFamily="18" charset="0"/>
                <a:cs typeface="Times New Roman" panose="02020603050405020304" pitchFamily="18" charset="0"/>
              </a:rPr>
              <a:t>ỗ</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sai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Sau</a:t>
            </a:r>
            <a:r>
              <a:rPr lang="fr-FR" sz="3200" dirty="0">
                <a:latin typeface="Times New Roman" panose="02020603050405020304" pitchFamily="18" charset="0"/>
                <a:cs typeface="Times New Roman" panose="02020603050405020304" pitchFamily="18" charset="0"/>
              </a:rPr>
              <a:t> “ </a:t>
            </a:r>
            <a:r>
              <a:rPr lang="fr-FR" sz="3200" dirty="0" err="1">
                <a:latin typeface="Times New Roman" panose="02020603050405020304" pitchFamily="18" charset="0"/>
                <a:cs typeface="Times New Roman" panose="02020603050405020304" pitchFamily="18" charset="0"/>
              </a:rPr>
              <a:t>Ngọn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đèn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mờ</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có</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dấu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phẩy</a:t>
            </a:r>
            <a:br>
              <a:rPr lang="en-US"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sym typeface="Wingdings" panose="05000000000000000000" pitchFamily="2" charset="2"/>
              </a:rPr>
              <a:t></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gây</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đọc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sai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nhịp</a:t>
            </a:r>
            <a:br>
              <a:rPr lang="en-US"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a:t>
            </a:r>
            <a:r>
              <a:rPr lang="fr-FR" sz="3200" dirty="0" err="1">
                <a:latin typeface="Times New Roman" panose="02020603050405020304" pitchFamily="18" charset="0"/>
                <a:cs typeface="Times New Roman" panose="02020603050405020304" pitchFamily="18" charset="0"/>
              </a:rPr>
              <a:t>Ánh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xanh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xanh</a:t>
            </a:r>
            <a:r>
              <a:rPr lang="fr-FR" sz="3200" dirty="0">
                <a:latin typeface="Times New Roman" panose="02020603050405020304" pitchFamily="18" charset="0"/>
                <a:cs typeface="Times New Roman" panose="02020603050405020304" pitchFamily="18" charset="0"/>
              </a:rPr>
              <a:t>: Sai </a:t>
            </a:r>
            <a:r>
              <a:rPr lang="fr-FR" sz="3200" dirty="0" err="1">
                <a:latin typeface="Times New Roman" panose="02020603050405020304" pitchFamily="18" charset="0"/>
                <a:cs typeface="Times New Roman" panose="02020603050405020304" pitchFamily="18" charset="0"/>
              </a:rPr>
              <a:t>vần</a:t>
            </a:r>
            <a:br>
              <a:rPr lang="en-US"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Sửa</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lại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Bỏ</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dấu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phẩy</a:t>
            </a:r>
            <a:r>
              <a:rPr lang="fr-FR"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Đổi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xanh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xanh</a:t>
            </a:r>
            <a:r>
              <a:rPr lang="fr-FR" sz="3200"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sym typeface="Wingdings" panose="05000000000000000000" pitchFamily="2" charset="2"/>
              </a:rPr>
              <a:t></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xanh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lè</a:t>
            </a:r>
            <a:r>
              <a:rPr lang="fr-FR"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 “ </a:t>
            </a:r>
            <a:r>
              <a:rPr lang="fr-FR" sz="3200" dirty="0" err="1">
                <a:latin typeface="Times New Roman" panose="02020603050405020304" pitchFamily="18" charset="0"/>
                <a:cs typeface="Times New Roman" panose="02020603050405020304" pitchFamily="18" charset="0"/>
              </a:rPr>
              <a:t>Bóng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trăng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nhoè</a:t>
            </a:r>
            <a:r>
              <a:rPr lang="fr-FR" sz="3200" dirty="0">
                <a:latin typeface="Times New Roman" panose="02020603050405020304" pitchFamily="18" charset="0"/>
                <a:cs typeface="Times New Roman" panose="02020603050405020304" pitchFamily="18" charset="0"/>
              </a:rPr>
              <a:t>”</a:t>
            </a:r>
            <a:r>
              <a:rPr lang="fr-FR" sz="3200" dirty="0">
                <a:latin typeface="Times New Roman" panose="02020603050405020304" pitchFamily="18" charset="0"/>
                <a:cs typeface="Times New Roman" panose="02020603050405020304" pitchFamily="18" charset="0"/>
                <a:sym typeface="Wingdings" panose="05000000000000000000" pitchFamily="2" charset="2"/>
              </a:rPr>
              <a:t></a:t>
            </a:r>
            <a:r>
              <a:rPr lang="fr-FR" sz="3200" dirty="0">
                <a:latin typeface="Times New Roman" panose="02020603050405020304" pitchFamily="18" charset="0"/>
                <a:cs typeface="Times New Roman" panose="02020603050405020304" pitchFamily="18" charset="0"/>
              </a:rPr>
              <a:t> “ </a:t>
            </a:r>
            <a:r>
              <a:rPr lang="fr-FR" sz="3200" dirty="0" err="1">
                <a:latin typeface="Times New Roman" panose="02020603050405020304" pitchFamily="18" charset="0"/>
                <a:cs typeface="Times New Roman" panose="02020603050405020304" pitchFamily="18" charset="0"/>
              </a:rPr>
              <a:t>ánh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trăng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leo</a:t>
            </a:r>
            <a:r>
              <a:rPr lang="fr-FR"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38200" y="3220721"/>
            <a:ext cx="10515600" cy="3119119"/>
          </a:xfrm>
        </p:spPr>
        <p:txBody>
          <a:bodyPr>
            <a:normAutofit/>
          </a:bodyPr>
          <a:lstStyle/>
          <a:p>
            <a:pPr marL="114300" indent="0">
              <a:buNone/>
            </a:pPr>
            <a:r>
              <a:rPr lang="es-ES" sz="3200" u="sng" dirty="0" err="1">
                <a:solidFill>
                  <a:srgbClr val="FF0000"/>
                </a:solidFill>
                <a:latin typeface="Times New Roman" panose="02020603050405020304" pitchFamily="18" charset="0"/>
                <a:cs typeface="Times New Roman" panose="02020603050405020304" pitchFamily="18" charset="0"/>
              </a:rPr>
              <a:t>Sửa</a:t>
            </a:r>
            <a:r>
              <a:rPr lang="es-ES" sz="3200" u="sng" dirty="0">
                <a:solidFill>
                  <a:srgbClr val="FF0000"/>
                </a:solidFill>
                <a:latin typeface="Times New Roman" panose="02020603050405020304" pitchFamily="18" charset="0"/>
                <a:cs typeface="Times New Roman" panose="02020603050405020304" pitchFamily="18" charset="0"/>
              </a:rPr>
              <a:t> </a:t>
            </a:r>
            <a:r>
              <a:rPr lang="es-ES" sz="3200" u="sng" dirty="0" err="1">
                <a:solidFill>
                  <a:srgbClr val="FF0000"/>
                </a:solidFill>
                <a:latin typeface="Times New Roman" panose="02020603050405020304" pitchFamily="18" charset="0"/>
                <a:cs typeface="Times New Roman" panose="02020603050405020304" pitchFamily="18" charset="0"/>
              </a:rPr>
              <a:t>sai</a:t>
            </a:r>
            <a:r>
              <a:rPr lang="es-ES" sz="3200"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a:p>
            <a:pPr marL="114300" indent="0">
              <a:buNone/>
            </a:pPr>
            <a:r>
              <a:rPr lang="es-ES" sz="3200" i="1" dirty="0" err="1">
                <a:latin typeface="Times New Roman" panose="02020603050405020304" pitchFamily="18" charset="0"/>
                <a:cs typeface="Times New Roman" panose="02020603050405020304" pitchFamily="18" charset="0"/>
              </a:rPr>
              <a:t>Trong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túp</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lều</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tranh</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cánh</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liếp</a:t>
            </a:r>
            <a:r>
              <a:rPr lang="es-ES" sz="3200" i="1" dirty="0">
                <a:latin typeface="Times New Roman" panose="02020603050405020304" pitchFamily="18" charset="0"/>
                <a:cs typeface="Times New Roman" panose="02020603050405020304" pitchFamily="18" charset="0"/>
              </a:rPr>
              <a:t> che,</a:t>
            </a:r>
            <a:endParaRPr lang="en-US" sz="3200" dirty="0">
              <a:latin typeface="Times New Roman" panose="02020603050405020304" pitchFamily="18" charset="0"/>
              <a:cs typeface="Times New Roman" panose="02020603050405020304" pitchFamily="18" charset="0"/>
            </a:endParaRPr>
          </a:p>
          <a:p>
            <a:pPr marL="114300" indent="0">
              <a:buNone/>
            </a:pPr>
            <a:r>
              <a:rPr lang="es-ES" sz="3200" i="1" dirty="0">
                <a:latin typeface="Times New Roman" panose="02020603050405020304" pitchFamily="18" charset="0"/>
                <a:cs typeface="Times New Roman" panose="02020603050405020304" pitchFamily="18" charset="0"/>
              </a:rPr>
              <a:t> </a:t>
            </a:r>
            <a:r>
              <a:rPr lang="es-ES" sz="3200" b="1" i="1" dirty="0" err="1">
                <a:latin typeface="Times New Roman" panose="02020603050405020304" pitchFamily="18" charset="0"/>
                <a:cs typeface="Times New Roman" panose="02020603050405020304" pitchFamily="18" charset="0"/>
              </a:rPr>
              <a:t>Ngọn</a:t>
            </a:r>
            <a:r>
              <a:rPr lang="es-ES" sz="3200" b="1" i="1" dirty="0">
                <a:latin typeface="Times New Roman" panose="02020603050405020304" pitchFamily="18" charset="0"/>
                <a:cs typeface="Times New Roman" panose="02020603050405020304" pitchFamily="18" charset="0"/>
              </a:rPr>
              <a:t> </a:t>
            </a:r>
            <a:r>
              <a:rPr lang="es-ES" sz="3200" b="1" i="1" dirty="0" err="1">
                <a:latin typeface="Times New Roman" panose="02020603050405020304" pitchFamily="18" charset="0"/>
                <a:cs typeface="Times New Roman" panose="02020603050405020304" pitchFamily="18" charset="0"/>
              </a:rPr>
              <a:t>đèn</a:t>
            </a:r>
            <a:r>
              <a:rPr lang="es-ES" sz="3200" b="1" i="1" dirty="0">
                <a:latin typeface="Times New Roman" panose="02020603050405020304" pitchFamily="18" charset="0"/>
                <a:cs typeface="Times New Roman" panose="02020603050405020304" pitchFamily="18" charset="0"/>
              </a:rPr>
              <a:t> </a:t>
            </a:r>
            <a:r>
              <a:rPr lang="es-ES" sz="3200" b="1" i="1" dirty="0" err="1">
                <a:latin typeface="Times New Roman" panose="02020603050405020304" pitchFamily="18" charset="0"/>
                <a:cs typeface="Times New Roman" panose="02020603050405020304" pitchFamily="18" charset="0"/>
              </a:rPr>
              <a:t>mờ</a:t>
            </a:r>
            <a:r>
              <a:rPr lang="es-ES" sz="3200" b="1" i="1" dirty="0">
                <a:latin typeface="Times New Roman" panose="02020603050405020304" pitchFamily="18" charset="0"/>
                <a:cs typeface="Times New Roman" panose="02020603050405020304" pitchFamily="18" charset="0"/>
              </a:rPr>
              <a:t>  </a:t>
            </a:r>
            <a:r>
              <a:rPr lang="es-ES" sz="3200" b="1" i="1" dirty="0" err="1">
                <a:latin typeface="Times New Roman" panose="02020603050405020304" pitchFamily="18" charset="0"/>
                <a:cs typeface="Times New Roman" panose="02020603050405020304" pitchFamily="18" charset="0"/>
              </a:rPr>
              <a:t>toả</a:t>
            </a:r>
            <a:r>
              <a:rPr lang="es-ES" sz="3200" b="1" i="1" dirty="0">
                <a:latin typeface="Times New Roman" panose="02020603050405020304" pitchFamily="18" charset="0"/>
                <a:cs typeface="Times New Roman" panose="02020603050405020304" pitchFamily="18" charset="0"/>
              </a:rPr>
              <a:t> </a:t>
            </a:r>
            <a:r>
              <a:rPr lang="es-ES" sz="3200" b="1" i="1" dirty="0" err="1">
                <a:latin typeface="Times New Roman" panose="02020603050405020304" pitchFamily="18" charset="0"/>
                <a:cs typeface="Times New Roman" panose="02020603050405020304" pitchFamily="18" charset="0"/>
              </a:rPr>
              <a:t>ánh</a:t>
            </a:r>
            <a:r>
              <a:rPr lang="es-ES" sz="3200" b="1" i="1" dirty="0">
                <a:latin typeface="Times New Roman" panose="02020603050405020304" pitchFamily="18" charset="0"/>
                <a:cs typeface="Times New Roman" panose="02020603050405020304" pitchFamily="18" charset="0"/>
              </a:rPr>
              <a:t> </a:t>
            </a:r>
            <a:r>
              <a:rPr lang="es-ES" sz="3200" b="1" i="1" dirty="0" err="1">
                <a:latin typeface="Times New Roman" panose="02020603050405020304" pitchFamily="18" charset="0"/>
                <a:cs typeface="Times New Roman" panose="02020603050405020304" pitchFamily="18" charset="0"/>
              </a:rPr>
              <a:t>xanh</a:t>
            </a:r>
            <a:r>
              <a:rPr lang="es-ES" sz="3200" b="1" i="1" dirty="0">
                <a:latin typeface="Times New Roman" panose="02020603050405020304" pitchFamily="18" charset="0"/>
                <a:cs typeface="Times New Roman" panose="02020603050405020304" pitchFamily="18" charset="0"/>
              </a:rPr>
              <a:t> </a:t>
            </a:r>
            <a:r>
              <a:rPr lang="es-ES" sz="3200" b="1" i="1" dirty="0" err="1">
                <a:latin typeface="Times New Roman" panose="02020603050405020304" pitchFamily="18" charset="0"/>
                <a:cs typeface="Times New Roman" panose="02020603050405020304" pitchFamily="18" charset="0"/>
              </a:rPr>
              <a:t>lè</a:t>
            </a:r>
            <a:r>
              <a:rPr lang="es-ES" sz="3200" b="1"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114300" indent="0">
              <a:buNone/>
            </a:pP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Tiếng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chài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nhịp</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một</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trong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đêm</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vắng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114300" indent="0">
              <a:buNone/>
            </a:pP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Như</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bước</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thời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gian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đếm</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quãng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khuya</a:t>
            </a:r>
            <a:r>
              <a:rPr lang="es-ES" sz="3200"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32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3783FD"/>
          </a:solidFill>
        </p:spPr>
        <p:txBody>
          <a:bodyPr wrap="square" lIns="0" tIns="0" rIns="0" bIns="0" rtlCol="0"/>
          <a:lstStyle/>
          <a:p>
            <a:endParaRPr/>
          </a:p>
        </p:txBody>
      </p:sp>
      <p:grpSp>
        <p:nvGrpSpPr>
          <p:cNvPr id="3" name="object 3"/>
          <p:cNvGrpSpPr/>
          <p:nvPr/>
        </p:nvGrpSpPr>
        <p:grpSpPr>
          <a:xfrm>
            <a:off x="5314" y="4874888"/>
            <a:ext cx="11494770" cy="1981623"/>
            <a:chOff x="7971" y="7312331"/>
            <a:chExt cx="17242155" cy="2972435"/>
          </a:xfrm>
        </p:grpSpPr>
        <p:sp>
          <p:nvSpPr>
            <p:cNvPr id="4" name="object 4"/>
            <p:cNvSpPr/>
            <p:nvPr/>
          </p:nvSpPr>
          <p:spPr>
            <a:xfrm>
              <a:off x="1038225" y="8645263"/>
              <a:ext cx="16211550" cy="0"/>
            </a:xfrm>
            <a:custGeom>
              <a:avLst/>
              <a:gdLst/>
              <a:ahLst/>
              <a:cxnLst/>
              <a:rect l="l" t="t" r="r" b="b"/>
              <a:pathLst>
                <a:path w="16211550">
                  <a:moveTo>
                    <a:pt x="0" y="0"/>
                  </a:moveTo>
                  <a:lnTo>
                    <a:pt x="16211548" y="0"/>
                  </a:lnTo>
                </a:path>
              </a:pathLst>
            </a:custGeom>
            <a:ln w="19049">
              <a:solidFill>
                <a:srgbClr val="243761"/>
              </a:solidFill>
            </a:ln>
          </p:spPr>
          <p:txBody>
            <a:bodyPr wrap="square" lIns="0" tIns="0" rIns="0" bIns="0" rtlCol="0"/>
            <a:lstStyle/>
            <a:p>
              <a:endParaRPr/>
            </a:p>
          </p:txBody>
        </p:sp>
        <p:pic>
          <p:nvPicPr>
            <p:cNvPr id="5" name="object 5"/>
            <p:cNvPicPr/>
            <p:nvPr/>
          </p:nvPicPr>
          <p:blipFill>
            <a:blip r:embed="rId2" cstate="print"/>
            <a:stretch>
              <a:fillRect/>
            </a:stretch>
          </p:blipFill>
          <p:spPr>
            <a:xfrm>
              <a:off x="7971" y="7312331"/>
              <a:ext cx="4637014" cy="2972049"/>
            </a:xfrm>
            <a:prstGeom prst="rect">
              <a:avLst/>
            </a:prstGeom>
          </p:spPr>
        </p:pic>
      </p:grpSp>
      <p:sp>
        <p:nvSpPr>
          <p:cNvPr id="6" name="Title 1"/>
          <p:cNvSpPr txBox="1">
            <a:spLocks/>
          </p:cNvSpPr>
          <p:nvPr/>
        </p:nvSpPr>
        <p:spPr>
          <a:xfrm>
            <a:off x="1371600" y="824948"/>
            <a:ext cx="9879496" cy="5797525"/>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400" b="0" i="1" u="sng"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Cách khác</a:t>
            </a:r>
            <a:r>
              <a:rPr kumimoji="0" lang="es-ES" sz="4400" b="0" i="1"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 :</a:t>
            </a:r>
            <a:br>
              <a:rPr kumimoji="0" lang="en-US" sz="4400" b="0" i="0"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br>
            <a:r>
              <a:rPr kumimoji="0" lang="es-ES" sz="4400" b="1" i="1" u="none" strike="noStrike" kern="0" cap="none" spc="0" normalizeH="0" baseline="0" noProof="0">
                <a:ln>
                  <a:noFill/>
                </a:ln>
                <a:solidFill>
                  <a:schemeClr val="tx1"/>
                </a:solidFill>
                <a:effectLst/>
                <a:uLnTx/>
                <a:uFillTx/>
                <a:latin typeface="Times New Roman" pitchFamily="18" charset="0"/>
                <a:cs typeface="Times New Roman" pitchFamily="18" charset="0"/>
                <a:sym typeface="Arial"/>
              </a:rPr>
              <a:t>Ngọn đèn mờ toả ánh vàng khè.</a:t>
            </a:r>
            <a:br>
              <a:rPr kumimoji="0" lang="en-US" sz="4400" b="0" i="0" u="none" strike="noStrike" kern="0" cap="none" spc="0" normalizeH="0" baseline="0" noProof="0">
                <a:ln>
                  <a:noFill/>
                </a:ln>
                <a:solidFill>
                  <a:schemeClr val="tx1"/>
                </a:solidFill>
                <a:effectLst/>
                <a:uLnTx/>
                <a:uFillTx/>
                <a:latin typeface="Times New Roman" pitchFamily="18" charset="0"/>
                <a:cs typeface="Times New Roman" pitchFamily="18" charset="0"/>
                <a:sym typeface="Arial"/>
              </a:rPr>
            </a:br>
            <a:r>
              <a:rPr kumimoji="0" lang="es-ES" sz="4400" b="1" i="1" u="none" strike="noStrike" kern="0" cap="none" spc="0" normalizeH="0" baseline="0" noProof="0">
                <a:ln>
                  <a:noFill/>
                </a:ln>
                <a:solidFill>
                  <a:schemeClr val="tx1"/>
                </a:solidFill>
                <a:effectLst/>
                <a:uLnTx/>
                <a:uFillTx/>
                <a:latin typeface="Times New Roman" pitchFamily="18" charset="0"/>
                <a:cs typeface="Times New Roman" pitchFamily="18" charset="0"/>
                <a:sym typeface="Arial"/>
              </a:rPr>
              <a:t>Bóng đèn mờ tỏ, bóng đêm nhoè.</a:t>
            </a:r>
            <a:br>
              <a:rPr kumimoji="0" lang="en-US" sz="4400" b="0" i="0" u="none" strike="noStrike" kern="0" cap="none" spc="0" normalizeH="0" baseline="0" noProof="0">
                <a:ln>
                  <a:noFill/>
                </a:ln>
                <a:solidFill>
                  <a:schemeClr val="tx1"/>
                </a:solidFill>
                <a:effectLst/>
                <a:uLnTx/>
                <a:uFillTx/>
                <a:latin typeface="Times New Roman" pitchFamily="18" charset="0"/>
                <a:cs typeface="Times New Roman" pitchFamily="18" charset="0"/>
                <a:sym typeface="Arial"/>
              </a:rPr>
            </a:br>
            <a:r>
              <a:rPr kumimoji="0" lang="es-ES" sz="4400" b="1" i="1" u="none" strike="noStrike" kern="0" cap="none" spc="0" normalizeH="0" baseline="0" noProof="0">
                <a:ln>
                  <a:noFill/>
                </a:ln>
                <a:solidFill>
                  <a:schemeClr val="tx1"/>
                </a:solidFill>
                <a:effectLst/>
                <a:uLnTx/>
                <a:uFillTx/>
                <a:latin typeface="Times New Roman" pitchFamily="18" charset="0"/>
                <a:cs typeface="Times New Roman" pitchFamily="18" charset="0"/>
                <a:sym typeface="Arial"/>
              </a:rPr>
              <a:t>Ngọn đèn mờ toả bóng trăng nhoè.</a:t>
            </a:r>
            <a:br>
              <a:rPr kumimoji="0" lang="en-US" sz="4400" b="0" i="0" u="none" strike="noStrike" kern="0" cap="none" spc="0" normalizeH="0" baseline="0" noProof="0">
                <a:ln>
                  <a:noFill/>
                </a:ln>
                <a:solidFill>
                  <a:schemeClr val="tx1"/>
                </a:solidFill>
                <a:effectLst/>
                <a:uLnTx/>
                <a:uFillTx/>
                <a:latin typeface="Times New Roman" pitchFamily="18" charset="0"/>
                <a:cs typeface="Times New Roman" pitchFamily="18" charset="0"/>
                <a:sym typeface="Arial"/>
              </a:rPr>
            </a:br>
            <a:r>
              <a:rPr kumimoji="0" lang="es-ES" sz="4400" b="1" i="1" u="none" strike="noStrike" kern="0" cap="none" spc="0" normalizeH="0" baseline="0" noProof="0">
                <a:ln>
                  <a:noFill/>
                </a:ln>
                <a:solidFill>
                  <a:schemeClr val="tx1"/>
                </a:solidFill>
                <a:effectLst/>
                <a:uLnTx/>
                <a:uFillTx/>
                <a:latin typeface="Times New Roman" pitchFamily="18" charset="0"/>
                <a:cs typeface="Times New Roman" pitchFamily="18" charset="0"/>
                <a:sym typeface="Arial"/>
              </a:rPr>
              <a:t>Ngọn đèn mờ toả ánh trăng loe.</a:t>
            </a:r>
            <a:br>
              <a:rPr kumimoji="0" lang="en-US" sz="4400" b="0" i="0" u="none" strike="noStrike" kern="0" cap="none" spc="0" normalizeH="0" baseline="0" noProof="0">
                <a:ln>
                  <a:noFill/>
                </a:ln>
                <a:solidFill>
                  <a:srgbClr val="00B050"/>
                </a:solidFill>
                <a:effectLst/>
                <a:uLnTx/>
                <a:uFillTx/>
                <a:latin typeface="Times New Roman" pitchFamily="18" charset="0"/>
                <a:cs typeface="Times New Roman" pitchFamily="18" charset="0"/>
                <a:sym typeface="Arial"/>
              </a:rPr>
            </a:br>
            <a:endParaRPr kumimoji="0" lang="en-US" sz="4400" b="0" i="0" u="none" strike="noStrike" kern="0" cap="none" spc="0" normalizeH="0" baseline="0" noProof="0" dirty="0">
              <a:ln>
                <a:noFill/>
              </a:ln>
              <a:solidFill>
                <a:srgbClr val="00B050"/>
              </a:solidFill>
              <a:effectLst/>
              <a:uLnTx/>
              <a:uFillTx/>
              <a:latin typeface="Times New Roman" pitchFamily="18" charset="0"/>
              <a:cs typeface="Times New Roman"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TotalTime>
  <Words>1371</Words>
  <Application>Microsoft Office PowerPoint</Application>
  <PresentationFormat>Widescreen</PresentationFormat>
  <Paragraphs>94</Paragraphs>
  <Slides>21</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Century Gothic</vt:lpstr>
      <vt:lpstr>Times New Roman</vt:lpstr>
      <vt:lpstr>Wingdings 3</vt:lpstr>
      <vt:lpstr>1_Office Theme</vt:lpstr>
      <vt:lpstr>Wisp</vt:lpstr>
      <vt:lpstr>PowerPoint Presentation</vt:lpstr>
      <vt:lpstr>PowerPoint Presentation</vt:lpstr>
      <vt:lpstr>PowerPoint Presentation</vt:lpstr>
      <vt:lpstr>PowerPoint Presentation</vt:lpstr>
      <vt:lpstr>PowerPoint Presentation</vt:lpstr>
      <vt:lpstr>PowerPoint Presentation</vt:lpstr>
      <vt:lpstr>* Luật cơ bản là: Nhất , tam, ngũ bất luận;                            Nhị, tứ, lục phân minh.</vt:lpstr>
      <vt:lpstr>+ Chỗ sai: Sau “ Ngọn đèn mờ” có dấu phẩy  gây đọc sai nhịp -Ánh xanh xanh: Sai vần + Sửa lại: Bỏ dấu phẩy.   Đổi "xanh xanh"  “xanh lè”,  “ Bóng trăng nhoè” “ ánh trăng leo.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CHƯƠNG TRÌNH ĐỊA PHƯƠNG PHẦN TIẾNG VIỆT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pc</dc:creator>
  <cp:lastModifiedBy>ADMIN</cp:lastModifiedBy>
  <cp:revision>133</cp:revision>
  <dcterms:modified xsi:type="dcterms:W3CDTF">2021-10-23T11:06:13Z</dcterms:modified>
</cp:coreProperties>
</file>