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embeddedFontLs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Gill Sans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8448D37-D13A-4279-AA33-D871679E29D8}">
  <a:tblStyle styleId="{38448D37-D13A-4279-AA33-D871679E29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082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/>
          </a:p>
        </p:txBody>
      </p:sp>
      <p:sp>
        <p:nvSpPr>
          <p:cNvPr id="509" name="Google Shape;509;p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/>
          </a:p>
        </p:txBody>
      </p:sp>
      <p:sp>
        <p:nvSpPr>
          <p:cNvPr id="510" name="Google Shape;51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1" name="Google Shape;51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 descr="4950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886200" y="5715000"/>
            <a:ext cx="12192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1676400" y="3124200"/>
            <a:ext cx="631825" cy="544512"/>
          </a:xfrm>
          <a:custGeom>
            <a:avLst/>
            <a:gdLst/>
            <a:ahLst/>
            <a:cxnLst/>
            <a:rect l="l" t="t" r="r" b="b"/>
            <a:pathLst>
              <a:path w="631825" h="544513" extrusionOk="0">
                <a:moveTo>
                  <a:pt x="1" y="207985"/>
                </a:moveTo>
                <a:lnTo>
                  <a:pt x="241337" y="207986"/>
                </a:lnTo>
                <a:lnTo>
                  <a:pt x="315913" y="0"/>
                </a:lnTo>
                <a:lnTo>
                  <a:pt x="390488" y="207986"/>
                </a:lnTo>
                <a:lnTo>
                  <a:pt x="631824" y="207985"/>
                </a:lnTo>
                <a:lnTo>
                  <a:pt x="436578" y="336526"/>
                </a:lnTo>
                <a:lnTo>
                  <a:pt x="511157" y="544512"/>
                </a:lnTo>
                <a:lnTo>
                  <a:pt x="315913" y="415968"/>
                </a:lnTo>
                <a:lnTo>
                  <a:pt x="120668" y="544512"/>
                </a:lnTo>
                <a:lnTo>
                  <a:pt x="195247" y="336526"/>
                </a:lnTo>
                <a:lnTo>
                  <a:pt x="1" y="207985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191000" y="1219200"/>
            <a:ext cx="457200" cy="3810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6858000" y="2667000"/>
            <a:ext cx="385762" cy="439737"/>
          </a:xfrm>
          <a:custGeom>
            <a:avLst/>
            <a:gdLst/>
            <a:ahLst/>
            <a:cxnLst/>
            <a:rect l="l" t="t" r="r" b="b"/>
            <a:pathLst>
              <a:path w="385763" h="439738" extrusionOk="0">
                <a:moveTo>
                  <a:pt x="0" y="167965"/>
                </a:moveTo>
                <a:lnTo>
                  <a:pt x="147349" y="167966"/>
                </a:lnTo>
                <a:lnTo>
                  <a:pt x="192882" y="0"/>
                </a:lnTo>
                <a:lnTo>
                  <a:pt x="238414" y="167966"/>
                </a:lnTo>
                <a:lnTo>
                  <a:pt x="385763" y="167965"/>
                </a:lnTo>
                <a:lnTo>
                  <a:pt x="266554" y="271772"/>
                </a:lnTo>
                <a:lnTo>
                  <a:pt x="312089" y="439737"/>
                </a:lnTo>
                <a:lnTo>
                  <a:pt x="192882" y="335928"/>
                </a:lnTo>
                <a:lnTo>
                  <a:pt x="73674" y="439737"/>
                </a:lnTo>
                <a:lnTo>
                  <a:pt x="119209" y="271772"/>
                </a:lnTo>
                <a:lnTo>
                  <a:pt x="0" y="16796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00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819400" y="304800"/>
            <a:ext cx="366712" cy="431800"/>
          </a:xfrm>
          <a:prstGeom prst="irregularSeal1">
            <a:avLst/>
          </a:prstGeom>
          <a:gradFill>
            <a:gsLst>
              <a:gs pos="0">
                <a:srgbClr val="FF0066"/>
              </a:gs>
              <a:gs pos="100000">
                <a:srgbClr val="FF0000">
                  <a:alpha val="392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 descr="addemoticons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2400"/>
            <a:ext cx="1828800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3657600" y="0"/>
            <a:ext cx="2286000" cy="1295400"/>
          </a:xfrm>
          <a:prstGeom prst="star32">
            <a:avLst>
              <a:gd name="adj" fmla="val 10800"/>
            </a:avLst>
          </a:prstGeom>
          <a:solidFill>
            <a:srgbClr val="33CC33"/>
          </a:solidFill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3" descr="F9849DCFA90C473196ECD16214E770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5250" y="2286000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blumenpflanzen124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95800"/>
            <a:ext cx="1630362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addemoticons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200" y="5486400"/>
            <a:ext cx="182880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descr="blumenpflanzen124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13637" y="0"/>
            <a:ext cx="163036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descr="F9849DCFA90C473196ECD16214E770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286000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7620000" y="4038600"/>
            <a:ext cx="385762" cy="439737"/>
          </a:xfrm>
          <a:custGeom>
            <a:avLst/>
            <a:gdLst/>
            <a:ahLst/>
            <a:cxnLst/>
            <a:rect l="l" t="t" r="r" b="b"/>
            <a:pathLst>
              <a:path w="385763" h="439738" extrusionOk="0">
                <a:moveTo>
                  <a:pt x="0" y="167965"/>
                </a:moveTo>
                <a:lnTo>
                  <a:pt x="147349" y="167966"/>
                </a:lnTo>
                <a:lnTo>
                  <a:pt x="192882" y="0"/>
                </a:lnTo>
                <a:lnTo>
                  <a:pt x="238414" y="167966"/>
                </a:lnTo>
                <a:lnTo>
                  <a:pt x="385763" y="167965"/>
                </a:lnTo>
                <a:lnTo>
                  <a:pt x="266554" y="271772"/>
                </a:lnTo>
                <a:lnTo>
                  <a:pt x="312089" y="439737"/>
                </a:lnTo>
                <a:lnTo>
                  <a:pt x="192882" y="335928"/>
                </a:lnTo>
                <a:lnTo>
                  <a:pt x="73674" y="439737"/>
                </a:lnTo>
                <a:lnTo>
                  <a:pt x="119209" y="271772"/>
                </a:lnTo>
                <a:lnTo>
                  <a:pt x="0" y="16796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00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6553200" y="1219200"/>
            <a:ext cx="457200" cy="3810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990600" y="1371600"/>
            <a:ext cx="631825" cy="544512"/>
          </a:xfrm>
          <a:custGeom>
            <a:avLst/>
            <a:gdLst/>
            <a:ahLst/>
            <a:cxnLst/>
            <a:rect l="l" t="t" r="r" b="b"/>
            <a:pathLst>
              <a:path w="631825" h="544513" extrusionOk="0">
                <a:moveTo>
                  <a:pt x="1" y="207985"/>
                </a:moveTo>
                <a:lnTo>
                  <a:pt x="241337" y="207986"/>
                </a:lnTo>
                <a:lnTo>
                  <a:pt x="315913" y="0"/>
                </a:lnTo>
                <a:lnTo>
                  <a:pt x="390488" y="207986"/>
                </a:lnTo>
                <a:lnTo>
                  <a:pt x="631824" y="207985"/>
                </a:lnTo>
                <a:lnTo>
                  <a:pt x="436578" y="336526"/>
                </a:lnTo>
                <a:lnTo>
                  <a:pt x="511157" y="544512"/>
                </a:lnTo>
                <a:lnTo>
                  <a:pt x="315913" y="415968"/>
                </a:lnTo>
                <a:lnTo>
                  <a:pt x="120668" y="544512"/>
                </a:lnTo>
                <a:lnTo>
                  <a:pt x="195247" y="336526"/>
                </a:lnTo>
                <a:lnTo>
                  <a:pt x="1" y="207985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0" y="3906970"/>
            <a:ext cx="85344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63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 i="0" u="none">
              <a:solidFill>
                <a:srgbClr val="FF5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00FF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CC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: Sinh Học 8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00FF"/>
              </a:buClr>
              <a:buSzPts val="3200"/>
              <a:buFont typeface="Times New Roman"/>
              <a:buNone/>
            </a:pPr>
            <a:r>
              <a:rPr lang="en-US" sz="3200" b="1" i="0" u="none" smtClean="0">
                <a:solidFill>
                  <a:srgbClr val="CC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 </a:t>
            </a:r>
            <a:r>
              <a:rPr lang="en-US" sz="3200" b="1" i="0" u="none">
                <a:solidFill>
                  <a:srgbClr val="CC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học: 2021– 2022</a:t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1752600" y="1752600"/>
            <a:ext cx="6019800" cy="2286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CC99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Arial"/>
              </a:rPr>
              <a:t>CHÀO MỪNG CÁC EM HỌC SINH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3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2" descr="anh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4237" y="-228600"/>
            <a:ext cx="5927725" cy="74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 txBox="1"/>
          <p:nvPr/>
        </p:nvSpPr>
        <p:spPr>
          <a:xfrm>
            <a:off x="5030787" y="628650"/>
            <a:ext cx="2281237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Phế nang trong phổi</a:t>
            </a:r>
            <a:endParaRPr/>
          </a:p>
        </p:txBody>
      </p:sp>
      <p:cxnSp>
        <p:nvCxnSpPr>
          <p:cNvPr id="209" name="Google Shape;209;p22"/>
          <p:cNvCxnSpPr/>
          <p:nvPr/>
        </p:nvCxnSpPr>
        <p:spPr>
          <a:xfrm rot="10800000">
            <a:off x="4275137" y="1485900"/>
            <a:ext cx="1123950" cy="381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0" name="Google Shape;210;p22"/>
          <p:cNvSpPr txBox="1"/>
          <p:nvPr/>
        </p:nvSpPr>
        <p:spPr>
          <a:xfrm>
            <a:off x="2597150" y="1195387"/>
            <a:ext cx="16541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 bào biểu mô ở phổi</a:t>
            </a:r>
            <a:endParaRPr/>
          </a:p>
        </p:txBody>
      </p:sp>
      <p:cxnSp>
        <p:nvCxnSpPr>
          <p:cNvPr id="211" name="Google Shape;211;p22"/>
          <p:cNvCxnSpPr/>
          <p:nvPr/>
        </p:nvCxnSpPr>
        <p:spPr>
          <a:xfrm>
            <a:off x="6324600" y="2057400"/>
            <a:ext cx="0" cy="609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2" name="Google Shape;212;p22"/>
          <p:cNvSpPr txBox="1"/>
          <p:nvPr/>
        </p:nvSpPr>
        <p:spPr>
          <a:xfrm>
            <a:off x="5181600" y="2622550"/>
            <a:ext cx="21304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Mao mạch phế nang ở phổi</a:t>
            </a:r>
            <a:endParaRPr/>
          </a:p>
        </p:txBody>
      </p:sp>
      <p:cxnSp>
        <p:nvCxnSpPr>
          <p:cNvPr id="213" name="Google Shape;213;p22"/>
          <p:cNvCxnSpPr/>
          <p:nvPr/>
        </p:nvCxnSpPr>
        <p:spPr>
          <a:xfrm rot="10800000" flipH="1">
            <a:off x="6035675" y="5181600"/>
            <a:ext cx="60325" cy="762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4" name="Google Shape;214;p22"/>
          <p:cNvSpPr txBox="1"/>
          <p:nvPr/>
        </p:nvSpPr>
        <p:spPr>
          <a:xfrm>
            <a:off x="5237162" y="4691062"/>
            <a:ext cx="17319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Mao mạch ở các mô</a:t>
            </a:r>
            <a:endParaRPr/>
          </a:p>
        </p:txBody>
      </p:sp>
      <p:sp>
        <p:nvSpPr>
          <p:cNvPr id="215" name="Google Shape;215;p22"/>
          <p:cNvSpPr txBox="1"/>
          <p:nvPr/>
        </p:nvSpPr>
        <p:spPr>
          <a:xfrm>
            <a:off x="6616700" y="3962400"/>
            <a:ext cx="8159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</a:t>
            </a:r>
            <a:endParaRPr/>
          </a:p>
        </p:txBody>
      </p:sp>
      <p:cxnSp>
        <p:nvCxnSpPr>
          <p:cNvPr id="216" name="Google Shape;216;p22"/>
          <p:cNvCxnSpPr/>
          <p:nvPr/>
        </p:nvCxnSpPr>
        <p:spPr>
          <a:xfrm rot="10800000">
            <a:off x="4819650" y="6248400"/>
            <a:ext cx="1012825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7" name="Google Shape;217;p22"/>
          <p:cNvSpPr/>
          <p:nvPr/>
        </p:nvSpPr>
        <p:spPr>
          <a:xfrm>
            <a:off x="7754937" y="1447800"/>
            <a:ext cx="203200" cy="1219200"/>
          </a:xfrm>
          <a:prstGeom prst="rightBrace">
            <a:avLst>
              <a:gd name="adj1" fmla="val 1257"/>
              <a:gd name="adj2" fmla="val 50000"/>
            </a:avLst>
          </a:prstGeom>
          <a:noFill/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8032750" y="1622425"/>
            <a:ext cx="12033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Trao đổi khí ở phổi</a:t>
            </a:r>
            <a:endParaRPr/>
          </a:p>
        </p:txBody>
      </p:sp>
      <p:sp>
        <p:nvSpPr>
          <p:cNvPr id="219" name="Google Shape;219;p22"/>
          <p:cNvSpPr/>
          <p:nvPr/>
        </p:nvSpPr>
        <p:spPr>
          <a:xfrm>
            <a:off x="5900737" y="1295400"/>
            <a:ext cx="295275" cy="32385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D1ED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1200" b="1" i="0" u="none" baseline="-25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5556250" y="4038600"/>
            <a:ext cx="420687" cy="2286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US" sz="1200" b="1" i="0" u="none" baseline="-25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graphicFrame>
        <p:nvGraphicFramePr>
          <p:cNvPr id="221" name="Google Shape;221;p22"/>
          <p:cNvGraphicFramePr/>
          <p:nvPr/>
        </p:nvGraphicFramePr>
        <p:xfrm>
          <a:off x="76200" y="1905000"/>
          <a:ext cx="4267175" cy="3124200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1449375"/>
                <a:gridCol w="28178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Các giai đoạn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Đặc điểm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Trao đổi khí ở phổi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22" name="Google Shape;222;p22"/>
          <p:cNvSpPr txBox="1"/>
          <p:nvPr/>
        </p:nvSpPr>
        <p:spPr>
          <a:xfrm>
            <a:off x="1524000" y="2971800"/>
            <a:ext cx="2819400" cy="201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8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từ máu vào tế bào phổi.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8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từ tế bào phổi vào máu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3" descr="anh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9675" y="-228600"/>
            <a:ext cx="5927725" cy="73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3"/>
          <p:cNvSpPr txBox="1"/>
          <p:nvPr/>
        </p:nvSpPr>
        <p:spPr>
          <a:xfrm>
            <a:off x="5329237" y="746125"/>
            <a:ext cx="2347912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Phế nang trong phổi</a:t>
            </a:r>
            <a:endParaRPr/>
          </a:p>
        </p:txBody>
      </p:sp>
      <p:cxnSp>
        <p:nvCxnSpPr>
          <p:cNvPr id="229" name="Google Shape;229;p23"/>
          <p:cNvCxnSpPr/>
          <p:nvPr/>
        </p:nvCxnSpPr>
        <p:spPr>
          <a:xfrm rot="10800000">
            <a:off x="4802187" y="1143000"/>
            <a:ext cx="1055687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0" name="Google Shape;230;p23"/>
          <p:cNvSpPr txBox="1"/>
          <p:nvPr/>
        </p:nvSpPr>
        <p:spPr>
          <a:xfrm>
            <a:off x="4198937" y="1063625"/>
            <a:ext cx="184150" cy="31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23"/>
          <p:cNvCxnSpPr/>
          <p:nvPr/>
        </p:nvCxnSpPr>
        <p:spPr>
          <a:xfrm>
            <a:off x="6616700" y="2054225"/>
            <a:ext cx="0" cy="6111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2" name="Google Shape;232;p23"/>
          <p:cNvSpPr txBox="1"/>
          <p:nvPr/>
        </p:nvSpPr>
        <p:spPr>
          <a:xfrm>
            <a:off x="5478462" y="2665412"/>
            <a:ext cx="2163762" cy="55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Mao mạch phế nang ở phổi</a:t>
            </a:r>
            <a:endParaRPr/>
          </a:p>
        </p:txBody>
      </p:sp>
      <p:cxnSp>
        <p:nvCxnSpPr>
          <p:cNvPr id="233" name="Google Shape;233;p23"/>
          <p:cNvCxnSpPr/>
          <p:nvPr/>
        </p:nvCxnSpPr>
        <p:spPr>
          <a:xfrm rot="10800000">
            <a:off x="6224587" y="5129212"/>
            <a:ext cx="311150" cy="661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4" name="Google Shape;234;p23"/>
          <p:cNvSpPr txBox="1"/>
          <p:nvPr/>
        </p:nvSpPr>
        <p:spPr>
          <a:xfrm>
            <a:off x="4976812" y="4848225"/>
            <a:ext cx="30607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Mao mạch ở các mô</a:t>
            </a: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6462712" y="4121150"/>
            <a:ext cx="90646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</a:t>
            </a:r>
            <a:endParaRPr/>
          </a:p>
        </p:txBody>
      </p:sp>
      <p:cxnSp>
        <p:nvCxnSpPr>
          <p:cNvPr id="236" name="Google Shape;236;p23"/>
          <p:cNvCxnSpPr/>
          <p:nvPr/>
        </p:nvCxnSpPr>
        <p:spPr>
          <a:xfrm rot="10800000">
            <a:off x="5183187" y="5910262"/>
            <a:ext cx="742950" cy="64293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7" name="Google Shape;237;p23"/>
          <p:cNvSpPr txBox="1"/>
          <p:nvPr/>
        </p:nvSpPr>
        <p:spPr>
          <a:xfrm>
            <a:off x="3536950" y="5514975"/>
            <a:ext cx="22177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 bào ở các mô</a:t>
            </a:r>
            <a:endParaRPr/>
          </a:p>
        </p:txBody>
      </p:sp>
      <p:sp>
        <p:nvSpPr>
          <p:cNvPr id="238" name="Google Shape;238;p23"/>
          <p:cNvSpPr/>
          <p:nvPr/>
        </p:nvSpPr>
        <p:spPr>
          <a:xfrm>
            <a:off x="7499350" y="5292725"/>
            <a:ext cx="119062" cy="1565275"/>
          </a:xfrm>
          <a:prstGeom prst="rightBrace">
            <a:avLst>
              <a:gd name="adj1" fmla="val 674"/>
              <a:gd name="adj2" fmla="val 50000"/>
            </a:avLst>
          </a:prstGeom>
          <a:noFill/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3"/>
          <p:cNvSpPr txBox="1"/>
          <p:nvPr/>
        </p:nvSpPr>
        <p:spPr>
          <a:xfrm>
            <a:off x="7835900" y="5689600"/>
            <a:ext cx="12271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Trao đổi khí ở tế bào</a:t>
            </a:r>
            <a:endParaRPr/>
          </a:p>
        </p:txBody>
      </p:sp>
      <p:sp>
        <p:nvSpPr>
          <p:cNvPr id="240" name="Google Shape;240;p23"/>
          <p:cNvSpPr/>
          <p:nvPr/>
        </p:nvSpPr>
        <p:spPr>
          <a:xfrm>
            <a:off x="6797675" y="3733800"/>
            <a:ext cx="304800" cy="3048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D1ED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1200" b="1" i="0" u="none" baseline="-25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41" name="Google Shape;241;p23"/>
          <p:cNvSpPr/>
          <p:nvPr/>
        </p:nvSpPr>
        <p:spPr>
          <a:xfrm>
            <a:off x="6196012" y="6477000"/>
            <a:ext cx="420687" cy="2286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rgbClr val="E7DD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US" sz="1200" b="1" i="0" u="none" baseline="-25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graphicFrame>
        <p:nvGraphicFramePr>
          <p:cNvPr id="242" name="Google Shape;242;p23"/>
          <p:cNvGraphicFramePr/>
          <p:nvPr/>
        </p:nvGraphicFramePr>
        <p:xfrm>
          <a:off x="76200" y="2332037"/>
          <a:ext cx="4572000" cy="2316440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1600200"/>
                <a:gridCol w="2971800"/>
              </a:tblGrid>
              <a:tr h="94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Các giai đoạn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Đặc điểm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Trao đổi khí ở tế bào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43" name="Google Shape;243;p23"/>
          <p:cNvSpPr txBox="1"/>
          <p:nvPr/>
        </p:nvSpPr>
        <p:spPr>
          <a:xfrm>
            <a:off x="1676400" y="3276600"/>
            <a:ext cx="29718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8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từ máu vào tế bào.CO</a:t>
            </a:r>
            <a:r>
              <a:rPr lang="en-US" sz="28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từ tế bào vào máu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/>
          <p:nvPr/>
        </p:nvSpPr>
        <p:spPr>
          <a:xfrm>
            <a:off x="381000" y="228600"/>
            <a:ext cx="8429625" cy="400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 Bài 20 tiết 21: HÔ HẤP VÀ CÁC CƠ QUAN HÔ HẤP  </a:t>
            </a:r>
          </a:p>
        </p:txBody>
      </p:sp>
      <p:sp>
        <p:nvSpPr>
          <p:cNvPr id="249" name="Google Shape;249;p24"/>
          <p:cNvSpPr txBox="1"/>
          <p:nvPr/>
        </p:nvSpPr>
        <p:spPr>
          <a:xfrm>
            <a:off x="304800" y="685800"/>
            <a:ext cx="381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I. Khái niệm hô hấp </a:t>
            </a:r>
            <a:endParaRPr/>
          </a:p>
        </p:txBody>
      </p:sp>
      <p:pic>
        <p:nvPicPr>
          <p:cNvPr id="250" name="Google Shape;250;p24" descr="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685800"/>
            <a:ext cx="48768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 txBox="1"/>
          <p:nvPr/>
        </p:nvSpPr>
        <p:spPr>
          <a:xfrm>
            <a:off x="6019800" y="609600"/>
            <a:ext cx="1447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Không khí </a:t>
            </a:r>
            <a:endParaRPr/>
          </a:p>
        </p:txBody>
      </p:sp>
      <p:sp>
        <p:nvSpPr>
          <p:cNvPr id="252" name="Google Shape;252;p24"/>
          <p:cNvSpPr txBox="1"/>
          <p:nvPr/>
        </p:nvSpPr>
        <p:spPr>
          <a:xfrm>
            <a:off x="5867400" y="1295400"/>
            <a:ext cx="1676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Phế nang trong phổi</a:t>
            </a:r>
            <a:endParaRPr/>
          </a:p>
        </p:txBody>
      </p:sp>
      <p:sp>
        <p:nvSpPr>
          <p:cNvPr id="253" name="Google Shape;253;p24"/>
          <p:cNvSpPr txBox="1"/>
          <p:nvPr/>
        </p:nvSpPr>
        <p:spPr>
          <a:xfrm>
            <a:off x="4343400" y="1752600"/>
            <a:ext cx="990600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Tế bào biểu mô ở phổi </a:t>
            </a:r>
            <a:endParaRPr/>
          </a:p>
        </p:txBody>
      </p:sp>
      <p:cxnSp>
        <p:nvCxnSpPr>
          <p:cNvPr id="254" name="Google Shape;254;p24"/>
          <p:cNvCxnSpPr/>
          <p:nvPr/>
        </p:nvCxnSpPr>
        <p:spPr>
          <a:xfrm rot="10800000">
            <a:off x="5029200" y="2362200"/>
            <a:ext cx="1143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5" name="Google Shape;255;p24"/>
          <p:cNvSpPr txBox="1"/>
          <p:nvPr/>
        </p:nvSpPr>
        <p:spPr>
          <a:xfrm>
            <a:off x="5943600" y="2743200"/>
            <a:ext cx="1981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Mao mạch phế nang ở phổi </a:t>
            </a:r>
            <a:endParaRPr/>
          </a:p>
        </p:txBody>
      </p:sp>
      <p:cxnSp>
        <p:nvCxnSpPr>
          <p:cNvPr id="256" name="Google Shape;256;p24"/>
          <p:cNvCxnSpPr/>
          <p:nvPr/>
        </p:nvCxnSpPr>
        <p:spPr>
          <a:xfrm>
            <a:off x="6781800" y="2438400"/>
            <a:ext cx="0" cy="457200"/>
          </a:xfrm>
          <a:prstGeom prst="straightConnector1">
            <a:avLst/>
          </a:prstGeom>
          <a:noFill/>
          <a:ln w="412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7" name="Google Shape;257;p24"/>
          <p:cNvSpPr txBox="1"/>
          <p:nvPr/>
        </p:nvSpPr>
        <p:spPr>
          <a:xfrm>
            <a:off x="6019800" y="4419600"/>
            <a:ext cx="13716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Mao mạch ở các mô</a:t>
            </a:r>
            <a:endParaRPr/>
          </a:p>
        </p:txBody>
      </p:sp>
      <p:cxnSp>
        <p:nvCxnSpPr>
          <p:cNvPr id="258" name="Google Shape;258;p24"/>
          <p:cNvCxnSpPr/>
          <p:nvPr/>
        </p:nvCxnSpPr>
        <p:spPr>
          <a:xfrm rot="10800000">
            <a:off x="6705600" y="4953000"/>
            <a:ext cx="0" cy="53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9" name="Google Shape;259;p24"/>
          <p:cNvSpPr txBox="1"/>
          <p:nvPr/>
        </p:nvSpPr>
        <p:spPr>
          <a:xfrm>
            <a:off x="7162800" y="41148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</a:t>
            </a:r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4572000" y="5334000"/>
            <a:ext cx="9144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Tế bào ở các mô</a:t>
            </a:r>
            <a:endParaRPr/>
          </a:p>
        </p:txBody>
      </p:sp>
      <p:cxnSp>
        <p:nvCxnSpPr>
          <p:cNvPr id="261" name="Google Shape;261;p24"/>
          <p:cNvCxnSpPr/>
          <p:nvPr/>
        </p:nvCxnSpPr>
        <p:spPr>
          <a:xfrm rot="10800000">
            <a:off x="5334000" y="6248400"/>
            <a:ext cx="990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2" name="Google Shape;262;p24"/>
          <p:cNvSpPr/>
          <p:nvPr/>
        </p:nvSpPr>
        <p:spPr>
          <a:xfrm>
            <a:off x="7772400" y="863600"/>
            <a:ext cx="304800" cy="10668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7775575" y="2141537"/>
            <a:ext cx="304800" cy="10668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7620000" y="5105400"/>
            <a:ext cx="228600" cy="10668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4"/>
          <p:cNvSpPr txBox="1"/>
          <p:nvPr/>
        </p:nvSpPr>
        <p:spPr>
          <a:xfrm>
            <a:off x="8077200" y="685800"/>
            <a:ext cx="106680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Sư thở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(Thông khí ở phổi)</a:t>
            </a:r>
            <a:endParaRPr/>
          </a:p>
        </p:txBody>
      </p:sp>
      <p:sp>
        <p:nvSpPr>
          <p:cNvPr id="266" name="Google Shape;266;p24"/>
          <p:cNvSpPr txBox="1"/>
          <p:nvPr/>
        </p:nvSpPr>
        <p:spPr>
          <a:xfrm>
            <a:off x="8140700" y="2171700"/>
            <a:ext cx="10668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Trao đổi khí ở phổi</a:t>
            </a:r>
            <a:endParaRPr/>
          </a:p>
        </p:txBody>
      </p:sp>
      <p:sp>
        <p:nvSpPr>
          <p:cNvPr id="267" name="Google Shape;267;p24"/>
          <p:cNvSpPr txBox="1"/>
          <p:nvPr/>
        </p:nvSpPr>
        <p:spPr>
          <a:xfrm>
            <a:off x="7848600" y="5105400"/>
            <a:ext cx="10668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Trao đổi khí ở tế bào </a:t>
            </a:r>
            <a:endParaRPr/>
          </a:p>
        </p:txBody>
      </p:sp>
      <p:sp>
        <p:nvSpPr>
          <p:cNvPr id="268" name="Google Shape;268;p24"/>
          <p:cNvSpPr txBox="1"/>
          <p:nvPr/>
        </p:nvSpPr>
        <p:spPr>
          <a:xfrm>
            <a:off x="228600" y="2133600"/>
            <a:ext cx="3352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Sự thở có ý nghĩa gì với hô hấp ?</a:t>
            </a:r>
            <a:endParaRPr/>
          </a:p>
        </p:txBody>
      </p:sp>
      <p:sp>
        <p:nvSpPr>
          <p:cNvPr id="269" name="Google Shape;269;p24"/>
          <p:cNvSpPr txBox="1"/>
          <p:nvPr/>
        </p:nvSpPr>
        <p:spPr>
          <a:xfrm>
            <a:off x="304800" y="3429000"/>
            <a:ext cx="3124200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Trả lời</a:t>
            </a: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 thở giúp thông khí ở phổi, tạo điều kiện cho trao đổi khí diễn ra liên tục ở tế bào </a:t>
            </a:r>
            <a:endParaRPr/>
          </a:p>
        </p:txBody>
      </p:sp>
      <p:pic>
        <p:nvPicPr>
          <p:cNvPr id="270" name="Google Shape;270;p24" descr="Variados2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219200"/>
            <a:ext cx="1600200" cy="7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/>
          <p:nvPr/>
        </p:nvSpPr>
        <p:spPr>
          <a:xfrm>
            <a:off x="381000" y="228600"/>
            <a:ext cx="8429625" cy="400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noFill/>
                <a:latin typeface="Arial"/>
              </a:rPr>
              <a:t> Bài 20 tiết 21: HÔ HẤP VÀ CÁC CƠ QUAN HÔ HẤP </a:t>
            </a:r>
          </a:p>
        </p:txBody>
      </p:sp>
      <p:sp>
        <p:nvSpPr>
          <p:cNvPr id="276" name="Google Shape;276;p25"/>
          <p:cNvSpPr txBox="1"/>
          <p:nvPr/>
        </p:nvSpPr>
        <p:spPr>
          <a:xfrm>
            <a:off x="598487" y="947737"/>
            <a:ext cx="3810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I. Khái niệm hô hấp </a:t>
            </a:r>
            <a:endParaRPr/>
          </a:p>
        </p:txBody>
      </p:sp>
      <p:sp>
        <p:nvSpPr>
          <p:cNvPr id="277" name="Google Shape;277;p25"/>
          <p:cNvSpPr txBox="1"/>
          <p:nvPr/>
        </p:nvSpPr>
        <p:spPr>
          <a:xfrm>
            <a:off x="381000" y="1560512"/>
            <a:ext cx="85344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Hô hấp là quá trình không ngừng cung cấp O</a:t>
            </a:r>
            <a:r>
              <a:rPr lang="en-US" sz="2400" b="1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 các tế bào của cơ thể và loại CO</a:t>
            </a:r>
            <a:r>
              <a:rPr lang="en-US" sz="2400" b="1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các tế bào thải ra khỏi cơ thể. </a:t>
            </a:r>
            <a:endParaRPr/>
          </a:p>
        </p:txBody>
      </p:sp>
      <p:sp>
        <p:nvSpPr>
          <p:cNvPr id="278" name="Google Shape;278;p25"/>
          <p:cNvSpPr txBox="1"/>
          <p:nvPr/>
        </p:nvSpPr>
        <p:spPr>
          <a:xfrm>
            <a:off x="654050" y="5486400"/>
            <a:ext cx="71945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II. Các cơ quan trong hệ hô hấp của người và chức năng của chúng</a:t>
            </a:r>
            <a:endParaRPr/>
          </a:p>
        </p:txBody>
      </p:sp>
      <p:sp>
        <p:nvSpPr>
          <p:cNvPr id="279" name="Google Shape;279;p25"/>
          <p:cNvSpPr txBox="1"/>
          <p:nvPr/>
        </p:nvSpPr>
        <p:spPr>
          <a:xfrm>
            <a:off x="623887" y="2809875"/>
            <a:ext cx="5410200" cy="24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Quá trình hô hấp gồm các giai đoạn ;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sự thở (sự thông khí ở phổi )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Sự trao đổi khí ở phổi 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Sự trao đổi khí ở tế bào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/>
          <p:nvPr/>
        </p:nvSpPr>
        <p:spPr>
          <a:xfrm>
            <a:off x="457200" y="990600"/>
            <a:ext cx="84582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II. Các cơ quan trong hệ hô hấp của người và chức năng của chúng</a:t>
            </a:r>
            <a:endParaRPr/>
          </a:p>
        </p:txBody>
      </p:sp>
      <p:sp>
        <p:nvSpPr>
          <p:cNvPr id="285" name="Google Shape;285;p26"/>
          <p:cNvSpPr txBox="1"/>
          <p:nvPr/>
        </p:nvSpPr>
        <p:spPr>
          <a:xfrm>
            <a:off x="381000" y="1981200"/>
            <a:ext cx="8382000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Xem đoạn phim,xem thông tin SGK và quan sát hình 20.2 SGK thảo luận nhóm lớn trả lời câu hỏi: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1)Hệ hô hấp chia làm mấy phần chính và mỗi phần gồm những cơ quan nào?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2)Nêu chức năng của đường dẫn khí và 2 lá phổi?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3) Nêu cấu tạo của phổi?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"/>
            <a:ext cx="9144000" cy="635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297" name="Google Shape;297;p28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298" name="Google Shape;298;p28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16</a:t>
            </a:fld>
            <a:endParaRPr/>
          </a:p>
        </p:txBody>
      </p:sp>
      <p:sp>
        <p:nvSpPr>
          <p:cNvPr id="299" name="Google Shape;299;p28"/>
          <p:cNvSpPr txBox="1"/>
          <p:nvPr/>
        </p:nvSpPr>
        <p:spPr>
          <a:xfrm>
            <a:off x="0" y="457200"/>
            <a:ext cx="7467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tạo và chức năng của hệ hô hấp</a:t>
            </a:r>
            <a:endParaRPr/>
          </a:p>
        </p:txBody>
      </p:sp>
      <p:graphicFrame>
        <p:nvGraphicFramePr>
          <p:cNvPr id="300" name="Google Shape;300;p28"/>
          <p:cNvGraphicFramePr/>
          <p:nvPr/>
        </p:nvGraphicFramePr>
        <p:xfrm>
          <a:off x="176212" y="1282700"/>
          <a:ext cx="8382000" cy="5035855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2371725"/>
                <a:gridCol w="3216275"/>
                <a:gridCol w="2794000"/>
              </a:tblGrid>
              <a:tr h="1096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HỆ HÔ HẤP</a:t>
                      </a:r>
                      <a:endParaRPr/>
                    </a:p>
                  </a:txBody>
                  <a:tcPr marL="64400" marR="64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CẤU TẠO</a:t>
                      </a:r>
                      <a:endParaRPr/>
                    </a:p>
                  </a:txBody>
                  <a:tcPr marL="64400" marR="64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CHỨC NĂNG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400" marR="64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7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ĐƯỜNG DẪN KHÍ</a:t>
                      </a:r>
                      <a:endParaRPr/>
                    </a:p>
                  </a:txBody>
                  <a:tcPr marL="64400" marR="64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400" marR="64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400" marR="64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68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PHỔI</a:t>
                      </a:r>
                      <a:endParaRPr/>
                    </a:p>
                  </a:txBody>
                  <a:tcPr marL="64400" marR="64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400" marR="64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</a:txBody>
                  <a:tcPr marL="64400" marR="64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01" name="Google Shape;301;p28"/>
          <p:cNvSpPr txBox="1"/>
          <p:nvPr/>
        </p:nvSpPr>
        <p:spPr>
          <a:xfrm>
            <a:off x="2667000" y="2438400"/>
            <a:ext cx="32004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 các cơ quan: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Mũi, họng, thanh quản, khí quản, phế quản . </a:t>
            </a:r>
            <a:endParaRPr/>
          </a:p>
        </p:txBody>
      </p:sp>
      <p:sp>
        <p:nvSpPr>
          <p:cNvPr id="302" name="Google Shape;302;p28"/>
          <p:cNvSpPr txBox="1"/>
          <p:nvPr/>
        </p:nvSpPr>
        <p:spPr>
          <a:xfrm>
            <a:off x="5791200" y="2362200"/>
            <a:ext cx="2819400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khí vào và ra, làm ẩm, làm ấm không khí đi vào và tham gia bảo vệ phổi </a:t>
            </a:r>
            <a:endParaRPr/>
          </a:p>
        </p:txBody>
      </p:sp>
      <p:sp>
        <p:nvSpPr>
          <p:cNvPr id="303" name="Google Shape;303;p28"/>
          <p:cNvSpPr txBox="1"/>
          <p:nvPr/>
        </p:nvSpPr>
        <p:spPr>
          <a:xfrm>
            <a:off x="5867400" y="4419600"/>
            <a:ext cx="27432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nơi trao đổi khí giữa cơ thể và môi trường ngoài </a:t>
            </a:r>
            <a:endParaRPr/>
          </a:p>
        </p:txBody>
      </p:sp>
      <p:sp>
        <p:nvSpPr>
          <p:cNvPr id="304" name="Google Shape;304;p28"/>
          <p:cNvSpPr txBox="1"/>
          <p:nvPr/>
        </p:nvSpPr>
        <p:spPr>
          <a:xfrm>
            <a:off x="3276600" y="5029200"/>
            <a:ext cx="18811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 lá phổi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 txBox="1"/>
          <p:nvPr/>
        </p:nvSpPr>
        <p:spPr>
          <a:xfrm>
            <a:off x="152400" y="457200"/>
            <a:ext cx="18129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Khoang mũi</a:t>
            </a:r>
            <a:endParaRPr/>
          </a:p>
        </p:txBody>
      </p:sp>
      <p:sp>
        <p:nvSpPr>
          <p:cNvPr id="310" name="Google Shape;310;p29"/>
          <p:cNvSpPr txBox="1"/>
          <p:nvPr/>
        </p:nvSpPr>
        <p:spPr>
          <a:xfrm>
            <a:off x="7653337" y="1143000"/>
            <a:ext cx="1065212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Họng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 hầu)</a:t>
            </a:r>
            <a:endParaRPr/>
          </a:p>
        </p:txBody>
      </p:sp>
      <p:sp>
        <p:nvSpPr>
          <p:cNvPr id="311" name="Google Shape;311;p29"/>
          <p:cNvSpPr txBox="1"/>
          <p:nvPr/>
        </p:nvSpPr>
        <p:spPr>
          <a:xfrm>
            <a:off x="168275" y="2133600"/>
            <a:ext cx="18129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Thanh quản</a:t>
            </a:r>
            <a:endParaRPr/>
          </a:p>
        </p:txBody>
      </p:sp>
      <p:sp>
        <p:nvSpPr>
          <p:cNvPr id="312" name="Google Shape;312;p29"/>
          <p:cNvSpPr txBox="1"/>
          <p:nvPr/>
        </p:nvSpPr>
        <p:spPr>
          <a:xfrm>
            <a:off x="533400" y="2590800"/>
            <a:ext cx="13890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Khí quản</a:t>
            </a:r>
            <a:endParaRPr/>
          </a:p>
        </p:txBody>
      </p:sp>
      <p:sp>
        <p:nvSpPr>
          <p:cNvPr id="313" name="Google Shape;313;p29"/>
          <p:cNvSpPr txBox="1"/>
          <p:nvPr/>
        </p:nvSpPr>
        <p:spPr>
          <a:xfrm>
            <a:off x="228600" y="3276600"/>
            <a:ext cx="18478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Lá phổi phải</a:t>
            </a:r>
            <a:endParaRPr/>
          </a:p>
        </p:txBody>
      </p:sp>
      <p:sp>
        <p:nvSpPr>
          <p:cNvPr id="314" name="Google Shape;314;p29"/>
          <p:cNvSpPr txBox="1"/>
          <p:nvPr/>
        </p:nvSpPr>
        <p:spPr>
          <a:xfrm>
            <a:off x="7881937" y="2895600"/>
            <a:ext cx="1185862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Lá phổi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trái</a:t>
            </a:r>
            <a:endParaRPr/>
          </a:p>
        </p:txBody>
      </p:sp>
      <p:sp>
        <p:nvSpPr>
          <p:cNvPr id="315" name="Google Shape;315;p29"/>
          <p:cNvSpPr txBox="1"/>
          <p:nvPr/>
        </p:nvSpPr>
        <p:spPr>
          <a:xfrm>
            <a:off x="7729537" y="3810000"/>
            <a:ext cx="14906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Phế quản</a:t>
            </a:r>
            <a:endParaRPr/>
          </a:p>
        </p:txBody>
      </p:sp>
      <p:sp>
        <p:nvSpPr>
          <p:cNvPr id="316" name="Google Shape;316;p29"/>
          <p:cNvSpPr txBox="1"/>
          <p:nvPr/>
        </p:nvSpPr>
        <p:spPr>
          <a:xfrm>
            <a:off x="914400" y="1295400"/>
            <a:ext cx="11001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Lỗ mũi</a:t>
            </a:r>
            <a:endParaRPr/>
          </a:p>
        </p:txBody>
      </p:sp>
      <p:sp>
        <p:nvSpPr>
          <p:cNvPr id="317" name="Google Shape;317;p29"/>
          <p:cNvSpPr txBox="1"/>
          <p:nvPr/>
        </p:nvSpPr>
        <p:spPr>
          <a:xfrm>
            <a:off x="7551737" y="1981200"/>
            <a:ext cx="1592262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Nắp thanh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quản</a:t>
            </a:r>
            <a:endParaRPr/>
          </a:p>
        </p:txBody>
      </p:sp>
      <p:sp>
        <p:nvSpPr>
          <p:cNvPr id="318" name="Google Shape;318;p29"/>
          <p:cNvSpPr txBox="1"/>
          <p:nvPr/>
        </p:nvSpPr>
        <p:spPr>
          <a:xfrm>
            <a:off x="-76200" y="4419600"/>
            <a:ext cx="240347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Lớp màng ngoài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 lá thành)</a:t>
            </a:r>
            <a:endParaRPr/>
          </a:p>
        </p:txBody>
      </p:sp>
      <p:sp>
        <p:nvSpPr>
          <p:cNvPr id="319" name="Google Shape;319;p29"/>
          <p:cNvSpPr txBox="1"/>
          <p:nvPr/>
        </p:nvSpPr>
        <p:spPr>
          <a:xfrm>
            <a:off x="0" y="5578475"/>
            <a:ext cx="2351087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Lớp màng trong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(lá tạng)</a:t>
            </a:r>
            <a:endParaRPr/>
          </a:p>
        </p:txBody>
      </p:sp>
      <p:sp>
        <p:nvSpPr>
          <p:cNvPr id="320" name="Google Shape;320;p29"/>
          <p:cNvSpPr txBox="1"/>
          <p:nvPr/>
        </p:nvSpPr>
        <p:spPr>
          <a:xfrm>
            <a:off x="7759700" y="4419600"/>
            <a:ext cx="15367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Phế quản nhỏ</a:t>
            </a:r>
            <a:endParaRPr/>
          </a:p>
        </p:txBody>
      </p:sp>
      <p:pic>
        <p:nvPicPr>
          <p:cNvPr id="321" name="Google Shape;321;p29" descr="anh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3312" y="304800"/>
            <a:ext cx="5186362" cy="655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29"/>
          <p:cNvCxnSpPr/>
          <p:nvPr/>
        </p:nvCxnSpPr>
        <p:spPr>
          <a:xfrm rot="10800000">
            <a:off x="2286000" y="762000"/>
            <a:ext cx="1447800" cy="71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3" name="Google Shape;323;p29"/>
          <p:cNvCxnSpPr/>
          <p:nvPr/>
        </p:nvCxnSpPr>
        <p:spPr>
          <a:xfrm rot="10800000">
            <a:off x="2057400" y="1600200"/>
            <a:ext cx="1427162" cy="7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4" name="Google Shape;324;p29"/>
          <p:cNvCxnSpPr/>
          <p:nvPr/>
        </p:nvCxnSpPr>
        <p:spPr>
          <a:xfrm rot="10800000">
            <a:off x="2373312" y="2490787"/>
            <a:ext cx="2043112" cy="46672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5" name="Google Shape;325;p29"/>
          <p:cNvCxnSpPr/>
          <p:nvPr/>
        </p:nvCxnSpPr>
        <p:spPr>
          <a:xfrm rot="10800000" flipH="1">
            <a:off x="4419600" y="2438400"/>
            <a:ext cx="3114675" cy="10795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6" name="Google Shape;326;p29"/>
          <p:cNvCxnSpPr/>
          <p:nvPr/>
        </p:nvCxnSpPr>
        <p:spPr>
          <a:xfrm rot="10800000" flipH="1">
            <a:off x="4532312" y="1566862"/>
            <a:ext cx="2706687" cy="495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7" name="Google Shape;327;p29"/>
          <p:cNvCxnSpPr/>
          <p:nvPr/>
        </p:nvCxnSpPr>
        <p:spPr>
          <a:xfrm rot="10800000" flipH="1">
            <a:off x="5368925" y="3273425"/>
            <a:ext cx="2019300" cy="44291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8" name="Google Shape;328;p29"/>
          <p:cNvCxnSpPr/>
          <p:nvPr/>
        </p:nvCxnSpPr>
        <p:spPr>
          <a:xfrm>
            <a:off x="2571750" y="3686175"/>
            <a:ext cx="1509712" cy="51911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9" name="Google Shape;329;p29"/>
          <p:cNvCxnSpPr/>
          <p:nvPr/>
        </p:nvCxnSpPr>
        <p:spPr>
          <a:xfrm flipH="1">
            <a:off x="2106612" y="4548187"/>
            <a:ext cx="1246187" cy="28575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0" name="Google Shape;330;p29"/>
          <p:cNvCxnSpPr/>
          <p:nvPr/>
        </p:nvCxnSpPr>
        <p:spPr>
          <a:xfrm flipH="1">
            <a:off x="1804987" y="5403850"/>
            <a:ext cx="1528762" cy="40957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1" name="Google Shape;331;p29"/>
          <p:cNvCxnSpPr/>
          <p:nvPr/>
        </p:nvCxnSpPr>
        <p:spPr>
          <a:xfrm rot="10800000" flipH="1">
            <a:off x="5591175" y="4730750"/>
            <a:ext cx="1973262" cy="10318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2" name="Google Shape;332;p29"/>
          <p:cNvCxnSpPr/>
          <p:nvPr/>
        </p:nvCxnSpPr>
        <p:spPr>
          <a:xfrm rot="10800000" flipH="1">
            <a:off x="4938712" y="4071937"/>
            <a:ext cx="2449512" cy="20955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3" name="Google Shape;333;p29"/>
          <p:cNvCxnSpPr/>
          <p:nvPr/>
        </p:nvCxnSpPr>
        <p:spPr>
          <a:xfrm rot="10800000">
            <a:off x="2227262" y="3059112"/>
            <a:ext cx="2403475" cy="45561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34" name="Google Shape;334;p29"/>
          <p:cNvSpPr txBox="1"/>
          <p:nvPr/>
        </p:nvSpPr>
        <p:spPr>
          <a:xfrm>
            <a:off x="2057400" y="533400"/>
            <a:ext cx="15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335" name="Google Shape;335;p29"/>
          <p:cNvSpPr txBox="1"/>
          <p:nvPr/>
        </p:nvSpPr>
        <p:spPr>
          <a:xfrm>
            <a:off x="7610475" y="1219200"/>
            <a:ext cx="314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36" name="Google Shape;336;p29"/>
          <p:cNvSpPr txBox="1"/>
          <p:nvPr/>
        </p:nvSpPr>
        <p:spPr>
          <a:xfrm>
            <a:off x="2166937" y="2233612"/>
            <a:ext cx="15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337" name="Google Shape;337;p29"/>
          <p:cNvSpPr txBox="1"/>
          <p:nvPr/>
        </p:nvSpPr>
        <p:spPr>
          <a:xfrm>
            <a:off x="1912937" y="2779712"/>
            <a:ext cx="15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338" name="Google Shape;338;p29"/>
          <p:cNvSpPr txBox="1"/>
          <p:nvPr/>
        </p:nvSpPr>
        <p:spPr>
          <a:xfrm>
            <a:off x="7634287" y="3856037"/>
            <a:ext cx="2905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339" name="Google Shape;339;p29"/>
          <p:cNvSpPr txBox="1"/>
          <p:nvPr/>
        </p:nvSpPr>
        <p:spPr>
          <a:xfrm>
            <a:off x="2209800" y="3352800"/>
            <a:ext cx="15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sp>
        <p:nvSpPr>
          <p:cNvPr id="340" name="Google Shape;340;p29"/>
          <p:cNvSpPr txBox="1"/>
          <p:nvPr/>
        </p:nvSpPr>
        <p:spPr>
          <a:xfrm flipH="1">
            <a:off x="7631112" y="2911475"/>
            <a:ext cx="369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341" name="Google Shape;341;p29"/>
          <p:cNvSpPr txBox="1"/>
          <p:nvPr/>
        </p:nvSpPr>
        <p:spPr>
          <a:xfrm>
            <a:off x="7523162" y="4495800"/>
            <a:ext cx="4778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/>
          <p:nvPr/>
        </p:nvSpPr>
        <p:spPr>
          <a:xfrm>
            <a:off x="304800" y="304800"/>
            <a:ext cx="8429625" cy="6435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noFill/>
                <a:latin typeface="Arial"/>
              </a:rPr>
              <a:t> Bài 20 tiết 21: HÔ HẤP VÀ CÁC CƠ QUAN HÔ HẤP </a:t>
            </a:r>
          </a:p>
        </p:txBody>
      </p:sp>
      <p:sp>
        <p:nvSpPr>
          <p:cNvPr id="347" name="Google Shape;347;p30"/>
          <p:cNvSpPr txBox="1"/>
          <p:nvPr/>
        </p:nvSpPr>
        <p:spPr>
          <a:xfrm>
            <a:off x="381000" y="1176337"/>
            <a:ext cx="381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I. Khái niệm hô hấp </a:t>
            </a:r>
            <a:endParaRPr/>
          </a:p>
        </p:txBody>
      </p:sp>
      <p:sp>
        <p:nvSpPr>
          <p:cNvPr id="348" name="Google Shape;348;p30"/>
          <p:cNvSpPr txBox="1"/>
          <p:nvPr/>
        </p:nvSpPr>
        <p:spPr>
          <a:xfrm>
            <a:off x="228600" y="1746250"/>
            <a:ext cx="731520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II. Các cơ quan trong hệ hô hấp của người và chức năng của chúng</a:t>
            </a:r>
            <a:endParaRPr/>
          </a:p>
        </p:txBody>
      </p:sp>
      <p:sp>
        <p:nvSpPr>
          <p:cNvPr id="349" name="Google Shape;349;p30"/>
          <p:cNvSpPr txBox="1"/>
          <p:nvPr/>
        </p:nvSpPr>
        <p:spPr>
          <a:xfrm>
            <a:off x="685800" y="3048000"/>
            <a:ext cx="7315200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Hệ hô hấp gồm các cơ quan :Đường dẫn khí và 2 lá phổi 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Đường dẫn khí có chức năng: dẫn khí, làm ẩm, làm ấm không khí đi vào và bảo vệ phổi 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Phổi là nơi trao đổi khí giữa cơ thể và môi trường ngo</a:t>
            </a: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ài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355" name="Google Shape;355;p31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356" name="Google Shape;356;p31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19</a:t>
            </a:fld>
            <a:endParaRPr/>
          </a:p>
        </p:txBody>
      </p:sp>
      <p:sp>
        <p:nvSpPr>
          <p:cNvPr id="357" name="Google Shape;357;p31"/>
          <p:cNvSpPr txBox="1"/>
          <p:nvPr/>
        </p:nvSpPr>
        <p:spPr>
          <a:xfrm>
            <a:off x="152400" y="2819400"/>
            <a:ext cx="39624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thở đúng là: thở bằng mũi hay thở bằng miệng?</a:t>
            </a:r>
            <a:endParaRPr/>
          </a:p>
        </p:txBody>
      </p:sp>
      <p:pic>
        <p:nvPicPr>
          <p:cNvPr id="358" name="Google Shape;358;p31" descr="anh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5600" y="381000"/>
            <a:ext cx="49784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1"/>
          <p:cNvSpPr txBox="1"/>
          <p:nvPr/>
        </p:nvSpPr>
        <p:spPr>
          <a:xfrm>
            <a:off x="0" y="1219200"/>
            <a:ext cx="37338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 mũi ra không khí còn đi vào phổi bằng con đường nào ?</a:t>
            </a:r>
            <a:endParaRPr/>
          </a:p>
        </p:txBody>
      </p:sp>
      <p:cxnSp>
        <p:nvCxnSpPr>
          <p:cNvPr id="360" name="Google Shape;360;p31"/>
          <p:cNvCxnSpPr/>
          <p:nvPr/>
        </p:nvCxnSpPr>
        <p:spPr>
          <a:xfrm rot="10800000" flipH="1">
            <a:off x="3810000" y="1600200"/>
            <a:ext cx="1600200" cy="685800"/>
          </a:xfrm>
          <a:prstGeom prst="straightConnector1">
            <a:avLst/>
          </a:prstGeom>
          <a:noFill/>
          <a:ln w="19050" cap="flat" cmpd="thinThick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61" name="Google Shape;361;p31"/>
          <p:cNvSpPr txBox="1"/>
          <p:nvPr/>
        </p:nvSpPr>
        <p:spPr>
          <a:xfrm>
            <a:off x="0" y="4648200"/>
            <a:ext cx="37338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 sao khi chúng ta ăn, thức ăn không rơi vào khí quản ?</a:t>
            </a:r>
            <a:endParaRPr/>
          </a:p>
        </p:txBody>
      </p:sp>
      <p:cxnSp>
        <p:nvCxnSpPr>
          <p:cNvPr id="362" name="Google Shape;362;p31"/>
          <p:cNvCxnSpPr/>
          <p:nvPr/>
        </p:nvCxnSpPr>
        <p:spPr>
          <a:xfrm rot="10800000" flipH="1">
            <a:off x="4419600" y="2667000"/>
            <a:ext cx="1600200" cy="685800"/>
          </a:xfrm>
          <a:prstGeom prst="straightConnector1">
            <a:avLst/>
          </a:prstGeom>
          <a:noFill/>
          <a:ln w="19050" cap="flat" cmpd="thinThick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 ho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fld>
            <a:endParaRPr/>
          </a:p>
        </p:txBody>
      </p:sp>
      <p:pic>
        <p:nvPicPr>
          <p:cNvPr id="77" name="Google Shape;77;p14" descr="D:\1511\images1669510_IMG_724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533400"/>
            <a:ext cx="7342187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 descr="D:\1511\1_yphw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457200"/>
            <a:ext cx="8258175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774700" y="5419725"/>
            <a:ext cx="79184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sinh bị đuối nước ở Diên Khánh (4 HS bị chết)</a:t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457200" y="5486400"/>
            <a:ext cx="825341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Hỏa hoạn tại quán karaoke ở Hà Nội (13 người chết)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2" descr="anh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512"/>
            <a:ext cx="5181600" cy="618648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2"/>
          <p:cNvSpPr txBox="1"/>
          <p:nvPr/>
        </p:nvSpPr>
        <p:spPr>
          <a:xfrm>
            <a:off x="0" y="228600"/>
            <a:ext cx="48006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Các cơ quan trong hệ hô hấp của người và chức năng của chúng:</a:t>
            </a:r>
            <a:endParaRPr/>
          </a:p>
        </p:txBody>
      </p:sp>
      <p:pic>
        <p:nvPicPr>
          <p:cNvPr id="369" name="Google Shape;369;p32" descr="D:\1511\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4600" y="1752600"/>
            <a:ext cx="53594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2"/>
          <p:cNvSpPr txBox="1"/>
          <p:nvPr/>
        </p:nvSpPr>
        <p:spPr>
          <a:xfrm>
            <a:off x="5257800" y="4572000"/>
            <a:ext cx="37338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em trong hệ hô hấp thì cơ quan nào là quan trọng nhất.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"/>
          <p:cNvSpPr txBox="1"/>
          <p:nvPr/>
        </p:nvSpPr>
        <p:spPr>
          <a:xfrm>
            <a:off x="685800" y="1600200"/>
            <a:ext cx="6324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"/>
            <a:ext cx="8686800" cy="6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3" descr="phe na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152400"/>
            <a:ext cx="45720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383" name="Google Shape;383;p34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384" name="Google Shape;384;p34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22</a:t>
            </a:fld>
            <a:endParaRPr/>
          </a:p>
        </p:txBody>
      </p:sp>
      <p:sp>
        <p:nvSpPr>
          <p:cNvPr id="385" name="Google Shape;385;p34"/>
          <p:cNvSpPr txBox="1"/>
          <p:nvPr/>
        </p:nvSpPr>
        <p:spPr>
          <a:xfrm>
            <a:off x="5867400" y="1295400"/>
            <a:ext cx="30734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 sĩ Minh Thuận </a:t>
            </a:r>
            <a:endParaRPr/>
          </a:p>
        </p:txBody>
      </p:sp>
      <p:pic>
        <p:nvPicPr>
          <p:cNvPr id="386" name="Google Shape;386;p34" descr="D:\1511\ca-si-minh-thuan-da-qua-doi-o-tuoi-47_18163847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7912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4" descr="D:\1511\1_2_WZS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997200"/>
            <a:ext cx="5791200" cy="38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4"/>
          <p:cNvSpPr txBox="1"/>
          <p:nvPr/>
        </p:nvSpPr>
        <p:spPr>
          <a:xfrm>
            <a:off x="5635625" y="4953000"/>
            <a:ext cx="35083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Nghệ sĩ  </a:t>
            </a:r>
            <a:r>
              <a:rPr lang="en-US" sz="28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Hán Văn Tình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394" name="Google Shape;394;p35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395" name="Google Shape;395;p35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23</a:t>
            </a:fld>
            <a:endParaRPr/>
          </a:p>
        </p:txBody>
      </p:sp>
      <p:pic>
        <p:nvPicPr>
          <p:cNvPr id="396" name="Google Shape;396;p35" descr="D:\1511\o_nhiem_khong_kh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5025" y="0"/>
            <a:ext cx="449897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5" descr="D:\1511\o-nhiem-khong-kh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9687" y="0"/>
            <a:ext cx="4992687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5" descr="D:\1511\4-phu-a60a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00425"/>
            <a:ext cx="476250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5" descr="D:\1511\nuong_thit_5_zing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4725" y="3505200"/>
            <a:ext cx="4359275" cy="330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405" name="Google Shape;405;p36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406" name="Google Shape;406;p36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24</a:t>
            </a:fld>
            <a:endParaRPr/>
          </a:p>
        </p:txBody>
      </p:sp>
      <p:pic>
        <p:nvPicPr>
          <p:cNvPr id="407" name="Google Shape;407;p36" descr="D:\1511\1472978562-6-watermar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" y="1282700"/>
            <a:ext cx="9064625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6"/>
          <p:cNvSpPr txBox="1"/>
          <p:nvPr/>
        </p:nvSpPr>
        <p:spPr>
          <a:xfrm>
            <a:off x="6719887" y="5473700"/>
            <a:ext cx="2503487" cy="1384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Hút thuốc gây ra nguy cơ ung thư phổi.</a:t>
            </a:r>
            <a:endParaRPr/>
          </a:p>
        </p:txBody>
      </p:sp>
      <p:pic>
        <p:nvPicPr>
          <p:cNvPr id="409" name="Google Shape;409;p36" descr="D:\1511\thuoc-la-va-nhung-can-benh-nguy-hiem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75" y="1892300"/>
            <a:ext cx="66040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3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7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417" name="Google Shape;417;p37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418" name="Google Shape;418;p37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25</a:t>
            </a:fld>
            <a:endParaRPr/>
          </a:p>
        </p:txBody>
      </p:sp>
      <p:sp>
        <p:nvSpPr>
          <p:cNvPr id="419" name="Google Shape;419;p37"/>
          <p:cNvSpPr txBox="1"/>
          <p:nvPr/>
        </p:nvSpPr>
        <p:spPr>
          <a:xfrm>
            <a:off x="1143000" y="2819400"/>
            <a:ext cx="2209800" cy="519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khuẩn lao</a:t>
            </a:r>
            <a:endParaRPr/>
          </a:p>
        </p:txBody>
      </p:sp>
      <p:sp>
        <p:nvSpPr>
          <p:cNvPr id="420" name="Google Shape;420;p37"/>
          <p:cNvSpPr txBox="1"/>
          <p:nvPr/>
        </p:nvSpPr>
        <p:spPr>
          <a:xfrm>
            <a:off x="533400" y="6248400"/>
            <a:ext cx="3581400" cy="519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khuẩn bạch hầu</a:t>
            </a:r>
            <a:endParaRPr/>
          </a:p>
        </p:txBody>
      </p:sp>
      <p:sp>
        <p:nvSpPr>
          <p:cNvPr id="421" name="Google Shape;421;p37"/>
          <p:cNvSpPr txBox="1"/>
          <p:nvPr/>
        </p:nvSpPr>
        <p:spPr>
          <a:xfrm>
            <a:off x="5181600" y="2895600"/>
            <a:ext cx="2590800" cy="519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Virut cúm</a:t>
            </a:r>
            <a:endParaRPr/>
          </a:p>
        </p:txBody>
      </p:sp>
      <p:sp>
        <p:nvSpPr>
          <p:cNvPr id="422" name="Google Shape;422;p37"/>
          <p:cNvSpPr txBox="1"/>
          <p:nvPr/>
        </p:nvSpPr>
        <p:spPr>
          <a:xfrm>
            <a:off x="4876800" y="6248400"/>
            <a:ext cx="3581400" cy="519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rut viêm gan 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8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428" name="Google Shape;428;p38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429" name="Google Shape;429;p38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26</a:t>
            </a:fld>
            <a:endParaRPr/>
          </a:p>
        </p:txBody>
      </p:sp>
      <p:pic>
        <p:nvPicPr>
          <p:cNvPr id="430" name="Google Shape;430;p38" descr="D:\1511\lm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52600"/>
            <a:ext cx="8423275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39" descr="D:\1511\p1050988_5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143000"/>
            <a:ext cx="72136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9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437" name="Google Shape;437;p39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438" name="Google Shape;438;p39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27</a:t>
            </a:fld>
            <a:endParaRPr/>
          </a:p>
        </p:txBody>
      </p:sp>
      <p:pic>
        <p:nvPicPr>
          <p:cNvPr id="439" name="Google Shape;439;p39" descr="D:\1511\14591722_1247333451965146_5298451242711305910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143000"/>
            <a:ext cx="7391400" cy="55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9"/>
          <p:cNvSpPr txBox="1"/>
          <p:nvPr/>
        </p:nvSpPr>
        <p:spPr>
          <a:xfrm>
            <a:off x="914400" y="1828800"/>
            <a:ext cx="71628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thế nào để có một môi trường trong lành cho hệ hô hấp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0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446" name="Google Shape;446;p40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447" name="Google Shape;447;p40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28</a:t>
            </a:fld>
            <a:endParaRPr/>
          </a:p>
        </p:txBody>
      </p:sp>
      <p:pic>
        <p:nvPicPr>
          <p:cNvPr id="448" name="Google Shape;448;p40" descr="D:\1511\images1070466_IMG_119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4400"/>
            <a:ext cx="8128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1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454" name="Google Shape;454;p41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455" name="Google Shape;455;p41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29</a:t>
            </a:fld>
            <a:endParaRPr/>
          </a:p>
        </p:txBody>
      </p:sp>
      <p:pic>
        <p:nvPicPr>
          <p:cNvPr id="456" name="Google Shape;456;p41" descr="D:\1511\denver_fire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87" y="1219200"/>
            <a:ext cx="8850312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1600200" y="762000"/>
            <a:ext cx="6096000" cy="1524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>
                  <a:noFill/>
                </a:ln>
                <a:solidFill>
                  <a:srgbClr val="6600CC"/>
                </a:solidFill>
                <a:latin typeface="Times New Roman"/>
              </a:rPr>
              <a:t>CHƯƠNG IV - HÔ HẤP </a:t>
            </a:r>
          </a:p>
        </p:txBody>
      </p:sp>
      <p:sp>
        <p:nvSpPr>
          <p:cNvPr id="86" name="Google Shape;86;p15"/>
          <p:cNvSpPr/>
          <p:nvPr/>
        </p:nvSpPr>
        <p:spPr>
          <a:xfrm>
            <a:off x="533400" y="2667000"/>
            <a:ext cx="8229600" cy="1447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>
                  <a:noFill/>
                </a:ln>
                <a:solidFill>
                  <a:srgbClr val="6600CC"/>
                </a:solidFill>
                <a:latin typeface="Times New Roman"/>
              </a:rPr>
              <a:t>Bài 20: Hô hấp và các cơ quan hô hấp </a:t>
            </a:r>
          </a:p>
        </p:txBody>
      </p:sp>
      <p:pic>
        <p:nvPicPr>
          <p:cNvPr id="87" name="Google Shape;87;p15" descr="BLB0B6~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40000">
            <a:off x="7064375" y="4367212"/>
            <a:ext cx="1816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 descr="ENGEL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64012"/>
            <a:ext cx="2895600" cy="269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2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462" name="Google Shape;462;p42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463" name="Google Shape;463;p42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30</a:t>
            </a:fld>
            <a:endParaRPr/>
          </a:p>
        </p:txBody>
      </p:sp>
      <p:pic>
        <p:nvPicPr>
          <p:cNvPr id="464" name="Google Shape;464;p42" descr="D:\1511\14.3.2011_8h17_9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219200"/>
            <a:ext cx="4762500" cy="49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2" descr="D:\1511\mua dong lanh hon_ZMFQ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1905000"/>
            <a:ext cx="5410200" cy="379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2" descr="D:\1511\hinh\20161114_14332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9200" y="1219200"/>
            <a:ext cx="36576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43" descr="D:\1511\zoomer-dibao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0" y="2362200"/>
            <a:ext cx="5219700" cy="34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3"/>
          <p:cNvSpPr txBox="1">
            <a:spLocks noGrp="1"/>
          </p:cNvSpPr>
          <p:nvPr>
            <p:ph type="title" idx="4294967295"/>
          </p:nvPr>
        </p:nvSpPr>
        <p:spPr>
          <a:xfrm>
            <a:off x="2220912" y="427037"/>
            <a:ext cx="33591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 thiểu khói xe</a:t>
            </a:r>
            <a:endParaRPr/>
          </a:p>
        </p:txBody>
      </p:sp>
      <p:sp>
        <p:nvSpPr>
          <p:cNvPr id="473" name="Google Shape;473;p43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474" name="Google Shape;474;p43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475" name="Google Shape;475;p43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31</a:t>
            </a:fld>
            <a:endParaRPr/>
          </a:p>
        </p:txBody>
      </p:sp>
      <p:pic>
        <p:nvPicPr>
          <p:cNvPr id="476" name="Google Shape;476;p43" descr="D:\1511\hinh\20161114_14355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219200"/>
            <a:ext cx="3790950" cy="50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"/>
          <p:cNvSpPr/>
          <p:nvPr/>
        </p:nvSpPr>
        <p:spPr>
          <a:xfrm>
            <a:off x="2819400" y="228600"/>
            <a:ext cx="3581400" cy="10477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CỦNG CỐ </a:t>
            </a:r>
          </a:p>
        </p:txBody>
      </p:sp>
      <p:sp>
        <p:nvSpPr>
          <p:cNvPr id="482" name="Google Shape;482;p44"/>
          <p:cNvSpPr txBox="1"/>
          <p:nvPr/>
        </p:nvSpPr>
        <p:spPr>
          <a:xfrm>
            <a:off x="609600" y="1401762"/>
            <a:ext cx="6096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1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Chọn câu trả lời đúng nhất:</a:t>
            </a:r>
            <a:endParaRPr/>
          </a:p>
        </p:txBody>
      </p:sp>
      <p:sp>
        <p:nvSpPr>
          <p:cNvPr id="483" name="Google Shape;483;p44"/>
          <p:cNvSpPr txBox="1"/>
          <p:nvPr/>
        </p:nvSpPr>
        <p:spPr>
          <a:xfrm>
            <a:off x="2095500" y="2133600"/>
            <a:ext cx="31242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Hệ hô hấp gồm những cơ quan nào?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AutoNum type="alphaUcPeriod"/>
            </a:pPr>
            <a:r>
              <a:rPr lang="en-US" sz="2400" b="1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Thanh quản, khí quản, phế quản.	    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B. Mũi, họng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C. Đường dẫn khí và hai lá  phổi	    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D. Hai lá phổi	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5"/>
          <p:cNvSpPr/>
          <p:nvPr/>
        </p:nvSpPr>
        <p:spPr>
          <a:xfrm>
            <a:off x="2819400" y="228600"/>
            <a:ext cx="3581400" cy="10477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CỦNG CỐ </a:t>
            </a:r>
          </a:p>
        </p:txBody>
      </p:sp>
      <p:sp>
        <p:nvSpPr>
          <p:cNvPr id="489" name="Google Shape;489;p45"/>
          <p:cNvSpPr txBox="1"/>
          <p:nvPr/>
        </p:nvSpPr>
        <p:spPr>
          <a:xfrm>
            <a:off x="762000" y="1752600"/>
            <a:ext cx="678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5"/>
          <p:cNvSpPr txBox="1"/>
          <p:nvPr/>
        </p:nvSpPr>
        <p:spPr>
          <a:xfrm>
            <a:off x="304800" y="1676400"/>
            <a:ext cx="8915400" cy="354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Chức năng hệ hô hấp là: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A. Lấy khí O</a:t>
            </a:r>
            <a:r>
              <a:rPr lang="en-US" sz="2800" b="1" i="0" u="none" baseline="-25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 </a:t>
            </a: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môi trường cung cấp cho tế bào và thải khí CO</a:t>
            </a:r>
            <a:r>
              <a:rPr lang="en-US" sz="2800" b="1" i="0" u="none" baseline="-25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B. Lấy khí CO</a:t>
            </a:r>
            <a:r>
              <a:rPr lang="en-US" sz="2800" b="1" i="0" u="none" baseline="-25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thải khí O</a:t>
            </a:r>
            <a:r>
              <a:rPr lang="en-US" sz="2800" b="1" i="0" u="none" baseline="-25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 môi trường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C. Lấy khí O</a:t>
            </a:r>
            <a:r>
              <a:rPr lang="en-US" sz="2800" b="1" i="0" u="none" baseline="-25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CO</a:t>
            </a:r>
            <a:r>
              <a:rPr lang="en-US" sz="2800" b="1" i="0" u="none" baseline="-25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cung cấp cho tế bào	   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D. Thải khí O</a:t>
            </a:r>
            <a:r>
              <a:rPr lang="en-US" sz="2800" b="1" i="0" u="none" baseline="-25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CO</a:t>
            </a:r>
            <a:r>
              <a:rPr lang="en-US" sz="2800" b="1" i="0" u="none" baseline="-25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 môi trường</a:t>
            </a:r>
            <a:r>
              <a:rPr lang="en-US" sz="28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6"/>
          <p:cNvSpPr txBox="1"/>
          <p:nvPr/>
        </p:nvSpPr>
        <p:spPr>
          <a:xfrm>
            <a:off x="685800" y="1752600"/>
            <a:ext cx="7696200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Phổi có vai trò gì?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Dẫn khí vào và ra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Sưởi ấm không khí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Trao đổi khí giữa cơ thể và môi trường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ẩm không khí</a:t>
            </a:r>
            <a:endParaRPr/>
          </a:p>
        </p:txBody>
      </p:sp>
      <p:sp>
        <p:nvSpPr>
          <p:cNvPr id="496" name="Google Shape;496;p46"/>
          <p:cNvSpPr/>
          <p:nvPr/>
        </p:nvSpPr>
        <p:spPr>
          <a:xfrm>
            <a:off x="2819400" y="228600"/>
            <a:ext cx="3581400" cy="10477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CỦNG CỐ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7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502" name="Google Shape;502;p47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503" name="Google Shape;503;p47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35</a:t>
            </a:fld>
            <a:endParaRPr/>
          </a:p>
        </p:txBody>
      </p:sp>
      <p:sp>
        <p:nvSpPr>
          <p:cNvPr id="504" name="Google Shape;504;p47"/>
          <p:cNvSpPr txBox="1"/>
          <p:nvPr/>
        </p:nvSpPr>
        <p:spPr>
          <a:xfrm>
            <a:off x="1066800" y="1295400"/>
            <a:ext cx="66294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Đứa trẻ mới sinh ra, thường có hoạt động nào đầu tiên.</a:t>
            </a:r>
            <a:endParaRPr/>
          </a:p>
        </p:txBody>
      </p:sp>
      <p:sp>
        <p:nvSpPr>
          <p:cNvPr id="505" name="Google Shape;505;p47"/>
          <p:cNvSpPr txBox="1"/>
          <p:nvPr/>
        </p:nvSpPr>
        <p:spPr>
          <a:xfrm>
            <a:off x="2057400" y="5638800"/>
            <a:ext cx="38163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Cất tiếng khóc chào đời</a:t>
            </a:r>
            <a:endParaRPr/>
          </a:p>
        </p:txBody>
      </p:sp>
      <p:pic>
        <p:nvPicPr>
          <p:cNvPr id="506" name="Google Shape;506;p47" descr="D:\1511\20140804164734-l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2276475"/>
            <a:ext cx="428625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8"/>
          <p:cNvSpPr txBox="1"/>
          <p:nvPr/>
        </p:nvSpPr>
        <p:spPr>
          <a:xfrm>
            <a:off x="1050925" y="1135062"/>
            <a:ext cx="1841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8"/>
          <p:cNvSpPr txBox="1"/>
          <p:nvPr/>
        </p:nvSpPr>
        <p:spPr>
          <a:xfrm>
            <a:off x="1584325" y="1439862"/>
            <a:ext cx="29876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6" name="Google Shape;516;p48"/>
          <p:cNvGraphicFramePr/>
          <p:nvPr/>
        </p:nvGraphicFramePr>
        <p:xfrm>
          <a:off x="3733800" y="2000250"/>
          <a:ext cx="4267200" cy="517525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7" name="Google Shape;517;p48"/>
          <p:cNvGraphicFramePr/>
          <p:nvPr/>
        </p:nvGraphicFramePr>
        <p:xfrm>
          <a:off x="3733800" y="2524125"/>
          <a:ext cx="4267200" cy="517525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</a:tr>
            </a:tbl>
          </a:graphicData>
        </a:graphic>
      </p:graphicFrame>
      <p:sp>
        <p:nvSpPr>
          <p:cNvPr id="518" name="Google Shape;518;p48"/>
          <p:cNvSpPr txBox="1"/>
          <p:nvPr/>
        </p:nvSpPr>
        <p:spPr>
          <a:xfrm>
            <a:off x="3489325" y="3725862"/>
            <a:ext cx="1841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9" name="Google Shape;519;p48"/>
          <p:cNvGraphicFramePr/>
          <p:nvPr/>
        </p:nvGraphicFramePr>
        <p:xfrm>
          <a:off x="3733800" y="3048000"/>
          <a:ext cx="4267200" cy="609600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0" name="Google Shape;520;p48"/>
          <p:cNvGraphicFramePr/>
          <p:nvPr/>
        </p:nvGraphicFramePr>
        <p:xfrm>
          <a:off x="1295400" y="3667125"/>
          <a:ext cx="4267200" cy="517525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1" name="Google Shape;521;p48"/>
          <p:cNvGraphicFramePr/>
          <p:nvPr/>
        </p:nvGraphicFramePr>
        <p:xfrm>
          <a:off x="4343400" y="4191000"/>
          <a:ext cx="2438400" cy="517525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66FF"/>
                    </a:solidFill>
                  </a:tcPr>
                </a:tc>
              </a:tr>
            </a:tbl>
          </a:graphicData>
        </a:graphic>
      </p:graphicFrame>
      <p:sp>
        <p:nvSpPr>
          <p:cNvPr id="522" name="Google Shape;522;p48"/>
          <p:cNvSpPr/>
          <p:nvPr/>
        </p:nvSpPr>
        <p:spPr>
          <a:xfrm>
            <a:off x="231775" y="1758950"/>
            <a:ext cx="609600" cy="561975"/>
          </a:xfrm>
          <a:prstGeom prst="ellipse">
            <a:avLst/>
          </a:prstGeom>
          <a:gradFill>
            <a:gsLst>
              <a:gs pos="0">
                <a:srgbClr val="FF0066"/>
              </a:gs>
              <a:gs pos="50000">
                <a:srgbClr val="FFFF00">
                  <a:alpha val="97647"/>
                </a:srgbClr>
              </a:gs>
              <a:gs pos="100000">
                <a:srgbClr val="FF0066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23" name="Google Shape;523;p48"/>
          <p:cNvSpPr/>
          <p:nvPr/>
        </p:nvSpPr>
        <p:spPr>
          <a:xfrm>
            <a:off x="228600" y="2409825"/>
            <a:ext cx="609600" cy="561975"/>
          </a:xfrm>
          <a:prstGeom prst="ellipse">
            <a:avLst/>
          </a:prstGeom>
          <a:gradFill>
            <a:gsLst>
              <a:gs pos="0">
                <a:srgbClr val="FF0066"/>
              </a:gs>
              <a:gs pos="50000">
                <a:srgbClr val="FFFF00">
                  <a:alpha val="97647"/>
                </a:srgbClr>
              </a:gs>
              <a:gs pos="100000">
                <a:srgbClr val="FF0066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24" name="Google Shape;524;p48"/>
          <p:cNvSpPr/>
          <p:nvPr/>
        </p:nvSpPr>
        <p:spPr>
          <a:xfrm>
            <a:off x="219075" y="3019425"/>
            <a:ext cx="609600" cy="561975"/>
          </a:xfrm>
          <a:prstGeom prst="ellipse">
            <a:avLst/>
          </a:prstGeom>
          <a:gradFill>
            <a:gsLst>
              <a:gs pos="0">
                <a:srgbClr val="FF0066"/>
              </a:gs>
              <a:gs pos="50000">
                <a:srgbClr val="FFFF00">
                  <a:alpha val="97647"/>
                </a:srgbClr>
              </a:gs>
              <a:gs pos="100000">
                <a:srgbClr val="FF0066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25" name="Google Shape;525;p48"/>
          <p:cNvSpPr/>
          <p:nvPr/>
        </p:nvSpPr>
        <p:spPr>
          <a:xfrm>
            <a:off x="228600" y="3619500"/>
            <a:ext cx="609600" cy="561975"/>
          </a:xfrm>
          <a:prstGeom prst="ellipse">
            <a:avLst/>
          </a:prstGeom>
          <a:gradFill>
            <a:gsLst>
              <a:gs pos="0">
                <a:srgbClr val="FF0066"/>
              </a:gs>
              <a:gs pos="50000">
                <a:srgbClr val="FFFF00">
                  <a:alpha val="97647"/>
                </a:srgbClr>
              </a:gs>
              <a:gs pos="100000">
                <a:srgbClr val="FF0066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26" name="Google Shape;526;p48"/>
          <p:cNvSpPr/>
          <p:nvPr/>
        </p:nvSpPr>
        <p:spPr>
          <a:xfrm>
            <a:off x="228600" y="4238625"/>
            <a:ext cx="609600" cy="561975"/>
          </a:xfrm>
          <a:prstGeom prst="ellipse">
            <a:avLst/>
          </a:prstGeom>
          <a:gradFill>
            <a:gsLst>
              <a:gs pos="0">
                <a:srgbClr val="FF0066"/>
              </a:gs>
              <a:gs pos="50000">
                <a:srgbClr val="FFFF00">
                  <a:alpha val="97647"/>
                </a:srgbClr>
              </a:gs>
              <a:gs pos="100000">
                <a:srgbClr val="FF0066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527" name="Google Shape;527;p48"/>
          <p:cNvSpPr txBox="1"/>
          <p:nvPr/>
        </p:nvSpPr>
        <p:spPr>
          <a:xfrm>
            <a:off x="7261225" y="5105400"/>
            <a:ext cx="838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528" name="Google Shape;528;p48"/>
          <p:cNvSpPr/>
          <p:nvPr/>
        </p:nvSpPr>
        <p:spPr>
          <a:xfrm>
            <a:off x="550862" y="5486400"/>
            <a:ext cx="7978775" cy="1143000"/>
          </a:xfrm>
          <a:prstGeom prst="roundRect">
            <a:avLst>
              <a:gd name="adj" fmla="val 16667"/>
            </a:avLst>
          </a:prstGeom>
          <a:solidFill>
            <a:srgbClr val="FFFFD5"/>
          </a:solidFill>
          <a:ln w="9525" cap="flat" cmpd="sng">
            <a:solidFill>
              <a:srgbClr val="99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Đơn vị cấu tạo của phổi được gọi là gì?</a:t>
            </a:r>
            <a:endParaRPr/>
          </a:p>
        </p:txBody>
      </p:sp>
      <p:graphicFrame>
        <p:nvGraphicFramePr>
          <p:cNvPr id="529" name="Google Shape;529;p48"/>
          <p:cNvGraphicFramePr/>
          <p:nvPr/>
        </p:nvGraphicFramePr>
        <p:xfrm>
          <a:off x="3733800" y="2000250"/>
          <a:ext cx="4267200" cy="517670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fol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fol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fol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fol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fol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fol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fol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0" name="Google Shape;530;p48"/>
          <p:cNvGraphicFramePr/>
          <p:nvPr/>
        </p:nvGraphicFramePr>
        <p:xfrm>
          <a:off x="3733800" y="1981200"/>
          <a:ext cx="4267200" cy="517720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/>
                    </a:p>
                  </a:txBody>
                  <a:tcPr marL="91450" marR="91450" marT="45500" marB="455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Ê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531" name="Google Shape;53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850" y="3930650"/>
            <a:ext cx="114300" cy="215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32" name="Google Shape;532;p48"/>
          <p:cNvGraphicFramePr/>
          <p:nvPr/>
        </p:nvGraphicFramePr>
        <p:xfrm>
          <a:off x="3733800" y="2533650"/>
          <a:ext cx="4267200" cy="517670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3" name="Google Shape;533;p48"/>
          <p:cNvGraphicFramePr/>
          <p:nvPr/>
        </p:nvGraphicFramePr>
        <p:xfrm>
          <a:off x="3733800" y="2514600"/>
          <a:ext cx="4267200" cy="517720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</a:txBody>
                  <a:tcPr marL="91450" marR="91450" marT="45500" marB="455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Ô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Â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34" name="Google Shape;534;p48"/>
          <p:cNvSpPr/>
          <p:nvPr/>
        </p:nvSpPr>
        <p:spPr>
          <a:xfrm>
            <a:off x="762000" y="5562600"/>
            <a:ext cx="7950200" cy="1143000"/>
          </a:xfrm>
          <a:prstGeom prst="roundRect">
            <a:avLst>
              <a:gd name="adj" fmla="val 16667"/>
            </a:avLst>
          </a:prstGeom>
          <a:solidFill>
            <a:srgbClr val="FFFFD5"/>
          </a:solidFill>
          <a:ln w="9525" cap="flat" cmpd="sng">
            <a:solidFill>
              <a:srgbClr val="99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Đây là thành phần của máu có chức năng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vận chuyển khí Oxi và khí Cacbonic. </a:t>
            </a:r>
            <a:endParaRPr/>
          </a:p>
        </p:txBody>
      </p:sp>
      <p:graphicFrame>
        <p:nvGraphicFramePr>
          <p:cNvPr id="535" name="Google Shape;535;p48"/>
          <p:cNvGraphicFramePr/>
          <p:nvPr/>
        </p:nvGraphicFramePr>
        <p:xfrm>
          <a:off x="1295400" y="3657600"/>
          <a:ext cx="4267200" cy="517670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</a:tr>
            </a:tbl>
          </a:graphicData>
        </a:graphic>
      </p:graphicFrame>
      <p:sp>
        <p:nvSpPr>
          <p:cNvPr id="536" name="Google Shape;536;p48"/>
          <p:cNvSpPr/>
          <p:nvPr/>
        </p:nvSpPr>
        <p:spPr>
          <a:xfrm>
            <a:off x="685800" y="5486400"/>
            <a:ext cx="8001000" cy="1143000"/>
          </a:xfrm>
          <a:prstGeom prst="roundRect">
            <a:avLst>
              <a:gd name="adj" fmla="val 16667"/>
            </a:avLst>
          </a:prstGeom>
          <a:solidFill>
            <a:srgbClr val="FFFFD5"/>
          </a:solidFill>
          <a:ln w="9525" cap="flat" cmpd="sng">
            <a:solidFill>
              <a:srgbClr val="99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Cơ quan có chức năng dẫn khí vào phổi ?</a:t>
            </a:r>
            <a:endParaRPr/>
          </a:p>
        </p:txBody>
      </p:sp>
      <p:graphicFrame>
        <p:nvGraphicFramePr>
          <p:cNvPr id="537" name="Google Shape;537;p48"/>
          <p:cNvGraphicFramePr/>
          <p:nvPr/>
        </p:nvGraphicFramePr>
        <p:xfrm>
          <a:off x="3749675" y="3048000"/>
          <a:ext cx="4251275" cy="609600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8000"/>
                <a:gridCol w="606425"/>
                <a:gridCol w="608000"/>
                <a:gridCol w="606425"/>
                <a:gridCol w="608000"/>
                <a:gridCol w="606425"/>
                <a:gridCol w="608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8" name="Google Shape;538;p48"/>
          <p:cNvGraphicFramePr/>
          <p:nvPr/>
        </p:nvGraphicFramePr>
        <p:xfrm>
          <a:off x="3733800" y="3048000"/>
          <a:ext cx="4267200" cy="609600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39" name="Google Shape;539;p48"/>
          <p:cNvSpPr/>
          <p:nvPr/>
        </p:nvSpPr>
        <p:spPr>
          <a:xfrm>
            <a:off x="609600" y="5486400"/>
            <a:ext cx="7978775" cy="1143000"/>
          </a:xfrm>
          <a:prstGeom prst="roundRect">
            <a:avLst>
              <a:gd name="adj" fmla="val 16667"/>
            </a:avLst>
          </a:prstGeom>
          <a:solidFill>
            <a:srgbClr val="FFFFD5"/>
          </a:solidFill>
          <a:ln w="9525" cap="flat" cmpd="sng">
            <a:solidFill>
              <a:srgbClr val="99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Loại tế bào trong máu tham gia vào quá trình </a:t>
            </a:r>
            <a:b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đông máu ?</a:t>
            </a:r>
            <a:endParaRPr/>
          </a:p>
        </p:txBody>
      </p:sp>
      <p:graphicFrame>
        <p:nvGraphicFramePr>
          <p:cNvPr id="540" name="Google Shape;540;p48"/>
          <p:cNvGraphicFramePr/>
          <p:nvPr/>
        </p:nvGraphicFramePr>
        <p:xfrm>
          <a:off x="1295400" y="3657600"/>
          <a:ext cx="4267200" cy="517720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/>
                    </a:p>
                  </a:txBody>
                  <a:tcPr marL="91450" marR="91450" marT="45500" marB="455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Ê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Â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41" name="Google Shape;541;p48"/>
          <p:cNvSpPr/>
          <p:nvPr/>
        </p:nvSpPr>
        <p:spPr>
          <a:xfrm>
            <a:off x="533400" y="5567362"/>
            <a:ext cx="7978775" cy="1138237"/>
          </a:xfrm>
          <a:prstGeom prst="roundRect">
            <a:avLst>
              <a:gd name="adj" fmla="val 16667"/>
            </a:avLst>
          </a:prstGeom>
          <a:solidFill>
            <a:srgbClr val="FFFFD5"/>
          </a:solidFill>
          <a:ln w="9525" cap="flat" cmpd="sng">
            <a:solidFill>
              <a:srgbClr val="99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Cơ quan thực hiện trao đổi khí giữa cơ thể với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môi trường ngoài?</a:t>
            </a:r>
            <a:endParaRPr/>
          </a:p>
        </p:txBody>
      </p:sp>
      <p:graphicFrame>
        <p:nvGraphicFramePr>
          <p:cNvPr id="542" name="Google Shape;542;p48"/>
          <p:cNvGraphicFramePr/>
          <p:nvPr/>
        </p:nvGraphicFramePr>
        <p:xfrm>
          <a:off x="4343400" y="4191000"/>
          <a:ext cx="2438400" cy="517670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475" marB="454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3" name="Google Shape;543;p48"/>
          <p:cNvGraphicFramePr/>
          <p:nvPr/>
        </p:nvGraphicFramePr>
        <p:xfrm>
          <a:off x="4343400" y="4191000"/>
          <a:ext cx="2438400" cy="517720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/>
                    </a:p>
                  </a:txBody>
                  <a:tcPr marL="91450" marR="91450" marT="45500" marB="455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Ô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/>
                    </a:p>
                  </a:txBody>
                  <a:tcPr marL="91450" marR="91450" marT="45500" marB="45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00FF"/>
                        </a:gs>
                        <a:gs pos="50000">
                          <a:schemeClr val="lt1"/>
                        </a:gs>
                        <a:gs pos="100000">
                          <a:srgbClr val="0000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44" name="Google Shape;544;p48"/>
          <p:cNvGraphicFramePr/>
          <p:nvPr/>
        </p:nvGraphicFramePr>
        <p:xfrm>
          <a:off x="4343400" y="1981200"/>
          <a:ext cx="609600" cy="2724770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609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66"/>
                    </a:solidFill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Ô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66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66"/>
                    </a:solidFill>
                  </a:tcPr>
                </a:tc>
              </a:tr>
              <a:tr h="53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Â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66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sp>
        <p:nvSpPr>
          <p:cNvPr id="545" name="Google Shape;545;p48"/>
          <p:cNvSpPr txBox="1"/>
          <p:nvPr/>
        </p:nvSpPr>
        <p:spPr>
          <a:xfrm>
            <a:off x="685800" y="958850"/>
            <a:ext cx="75438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Đây là một trong những hoạt động cần cho sự sống của cơ thể</a:t>
            </a:r>
            <a:endParaRPr/>
          </a:p>
        </p:txBody>
      </p:sp>
      <p:sp>
        <p:nvSpPr>
          <p:cNvPr id="546" name="Google Shape;546;p48"/>
          <p:cNvSpPr txBox="1"/>
          <p:nvPr/>
        </p:nvSpPr>
        <p:spPr>
          <a:xfrm>
            <a:off x="2514600" y="304800"/>
            <a:ext cx="4114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TRÒ CHƠI Ô CHỮ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9"/>
          <p:cNvSpPr txBox="1">
            <a:spLocks noGrp="1"/>
          </p:cNvSpPr>
          <p:nvPr>
            <p:ph type="title" idx="4294967295"/>
          </p:nvPr>
        </p:nvSpPr>
        <p:spPr>
          <a:xfrm>
            <a:off x="990600" y="-2286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6000"/>
              <a:buFont typeface="Times New Roman"/>
              <a:buNone/>
            </a:pPr>
            <a:r>
              <a:rPr lang="en-US" sz="60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 đồ tư duy</a:t>
            </a:r>
            <a:endParaRPr/>
          </a:p>
        </p:txBody>
      </p:sp>
      <p:pic>
        <p:nvPicPr>
          <p:cNvPr id="552" name="Google Shape;552;p4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9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554" name="Google Shape;554;p49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555" name="Google Shape;555;p49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0"/>
          <p:cNvSpPr txBox="1"/>
          <p:nvPr/>
        </p:nvSpPr>
        <p:spPr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561" name="Google Shape;561;p50"/>
          <p:cNvSpPr txBox="1"/>
          <p:nvPr/>
        </p:nvSpPr>
        <p:spPr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Hô hấp và các cơ quan hô hấp </a:t>
            </a:r>
            <a:endParaRPr/>
          </a:p>
        </p:txBody>
      </p:sp>
      <p:sp>
        <p:nvSpPr>
          <p:cNvPr id="562" name="Google Shape;562;p50"/>
          <p:cNvSpPr txBox="1"/>
          <p:nvPr/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Gill Sans"/>
              <a:buNone/>
            </a:pPr>
            <a:fld id="{00000000-1234-1234-1234-123412341234}" type="slidenum">
              <a:rPr lang="en-US" sz="1400" b="0" i="0" u="none">
                <a:solidFill>
                  <a:srgbClr val="DDDDDD"/>
                </a:solidFill>
                <a:latin typeface="Gill Sans"/>
                <a:ea typeface="Gill Sans"/>
                <a:cs typeface="Gill Sans"/>
                <a:sym typeface="Gill Sans"/>
              </a:rPr>
              <a:t>38</a:t>
            </a:fld>
            <a:endParaRPr/>
          </a:p>
        </p:txBody>
      </p:sp>
      <p:sp>
        <p:nvSpPr>
          <p:cNvPr id="563" name="Google Shape;563;p50"/>
          <p:cNvSpPr txBox="1"/>
          <p:nvPr/>
        </p:nvSpPr>
        <p:spPr>
          <a:xfrm>
            <a:off x="914400" y="1981200"/>
            <a:ext cx="7924800" cy="168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-"/>
            </a:pP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và làm BT 1,3, 4 SGK Trang 67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-"/>
            </a:pP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mục em có biết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-"/>
            </a:pP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Soạn bài 21 “HOẠT ĐỘNG HÔ HẤP”</a:t>
            </a:r>
            <a:endParaRPr/>
          </a:p>
        </p:txBody>
      </p:sp>
      <p:sp>
        <p:nvSpPr>
          <p:cNvPr id="564" name="Google Shape;564;p50"/>
          <p:cNvSpPr txBox="1"/>
          <p:nvPr/>
        </p:nvSpPr>
        <p:spPr>
          <a:xfrm>
            <a:off x="3995737" y="685800"/>
            <a:ext cx="1293812" cy="52387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8662987" y="1568450"/>
            <a:ext cx="328612" cy="26035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000" b="1" i="0" u="none" baseline="-25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6757987" y="4768850"/>
            <a:ext cx="328612" cy="26035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000" b="1" i="0" u="none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7062787" y="4845050"/>
            <a:ext cx="328612" cy="26035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000" b="1" i="0" u="none" baseline="-25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6529387" y="4845050"/>
            <a:ext cx="328612" cy="26035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000" b="1" i="0" u="none" baseline="-25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5995987" y="5835650"/>
            <a:ext cx="328612" cy="26035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000" b="1" i="0" u="none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7596187" y="5835650"/>
            <a:ext cx="328612" cy="26035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000" b="1" i="0" u="none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8662987" y="1568450"/>
            <a:ext cx="328612" cy="26035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000" b="1" i="0" u="none" baseline="-25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pic>
        <p:nvPicPr>
          <p:cNvPr id="100" name="Google Shape;100;p16" descr="C:\Users\Admin\Downloads\viem-phe-quan-man-tinh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8100" y="958850"/>
            <a:ext cx="55245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/>
          <p:nvPr/>
        </p:nvSpPr>
        <p:spPr>
          <a:xfrm>
            <a:off x="7519987" y="958850"/>
            <a:ext cx="328612" cy="26035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000" b="1" i="0" u="none" baseline="-25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5614987" y="4159250"/>
            <a:ext cx="328612" cy="26035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000" b="1" i="0" u="none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5919787" y="4235450"/>
            <a:ext cx="328612" cy="26035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000" b="1" i="0" u="none" baseline="-25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5386387" y="4235450"/>
            <a:ext cx="328612" cy="26035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000" b="1" i="0" u="none" baseline="-25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4852987" y="5226050"/>
            <a:ext cx="328612" cy="26035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000" b="1" i="0" u="none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6453187" y="5226050"/>
            <a:ext cx="328612" cy="26035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000" b="1" i="0" u="none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7519987" y="958850"/>
            <a:ext cx="328612" cy="26035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000" b="1" i="0" u="none" baseline="-25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466725" y="1390650"/>
            <a:ext cx="3581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cho biết đây là hoạt động gì 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81000" y="228600"/>
            <a:ext cx="8429625" cy="400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noFill/>
                <a:latin typeface="Arial"/>
              </a:rPr>
              <a:t> Bài 20 tiết 21: HÔ HẤP VÀ CÁC CƠ QUAN HÔ HẤP </a:t>
            </a:r>
          </a:p>
        </p:txBody>
      </p:sp>
      <p:sp>
        <p:nvSpPr>
          <p:cNvPr id="110" name="Google Shape;110;p16"/>
          <p:cNvSpPr txBox="1"/>
          <p:nvPr/>
        </p:nvSpPr>
        <p:spPr>
          <a:xfrm>
            <a:off x="685800" y="3155950"/>
            <a:ext cx="2667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Hô hấp là gì?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501650" y="4233862"/>
            <a:ext cx="2827337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Hô hấp  có vai trò gì  với cơ thể sống?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381000" y="228600"/>
            <a:ext cx="8429625" cy="400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noFill/>
                <a:latin typeface="Arial"/>
              </a:rPr>
              <a:t> Bài 20 : HÔ HẤP VÀ CÁC CƠ QUAN HÔ HẤP </a:t>
            </a:r>
          </a:p>
        </p:txBody>
      </p:sp>
      <p:sp>
        <p:nvSpPr>
          <p:cNvPr id="117" name="Google Shape;117;p17"/>
          <p:cNvSpPr txBox="1"/>
          <p:nvPr/>
        </p:nvSpPr>
        <p:spPr>
          <a:xfrm>
            <a:off x="304800" y="685800"/>
            <a:ext cx="381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I. Khái niệm hô hấp </a:t>
            </a:r>
            <a:endParaRPr/>
          </a:p>
        </p:txBody>
      </p:sp>
      <p:pic>
        <p:nvPicPr>
          <p:cNvPr id="118" name="Google Shape;118;p17" descr="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685800"/>
            <a:ext cx="49530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0" y="1143000"/>
            <a:ext cx="4191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Đọc phần thông tin Sgk, quan sát sơ đồ trả lời câu hỏi câu: lệnh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▼</a:t>
            </a: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trang 65 Sgk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6019800" y="6096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Không khí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008687" y="1300162"/>
            <a:ext cx="1447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Phế nang trong phổi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4343400" y="1752600"/>
            <a:ext cx="9906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Tế bào biểu mô ở phổi </a:t>
            </a:r>
            <a:endParaRPr/>
          </a:p>
        </p:txBody>
      </p:sp>
      <p:cxnSp>
        <p:nvCxnSpPr>
          <p:cNvPr id="123" name="Google Shape;123;p17"/>
          <p:cNvCxnSpPr/>
          <p:nvPr/>
        </p:nvCxnSpPr>
        <p:spPr>
          <a:xfrm rot="10800000">
            <a:off x="5029200" y="2362200"/>
            <a:ext cx="1143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24" name="Google Shape;124;p17"/>
          <p:cNvSpPr txBox="1"/>
          <p:nvPr/>
        </p:nvSpPr>
        <p:spPr>
          <a:xfrm>
            <a:off x="5943600" y="2743200"/>
            <a:ext cx="19812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Mao mạch phế nang ở phổi </a:t>
            </a:r>
            <a:endParaRPr/>
          </a:p>
        </p:txBody>
      </p:sp>
      <p:cxnSp>
        <p:nvCxnSpPr>
          <p:cNvPr id="125" name="Google Shape;125;p17"/>
          <p:cNvCxnSpPr/>
          <p:nvPr/>
        </p:nvCxnSpPr>
        <p:spPr>
          <a:xfrm>
            <a:off x="6781800" y="2438400"/>
            <a:ext cx="0" cy="457200"/>
          </a:xfrm>
          <a:prstGeom prst="straightConnector1">
            <a:avLst/>
          </a:prstGeom>
          <a:noFill/>
          <a:ln w="412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26" name="Google Shape;126;p17"/>
          <p:cNvSpPr txBox="1"/>
          <p:nvPr/>
        </p:nvSpPr>
        <p:spPr>
          <a:xfrm>
            <a:off x="6019800" y="4419600"/>
            <a:ext cx="1371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Mao mạch ở các mô</a:t>
            </a:r>
            <a:endParaRPr/>
          </a:p>
        </p:txBody>
      </p:sp>
      <p:cxnSp>
        <p:nvCxnSpPr>
          <p:cNvPr id="127" name="Google Shape;127;p17"/>
          <p:cNvCxnSpPr/>
          <p:nvPr/>
        </p:nvCxnSpPr>
        <p:spPr>
          <a:xfrm rot="10800000">
            <a:off x="6705600" y="4953000"/>
            <a:ext cx="0" cy="53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28" name="Google Shape;128;p17"/>
          <p:cNvSpPr txBox="1"/>
          <p:nvPr/>
        </p:nvSpPr>
        <p:spPr>
          <a:xfrm>
            <a:off x="7162800" y="4114800"/>
            <a:ext cx="685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4648200" y="5715000"/>
            <a:ext cx="9144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Tế bào ở các mô</a:t>
            </a:r>
            <a:endParaRPr/>
          </a:p>
        </p:txBody>
      </p:sp>
      <p:cxnSp>
        <p:nvCxnSpPr>
          <p:cNvPr id="130" name="Google Shape;130;p17"/>
          <p:cNvCxnSpPr/>
          <p:nvPr/>
        </p:nvCxnSpPr>
        <p:spPr>
          <a:xfrm rot="10800000">
            <a:off x="5334000" y="6248400"/>
            <a:ext cx="990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31" name="Google Shape;131;p17"/>
          <p:cNvSpPr/>
          <p:nvPr/>
        </p:nvSpPr>
        <p:spPr>
          <a:xfrm>
            <a:off x="7772400" y="990600"/>
            <a:ext cx="304800" cy="10668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7848600" y="2057400"/>
            <a:ext cx="304800" cy="10668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7620000" y="5105400"/>
            <a:ext cx="228600" cy="10668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8077200" y="685800"/>
            <a:ext cx="1066800" cy="132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Sư thở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(Thông khí ở phổi)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077200" y="2209800"/>
            <a:ext cx="106680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Trao đổi khí ở phổi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7848600" y="5105400"/>
            <a:ext cx="10668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Trao đổi khí ở tế bào </a:t>
            </a:r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2943225"/>
            <a:ext cx="3962400" cy="382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381000" y="228600"/>
            <a:ext cx="8429625" cy="400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noFill/>
                <a:latin typeface="Arial"/>
              </a:rPr>
              <a:t> Bài 20 tiết 21: HÔ HẤP VÀ CÁC CƠ QUAN HÔ HẤP </a:t>
            </a:r>
          </a:p>
        </p:txBody>
      </p:sp>
      <p:sp>
        <p:nvSpPr>
          <p:cNvPr id="143" name="Google Shape;143;p18"/>
          <p:cNvSpPr txBox="1"/>
          <p:nvPr/>
        </p:nvSpPr>
        <p:spPr>
          <a:xfrm>
            <a:off x="304800" y="685800"/>
            <a:ext cx="381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I. Khái niệm hô hấp 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0" y="1143000"/>
            <a:ext cx="87630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Đọc phần thông tin Sgk, quan sát sơ đồ hình 20.1 SGK trả lời câu hỏi mục 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▼</a:t>
            </a: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trang 65 Sgk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533400" y="3124200"/>
            <a:ext cx="79248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1)Hô hấp có liên quan như thế nào với các hoạt động sống của tế bào và cơ thể?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685800" y="4400550"/>
            <a:ext cx="81248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2) Hô hấp gồm những giai đoạn chủ yếu nào ?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762000" y="5105400"/>
            <a:ext cx="7848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3) Sự thở có ý nghĩa gì với hô hấp 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/>
        </p:nvSpPr>
        <p:spPr>
          <a:xfrm>
            <a:off x="76200" y="379412"/>
            <a:ext cx="48768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1)Hô hấp có liên quan như thế nào với các hoạt động sống của tế bào và cơ thể?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88900" y="2971800"/>
            <a:ext cx="4953000" cy="2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Cung cấp O</a:t>
            </a:r>
            <a:r>
              <a:rPr lang="en-US" sz="2800" b="1" i="0" u="none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cho tế bào để tham gia vào các phản ứng tạo năng lượng cho mọi hoạt động sống của tế bào và cơ thể, đồng thời thải CO</a:t>
            </a:r>
            <a:r>
              <a:rPr lang="en-US" sz="2800" b="1" i="0" u="none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ra khỏi cơ thể</a:t>
            </a:r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1900" y="379412"/>
            <a:ext cx="3873500" cy="594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/>
          <p:nvPr/>
        </p:nvSpPr>
        <p:spPr>
          <a:xfrm>
            <a:off x="381000" y="228600"/>
            <a:ext cx="8429625" cy="400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noFill/>
                <a:latin typeface="Arial"/>
              </a:rPr>
              <a:t> Bài 20 tiết 21: HÔ HẤP VÀ CÁC CƠ QUAN HÔ HẤP </a:t>
            </a:r>
          </a:p>
        </p:txBody>
      </p:sp>
      <p:sp>
        <p:nvSpPr>
          <p:cNvPr id="160" name="Google Shape;160;p20"/>
          <p:cNvSpPr txBox="1"/>
          <p:nvPr/>
        </p:nvSpPr>
        <p:spPr>
          <a:xfrm>
            <a:off x="304800" y="685800"/>
            <a:ext cx="381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I. Khái niệm hô hấp </a:t>
            </a:r>
            <a:endParaRPr/>
          </a:p>
        </p:txBody>
      </p:sp>
      <p:pic>
        <p:nvPicPr>
          <p:cNvPr id="161" name="Google Shape;161;p20" descr="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685800"/>
            <a:ext cx="48768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6019800" y="609600"/>
            <a:ext cx="1447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Không khí </a:t>
            </a: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6096000" y="1219200"/>
            <a:ext cx="1600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Phế nang trong phổi</a:t>
            </a:r>
            <a:endParaRPr/>
          </a:p>
        </p:txBody>
      </p:sp>
      <p:sp>
        <p:nvSpPr>
          <p:cNvPr id="164" name="Google Shape;164;p20"/>
          <p:cNvSpPr txBox="1"/>
          <p:nvPr/>
        </p:nvSpPr>
        <p:spPr>
          <a:xfrm>
            <a:off x="4343400" y="1752600"/>
            <a:ext cx="990600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Tế bào biểu mô ở phổi </a:t>
            </a:r>
            <a:endParaRPr/>
          </a:p>
        </p:txBody>
      </p:sp>
      <p:cxnSp>
        <p:nvCxnSpPr>
          <p:cNvPr id="165" name="Google Shape;165;p20"/>
          <p:cNvCxnSpPr/>
          <p:nvPr/>
        </p:nvCxnSpPr>
        <p:spPr>
          <a:xfrm rot="10800000">
            <a:off x="5029200" y="2362200"/>
            <a:ext cx="1143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6" name="Google Shape;166;p20"/>
          <p:cNvSpPr txBox="1"/>
          <p:nvPr/>
        </p:nvSpPr>
        <p:spPr>
          <a:xfrm>
            <a:off x="5943600" y="2743200"/>
            <a:ext cx="1981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Mao mạch phế nang ở phổi </a:t>
            </a:r>
            <a:endParaRPr/>
          </a:p>
        </p:txBody>
      </p:sp>
      <p:cxnSp>
        <p:nvCxnSpPr>
          <p:cNvPr id="167" name="Google Shape;167;p20"/>
          <p:cNvCxnSpPr/>
          <p:nvPr/>
        </p:nvCxnSpPr>
        <p:spPr>
          <a:xfrm>
            <a:off x="6781800" y="2438400"/>
            <a:ext cx="0" cy="457200"/>
          </a:xfrm>
          <a:prstGeom prst="straightConnector1">
            <a:avLst/>
          </a:prstGeom>
          <a:noFill/>
          <a:ln w="412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8" name="Google Shape;168;p20"/>
          <p:cNvSpPr txBox="1"/>
          <p:nvPr/>
        </p:nvSpPr>
        <p:spPr>
          <a:xfrm>
            <a:off x="6019800" y="4419600"/>
            <a:ext cx="13716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Mao mạch ở các mô</a:t>
            </a:r>
            <a:endParaRPr/>
          </a:p>
        </p:txBody>
      </p:sp>
      <p:cxnSp>
        <p:nvCxnSpPr>
          <p:cNvPr id="169" name="Google Shape;169;p20"/>
          <p:cNvCxnSpPr/>
          <p:nvPr/>
        </p:nvCxnSpPr>
        <p:spPr>
          <a:xfrm rot="10800000">
            <a:off x="6705600" y="4953000"/>
            <a:ext cx="0" cy="53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0" name="Google Shape;170;p20"/>
          <p:cNvSpPr txBox="1"/>
          <p:nvPr/>
        </p:nvSpPr>
        <p:spPr>
          <a:xfrm>
            <a:off x="7162800" y="41148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4648200" y="5715000"/>
            <a:ext cx="9144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Tế bào ở các mô</a:t>
            </a:r>
            <a:endParaRPr/>
          </a:p>
        </p:txBody>
      </p:sp>
      <p:cxnSp>
        <p:nvCxnSpPr>
          <p:cNvPr id="172" name="Google Shape;172;p20"/>
          <p:cNvCxnSpPr/>
          <p:nvPr/>
        </p:nvCxnSpPr>
        <p:spPr>
          <a:xfrm rot="10800000">
            <a:off x="5334000" y="6248400"/>
            <a:ext cx="990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3" name="Google Shape;173;p20"/>
          <p:cNvSpPr/>
          <p:nvPr/>
        </p:nvSpPr>
        <p:spPr>
          <a:xfrm>
            <a:off x="7772400" y="990600"/>
            <a:ext cx="304800" cy="10668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7848600" y="2057400"/>
            <a:ext cx="304800" cy="10668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7620000" y="5105400"/>
            <a:ext cx="228600" cy="10668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8077200" y="685800"/>
            <a:ext cx="106680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Sư thở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(Thông khí ở phổi)</a:t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8077200" y="2209800"/>
            <a:ext cx="10668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Trao đổi khí ở phổi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7848600" y="5105400"/>
            <a:ext cx="10668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Trao đổi khí ở tế bào </a:t>
            </a:r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533400" y="2028825"/>
            <a:ext cx="27432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Hô hấp gồm những giai đoạn chủ yếu nào ?</a:t>
            </a: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850900" y="3132137"/>
            <a:ext cx="2133600" cy="222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Trả lời: </a:t>
            </a: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Hô hấp gồm 3 giai </a:t>
            </a: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đoạn </a:t>
            </a: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chủ</a:t>
            </a:r>
            <a:r>
              <a:rPr lang="en-US" sz="20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yếu</a:t>
            </a:r>
            <a:r>
              <a:rPr lang="en-US" sz="20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 Sự thở (thông khí ở phổi), trao đổi khí ở phổi, trao đổi khí ở tế bào </a:t>
            </a:r>
            <a:endParaRPr/>
          </a:p>
        </p:txBody>
      </p:sp>
      <p:pic>
        <p:nvPicPr>
          <p:cNvPr id="181" name="Google Shape;181;p20" descr="Variados2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525" y="1236662"/>
            <a:ext cx="1600200" cy="7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1" descr="anh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0100" y="0"/>
            <a:ext cx="5927725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/>
          <p:nvPr/>
        </p:nvSpPr>
        <p:spPr>
          <a:xfrm>
            <a:off x="4886325" y="946150"/>
            <a:ext cx="2409825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Phế nang trong phổi</a:t>
            </a:r>
            <a:endParaRPr/>
          </a:p>
        </p:txBody>
      </p:sp>
      <p:cxnSp>
        <p:nvCxnSpPr>
          <p:cNvPr id="188" name="Google Shape;188;p21"/>
          <p:cNvCxnSpPr/>
          <p:nvPr/>
        </p:nvCxnSpPr>
        <p:spPr>
          <a:xfrm rot="10800000">
            <a:off x="4337050" y="1652587"/>
            <a:ext cx="1123950" cy="22225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9" name="Google Shape;189;p21"/>
          <p:cNvSpPr txBox="1"/>
          <p:nvPr/>
        </p:nvSpPr>
        <p:spPr>
          <a:xfrm>
            <a:off x="2590800" y="1273175"/>
            <a:ext cx="174625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 bào biểu mô ở phổi</a:t>
            </a:r>
            <a:endParaRPr/>
          </a:p>
        </p:txBody>
      </p:sp>
      <p:cxnSp>
        <p:nvCxnSpPr>
          <p:cNvPr id="190" name="Google Shape;190;p21"/>
          <p:cNvCxnSpPr/>
          <p:nvPr/>
        </p:nvCxnSpPr>
        <p:spPr>
          <a:xfrm>
            <a:off x="6064250" y="2286000"/>
            <a:ext cx="1587" cy="508000"/>
          </a:xfrm>
          <a:prstGeom prst="straightConnector1">
            <a:avLst/>
          </a:prstGeom>
          <a:noFill/>
          <a:ln w="25400" cap="flat" cmpd="thickThin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1" name="Google Shape;191;p21"/>
          <p:cNvSpPr txBox="1"/>
          <p:nvPr/>
        </p:nvSpPr>
        <p:spPr>
          <a:xfrm>
            <a:off x="4886325" y="2836862"/>
            <a:ext cx="25019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Mao mạch phế nang ở phổi</a:t>
            </a:r>
            <a:endParaRPr/>
          </a:p>
        </p:txBody>
      </p:sp>
      <p:cxnSp>
        <p:nvCxnSpPr>
          <p:cNvPr id="192" name="Google Shape;192;p21"/>
          <p:cNvCxnSpPr/>
          <p:nvPr/>
        </p:nvCxnSpPr>
        <p:spPr>
          <a:xfrm rot="10800000" flipH="1">
            <a:off x="6008687" y="5181600"/>
            <a:ext cx="1587" cy="7000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3" name="Google Shape;193;p21"/>
          <p:cNvSpPr txBox="1"/>
          <p:nvPr/>
        </p:nvSpPr>
        <p:spPr>
          <a:xfrm>
            <a:off x="4995862" y="4724400"/>
            <a:ext cx="200025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Mao mạch ở các mô</a:t>
            </a:r>
            <a:endParaRPr/>
          </a:p>
        </p:txBody>
      </p:sp>
      <p:sp>
        <p:nvSpPr>
          <p:cNvPr id="194" name="Google Shape;194;p21"/>
          <p:cNvSpPr txBox="1"/>
          <p:nvPr/>
        </p:nvSpPr>
        <p:spPr>
          <a:xfrm>
            <a:off x="6886575" y="4164012"/>
            <a:ext cx="635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</a:t>
            </a:r>
            <a:endParaRPr/>
          </a:p>
        </p:txBody>
      </p:sp>
      <p:cxnSp>
        <p:nvCxnSpPr>
          <p:cNvPr id="195" name="Google Shape;195;p21"/>
          <p:cNvCxnSpPr/>
          <p:nvPr/>
        </p:nvCxnSpPr>
        <p:spPr>
          <a:xfrm rot="10800000">
            <a:off x="4718050" y="6096000"/>
            <a:ext cx="939800" cy="50641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6" name="Google Shape;196;p21"/>
          <p:cNvSpPr txBox="1"/>
          <p:nvPr/>
        </p:nvSpPr>
        <p:spPr>
          <a:xfrm>
            <a:off x="3289300" y="5741987"/>
            <a:ext cx="1787525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 bào ở các mô</a:t>
            </a:r>
            <a:endParaRPr/>
          </a:p>
        </p:txBody>
      </p:sp>
      <p:sp>
        <p:nvSpPr>
          <p:cNvPr id="197" name="Google Shape;197;p21"/>
          <p:cNvSpPr/>
          <p:nvPr/>
        </p:nvSpPr>
        <p:spPr>
          <a:xfrm>
            <a:off x="6242050" y="2057400"/>
            <a:ext cx="373062" cy="217487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rgbClr val="E7DD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US" sz="1200" b="1" i="0" u="none" baseline="-25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4479925" y="76200"/>
            <a:ext cx="314325" cy="288925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D1ED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1200" b="1" i="0" u="none" baseline="-25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7972425" y="344487"/>
            <a:ext cx="1047750" cy="120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thở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(sự thông khí ở phổi)</a:t>
            </a:r>
            <a:endParaRPr/>
          </a:p>
        </p:txBody>
      </p:sp>
      <p:sp>
        <p:nvSpPr>
          <p:cNvPr id="200" name="Google Shape;200;p21"/>
          <p:cNvSpPr/>
          <p:nvPr/>
        </p:nvSpPr>
        <p:spPr>
          <a:xfrm>
            <a:off x="7715250" y="304800"/>
            <a:ext cx="109537" cy="1300162"/>
          </a:xfrm>
          <a:prstGeom prst="rightBrace">
            <a:avLst>
              <a:gd name="adj1" fmla="val 825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1" name="Google Shape;201;p21"/>
          <p:cNvGraphicFramePr/>
          <p:nvPr/>
        </p:nvGraphicFramePr>
        <p:xfrm>
          <a:off x="0" y="1970087"/>
          <a:ext cx="4038600" cy="2238350"/>
        </p:xfrm>
        <a:graphic>
          <a:graphicData uri="http://schemas.openxmlformats.org/drawingml/2006/table">
            <a:tbl>
              <a:tblPr>
                <a:noFill/>
                <a:tableStyleId>{38448D37-D13A-4279-AA33-D871679E29D8}</a:tableStyleId>
              </a:tblPr>
              <a:tblGrid>
                <a:gridCol w="1371600"/>
                <a:gridCol w="2667000"/>
              </a:tblGrid>
              <a:tr h="86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Các giai đoạn</a:t>
                      </a:r>
                      <a:endParaRPr/>
                    </a:p>
                  </a:txBody>
                  <a:tcPr marL="91450" marR="91450" marT="45750" marB="4575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Đặc điểm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73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Sự thở</a:t>
                      </a: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L="91450" marR="91450" marT="45750" marB="4575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02" name="Google Shape;202;p21"/>
          <p:cNvSpPr txBox="1"/>
          <p:nvPr/>
        </p:nvSpPr>
        <p:spPr>
          <a:xfrm>
            <a:off x="1447800" y="2819400"/>
            <a:ext cx="25908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Trao đổi khí ở phổi với môi trường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1720</Words>
  <Application>Microsoft Office PowerPoint</Application>
  <PresentationFormat>On-screen Show (4:3)</PresentationFormat>
  <Paragraphs>349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Gill Sans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Giảm thiểu khói xe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 đồ tư duy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</cp:revision>
  <dcterms:modified xsi:type="dcterms:W3CDTF">2022-03-19T07:53:30Z</dcterms:modified>
</cp:coreProperties>
</file>