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61" r:id="rId4"/>
    <p:sldId id="262" r:id="rId5"/>
    <p:sldId id="278" r:id="rId6"/>
    <p:sldId id="265" r:id="rId7"/>
    <p:sldId id="266" r:id="rId8"/>
    <p:sldId id="267" r:id="rId9"/>
    <p:sldId id="268" r:id="rId10"/>
    <p:sldId id="287" r:id="rId11"/>
    <p:sldId id="269" r:id="rId12"/>
    <p:sldId id="270" r:id="rId13"/>
    <p:sldId id="271" r:id="rId14"/>
    <p:sldId id="272" r:id="rId15"/>
    <p:sldId id="282" r:id="rId16"/>
    <p:sldId id="284" r:id="rId17"/>
    <p:sldId id="279" r:id="rId18"/>
    <p:sldId id="28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7" autoAdjust="0"/>
  </p:normalViewPr>
  <p:slideViewPr>
    <p:cSldViewPr>
      <p:cViewPr>
        <p:scale>
          <a:sx n="86" d="100"/>
          <a:sy n="86" d="100"/>
        </p:scale>
        <p:origin x="-906" y="-7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0E1DC-5E23-4804-AC8B-D4778E861F9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CCC5-0B44-4A10-96FB-EA6F624B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CCC5-0B44-4A10-96FB-EA6F624B73D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D16C-47D1-47D2-87E9-939CFC1DF12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67BD-86F1-4BE1-BDBC-AA7D1918D81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7143-BF2F-40A3-850F-F65391399EB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AAAE-F575-4EEB-8ECE-3C6C1E38988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BB01-25E8-4A10-9BF7-50D6845F240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DDFC-A90C-4BEB-B26E-58AFDD79745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0FEC-FB7F-4C34-A5FE-F2DCC2059E2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DB4B-9A1C-4E2B-ACCF-01959ADD919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47B1-361E-4FE4-8719-76FA109A8F0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05ED-82D3-4E05-AE13-A1C9E7CEE52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36BA-684F-4857-B3C5-A2D328140DE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E4EF-3BC5-4FAC-A4F0-52EA5512811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CC68-FF18-4493-8004-FA393AF5912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394C-ADC5-4702-BBBE-BA39FB65FB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388B1-35CC-4B24-B2B1-ABF225F92B1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5105400" y="24384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b="0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-19832"/>
            <a:ext cx="9067800" cy="620688"/>
          </a:xfrm>
          <a:ln>
            <a:miter lim="800000"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1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29</a:t>
            </a:r>
            <a:r>
              <a:rPr lang="en-US" sz="1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HẤP THỤ CHẤT DINH DƯỠNG VÀ THẢI PHÂN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290512"/>
            <a:ext cx="3753485" cy="460375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Hấp thụ chất dinh dưỡng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07503" y="620688"/>
            <a:ext cx="9036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0"/>
          <p:cNvGrpSpPr/>
          <p:nvPr/>
        </p:nvGrpSpPr>
        <p:grpSpPr bwMode="auto">
          <a:xfrm>
            <a:off x="3635375" y="2587626"/>
            <a:ext cx="4321175" cy="2354263"/>
            <a:chOff x="1728" y="1584"/>
            <a:chExt cx="3552" cy="1483"/>
          </a:xfrm>
        </p:grpSpPr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1728" y="1615"/>
              <a:ext cx="3552" cy="1452"/>
            </a:xfrm>
            <a:prstGeom prst="cloudCallout">
              <a:avLst>
                <a:gd name="adj1" fmla="val -45921"/>
                <a:gd name="adj2" fmla="val 80153"/>
              </a:avLst>
            </a:prstGeom>
            <a:solidFill>
              <a:srgbClr val="66FFFF"/>
            </a:solidFill>
            <a:ln w="28575">
              <a:solidFill>
                <a:srgbClr val="FF0066"/>
              </a:solidFill>
              <a:rou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CC"/>
                  </a:solidFill>
                  <a:latin typeface="Arial" panose="020B0604020202020204" pitchFamily="34" charset="0"/>
                </a:rPr>
                <a:t>     </a:t>
              </a:r>
              <a:r>
                <a:rPr lang="en-US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Sự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hấp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thụ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các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chất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dinh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dưỡng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diễn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ra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chủ</a:t>
              </a:r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</a:rPr>
                <a:t>yếu</a:t>
              </a:r>
              <a:r>
                <a:rPr lang="en-US" sz="2400" dirty="0" smtClean="0">
                  <a:latin typeface="Arial" panose="020B0604020202020204" pitchFamily="34" charset="0"/>
                </a:rPr>
                <a:t> ở </a:t>
              </a:r>
              <a:r>
                <a:rPr lang="en-US" sz="2400" dirty="0" err="1" smtClean="0">
                  <a:latin typeface="Arial" panose="020B0604020202020204" pitchFamily="34" charset="0"/>
                </a:rPr>
                <a:t>đâu</a:t>
              </a:r>
              <a:r>
                <a:rPr lang="en-US" sz="2400" dirty="0" smtClean="0">
                  <a:latin typeface="Arial" panose="020B0604020202020204" pitchFamily="34" charset="0"/>
                </a:rPr>
                <a:t>? 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14" name="Picture 22" descr="Cau hoi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27811">
              <a:off x="2208" y="1584"/>
              <a:ext cx="450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7" descr="29-1 Cấu tạo trong của ruột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684"/>
            <a:ext cx="9147514" cy="54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build="p"/>
      <p:bldP spid="28689" grpId="0" bldLvl="0" animBg="1"/>
      <p:bldP spid="286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/>
          <p:cNvGraphicFramePr>
            <a:graphicFrameLocks noGrp="1"/>
          </p:cNvGraphicFramePr>
          <p:nvPr>
            <p:ph/>
          </p:nvPr>
        </p:nvGraphicFramePr>
        <p:xfrm>
          <a:off x="228600" y="1600200"/>
          <a:ext cx="8642350" cy="5257800"/>
        </p:xfrm>
        <a:graphic>
          <a:graphicData uri="http://schemas.openxmlformats.org/drawingml/2006/table">
            <a:tbl>
              <a:tblPr/>
              <a:tblGrid>
                <a:gridCol w="4298950"/>
                <a:gridCol w="4343400"/>
              </a:tblGrid>
              <a:tr h="157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dưỡng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thụ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máu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dưỡng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thụ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bạch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huyết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81000" y="3130550"/>
            <a:ext cx="42481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đơn</a:t>
            </a:r>
            <a:endParaRPr lang="en-US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en-US" dirty="0" err="1" smtClean="0"/>
              <a:t>Axit</a:t>
            </a:r>
            <a:r>
              <a:rPr lang="en-US" dirty="0" smtClean="0"/>
              <a:t> </a:t>
            </a:r>
            <a:r>
              <a:rPr lang="en-US" dirty="0" err="1"/>
              <a:t>béo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glyxêrin</a:t>
            </a:r>
            <a:r>
              <a:rPr lang="en-US" dirty="0" smtClean="0"/>
              <a:t>(30%)</a:t>
            </a:r>
            <a:endParaRPr lang="en-US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Axit</a:t>
            </a:r>
            <a:r>
              <a:rPr lang="en-US" dirty="0"/>
              <a:t> </a:t>
            </a:r>
            <a:r>
              <a:rPr lang="en-US" dirty="0" err="1"/>
              <a:t>amin</a:t>
            </a:r>
            <a:endParaRPr lang="en-US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Các</a:t>
            </a:r>
            <a:r>
              <a:rPr lang="en-US" dirty="0"/>
              <a:t> vitamin tan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Muối</a:t>
            </a:r>
            <a:r>
              <a:rPr lang="en-US" dirty="0"/>
              <a:t> </a:t>
            </a:r>
            <a:r>
              <a:rPr lang="en-US" dirty="0" err="1"/>
              <a:t>khoáng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tan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Nước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732649" y="3638381"/>
            <a:ext cx="411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Axit</a:t>
            </a:r>
            <a:r>
              <a:rPr lang="en-US" dirty="0"/>
              <a:t> </a:t>
            </a:r>
            <a:r>
              <a:rPr lang="en-US" dirty="0" err="1"/>
              <a:t>béo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glyxêrin</a:t>
            </a:r>
            <a:r>
              <a:rPr lang="en-US" dirty="0" smtClean="0"/>
              <a:t>(70 %)  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vitamin tan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dầu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 A, D, E, K…)</a:t>
            </a:r>
          </a:p>
        </p:txBody>
      </p:sp>
      <p:sp>
        <p:nvSpPr>
          <p:cNvPr id="1435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685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0" y="0"/>
            <a:ext cx="97932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0" y="7620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II. Con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vận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chuyển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hấp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thụ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chất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dinh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dưỡng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vai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gan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5248275" y="6105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5363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2068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864100" y="5892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096000" y="6019800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229225" y="6105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6388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0960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858000" y="5740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537200" y="6096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 rot="-1860000">
            <a:off x="4605338" y="3841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238750" y="6115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257800" y="6096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644525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Các con đường hấp thụ và vận chuyển chất dinh dưỡng 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295900" y="5715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781800" y="41148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Mạch bạch huyết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3733800" y="3019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5181600" y="5181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4695825" y="2346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 flipV="1">
            <a:off x="5105400" y="1066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7239000" y="5867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914400"/>
            <a:ext cx="2895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 rot="-2415790">
            <a:off x="4949825" y="582613"/>
            <a:ext cx="414338" cy="2322512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 rot="-964306">
            <a:off x="6159500" y="2522538"/>
            <a:ext cx="379413" cy="2727325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6569075" y="4467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019800" y="5213350"/>
            <a:ext cx="1143000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 rot="10100256">
            <a:off x="3124200" y="54102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 rot="10800000">
            <a:off x="2790825" y="2819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 rot="-787158">
            <a:off x="5630863" y="1565275"/>
            <a:ext cx="28956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Thành phần chất dinh dưỡng dư được tích luỹ tại gan hoặc thải bỏ. </a:t>
            </a:r>
            <a:br>
              <a:rPr lang="en-US" i="1"/>
            </a:br>
            <a:r>
              <a:rPr lang="en-US" i="1"/>
              <a:t>Chất độc bị khử </a:t>
            </a:r>
            <a:endParaRPr lang="en-US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28600" y="4191000"/>
            <a:ext cx="3019425" cy="229235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 err="1"/>
              <a:t>Các</a:t>
            </a:r>
            <a:r>
              <a:rPr lang="en-US" b="0" dirty="0"/>
              <a:t> </a:t>
            </a:r>
            <a:r>
              <a:rPr lang="en-US" b="0" dirty="0" err="1"/>
              <a:t>chất</a:t>
            </a:r>
            <a:r>
              <a:rPr lang="en-US" b="0" dirty="0"/>
              <a:t> </a:t>
            </a:r>
            <a:r>
              <a:rPr lang="en-US" b="0" dirty="0" err="1"/>
              <a:t>dinh</a:t>
            </a:r>
            <a:r>
              <a:rPr lang="en-US" b="0" dirty="0"/>
              <a:t> </a:t>
            </a:r>
            <a:r>
              <a:rPr lang="en-US" b="0" dirty="0" err="1"/>
              <a:t>dưỡng</a:t>
            </a:r>
            <a:r>
              <a:rPr lang="en-US" b="0" dirty="0"/>
              <a:t>, </a:t>
            </a:r>
            <a:r>
              <a:rPr lang="en-US" b="0" dirty="0" err="1"/>
              <a:t>muối</a:t>
            </a:r>
            <a:r>
              <a:rPr lang="en-US" b="0" dirty="0"/>
              <a:t> </a:t>
            </a:r>
            <a:r>
              <a:rPr lang="en-US" b="0" dirty="0" err="1"/>
              <a:t>khoáng</a:t>
            </a:r>
            <a:r>
              <a:rPr lang="en-US" b="0" dirty="0"/>
              <a:t>, </a:t>
            </a:r>
            <a:r>
              <a:rPr lang="en-US" b="0" dirty="0" err="1"/>
              <a:t>nước</a:t>
            </a:r>
            <a:r>
              <a:rPr lang="en-US" b="0" dirty="0"/>
              <a:t>, vitamin tan </a:t>
            </a:r>
            <a:r>
              <a:rPr lang="en-US" b="0" dirty="0" err="1"/>
              <a:t>trong</a:t>
            </a:r>
            <a:r>
              <a:rPr lang="en-US" b="0" dirty="0"/>
              <a:t> </a:t>
            </a:r>
            <a:r>
              <a:rPr lang="en-US" b="0" dirty="0" err="1"/>
              <a:t>nước</a:t>
            </a:r>
            <a:r>
              <a:rPr lang="en-US" b="0" dirty="0"/>
              <a:t>, 30% </a:t>
            </a:r>
            <a:r>
              <a:rPr lang="en-US" b="0" dirty="0" err="1"/>
              <a:t>lipit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có </a:t>
            </a:r>
            <a:r>
              <a:rPr lang="en-US" b="0" dirty="0" err="1"/>
              <a:t>thê</a:t>
            </a:r>
            <a:r>
              <a:rPr lang="en-US" b="0" dirty="0"/>
              <a:t>̉ </a:t>
            </a:r>
            <a:r>
              <a:rPr lang="en-US" b="0" dirty="0" err="1"/>
              <a:t>lẫn</a:t>
            </a:r>
            <a:r>
              <a:rPr lang="en-US" b="0" dirty="0"/>
              <a:t> </a:t>
            </a:r>
            <a:r>
              <a:rPr lang="en-US" b="0" dirty="0" err="1"/>
              <a:t>một</a:t>
            </a:r>
            <a:r>
              <a:rPr lang="en-US" b="0" dirty="0"/>
              <a:t> </a:t>
            </a:r>
            <a:r>
              <a:rPr lang="en-US" b="0" dirty="0" err="1"/>
              <a:t>sô</a:t>
            </a:r>
            <a:r>
              <a:rPr lang="en-US" b="0" dirty="0"/>
              <a:t>́ </a:t>
            </a:r>
            <a:r>
              <a:rPr lang="en-US" b="0" dirty="0" err="1"/>
              <a:t>chất</a:t>
            </a:r>
            <a:r>
              <a:rPr lang="en-US" b="0" dirty="0"/>
              <a:t> </a:t>
            </a:r>
            <a:r>
              <a:rPr lang="en-US" b="0" dirty="0" err="1"/>
              <a:t>độc</a:t>
            </a:r>
            <a:r>
              <a:rPr lang="en-US" b="0" dirty="0"/>
              <a:t> </a:t>
            </a:r>
            <a:r>
              <a:rPr lang="en-US" b="0" dirty="0" err="1"/>
              <a:t>theo</a:t>
            </a:r>
            <a:r>
              <a:rPr lang="en-US" b="0" dirty="0"/>
              <a:t> con </a:t>
            </a:r>
            <a:r>
              <a:rPr lang="en-US" b="0" dirty="0" err="1"/>
              <a:t>đường</a:t>
            </a:r>
            <a:r>
              <a:rPr lang="en-US" b="0" dirty="0"/>
              <a:t> </a:t>
            </a:r>
            <a:r>
              <a:rPr lang="en-US" b="0" dirty="0" err="1"/>
              <a:t>này</a:t>
            </a:r>
            <a:r>
              <a:rPr lang="en-US" b="0" dirty="0"/>
              <a:t>.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H="1">
            <a:off x="5257800" y="3581400"/>
            <a:ext cx="1676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6200" y="1714500"/>
            <a:ext cx="28956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00FF"/>
                </a:solidFill>
              </a:rPr>
              <a:t>Các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dinh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dưỡng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với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nồng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độ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thích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hợp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không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còn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độc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5393" name="Line 42"/>
          <p:cNvSpPr>
            <a:spLocks noChangeShapeType="1"/>
          </p:cNvSpPr>
          <p:nvPr/>
        </p:nvSpPr>
        <p:spPr bwMode="auto">
          <a:xfrm flipH="1">
            <a:off x="5126000" y="3886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6200" y="609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*VAI TRÒ CỦA GAN: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2" dur="6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4" dur="7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1076 -0.01204 0.02153 -0.02384 0.02639 -0.03519 C 0.03125 -0.04653 0.03073 -0.05093 0.02916 -0.06852 C 0.0276 -0.08611 0.03038 -0.10208 0.01666 -0.14074 C 0.00295 -0.1794 -0.03264 -0.26181 -0.05278 -0.3 C -0.07292 -0.33819 -0.0915 -0.3544 -0.10417 -0.37037 C -0.11684 -0.38634 -0.12379 -0.37593 -0.12917 -0.3963 C -0.13455 -0.41667 -0.13542 -0.45463 -0.13611 -0.49259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5" grpId="0" animBg="1"/>
      <p:bldP spid="17418" grpId="0" animBg="1"/>
      <p:bldP spid="17421" grpId="0" animBg="1"/>
      <p:bldP spid="17423" grpId="0" animBg="1"/>
      <p:bldP spid="17435" grpId="0" animBg="1"/>
      <p:bldP spid="17436" grpId="0" animBg="1"/>
      <p:bldP spid="17438" grpId="0" animBg="1"/>
      <p:bldP spid="17444" grpId="0" animBg="1"/>
      <p:bldP spid="17447" grpId="0" animBg="1"/>
      <p:bldP spid="17449" grpId="0" animBg="1"/>
      <p:bldP spid="174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248275" y="6105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6387" name="Picture 3" descr="con duo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4864100" y="5892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6981" name="Oval 5"/>
          <p:cNvSpPr>
            <a:spLocks noChangeArrowheads="1"/>
          </p:cNvSpPr>
          <p:nvPr/>
        </p:nvSpPr>
        <p:spPr bwMode="auto">
          <a:xfrm>
            <a:off x="6096000" y="6019800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229225" y="6105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56388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60960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6858000" y="5740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5537200" y="6096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 rot="-1860000">
            <a:off x="4605338" y="3841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238750" y="6115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5257800" y="6096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0" y="644525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Các con đường hấp thụ và vận chuyển chất dinh dưỡng </a:t>
            </a:r>
          </a:p>
        </p:txBody>
      </p:sp>
      <p:sp>
        <p:nvSpPr>
          <p:cNvPr id="126991" name="Oval 15"/>
          <p:cNvSpPr>
            <a:spLocks noChangeArrowheads="1"/>
          </p:cNvSpPr>
          <p:nvPr/>
        </p:nvSpPr>
        <p:spPr bwMode="auto">
          <a:xfrm>
            <a:off x="5295900" y="5715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81800" y="41148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Mạch bạch huyết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733800" y="3019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5181600" y="5181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4695825" y="2346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 flipV="1">
            <a:off x="5105400" y="1066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7239000" y="5867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76200" y="914400"/>
            <a:ext cx="2895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 rot="-2415790">
            <a:off x="4949825" y="582613"/>
            <a:ext cx="414338" cy="2322512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 rot="-964306">
            <a:off x="6159500" y="2522538"/>
            <a:ext cx="379413" cy="2727325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>
            <a:off x="6569075" y="4467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6019800" y="5213350"/>
            <a:ext cx="1143000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10100256">
            <a:off x="3124200" y="54102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 rot="10800000">
            <a:off x="2790825" y="2819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 rot="-787158">
            <a:off x="5700713" y="2165350"/>
            <a:ext cx="2895600" cy="1320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Thành phần chất dinh dưỡng dư được tích luỹ tại gan hoặc thải bỏ. </a:t>
            </a:r>
            <a:br>
              <a:rPr lang="en-US" sz="2000" i="1"/>
            </a:br>
            <a:r>
              <a:rPr lang="en-US" sz="2000" i="1"/>
              <a:t>Chất độc bị khử </a:t>
            </a:r>
            <a:endParaRPr lang="en-US" sz="2000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80975" y="4648200"/>
            <a:ext cx="3019425" cy="162560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b="0"/>
              <a:t>Các chất dinh dưỡng, muối khoáng, nước, vitamin tan trong nước, 30% lipit và có thể lẫn một số chất độc theo con đường này.</a:t>
            </a: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>
            <a:off x="5257800" y="3581400"/>
            <a:ext cx="1676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58755" y="2387600"/>
            <a:ext cx="28956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Các chất dinh dưỡng với nồng độ thích hợp và không còn chất độc 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5181600" y="3733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2" dur="6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4" dur="7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1076 -0.01204 0.02153 -0.02384 0.02639 -0.03519 C 0.03125 -0.04653 0.03073 -0.05093 0.02916 -0.06852 C 0.0276 -0.08611 0.03038 -0.10208 0.01666 -0.14074 C 0.00295 -0.1794 -0.03264 -0.26181 -0.05278 -0.3 C -0.07292 -0.33819 -0.0915 -0.3544 -0.10417 -0.37037 C -0.11684 -0.38634 -0.12379 -0.37593 -0.12917 -0.3963 C -0.13455 -0.41667 -0.13542 -0.45463 -0.13611 -0.49259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1" grpId="0" animBg="1"/>
      <p:bldP spid="126983" grpId="0" animBg="1"/>
      <p:bldP spid="126986" grpId="0" animBg="1"/>
      <p:bldP spid="126989" grpId="0" animBg="1"/>
      <p:bldP spid="1269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5248275" y="6105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7411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Oval 4"/>
          <p:cNvSpPr>
            <a:spLocks noChangeArrowheads="1"/>
          </p:cNvSpPr>
          <p:nvPr/>
        </p:nvSpPr>
        <p:spPr bwMode="auto">
          <a:xfrm>
            <a:off x="4864100" y="5892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57" name="Oval 5"/>
          <p:cNvSpPr>
            <a:spLocks noChangeArrowheads="1"/>
          </p:cNvSpPr>
          <p:nvPr/>
        </p:nvSpPr>
        <p:spPr bwMode="auto">
          <a:xfrm>
            <a:off x="6096000" y="6019800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229225" y="6105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56388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60960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6858000" y="5740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5537200" y="6096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 rot="-1860000">
            <a:off x="4605338" y="3841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38750" y="6115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65" name="Oval 13"/>
          <p:cNvSpPr>
            <a:spLocks noChangeArrowheads="1"/>
          </p:cNvSpPr>
          <p:nvPr/>
        </p:nvSpPr>
        <p:spPr bwMode="auto">
          <a:xfrm>
            <a:off x="5257800" y="6096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0" y="644525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Hình</a:t>
            </a:r>
            <a:r>
              <a:rPr lang="en-US" sz="2000" dirty="0" smtClean="0">
                <a:solidFill>
                  <a:srgbClr val="0000CC"/>
                </a:solidFill>
              </a:rPr>
              <a:t> 29.3- </a:t>
            </a:r>
            <a:r>
              <a:rPr lang="en-US" sz="2000" dirty="0" err="1" smtClean="0">
                <a:solidFill>
                  <a:srgbClr val="0000CC"/>
                </a:solidFill>
              </a:rPr>
              <a:t>Các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con </a:t>
            </a:r>
            <a:r>
              <a:rPr lang="en-US" sz="2000" dirty="0" err="1">
                <a:solidFill>
                  <a:srgbClr val="0000CC"/>
                </a:solidFill>
              </a:rPr>
              <a:t>đường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hấp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thụ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vận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chuyển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chất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dinh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dưỡng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51567" name="Oval 15"/>
          <p:cNvSpPr>
            <a:spLocks noChangeArrowheads="1"/>
          </p:cNvSpPr>
          <p:nvPr/>
        </p:nvSpPr>
        <p:spPr bwMode="auto">
          <a:xfrm>
            <a:off x="5295900" y="5715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781800" y="41148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Mạch bạch huyết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3733800" y="3019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5181600" y="5181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4695825" y="2346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5105400" y="1066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7239000" y="5867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914400"/>
            <a:ext cx="2895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 rot="-2415790">
            <a:off x="4949825" y="582613"/>
            <a:ext cx="414338" cy="2322512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 rot="-964306">
            <a:off x="6159500" y="2522538"/>
            <a:ext cx="379413" cy="2727325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6569075" y="4467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19800" y="5213350"/>
            <a:ext cx="1143000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79" name="AutoShape 27"/>
          <p:cNvSpPr>
            <a:spLocks noChangeArrowheads="1"/>
          </p:cNvSpPr>
          <p:nvPr/>
        </p:nvSpPr>
        <p:spPr bwMode="auto">
          <a:xfrm rot="10100256">
            <a:off x="3124200" y="54102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80" name="AutoShape 28"/>
          <p:cNvSpPr>
            <a:spLocks noChangeArrowheads="1"/>
          </p:cNvSpPr>
          <p:nvPr/>
        </p:nvSpPr>
        <p:spPr bwMode="auto">
          <a:xfrm rot="10800000">
            <a:off x="2790825" y="2819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 rot="-787158">
            <a:off x="5630863" y="1565275"/>
            <a:ext cx="28956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Thành phần chất dinh dưỡng dư được tích luỹ tại gan hoặc thải bỏ. </a:t>
            </a:r>
            <a:br>
              <a:rPr lang="en-US" i="1"/>
            </a:br>
            <a:r>
              <a:rPr lang="en-US" i="1"/>
              <a:t>Chất độc bị khử </a:t>
            </a:r>
            <a:endParaRPr lang="en-US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28600" y="4191000"/>
            <a:ext cx="3019425" cy="229235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 err="1"/>
              <a:t>Các</a:t>
            </a:r>
            <a:r>
              <a:rPr lang="en-US" b="0" dirty="0"/>
              <a:t> </a:t>
            </a:r>
            <a:r>
              <a:rPr lang="en-US" b="0" dirty="0" err="1"/>
              <a:t>chất</a:t>
            </a:r>
            <a:r>
              <a:rPr lang="en-US" b="0" dirty="0"/>
              <a:t> </a:t>
            </a:r>
            <a:r>
              <a:rPr lang="en-US" b="0" dirty="0" err="1"/>
              <a:t>dinh</a:t>
            </a:r>
            <a:r>
              <a:rPr lang="en-US" b="0" dirty="0"/>
              <a:t> </a:t>
            </a:r>
            <a:r>
              <a:rPr lang="en-US" b="0" dirty="0" err="1"/>
              <a:t>dưỡng</a:t>
            </a:r>
            <a:r>
              <a:rPr lang="en-US" b="0" dirty="0"/>
              <a:t>, </a:t>
            </a:r>
            <a:r>
              <a:rPr lang="en-US" b="0" dirty="0" err="1"/>
              <a:t>muối</a:t>
            </a:r>
            <a:r>
              <a:rPr lang="en-US" b="0" dirty="0"/>
              <a:t> </a:t>
            </a:r>
            <a:r>
              <a:rPr lang="en-US" b="0" dirty="0" err="1"/>
              <a:t>khoáng</a:t>
            </a:r>
            <a:r>
              <a:rPr lang="en-US" b="0" dirty="0"/>
              <a:t>, </a:t>
            </a:r>
            <a:r>
              <a:rPr lang="en-US" b="0" dirty="0" err="1"/>
              <a:t>nước</a:t>
            </a:r>
            <a:r>
              <a:rPr lang="en-US" b="0" dirty="0"/>
              <a:t>, vitamin tan </a:t>
            </a:r>
            <a:r>
              <a:rPr lang="en-US" b="0" dirty="0" err="1"/>
              <a:t>trong</a:t>
            </a:r>
            <a:r>
              <a:rPr lang="en-US" b="0" dirty="0"/>
              <a:t> </a:t>
            </a:r>
            <a:r>
              <a:rPr lang="en-US" b="0" dirty="0" err="1"/>
              <a:t>nước</a:t>
            </a:r>
            <a:r>
              <a:rPr lang="en-US" b="0" dirty="0"/>
              <a:t>, 30% </a:t>
            </a:r>
            <a:r>
              <a:rPr lang="en-US" b="0" dirty="0" err="1"/>
              <a:t>lipit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có </a:t>
            </a:r>
            <a:r>
              <a:rPr lang="en-US" b="0" dirty="0" err="1"/>
              <a:t>thê</a:t>
            </a:r>
            <a:r>
              <a:rPr lang="en-US" b="0" dirty="0"/>
              <a:t>̉ </a:t>
            </a:r>
            <a:r>
              <a:rPr lang="en-US" b="0" dirty="0" err="1"/>
              <a:t>lẫn</a:t>
            </a:r>
            <a:r>
              <a:rPr lang="en-US" b="0" dirty="0"/>
              <a:t> </a:t>
            </a:r>
            <a:r>
              <a:rPr lang="en-US" b="0" dirty="0" err="1"/>
              <a:t>một</a:t>
            </a:r>
            <a:r>
              <a:rPr lang="en-US" b="0" dirty="0"/>
              <a:t> </a:t>
            </a:r>
            <a:r>
              <a:rPr lang="en-US" b="0" dirty="0" err="1"/>
              <a:t>sô</a:t>
            </a:r>
            <a:r>
              <a:rPr lang="en-US" b="0" dirty="0"/>
              <a:t>́ </a:t>
            </a:r>
            <a:r>
              <a:rPr lang="en-US" b="0" dirty="0" err="1"/>
              <a:t>chất</a:t>
            </a:r>
            <a:r>
              <a:rPr lang="en-US" b="0" dirty="0"/>
              <a:t> </a:t>
            </a:r>
            <a:r>
              <a:rPr lang="en-US" b="0" dirty="0" err="1"/>
              <a:t>độc</a:t>
            </a:r>
            <a:r>
              <a:rPr lang="en-US" b="0" dirty="0"/>
              <a:t> </a:t>
            </a:r>
            <a:r>
              <a:rPr lang="en-US" b="0" dirty="0" err="1"/>
              <a:t>theo</a:t>
            </a:r>
            <a:r>
              <a:rPr lang="en-US" b="0" dirty="0"/>
              <a:t> con </a:t>
            </a:r>
            <a:r>
              <a:rPr lang="en-US" b="0" dirty="0" err="1"/>
              <a:t>đường</a:t>
            </a:r>
            <a:r>
              <a:rPr lang="en-US" b="0" dirty="0"/>
              <a:t> </a:t>
            </a:r>
            <a:r>
              <a:rPr lang="en-US" b="0" dirty="0" err="1"/>
              <a:t>này</a:t>
            </a:r>
            <a:r>
              <a:rPr lang="en-US" b="0" dirty="0"/>
              <a:t>.</a:t>
            </a:r>
          </a:p>
        </p:txBody>
      </p:sp>
      <p:sp>
        <p:nvSpPr>
          <p:cNvPr id="151583" name="Line 31"/>
          <p:cNvSpPr>
            <a:spLocks noChangeShapeType="1"/>
          </p:cNvSpPr>
          <p:nvPr/>
        </p:nvSpPr>
        <p:spPr bwMode="auto">
          <a:xfrm flipH="1">
            <a:off x="5257800" y="3581400"/>
            <a:ext cx="1676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12271" y="2523317"/>
            <a:ext cx="28956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rgbClr val="0000FF"/>
                </a:solidFill>
              </a:rPr>
              <a:t>Các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chất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dinh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dưỡng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với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nồng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độ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thích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hợp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và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không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còn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chất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độc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181600" y="3733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6200" y="495239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</a:rPr>
              <a:t>*VAI TRÒ CỦA GAN: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152400" y="1066800"/>
            <a:ext cx="28956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228600" y="84540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.</a:t>
            </a:r>
            <a:r>
              <a:rPr lang="en-US" u="sng" dirty="0"/>
              <a:t> 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152400" y="1150204"/>
            <a:ext cx="33909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</a:t>
            </a: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.</a:t>
            </a:r>
            <a:r>
              <a:rPr lang="en-US" u="sng" dirty="0" smtClean="0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endParaRPr lang="en-US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76200" y="533400"/>
            <a:ext cx="3271664" cy="193899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B050"/>
                </a:solidFill>
              </a:rPr>
              <a:t>Các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chất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được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hấp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theo</a:t>
            </a:r>
            <a:r>
              <a:rPr lang="en-US" dirty="0" smtClean="0">
                <a:solidFill>
                  <a:srgbClr val="00B050"/>
                </a:solidFill>
              </a:rPr>
              <a:t> 2 con </a:t>
            </a:r>
            <a:r>
              <a:rPr lang="en-US" dirty="0" err="1" smtClean="0">
                <a:solidFill>
                  <a:srgbClr val="00B050"/>
                </a:solidFill>
              </a:rPr>
              <a:t>đường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nhưng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cuối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cùng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có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hòa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chung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không</a:t>
            </a:r>
            <a:r>
              <a:rPr lang="en-US" dirty="0" smtClean="0">
                <a:solidFill>
                  <a:srgbClr val="00B050"/>
                </a:solidFill>
              </a:rPr>
              <a:t>? </a:t>
            </a:r>
            <a:r>
              <a:rPr lang="en-US" dirty="0" err="1" smtClean="0">
                <a:solidFill>
                  <a:srgbClr val="00B050"/>
                </a:solidFill>
              </a:rPr>
              <a:t>Và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được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đưa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đến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đâu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2" dur="6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4" dur="7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1076 -0.01204 0.02153 -0.02384 0.02639 -0.03519 C 0.03125 -0.04653 0.03073 -0.05093 0.02916 -0.06852 C 0.0276 -0.08611 0.03038 -0.10208 0.01666 -0.14074 C 0.00295 -0.1794 -0.03264 -0.26181 -0.05278 -0.3 C -0.07292 -0.33819 -0.0915 -0.3544 -0.10417 -0.37037 C -0.11684 -0.38634 -0.12379 -0.37593 -0.12917 -0.3963 C -0.13455 -0.41667 -0.13542 -0.45463 -0.13611 -0.49259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24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151557" grpId="0" animBg="1"/>
      <p:bldP spid="151559" grpId="0" animBg="1"/>
      <p:bldP spid="151562" grpId="0" animBg="1"/>
      <p:bldP spid="151565" grpId="0" animBg="1"/>
      <p:bldP spid="151567" grpId="0" animBg="1"/>
      <p:bldP spid="151579" grpId="0" animBg="1"/>
      <p:bldP spid="151580" grpId="0" animBg="1"/>
      <p:bldP spid="151583" grpId="0" animBg="1"/>
      <p:bldP spid="151589" grpId="0"/>
      <p:bldP spid="151590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7150" y="381000"/>
            <a:ext cx="51117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thụ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endParaRPr 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-37056" y="762000"/>
            <a:ext cx="6769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74932" y="6143119"/>
            <a:ext cx="24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16216" y="621794"/>
            <a:ext cx="0" cy="59829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4371" y="1484784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056" y="1769301"/>
            <a:ext cx="640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Glucôzơ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2013" y="2852936"/>
            <a:ext cx="6551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glyxêrin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vitamin tan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bạch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9" y="4969017"/>
            <a:ext cx="6429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29</a:t>
            </a:r>
            <a:r>
              <a:rPr lang="en-US" sz="28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7150" y="381000"/>
            <a:ext cx="51117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thụ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endParaRPr 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0" y="762000"/>
            <a:ext cx="4553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-65318" y="1844824"/>
            <a:ext cx="2342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" descr="Ng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2000"/>
            <a:ext cx="4524265" cy="47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4283968" y="489786"/>
            <a:ext cx="0" cy="5762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53547" y="5883079"/>
            <a:ext cx="129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RUỘT GIÀ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657505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Nêu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ruột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3272909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1" dirty="0" err="1"/>
              <a:t>Hấp</a:t>
            </a:r>
            <a:r>
              <a:rPr lang="en-US" i="1" dirty="0"/>
              <a:t> </a:t>
            </a:r>
            <a:r>
              <a:rPr lang="en-US" i="1" dirty="0" err="1"/>
              <a:t>thụ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thải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r>
              <a:rPr lang="en-US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3" name="Picture 11" descr="meo-cat-tia-cho-dia-trai-cay-dep-7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6139"/>
            <a:ext cx="43434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5" name="Picture 13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56" y="3048000"/>
            <a:ext cx="42862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7" name="Picture 15" descr="2119578643_4de131a5db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2040"/>
          <a:stretch>
            <a:fillRect/>
          </a:stretch>
        </p:blipFill>
        <p:spPr bwMode="auto">
          <a:xfrm>
            <a:off x="3200400" y="304800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5016954" y="5157960"/>
            <a:ext cx="4088946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FF3300"/>
                </a:solidFill>
              </a:rPr>
              <a:t>Ăn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đủ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chất</a:t>
            </a:r>
            <a:r>
              <a:rPr lang="en-US" sz="2400" b="1" i="1" dirty="0">
                <a:solidFill>
                  <a:srgbClr val="FF3300"/>
                </a:solidFill>
              </a:rPr>
              <a:t> &amp; </a:t>
            </a:r>
            <a:r>
              <a:rPr lang="en-US" sz="2400" b="1" i="1" dirty="0" err="1">
                <a:solidFill>
                  <a:srgbClr val="FF3300"/>
                </a:solidFill>
              </a:rPr>
              <a:t>nhiều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chất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xơ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tốt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cho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sự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tiêu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hóa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và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thải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phân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dễ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dàng</a:t>
            </a:r>
            <a:r>
              <a:rPr lang="en-US" sz="2400" b="1" i="1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64533" name="Picture 21" descr="daurong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4" name="Picture 22" descr="thuc_an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50000" r="32500"/>
          <a:stretch>
            <a:fillRect/>
          </a:stretch>
        </p:blipFill>
        <p:spPr bwMode="auto">
          <a:xfrm>
            <a:off x="76200" y="228600"/>
            <a:ext cx="304800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8579" y="2718898"/>
            <a:ext cx="1639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FF3300"/>
                </a:solidFill>
              </a:rPr>
              <a:t>Cá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lóc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chiên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3758" y="6377073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3300"/>
                </a:solidFill>
              </a:rPr>
              <a:t>Trái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cây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77535" y="27432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3300"/>
                </a:solidFill>
              </a:rPr>
              <a:t>Canh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rau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hải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sản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6216" y="4664075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3300"/>
                </a:solidFill>
              </a:rPr>
              <a:t>Trái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cây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50028" y="271054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Thịt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xào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đậu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rồng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538070" y="5198146"/>
            <a:ext cx="489204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79656"/>
            <a:ext cx="8610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</a:rPr>
              <a:t>1. </a:t>
            </a:r>
            <a:r>
              <a:rPr lang="en-US" sz="2800" b="1" i="1" dirty="0" err="1">
                <a:latin typeface="Times New Roman" panose="02020603050405020304" pitchFamily="18" charset="0"/>
              </a:rPr>
              <a:t>Vai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trò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trọng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gan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  A. </a:t>
            </a:r>
            <a:r>
              <a:rPr lang="en-US" sz="2800" dirty="0" err="1">
                <a:latin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dưỡng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  B. </a:t>
            </a:r>
            <a:r>
              <a:rPr lang="en-US" sz="2800" dirty="0" err="1">
                <a:latin typeface="Times New Roman" panose="02020603050405020304" pitchFamily="18" charset="0"/>
              </a:rPr>
              <a:t>Khử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độc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  C. </a:t>
            </a:r>
            <a:r>
              <a:rPr lang="en-US" sz="2800" dirty="0" err="1"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hấp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thụ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  D.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23528" y="2750176"/>
            <a:ext cx="6096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667000" y="-99392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/>
              <a:t>Bài</a:t>
            </a:r>
            <a:r>
              <a:rPr lang="en-US" sz="3200" b="1" u="sng" dirty="0"/>
              <a:t> </a:t>
            </a:r>
            <a:r>
              <a:rPr lang="en-US" sz="3200" b="1" u="sng" dirty="0" err="1"/>
              <a:t>tập</a:t>
            </a:r>
            <a:endParaRPr lang="en-US" sz="3200" b="1" u="sng" dirty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3284984"/>
            <a:ext cx="906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</a:rPr>
              <a:t>2. </a:t>
            </a:r>
            <a:r>
              <a:rPr lang="en-US" sz="2800" b="1" i="1" dirty="0" err="1">
                <a:latin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</a:rPr>
              <a:t> là con </a:t>
            </a:r>
            <a:r>
              <a:rPr lang="en-US" sz="2800" b="1" i="1" dirty="0" err="1">
                <a:latin typeface="Times New Roman" panose="02020603050405020304" pitchFamily="18" charset="0"/>
              </a:rPr>
              <a:t>đường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hấp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thụ</a:t>
            </a:r>
            <a:r>
              <a:rPr 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</a:rPr>
              <a:t>vận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chuyển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các</a:t>
            </a:r>
            <a:r>
              <a:rPr lang="en-US" sz="2800" b="1" i="1" dirty="0">
                <a:latin typeface="Times New Roman" panose="02020603050405020304" pitchFamily="18" charset="0"/>
              </a:rPr>
              <a:t> vitamin tan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dầu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</a:rPr>
              <a:t> 70%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glyxêrin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92358" y="4166947"/>
            <a:ext cx="7056784" cy="2462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bạch </a:t>
            </a:r>
            <a:r>
              <a:rPr lang="en-US" sz="2800" dirty="0" err="1" smtClean="0">
                <a:solidFill>
                  <a:schemeClr val="tx1"/>
                </a:solidFill>
              </a:rPr>
              <a:t>huyết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máu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phổi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chủ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-1692696" y="2455787"/>
            <a:ext cx="6096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21858 0.2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24578" grpId="0"/>
      <p:bldP spid="7988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WordArt 2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49053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096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0000FF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6858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VỀ NHÀ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-252536" y="1028635"/>
            <a:ext cx="8353616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*Xem bài giảng trên K12 Online</a:t>
            </a:r>
          </a:p>
          <a:p>
            <a:pPr algn="ctr" eaLnBrk="0" hangingPunct="0"/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2740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2862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190750"/>
            <a:ext cx="2819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277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2425"/>
            <a:ext cx="52895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75113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8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919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24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962400" y="1295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Ruột dài 2,8 – 3 m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3824289" y="2114182"/>
            <a:ext cx="3628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</a:rPr>
              <a:t>Niêm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mạc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ruột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có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nhiều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nếp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gấp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3784129" y="2759075"/>
            <a:ext cx="35825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</a:rPr>
              <a:t>Trên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niêm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mạc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có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nhiều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lông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ruột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và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lông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cực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nhỏ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962400" y="39497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</a:rPr>
              <a:t>Có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mạng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mao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mạch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máu</a:t>
            </a:r>
            <a:r>
              <a:rPr lang="en-US" i="1" dirty="0">
                <a:solidFill>
                  <a:srgbClr val="000000"/>
                </a:solidFill>
              </a:rPr>
              <a:t> &amp; </a:t>
            </a:r>
            <a:r>
              <a:rPr lang="en-US" i="1" dirty="0" err="1">
                <a:solidFill>
                  <a:srgbClr val="000000"/>
                </a:solidFill>
              </a:rPr>
              <a:t>mao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mạch</a:t>
            </a:r>
            <a:r>
              <a:rPr lang="en-US" i="1" dirty="0">
                <a:solidFill>
                  <a:srgbClr val="000000"/>
                </a:solidFill>
              </a:rPr>
              <a:t> bạch </a:t>
            </a:r>
            <a:r>
              <a:rPr lang="en-US" i="1" dirty="0" err="1">
                <a:solidFill>
                  <a:srgbClr val="000000"/>
                </a:solidFill>
              </a:rPr>
              <a:t>huyết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dày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đặc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phân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bố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đến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từng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lông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ruột</a:t>
            </a:r>
            <a:r>
              <a:rPr lang="en-US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228600" y="5105400"/>
            <a:ext cx="8763000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66"/>
                </a:solidFill>
                <a:latin typeface="Arial" panose="020B0604020202020204" pitchFamily="34" charset="0"/>
              </a:rPr>
              <a:t>Bài 29.HẤP THỤ CHẤT DINH DƯỠNG VÀ THẢI PHÂN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9388" y="433388"/>
            <a:ext cx="4399280" cy="521970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Hấp thụ chất dinh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381000" y="2954338"/>
            <a:ext cx="2819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3300"/>
                </a:solidFill>
              </a:rPr>
              <a:t>Cấu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tạo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của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ruột</a:t>
            </a:r>
            <a:r>
              <a:rPr lang="en-US" sz="2800" dirty="0">
                <a:solidFill>
                  <a:srgbClr val="FF3300"/>
                </a:solidFill>
              </a:rPr>
              <a:t> non </a:t>
            </a:r>
            <a:r>
              <a:rPr lang="en-US" sz="2800" dirty="0" err="1">
                <a:solidFill>
                  <a:srgbClr val="FF3300"/>
                </a:solidFill>
              </a:rPr>
              <a:t>phù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hợp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với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chức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năng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hấp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thụ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chất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dinh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dưỡng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152400" y="5819775"/>
            <a:ext cx="8610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Ruột non có đặc điểm gì đặc biệt làm tăng diện tích bề mặt hấp thụ của nó?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1288"/>
            <a:ext cx="2740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7175"/>
            <a:ext cx="2862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190750"/>
            <a:ext cx="2819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32038"/>
            <a:ext cx="2773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87663"/>
            <a:ext cx="52895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75113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919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824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09588" y="2954338"/>
            <a:ext cx="2819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Cấu</a:t>
            </a: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tạo của ruột non phù hợp với chức năng hấp thụ chất dinh dưỡng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62400" y="1295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Ruột dài 2,8 – 3 m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91631" y="2041656"/>
            <a:ext cx="2643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 dirty="0" err="1" smtClean="0"/>
              <a:t>Niêm</a:t>
            </a:r>
            <a:r>
              <a:rPr lang="en-US" i="1" dirty="0" smtClean="0"/>
              <a:t> </a:t>
            </a:r>
            <a:r>
              <a:rPr lang="en-US" i="1" dirty="0" err="1" smtClean="0"/>
              <a:t>mạc</a:t>
            </a:r>
            <a:r>
              <a:rPr lang="en-US" i="1" dirty="0" smtClean="0"/>
              <a:t> </a:t>
            </a:r>
            <a:r>
              <a:rPr lang="en-US" i="1" dirty="0" err="1" smtClean="0"/>
              <a:t>ruột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nhiều</a:t>
            </a:r>
            <a:r>
              <a:rPr lang="en-US" i="1" dirty="0" smtClean="0"/>
              <a:t> </a:t>
            </a:r>
            <a:r>
              <a:rPr lang="en-US" i="1" dirty="0" err="1" smtClean="0"/>
              <a:t>nếp</a:t>
            </a:r>
            <a:r>
              <a:rPr lang="en-US" i="1" dirty="0" smtClean="0"/>
              <a:t> </a:t>
            </a:r>
            <a:r>
              <a:rPr lang="en-US" i="1" dirty="0" err="1"/>
              <a:t>gấp</a:t>
            </a:r>
            <a:endParaRPr lang="en-US" i="1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63888" y="2743200"/>
            <a:ext cx="349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/>
              <a:t>Trên</a:t>
            </a:r>
            <a:r>
              <a:rPr lang="en-US" i="1" dirty="0" smtClean="0"/>
              <a:t> </a:t>
            </a:r>
            <a:r>
              <a:rPr lang="en-US" i="1" dirty="0" err="1" smtClean="0"/>
              <a:t>niêm</a:t>
            </a:r>
            <a:r>
              <a:rPr lang="en-US" i="1" dirty="0" smtClean="0"/>
              <a:t> </a:t>
            </a:r>
            <a:r>
              <a:rPr lang="en-US" i="1" dirty="0" err="1" smtClean="0"/>
              <a:t>mạc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nhiều</a:t>
            </a:r>
            <a:r>
              <a:rPr lang="en-US" i="1" dirty="0" smtClean="0"/>
              <a:t> </a:t>
            </a:r>
            <a:r>
              <a:rPr lang="en-US" i="1" dirty="0" err="1"/>
              <a:t>lông</a:t>
            </a:r>
            <a:r>
              <a:rPr lang="en-US" i="1" dirty="0"/>
              <a:t> </a:t>
            </a:r>
            <a:r>
              <a:rPr lang="en-US" i="1" dirty="0" err="1"/>
              <a:t>ruột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lông</a:t>
            </a:r>
            <a:r>
              <a:rPr lang="en-US" i="1" dirty="0"/>
              <a:t> </a:t>
            </a:r>
            <a:r>
              <a:rPr lang="en-US" i="1" dirty="0" err="1"/>
              <a:t>cực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endParaRPr lang="en-US" i="1" dirty="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962400" y="39497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mạng</a:t>
            </a:r>
            <a:r>
              <a:rPr lang="en-US" i="1" dirty="0"/>
              <a:t> </a:t>
            </a:r>
            <a:r>
              <a:rPr lang="en-US" i="1" dirty="0" err="1"/>
              <a:t>mao</a:t>
            </a:r>
            <a:r>
              <a:rPr lang="en-US" i="1" dirty="0"/>
              <a:t> </a:t>
            </a:r>
            <a:r>
              <a:rPr lang="en-US" i="1" dirty="0" err="1"/>
              <a:t>mạch</a:t>
            </a:r>
            <a:r>
              <a:rPr lang="en-US" i="1" dirty="0"/>
              <a:t> </a:t>
            </a:r>
            <a:r>
              <a:rPr lang="en-US" i="1" dirty="0" err="1"/>
              <a:t>máu</a:t>
            </a:r>
            <a:r>
              <a:rPr lang="en-US" i="1" dirty="0"/>
              <a:t> &amp; </a:t>
            </a:r>
            <a:r>
              <a:rPr lang="en-US" i="1" dirty="0" err="1"/>
              <a:t>mao</a:t>
            </a:r>
            <a:r>
              <a:rPr lang="en-US" i="1" dirty="0"/>
              <a:t> </a:t>
            </a:r>
            <a:r>
              <a:rPr lang="en-US" i="1" dirty="0" err="1"/>
              <a:t>mạch</a:t>
            </a:r>
            <a:r>
              <a:rPr lang="en-US" i="1" dirty="0"/>
              <a:t> bạch </a:t>
            </a:r>
            <a:r>
              <a:rPr lang="en-US" i="1" dirty="0" err="1"/>
              <a:t>huyết</a:t>
            </a:r>
            <a:r>
              <a:rPr lang="en-US" i="1" dirty="0"/>
              <a:t> </a:t>
            </a:r>
            <a:r>
              <a:rPr lang="en-US" i="1" dirty="0" err="1"/>
              <a:t>dày</a:t>
            </a:r>
            <a:r>
              <a:rPr lang="en-US" i="1" dirty="0"/>
              <a:t> </a:t>
            </a:r>
            <a:r>
              <a:rPr lang="en-US" i="1" dirty="0" err="1"/>
              <a:t>đặc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r>
              <a:rPr lang="en-US" i="1" dirty="0"/>
              <a:t> </a:t>
            </a:r>
            <a:r>
              <a:rPr lang="en-US" i="1" dirty="0" err="1"/>
              <a:t>bố</a:t>
            </a:r>
            <a:r>
              <a:rPr lang="en-US" i="1" dirty="0"/>
              <a:t>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từng</a:t>
            </a:r>
            <a:r>
              <a:rPr lang="en-US" i="1" dirty="0"/>
              <a:t> </a:t>
            </a:r>
            <a:r>
              <a:rPr lang="en-US" i="1" dirty="0" err="1"/>
              <a:t>lông</a:t>
            </a:r>
            <a:r>
              <a:rPr lang="en-US" i="1" dirty="0"/>
              <a:t> </a:t>
            </a:r>
            <a:r>
              <a:rPr lang="en-US" i="1" dirty="0" err="1"/>
              <a:t>ruột</a:t>
            </a:r>
            <a:r>
              <a:rPr lang="en-US" i="1" dirty="0"/>
              <a:t>.</a:t>
            </a:r>
          </a:p>
        </p:txBody>
      </p:sp>
      <p:sp>
        <p:nvSpPr>
          <p:cNvPr id="157711" name="AutoShape 15"/>
          <p:cNvSpPr/>
          <p:nvPr/>
        </p:nvSpPr>
        <p:spPr bwMode="auto">
          <a:xfrm>
            <a:off x="6781800" y="1371600"/>
            <a:ext cx="381000" cy="2590800"/>
          </a:xfrm>
          <a:prstGeom prst="rightBrace">
            <a:avLst>
              <a:gd name="adj1" fmla="val 56667"/>
              <a:gd name="adj2" fmla="val 50000"/>
            </a:avLst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7088188" y="1374775"/>
            <a:ext cx="18288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Làm tăng diện tích bề mặt bên trong của ruột non </a:t>
            </a:r>
            <a:r>
              <a:rPr lang="en-US" i="1">
                <a:solidFill>
                  <a:srgbClr val="0000FF"/>
                </a:solidFill>
              </a:rPr>
              <a:t>(400-500 m</a:t>
            </a:r>
            <a:r>
              <a:rPr lang="en-US" i="1" baseline="30000">
                <a:solidFill>
                  <a:srgbClr val="0000FF"/>
                </a:solidFill>
              </a:rPr>
              <a:t>2</a:t>
            </a:r>
            <a:r>
              <a:rPr lang="en-US" i="1">
                <a:solidFill>
                  <a:srgbClr val="0000FF"/>
                </a:solidFill>
              </a:rPr>
              <a:t>)</a:t>
            </a:r>
            <a:endParaRPr lang="en-US" sz="2800" i="1">
              <a:solidFill>
                <a:srgbClr val="0000FF"/>
              </a:solidFill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28600" y="5105400"/>
            <a:ext cx="8763000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panose="020B0604020202020204" pitchFamily="34" charset="0"/>
              </a:rPr>
              <a:t>Bài 29.HẤP THỤ CHẤT DINH DƯỠNG VÀ THẢI PHÂN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9388" y="433388"/>
            <a:ext cx="4021455" cy="521970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Hấp thụ chất dinh dưỡng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2727325" y="606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 animBg="1"/>
      <p:bldP spid="1577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panose="020B0604020202020204" pitchFamily="34" charset="0"/>
              </a:rPr>
              <a:t>Bài 29.HẤP THỤ CHẤT DINH DƯỠNG VÀ THẢI PHÂN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5148064" y="540216"/>
            <a:ext cx="1" cy="60571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3994775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4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2" y="603693"/>
            <a:ext cx="3925417" cy="43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19643" y="5373216"/>
            <a:ext cx="3824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H. 29.3 CÁC CON ĐƯỜNG HẤP THỤ VÀ VẬN CHUYỂN CHẤT DINH DƯỠNG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326636" y="2082333"/>
            <a:ext cx="101060" cy="101046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95276" y="4725144"/>
            <a:ext cx="101060" cy="101046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52394" y="4725144"/>
            <a:ext cx="101060" cy="101046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21" name="Group 9"/>
          <p:cNvGrpSpPr/>
          <p:nvPr/>
        </p:nvGrpSpPr>
        <p:grpSpPr bwMode="auto">
          <a:xfrm>
            <a:off x="0" y="530109"/>
            <a:ext cx="8676456" cy="6310312"/>
            <a:chOff x="-26" y="192"/>
            <a:chExt cx="5786" cy="3975"/>
          </a:xfrm>
        </p:grpSpPr>
        <p:grpSp>
          <p:nvGrpSpPr>
            <p:cNvPr id="10245" name="Group 7"/>
            <p:cNvGrpSpPr/>
            <p:nvPr/>
          </p:nvGrpSpPr>
          <p:grpSpPr bwMode="auto">
            <a:xfrm>
              <a:off x="-26" y="192"/>
              <a:ext cx="5786" cy="3975"/>
              <a:chOff x="-26" y="192"/>
              <a:chExt cx="5786" cy="3975"/>
            </a:xfrm>
          </p:grpSpPr>
          <p:pic>
            <p:nvPicPr>
              <p:cNvPr id="10247" name="Picture 4" descr="con duong"/>
              <p:cNvPicPr>
                <a:picLocks noChangeAspect="1" noChangeArrowheads="1"/>
              </p:cNvPicPr>
              <p:nvPr/>
            </p:nvPicPr>
            <p:blipFill>
              <a:blip r:embed="rId2">
                <a:lum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" y="192"/>
                <a:ext cx="5760" cy="3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" name="Rectangle 5"/>
              <p:cNvSpPr>
                <a:spLocks noChangeArrowheads="1"/>
              </p:cNvSpPr>
              <p:nvPr/>
            </p:nvSpPr>
            <p:spPr bwMode="auto">
              <a:xfrm>
                <a:off x="96" y="384"/>
                <a:ext cx="1632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" name="Text Box 6"/>
              <p:cNvSpPr txBox="1">
                <a:spLocks noChangeArrowheads="1"/>
              </p:cNvSpPr>
              <p:nvPr/>
            </p:nvSpPr>
            <p:spPr bwMode="auto">
              <a:xfrm>
                <a:off x="0" y="3936"/>
                <a:ext cx="57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>
                        <a:alpha val="7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dirty="0"/>
                  <a:t>H. 29.3 CÁC CON ĐƯỜNG HẤP THỤ VÀ VẬN CHUYỂN CHẤT DINH DƯỠNG</a:t>
                </a:r>
              </a:p>
            </p:txBody>
          </p:sp>
        </p:grpSp>
        <p:sp>
          <p:nvSpPr>
            <p:cNvPr id="10246" name="Line 8"/>
            <p:cNvSpPr>
              <a:spLocks noChangeShapeType="1"/>
            </p:cNvSpPr>
            <p:nvPr/>
          </p:nvSpPr>
          <p:spPr bwMode="auto">
            <a:xfrm flipH="1">
              <a:off x="3264" y="213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115888"/>
            <a:ext cx="91805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533400" y="1143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577559" y="2132856"/>
            <a:ext cx="185291" cy="720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5248275" y="5724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1267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864100" y="5511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096000" y="563880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229225" y="5724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6388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0960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858000" y="5359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537200" y="5715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75" name="Oval 15"/>
          <p:cNvSpPr>
            <a:spLocks noChangeArrowheads="1"/>
          </p:cNvSpPr>
          <p:nvPr/>
        </p:nvSpPr>
        <p:spPr bwMode="auto">
          <a:xfrm>
            <a:off x="5238750" y="5734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257800" y="5715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0" y="60642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</a:rPr>
              <a:t>MÔ PHỎNG CÁC CON ĐƯỜNG HẤP THỤ VÀ VẬN CHUYỂN CHẤT DINH DƯỠNG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295900" y="5334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79" name="Text Box 31"/>
          <p:cNvSpPr txBox="1">
            <a:spLocks noChangeArrowheads="1"/>
          </p:cNvSpPr>
          <p:nvPr/>
        </p:nvSpPr>
        <p:spPr bwMode="auto">
          <a:xfrm>
            <a:off x="6705600" y="37338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Mạch</a:t>
            </a:r>
            <a:r>
              <a:rPr lang="en-US" sz="2000" dirty="0"/>
              <a:t> bạch </a:t>
            </a:r>
            <a:r>
              <a:rPr lang="en-US" sz="2000" dirty="0" err="1"/>
              <a:t>huyết</a:t>
            </a:r>
            <a:endParaRPr lang="en-US" sz="2000" dirty="0"/>
          </a:p>
        </p:txBody>
      </p:sp>
      <p:sp>
        <p:nvSpPr>
          <p:cNvPr id="11280" name="Line 32"/>
          <p:cNvSpPr>
            <a:spLocks noChangeShapeType="1"/>
          </p:cNvSpPr>
          <p:nvPr/>
        </p:nvSpPr>
        <p:spPr bwMode="auto">
          <a:xfrm flipH="1">
            <a:off x="3733800" y="2638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33"/>
          <p:cNvSpPr>
            <a:spLocks noChangeShapeType="1"/>
          </p:cNvSpPr>
          <p:nvPr/>
        </p:nvSpPr>
        <p:spPr bwMode="auto">
          <a:xfrm flipH="1">
            <a:off x="5181600" y="4800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4"/>
          <p:cNvSpPr>
            <a:spLocks noChangeShapeType="1"/>
          </p:cNvSpPr>
          <p:nvPr/>
        </p:nvSpPr>
        <p:spPr bwMode="auto">
          <a:xfrm flipH="1">
            <a:off x="6569075" y="4086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35"/>
          <p:cNvSpPr>
            <a:spLocks noChangeShapeType="1"/>
          </p:cNvSpPr>
          <p:nvPr/>
        </p:nvSpPr>
        <p:spPr bwMode="auto">
          <a:xfrm flipH="1">
            <a:off x="4695825" y="1965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36"/>
          <p:cNvSpPr>
            <a:spLocks noChangeShapeType="1"/>
          </p:cNvSpPr>
          <p:nvPr/>
        </p:nvSpPr>
        <p:spPr bwMode="auto">
          <a:xfrm flipH="1" flipV="1">
            <a:off x="5105400" y="685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 flipH="1">
            <a:off x="7239000" y="5486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Rectangle 38"/>
          <p:cNvSpPr>
            <a:spLocks noChangeArrowheads="1"/>
          </p:cNvSpPr>
          <p:nvPr/>
        </p:nvSpPr>
        <p:spPr bwMode="auto">
          <a:xfrm rot="-1860000">
            <a:off x="4605338" y="3460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87" name="Rectangle 41"/>
          <p:cNvSpPr>
            <a:spLocks noChangeArrowheads="1"/>
          </p:cNvSpPr>
          <p:nvPr/>
        </p:nvSpPr>
        <p:spPr bwMode="auto">
          <a:xfrm>
            <a:off x="0" y="685800"/>
            <a:ext cx="2895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43"/>
          <p:cNvSpPr>
            <a:spLocks noChangeShapeType="1"/>
          </p:cNvSpPr>
          <p:nvPr/>
        </p:nvSpPr>
        <p:spPr bwMode="auto">
          <a:xfrm flipH="1">
            <a:off x="5181600" y="3381375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-42863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02 C -0.01111 -0.00741 -0.01475 -0.00857 -0.01979 -0.01528 C -0.02482 -0.02199 -0.03524 -0.03588 -0.03784 -0.04676 C -0.04045 -0.05764 -0.03489 -0.06042 -0.03507 -0.0801 C -0.03524 -0.09977 -0.03646 -0.13635 -0.03923 -0.16528 C -0.04201 -0.19422 -0.046 -0.22361 -0.05173 -0.25417 C -0.05746 -0.28472 -0.06337 -0.31435 -0.07396 -0.34861 C -0.08455 -0.38287 -0.10295 -0.4294 -0.11562 -0.45972 C -0.1283 -0.49005 -0.13767 -0.50672 -0.15034 -0.5301 C -0.16302 -0.55347 -0.17673 -0.57709 -0.19201 -0.60047 C -0.20729 -0.62385 -0.22934 -0.65394 -0.24201 -0.67084 C -0.25468 -0.68773 -0.26093 -0.69931 -0.2684 -0.70232 C -0.27587 -0.70533 -0.28316 -0.69422 -0.28646 -0.68935 C -0.28975 -0.68449 -0.28107 -0.67986 -0.28784 -0.67269 C -0.29462 -0.66551 -0.31614 -0.65672 -0.32673 -0.64676 C -0.33732 -0.63681 -0.34635 -0.62755 -0.35173 -0.61343 C -0.35712 -0.59931 -0.35798 -0.58056 -0.35868 -0.56158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44 C 0.01597 -0.01019 0.02396 -0.01598 0.03021 -0.02662 C 0.03646 -0.03704 0.04288 -0.04862 0.04549 -0.06737 C 0.04809 -0.08588 0.04705 -0.1088 0.04549 -0.13959 C 0.04392 -0.17014 0.04253 -0.21158 0.03576 -0.25232 C 0.02899 -0.29306 0.01788 -0.34375 0.00521 -0.3838 C -0.00747 -0.42385 -0.02552 -0.45973 -0.04063 -0.49306 C -0.05573 -0.52639 -0.0658 -0.55162 -0.08507 -0.5838 C -0.10434 -0.61598 -0.13854 -0.6625 -0.1559 -0.68565 C -0.17326 -0.7088 -0.18108 -0.72084 -0.18924 -0.72269 C -0.1974 -0.72454 -0.19462 -0.70718 -0.20451 -0.69676 C -0.21441 -0.68635 -0.23802 -0.67061 -0.24896 -0.65973 C -0.2599 -0.64885 -0.26493 -0.64514 -0.26979 -0.63195 C -0.27465 -0.61875 -0.27639 -0.59954 -0.27813 -0.5801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4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6" dur="6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8" dur="7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C 0.01076 -0.01204 0.02152 -0.02384 0.02638 -0.03518 C 0.03124 -0.04653 0.03072 -0.05092 0.02916 -0.06852 C 0.0276 -0.08611 0.03037 -0.10208 0.01666 -0.14074 C 0.00294 -0.1794 -0.03265 -0.2618 -0.05279 -0.3 C -0.07292 -0.33819 -0.0915 -0.3544 -0.10417 -0.37037 C -0.11685 -0.38634 -0.12379 -0.37592 -0.12917 -0.3963 C -0.13456 -0.41667 -0.13542 -0.45463 -0.13612 -0.49259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nimBg="1"/>
      <p:bldP spid="15369" grpId="0" animBg="1"/>
      <p:bldP spid="15370" grpId="0" animBg="1"/>
      <p:bldP spid="15376" grpId="0" animBg="1"/>
      <p:bldP spid="153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5248275" y="5724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291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4864100" y="5511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6096000" y="563880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229225" y="5724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56388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5960" name="Oval 8"/>
          <p:cNvSpPr>
            <a:spLocks noChangeArrowheads="1"/>
          </p:cNvSpPr>
          <p:nvPr/>
        </p:nvSpPr>
        <p:spPr bwMode="auto">
          <a:xfrm>
            <a:off x="60960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5961" name="Oval 9"/>
          <p:cNvSpPr>
            <a:spLocks noChangeArrowheads="1"/>
          </p:cNvSpPr>
          <p:nvPr/>
        </p:nvSpPr>
        <p:spPr bwMode="auto">
          <a:xfrm>
            <a:off x="6858000" y="5359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5962" name="Oval 10"/>
          <p:cNvSpPr>
            <a:spLocks noChangeArrowheads="1"/>
          </p:cNvSpPr>
          <p:nvPr/>
        </p:nvSpPr>
        <p:spPr bwMode="auto">
          <a:xfrm>
            <a:off x="5537200" y="5715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238750" y="5734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5257800" y="5715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0" y="60642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</a:rPr>
              <a:t>MÔ PHỎNG CÁC CON ĐƯỜNG HẤP THỤ VÀ VẬN CHUYỂN CHẤT DINH DƯỠNG</a:t>
            </a: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5295900" y="5334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705600" y="37338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Mạch</a:t>
            </a:r>
            <a:r>
              <a:rPr lang="en-US" sz="2000" dirty="0"/>
              <a:t> bạch </a:t>
            </a:r>
            <a:r>
              <a:rPr lang="en-US" sz="2000" dirty="0" err="1"/>
              <a:t>huyết</a:t>
            </a:r>
            <a:endParaRPr lang="en-US" sz="2000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733800" y="2638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5181600" y="4800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6569075" y="4086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4695825" y="1965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5105400" y="685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7239000" y="5486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 rot="-1860000">
            <a:off x="4605338" y="3460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685800"/>
            <a:ext cx="2895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V="1">
            <a:off x="3505200" y="51054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6629400" y="2489200"/>
            <a:ext cx="22860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i="1" dirty="0">
                <a:solidFill>
                  <a:srgbClr val="0000FF"/>
                </a:solidFill>
              </a:rPr>
              <a:t>ĐƯỜNG BẠCH HUYẾT</a:t>
            </a:r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 flipH="1" flipV="1">
            <a:off x="6216650" y="2803525"/>
            <a:ext cx="41275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685800" y="4953000"/>
            <a:ext cx="281940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ĐƯỜNG MÁU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838200" y="2362200"/>
            <a:ext cx="251142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2 CON ĐƯỜNG: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2317" name="Line 31"/>
          <p:cNvSpPr>
            <a:spLocks noChangeShapeType="1"/>
          </p:cNvSpPr>
          <p:nvPr/>
        </p:nvSpPr>
        <p:spPr bwMode="auto">
          <a:xfrm flipH="1">
            <a:off x="5181600" y="3381375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7620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02 C -0.01111 -0.00741 -0.01475 -0.00857 -0.01979 -0.01528 C -0.02482 -0.02199 -0.03524 -0.03588 -0.03784 -0.04676 C -0.04045 -0.05764 -0.03489 -0.06042 -0.03507 -0.0801 C -0.03524 -0.09977 -0.03646 -0.13635 -0.03923 -0.16528 C -0.04201 -0.19422 -0.046 -0.22361 -0.05173 -0.25417 C -0.05746 -0.28472 -0.06337 -0.31435 -0.07396 -0.34861 C -0.08455 -0.38287 -0.10295 -0.4294 -0.11562 -0.45972 C -0.1283 -0.49005 -0.13767 -0.50672 -0.15034 -0.5301 C -0.16302 -0.55347 -0.17673 -0.57709 -0.19201 -0.60047 C -0.20729 -0.62385 -0.22934 -0.65394 -0.24201 -0.67084 C -0.25468 -0.68773 -0.26093 -0.69931 -0.2684 -0.70232 C -0.27587 -0.70533 -0.28316 -0.69422 -0.28646 -0.68935 C -0.28975 -0.68449 -0.28107 -0.67986 -0.28784 -0.67269 C -0.29462 -0.66551 -0.31614 -0.65672 -0.32673 -0.64676 C -0.33732 -0.63681 -0.34635 -0.62755 -0.35173 -0.61343 C -0.35712 -0.59931 -0.35798 -0.58056 -0.35868 -0.56158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44 C 0.01597 -0.01019 0.02396 -0.01598 0.03021 -0.02662 C 0.03646 -0.03704 0.04288 -0.04862 0.04549 -0.06737 C 0.04809 -0.08588 0.04705 -0.1088 0.04549 -0.13959 C 0.04392 -0.17014 0.04253 -0.21158 0.03576 -0.25232 C 0.02899 -0.29306 0.01788 -0.34375 0.00521 -0.3838 C -0.00747 -0.42385 -0.02552 -0.45973 -0.04063 -0.49306 C -0.05573 -0.52639 -0.0658 -0.55162 -0.08507 -0.5838 C -0.10434 -0.61598 -0.13854 -0.6625 -0.1559 -0.68565 C -0.17326 -0.7088 -0.18108 -0.72084 -0.18924 -0.72269 C -0.1974 -0.72454 -0.19462 -0.70718 -0.20451 -0.69676 C -0.21441 -0.68635 -0.23802 -0.67061 -0.24896 -0.65973 C -0.2599 -0.64885 -0.26493 -0.64514 -0.26979 -0.63195 C -0.27465 -0.61875 -0.27639 -0.59954 -0.27813 -0.5801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4" dur="5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6" dur="6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8" dur="7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C 0.01076 -0.01204 0.02152 -0.02384 0.02638 -0.03518 C 0.03124 -0.04653 0.03072 -0.05092 0.02916 -0.06852 C 0.0276 -0.08611 0.03037 -0.10208 0.01666 -0.14074 C 0.00294 -0.1794 -0.03265 -0.2618 -0.05279 -0.3 C -0.07292 -0.33819 -0.0915 -0.3544 -0.10417 -0.37037 C -0.11685 -0.38634 -0.12379 -0.37592 -0.12917 -0.3963 C -0.13456 -0.41667 -0.13542 -0.45463 -0.13612 -0.49259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9" grpId="0" animBg="1"/>
      <p:bldP spid="125960" grpId="0" animBg="1"/>
      <p:bldP spid="125961" grpId="0" animBg="1"/>
      <p:bldP spid="125962" grpId="0" animBg="1"/>
      <p:bldP spid="125964" grpId="0" animBg="1"/>
      <p:bldP spid="125966" grpId="0" animBg="1"/>
      <p:bldP spid="125977" grpId="0" animBg="1"/>
      <p:bldP spid="125978" grpId="0" animBg="1"/>
      <p:bldP spid="125979" grpId="0" animBg="1"/>
      <p:bldP spid="1259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248275" y="5724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3315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" y="364331"/>
            <a:ext cx="9144000" cy="581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4864100" y="5511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6096000" y="563880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229225" y="5724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56388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60960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6858000" y="5359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5537200" y="5715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238750" y="5734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5257800" y="5715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H. 29.3 CÁC CON ĐƯỜNG HẤP THỤ VÀ VẬN CHUYỂN CHẤT DINH DƯỠNG</a:t>
            </a:r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5295900" y="5334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27" name="Text Box 24"/>
          <p:cNvSpPr txBox="1">
            <a:spLocks noChangeArrowheads="1"/>
          </p:cNvSpPr>
          <p:nvPr/>
        </p:nvSpPr>
        <p:spPr bwMode="auto">
          <a:xfrm>
            <a:off x="6705600" y="37338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Mạch</a:t>
            </a:r>
            <a:r>
              <a:rPr lang="en-US" sz="2000" dirty="0"/>
              <a:t> bạch </a:t>
            </a:r>
            <a:r>
              <a:rPr lang="en-US" sz="2000" dirty="0" err="1"/>
              <a:t>huyết</a:t>
            </a:r>
            <a:endParaRPr lang="en-US" sz="2000" dirty="0"/>
          </a:p>
        </p:txBody>
      </p:sp>
      <p:sp>
        <p:nvSpPr>
          <p:cNvPr id="13328" name="Line 25"/>
          <p:cNvSpPr>
            <a:spLocks noChangeShapeType="1"/>
          </p:cNvSpPr>
          <p:nvPr/>
        </p:nvSpPr>
        <p:spPr bwMode="auto">
          <a:xfrm flipH="1">
            <a:off x="3733800" y="2638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6"/>
          <p:cNvSpPr>
            <a:spLocks noChangeShapeType="1"/>
          </p:cNvSpPr>
          <p:nvPr/>
        </p:nvSpPr>
        <p:spPr bwMode="auto">
          <a:xfrm flipH="1">
            <a:off x="5181600" y="486916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7"/>
          <p:cNvSpPr>
            <a:spLocks noChangeShapeType="1"/>
          </p:cNvSpPr>
          <p:nvPr/>
        </p:nvSpPr>
        <p:spPr bwMode="auto">
          <a:xfrm flipH="1">
            <a:off x="6569075" y="4086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8"/>
          <p:cNvSpPr>
            <a:spLocks noChangeShapeType="1"/>
          </p:cNvSpPr>
          <p:nvPr/>
        </p:nvSpPr>
        <p:spPr bwMode="auto">
          <a:xfrm flipH="1">
            <a:off x="4611688" y="20034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9"/>
          <p:cNvSpPr>
            <a:spLocks noChangeShapeType="1"/>
          </p:cNvSpPr>
          <p:nvPr/>
        </p:nvSpPr>
        <p:spPr bwMode="auto">
          <a:xfrm flipH="1" flipV="1">
            <a:off x="5283994" y="800100"/>
            <a:ext cx="386556" cy="19933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0"/>
          <p:cNvSpPr>
            <a:spLocks noChangeShapeType="1"/>
          </p:cNvSpPr>
          <p:nvPr/>
        </p:nvSpPr>
        <p:spPr bwMode="auto">
          <a:xfrm flipH="1">
            <a:off x="7249886" y="5566569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 rot="-1860000">
            <a:off x="4605338" y="3460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35" name="Rectangle 32"/>
          <p:cNvSpPr>
            <a:spLocks noChangeArrowheads="1"/>
          </p:cNvSpPr>
          <p:nvPr/>
        </p:nvSpPr>
        <p:spPr bwMode="auto">
          <a:xfrm>
            <a:off x="0" y="609600"/>
            <a:ext cx="2895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6" name="Line 33"/>
          <p:cNvSpPr>
            <a:spLocks noChangeShapeType="1"/>
          </p:cNvSpPr>
          <p:nvPr/>
        </p:nvSpPr>
        <p:spPr bwMode="auto">
          <a:xfrm flipV="1">
            <a:off x="3505200" y="51054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Text Box 34"/>
          <p:cNvSpPr txBox="1">
            <a:spLocks noChangeArrowheads="1"/>
          </p:cNvSpPr>
          <p:nvPr/>
        </p:nvSpPr>
        <p:spPr bwMode="auto">
          <a:xfrm>
            <a:off x="6629400" y="2133600"/>
            <a:ext cx="2286000" cy="156966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1" dirty="0" err="1">
                <a:solidFill>
                  <a:srgbClr val="0000FF"/>
                </a:solidFill>
              </a:rPr>
              <a:t>Các</a:t>
            </a:r>
            <a:r>
              <a:rPr lang="en-US" i="1" dirty="0">
                <a:solidFill>
                  <a:srgbClr val="0000FF"/>
                </a:solidFill>
              </a:rPr>
              <a:t> vitamin tan </a:t>
            </a:r>
            <a:r>
              <a:rPr lang="en-US" i="1" dirty="0" err="1">
                <a:solidFill>
                  <a:srgbClr val="0000FF"/>
                </a:solidFill>
              </a:rPr>
              <a:t>trong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dầu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70% </a:t>
            </a:r>
            <a:r>
              <a:rPr lang="en-US" i="1" dirty="0" err="1">
                <a:solidFill>
                  <a:srgbClr val="0000FF"/>
                </a:solidFill>
              </a:rPr>
              <a:t>lipit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theo</a:t>
            </a:r>
            <a:r>
              <a:rPr lang="en-US" i="1" dirty="0">
                <a:solidFill>
                  <a:srgbClr val="0000FF"/>
                </a:solidFill>
              </a:rPr>
              <a:t> con </a:t>
            </a:r>
            <a:r>
              <a:rPr lang="en-US" i="1" dirty="0" err="1">
                <a:solidFill>
                  <a:srgbClr val="0000FF"/>
                </a:solidFill>
              </a:rPr>
              <a:t>đường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này</a:t>
            </a:r>
            <a:r>
              <a:rPr lang="en-US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338" name="Line 35"/>
          <p:cNvSpPr>
            <a:spLocks noChangeShapeType="1"/>
          </p:cNvSpPr>
          <p:nvPr/>
        </p:nvSpPr>
        <p:spPr bwMode="auto">
          <a:xfrm flipH="1" flipV="1">
            <a:off x="6216650" y="2803525"/>
            <a:ext cx="41275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Text Box 36"/>
          <p:cNvSpPr txBox="1">
            <a:spLocks noChangeArrowheads="1"/>
          </p:cNvSpPr>
          <p:nvPr/>
        </p:nvSpPr>
        <p:spPr bwMode="auto">
          <a:xfrm>
            <a:off x="228600" y="4109961"/>
            <a:ext cx="3276600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00FF"/>
                </a:solidFill>
              </a:rPr>
              <a:t>Các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dinh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dưỡng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khác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30% </a:t>
            </a:r>
            <a:r>
              <a:rPr lang="en-US" i="1" dirty="0" err="1">
                <a:solidFill>
                  <a:srgbClr val="0000FF"/>
                </a:solidFill>
              </a:rPr>
              <a:t>lipit</a:t>
            </a:r>
            <a:r>
              <a:rPr lang="en-US" i="1" dirty="0">
                <a:solidFill>
                  <a:srgbClr val="0000FF"/>
                </a:solidFill>
              </a:rPr>
              <a:t>, </a:t>
            </a:r>
            <a:r>
              <a:rPr lang="en-US" i="1" dirty="0" err="1">
                <a:solidFill>
                  <a:srgbClr val="0000FF"/>
                </a:solidFill>
              </a:rPr>
              <a:t>có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thể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lẫn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một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số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độc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theo</a:t>
            </a:r>
            <a:r>
              <a:rPr lang="en-US" i="1" dirty="0">
                <a:solidFill>
                  <a:srgbClr val="0000FF"/>
                </a:solidFill>
              </a:rPr>
              <a:t> con </a:t>
            </a:r>
            <a:r>
              <a:rPr lang="en-US" i="1" dirty="0" err="1">
                <a:solidFill>
                  <a:srgbClr val="0000FF"/>
                </a:solidFill>
              </a:rPr>
              <a:t>đường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này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3340" name="Text Box 39"/>
          <p:cNvSpPr txBox="1">
            <a:spLocks noChangeArrowheads="1"/>
          </p:cNvSpPr>
          <p:nvPr/>
        </p:nvSpPr>
        <p:spPr bwMode="auto">
          <a:xfrm>
            <a:off x="-13728" y="999432"/>
            <a:ext cx="3276600" cy="286232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</a:rPr>
              <a:t>1/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Liệt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kê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chất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dinh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dưỡng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vận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chuyển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i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tim</a:t>
            </a:r>
            <a:r>
              <a:rPr 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 theo đường máu và bạch huyết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cột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phù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bảng</a:t>
            </a:r>
            <a:r>
              <a:rPr 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29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endParaRPr lang="en-US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</a:rPr>
              <a:t>2/ </a:t>
            </a:r>
            <a:r>
              <a:rPr lang="en-US" i="1" dirty="0" err="1">
                <a:solidFill>
                  <a:srgbClr val="FF0000"/>
                </a:solidFill>
              </a:rPr>
              <a:t>Nêu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vai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trò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của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gan</a:t>
            </a:r>
            <a:r>
              <a:rPr lang="en-US" i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3341" name="Line 41"/>
          <p:cNvSpPr>
            <a:spLocks noChangeShapeType="1"/>
          </p:cNvSpPr>
          <p:nvPr/>
        </p:nvSpPr>
        <p:spPr bwMode="auto">
          <a:xfrm flipH="1">
            <a:off x="5064919" y="3505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7620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13343" name="Text Box 44"/>
          <p:cNvSpPr txBox="1">
            <a:spLocks noChangeArrowheads="1"/>
          </p:cNvSpPr>
          <p:nvPr/>
        </p:nvSpPr>
        <p:spPr bwMode="auto">
          <a:xfrm>
            <a:off x="-36513" y="466689"/>
            <a:ext cx="35417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u="sng" dirty="0"/>
          </a:p>
        </p:txBody>
      </p:sp>
      <p:sp>
        <p:nvSpPr>
          <p:cNvPr id="13344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1143000"/>
            <a:ext cx="7620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02 C -0.01111 -0.00741 -0.01475 -0.00857 -0.01979 -0.01528 C -0.02482 -0.02199 -0.03524 -0.03588 -0.03784 -0.04676 C -0.04045 -0.05764 -0.03489 -0.06042 -0.03507 -0.0801 C -0.03524 -0.09977 -0.03646 -0.13635 -0.03923 -0.16528 C -0.04201 -0.19422 -0.046 -0.22361 -0.05173 -0.25417 C -0.05746 -0.28472 -0.06337 -0.31435 -0.07396 -0.34861 C -0.08455 -0.38287 -0.10295 -0.4294 -0.11562 -0.45972 C -0.1283 -0.49005 -0.13767 -0.50672 -0.15034 -0.5301 C -0.16302 -0.55347 -0.17673 -0.57709 -0.19201 -0.60047 C -0.20729 -0.62385 -0.22934 -0.65394 -0.24201 -0.67084 C -0.25468 -0.68773 -0.26093 -0.69931 -0.2684 -0.70232 C -0.27587 -0.70533 -0.28316 -0.69422 -0.28646 -0.68935 C -0.28975 -0.68449 -0.28107 -0.67986 -0.28784 -0.67269 C -0.29462 -0.66551 -0.31614 -0.65672 -0.32673 -0.64676 C -0.33732 -0.63681 -0.34635 -0.62755 -0.35173 -0.61343 C -0.35712 -0.59931 -0.35798 -0.58056 -0.35868 -0.56158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44 C 0.01597 -0.01019 0.02396 -0.01598 0.03021 -0.02662 C 0.03646 -0.03704 0.04288 -0.04862 0.04549 -0.06737 C 0.04809 -0.08588 0.04705 -0.1088 0.04549 -0.13959 C 0.04392 -0.17014 0.04253 -0.21158 0.03576 -0.25232 C 0.02899 -0.29306 0.01788 -0.34375 0.00521 -0.3838 C -0.00747 -0.42385 -0.02552 -0.45973 -0.04063 -0.49306 C -0.05573 -0.52639 -0.0658 -0.55162 -0.08507 -0.5838 C -0.10434 -0.61598 -0.13854 -0.6625 -0.1559 -0.68565 C -0.17326 -0.7088 -0.18108 -0.72084 -0.18924 -0.72269 C -0.1974 -0.72454 -0.19462 -0.70718 -0.20451 -0.69676 C -0.21441 -0.68635 -0.23802 -0.67061 -0.24896 -0.65973 C -0.2599 -0.64885 -0.26493 -0.64514 -0.26979 -0.63195 C -0.27465 -0.61875 -0.27639 -0.59954 -0.27813 -0.5801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2037 C -0.00972 -0.02871 -0.01476 -0.03681 -0.01979 -0.05556 C -0.02483 -0.07431 -0.02188 -0.09514 -0.03507 -0.13334 C -0.04826 -0.17153 -0.08351 -0.25301 -0.09896 -0.28519 C -0.11441 -0.31736 -0.11997 -0.31389 -0.12813 -0.32593 C -0.13629 -0.33796 -0.13906 -0.34699 -0.14757 -0.35741 C -0.15608 -0.36783 -0.17326 -0.36759 -0.17951 -0.38889 C -0.18576 -0.41019 -0.18542 -0.44769 -0.18507 -0.48519 " pathEditMode="relative" rAng="0" ptsTypes="aaaaaaaA">
                                      <p:cBhvr>
                                        <p:cTn id="12" dur="3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6" grpId="0" animBg="1"/>
      <p:bldP spid="104457" grpId="0" animBg="1"/>
      <p:bldP spid="1044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/>
          <p:cNvGraphicFramePr>
            <a:graphicFrameLocks noGrp="1"/>
          </p:cNvGraphicFramePr>
          <p:nvPr>
            <p:ph/>
          </p:nvPr>
        </p:nvGraphicFramePr>
        <p:xfrm>
          <a:off x="228600" y="1600200"/>
          <a:ext cx="8642350" cy="5257800"/>
        </p:xfrm>
        <a:graphic>
          <a:graphicData uri="http://schemas.openxmlformats.org/drawingml/2006/table">
            <a:tbl>
              <a:tblPr/>
              <a:tblGrid>
                <a:gridCol w="4298950"/>
                <a:gridCol w="4343400"/>
              </a:tblGrid>
              <a:tr h="157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Các chất dinh dưỡng được hấp thụ và vận chuyển theo đường máu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dưỡng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thụ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bạch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huyết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685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0" y="0"/>
            <a:ext cx="97932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0" y="7620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II. Con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vận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chuyển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hấp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thụ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chất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dinh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dưỡng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vai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gan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1277</Words>
  <Application>Microsoft Office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72</cp:revision>
  <dcterms:created xsi:type="dcterms:W3CDTF">2019-11-10T04:12:00Z</dcterms:created>
  <dcterms:modified xsi:type="dcterms:W3CDTF">2021-12-15T01:51:06Z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F3CE94904ABF44C2896FC3AE0A544675</vt:lpwstr>
  </property>
  <property fmtid="{D5CDD505-2E9C-101B-9397-08002B2CF9AE}" pid="3" name="KSOProductBuildVer">
    <vt:lpwstr>1033-11.2.0.10323</vt:lpwstr>
  </property>
</Properties>
</file>