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41" r:id="rId3"/>
    <p:sldId id="342" r:id="rId4"/>
    <p:sldId id="261" r:id="rId5"/>
    <p:sldId id="320" r:id="rId6"/>
    <p:sldId id="262" r:id="rId7"/>
    <p:sldId id="264" r:id="rId8"/>
    <p:sldId id="324" r:id="rId9"/>
    <p:sldId id="325" r:id="rId10"/>
    <p:sldId id="326" r:id="rId11"/>
    <p:sldId id="327" r:id="rId12"/>
    <p:sldId id="328" r:id="rId13"/>
    <p:sldId id="311" r:id="rId14"/>
    <p:sldId id="344" r:id="rId15"/>
    <p:sldId id="339" r:id="rId16"/>
    <p:sldId id="333" r:id="rId17"/>
    <p:sldId id="332" r:id="rId18"/>
    <p:sldId id="273" r:id="rId19"/>
    <p:sldId id="340" r:id="rId20"/>
    <p:sldId id="337" r:id="rId21"/>
    <p:sldId id="314" r:id="rId22"/>
    <p:sldId id="343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1C5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>
        <p:scale>
          <a:sx n="73" d="100"/>
          <a:sy n="73" d="100"/>
        </p:scale>
        <p:origin x="-1266" y="-4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C4579-ADEE-432E-BCAA-ACC5FC8EBC84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3957B-B558-4F26-A16A-07055397C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0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3957B-B558-4F26-A16A-07055397CD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3991" y="8685109"/>
            <a:ext cx="2972392" cy="45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202062-491F-468B-88ED-E72FD4EB07E8}" type="slidenum">
              <a:rPr lang="en-US" sz="1200">
                <a:latin typeface="Arial" charset="0"/>
              </a:rPr>
              <a:pPr algn="r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3991" y="8685109"/>
            <a:ext cx="2972392" cy="45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A4C0B0-E7A6-4110-9A22-02DF0773BF9D}" type="slidenum">
              <a:rPr lang="en-US" sz="1200">
                <a:latin typeface="Arial" charset="0"/>
              </a:rPr>
              <a:pPr algn="r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3991" y="8685109"/>
            <a:ext cx="2972392" cy="45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2E8E44-F776-4B30-B0AD-05A64224AAF6}" type="slidenum">
              <a:rPr lang="en-US" sz="1200">
                <a:latin typeface="Arial" charset="0"/>
              </a:rPr>
              <a:pPr algn="r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3991" y="8685109"/>
            <a:ext cx="2972392" cy="45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E1133F-1C5E-4DD4-990B-482946994DD8}" type="slidenum">
              <a:rPr lang="en-US" sz="1200">
                <a:latin typeface="Arial" charset="0"/>
              </a:rPr>
              <a:pPr algn="r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3991" y="8685109"/>
            <a:ext cx="2972392" cy="45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DF0F29-C11A-4D2C-9F90-5E28F474286F}" type="slidenum">
              <a:rPr lang="en-US" sz="1200">
                <a:latin typeface="Arial" charset="0"/>
              </a:rPr>
              <a:pPr algn="r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3991" y="8685109"/>
            <a:ext cx="2972392" cy="45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6F9140-661E-4C46-9FEF-BF86BF9F94B1}" type="slidenum">
              <a:rPr lang="en-US" sz="1200">
                <a:latin typeface="Arial" charset="0"/>
              </a:rPr>
              <a:pPr algn="r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97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926A-9BB5-43AC-8D0E-7C4A6C6FF3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BDB4-AFA4-46D7-A142-0DBDCB413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926A-9BB5-43AC-8D0E-7C4A6C6FF3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BDB4-AFA4-46D7-A142-0DBDCB413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926A-9BB5-43AC-8D0E-7C4A6C6FF3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BDB4-AFA4-46D7-A142-0DBDCB413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926A-9BB5-43AC-8D0E-7C4A6C6FF3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BDB4-AFA4-46D7-A142-0DBDCB413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926A-9BB5-43AC-8D0E-7C4A6C6FF3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BDB4-AFA4-46D7-A142-0DBDCB413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926A-9BB5-43AC-8D0E-7C4A6C6FF3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BDB4-AFA4-46D7-A142-0DBDCB413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926A-9BB5-43AC-8D0E-7C4A6C6FF3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BDB4-AFA4-46D7-A142-0DBDCB413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926A-9BB5-43AC-8D0E-7C4A6C6FF3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BDB4-AFA4-46D7-A142-0DBDCB413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926A-9BB5-43AC-8D0E-7C4A6C6FF3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BDB4-AFA4-46D7-A142-0DBDCB413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926A-9BB5-43AC-8D0E-7C4A6C6FF3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BDB4-AFA4-46D7-A142-0DBDCB413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926A-9BB5-43AC-8D0E-7C4A6C6FF3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BDB4-AFA4-46D7-A142-0DBDCB413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926A-9BB5-43AC-8D0E-7C4A6C6FF367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DBDB4-AFA4-46D7-A142-0DBDCB413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2544641_k37s8g6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46" y="0"/>
            <a:ext cx="3200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3" descr="Bouqu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3" y="0"/>
            <a:ext cx="2028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3" descr="Bouqu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5175" y="0"/>
            <a:ext cx="2028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729747d8za2kbus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64770"/>
            <a:ext cx="2590800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729747d8za2kbus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864770"/>
            <a:ext cx="2590800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 descr="697167tqwrfru4c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86050"/>
            <a:ext cx="857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0" descr="697167tqwrfru4c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2628900"/>
            <a:ext cx="857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04800" y="1352550"/>
            <a:ext cx="8610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nay!</a:t>
            </a:r>
            <a:endParaRPr lang="en-SG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5"/>
          <p:cNvSpPr>
            <a:spLocks noChangeArrowheads="1"/>
          </p:cNvSpPr>
          <p:nvPr/>
        </p:nvSpPr>
        <p:spPr bwMode="auto">
          <a:xfrm>
            <a:off x="3124200" y="285750"/>
            <a:ext cx="6477000" cy="470535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5638800" y="285750"/>
            <a:ext cx="1870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3810000" y="800101"/>
            <a:ext cx="5486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uôn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ẫu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ột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àu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ỏi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iên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ãi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ví dụ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3886200" y="249555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152400" y="280035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(2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3810000" y="363855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3810000" y="3028950"/>
            <a:ext cx="472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449387" y="2855913"/>
            <a:ext cx="4572000" cy="31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52400" y="1962150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(1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905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lối chơi chữ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04775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Ví dụ: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Sgk/164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049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Nhận xét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409575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 dụ: Mẹ Minh mua một miếng mít, Minh móc một múi, mẹ Minh mắng, Minh m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ếu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00368" grpId="0"/>
      <p:bldP spid="100370" grpId="0"/>
      <p:bldP spid="100372" grpId="0"/>
      <p:bldP spid="100373" grpId="0"/>
      <p:bldP spid="13" grpId="0"/>
      <p:bldP spid="14" grpId="0"/>
      <p:bldP spid="15" grpId="0"/>
      <p:bldP spid="16" grpId="0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3124200" y="0"/>
            <a:ext cx="6629400" cy="51435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867401" y="171450"/>
            <a:ext cx="1870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6629400" y="971550"/>
            <a:ext cx="2514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228600" y="333375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(3)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3886200" y="97155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-&gt;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4343400" y="219075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605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4605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sz="2000" dirty="0">
                <a:solidFill>
                  <a:srgbClr val="4605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4605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tượng</a:t>
            </a:r>
            <a:r>
              <a:rPr lang="en-US" sz="2000" dirty="0">
                <a:solidFill>
                  <a:srgbClr val="4605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4605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nói</a:t>
            </a:r>
            <a:r>
              <a:rPr lang="en-US" sz="2000" dirty="0">
                <a:solidFill>
                  <a:srgbClr val="4605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4605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lái</a:t>
            </a:r>
            <a:endParaRPr lang="en-US" sz="2000" dirty="0">
              <a:solidFill>
                <a:srgbClr val="460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449387" y="2570163"/>
            <a:ext cx="4572000" cy="31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886200" y="150495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èo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9" name="AutoShape 15"/>
          <p:cNvSpPr>
            <a:spLocks/>
          </p:cNvSpPr>
          <p:nvPr/>
        </p:nvSpPr>
        <p:spPr bwMode="auto">
          <a:xfrm>
            <a:off x="6400800" y="1123950"/>
            <a:ext cx="152400" cy="762000"/>
          </a:xfrm>
          <a:prstGeom prst="rightBrace">
            <a:avLst>
              <a:gd name="adj1" fmla="val 3993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59080" y="2800350"/>
            <a:ext cx="3093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(2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69240" y="1962150"/>
            <a:ext cx="3388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(1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700" y="590550"/>
            <a:ext cx="257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lối chơi chữ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04775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Ví dụ: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Sgk/164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50495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Nhận xét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5" descr="Ảnh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952750"/>
            <a:ext cx="2438400" cy="1714500"/>
          </a:xfrm>
          <a:prstGeom prst="rect">
            <a:avLst/>
          </a:prstGeom>
          <a:noFill/>
        </p:spPr>
      </p:pic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6553200" y="2952750"/>
            <a:ext cx="2590800" cy="1676400"/>
            <a:chOff x="3046" y="1008"/>
            <a:chExt cx="2670" cy="3216"/>
          </a:xfrm>
        </p:grpSpPr>
        <p:pic>
          <p:nvPicPr>
            <p:cNvPr id="23" name="Picture 9" descr="mái kè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6" y="1008"/>
              <a:ext cx="2670" cy="3216"/>
            </a:xfrm>
            <a:prstGeom prst="rect">
              <a:avLst/>
            </a:prstGeom>
            <a:noFill/>
          </p:spPr>
        </p:pic>
        <p:pic>
          <p:nvPicPr>
            <p:cNvPr id="24" name="Picture 16" descr="me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2713938">
              <a:off x="4374" y="1693"/>
              <a:ext cx="634" cy="10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1" grpId="0"/>
      <p:bldP spid="128012" grpId="0"/>
      <p:bldP spid="128015" grpId="0"/>
      <p:bldP spid="128016" grpId="0"/>
      <p:bldP spid="2" grpId="0"/>
      <p:bldP spid="72719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5"/>
          <p:cNvSpPr>
            <a:spLocks noChangeArrowheads="1"/>
          </p:cNvSpPr>
          <p:nvPr/>
        </p:nvSpPr>
        <p:spPr bwMode="auto">
          <a:xfrm>
            <a:off x="2819400" y="0"/>
            <a:ext cx="6934200" cy="51435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5562600" y="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4724400" y="1428750"/>
            <a:ext cx="480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(4)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144587" y="2284413"/>
            <a:ext cx="4572000" cy="31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3352800" y="2876550"/>
            <a:ext cx="495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28600" y="3714750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(4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4038600" y="474339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886200" y="4114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4769" name="AutoShape 17"/>
          <p:cNvSpPr>
            <a:spLocks/>
          </p:cNvSpPr>
          <p:nvPr/>
        </p:nvSpPr>
        <p:spPr bwMode="auto">
          <a:xfrm>
            <a:off x="7924800" y="3105150"/>
            <a:ext cx="304800" cy="914400"/>
          </a:xfrm>
          <a:prstGeom prst="rightBrace">
            <a:avLst>
              <a:gd name="adj1" fmla="val 3611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8153400" y="3028950"/>
            <a:ext cx="114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28600" y="333375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(3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59080" y="2800350"/>
            <a:ext cx="3093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(2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04800" y="1962150"/>
            <a:ext cx="3388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(1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9260" y="590550"/>
            <a:ext cx="257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lối chơi chữ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360" y="150495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Nhận xét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360" y="104775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Ví dụ: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Sgk/164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40" descr="55148475-maichi20060524-durian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14350"/>
            <a:ext cx="22098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130060" grpId="0"/>
      <p:bldP spid="130061" grpId="0"/>
      <p:bldP spid="130062" grpId="0"/>
      <p:bldP spid="130063" grpId="0"/>
      <p:bldP spid="74769" grpId="0" animBg="1"/>
      <p:bldP spid="2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0"/>
          <p:cNvSpPr>
            <a:spLocks noChangeShapeType="1"/>
          </p:cNvSpPr>
          <p:nvPr/>
        </p:nvSpPr>
        <p:spPr bwMode="auto">
          <a:xfrm>
            <a:off x="0" y="5143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H="1">
            <a:off x="4495800" y="571500"/>
            <a:ext cx="45719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-95250"/>
            <a:ext cx="91440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CHƠI CHỮ</a:t>
            </a:r>
            <a:r>
              <a:rPr lang="en-US" sz="32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66675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2250" algn="l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104775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5811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Ví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dụ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</a:rPr>
              <a:t>SKG/164</a:t>
            </a:r>
            <a:endParaRPr lang="en-US" dirty="0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52400" y="241935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(1)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lối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trại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âm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gần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âm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).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52400" y="280035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- (2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điệp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152400" y="356235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(4):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pt-BR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từ ngữ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trái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nghĩa, gần nghĩa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52400" y="318135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(3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" y="196215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Nhận xét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733107" y="571500"/>
            <a:ext cx="4267200" cy="1847850"/>
          </a:xfrm>
          <a:prstGeom prst="wedgeRoundRectCallout">
            <a:avLst>
              <a:gd name="adj1" fmla="val -50494"/>
              <a:gd name="adj2" fmla="val 69802"/>
              <a:gd name="adj3" fmla="val 16667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2876550"/>
            <a:ext cx="42672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23" grpId="0"/>
      <p:bldP spid="24" grpId="0"/>
      <p:bldP spid="26" grpId="0"/>
      <p:bldP spid="29" grpId="0"/>
      <p:bldP spid="31" grpId="0"/>
      <p:bldP spid="1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0"/>
          <p:cNvSpPr>
            <a:spLocks noChangeShapeType="1"/>
          </p:cNvSpPr>
          <p:nvPr/>
        </p:nvSpPr>
        <p:spPr bwMode="auto">
          <a:xfrm>
            <a:off x="0" y="5143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-95250"/>
            <a:ext cx="91440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CHƠI CHỮ</a:t>
            </a:r>
            <a:r>
              <a:rPr lang="en-US" sz="32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14590" y="590550"/>
            <a:ext cx="5414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2250"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47800" y="1087219"/>
            <a:ext cx="4628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4523" y="1581150"/>
            <a:ext cx="457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dụ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</a:rPr>
              <a:t>SKG/164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752600" y="264795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:Ghi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ớ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SGK/165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46390" y="2063175"/>
            <a:ext cx="223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Nhận xét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2" descr="book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535" y="570443"/>
            <a:ext cx="1070465" cy="51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2544641_k37s8g6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1994" y="-177225"/>
            <a:ext cx="3200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09950"/>
            <a:ext cx="3886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3" descr="Bouqu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409950"/>
            <a:ext cx="3276600" cy="16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26835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" y="51435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charset="0"/>
              </a:rPr>
              <a:t>I.</a:t>
            </a:r>
            <a:r>
              <a:rPr lang="en-US" b="1" u="sng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nào là chơi chữ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296988" y="2855913"/>
            <a:ext cx="4572000" cy="31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700" name="Text Box 29"/>
          <p:cNvSpPr txBox="1">
            <a:spLocks noChangeArrowheads="1"/>
          </p:cNvSpPr>
          <p:nvPr/>
        </p:nvSpPr>
        <p:spPr bwMode="auto">
          <a:xfrm>
            <a:off x="228600" y="120015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2" name="Rectangle 29"/>
          <p:cNvSpPr>
            <a:spLocks noChangeArrowheads="1"/>
          </p:cNvSpPr>
          <p:nvPr/>
        </p:nvSpPr>
        <p:spPr bwMode="auto">
          <a:xfrm>
            <a:off x="3581400" y="628651"/>
            <a:ext cx="5562600" cy="522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125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           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liu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điu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25000"/>
              </a:lnSpc>
            </a:pP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Thẹn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25000"/>
              </a:lnSpc>
            </a:pP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Nay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rát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  <a:p>
            <a:pPr>
              <a:lnSpc>
                <a:spcPct val="125000"/>
              </a:lnSpc>
            </a:pP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tuồng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25000"/>
              </a:lnSpc>
            </a:pP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Lằn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25000"/>
              </a:lnSpc>
            </a:pP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(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25000"/>
              </a:lnSpc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  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0" y="85725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   II.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   III.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1/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28600" y="180975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Liu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lằn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28600" y="3181350"/>
            <a:ext cx="3276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Lỗ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-57150"/>
            <a:ext cx="9144000" cy="734615"/>
            <a:chOff x="0" y="0"/>
            <a:chExt cx="5760" cy="617"/>
          </a:xfrm>
        </p:grpSpPr>
        <p:sp>
          <p:nvSpPr>
            <p:cNvPr id="29707" name="AutoShape 17"/>
            <p:cNvSpPr>
              <a:spLocks noChangeArrowheads="1"/>
            </p:cNvSpPr>
            <p:nvPr/>
          </p:nvSpPr>
          <p:spPr bwMode="auto">
            <a:xfrm>
              <a:off x="250" y="53"/>
              <a:ext cx="5510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</a:endParaRPr>
            </a:p>
          </p:txBody>
        </p:sp>
        <p:sp>
          <p:nvSpPr>
            <p:cNvPr id="29708" name="Text Box 21"/>
            <p:cNvSpPr txBox="1">
              <a:spLocks noChangeArrowheads="1"/>
            </p:cNvSpPr>
            <p:nvPr/>
          </p:nvSpPr>
          <p:spPr bwMode="auto">
            <a:xfrm>
              <a:off x="790" y="72"/>
              <a:ext cx="4386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Click to add Title</a:t>
              </a:r>
            </a:p>
          </p:txBody>
        </p:sp>
        <p:sp>
          <p:nvSpPr>
            <p:cNvPr id="29709" name="AutoShape 23"/>
            <p:cNvSpPr>
              <a:spLocks noChangeArrowheads="1"/>
            </p:cNvSpPr>
            <p:nvPr/>
          </p:nvSpPr>
          <p:spPr bwMode="gray">
            <a:xfrm>
              <a:off x="0" y="53"/>
              <a:ext cx="5742" cy="4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CC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40" y="96"/>
              <a:ext cx="672" cy="521"/>
              <a:chOff x="53" y="0"/>
              <a:chExt cx="938" cy="732"/>
            </a:xfrm>
          </p:grpSpPr>
          <p:sp>
            <p:nvSpPr>
              <p:cNvPr id="29715" name="Oval 18"/>
              <p:cNvSpPr>
                <a:spLocks noChangeArrowheads="1"/>
              </p:cNvSpPr>
              <p:nvPr/>
            </p:nvSpPr>
            <p:spPr bwMode="auto">
              <a:xfrm rot="1758052">
                <a:off x="88" y="67"/>
                <a:ext cx="90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sp>
            <p:nvSpPr>
              <p:cNvPr id="29716" name="Oval 19"/>
              <p:cNvSpPr>
                <a:spLocks noChangeArrowheads="1"/>
              </p:cNvSpPr>
              <p:nvPr/>
            </p:nvSpPr>
            <p:spPr bwMode="auto">
              <a:xfrm rot="1758052">
                <a:off x="89" y="59"/>
                <a:ext cx="872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sp>
            <p:nvSpPr>
              <p:cNvPr id="29717" name="Oval 20"/>
              <p:cNvSpPr>
                <a:spLocks noChangeArrowheads="1"/>
              </p:cNvSpPr>
              <p:nvPr/>
            </p:nvSpPr>
            <p:spPr bwMode="auto">
              <a:xfrm>
                <a:off x="53" y="50"/>
                <a:ext cx="458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sp>
            <p:nvSpPr>
              <p:cNvPr id="29718" name="Text Box 22"/>
              <p:cNvSpPr txBox="1">
                <a:spLocks noChangeArrowheads="1"/>
              </p:cNvSpPr>
              <p:nvPr/>
            </p:nvSpPr>
            <p:spPr bwMode="auto">
              <a:xfrm>
                <a:off x="268" y="41"/>
                <a:ext cx="363" cy="6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rgbClr val="FFFFFF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9719" name="Oval 24"/>
              <p:cNvSpPr>
                <a:spLocks noChangeArrowheads="1"/>
              </p:cNvSpPr>
              <p:nvPr/>
            </p:nvSpPr>
            <p:spPr bwMode="gray">
              <a:xfrm rot="1758052">
                <a:off x="88" y="67"/>
                <a:ext cx="903" cy="417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sp>
            <p:nvSpPr>
              <p:cNvPr id="29720" name="Oval 25"/>
              <p:cNvSpPr>
                <a:spLocks noChangeArrowheads="1"/>
              </p:cNvSpPr>
              <p:nvPr/>
            </p:nvSpPr>
            <p:spPr bwMode="gray">
              <a:xfrm rot="1758052">
                <a:off x="86" y="59"/>
                <a:ext cx="876" cy="417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pic>
            <p:nvPicPr>
              <p:cNvPr id="29721" name="Picture 27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652683">
                <a:off x="126" y="0"/>
                <a:ext cx="432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5088" name="Text Box 26"/>
            <p:cNvSpPr txBox="1">
              <a:spLocks noChangeArrowheads="1"/>
            </p:cNvSpPr>
            <p:nvPr/>
          </p:nvSpPr>
          <p:spPr bwMode="gray">
            <a:xfrm>
              <a:off x="768" y="0"/>
              <a:ext cx="4386" cy="3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2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BlackH" pitchFamily="34" charset="0"/>
                  <a:cs typeface="+mn-cs"/>
                </a:rPr>
                <a:t> </a:t>
              </a:r>
            </a:p>
          </p:txBody>
        </p:sp>
        <p:pic>
          <p:nvPicPr>
            <p:cNvPr id="29712" name="Picture 33" descr="cauqu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28" y="78"/>
              <a:ext cx="3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3" name="Text Box 34"/>
            <p:cNvSpPr txBox="1">
              <a:spLocks noChangeArrowheads="1"/>
            </p:cNvSpPr>
            <p:nvPr/>
          </p:nvSpPr>
          <p:spPr bwMode="auto">
            <a:xfrm>
              <a:off x="1488" y="32"/>
              <a:ext cx="3120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CHƠI CHỮ</a:t>
              </a:r>
              <a:endParaRPr lang="en-US" sz="32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4" name="Text Box 2"/>
          <p:cNvSpPr txBox="1">
            <a:spLocks noChangeArrowheads="1"/>
          </p:cNvSpPr>
          <p:nvPr/>
        </p:nvSpPr>
        <p:spPr bwMode="auto">
          <a:xfrm>
            <a:off x="2438400" y="209550"/>
            <a:ext cx="63246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6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liu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Thẹn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tuồng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Lằn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64" name="Picture 4" descr="Liu đi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09550"/>
            <a:ext cx="21336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 descr="Rắn ráo trâ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105150"/>
            <a:ext cx="2247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 descr="Ran ho lua ngam coc bo vao phong ngu bi dap ch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9550"/>
            <a:ext cx="205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 descr="P_hampto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581150"/>
            <a:ext cx="2133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8" descr="Rắn ráo trâ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105150"/>
            <a:ext cx="2057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9" descr="Rắn hổ mang chúa là nỗi sợ hãi đối với con ngườ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105151"/>
            <a:ext cx="2209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3105150"/>
            <a:ext cx="21336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/>
        </p:nvSpPr>
        <p:spPr bwMode="auto">
          <a:xfrm flipH="1">
            <a:off x="3810003" y="571500"/>
            <a:ext cx="45719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0" y="5143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CHƠI CHỮ</a:t>
            </a:r>
            <a:r>
              <a:rPr lang="en-US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571502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2250" algn="l"/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" y="97155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lối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6" descr="Snail-01-june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039682"/>
            <a:ext cx="4114800" cy="110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886200" y="483334"/>
            <a:ext cx="5257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3/166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ưu tầm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chơi c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hữ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0" y="2089487"/>
            <a:ext cx="533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14800" y="179064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Chè ghim -&gt;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Chìm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ghe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14800" y="2992219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Bất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-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-&gt;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đồng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nghĩa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276350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58115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0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1/165</a:t>
            </a:r>
            <a:endParaRPr lang="en-US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96215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3/166</a:t>
            </a:r>
            <a:endParaRPr lang="en-US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14800" y="122720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ngán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ngán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ghim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)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62400" y="3601819"/>
            <a:ext cx="4254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Cha con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i="1" dirty="0"/>
          </a:p>
        </p:txBody>
      </p:sp>
      <p:sp>
        <p:nvSpPr>
          <p:cNvPr id="34" name="Rectangle 33"/>
          <p:cNvSpPr/>
          <p:nvPr/>
        </p:nvSpPr>
        <p:spPr>
          <a:xfrm>
            <a:off x="4038600" y="4211419"/>
            <a:ext cx="4160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 con –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tử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quê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hồi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hương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dùng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thuần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22" descr="book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53" y="4534584"/>
            <a:ext cx="1219200" cy="58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9" grpId="0"/>
      <p:bldP spid="30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839788" y="2417762"/>
            <a:ext cx="4572000" cy="31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3810000" y="171451"/>
            <a:ext cx="533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nọc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chuộc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                                                  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123" name="Text Box 27"/>
          <p:cNvSpPr txBox="1">
            <a:spLocks noChangeArrowheads="1"/>
          </p:cNvSpPr>
          <p:nvPr/>
        </p:nvSpPr>
        <p:spPr bwMode="auto">
          <a:xfrm>
            <a:off x="4038600" y="249555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 nghĩa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86050" name="Picture 34" descr="20090827_8cca5d47-5cbf-4ca9-b9de-99dc7fa3ae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1792287" cy="199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51" name="Picture 35" descr="e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6338" y="2876550"/>
            <a:ext cx="1617662" cy="186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609600" y="203835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Cóc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7162800" y="462915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chẫu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86054" name="Picture 38" descr="animal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495550"/>
            <a:ext cx="173196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55" name="Text Box 39"/>
          <p:cNvSpPr txBox="1">
            <a:spLocks noChangeArrowheads="1"/>
          </p:cNvSpPr>
          <p:nvPr/>
        </p:nvSpPr>
        <p:spPr bwMode="auto">
          <a:xfrm>
            <a:off x="228600" y="447675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Chẫu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56" name="Picture 40" descr="imag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876550"/>
            <a:ext cx="19812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57" name="Picture 41" descr="Frog_ech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876550"/>
            <a:ext cx="1905000" cy="19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58" name="Text Box 42"/>
          <p:cNvSpPr txBox="1">
            <a:spLocks noChangeArrowheads="1"/>
          </p:cNvSpPr>
          <p:nvPr/>
        </p:nvSpPr>
        <p:spPr bwMode="auto">
          <a:xfrm>
            <a:off x="3429000" y="4811316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Nhái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bén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6060" name="Text Box 44"/>
          <p:cNvSpPr txBox="1">
            <a:spLocks noChangeArrowheads="1"/>
          </p:cNvSpPr>
          <p:nvPr/>
        </p:nvSpPr>
        <p:spPr bwMode="auto">
          <a:xfrm>
            <a:off x="5181600" y="4774168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nọc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180975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nhái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chẫu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nọc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chẫu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chuộc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ọ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cóc</a:t>
            </a:r>
            <a:endParaRPr lang="en-US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2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2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2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9" grpId="0" build="allAtOnce"/>
      <p:bldP spid="132123" grpId="0"/>
      <p:bldP spid="86052" grpId="0"/>
      <p:bldP spid="86053" grpId="0"/>
      <p:bldP spid="86055" grpId="0"/>
      <p:bldP spid="86058" grpId="0"/>
      <p:bldP spid="86060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09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83211"/>
            <a:ext cx="4343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HƯỚNG DẪN CHUẨN BỊ</a:t>
            </a:r>
            <a:endParaRPr lang="en-SG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200150"/>
            <a:ext cx="65532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Sitka Display" pitchFamily="2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latin typeface="Sitka Display" pitchFamily="2" charset="0"/>
                <a:cs typeface="Times New Roman" pitchFamily="18" charset="0"/>
              </a:rPr>
              <a:t>Thực</a:t>
            </a:r>
            <a:r>
              <a:rPr lang="en-US" sz="2000" b="1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Sitka Display" pitchFamily="2" charset="0"/>
                <a:cs typeface="Times New Roman" pitchFamily="18" charset="0"/>
              </a:rPr>
              <a:t>hiện</a:t>
            </a:r>
            <a:r>
              <a:rPr lang="en-US" sz="2000" b="1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Sitka Display" pitchFamily="2" charset="0"/>
                <a:cs typeface="Times New Roman" pitchFamily="18" charset="0"/>
              </a:rPr>
              <a:t>từng</a:t>
            </a:r>
            <a:r>
              <a:rPr lang="en-US" sz="2000" b="1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Sitka Display" pitchFamily="2" charset="0"/>
                <a:cs typeface="Times New Roman" pitchFamily="18" charset="0"/>
              </a:rPr>
              <a:t>bước</a:t>
            </a:r>
            <a:r>
              <a:rPr lang="en-US" sz="2000" b="1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Sitka Display" pitchFamily="2" charset="0"/>
                <a:cs typeface="Times New Roman" pitchFamily="18" charset="0"/>
              </a:rPr>
              <a:t>theo</a:t>
            </a:r>
            <a:r>
              <a:rPr lang="en-US" sz="2000" b="1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Sitka Display" pitchFamily="2" charset="0"/>
                <a:cs typeface="Times New Roman" pitchFamily="18" charset="0"/>
              </a:rPr>
              <a:t>hướng</a:t>
            </a:r>
            <a:r>
              <a:rPr lang="en-US" sz="2000" b="1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Sitka Display" pitchFamily="2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Sitka Display" pitchFamily="2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Sitka Display" pitchFamily="2" charset="0"/>
                <a:cs typeface="Times New Roman" pitchFamily="18" charset="0"/>
              </a:rPr>
              <a:t>giáo</a:t>
            </a:r>
            <a:r>
              <a:rPr lang="en-US" sz="2000" b="1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Sitka Display" pitchFamily="2" charset="0"/>
                <a:cs typeface="Times New Roman" pitchFamily="18" charset="0"/>
              </a:rPr>
              <a:t>viên</a:t>
            </a:r>
            <a:r>
              <a:rPr lang="en-US" sz="2000" b="1" dirty="0">
                <a:latin typeface="Sitka Display" pitchFamily="2" charset="0"/>
                <a:cs typeface="Times New Roman" pitchFamily="18" charset="0"/>
              </a:rPr>
              <a:t>.</a:t>
            </a:r>
          </a:p>
          <a:p>
            <a:pPr algn="ctr"/>
            <a:endParaRPr lang="en-SG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583552"/>
            <a:ext cx="6569766" cy="7758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ghi</a:t>
            </a:r>
            <a:r>
              <a:rPr lang="en-US" sz="2000" b="1" dirty="0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 slide </a:t>
            </a:r>
            <a:r>
              <a:rPr lang="en-US" sz="2000" b="1" dirty="0" err="1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ghi</a:t>
            </a:r>
            <a:r>
              <a:rPr lang="en-US" sz="2000" b="1" dirty="0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Sitka Banner" pitchFamily="2" charset="0"/>
                <a:cs typeface="Times New Roman" pitchFamily="18" charset="0"/>
              </a:rPr>
              <a:t>.</a:t>
            </a:r>
            <a:endParaRPr lang="en-SG" sz="2000" b="1" dirty="0">
              <a:solidFill>
                <a:schemeClr val="tx1"/>
              </a:solidFill>
              <a:latin typeface="Sitka Banner" pitchFamily="2" charset="0"/>
              <a:cs typeface="Times New Roman" pitchFamily="18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112810" y="1134717"/>
            <a:ext cx="665590" cy="685800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SG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112810" y="2557917"/>
            <a:ext cx="609600" cy="685800"/>
          </a:xfrm>
          <a:prstGeom prst="star6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SG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2" descr="book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51544"/>
            <a:ext cx="1447800" cy="68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64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21244">
            <a:off x="4524376" y="2118122"/>
            <a:ext cx="4392613" cy="173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338" y="1838326"/>
            <a:ext cx="4792662" cy="70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1446610"/>
            <a:ext cx="4819650" cy="108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5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8800" y="2341960"/>
            <a:ext cx="4470400" cy="5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8800" y="2128838"/>
            <a:ext cx="4546600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7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2005013"/>
            <a:ext cx="3322638" cy="93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6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78338" y="4229100"/>
            <a:ext cx="4284662" cy="56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7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486150"/>
            <a:ext cx="441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8" name="Picture 10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7976" y="1952625"/>
            <a:ext cx="345122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9" name="Picture 11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33888" y="762001"/>
            <a:ext cx="4710112" cy="7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0" name="Picture 12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469493">
            <a:off x="4344988" y="28575"/>
            <a:ext cx="479901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1" name="Picture 13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5401" y="571500"/>
            <a:ext cx="3503613" cy="202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2" name="Picture 1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771650"/>
            <a:ext cx="3048000" cy="108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-179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h nen (2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71600" y="514350"/>
            <a:ext cx="59626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81000" y="1165920"/>
            <a:ext cx="7543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 tầm các câu ca dao có dùng lối chơi c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Snail-01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2236"/>
            <a:ext cx="9144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980"/>
            <a:ext cx="9175589" cy="457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6612"/>
            <a:ext cx="9262127" cy="20158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04" y="575244"/>
            <a:ext cx="2004702" cy="5332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42" y="549066"/>
            <a:ext cx="3151192" cy="18150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>
            <a:off x="7039708" y="1893054"/>
            <a:ext cx="679921" cy="109929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 rot="20225294">
            <a:off x="5532228" y="1332457"/>
            <a:ext cx="679921" cy="109929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 rot="820726">
            <a:off x="5627216" y="1910413"/>
            <a:ext cx="679921" cy="10992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 rot="21071679">
            <a:off x="1519623" y="1379987"/>
            <a:ext cx="722253" cy="165287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52535" y="1392777"/>
            <a:ext cx="1558891" cy="1499560"/>
            <a:chOff x="2203379" y="1857035"/>
            <a:chExt cx="2078521" cy="19994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379" y="2027350"/>
              <a:ext cx="2078521" cy="1829098"/>
            </a:xfrm>
            <a:prstGeom prst="rect">
              <a:avLst/>
            </a:prstGeom>
          </p:spPr>
        </p:pic>
        <p:sp>
          <p:nvSpPr>
            <p:cNvPr id="22" name="文本框 2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2573214" y="1857035"/>
              <a:ext cx="1622666" cy="1641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03">
                <a:defRPr/>
              </a:pPr>
              <a:r>
                <a:rPr lang="zh-CN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5000" b="1" dirty="0" err="1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Tạm</a:t>
              </a:r>
              <a:endParaRPr lang="en-US" altLang="zh-CN" sz="50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42121" y="1409624"/>
            <a:ext cx="1697636" cy="1486595"/>
            <a:chOff x="4056162" y="1879499"/>
            <a:chExt cx="2263514" cy="198212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162" y="2022172"/>
              <a:ext cx="2153928" cy="1839453"/>
            </a:xfrm>
            <a:prstGeom prst="rect">
              <a:avLst/>
            </a:prstGeom>
          </p:spPr>
        </p:pic>
        <p:sp>
          <p:nvSpPr>
            <p:cNvPr id="24" name="文本框 2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4265269" y="1879499"/>
              <a:ext cx="2054407" cy="1641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03">
                <a:defRPr/>
              </a:pPr>
              <a:r>
                <a:rPr lang="zh-CN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5000" b="1" dirty="0" err="1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biệt</a:t>
              </a:r>
              <a:endParaRPr lang="en-US" altLang="zh-CN" sz="50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49978" y="1356462"/>
            <a:ext cx="1558891" cy="1499292"/>
            <a:chOff x="5933303" y="1808616"/>
            <a:chExt cx="2078521" cy="199905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303" y="1978574"/>
              <a:ext cx="2078521" cy="1829098"/>
            </a:xfrm>
            <a:prstGeom prst="rect">
              <a:avLst/>
            </a:prstGeom>
          </p:spPr>
        </p:pic>
        <p:sp>
          <p:nvSpPr>
            <p:cNvPr id="25" name="文本框 2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328564" y="1808616"/>
              <a:ext cx="1541448" cy="1641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03">
                <a:defRPr/>
              </a:pPr>
              <a:r>
                <a:rPr lang="zh-CN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5000" b="1" dirty="0" err="1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các</a:t>
              </a:r>
              <a:endParaRPr lang="en-US" altLang="zh-CN" sz="50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8851" y="1392510"/>
            <a:ext cx="1605634" cy="1554111"/>
            <a:chOff x="7918467" y="1856680"/>
            <a:chExt cx="2140845" cy="207214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467" y="1954968"/>
              <a:ext cx="2140845" cy="1973860"/>
            </a:xfrm>
            <a:prstGeom prst="rect">
              <a:avLst/>
            </a:prstGeom>
          </p:spPr>
        </p:pic>
        <p:sp>
          <p:nvSpPr>
            <p:cNvPr id="26" name="文本框 2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8468800" y="1856680"/>
              <a:ext cx="1109705" cy="1641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03">
                <a:defRPr/>
              </a:pPr>
              <a:r>
                <a:rPr lang="zh-CN" altLang="en-US" sz="2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5000" b="1" dirty="0" err="1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em</a:t>
              </a:r>
              <a:endParaRPr lang="en-US" altLang="zh-CN" sz="50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432" y="2049243"/>
            <a:ext cx="2004702" cy="5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219200" y="49239"/>
            <a:ext cx="67056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76182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ra phép điệp ngữ trong bài thơ sau và cho biết tác dụng.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5066" y="1851720"/>
            <a:ext cx="81507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Tiếng suối trong như tiếng hát xa,</a:t>
            </a:r>
            <a:br>
              <a:rPr lang="vi-VN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Trăng lồng cổ thụ, bóng lồng hoa.</a:t>
            </a:r>
            <a:br>
              <a:rPr lang="vi-VN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Cảnh khuya như vẽ, người chưa ngủ,</a:t>
            </a:r>
            <a:br>
              <a:rPr lang="vi-VN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Chưa ngủ vì lo nỗi nước nhà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Minh</a:t>
            </a:r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endParaRPr lang="en-US" alt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9" descr="2544641_k37s8g6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2945" y="1834220"/>
            <a:ext cx="3200400" cy="333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6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tterflies_flowers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5433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4290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2291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419603" y="1371601"/>
            <a:ext cx="34448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C1AFC5-4AEB-4E5A-820C-C9D1B1B596A2}"/>
              </a:ext>
            </a:extLst>
          </p:cNvPr>
          <p:cNvSpPr txBox="1"/>
          <p:nvPr/>
        </p:nvSpPr>
        <p:spPr>
          <a:xfrm>
            <a:off x="457200" y="913312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BIỆN PHÁP TU TỪ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C1AFC5-4AEB-4E5A-820C-C9D1B1B596A2}"/>
              </a:ext>
            </a:extLst>
          </p:cNvPr>
          <p:cNvSpPr txBox="1"/>
          <p:nvPr/>
        </p:nvSpPr>
        <p:spPr>
          <a:xfrm>
            <a:off x="533400" y="165735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CHỮ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9" descr="2544641_k37s8g6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46" y="0"/>
            <a:ext cx="3200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Bouqu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5175" y="0"/>
            <a:ext cx="2028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399" y="742950"/>
            <a:ext cx="3278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Thế nào là chơi chữ?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-80961"/>
            <a:ext cx="9144000" cy="734614"/>
            <a:chOff x="0" y="0"/>
            <a:chExt cx="5760" cy="617"/>
          </a:xfrm>
        </p:grpSpPr>
        <p:sp>
          <p:nvSpPr>
            <p:cNvPr id="7185" name="AutoShape 17"/>
            <p:cNvSpPr>
              <a:spLocks noChangeArrowheads="1"/>
            </p:cNvSpPr>
            <p:nvPr/>
          </p:nvSpPr>
          <p:spPr bwMode="auto">
            <a:xfrm>
              <a:off x="250" y="53"/>
              <a:ext cx="5510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</a:endParaRPr>
            </a:p>
          </p:txBody>
        </p:sp>
        <p:sp>
          <p:nvSpPr>
            <p:cNvPr id="7186" name="Text Box 21"/>
            <p:cNvSpPr txBox="1">
              <a:spLocks noChangeArrowheads="1"/>
            </p:cNvSpPr>
            <p:nvPr/>
          </p:nvSpPr>
          <p:spPr bwMode="auto">
            <a:xfrm>
              <a:off x="790" y="72"/>
              <a:ext cx="4386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Click to add Title</a:t>
              </a:r>
            </a:p>
          </p:txBody>
        </p:sp>
        <p:sp>
          <p:nvSpPr>
            <p:cNvPr id="7187" name="AutoShape 23"/>
            <p:cNvSpPr>
              <a:spLocks noChangeArrowheads="1"/>
            </p:cNvSpPr>
            <p:nvPr/>
          </p:nvSpPr>
          <p:spPr bwMode="gray">
            <a:xfrm>
              <a:off x="0" y="53"/>
              <a:ext cx="5742" cy="4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CC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</a:endParaRPr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40" y="96"/>
              <a:ext cx="672" cy="521"/>
              <a:chOff x="53" y="0"/>
              <a:chExt cx="938" cy="732"/>
            </a:xfrm>
          </p:grpSpPr>
          <p:sp>
            <p:nvSpPr>
              <p:cNvPr id="7193" name="Oval 18"/>
              <p:cNvSpPr>
                <a:spLocks noChangeArrowheads="1"/>
              </p:cNvSpPr>
              <p:nvPr/>
            </p:nvSpPr>
            <p:spPr bwMode="auto">
              <a:xfrm rot="1758052">
                <a:off x="88" y="67"/>
                <a:ext cx="90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sp>
            <p:nvSpPr>
              <p:cNvPr id="7194" name="Oval 19"/>
              <p:cNvSpPr>
                <a:spLocks noChangeArrowheads="1"/>
              </p:cNvSpPr>
              <p:nvPr/>
            </p:nvSpPr>
            <p:spPr bwMode="auto">
              <a:xfrm rot="1758052">
                <a:off x="89" y="59"/>
                <a:ext cx="872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sp>
            <p:nvSpPr>
              <p:cNvPr id="7195" name="Oval 20"/>
              <p:cNvSpPr>
                <a:spLocks noChangeArrowheads="1"/>
              </p:cNvSpPr>
              <p:nvPr/>
            </p:nvSpPr>
            <p:spPr bwMode="auto">
              <a:xfrm>
                <a:off x="53" y="50"/>
                <a:ext cx="458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sp>
            <p:nvSpPr>
              <p:cNvPr id="7196" name="Text Box 22"/>
              <p:cNvSpPr txBox="1">
                <a:spLocks noChangeArrowheads="1"/>
              </p:cNvSpPr>
              <p:nvPr/>
            </p:nvSpPr>
            <p:spPr bwMode="auto">
              <a:xfrm>
                <a:off x="268" y="41"/>
                <a:ext cx="363" cy="6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rgbClr val="FFFFFF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7197" name="Oval 24"/>
              <p:cNvSpPr>
                <a:spLocks noChangeArrowheads="1"/>
              </p:cNvSpPr>
              <p:nvPr/>
            </p:nvSpPr>
            <p:spPr bwMode="gray">
              <a:xfrm rot="1758052">
                <a:off x="88" y="67"/>
                <a:ext cx="903" cy="417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sp>
            <p:nvSpPr>
              <p:cNvPr id="7198" name="Oval 25"/>
              <p:cNvSpPr>
                <a:spLocks noChangeArrowheads="1"/>
              </p:cNvSpPr>
              <p:nvPr/>
            </p:nvSpPr>
            <p:spPr bwMode="gray">
              <a:xfrm rot="1758052">
                <a:off x="86" y="59"/>
                <a:ext cx="876" cy="417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pic>
            <p:nvPicPr>
              <p:cNvPr id="7199" name="Picture 27" descr="Picture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52683">
                <a:off x="126" y="0"/>
                <a:ext cx="432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5088" name="Text Box 26"/>
            <p:cNvSpPr txBox="1">
              <a:spLocks noChangeArrowheads="1"/>
            </p:cNvSpPr>
            <p:nvPr/>
          </p:nvSpPr>
          <p:spPr bwMode="gray">
            <a:xfrm>
              <a:off x="768" y="0"/>
              <a:ext cx="4386" cy="3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2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BlackH" pitchFamily="34" charset="0"/>
                  <a:cs typeface="+mn-cs"/>
                </a:rPr>
                <a:t> </a:t>
              </a:r>
            </a:p>
          </p:txBody>
        </p:sp>
        <p:pic>
          <p:nvPicPr>
            <p:cNvPr id="7190" name="Picture 33" descr="cauquay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28" y="78"/>
              <a:ext cx="3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1" name="Text Box 34"/>
            <p:cNvSpPr txBox="1">
              <a:spLocks noChangeArrowheads="1"/>
            </p:cNvSpPr>
            <p:nvPr/>
          </p:nvSpPr>
          <p:spPr bwMode="auto">
            <a:xfrm>
              <a:off x="1656" y="21"/>
              <a:ext cx="2592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 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endParaRPr lang="en-US" sz="3600" b="1" i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rot="5400000">
            <a:off x="1143198" y="2856112"/>
            <a:ext cx="457319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74" name="Text Box 28"/>
          <p:cNvSpPr txBox="1">
            <a:spLocks noChangeArrowheads="1"/>
          </p:cNvSpPr>
          <p:nvPr/>
        </p:nvSpPr>
        <p:spPr bwMode="auto">
          <a:xfrm>
            <a:off x="762000" y="2343150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4" name="Rectangle 29"/>
          <p:cNvSpPr>
            <a:spLocks noChangeArrowheads="1"/>
          </p:cNvSpPr>
          <p:nvPr/>
        </p:nvSpPr>
        <p:spPr bwMode="auto">
          <a:xfrm>
            <a:off x="3657600" y="590550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b="1" u="sng" dirty="0" smtClean="0">
                <a:latin typeface="Times New Roman" pitchFamily="18" charset="0"/>
                <a:cs typeface="Times New Roman" pitchFamily="18" charset="0"/>
              </a:rPr>
              <a:t>í dụ: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lợi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vi-VN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(Ca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52278" name="Rectangle 54"/>
          <p:cNvSpPr>
            <a:spLocks noChangeArrowheads="1"/>
          </p:cNvSpPr>
          <p:nvPr/>
        </p:nvSpPr>
        <p:spPr bwMode="auto">
          <a:xfrm>
            <a:off x="3352800" y="2571750"/>
            <a:ext cx="5791200" cy="25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Clr>
                <a:srgbClr val="00FF00"/>
              </a:buClr>
              <a:buFont typeface="Wingdings" pitchFamily="2" charset="2"/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nào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DT,ĐT,TT)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4000"/>
              </a:lnSpc>
              <a:buClr>
                <a:srgbClr val="00FF00"/>
              </a:buClr>
              <a:buFont typeface="Wingdings" pitchFamily="2" charset="2"/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</a:p>
          <a:p>
            <a:pPr marL="342900" indent="-342900">
              <a:lnSpc>
                <a:spcPct val="114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2279" name="Picture 55" descr="Cau h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809750"/>
            <a:ext cx="108108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>
            <a:spLocks noChangeArrowheads="1"/>
          </p:cNvSpPr>
          <p:nvPr/>
        </p:nvSpPr>
        <p:spPr bwMode="auto">
          <a:xfrm>
            <a:off x="0" y="2495550"/>
            <a:ext cx="3055144" cy="1943100"/>
          </a:xfrm>
          <a:prstGeom prst="cloudCallout">
            <a:avLst>
              <a:gd name="adj1" fmla="val 99813"/>
              <a:gd name="adj2" fmla="val -70389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152400" y="158115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Nhận xét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1735165761-2-thayboi"/>
          <p:cNvPicPr>
            <a:picLocks noChangeAspect="1" noChangeArrowheads="1"/>
          </p:cNvPicPr>
          <p:nvPr/>
        </p:nvPicPr>
        <p:blipFill>
          <a:blip r:embed="rId6"/>
          <a:srcRect r="58928"/>
          <a:stretch>
            <a:fillRect/>
          </a:stretch>
        </p:blipFill>
        <p:spPr bwMode="auto">
          <a:xfrm>
            <a:off x="6324600" y="264795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móm mém"/>
          <p:cNvPicPr>
            <a:picLocks noChangeAspect="1" noChangeArrowheads="1"/>
          </p:cNvPicPr>
          <p:nvPr/>
        </p:nvPicPr>
        <p:blipFill>
          <a:blip r:embed="rId7"/>
          <a:srcRect l="35391" t="12361" r="13272" b="20601"/>
          <a:stretch>
            <a:fillRect/>
          </a:stretch>
        </p:blipFill>
        <p:spPr bwMode="auto">
          <a:xfrm>
            <a:off x="3429000" y="264795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4752830" y="3943350"/>
            <a:ext cx="2209800" cy="685800"/>
          </a:xfrm>
          <a:prstGeom prst="wedgeRoundRectCallout">
            <a:avLst>
              <a:gd name="adj1" fmla="val 76995"/>
              <a:gd name="adj2" fmla="val -126914"/>
              <a:gd name="adj3" fmla="val 16667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4648200" y="3963084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CF01C5"/>
                </a:solidFill>
                <a:latin typeface="Times New Roman" pitchFamily="18" charset="0"/>
              </a:rPr>
              <a:t>“</a:t>
            </a:r>
            <a:r>
              <a:rPr lang="en-US" b="1" i="1" dirty="0" err="1">
                <a:solidFill>
                  <a:srgbClr val="CF01C5"/>
                </a:solidFill>
                <a:latin typeface="Times New Roman" pitchFamily="18" charset="0"/>
              </a:rPr>
              <a:t>Lợi</a:t>
            </a:r>
            <a:r>
              <a:rPr lang="en-US" b="1" i="1" dirty="0">
                <a:solidFill>
                  <a:srgbClr val="CF01C5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CF01C5"/>
                </a:solidFill>
                <a:latin typeface="Times New Roman" pitchFamily="18" charset="0"/>
              </a:rPr>
              <a:t>thì</a:t>
            </a:r>
            <a:r>
              <a:rPr lang="en-US" b="1" i="1" dirty="0">
                <a:solidFill>
                  <a:srgbClr val="CF01C5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F01C5"/>
                </a:solidFill>
                <a:latin typeface="Times New Roman" pitchFamily="18" charset="0"/>
              </a:rPr>
              <a:t>có</a:t>
            </a:r>
            <a:r>
              <a:rPr lang="en-US" b="1" i="1" dirty="0" smtClean="0">
                <a:solidFill>
                  <a:srgbClr val="CF01C5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F01C5"/>
                </a:solidFill>
                <a:latin typeface="Times New Roman" pitchFamily="18" charset="0"/>
              </a:rPr>
              <a:t>lợi</a:t>
            </a:r>
            <a:r>
              <a:rPr lang="vi-VN" b="1" i="1" dirty="0" smtClean="0">
                <a:solidFill>
                  <a:srgbClr val="CF01C5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F01C5"/>
                </a:solidFill>
                <a:latin typeface="Times New Roman" pitchFamily="18" charset="0"/>
              </a:rPr>
              <a:t>nhưng</a:t>
            </a:r>
            <a:r>
              <a:rPr lang="vi-VN" b="1" i="1" dirty="0" smtClean="0">
                <a:solidFill>
                  <a:srgbClr val="CF01C5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F01C5"/>
                </a:solidFill>
                <a:latin typeface="Times New Roman" pitchFamily="18" charset="0"/>
              </a:rPr>
              <a:t>răng</a:t>
            </a:r>
            <a:r>
              <a:rPr lang="en-US" b="1" i="1" dirty="0" smtClean="0">
                <a:solidFill>
                  <a:srgbClr val="CF01C5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F01C5"/>
                </a:solidFill>
                <a:latin typeface="Times New Roman" pitchFamily="18" charset="0"/>
              </a:rPr>
              <a:t>không</a:t>
            </a:r>
            <a:r>
              <a:rPr lang="en-US" b="1" i="1" dirty="0" smtClean="0">
                <a:solidFill>
                  <a:srgbClr val="CF01C5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F01C5"/>
                </a:solidFill>
                <a:latin typeface="Times New Roman" pitchFamily="18" charset="0"/>
              </a:rPr>
              <a:t>còn</a:t>
            </a:r>
            <a:r>
              <a:rPr lang="en-US" b="1" i="1" dirty="0" smtClean="0">
                <a:solidFill>
                  <a:srgbClr val="CF01C5"/>
                </a:solidFill>
                <a:latin typeface="Times New Roman" pitchFamily="18" charset="0"/>
              </a:rPr>
              <a:t>”.</a:t>
            </a:r>
            <a:endParaRPr lang="en-US" b="1" i="1" dirty="0">
              <a:solidFill>
                <a:srgbClr val="CF01C5"/>
              </a:solidFill>
              <a:latin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696200" y="1352550"/>
            <a:ext cx="2286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14800" y="2112962"/>
            <a:ext cx="2286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34000" y="2112962"/>
            <a:ext cx="2286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120461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SGK/163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4" grpId="0"/>
      <p:bldP spid="52278" grpId="0"/>
      <p:bldP spid="4" grpId="0" animBg="1"/>
      <p:bldP spid="32" grpId="0"/>
      <p:bldP spid="35" grpId="0" animBg="1"/>
      <p:bldP spid="35" grpId="1" animBg="1"/>
      <p:bldP spid="36" grpId="0"/>
      <p:bldP spid="36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-78378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 CHỮ</a:t>
            </a:r>
            <a:endParaRPr lang="en-US" sz="36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617718" y="571500"/>
            <a:ext cx="45719" cy="3524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0" y="5143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514350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2250" algn="l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04800" y="1657350"/>
            <a:ext cx="39624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sz="2000" dirty="0" smtClean="0">
                <a:latin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</a:rPr>
              <a:t>Thuận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lợi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</a:rPr>
              <a:t>lợi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lộc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</a:rPr>
              <a:t>lợi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ích</a:t>
            </a:r>
            <a:r>
              <a:rPr lang="en-US" sz="2000" dirty="0">
                <a:latin typeface="Times New Roman" pitchFamily="18" charset="0"/>
              </a:rPr>
              <a:t>.</a:t>
            </a:r>
            <a:r>
              <a:rPr lang="en-US" sz="2000" dirty="0"/>
              <a:t> 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304800" y="211455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2,3</a:t>
            </a:r>
            <a:r>
              <a:rPr lang="en-US" sz="2000" dirty="0">
                <a:latin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thịt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quanh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răng</a:t>
            </a:r>
            <a:r>
              <a:rPr lang="en-US" sz="2000" dirty="0">
                <a:latin typeface="Times New Roman" pitchFamily="18" charset="0"/>
              </a:rPr>
              <a:t>.</a:t>
            </a:r>
            <a:r>
              <a:rPr lang="en-US" sz="2000" dirty="0"/>
              <a:t> 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609600" y="257175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-&gt; </a:t>
            </a:r>
            <a:r>
              <a:rPr lang="en-US" sz="2000" dirty="0" err="1">
                <a:latin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tượng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</a:rPr>
              <a:t>.</a:t>
            </a:r>
            <a:endParaRPr lang="en-US" sz="2000" dirty="0"/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228600" y="2952750"/>
            <a:ext cx="441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</a:rPr>
              <a:t>Tác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thái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hài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hước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dí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dỏm</a:t>
            </a:r>
            <a:r>
              <a:rPr lang="vi-VN" sz="2000" dirty="0" smtClean="0">
                <a:latin typeface="Times New Roman" pitchFamily="18" charset="0"/>
              </a:rPr>
              <a:t>, câu văn thêm hấp dẫn, thú vị.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455295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́: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SGK/164.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819150"/>
            <a:ext cx="327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Ví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dụ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SGK/ 164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20015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Nhận xét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09575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3. Kết luận: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4800600" y="2419350"/>
            <a:ext cx="4114800" cy="685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76213" indent="-176213"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(2), (3) </a:t>
            </a:r>
            <a:r>
              <a:rPr lang="en-US" sz="2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19800" y="188595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Nghĩa: Khác xa nhau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53000" y="1200150"/>
            <a:ext cx="3124200" cy="914400"/>
            <a:chOff x="4953000" y="1200150"/>
            <a:chExt cx="3124200" cy="914400"/>
          </a:xfrm>
        </p:grpSpPr>
        <p:sp>
          <p:nvSpPr>
            <p:cNvPr id="29" name="TextBox 28"/>
            <p:cNvSpPr txBox="1"/>
            <p:nvPr/>
          </p:nvSpPr>
          <p:spPr>
            <a:xfrm>
              <a:off x="4953000" y="165735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endPara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>
              <a:stCxn id="29" idx="3"/>
            </p:cNvCxnSpPr>
            <p:nvPr/>
          </p:nvCxnSpPr>
          <p:spPr>
            <a:xfrm flipV="1">
              <a:off x="5562600" y="1504950"/>
              <a:ext cx="381000" cy="352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019800" y="120015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Âm: giống nhau</a:t>
              </a:r>
              <a:endPara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Arrow Connector 36"/>
            <p:cNvCxnSpPr>
              <a:stCxn id="29" idx="3"/>
            </p:cNvCxnSpPr>
            <p:nvPr/>
          </p:nvCxnSpPr>
          <p:spPr>
            <a:xfrm>
              <a:off x="5562600" y="1857405"/>
              <a:ext cx="457200" cy="2571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81000" y="37147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2667000" y="4248150"/>
            <a:ext cx="66294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dí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dỏm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" name="Picture 22" descr="book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73" y="598809"/>
            <a:ext cx="1219200" cy="58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5" grpId="0"/>
      <p:bldP spid="23" grpId="0"/>
      <p:bldP spid="22" grpId="0"/>
      <p:bldP spid="20" grpId="0"/>
      <p:bldP spid="28" grpId="0" animBg="1"/>
      <p:bldP spid="35" grpId="0"/>
      <p:bldP spid="21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104775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-95250"/>
            <a:ext cx="91440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CHƠI CHỮ</a:t>
            </a:r>
            <a:r>
              <a:rPr lang="en-US" sz="32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52399" y="590550"/>
            <a:ext cx="3886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2250" algn="l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0" y="5143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4038599" y="571500"/>
            <a:ext cx="45719" cy="428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191000" y="438150"/>
            <a:ext cx="4953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.	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Sánh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Na-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va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“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ranh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tướng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”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Pháp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Tiếng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tăm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nồng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nặc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Đông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Dương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342900" indent="-342900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.	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Mênh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mông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muôn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mẫu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màu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mưa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Mỏi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mắt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miên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man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mãi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m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</a:rPr>
              <a:t>ị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t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mờ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342900" indent="-342900"/>
            <a:endParaRPr lang="en-US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.	Con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cá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đối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bỏ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cối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đá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	Con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mèo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cái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nằm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trên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mái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kèo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Trách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cha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nghèo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nỡ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phụ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duyên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342900" indent="-342900"/>
            <a:endParaRPr lang="en-US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4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.	     Ng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</a:rPr>
              <a:t>ọ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t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thơm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gai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ngon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mãi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ai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đ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</a:rPr>
              <a:t>ẹ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p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lòng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	 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Mời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cô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mời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bác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ăn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Sầu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riêng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mà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hóa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vui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chung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42875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</a:rPr>
              <a:t>SGK/165</a:t>
            </a:r>
            <a:endParaRPr lang="en-US" sz="2400" b="1" dirty="0"/>
          </a:p>
        </p:txBody>
      </p:sp>
      <p:sp>
        <p:nvSpPr>
          <p:cNvPr id="14" name="Oval Callout 13"/>
          <p:cNvSpPr/>
          <p:nvPr/>
        </p:nvSpPr>
        <p:spPr>
          <a:xfrm>
            <a:off x="76200" y="1885950"/>
            <a:ext cx="3886200" cy="914400"/>
          </a:xfrm>
          <a:prstGeom prst="wedgeEllipseCallout">
            <a:avLst>
              <a:gd name="adj1" fmla="val 62231"/>
              <a:gd name="adj2" fmla="val 1184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Xác định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lối chơi chữ trong các câu sau: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1" grpId="0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144587" y="2855913"/>
            <a:ext cx="4572000" cy="31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339" name="Text Box 28"/>
          <p:cNvSpPr txBox="1">
            <a:spLocks noChangeArrowheads="1"/>
          </p:cNvSpPr>
          <p:nvPr/>
        </p:nvSpPr>
        <p:spPr bwMode="auto">
          <a:xfrm>
            <a:off x="762000" y="2343150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228600" y="120015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00" name="Rectangle 29"/>
          <p:cNvSpPr>
            <a:spLocks noChangeArrowheads="1"/>
          </p:cNvSpPr>
          <p:nvPr/>
        </p:nvSpPr>
        <p:spPr bwMode="auto">
          <a:xfrm>
            <a:off x="3581400" y="666750"/>
            <a:ext cx="556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(1)      </a:t>
            </a:r>
            <a:r>
              <a:rPr lang="en-US" sz="20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Na – </a:t>
            </a:r>
            <a:r>
              <a:rPr lang="en-US" sz="20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000" b="1" i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nặc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en-US" sz="2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-95250"/>
            <a:ext cx="9144000" cy="772715"/>
            <a:chOff x="0" y="-32"/>
            <a:chExt cx="5760" cy="649"/>
          </a:xfrm>
        </p:grpSpPr>
        <p:sp>
          <p:nvSpPr>
            <p:cNvPr id="14349" name="AutoShape 17"/>
            <p:cNvSpPr>
              <a:spLocks noChangeArrowheads="1"/>
            </p:cNvSpPr>
            <p:nvPr/>
          </p:nvSpPr>
          <p:spPr bwMode="auto">
            <a:xfrm>
              <a:off x="250" y="53"/>
              <a:ext cx="5510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</a:endParaRPr>
            </a:p>
          </p:txBody>
        </p:sp>
        <p:sp>
          <p:nvSpPr>
            <p:cNvPr id="14350" name="Text Box 21"/>
            <p:cNvSpPr txBox="1">
              <a:spLocks noChangeArrowheads="1"/>
            </p:cNvSpPr>
            <p:nvPr/>
          </p:nvSpPr>
          <p:spPr bwMode="auto">
            <a:xfrm>
              <a:off x="790" y="72"/>
              <a:ext cx="4386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Click to add Title</a:t>
              </a:r>
            </a:p>
          </p:txBody>
        </p:sp>
        <p:sp>
          <p:nvSpPr>
            <p:cNvPr id="14351" name="AutoShape 23"/>
            <p:cNvSpPr>
              <a:spLocks noChangeArrowheads="1"/>
            </p:cNvSpPr>
            <p:nvPr/>
          </p:nvSpPr>
          <p:spPr bwMode="gray">
            <a:xfrm>
              <a:off x="0" y="53"/>
              <a:ext cx="5742" cy="4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CC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40" y="96"/>
              <a:ext cx="672" cy="521"/>
              <a:chOff x="53" y="0"/>
              <a:chExt cx="938" cy="732"/>
            </a:xfrm>
          </p:grpSpPr>
          <p:sp>
            <p:nvSpPr>
              <p:cNvPr id="14357" name="Oval 18"/>
              <p:cNvSpPr>
                <a:spLocks noChangeArrowheads="1"/>
              </p:cNvSpPr>
              <p:nvPr/>
            </p:nvSpPr>
            <p:spPr bwMode="auto">
              <a:xfrm rot="1758052">
                <a:off x="88" y="67"/>
                <a:ext cx="90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sp>
            <p:nvSpPr>
              <p:cNvPr id="14358" name="Oval 19"/>
              <p:cNvSpPr>
                <a:spLocks noChangeArrowheads="1"/>
              </p:cNvSpPr>
              <p:nvPr/>
            </p:nvSpPr>
            <p:spPr bwMode="auto">
              <a:xfrm rot="1758052">
                <a:off x="89" y="59"/>
                <a:ext cx="872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sp>
            <p:nvSpPr>
              <p:cNvPr id="14359" name="Oval 20"/>
              <p:cNvSpPr>
                <a:spLocks noChangeArrowheads="1"/>
              </p:cNvSpPr>
              <p:nvPr/>
            </p:nvSpPr>
            <p:spPr bwMode="auto">
              <a:xfrm>
                <a:off x="53" y="50"/>
                <a:ext cx="458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sp>
            <p:nvSpPr>
              <p:cNvPr id="14360" name="Text Box 22"/>
              <p:cNvSpPr txBox="1">
                <a:spLocks noChangeArrowheads="1"/>
              </p:cNvSpPr>
              <p:nvPr/>
            </p:nvSpPr>
            <p:spPr bwMode="auto">
              <a:xfrm>
                <a:off x="268" y="41"/>
                <a:ext cx="363" cy="6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rgbClr val="FFFFFF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4361" name="Oval 24"/>
              <p:cNvSpPr>
                <a:spLocks noChangeArrowheads="1"/>
              </p:cNvSpPr>
              <p:nvPr/>
            </p:nvSpPr>
            <p:spPr bwMode="gray">
              <a:xfrm rot="1758052">
                <a:off x="88" y="67"/>
                <a:ext cx="903" cy="417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sp>
            <p:nvSpPr>
              <p:cNvPr id="14362" name="Oval 25"/>
              <p:cNvSpPr>
                <a:spLocks noChangeArrowheads="1"/>
              </p:cNvSpPr>
              <p:nvPr/>
            </p:nvSpPr>
            <p:spPr bwMode="gray">
              <a:xfrm rot="1758052">
                <a:off x="86" y="59"/>
                <a:ext cx="876" cy="417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latin typeface="Arial" charset="0"/>
                </a:endParaRPr>
              </a:p>
            </p:txBody>
          </p:sp>
          <p:pic>
            <p:nvPicPr>
              <p:cNvPr id="14363" name="Picture 27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652683">
                <a:off x="126" y="0"/>
                <a:ext cx="432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5088" name="Text Box 26"/>
            <p:cNvSpPr txBox="1">
              <a:spLocks noChangeArrowheads="1"/>
            </p:cNvSpPr>
            <p:nvPr/>
          </p:nvSpPr>
          <p:spPr bwMode="gray">
            <a:xfrm>
              <a:off x="768" y="0"/>
              <a:ext cx="4386" cy="3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2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BlackH" pitchFamily="34" charset="0"/>
                  <a:cs typeface="+mn-cs"/>
                </a:rPr>
                <a:t> </a:t>
              </a:r>
            </a:p>
          </p:txBody>
        </p:sp>
        <p:pic>
          <p:nvPicPr>
            <p:cNvPr id="14354" name="Picture 33" descr="cauqu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28" y="78"/>
              <a:ext cx="3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5" name="Text Box 34"/>
            <p:cNvSpPr txBox="1">
              <a:spLocks noChangeArrowheads="1"/>
            </p:cNvSpPr>
            <p:nvPr/>
          </p:nvSpPr>
          <p:spPr bwMode="auto">
            <a:xfrm>
              <a:off x="864" y="-32"/>
              <a:ext cx="436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 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endParaRPr lang="en-US" sz="3200" b="1" i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pic>
        <p:nvPicPr>
          <p:cNvPr id="114714" name="Picture 26" descr="tuong_narva_va_de_castr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733550"/>
            <a:ext cx="510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3581400" y="3790950"/>
            <a:ext cx="556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Henri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Eugène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Navarre (Na-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66675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Thế nào là chơi chữ?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12001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lối chơi chữ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165735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Ví dụ: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Sgk/164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21145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Nhận xét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4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2971800" y="0"/>
            <a:ext cx="6781800" cy="51435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105400" y="17145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953000" y="32004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3657600" y="742950"/>
            <a:ext cx="548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3505200" y="1657350"/>
            <a:ext cx="586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3505200" y="2114550"/>
            <a:ext cx="563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3505200" y="2876550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giễu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33600" y="4737497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3505200" y="333375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3733800" y="120015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0" y="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228600" y="40005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0" y="1962150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(1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   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296987" y="2646363"/>
            <a:ext cx="4572000" cy="31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5905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lối chơi chữ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104775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Ví dụ: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Sgk/164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15049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Nhận xét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6" grpId="0"/>
      <p:bldP spid="155657" grpId="0"/>
      <p:bldP spid="155658" grpId="0"/>
      <p:bldP spid="155659" grpId="0"/>
      <p:bldP spid="155661" grpId="0"/>
      <p:bldP spid="155662" grpId="0"/>
      <p:bldP spid="15566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</TotalTime>
  <Words>1684</Words>
  <Application>Microsoft Office PowerPoint</Application>
  <PresentationFormat>On-screen Show (16:9)</PresentationFormat>
  <Paragraphs>235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Admin</cp:lastModifiedBy>
  <cp:revision>517</cp:revision>
  <dcterms:created xsi:type="dcterms:W3CDTF">2015-10-31T13:15:39Z</dcterms:created>
  <dcterms:modified xsi:type="dcterms:W3CDTF">2021-10-22T00:46:25Z</dcterms:modified>
</cp:coreProperties>
</file>