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image" Target="../media/image1.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image" Target="../media/image2.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image" Target="../media/image2.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image" Target="../media/image1.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image" Target="../media/image1.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image" Target="../media/image1.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image" Target="../media/image1.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image" Target="../media/image2.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image" Target="../media/image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D10271-D3BF-4220-A5C9-FC37BAF5E57A}" type="datetimeFigureOut">
              <a:rPr lang="en-US" smtClean="0"/>
              <a:t>10/23/2021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664997-AA4C-4995-BABA-0ABECE445B41}" type="slidenum">
              <a:rPr lang="en-US" smtClean="0"/>
              <a:t>‹#›</a:t>
            </a:fld>
            <a:endParaRPr lang="en-US"/>
          </a:p>
        </p:txBody>
      </p:sp>
    </p:spTree>
    <p:extLst>
      <p:ext uri="{BB962C8B-B14F-4D97-AF65-F5344CB8AC3E}">
        <p14:creationId xmlns:p14="http://schemas.microsoft.com/office/powerpoint/2010/main" val="19133162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B41796-ED23-42CB-8BC6-EF1920FE0810}" type="slidenum">
              <a:rPr lang="en-US" altLang="en-US" smtClean="0"/>
              <a:pPr/>
              <a:t>14</a:t>
            </a:fld>
            <a:endParaRPr lang="en-US" altLang="en-US"/>
          </a:p>
        </p:txBody>
      </p:sp>
    </p:spTree>
    <p:extLst>
      <p:ext uri="{BB962C8B-B14F-4D97-AF65-F5344CB8AC3E}">
        <p14:creationId xmlns:p14="http://schemas.microsoft.com/office/powerpoint/2010/main" val="2425087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D6C983A-404B-4AC8-A511-CE617088DDA0}" type="datetimeFigureOut">
              <a:rPr lang="en-US" smtClean="0"/>
              <a:t>10/23/2021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6641EA-6CE5-4D9E-B2A5-66911559E354}" type="slidenum">
              <a:rPr lang="en-US" smtClean="0"/>
              <a:t>‹#›</a:t>
            </a:fld>
            <a:endParaRPr lang="en-US"/>
          </a:p>
        </p:txBody>
      </p:sp>
    </p:spTree>
    <p:extLst>
      <p:ext uri="{BB962C8B-B14F-4D97-AF65-F5344CB8AC3E}">
        <p14:creationId xmlns:p14="http://schemas.microsoft.com/office/powerpoint/2010/main" val="8524198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6C983A-404B-4AC8-A511-CE617088DDA0}" type="datetimeFigureOut">
              <a:rPr lang="en-US" smtClean="0"/>
              <a:t>10/23/2021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6641EA-6CE5-4D9E-B2A5-66911559E354}" type="slidenum">
              <a:rPr lang="en-US" smtClean="0"/>
              <a:t>‹#›</a:t>
            </a:fld>
            <a:endParaRPr lang="en-US"/>
          </a:p>
        </p:txBody>
      </p:sp>
    </p:spTree>
    <p:extLst>
      <p:ext uri="{BB962C8B-B14F-4D97-AF65-F5344CB8AC3E}">
        <p14:creationId xmlns:p14="http://schemas.microsoft.com/office/powerpoint/2010/main" val="33978961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6C983A-404B-4AC8-A511-CE617088DDA0}" type="datetimeFigureOut">
              <a:rPr lang="en-US" smtClean="0"/>
              <a:t>10/23/2021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6641EA-6CE5-4D9E-B2A5-66911559E354}" type="slidenum">
              <a:rPr lang="en-US" smtClean="0"/>
              <a:t>‹#›</a:t>
            </a:fld>
            <a:endParaRPr lang="en-US"/>
          </a:p>
        </p:txBody>
      </p:sp>
    </p:spTree>
    <p:extLst>
      <p:ext uri="{BB962C8B-B14F-4D97-AF65-F5344CB8AC3E}">
        <p14:creationId xmlns:p14="http://schemas.microsoft.com/office/powerpoint/2010/main" val="37882231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6C983A-404B-4AC8-A511-CE617088DDA0}" type="datetimeFigureOut">
              <a:rPr lang="en-US" smtClean="0"/>
              <a:t>10/23/2021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6641EA-6CE5-4D9E-B2A5-66911559E354}" type="slidenum">
              <a:rPr lang="en-US" smtClean="0"/>
              <a:t>‹#›</a:t>
            </a:fld>
            <a:endParaRPr lang="en-US"/>
          </a:p>
        </p:txBody>
      </p:sp>
    </p:spTree>
    <p:extLst>
      <p:ext uri="{BB962C8B-B14F-4D97-AF65-F5344CB8AC3E}">
        <p14:creationId xmlns:p14="http://schemas.microsoft.com/office/powerpoint/2010/main" val="2408628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D6C983A-404B-4AC8-A511-CE617088DDA0}" type="datetimeFigureOut">
              <a:rPr lang="en-US" smtClean="0"/>
              <a:t>10/23/2021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6641EA-6CE5-4D9E-B2A5-66911559E354}" type="slidenum">
              <a:rPr lang="en-US" smtClean="0"/>
              <a:t>‹#›</a:t>
            </a:fld>
            <a:endParaRPr lang="en-US"/>
          </a:p>
        </p:txBody>
      </p:sp>
    </p:spTree>
    <p:extLst>
      <p:ext uri="{BB962C8B-B14F-4D97-AF65-F5344CB8AC3E}">
        <p14:creationId xmlns:p14="http://schemas.microsoft.com/office/powerpoint/2010/main" val="26407861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D6C983A-404B-4AC8-A511-CE617088DDA0}" type="datetimeFigureOut">
              <a:rPr lang="en-US" smtClean="0"/>
              <a:t>10/23/2021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6641EA-6CE5-4D9E-B2A5-66911559E354}" type="slidenum">
              <a:rPr lang="en-US" smtClean="0"/>
              <a:t>‹#›</a:t>
            </a:fld>
            <a:endParaRPr lang="en-US"/>
          </a:p>
        </p:txBody>
      </p:sp>
    </p:spTree>
    <p:extLst>
      <p:ext uri="{BB962C8B-B14F-4D97-AF65-F5344CB8AC3E}">
        <p14:creationId xmlns:p14="http://schemas.microsoft.com/office/powerpoint/2010/main" val="33428847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D6C983A-404B-4AC8-A511-CE617088DDA0}" type="datetimeFigureOut">
              <a:rPr lang="en-US" smtClean="0"/>
              <a:t>10/23/2021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56641EA-6CE5-4D9E-B2A5-66911559E354}" type="slidenum">
              <a:rPr lang="en-US" smtClean="0"/>
              <a:t>‹#›</a:t>
            </a:fld>
            <a:endParaRPr lang="en-US"/>
          </a:p>
        </p:txBody>
      </p:sp>
    </p:spTree>
    <p:extLst>
      <p:ext uri="{BB962C8B-B14F-4D97-AF65-F5344CB8AC3E}">
        <p14:creationId xmlns:p14="http://schemas.microsoft.com/office/powerpoint/2010/main" val="4115162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D6C983A-404B-4AC8-A511-CE617088DDA0}" type="datetimeFigureOut">
              <a:rPr lang="en-US" smtClean="0"/>
              <a:t>10/23/2021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56641EA-6CE5-4D9E-B2A5-66911559E354}" type="slidenum">
              <a:rPr lang="en-US" smtClean="0"/>
              <a:t>‹#›</a:t>
            </a:fld>
            <a:endParaRPr lang="en-US"/>
          </a:p>
        </p:txBody>
      </p:sp>
    </p:spTree>
    <p:extLst>
      <p:ext uri="{BB962C8B-B14F-4D97-AF65-F5344CB8AC3E}">
        <p14:creationId xmlns:p14="http://schemas.microsoft.com/office/powerpoint/2010/main" val="19989567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6C983A-404B-4AC8-A511-CE617088DDA0}" type="datetimeFigureOut">
              <a:rPr lang="en-US" smtClean="0"/>
              <a:t>10/23/2021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56641EA-6CE5-4D9E-B2A5-66911559E354}" type="slidenum">
              <a:rPr lang="en-US" smtClean="0"/>
              <a:t>‹#›</a:t>
            </a:fld>
            <a:endParaRPr lang="en-US"/>
          </a:p>
        </p:txBody>
      </p:sp>
    </p:spTree>
    <p:extLst>
      <p:ext uri="{BB962C8B-B14F-4D97-AF65-F5344CB8AC3E}">
        <p14:creationId xmlns:p14="http://schemas.microsoft.com/office/powerpoint/2010/main" val="35866965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6C983A-404B-4AC8-A511-CE617088DDA0}" type="datetimeFigureOut">
              <a:rPr lang="en-US" smtClean="0"/>
              <a:t>10/23/2021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6641EA-6CE5-4D9E-B2A5-66911559E354}" type="slidenum">
              <a:rPr lang="en-US" smtClean="0"/>
              <a:t>‹#›</a:t>
            </a:fld>
            <a:endParaRPr lang="en-US"/>
          </a:p>
        </p:txBody>
      </p:sp>
    </p:spTree>
    <p:extLst>
      <p:ext uri="{BB962C8B-B14F-4D97-AF65-F5344CB8AC3E}">
        <p14:creationId xmlns:p14="http://schemas.microsoft.com/office/powerpoint/2010/main" val="30994479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6C983A-404B-4AC8-A511-CE617088DDA0}" type="datetimeFigureOut">
              <a:rPr lang="en-US" smtClean="0"/>
              <a:t>10/23/2021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6641EA-6CE5-4D9E-B2A5-66911559E354}" type="slidenum">
              <a:rPr lang="en-US" smtClean="0"/>
              <a:t>‹#›</a:t>
            </a:fld>
            <a:endParaRPr lang="en-US"/>
          </a:p>
        </p:txBody>
      </p:sp>
    </p:spTree>
    <p:extLst>
      <p:ext uri="{BB962C8B-B14F-4D97-AF65-F5344CB8AC3E}">
        <p14:creationId xmlns:p14="http://schemas.microsoft.com/office/powerpoint/2010/main" val="8163735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6C983A-404B-4AC8-A511-CE617088DDA0}" type="datetimeFigureOut">
              <a:rPr lang="en-US" smtClean="0"/>
              <a:t>10/23/2021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6641EA-6CE5-4D9E-B2A5-66911559E354}" type="slidenum">
              <a:rPr lang="en-US" smtClean="0"/>
              <a:t>‹#›</a:t>
            </a:fld>
            <a:endParaRPr lang="en-US"/>
          </a:p>
        </p:txBody>
      </p:sp>
    </p:spTree>
    <p:extLst>
      <p:ext uri="{BB962C8B-B14F-4D97-AF65-F5344CB8AC3E}">
        <p14:creationId xmlns:p14="http://schemas.microsoft.com/office/powerpoint/2010/main" val="28352119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2.wmf"/><Relationship Id="rId5" Type="http://schemas.openxmlformats.org/officeDocument/2006/relationships/oleObject" Target="../embeddings/oleObject2.bin"/><Relationship Id="rId4" Type="http://schemas.openxmlformats.org/officeDocument/2006/relationships/image" Target="../media/image1.wmf"/></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2.wmf"/><Relationship Id="rId5" Type="http://schemas.openxmlformats.org/officeDocument/2006/relationships/oleObject" Target="../embeddings/oleObject10.bin"/><Relationship Id="rId4" Type="http://schemas.openxmlformats.org/officeDocument/2006/relationships/image" Target="../media/image1.w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2.wmf"/><Relationship Id="rId5" Type="http://schemas.openxmlformats.org/officeDocument/2006/relationships/oleObject" Target="../embeddings/oleObject12.bin"/><Relationship Id="rId4" Type="http://schemas.openxmlformats.org/officeDocument/2006/relationships/image" Target="../media/image1.w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image" Target="../media/image2.wmf"/><Relationship Id="rId5" Type="http://schemas.openxmlformats.org/officeDocument/2006/relationships/oleObject" Target="../embeddings/oleObject14.bin"/><Relationship Id="rId4" Type="http://schemas.openxmlformats.org/officeDocument/2006/relationships/image" Target="../media/image1.wmf"/></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1.wmf"/><Relationship Id="rId2" Type="http://schemas.openxmlformats.org/officeDocument/2006/relationships/tags" Target="../tags/tag3.xml"/><Relationship Id="rId1" Type="http://schemas.openxmlformats.org/officeDocument/2006/relationships/vmlDrawing" Target="../drawings/vmlDrawing8.vml"/><Relationship Id="rId6" Type="http://schemas.openxmlformats.org/officeDocument/2006/relationships/oleObject" Target="../embeddings/oleObject16.bin"/><Relationship Id="rId5" Type="http://schemas.openxmlformats.org/officeDocument/2006/relationships/image" Target="../media/image2.wmf"/><Relationship Id="rId4" Type="http://schemas.openxmlformats.org/officeDocument/2006/relationships/oleObject" Target="../embeddings/oleObject15.bin"/></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image" Target="../media/image2.wmf"/><Relationship Id="rId5" Type="http://schemas.openxmlformats.org/officeDocument/2006/relationships/oleObject" Target="../embeddings/oleObject18.bin"/><Relationship Id="rId4" Type="http://schemas.openxmlformats.org/officeDocument/2006/relationships/image" Target="../media/image1.wmf"/></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2.wmf"/><Relationship Id="rId5" Type="http://schemas.openxmlformats.org/officeDocument/2006/relationships/oleObject" Target="../embeddings/oleObject20.bin"/><Relationship Id="rId4" Type="http://schemas.openxmlformats.org/officeDocument/2006/relationships/image" Target="../media/image1.wmf"/></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1.wmf"/><Relationship Id="rId2" Type="http://schemas.openxmlformats.org/officeDocument/2006/relationships/tags" Target="../tags/tag1.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image" Target="../media/image2.wmf"/><Relationship Id="rId4" Type="http://schemas.openxmlformats.org/officeDocument/2006/relationships/oleObject" Target="../embeddings/oleObject3.bin"/></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image" Target="../media/image2.wmf"/><Relationship Id="rId5" Type="http://schemas.openxmlformats.org/officeDocument/2006/relationships/oleObject" Target="../embeddings/oleObject22.bin"/><Relationship Id="rId4" Type="http://schemas.openxmlformats.org/officeDocument/2006/relationships/image" Target="../media/image1.wmf"/></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images.google.com/imgres?imgurl=http://nxbtre.com.vn/Images/Story/NXBTreStoryFull_12.jpg&amp;imgrefurl=http://nxbtre.com.vn/BooksDetail.aspx?Act%3DDetail%26CateID%3D108%26ID%3D10942&amp;usg=__GXfTTrOR1Gqz3nZbS9TWunVIGL4=&amp;h=578&amp;w=405&amp;sz=51&amp;hl=en&amp;start=5&amp;um=1&amp;tbnid=Xd8sZk6I8f3PzM:&amp;tbnh=134&amp;tbnw=94&amp;prev=/images?q%3Db%E1%BA%A3n%2B%C3%A1n%2Bch%E1%BA%BF%2B%C4%91%E1%BB%99%2Bth%E1%BB%B1c%2Bd%C3%A2n%2Bph%C3%A1p%26hl%3Den%26rls%3Dcom.microsoft:en-us:IE-SearchBox%26rlz%3D1I7GGLL_vi%26sa%3DN%26um%3D1"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1.wmf"/><Relationship Id="rId2" Type="http://schemas.openxmlformats.org/officeDocument/2006/relationships/tags" Target="../tags/tag2.xml"/><Relationship Id="rId1" Type="http://schemas.openxmlformats.org/officeDocument/2006/relationships/vmlDrawing" Target="../drawings/vmlDrawing3.vml"/><Relationship Id="rId6" Type="http://schemas.openxmlformats.org/officeDocument/2006/relationships/oleObject" Target="../embeddings/oleObject6.bin"/><Relationship Id="rId5" Type="http://schemas.openxmlformats.org/officeDocument/2006/relationships/image" Target="../media/image2.wmf"/><Relationship Id="rId4" Type="http://schemas.openxmlformats.org/officeDocument/2006/relationships/oleObject" Target="../embeddings/oleObject5.bin"/></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2.wmf"/><Relationship Id="rId5" Type="http://schemas.openxmlformats.org/officeDocument/2006/relationships/oleObject" Target="../embeddings/oleObject8.bin"/><Relationship Id="rId4" Type="http://schemas.openxmlformats.org/officeDocument/2006/relationships/image" Target="../media/image1.wmf"/></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9"/>
          <p:cNvSpPr txBox="1">
            <a:spLocks noGrp="1" noChangeArrowheads="1"/>
          </p:cNvSpPr>
          <p:nvPr>
            <p:ph type="ctrTitle"/>
          </p:nvPr>
        </p:nvSpPr>
        <p:spPr bwMode="auto">
          <a:xfrm>
            <a:off x="264618" y="1006831"/>
            <a:ext cx="11033760" cy="336092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1320800" indent="-1320800">
              <a:defRPr>
                <a:solidFill>
                  <a:schemeClr val="tx1"/>
                </a:solidFill>
                <a:latin typeface="Arial" panose="020B0604020202020204" pitchFamily="34" charset="0"/>
              </a:defRPr>
            </a:lvl1pPr>
            <a:lvl2pPr marL="1435100">
              <a:defRPr>
                <a:solidFill>
                  <a:schemeClr val="tx1"/>
                </a:solidFill>
                <a:latin typeface="Arial" panose="020B0604020202020204" pitchFamily="34" charset="0"/>
              </a:defRPr>
            </a:lvl2pPr>
            <a:lvl3pPr marL="1549400">
              <a:defRPr>
                <a:solidFill>
                  <a:schemeClr val="tx1"/>
                </a:solidFill>
                <a:latin typeface="Arial" panose="020B0604020202020204" pitchFamily="34" charset="0"/>
              </a:defRPr>
            </a:lvl3pPr>
            <a:lvl4pPr marL="1663700">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eaLnBrk="1" hangingPunct="1">
              <a:defRPr/>
            </a:pPr>
            <a:r>
              <a:rPr lang="en-US" altLang="en-US" sz="4400" b="1" i="1" dirty="0" smtClean="0">
                <a:solidFill>
                  <a:srgbClr val="0070C0"/>
                </a:solidFill>
                <a:effectLst>
                  <a:outerShdw blurRad="38100" dist="38100" dir="2700000" algn="tl">
                    <a:srgbClr val="000000"/>
                  </a:outerShdw>
                </a:effectLst>
                <a:latin typeface="Times New Roman" panose="02020603050405020304" pitchFamily="18" charset="0"/>
              </a:rPr>
              <a:t>TIẾNG VIỆT</a:t>
            </a:r>
            <a:r>
              <a:rPr lang="en-US" altLang="en-US" b="1" i="1" dirty="0">
                <a:solidFill>
                  <a:srgbClr val="0070C0"/>
                </a:solidFill>
                <a:effectLst>
                  <a:outerShdw blurRad="38100" dist="38100" dir="2700000" algn="tl">
                    <a:srgbClr val="000000"/>
                  </a:outerShdw>
                </a:effectLst>
                <a:latin typeface="Times New Roman" panose="02020603050405020304" pitchFamily="18" charset="0"/>
              </a:rPr>
              <a:t/>
            </a:r>
            <a:br>
              <a:rPr lang="en-US" altLang="en-US" b="1" i="1" dirty="0">
                <a:solidFill>
                  <a:srgbClr val="0070C0"/>
                </a:solidFill>
                <a:effectLst>
                  <a:outerShdw blurRad="38100" dist="38100" dir="2700000" algn="tl">
                    <a:srgbClr val="000000"/>
                  </a:outerShdw>
                </a:effectLst>
                <a:latin typeface="Times New Roman" panose="02020603050405020304" pitchFamily="18" charset="0"/>
              </a:rPr>
            </a:br>
            <a:r>
              <a:rPr lang="en-US" altLang="en-US" b="1" dirty="0">
                <a:solidFill>
                  <a:srgbClr val="0070C0"/>
                </a:solidFill>
                <a:effectLst>
                  <a:outerShdw blurRad="38100" dist="38100" dir="2700000" algn="tl">
                    <a:srgbClr val="000000"/>
                  </a:outerShdw>
                </a:effectLst>
                <a:latin typeface="Times New Roman" panose="02020603050405020304" pitchFamily="18" charset="0"/>
              </a:rPr>
              <a:t/>
            </a:r>
            <a:br>
              <a:rPr lang="en-US" altLang="en-US" b="1" dirty="0">
                <a:solidFill>
                  <a:srgbClr val="0070C0"/>
                </a:solidFill>
                <a:effectLst>
                  <a:outerShdw blurRad="38100" dist="38100" dir="2700000" algn="tl">
                    <a:srgbClr val="000000"/>
                  </a:outerShdw>
                </a:effectLst>
                <a:latin typeface="Times New Roman" panose="02020603050405020304" pitchFamily="18" charset="0"/>
              </a:rPr>
            </a:br>
            <a:r>
              <a:rPr lang="en-US" altLang="en-US" sz="6600" b="1" dirty="0" smtClean="0">
                <a:solidFill>
                  <a:srgbClr val="FF0000"/>
                </a:solidFill>
                <a:effectLst>
                  <a:outerShdw blurRad="38100" dist="38100" dir="2700000" algn="tl">
                    <a:srgbClr val="000000"/>
                  </a:outerShdw>
                </a:effectLst>
                <a:latin typeface="Times New Roman" panose="02020603050405020304" pitchFamily="18" charset="0"/>
              </a:rPr>
              <a:t>DẤU NGOẶC ĐƠN VÀ DẤU HAI CHẤM </a:t>
            </a:r>
            <a:endParaRPr lang="en-US" altLang="en-US" sz="6600" b="1" dirty="0">
              <a:solidFill>
                <a:srgbClr val="FF0000"/>
              </a:solidFill>
              <a:effectLst>
                <a:outerShdw blurRad="38100" dist="38100" dir="2700000" algn="tl">
                  <a:srgbClr val="000000"/>
                </a:outerShdw>
              </a:effectLst>
              <a:latin typeface="Times New Roman" panose="02020603050405020304" pitchFamily="18" charset="0"/>
            </a:endParaRPr>
          </a:p>
        </p:txBody>
      </p:sp>
      <p:graphicFrame>
        <p:nvGraphicFramePr>
          <p:cNvPr id="1026" name="Object 19"/>
          <p:cNvGraphicFramePr>
            <a:graphicFrameLocks noChangeAspect="1"/>
          </p:cNvGraphicFramePr>
          <p:nvPr>
            <p:extLst/>
          </p:nvPr>
        </p:nvGraphicFramePr>
        <p:xfrm>
          <a:off x="0" y="0"/>
          <a:ext cx="2163651" cy="2382592"/>
        </p:xfrm>
        <a:graphic>
          <a:graphicData uri="http://schemas.openxmlformats.org/presentationml/2006/ole">
            <mc:AlternateContent xmlns:mc="http://schemas.openxmlformats.org/markup-compatibility/2006">
              <mc:Choice xmlns:v="urn:schemas-microsoft-com:vml" Requires="v">
                <p:oleObj spid="_x0000_s1046" name="Clip" r:id="rId3" imgW="1278331" imgH="1273759" progId="">
                  <p:embed/>
                </p:oleObj>
              </mc:Choice>
              <mc:Fallback>
                <p:oleObj name="Clip" r:id="rId3" imgW="1278331" imgH="1273759"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163651" cy="2382592"/>
                      </a:xfrm>
                      <a:prstGeom prst="rect">
                        <a:avLst/>
                      </a:prstGeom>
                      <a:noFill/>
                    </p:spPr>
                  </p:pic>
                </p:oleObj>
              </mc:Fallback>
            </mc:AlternateContent>
          </a:graphicData>
        </a:graphic>
      </p:graphicFrame>
      <p:graphicFrame>
        <p:nvGraphicFramePr>
          <p:cNvPr id="1027" name="Object 9"/>
          <p:cNvGraphicFramePr>
            <a:graphicFrameLocks noChangeAspect="1"/>
          </p:cNvGraphicFramePr>
          <p:nvPr/>
        </p:nvGraphicFramePr>
        <p:xfrm>
          <a:off x="9509760" y="4399457"/>
          <a:ext cx="2682240" cy="2458543"/>
        </p:xfrm>
        <a:graphic>
          <a:graphicData uri="http://schemas.openxmlformats.org/presentationml/2006/ole">
            <mc:AlternateContent xmlns:mc="http://schemas.openxmlformats.org/markup-compatibility/2006">
              <mc:Choice xmlns:v="urn:schemas-microsoft-com:vml" Requires="v">
                <p:oleObj spid="_x0000_s1047" name="Clip" r:id="rId5" imgW="1999793" imgH="1831543" progId="">
                  <p:embed/>
                </p:oleObj>
              </mc:Choice>
              <mc:Fallback>
                <p:oleObj name="Clip" r:id="rId5" imgW="1999793" imgH="1831543"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509760" y="4399457"/>
                        <a:ext cx="2682240" cy="245854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551175461"/>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5334000" y="90488"/>
            <a:ext cx="20574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altLang="en-US" sz="2400" b="1" u="sng">
                <a:latin typeface="Times New Roman" panose="02020603050405020304" pitchFamily="18" charset="0"/>
              </a:rPr>
              <a:t>Bài tập nhanh</a:t>
            </a:r>
          </a:p>
        </p:txBody>
      </p:sp>
      <p:sp>
        <p:nvSpPr>
          <p:cNvPr id="19459" name="Text Box 3"/>
          <p:cNvSpPr txBox="1">
            <a:spLocks noChangeArrowheads="1"/>
          </p:cNvSpPr>
          <p:nvPr/>
        </p:nvSpPr>
        <p:spPr bwMode="auto">
          <a:xfrm>
            <a:off x="3187521" y="3496499"/>
            <a:ext cx="5638800" cy="2657475"/>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lvl="1" eaLnBrk="0" hangingPunct="0">
              <a:spcBef>
                <a:spcPct val="50000"/>
              </a:spcBef>
              <a:buFontTx/>
              <a:buAutoNum type="alphaLcPeriod"/>
            </a:pPr>
            <a:r>
              <a:rPr lang="en-US" altLang="en-US" sz="2400" dirty="0">
                <a:solidFill>
                  <a:schemeClr val="tx2"/>
                </a:solidFill>
                <a:latin typeface="Times New Roman" panose="02020603050405020304" pitchFamily="18" charset="0"/>
              </a:rPr>
              <a:t>Đánh dấu phần bổ sung thêm.</a:t>
            </a:r>
          </a:p>
          <a:p>
            <a:pPr lvl="1" eaLnBrk="0" hangingPunct="0">
              <a:spcBef>
                <a:spcPct val="50000"/>
              </a:spcBef>
              <a:buFontTx/>
              <a:buAutoNum type="alphaLcPeriod"/>
            </a:pPr>
            <a:r>
              <a:rPr lang="en-US" altLang="en-US" sz="2400" dirty="0">
                <a:solidFill>
                  <a:schemeClr val="tx2"/>
                </a:solidFill>
                <a:latin typeface="Times New Roman" panose="02020603050405020304" pitchFamily="18" charset="0"/>
              </a:rPr>
              <a:t>Đánh dấu phần thuyết minh</a:t>
            </a:r>
          </a:p>
          <a:p>
            <a:pPr lvl="1" eaLnBrk="0" hangingPunct="0">
              <a:spcBef>
                <a:spcPct val="50000"/>
              </a:spcBef>
              <a:buFontTx/>
              <a:buAutoNum type="alphaLcPeriod"/>
            </a:pPr>
            <a:r>
              <a:rPr lang="en-US" altLang="en-US" sz="2400" dirty="0">
                <a:solidFill>
                  <a:schemeClr val="tx2"/>
                </a:solidFill>
                <a:latin typeface="Times New Roman" panose="02020603050405020304" pitchFamily="18" charset="0"/>
              </a:rPr>
              <a:t>Đánh dấu phần giải thích</a:t>
            </a:r>
          </a:p>
          <a:p>
            <a:pPr lvl="1" eaLnBrk="0" hangingPunct="0">
              <a:spcBef>
                <a:spcPct val="50000"/>
              </a:spcBef>
              <a:buFontTx/>
              <a:buAutoNum type="alphaLcPeriod"/>
            </a:pPr>
            <a:r>
              <a:rPr lang="en-US" altLang="en-US" sz="2400" dirty="0">
                <a:solidFill>
                  <a:schemeClr val="tx2"/>
                </a:solidFill>
                <a:latin typeface="Times New Roman" panose="02020603050405020304" pitchFamily="18" charset="0"/>
              </a:rPr>
              <a:t>Đánh dấu lời dẫn trực tiếp</a:t>
            </a:r>
          </a:p>
          <a:p>
            <a:pPr lvl="1" eaLnBrk="0" hangingPunct="0">
              <a:spcBef>
                <a:spcPct val="50000"/>
              </a:spcBef>
              <a:buFontTx/>
              <a:buAutoNum type="alphaLcPeriod"/>
            </a:pPr>
            <a:endParaRPr lang="en-US" altLang="en-US" sz="2400" dirty="0">
              <a:solidFill>
                <a:schemeClr val="tx2"/>
              </a:solidFill>
              <a:latin typeface="Times New Roman" panose="02020603050405020304" pitchFamily="18" charset="0"/>
            </a:endParaRPr>
          </a:p>
        </p:txBody>
      </p:sp>
      <p:sp>
        <p:nvSpPr>
          <p:cNvPr id="19460" name="Text Box 4"/>
          <p:cNvSpPr txBox="1">
            <a:spLocks noChangeArrowheads="1"/>
          </p:cNvSpPr>
          <p:nvPr/>
        </p:nvSpPr>
        <p:spPr bwMode="auto">
          <a:xfrm>
            <a:off x="1752601" y="685801"/>
            <a:ext cx="8810625" cy="2723823"/>
          </a:xfrm>
          <a:prstGeom prst="rect">
            <a:avLst/>
          </a:prstGeom>
          <a:noFill/>
          <a:ln w="9525">
            <a:solidFill>
              <a:srgbClr val="FF006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sz="3000" dirty="0">
                <a:latin typeface="Times New Roman" panose="02020603050405020304" pitchFamily="18" charset="0"/>
              </a:rPr>
              <a:t>       </a:t>
            </a:r>
            <a:r>
              <a:rPr lang="en-US" altLang="en-US" sz="3000" dirty="0">
                <a:solidFill>
                  <a:srgbClr val="0000FF"/>
                </a:solidFill>
                <a:latin typeface="Times New Roman" panose="02020603050405020304" pitchFamily="18" charset="0"/>
              </a:rPr>
              <a:t>Nêu công dụng của dấu ngoặc đơn trong câu sau</a:t>
            </a:r>
            <a:r>
              <a:rPr lang="en-US" altLang="en-US" sz="3000" dirty="0">
                <a:latin typeface="Times New Roman" panose="02020603050405020304" pitchFamily="18" charset="0"/>
              </a:rPr>
              <a:t>:</a:t>
            </a:r>
          </a:p>
          <a:p>
            <a:pPr eaLnBrk="0" hangingPunct="0">
              <a:spcBef>
                <a:spcPct val="50000"/>
              </a:spcBef>
            </a:pPr>
            <a:r>
              <a:rPr lang="en-US" altLang="en-US" sz="3000" dirty="0">
                <a:latin typeface="Times New Roman" panose="02020603050405020304" pitchFamily="18" charset="0"/>
              </a:rPr>
              <a:t> Cấm hút thuốc ở tất cả những nơi công cộng, phạt nặng những người vi phạm </a:t>
            </a:r>
            <a:r>
              <a:rPr lang="en-US" altLang="en-US" sz="3000" dirty="0">
                <a:solidFill>
                  <a:srgbClr val="0000FF"/>
                </a:solidFill>
                <a:latin typeface="Times New Roman" panose="02020603050405020304" pitchFamily="18" charset="0"/>
              </a:rPr>
              <a:t>( ở Bỉ, từ năm 1987, vi phạm lần thứ nhất phạt 40 đôla, tái phạm phạt 500 đôla).</a:t>
            </a:r>
          </a:p>
          <a:p>
            <a:pPr eaLnBrk="0" hangingPunct="0">
              <a:spcBef>
                <a:spcPct val="50000"/>
              </a:spcBef>
            </a:pPr>
            <a:r>
              <a:rPr lang="en-US" altLang="en-US" sz="2400" dirty="0">
                <a:latin typeface="Times New Roman" panose="02020603050405020304" pitchFamily="18" charset="0"/>
              </a:rPr>
              <a:t>                                                        (Ôn dịch, thuốc lá) </a:t>
            </a:r>
          </a:p>
        </p:txBody>
      </p:sp>
      <p:sp>
        <p:nvSpPr>
          <p:cNvPr id="19461" name="Oval 5"/>
          <p:cNvSpPr>
            <a:spLocks noChangeArrowheads="1"/>
          </p:cNvSpPr>
          <p:nvPr/>
        </p:nvSpPr>
        <p:spPr bwMode="auto">
          <a:xfrm>
            <a:off x="3657600" y="3886200"/>
            <a:ext cx="381000" cy="533400"/>
          </a:xfrm>
          <a:prstGeom prst="ellipse">
            <a:avLst/>
          </a:prstGeom>
          <a:solidFill>
            <a:schemeClr val="bg1"/>
          </a:solidFill>
          <a:ln w="9525">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400" b="1">
                <a:solidFill>
                  <a:srgbClr val="FF3300"/>
                </a:solidFill>
                <a:latin typeface="Times New Roman" panose="02020603050405020304" pitchFamily="18" charset="0"/>
              </a:rPr>
              <a:t>b</a:t>
            </a:r>
          </a:p>
        </p:txBody>
      </p:sp>
      <p:graphicFrame>
        <p:nvGraphicFramePr>
          <p:cNvPr id="6" name="Object 19"/>
          <p:cNvGraphicFramePr>
            <a:graphicFrameLocks noChangeAspect="1"/>
          </p:cNvGraphicFramePr>
          <p:nvPr/>
        </p:nvGraphicFramePr>
        <p:xfrm>
          <a:off x="0" y="0"/>
          <a:ext cx="1681163" cy="1676400"/>
        </p:xfrm>
        <a:graphic>
          <a:graphicData uri="http://schemas.openxmlformats.org/presentationml/2006/ole">
            <mc:AlternateContent xmlns:mc="http://schemas.openxmlformats.org/markup-compatibility/2006">
              <mc:Choice xmlns:v="urn:schemas-microsoft-com:vml" Requires="v">
                <p:oleObj spid="_x0000_s6162" name="Clip" r:id="rId3" imgW="1278331" imgH="1273759" progId="">
                  <p:embed/>
                </p:oleObj>
              </mc:Choice>
              <mc:Fallback>
                <p:oleObj name="Clip" r:id="rId3" imgW="1278331" imgH="1273759"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681163" cy="167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2"/>
          <p:cNvGraphicFramePr>
            <a:graphicFrameLocks noChangeAspect="1"/>
          </p:cNvGraphicFramePr>
          <p:nvPr>
            <p:extLst/>
          </p:nvPr>
        </p:nvGraphicFramePr>
        <p:xfrm>
          <a:off x="10509161" y="5087155"/>
          <a:ext cx="1575045" cy="1770845"/>
        </p:xfrm>
        <a:graphic>
          <a:graphicData uri="http://schemas.openxmlformats.org/presentationml/2006/ole">
            <mc:AlternateContent xmlns:mc="http://schemas.openxmlformats.org/markup-compatibility/2006">
              <mc:Choice xmlns:v="urn:schemas-microsoft-com:vml" Requires="v">
                <p:oleObj spid="_x0000_s6163" name="Clip" r:id="rId5" imgW="1999793" imgH="1831543" progId="MS_ClipArt_Gallery.2">
                  <p:embed/>
                </p:oleObj>
              </mc:Choice>
              <mc:Fallback>
                <p:oleObj name="Clip" r:id="rId5" imgW="1999793" imgH="1831543" progId="MS_ClipArt_Gallery.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509161" y="5087155"/>
                        <a:ext cx="1575045" cy="1770845"/>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0061643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9458"/>
                                        </p:tgtEl>
                                        <p:attrNameLst>
                                          <p:attrName>style.visibility</p:attrName>
                                        </p:attrNameLst>
                                      </p:cBhvr>
                                      <p:to>
                                        <p:strVal val="visible"/>
                                      </p:to>
                                    </p:set>
                                    <p:animEffect transition="in" filter="box(in)">
                                      <p:cBhvr>
                                        <p:cTn id="7" dur="500"/>
                                        <p:tgtEl>
                                          <p:spTgt spid="19458"/>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9460"/>
                                        </p:tgtEl>
                                        <p:attrNameLst>
                                          <p:attrName>style.visibility</p:attrName>
                                        </p:attrNameLst>
                                      </p:cBhvr>
                                      <p:to>
                                        <p:strVal val="visible"/>
                                      </p:to>
                                    </p:set>
                                    <p:animEffect transition="in" filter="box(in)">
                                      <p:cBhvr>
                                        <p:cTn id="10" dur="500"/>
                                        <p:tgtEl>
                                          <p:spTgt spid="1946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19459"/>
                                        </p:tgtEl>
                                        <p:attrNameLst>
                                          <p:attrName>style.visibility</p:attrName>
                                        </p:attrNameLst>
                                      </p:cBhvr>
                                      <p:to>
                                        <p:strVal val="visible"/>
                                      </p:to>
                                    </p:set>
                                    <p:animEffect transition="in" filter="box(in)">
                                      <p:cBhvr>
                                        <p:cTn id="15" dur="500"/>
                                        <p:tgtEl>
                                          <p:spTgt spid="19459"/>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19461"/>
                                        </p:tgtEl>
                                        <p:attrNameLst>
                                          <p:attrName>style.visibility</p:attrName>
                                        </p:attrNameLst>
                                      </p:cBhvr>
                                      <p:to>
                                        <p:strVal val="visible"/>
                                      </p:to>
                                    </p:set>
                                    <p:animEffect transition="in" filter="box(in)">
                                      <p:cBhvr>
                                        <p:cTn id="20" dur="500"/>
                                        <p:tgtEl>
                                          <p:spTgt spid="194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animBg="1"/>
      <p:bldP spid="19459" grpId="0" animBg="1"/>
      <p:bldP spid="19460" grpId="0" animBg="1"/>
      <p:bldP spid="1946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normAutofit fontScale="90000"/>
          </a:bodyPr>
          <a:lstStyle/>
          <a:p>
            <a:r>
              <a:rPr lang="en-US" altLang="en-US" sz="3200" b="1" dirty="0">
                <a:solidFill>
                  <a:srgbClr val="FF3300"/>
                </a:solidFill>
              </a:rPr>
              <a:t/>
            </a:r>
            <a:br>
              <a:rPr lang="en-US" altLang="en-US" sz="3200" b="1" dirty="0">
                <a:solidFill>
                  <a:srgbClr val="FF3300"/>
                </a:solidFill>
              </a:rPr>
            </a:br>
            <a:r>
              <a:rPr lang="en-US" altLang="en-US" sz="3200" b="1" dirty="0" smtClean="0">
                <a:solidFill>
                  <a:srgbClr val="FF3300"/>
                </a:solidFill>
                <a:latin typeface=".VnTime" pitchFamily="34" charset="0"/>
              </a:rPr>
              <a:t>BÀI TẬP NHANH</a:t>
            </a:r>
            <a:r>
              <a:rPr lang="en-US" altLang="en-US" sz="3200" b="1" dirty="0" smtClean="0">
                <a:solidFill>
                  <a:srgbClr val="FF3300"/>
                </a:solidFill>
              </a:rPr>
              <a:t>: </a:t>
            </a:r>
            <a:r>
              <a:rPr lang="en-US" altLang="en-US" sz="3600" b="1" dirty="0">
                <a:solidFill>
                  <a:srgbClr val="0066FF"/>
                </a:solidFill>
                <a:latin typeface="Times New Roman" panose="02020603050405020304" pitchFamily="18" charset="0"/>
                <a:cs typeface="Times New Roman" panose="02020603050405020304" pitchFamily="18" charset="0"/>
              </a:rPr>
              <a:t>Dấu ngoặc đơn trong câu sau đây có công dụng gì? </a:t>
            </a:r>
            <a:br>
              <a:rPr lang="en-US" altLang="en-US" sz="3600" b="1" dirty="0">
                <a:solidFill>
                  <a:srgbClr val="0066FF"/>
                </a:solidFill>
                <a:latin typeface="Times New Roman" panose="02020603050405020304" pitchFamily="18" charset="0"/>
                <a:cs typeface="Times New Roman" panose="02020603050405020304" pitchFamily="18" charset="0"/>
              </a:rPr>
            </a:br>
            <a:endParaRPr lang="en-US" altLang="en-US" sz="3600" b="1" dirty="0">
              <a:solidFill>
                <a:srgbClr val="0066FF"/>
              </a:solidFill>
              <a:latin typeface="Times New Roman" panose="02020603050405020304" pitchFamily="18" charset="0"/>
              <a:cs typeface="Times New Roman" panose="02020603050405020304" pitchFamily="18" charset="0"/>
            </a:endParaRPr>
          </a:p>
        </p:txBody>
      </p:sp>
      <p:sp>
        <p:nvSpPr>
          <p:cNvPr id="45060" name="Text Box 4"/>
          <p:cNvSpPr txBox="1">
            <a:spLocks noGrp="1" noChangeArrowheads="1"/>
          </p:cNvSpPr>
          <p:nvPr>
            <p:ph type="body" idx="1"/>
          </p:nvPr>
        </p:nvSpPr>
        <p:spPr>
          <a:noFill/>
          <a:ln/>
        </p:spPr>
        <p:txBody>
          <a:bodyPr/>
          <a:lstStyle/>
          <a:p>
            <a:pPr>
              <a:buFontTx/>
              <a:buNone/>
            </a:pPr>
            <a:r>
              <a:rPr lang="en-US" altLang="en-US" b="1" dirty="0"/>
              <a:t>- </a:t>
            </a:r>
            <a:r>
              <a:rPr lang="en-US" altLang="en-US" b="1" dirty="0">
                <a:solidFill>
                  <a:srgbClr val="FF66FF"/>
                </a:solidFill>
              </a:rPr>
              <a:t>Nguyễn Du ( tác giả truyện Kiều) là một đại thi hào của dân tộc.</a:t>
            </a:r>
            <a:r>
              <a:rPr lang="en-US" altLang="en-US" b="1" dirty="0"/>
              <a:t> </a:t>
            </a:r>
          </a:p>
          <a:p>
            <a:pPr>
              <a:buFontTx/>
              <a:buNone/>
            </a:pPr>
            <a:r>
              <a:rPr lang="en-US" altLang="en-US" sz="2400" b="1" dirty="0"/>
              <a:t>A. Đánh dấu phần giải thích </a:t>
            </a:r>
          </a:p>
          <a:p>
            <a:pPr>
              <a:buFontTx/>
              <a:buNone/>
            </a:pPr>
            <a:r>
              <a:rPr lang="en-US" altLang="en-US" sz="2400" b="1" dirty="0"/>
              <a:t>B. Đánh dấu phần thuyết minh </a:t>
            </a:r>
          </a:p>
          <a:p>
            <a:pPr>
              <a:buFontTx/>
              <a:buNone/>
            </a:pPr>
            <a:r>
              <a:rPr lang="en-US" altLang="en-US" sz="2400" b="1" dirty="0"/>
              <a:t>C. Đánh dấu lời dẫn trực tiếp</a:t>
            </a:r>
          </a:p>
          <a:p>
            <a:pPr>
              <a:buFontTx/>
              <a:buNone/>
            </a:pPr>
            <a:r>
              <a:rPr lang="en-US" altLang="en-US" sz="2400" b="1" dirty="0"/>
              <a:t>D. Đánh dấu phần bổ sung thêm thông tin.</a:t>
            </a:r>
            <a:r>
              <a:rPr lang="en-US" altLang="en-US" sz="2400" dirty="0"/>
              <a:t> </a:t>
            </a:r>
          </a:p>
        </p:txBody>
      </p:sp>
      <p:sp>
        <p:nvSpPr>
          <p:cNvPr id="45061" name="Oval 5"/>
          <p:cNvSpPr>
            <a:spLocks noChangeArrowheads="1"/>
          </p:cNvSpPr>
          <p:nvPr/>
        </p:nvSpPr>
        <p:spPr bwMode="auto">
          <a:xfrm>
            <a:off x="1828800" y="2590800"/>
            <a:ext cx="609600" cy="533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062" name="Text Box 6"/>
          <p:cNvSpPr txBox="1">
            <a:spLocks noChangeArrowheads="1"/>
          </p:cNvSpPr>
          <p:nvPr/>
        </p:nvSpPr>
        <p:spPr bwMode="auto">
          <a:xfrm>
            <a:off x="1981200" y="2590800"/>
            <a:ext cx="387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dirty="0">
                <a:solidFill>
                  <a:srgbClr val="FF3300"/>
                </a:solidFill>
              </a:rPr>
              <a:t>A</a:t>
            </a:r>
          </a:p>
        </p:txBody>
      </p:sp>
      <p:graphicFrame>
        <p:nvGraphicFramePr>
          <p:cNvPr id="6" name="Object 19"/>
          <p:cNvGraphicFramePr>
            <a:graphicFrameLocks noChangeAspect="1"/>
          </p:cNvGraphicFramePr>
          <p:nvPr/>
        </p:nvGraphicFramePr>
        <p:xfrm>
          <a:off x="0" y="0"/>
          <a:ext cx="1681163" cy="1676400"/>
        </p:xfrm>
        <a:graphic>
          <a:graphicData uri="http://schemas.openxmlformats.org/presentationml/2006/ole">
            <mc:AlternateContent xmlns:mc="http://schemas.openxmlformats.org/markup-compatibility/2006">
              <mc:Choice xmlns:v="urn:schemas-microsoft-com:vml" Requires="v">
                <p:oleObj spid="_x0000_s7186" name="Clip" r:id="rId3" imgW="1278331" imgH="1273759" progId="">
                  <p:embed/>
                </p:oleObj>
              </mc:Choice>
              <mc:Fallback>
                <p:oleObj name="Clip" r:id="rId3" imgW="1278331" imgH="1273759"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681163" cy="167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2"/>
          <p:cNvGraphicFramePr>
            <a:graphicFrameLocks noChangeAspect="1"/>
          </p:cNvGraphicFramePr>
          <p:nvPr>
            <p:extLst/>
          </p:nvPr>
        </p:nvGraphicFramePr>
        <p:xfrm>
          <a:off x="10509161" y="5087155"/>
          <a:ext cx="1575045" cy="1770845"/>
        </p:xfrm>
        <a:graphic>
          <a:graphicData uri="http://schemas.openxmlformats.org/presentationml/2006/ole">
            <mc:AlternateContent xmlns:mc="http://schemas.openxmlformats.org/markup-compatibility/2006">
              <mc:Choice xmlns:v="urn:schemas-microsoft-com:vml" Requires="v">
                <p:oleObj spid="_x0000_s7187" name="Clip" r:id="rId5" imgW="1999793" imgH="1831543" progId="MS_ClipArt_Gallery.2">
                  <p:embed/>
                </p:oleObj>
              </mc:Choice>
              <mc:Fallback>
                <p:oleObj name="Clip" r:id="rId5" imgW="1999793" imgH="1831543" progId="MS_ClipArt_Gallery.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509161" y="5087155"/>
                        <a:ext cx="1575045" cy="1770845"/>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3890387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45058"/>
                                        </p:tgtEl>
                                        <p:attrNameLst>
                                          <p:attrName>style.visibility</p:attrName>
                                        </p:attrNameLst>
                                      </p:cBhvr>
                                      <p:to>
                                        <p:strVal val="visible"/>
                                      </p:to>
                                    </p:set>
                                    <p:animEffect transition="in" filter="wheel(4)">
                                      <p:cBhvr>
                                        <p:cTn id="7" dur="2000"/>
                                        <p:tgtEl>
                                          <p:spTgt spid="4505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45060">
                                            <p:txEl>
                                              <p:pRg st="0" end="0"/>
                                            </p:txEl>
                                          </p:spTgt>
                                        </p:tgtEl>
                                        <p:attrNameLst>
                                          <p:attrName>style.visibility</p:attrName>
                                        </p:attrNameLst>
                                      </p:cBhvr>
                                      <p:to>
                                        <p:strVal val="visible"/>
                                      </p:to>
                                    </p:set>
                                    <p:animEffect transition="in" filter="diamond(in)">
                                      <p:cBhvr>
                                        <p:cTn id="12" dur="2000"/>
                                        <p:tgtEl>
                                          <p:spTgt spid="45060">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3" presetClass="entr" presetSubtype="16" fill="hold" nodeType="clickEffect">
                                  <p:stCondLst>
                                    <p:cond delay="0"/>
                                  </p:stCondLst>
                                  <p:childTnLst>
                                    <p:set>
                                      <p:cBhvr>
                                        <p:cTn id="16" dur="1" fill="hold">
                                          <p:stCondLst>
                                            <p:cond delay="0"/>
                                          </p:stCondLst>
                                        </p:cTn>
                                        <p:tgtEl>
                                          <p:spTgt spid="45060">
                                            <p:txEl>
                                              <p:pRg st="1" end="1"/>
                                            </p:txEl>
                                          </p:spTgt>
                                        </p:tgtEl>
                                        <p:attrNameLst>
                                          <p:attrName>style.visibility</p:attrName>
                                        </p:attrNameLst>
                                      </p:cBhvr>
                                      <p:to>
                                        <p:strVal val="visible"/>
                                      </p:to>
                                    </p:set>
                                    <p:animEffect transition="in" filter="plus(in)">
                                      <p:cBhvr>
                                        <p:cTn id="17" dur="2000"/>
                                        <p:tgtEl>
                                          <p:spTgt spid="45060">
                                            <p:txEl>
                                              <p:pRg st="1" end="1"/>
                                            </p:txEl>
                                          </p:spTgt>
                                        </p:tgtEl>
                                      </p:cBhvr>
                                    </p:animEffect>
                                  </p:childTnLst>
                                </p:cTn>
                              </p:par>
                              <p:par>
                                <p:cTn id="18" presetID="13" presetClass="entr" presetSubtype="16" fill="hold" nodeType="withEffect">
                                  <p:stCondLst>
                                    <p:cond delay="0"/>
                                  </p:stCondLst>
                                  <p:childTnLst>
                                    <p:set>
                                      <p:cBhvr>
                                        <p:cTn id="19" dur="1" fill="hold">
                                          <p:stCondLst>
                                            <p:cond delay="0"/>
                                          </p:stCondLst>
                                        </p:cTn>
                                        <p:tgtEl>
                                          <p:spTgt spid="45060">
                                            <p:txEl>
                                              <p:pRg st="2" end="2"/>
                                            </p:txEl>
                                          </p:spTgt>
                                        </p:tgtEl>
                                        <p:attrNameLst>
                                          <p:attrName>style.visibility</p:attrName>
                                        </p:attrNameLst>
                                      </p:cBhvr>
                                      <p:to>
                                        <p:strVal val="visible"/>
                                      </p:to>
                                    </p:set>
                                    <p:animEffect transition="in" filter="plus(in)">
                                      <p:cBhvr>
                                        <p:cTn id="20" dur="2000"/>
                                        <p:tgtEl>
                                          <p:spTgt spid="45060">
                                            <p:txEl>
                                              <p:pRg st="2" end="2"/>
                                            </p:txEl>
                                          </p:spTgt>
                                        </p:tgtEl>
                                      </p:cBhvr>
                                    </p:animEffect>
                                  </p:childTnLst>
                                </p:cTn>
                              </p:par>
                              <p:par>
                                <p:cTn id="21" presetID="13" presetClass="entr" presetSubtype="16" fill="hold" nodeType="withEffect">
                                  <p:stCondLst>
                                    <p:cond delay="0"/>
                                  </p:stCondLst>
                                  <p:childTnLst>
                                    <p:set>
                                      <p:cBhvr>
                                        <p:cTn id="22" dur="1" fill="hold">
                                          <p:stCondLst>
                                            <p:cond delay="0"/>
                                          </p:stCondLst>
                                        </p:cTn>
                                        <p:tgtEl>
                                          <p:spTgt spid="45060">
                                            <p:txEl>
                                              <p:pRg st="3" end="3"/>
                                            </p:txEl>
                                          </p:spTgt>
                                        </p:tgtEl>
                                        <p:attrNameLst>
                                          <p:attrName>style.visibility</p:attrName>
                                        </p:attrNameLst>
                                      </p:cBhvr>
                                      <p:to>
                                        <p:strVal val="visible"/>
                                      </p:to>
                                    </p:set>
                                    <p:animEffect transition="in" filter="plus(in)">
                                      <p:cBhvr>
                                        <p:cTn id="23" dur="2000"/>
                                        <p:tgtEl>
                                          <p:spTgt spid="45060">
                                            <p:txEl>
                                              <p:pRg st="3" end="3"/>
                                            </p:txEl>
                                          </p:spTgt>
                                        </p:tgtEl>
                                      </p:cBhvr>
                                    </p:animEffect>
                                  </p:childTnLst>
                                </p:cTn>
                              </p:par>
                              <p:par>
                                <p:cTn id="24" presetID="13" presetClass="entr" presetSubtype="16" fill="hold" nodeType="withEffect">
                                  <p:stCondLst>
                                    <p:cond delay="0"/>
                                  </p:stCondLst>
                                  <p:childTnLst>
                                    <p:set>
                                      <p:cBhvr>
                                        <p:cTn id="25" dur="1" fill="hold">
                                          <p:stCondLst>
                                            <p:cond delay="0"/>
                                          </p:stCondLst>
                                        </p:cTn>
                                        <p:tgtEl>
                                          <p:spTgt spid="45060">
                                            <p:txEl>
                                              <p:pRg st="4" end="4"/>
                                            </p:txEl>
                                          </p:spTgt>
                                        </p:tgtEl>
                                        <p:attrNameLst>
                                          <p:attrName>style.visibility</p:attrName>
                                        </p:attrNameLst>
                                      </p:cBhvr>
                                      <p:to>
                                        <p:strVal val="visible"/>
                                      </p:to>
                                    </p:set>
                                    <p:animEffect transition="in" filter="plus(in)">
                                      <p:cBhvr>
                                        <p:cTn id="26" dur="2000"/>
                                        <p:tgtEl>
                                          <p:spTgt spid="45060">
                                            <p:txEl>
                                              <p:pRg st="4" end="4"/>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3" presetClass="entr" presetSubtype="16" fill="hold" nodeType="clickEffect">
                                  <p:stCondLst>
                                    <p:cond delay="0"/>
                                  </p:stCondLst>
                                  <p:childTnLst>
                                    <p:set>
                                      <p:cBhvr>
                                        <p:cTn id="30" dur="1" fill="hold">
                                          <p:stCondLst>
                                            <p:cond delay="0"/>
                                          </p:stCondLst>
                                        </p:cTn>
                                        <p:tgtEl>
                                          <p:spTgt spid="45060">
                                            <p:txEl>
                                              <p:pRg st="1" end="1"/>
                                            </p:txEl>
                                          </p:spTgt>
                                        </p:tgtEl>
                                        <p:attrNameLst>
                                          <p:attrName>style.visibility</p:attrName>
                                        </p:attrNameLst>
                                      </p:cBhvr>
                                      <p:to>
                                        <p:strVal val="visible"/>
                                      </p:to>
                                    </p:set>
                                    <p:animEffect transition="in" filter="plus(in)">
                                      <p:cBhvr>
                                        <p:cTn id="31" dur="2000"/>
                                        <p:tgtEl>
                                          <p:spTgt spid="45060">
                                            <p:txEl>
                                              <p:pRg st="1" end="1"/>
                                            </p:txEl>
                                          </p:spTgt>
                                        </p:tgtEl>
                                      </p:cBhvr>
                                    </p:animEffect>
                                  </p:childTnLst>
                                </p:cTn>
                              </p:par>
                              <p:par>
                                <p:cTn id="32" presetID="13" presetClass="entr" presetSubtype="16" fill="hold" nodeType="withEffect">
                                  <p:stCondLst>
                                    <p:cond delay="0"/>
                                  </p:stCondLst>
                                  <p:childTnLst>
                                    <p:set>
                                      <p:cBhvr>
                                        <p:cTn id="33" dur="1" fill="hold">
                                          <p:stCondLst>
                                            <p:cond delay="0"/>
                                          </p:stCondLst>
                                        </p:cTn>
                                        <p:tgtEl>
                                          <p:spTgt spid="45060">
                                            <p:txEl>
                                              <p:pRg st="2" end="2"/>
                                            </p:txEl>
                                          </p:spTgt>
                                        </p:tgtEl>
                                        <p:attrNameLst>
                                          <p:attrName>style.visibility</p:attrName>
                                        </p:attrNameLst>
                                      </p:cBhvr>
                                      <p:to>
                                        <p:strVal val="visible"/>
                                      </p:to>
                                    </p:set>
                                    <p:animEffect transition="in" filter="plus(in)">
                                      <p:cBhvr>
                                        <p:cTn id="34" dur="2000"/>
                                        <p:tgtEl>
                                          <p:spTgt spid="45060">
                                            <p:txEl>
                                              <p:pRg st="2" end="2"/>
                                            </p:txEl>
                                          </p:spTgt>
                                        </p:tgtEl>
                                      </p:cBhvr>
                                    </p:animEffect>
                                  </p:childTnLst>
                                </p:cTn>
                              </p:par>
                              <p:par>
                                <p:cTn id="35" presetID="13" presetClass="entr" presetSubtype="16" fill="hold" nodeType="withEffect">
                                  <p:stCondLst>
                                    <p:cond delay="0"/>
                                  </p:stCondLst>
                                  <p:childTnLst>
                                    <p:set>
                                      <p:cBhvr>
                                        <p:cTn id="36" dur="1" fill="hold">
                                          <p:stCondLst>
                                            <p:cond delay="0"/>
                                          </p:stCondLst>
                                        </p:cTn>
                                        <p:tgtEl>
                                          <p:spTgt spid="45060">
                                            <p:txEl>
                                              <p:pRg st="3" end="3"/>
                                            </p:txEl>
                                          </p:spTgt>
                                        </p:tgtEl>
                                        <p:attrNameLst>
                                          <p:attrName>style.visibility</p:attrName>
                                        </p:attrNameLst>
                                      </p:cBhvr>
                                      <p:to>
                                        <p:strVal val="visible"/>
                                      </p:to>
                                    </p:set>
                                    <p:animEffect transition="in" filter="plus(in)">
                                      <p:cBhvr>
                                        <p:cTn id="37" dur="2000"/>
                                        <p:tgtEl>
                                          <p:spTgt spid="45060">
                                            <p:txEl>
                                              <p:pRg st="3" end="3"/>
                                            </p:txEl>
                                          </p:spTgt>
                                        </p:tgtEl>
                                      </p:cBhvr>
                                    </p:animEffect>
                                  </p:childTnLst>
                                </p:cTn>
                              </p:par>
                              <p:par>
                                <p:cTn id="38" presetID="13" presetClass="entr" presetSubtype="16" fill="hold" nodeType="withEffect">
                                  <p:stCondLst>
                                    <p:cond delay="0"/>
                                  </p:stCondLst>
                                  <p:childTnLst>
                                    <p:set>
                                      <p:cBhvr>
                                        <p:cTn id="39" dur="1" fill="hold">
                                          <p:stCondLst>
                                            <p:cond delay="0"/>
                                          </p:stCondLst>
                                        </p:cTn>
                                        <p:tgtEl>
                                          <p:spTgt spid="45060">
                                            <p:txEl>
                                              <p:pRg st="4" end="4"/>
                                            </p:txEl>
                                          </p:spTgt>
                                        </p:tgtEl>
                                        <p:attrNameLst>
                                          <p:attrName>style.visibility</p:attrName>
                                        </p:attrNameLst>
                                      </p:cBhvr>
                                      <p:to>
                                        <p:strVal val="visible"/>
                                      </p:to>
                                    </p:set>
                                    <p:animEffect transition="in" filter="plus(in)">
                                      <p:cBhvr>
                                        <p:cTn id="40" dur="2000"/>
                                        <p:tgtEl>
                                          <p:spTgt spid="45060">
                                            <p:txEl>
                                              <p:pRg st="4" end="4"/>
                                            </p:txEl>
                                          </p:spTgt>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21" presetClass="entr" presetSubtype="4" fill="hold" grpId="0" nodeType="clickEffect">
                                  <p:stCondLst>
                                    <p:cond delay="0"/>
                                  </p:stCondLst>
                                  <p:childTnLst>
                                    <p:set>
                                      <p:cBhvr>
                                        <p:cTn id="44" dur="1" fill="hold">
                                          <p:stCondLst>
                                            <p:cond delay="0"/>
                                          </p:stCondLst>
                                        </p:cTn>
                                        <p:tgtEl>
                                          <p:spTgt spid="45061"/>
                                        </p:tgtEl>
                                        <p:attrNameLst>
                                          <p:attrName>style.visibility</p:attrName>
                                        </p:attrNameLst>
                                      </p:cBhvr>
                                      <p:to>
                                        <p:strVal val="visible"/>
                                      </p:to>
                                    </p:set>
                                    <p:animEffect transition="in" filter="wheel(4)">
                                      <p:cBhvr>
                                        <p:cTn id="45" dur="2000"/>
                                        <p:tgtEl>
                                          <p:spTgt spid="45061"/>
                                        </p:tgtEl>
                                      </p:cBhvr>
                                    </p:animEffect>
                                  </p:childTnLst>
                                </p:cTn>
                              </p:par>
                              <p:par>
                                <p:cTn id="46" presetID="21" presetClass="entr" presetSubtype="4" fill="hold" grpId="0" nodeType="withEffect">
                                  <p:stCondLst>
                                    <p:cond delay="0"/>
                                  </p:stCondLst>
                                  <p:childTnLst>
                                    <p:set>
                                      <p:cBhvr>
                                        <p:cTn id="47" dur="1" fill="hold">
                                          <p:stCondLst>
                                            <p:cond delay="0"/>
                                          </p:stCondLst>
                                        </p:cTn>
                                        <p:tgtEl>
                                          <p:spTgt spid="45062"/>
                                        </p:tgtEl>
                                        <p:attrNameLst>
                                          <p:attrName>style.visibility</p:attrName>
                                        </p:attrNameLst>
                                      </p:cBhvr>
                                      <p:to>
                                        <p:strVal val="visible"/>
                                      </p:to>
                                    </p:set>
                                    <p:animEffect transition="in" filter="wheel(4)">
                                      <p:cBhvr>
                                        <p:cTn id="48" dur="2000"/>
                                        <p:tgtEl>
                                          <p:spTgt spid="450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8" grpId="0"/>
      <p:bldP spid="45061" grpId="0" animBg="1"/>
      <p:bldP spid="4506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2286000" y="3048001"/>
            <a:ext cx="5257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endParaRPr lang="en-SG" altLang="en-US"/>
          </a:p>
        </p:txBody>
      </p:sp>
      <p:sp>
        <p:nvSpPr>
          <p:cNvPr id="20483" name="Text Box 3"/>
          <p:cNvSpPr txBox="1">
            <a:spLocks noChangeArrowheads="1"/>
          </p:cNvSpPr>
          <p:nvPr/>
        </p:nvSpPr>
        <p:spPr bwMode="auto">
          <a:xfrm>
            <a:off x="1455050" y="-296214"/>
            <a:ext cx="8953500" cy="7663636"/>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2400" b="1" u="sng" dirty="0">
                <a:solidFill>
                  <a:srgbClr val="0000FF"/>
                </a:solidFill>
                <a:latin typeface="Times New Roman" panose="02020603050405020304" pitchFamily="18" charset="0"/>
              </a:rPr>
              <a:t>Lưu ý</a:t>
            </a:r>
            <a:r>
              <a:rPr lang="en-US" altLang="en-US" sz="2400" b="1" dirty="0">
                <a:solidFill>
                  <a:srgbClr val="0000FF"/>
                </a:solidFill>
                <a:latin typeface="Times New Roman" panose="02020603050405020304" pitchFamily="18" charset="0"/>
              </a:rPr>
              <a:t>:</a:t>
            </a:r>
          </a:p>
          <a:p>
            <a:pPr marL="457200" indent="-457200">
              <a:spcBef>
                <a:spcPct val="50000"/>
              </a:spcBef>
              <a:buAutoNum type="arabicPeriod"/>
            </a:pPr>
            <a:r>
              <a:rPr lang="en-US" altLang="en-US" sz="2400" b="1" dirty="0">
                <a:latin typeface="Times New Roman" panose="02020603050405020304" pitchFamily="18" charset="0"/>
              </a:rPr>
              <a:t>Nam Cao sinh năm 1915</a:t>
            </a:r>
            <a:r>
              <a:rPr lang="en-US" altLang="en-US" sz="2400" b="1" dirty="0">
                <a:solidFill>
                  <a:srgbClr val="FF3300"/>
                </a:solidFill>
                <a:latin typeface="Times New Roman" panose="02020603050405020304" pitchFamily="18" charset="0"/>
              </a:rPr>
              <a:t>(?)</a:t>
            </a:r>
            <a:r>
              <a:rPr lang="en-US" altLang="en-US" sz="2400" b="1" dirty="0">
                <a:latin typeface="Times New Roman" panose="02020603050405020304" pitchFamily="18" charset="0"/>
              </a:rPr>
              <a:t>-1951 nhưng có tài liệu ghi năm sinh của ông là 1917.</a:t>
            </a:r>
            <a:r>
              <a:rPr lang="en-US" altLang="en-US" sz="2400" dirty="0">
                <a:latin typeface="Times New Roman" panose="02020603050405020304" pitchFamily="18" charset="0"/>
              </a:rPr>
              <a:t> </a:t>
            </a:r>
          </a:p>
          <a:p>
            <a:pPr marL="0" indent="0">
              <a:spcBef>
                <a:spcPct val="50000"/>
              </a:spcBef>
            </a:pPr>
            <a:r>
              <a:rPr lang="en-US" altLang="en-US" sz="2400" dirty="0">
                <a:latin typeface="Times New Roman" panose="02020603050405020304" pitchFamily="18" charset="0"/>
              </a:rPr>
              <a:t>                  </a:t>
            </a:r>
            <a:endParaRPr lang="en-US" altLang="en-US" sz="2400" dirty="0">
              <a:solidFill>
                <a:srgbClr val="0000CC"/>
              </a:solidFill>
              <a:latin typeface="Times New Roman" panose="02020603050405020304" pitchFamily="18" charset="0"/>
            </a:endParaRPr>
          </a:p>
          <a:p>
            <a:pPr>
              <a:spcBef>
                <a:spcPct val="50000"/>
              </a:spcBef>
            </a:pPr>
            <a:r>
              <a:rPr lang="en-US" altLang="en-US" sz="2400" b="1" dirty="0">
                <a:latin typeface="Times New Roman" panose="02020603050405020304" pitchFamily="18" charset="0"/>
              </a:rPr>
              <a:t>2. Một thế kỉ văn minh khai hóa </a:t>
            </a:r>
            <a:r>
              <a:rPr lang="en-US" altLang="en-US" sz="2400" b="1" dirty="0">
                <a:solidFill>
                  <a:srgbClr val="FF3300"/>
                </a:solidFill>
                <a:latin typeface="Times New Roman" panose="02020603050405020304" pitchFamily="18" charset="0"/>
              </a:rPr>
              <a:t>(!)</a:t>
            </a:r>
            <a:r>
              <a:rPr lang="en-US" altLang="en-US" sz="2400" b="1" dirty="0">
                <a:latin typeface="Times New Roman" panose="02020603050405020304" pitchFamily="18" charset="0"/>
              </a:rPr>
              <a:t> của thực dân cũng không làm ra</a:t>
            </a:r>
            <a:r>
              <a:rPr lang="en-US" altLang="en-US" sz="2400" dirty="0">
                <a:latin typeface="Times New Roman" panose="02020603050405020304" pitchFamily="18" charset="0"/>
              </a:rPr>
              <a:t> </a:t>
            </a:r>
            <a:r>
              <a:rPr lang="en-US" altLang="en-US" sz="2400" b="1" dirty="0">
                <a:latin typeface="Times New Roman" panose="02020603050405020304" pitchFamily="18" charset="0"/>
              </a:rPr>
              <a:t>được một tấc sắt.Tre vẫn còn vất vả mãi với người. </a:t>
            </a:r>
          </a:p>
          <a:p>
            <a:pPr>
              <a:spcBef>
                <a:spcPct val="50000"/>
              </a:spcBef>
            </a:pPr>
            <a:r>
              <a:rPr lang="en-US" altLang="en-US" sz="2400" dirty="0">
                <a:solidFill>
                  <a:schemeClr val="tx2"/>
                </a:solidFill>
                <a:latin typeface="Times New Roman" panose="02020603050405020304" pitchFamily="18" charset="0"/>
              </a:rPr>
              <a:t>                                            </a:t>
            </a:r>
            <a:r>
              <a:rPr lang="en-US" altLang="en-US" sz="2000" i="1" dirty="0">
                <a:solidFill>
                  <a:srgbClr val="0000CC"/>
                </a:solidFill>
                <a:latin typeface="Times New Roman" panose="02020603050405020304" pitchFamily="18" charset="0"/>
              </a:rPr>
              <a:t>( Thép Mới- Cây Tre Việt Nam).</a:t>
            </a:r>
          </a:p>
          <a:p>
            <a:pPr>
              <a:spcBef>
                <a:spcPct val="50000"/>
              </a:spcBef>
            </a:pPr>
            <a:endParaRPr lang="en-US" altLang="en-US" sz="2000" i="1" dirty="0">
              <a:solidFill>
                <a:srgbClr val="0000CC"/>
              </a:solidFill>
              <a:latin typeface="Times New Roman" panose="02020603050405020304" pitchFamily="18" charset="0"/>
            </a:endParaRPr>
          </a:p>
          <a:p>
            <a:pPr>
              <a:spcBef>
                <a:spcPct val="50000"/>
              </a:spcBef>
            </a:pPr>
            <a:endParaRPr lang="en-US" altLang="en-US" sz="2000" i="1" dirty="0">
              <a:solidFill>
                <a:srgbClr val="0000CC"/>
              </a:solidFill>
              <a:latin typeface="Times New Roman" panose="02020603050405020304" pitchFamily="18" charset="0"/>
            </a:endParaRPr>
          </a:p>
          <a:p>
            <a:pPr>
              <a:spcBef>
                <a:spcPct val="50000"/>
              </a:spcBef>
            </a:pPr>
            <a:r>
              <a:rPr lang="en-US" altLang="en-US" sz="2400" b="1" dirty="0">
                <a:solidFill>
                  <a:schemeClr val="tx2"/>
                </a:solidFill>
                <a:latin typeface="Times New Roman" panose="02020603050405020304" pitchFamily="18" charset="0"/>
              </a:rPr>
              <a:t>3. Trong tất cả những cố gắng của các nhà khai hoá nhằm bồi dưỡng cho dân tộc Việt Nam và dìu dắt họ trên con đường tiến bộ</a:t>
            </a:r>
            <a:r>
              <a:rPr lang="en-US" altLang="en-US" sz="2400" b="1" dirty="0">
                <a:solidFill>
                  <a:srgbClr val="FF0000"/>
                </a:solidFill>
                <a:latin typeface="Times New Roman" panose="02020603050405020304" pitchFamily="18" charset="0"/>
              </a:rPr>
              <a:t> (?)</a:t>
            </a:r>
            <a:r>
              <a:rPr lang="en-US" altLang="en-US" sz="2400" b="1" dirty="0">
                <a:solidFill>
                  <a:schemeClr val="tx2"/>
                </a:solidFill>
                <a:latin typeface="Times New Roman" panose="02020603050405020304" pitchFamily="18" charset="0"/>
              </a:rPr>
              <a:t> thì phải kể việc bán rượu ti cưỡng bức</a:t>
            </a:r>
            <a:r>
              <a:rPr lang="en-US" altLang="en-US" sz="2400" b="1" dirty="0">
                <a:solidFill>
                  <a:srgbClr val="FF0000"/>
                </a:solidFill>
                <a:latin typeface="Times New Roman" panose="02020603050405020304" pitchFamily="18" charset="0"/>
              </a:rPr>
              <a:t>(! ) </a:t>
            </a:r>
            <a:r>
              <a:rPr lang="en-US" altLang="en-US" sz="2400" b="1" dirty="0">
                <a:solidFill>
                  <a:schemeClr val="tx2"/>
                </a:solidFill>
                <a:latin typeface="Times New Roman" panose="02020603050405020304" pitchFamily="18" charset="0"/>
              </a:rPr>
              <a:t>      </a:t>
            </a:r>
            <a:endParaRPr lang="en-US" altLang="en-US" sz="2400" b="1" dirty="0">
              <a:solidFill>
                <a:srgbClr val="0000FF"/>
              </a:solidFill>
              <a:latin typeface="Times New Roman" panose="02020603050405020304" pitchFamily="18" charset="0"/>
            </a:endParaRPr>
          </a:p>
          <a:p>
            <a:pPr>
              <a:spcBef>
                <a:spcPct val="50000"/>
              </a:spcBef>
            </a:pPr>
            <a:r>
              <a:rPr lang="en-US" altLang="en-US" sz="2400" dirty="0">
                <a:solidFill>
                  <a:schemeClr val="tx2"/>
                </a:solidFill>
                <a:latin typeface="Times New Roman" panose="02020603050405020304" pitchFamily="18" charset="0"/>
              </a:rPr>
              <a:t>                                                                               </a:t>
            </a:r>
            <a:r>
              <a:rPr lang="en-US" altLang="en-US" sz="2000" i="1" dirty="0">
                <a:solidFill>
                  <a:srgbClr val="0000CC"/>
                </a:solidFill>
                <a:latin typeface="Times New Roman" panose="02020603050405020304" pitchFamily="18" charset="0"/>
              </a:rPr>
              <a:t>( Nguyễn Ái Quốc)</a:t>
            </a:r>
          </a:p>
          <a:p>
            <a:pPr>
              <a:spcBef>
                <a:spcPct val="50000"/>
              </a:spcBef>
            </a:pPr>
            <a:endParaRPr lang="en-US" altLang="en-US" sz="3200" b="1" i="1" dirty="0">
              <a:latin typeface="Times New Roman" panose="02020603050405020304" pitchFamily="18" charset="0"/>
            </a:endParaRPr>
          </a:p>
          <a:p>
            <a:pPr>
              <a:spcBef>
                <a:spcPct val="50000"/>
              </a:spcBef>
            </a:pPr>
            <a:endParaRPr lang="en-US" altLang="en-US" sz="3200" b="1" i="1" dirty="0">
              <a:solidFill>
                <a:srgbClr val="0000FF"/>
              </a:solidFill>
              <a:latin typeface="Times New Roman" panose="02020603050405020304" pitchFamily="18" charset="0"/>
            </a:endParaRPr>
          </a:p>
        </p:txBody>
      </p:sp>
      <p:sp>
        <p:nvSpPr>
          <p:cNvPr id="20484" name="Line 4"/>
          <p:cNvSpPr>
            <a:spLocks noChangeShapeType="1"/>
          </p:cNvSpPr>
          <p:nvPr/>
        </p:nvSpPr>
        <p:spPr bwMode="auto">
          <a:xfrm>
            <a:off x="1824251" y="1401221"/>
            <a:ext cx="38100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485" name="Text Box 5"/>
          <p:cNvSpPr txBox="1">
            <a:spLocks noChangeArrowheads="1"/>
          </p:cNvSpPr>
          <p:nvPr/>
        </p:nvSpPr>
        <p:spPr bwMode="auto">
          <a:xfrm>
            <a:off x="2169425" y="1147006"/>
            <a:ext cx="75247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400" b="1" dirty="0">
                <a:solidFill>
                  <a:srgbClr val="0000FF"/>
                </a:solidFill>
                <a:latin typeface="Times New Roman" panose="02020603050405020304" pitchFamily="18" charset="0"/>
              </a:rPr>
              <a:t>  Phần dấu </a:t>
            </a:r>
            <a:r>
              <a:rPr lang="en-US" altLang="en-US" sz="2400" b="1" dirty="0">
                <a:solidFill>
                  <a:srgbClr val="FF0000"/>
                </a:solidFill>
                <a:latin typeface="Times New Roman" panose="02020603050405020304" pitchFamily="18" charset="0"/>
              </a:rPr>
              <a:t>?</a:t>
            </a:r>
            <a:r>
              <a:rPr lang="en-US" altLang="en-US" sz="2400" b="1" dirty="0">
                <a:solidFill>
                  <a:srgbClr val="0000FF"/>
                </a:solidFill>
                <a:latin typeface="Times New Roman" panose="02020603050405020304" pitchFamily="18" charset="0"/>
              </a:rPr>
              <a:t> được đặt trong ngoặc đơn tỏ ý nghi ngờ.</a:t>
            </a:r>
          </a:p>
        </p:txBody>
      </p:sp>
      <p:sp>
        <p:nvSpPr>
          <p:cNvPr id="20486" name="Line 6"/>
          <p:cNvSpPr>
            <a:spLocks noChangeShapeType="1"/>
          </p:cNvSpPr>
          <p:nvPr/>
        </p:nvSpPr>
        <p:spPr bwMode="auto">
          <a:xfrm>
            <a:off x="1786151" y="3399130"/>
            <a:ext cx="22860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487" name="Text Box 7"/>
          <p:cNvSpPr txBox="1">
            <a:spLocks noChangeArrowheads="1"/>
          </p:cNvSpPr>
          <p:nvPr/>
        </p:nvSpPr>
        <p:spPr bwMode="auto">
          <a:xfrm>
            <a:off x="2057400" y="3169714"/>
            <a:ext cx="6781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400" b="1" dirty="0">
                <a:solidFill>
                  <a:srgbClr val="0000FF"/>
                </a:solidFill>
                <a:latin typeface="Times New Roman" panose="02020603050405020304" pitchFamily="18" charset="0"/>
              </a:rPr>
              <a:t> Dấu chấm than trong ngoặc đơn hàm ý mỉa mai.</a:t>
            </a:r>
          </a:p>
        </p:txBody>
      </p:sp>
      <p:sp>
        <p:nvSpPr>
          <p:cNvPr id="20488" name="Line 8"/>
          <p:cNvSpPr>
            <a:spLocks noChangeShapeType="1"/>
          </p:cNvSpPr>
          <p:nvPr/>
        </p:nvSpPr>
        <p:spPr bwMode="auto">
          <a:xfrm flipV="1">
            <a:off x="2014751" y="6342347"/>
            <a:ext cx="38100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489" name="Text Box 9"/>
          <p:cNvSpPr txBox="1">
            <a:spLocks noChangeArrowheads="1"/>
          </p:cNvSpPr>
          <p:nvPr/>
        </p:nvSpPr>
        <p:spPr bwMode="auto">
          <a:xfrm>
            <a:off x="2362200" y="6094414"/>
            <a:ext cx="7467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400" b="1" dirty="0">
                <a:solidFill>
                  <a:srgbClr val="0066FF"/>
                </a:solidFill>
                <a:latin typeface="Times New Roman" panose="02020603050405020304" pitchFamily="18" charset="0"/>
              </a:rPr>
              <a:t>  </a:t>
            </a:r>
            <a:r>
              <a:rPr lang="en-US" altLang="en-US" sz="2400" b="1" dirty="0">
                <a:solidFill>
                  <a:srgbClr val="0070C0"/>
                </a:solidFill>
                <a:latin typeface="Times New Roman" panose="02020603050405020304" pitchFamily="18" charset="0"/>
              </a:rPr>
              <a:t>Dấu đặt trong ngoặc đơn hàm ý nghi ngờ, mỉa mai</a:t>
            </a:r>
            <a:r>
              <a:rPr lang="en-US" altLang="en-US" sz="2400" b="1" dirty="0">
                <a:solidFill>
                  <a:srgbClr val="0000FF"/>
                </a:solidFill>
                <a:latin typeface="Times New Roman" panose="02020603050405020304" pitchFamily="18" charset="0"/>
              </a:rPr>
              <a:t>.</a:t>
            </a:r>
          </a:p>
        </p:txBody>
      </p:sp>
      <p:graphicFrame>
        <p:nvGraphicFramePr>
          <p:cNvPr id="10" name="Object 19"/>
          <p:cNvGraphicFramePr>
            <a:graphicFrameLocks noChangeAspect="1"/>
          </p:cNvGraphicFramePr>
          <p:nvPr/>
        </p:nvGraphicFramePr>
        <p:xfrm>
          <a:off x="0" y="0"/>
          <a:ext cx="1681163" cy="1676400"/>
        </p:xfrm>
        <a:graphic>
          <a:graphicData uri="http://schemas.openxmlformats.org/presentationml/2006/ole">
            <mc:AlternateContent xmlns:mc="http://schemas.openxmlformats.org/markup-compatibility/2006">
              <mc:Choice xmlns:v="urn:schemas-microsoft-com:vml" Requires="v">
                <p:oleObj spid="_x0000_s8210" name="Clip" r:id="rId3" imgW="1278331" imgH="1273759" progId="">
                  <p:embed/>
                </p:oleObj>
              </mc:Choice>
              <mc:Fallback>
                <p:oleObj name="Clip" r:id="rId3" imgW="1278331" imgH="1273759"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681163" cy="167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2"/>
          <p:cNvGraphicFramePr>
            <a:graphicFrameLocks noChangeAspect="1"/>
          </p:cNvGraphicFramePr>
          <p:nvPr>
            <p:extLst/>
          </p:nvPr>
        </p:nvGraphicFramePr>
        <p:xfrm>
          <a:off x="10509161" y="5087155"/>
          <a:ext cx="1575045" cy="1770845"/>
        </p:xfrm>
        <a:graphic>
          <a:graphicData uri="http://schemas.openxmlformats.org/presentationml/2006/ole">
            <mc:AlternateContent xmlns:mc="http://schemas.openxmlformats.org/markup-compatibility/2006">
              <mc:Choice xmlns:v="urn:schemas-microsoft-com:vml" Requires="v">
                <p:oleObj spid="_x0000_s8211" name="Clip" r:id="rId5" imgW="1999793" imgH="1831543" progId="MS_ClipArt_Gallery.2">
                  <p:embed/>
                </p:oleObj>
              </mc:Choice>
              <mc:Fallback>
                <p:oleObj name="Clip" r:id="rId5" imgW="1999793" imgH="1831543" progId="MS_ClipArt_Gallery.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509161" y="5087155"/>
                        <a:ext cx="1575045" cy="1770845"/>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58533344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20485">
                                            <p:txEl>
                                              <p:pRg st="0" end="0"/>
                                            </p:txEl>
                                          </p:spTgt>
                                        </p:tgtEl>
                                        <p:attrNameLst>
                                          <p:attrName>style.visibility</p:attrName>
                                        </p:attrNameLst>
                                      </p:cBhvr>
                                      <p:to>
                                        <p:strVal val="visible"/>
                                      </p:to>
                                    </p:set>
                                    <p:animEffect transition="in" filter="diamond(in)">
                                      <p:cBhvr>
                                        <p:cTn id="7" dur="2000"/>
                                        <p:tgtEl>
                                          <p:spTgt spid="2048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3" presetClass="entr" presetSubtype="16" fill="hold" nodeType="clickEffect">
                                  <p:stCondLst>
                                    <p:cond delay="0"/>
                                  </p:stCondLst>
                                  <p:childTnLst>
                                    <p:set>
                                      <p:cBhvr>
                                        <p:cTn id="11" dur="1" fill="hold">
                                          <p:stCondLst>
                                            <p:cond delay="0"/>
                                          </p:stCondLst>
                                        </p:cTn>
                                        <p:tgtEl>
                                          <p:spTgt spid="20487">
                                            <p:txEl>
                                              <p:pRg st="0" end="0"/>
                                            </p:txEl>
                                          </p:spTgt>
                                        </p:tgtEl>
                                        <p:attrNameLst>
                                          <p:attrName>style.visibility</p:attrName>
                                        </p:attrNameLst>
                                      </p:cBhvr>
                                      <p:to>
                                        <p:strVal val="visible"/>
                                      </p:to>
                                    </p:set>
                                    <p:animEffect transition="in" filter="plus(in)">
                                      <p:cBhvr>
                                        <p:cTn id="12" dur="2000"/>
                                        <p:tgtEl>
                                          <p:spTgt spid="2048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1" presetClass="entr" presetSubtype="4" fill="hold" nodeType="clickEffect">
                                  <p:stCondLst>
                                    <p:cond delay="0"/>
                                  </p:stCondLst>
                                  <p:childTnLst>
                                    <p:set>
                                      <p:cBhvr>
                                        <p:cTn id="16" dur="1" fill="hold">
                                          <p:stCondLst>
                                            <p:cond delay="0"/>
                                          </p:stCondLst>
                                        </p:cTn>
                                        <p:tgtEl>
                                          <p:spTgt spid="20489">
                                            <p:txEl>
                                              <p:pRg st="0" end="0"/>
                                            </p:txEl>
                                          </p:spTgt>
                                        </p:tgtEl>
                                        <p:attrNameLst>
                                          <p:attrName>style.visibility</p:attrName>
                                        </p:attrNameLst>
                                      </p:cBhvr>
                                      <p:to>
                                        <p:strVal val="visible"/>
                                      </p:to>
                                    </p:set>
                                    <p:animEffect transition="in" filter="wheel(4)">
                                      <p:cBhvr>
                                        <p:cTn id="17" dur="2000"/>
                                        <p:tgtEl>
                                          <p:spTgt spid="2048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Text Box 4"/>
          <p:cNvSpPr txBox="1">
            <a:spLocks noChangeArrowheads="1"/>
          </p:cNvSpPr>
          <p:nvPr/>
        </p:nvSpPr>
        <p:spPr bwMode="auto">
          <a:xfrm>
            <a:off x="1681163" y="0"/>
            <a:ext cx="10393606" cy="1384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2" tIns="45706" rIns="91412" bIns="45706">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spcBef>
                <a:spcPct val="50000"/>
              </a:spcBef>
              <a:defRPr/>
            </a:pPr>
            <a:r>
              <a:rPr lang="en-US" altLang="en-US" sz="3600" b="1" dirty="0" smtClean="0">
                <a:solidFill>
                  <a:srgbClr val="FF0000"/>
                </a:solidFill>
                <a:effectLst>
                  <a:outerShdw blurRad="38100" dist="38100" dir="2700000" algn="tl">
                    <a:srgbClr val="000000">
                      <a:alpha val="43137"/>
                    </a:srgbClr>
                  </a:outerShdw>
                </a:effectLst>
                <a:latin typeface="Times New Roman" pitchFamily="18" charset="0"/>
              </a:rPr>
              <a:t>II/ DẤU HAI CHẤM</a:t>
            </a:r>
            <a:endParaRPr lang="en-US" altLang="en-US" sz="3600" b="1" dirty="0">
              <a:solidFill>
                <a:srgbClr val="FF0000"/>
              </a:solidFill>
              <a:effectLst>
                <a:outerShdw blurRad="38100" dist="38100" dir="2700000" algn="tl">
                  <a:srgbClr val="000000">
                    <a:alpha val="43137"/>
                  </a:srgbClr>
                </a:outerShdw>
              </a:effectLst>
              <a:latin typeface="Times New Roman" pitchFamily="18" charset="0"/>
            </a:endParaRPr>
          </a:p>
          <a:p>
            <a:pPr eaLnBrk="1" hangingPunct="1">
              <a:spcBef>
                <a:spcPct val="50000"/>
              </a:spcBef>
              <a:defRPr/>
            </a:pPr>
            <a:r>
              <a:rPr lang="en-US" altLang="en-US" sz="3200" b="1" dirty="0">
                <a:solidFill>
                  <a:srgbClr val="000000"/>
                </a:solidFill>
                <a:effectLst>
                  <a:outerShdw blurRad="38100" dist="38100" dir="2700000" algn="tl">
                    <a:srgbClr val="000000">
                      <a:alpha val="43137"/>
                    </a:srgbClr>
                  </a:outerShdw>
                </a:effectLst>
                <a:latin typeface="Times New Roman" pitchFamily="18" charset="0"/>
              </a:rPr>
              <a:t> </a:t>
            </a:r>
            <a:r>
              <a:rPr lang="en-US" altLang="en-US" sz="3200" b="1" dirty="0" smtClean="0">
                <a:solidFill>
                  <a:srgbClr val="000000"/>
                </a:solidFill>
                <a:effectLst>
                  <a:outerShdw blurRad="38100" dist="38100" dir="2700000" algn="tl">
                    <a:srgbClr val="000000">
                      <a:alpha val="43137"/>
                    </a:srgbClr>
                  </a:outerShdw>
                </a:effectLst>
                <a:latin typeface="Times New Roman" pitchFamily="18" charset="0"/>
              </a:rPr>
              <a:t>Hs đọc ví dụ sgk trang 135, trả lời câu hỏi</a:t>
            </a:r>
            <a:endParaRPr lang="en-US" altLang="en-US" sz="3200" b="1" dirty="0">
              <a:solidFill>
                <a:srgbClr val="000000"/>
              </a:solidFill>
              <a:effectLst>
                <a:outerShdw blurRad="38100" dist="38100" dir="2700000" algn="tl">
                  <a:srgbClr val="000000">
                    <a:alpha val="43137"/>
                  </a:srgbClr>
                </a:outerShdw>
              </a:effectLst>
              <a:latin typeface="Times New Roman" pitchFamily="18" charset="0"/>
            </a:endParaRPr>
          </a:p>
        </p:txBody>
      </p:sp>
      <p:graphicFrame>
        <p:nvGraphicFramePr>
          <p:cNvPr id="17414" name="Object 2"/>
          <p:cNvGraphicFramePr>
            <a:graphicFrameLocks noChangeAspect="1"/>
          </p:cNvGraphicFramePr>
          <p:nvPr>
            <p:extLst/>
          </p:nvPr>
        </p:nvGraphicFramePr>
        <p:xfrm>
          <a:off x="10509161" y="5087155"/>
          <a:ext cx="1575045" cy="1770845"/>
        </p:xfrm>
        <a:graphic>
          <a:graphicData uri="http://schemas.openxmlformats.org/presentationml/2006/ole">
            <mc:AlternateContent xmlns:mc="http://schemas.openxmlformats.org/markup-compatibility/2006">
              <mc:Choice xmlns:v="urn:schemas-microsoft-com:vml" Requires="v">
                <p:oleObj spid="_x0000_s4118" name="Clip" r:id="rId4" imgW="1999793" imgH="1831543" progId="MS_ClipArt_Gallery.2">
                  <p:embed/>
                </p:oleObj>
              </mc:Choice>
              <mc:Fallback>
                <p:oleObj name="Clip" r:id="rId4" imgW="1999793" imgH="1831543"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09161" y="5087155"/>
                        <a:ext cx="1575045" cy="1770845"/>
                      </a:xfrm>
                      <a:prstGeom prst="rect">
                        <a:avLst/>
                      </a:prstGeom>
                      <a:noFill/>
                      <a:ln>
                        <a:noFill/>
                      </a:ln>
                      <a:effectLst/>
                    </p:spPr>
                  </p:pic>
                </p:oleObj>
              </mc:Fallback>
            </mc:AlternateContent>
          </a:graphicData>
        </a:graphic>
      </p:graphicFrame>
      <p:graphicFrame>
        <p:nvGraphicFramePr>
          <p:cNvPr id="9" name="Object 19"/>
          <p:cNvGraphicFramePr>
            <a:graphicFrameLocks noChangeAspect="1"/>
          </p:cNvGraphicFramePr>
          <p:nvPr/>
        </p:nvGraphicFramePr>
        <p:xfrm>
          <a:off x="0" y="0"/>
          <a:ext cx="1681163" cy="1676400"/>
        </p:xfrm>
        <a:graphic>
          <a:graphicData uri="http://schemas.openxmlformats.org/presentationml/2006/ole">
            <mc:AlternateContent xmlns:mc="http://schemas.openxmlformats.org/markup-compatibility/2006">
              <mc:Choice xmlns:v="urn:schemas-microsoft-com:vml" Requires="v">
                <p:oleObj spid="_x0000_s4119" name="Clip" r:id="rId6" imgW="1278331" imgH="1273759" progId="">
                  <p:embed/>
                </p:oleObj>
              </mc:Choice>
              <mc:Fallback>
                <p:oleObj name="Clip" r:id="rId6" imgW="1278331" imgH="1273759"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681163" cy="167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AutoShape 26"/>
          <p:cNvSpPr>
            <a:spLocks noChangeArrowheads="1"/>
          </p:cNvSpPr>
          <p:nvPr/>
        </p:nvSpPr>
        <p:spPr bwMode="auto">
          <a:xfrm>
            <a:off x="4646589" y="2466792"/>
            <a:ext cx="5105400" cy="2339365"/>
          </a:xfrm>
          <a:prstGeom prst="wedgeEllipseCallout">
            <a:avLst>
              <a:gd name="adj1" fmla="val -40500"/>
              <a:gd name="adj2" fmla="val -69153"/>
            </a:avLst>
          </a:prstGeom>
          <a:gradFill rotWithShape="1">
            <a:gsLst>
              <a:gs pos="0">
                <a:schemeClr val="bg1"/>
              </a:gs>
              <a:gs pos="100000">
                <a:srgbClr val="66FF33"/>
              </a:gs>
            </a:gsLst>
            <a:lin ang="5400000" scaled="1"/>
          </a:gradFill>
          <a:ln w="9525">
            <a:solidFill>
              <a:schemeClr val="tx1"/>
            </a:solidFill>
            <a:miter lim="800000"/>
            <a:headEnd/>
            <a:tailEnd/>
          </a:ln>
        </p:spPr>
        <p:txBody>
          <a:bodyPr lIns="91412" tIns="45706" rIns="91412" bIns="45706"/>
          <a:lstStyle/>
          <a:p>
            <a:pPr eaLnBrk="1" hangingPunct="1">
              <a:spcBef>
                <a:spcPct val="50000"/>
              </a:spcBef>
              <a:defRPr/>
            </a:pPr>
            <a:r>
              <a:rPr lang="en-US" altLang="en-US" sz="3200" b="1" i="1" dirty="0" smtClean="0">
                <a:solidFill>
                  <a:srgbClr val="FF0000"/>
                </a:solidFill>
                <a:effectLst>
                  <a:outerShdw blurRad="38100" dist="38100" dir="2700000" algn="tl">
                    <a:srgbClr val="000000">
                      <a:alpha val="43137"/>
                    </a:srgbClr>
                  </a:outerShdw>
                </a:effectLst>
                <a:latin typeface="Times New Roman" pitchFamily="18" charset="0"/>
              </a:rPr>
              <a:t>Dấu hai chấm ở các đoạn trích dùng để làm gì?</a:t>
            </a:r>
            <a:endParaRPr lang="en-US" altLang="en-US" sz="3200" b="1" i="1" dirty="0">
              <a:solidFill>
                <a:srgbClr val="FF0000"/>
              </a:solidFill>
              <a:effectLst>
                <a:outerShdw blurRad="38100" dist="38100" dir="2700000" algn="tl">
                  <a:srgbClr val="000000">
                    <a:alpha val="43137"/>
                  </a:srgbClr>
                </a:outerShdw>
              </a:effectLst>
              <a:latin typeface="Times New Roman" pitchFamily="18" charset="0"/>
            </a:endParaRPr>
          </a:p>
          <a:p>
            <a:pPr algn="ctr" eaLnBrk="1" hangingPunct="1">
              <a:defRPr/>
            </a:pPr>
            <a:endParaRPr lang="en-US" altLang="en-US" sz="4000" dirty="0">
              <a:solidFill>
                <a:schemeClr val="tx2"/>
              </a:solidFill>
              <a:effectLst>
                <a:outerShdw blurRad="38100" dist="38100" dir="2700000" algn="tl">
                  <a:srgbClr val="000000">
                    <a:alpha val="43137"/>
                  </a:srgbClr>
                </a:outerShdw>
              </a:effectLst>
              <a:latin typeface="Times New Roman" pitchFamily="18" charset="0"/>
            </a:endParaRPr>
          </a:p>
        </p:txBody>
      </p:sp>
    </p:spTree>
    <p:custDataLst>
      <p:tags r:id="rId2"/>
    </p:custDataLst>
    <p:extLst>
      <p:ext uri="{BB962C8B-B14F-4D97-AF65-F5344CB8AC3E}">
        <p14:creationId xmlns:p14="http://schemas.microsoft.com/office/powerpoint/2010/main" val="3555817311"/>
      </p:ext>
    </p:extLst>
  </p:cSld>
  <p:clrMapOvr>
    <a:masterClrMapping/>
  </p:clrMapOvr>
  <p:transition spd="slow" advTm="31328"/>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4)">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623888"/>
            <a:ext cx="9753600" cy="7786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43" name="Text Box 3"/>
          <p:cNvSpPr txBox="1">
            <a:spLocks noChangeArrowheads="1"/>
          </p:cNvSpPr>
          <p:nvPr/>
        </p:nvSpPr>
        <p:spPr bwMode="auto">
          <a:xfrm>
            <a:off x="2438400" y="381001"/>
            <a:ext cx="8458200" cy="258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92100" indent="342900">
              <a:defRPr>
                <a:solidFill>
                  <a:schemeClr val="tx1"/>
                </a:solidFill>
                <a:latin typeface="Arial" panose="020B0604020202020204" pitchFamily="34" charset="0"/>
              </a:defRPr>
            </a:lvl1pPr>
            <a:lvl2pPr marL="1092200" indent="-342900">
              <a:defRPr>
                <a:solidFill>
                  <a:schemeClr val="tx1"/>
                </a:solidFill>
                <a:latin typeface="Arial" panose="020B0604020202020204" pitchFamily="34" charset="0"/>
              </a:defRPr>
            </a:lvl2pPr>
            <a:lvl3pPr marL="1549400" indent="-342900">
              <a:defRPr>
                <a:solidFill>
                  <a:schemeClr val="tx1"/>
                </a:solidFill>
                <a:latin typeface="Arial" panose="020B0604020202020204" pitchFamily="34" charset="0"/>
              </a:defRPr>
            </a:lvl3pPr>
            <a:lvl4pPr marL="2006600" indent="-342900">
              <a:defRPr>
                <a:solidFill>
                  <a:schemeClr val="tx1"/>
                </a:solidFill>
                <a:latin typeface="Arial" panose="020B0604020202020204" pitchFamily="34" charset="0"/>
              </a:defRPr>
            </a:lvl4pPr>
            <a:lvl5pPr marL="2463800" indent="-342900">
              <a:defRPr>
                <a:solidFill>
                  <a:schemeClr val="tx1"/>
                </a:solidFill>
                <a:latin typeface="Arial" panose="020B0604020202020204" pitchFamily="34" charset="0"/>
              </a:defRPr>
            </a:lvl5pPr>
            <a:lvl6pPr marL="2921000" indent="-342900" fontAlgn="base">
              <a:spcBef>
                <a:spcPct val="0"/>
              </a:spcBef>
              <a:spcAft>
                <a:spcPct val="0"/>
              </a:spcAft>
              <a:defRPr>
                <a:solidFill>
                  <a:schemeClr val="tx1"/>
                </a:solidFill>
                <a:latin typeface="Arial" panose="020B0604020202020204" pitchFamily="34" charset="0"/>
              </a:defRPr>
            </a:lvl6pPr>
            <a:lvl7pPr marL="3378200" indent="-342900" fontAlgn="base">
              <a:spcBef>
                <a:spcPct val="0"/>
              </a:spcBef>
              <a:spcAft>
                <a:spcPct val="0"/>
              </a:spcAft>
              <a:defRPr>
                <a:solidFill>
                  <a:schemeClr val="tx1"/>
                </a:solidFill>
                <a:latin typeface="Arial" panose="020B0604020202020204" pitchFamily="34" charset="0"/>
              </a:defRPr>
            </a:lvl7pPr>
            <a:lvl8pPr marL="3835400" indent="-342900" fontAlgn="base">
              <a:spcBef>
                <a:spcPct val="0"/>
              </a:spcBef>
              <a:spcAft>
                <a:spcPct val="0"/>
              </a:spcAft>
              <a:defRPr>
                <a:solidFill>
                  <a:schemeClr val="tx1"/>
                </a:solidFill>
                <a:latin typeface="Arial" panose="020B0604020202020204" pitchFamily="34" charset="0"/>
              </a:defRPr>
            </a:lvl8pPr>
            <a:lvl9pPr marL="4292600" indent="-342900" fontAlgn="base">
              <a:spcBef>
                <a:spcPct val="0"/>
              </a:spcBef>
              <a:spcAft>
                <a:spcPct val="0"/>
              </a:spcAft>
              <a:defRPr>
                <a:solidFill>
                  <a:schemeClr val="tx1"/>
                </a:solidFill>
                <a:latin typeface="Arial" panose="020B0604020202020204" pitchFamily="34" charset="0"/>
              </a:defRPr>
            </a:lvl9pPr>
          </a:lstStyle>
          <a:p>
            <a:pPr eaLnBrk="0" hangingPunct="0">
              <a:buFontTx/>
              <a:buAutoNum type="alphaLcPeriod"/>
            </a:pPr>
            <a:r>
              <a:rPr lang="en-US" altLang="en-US" sz="2400" b="1">
                <a:latin typeface="Times New Roman" panose="02020603050405020304" pitchFamily="18" charset="0"/>
              </a:rPr>
              <a:t>Rồi Dế Choắt loanh quanh, băn khoăn. Tôi phải bảo</a:t>
            </a:r>
            <a:r>
              <a:rPr lang="en-US" altLang="en-US" sz="2400" b="1">
                <a:solidFill>
                  <a:srgbClr val="FF3300"/>
                </a:solidFill>
                <a:latin typeface="Times New Roman" panose="02020603050405020304" pitchFamily="18" charset="0"/>
              </a:rPr>
              <a:t>:	</a:t>
            </a:r>
            <a:r>
              <a:rPr lang="en-US" altLang="en-US" sz="2400" b="1">
                <a:latin typeface="Times New Roman" panose="02020603050405020304" pitchFamily="18" charset="0"/>
              </a:rPr>
              <a:t>   </a:t>
            </a:r>
          </a:p>
          <a:p>
            <a:pPr eaLnBrk="0" hangingPunct="0"/>
            <a:r>
              <a:rPr lang="en-US" altLang="en-US" sz="2400" b="1">
                <a:latin typeface="Times New Roman" panose="02020603050405020304" pitchFamily="18" charset="0"/>
              </a:rPr>
              <a:t>- Được, chú mình cứ nói thẳng thừng ra nào.</a:t>
            </a:r>
          </a:p>
          <a:p>
            <a:pPr eaLnBrk="0" hangingPunct="0"/>
            <a:r>
              <a:rPr lang="en-US" altLang="en-US" sz="2400" b="1">
                <a:latin typeface="Times New Roman" panose="02020603050405020304" pitchFamily="18" charset="0"/>
              </a:rPr>
              <a:t>Dế Choắt nhìn tôi mà rằng:</a:t>
            </a:r>
          </a:p>
          <a:p>
            <a:pPr eaLnBrk="0" hangingPunct="0">
              <a:buFontTx/>
              <a:buChar char="-"/>
            </a:pPr>
            <a:r>
              <a:rPr lang="en-US" altLang="en-US" sz="2400" b="1">
                <a:latin typeface="Times New Roman" panose="02020603050405020304" pitchFamily="18" charset="0"/>
              </a:rPr>
              <a:t>Anh đã nghĩ thương em như thế thì hay là anh đào giúp cho em một cái ngách sang bên nhà anh, phòng khi tắt lửa tối đèn có đứa nào đến bắt nạt thì em chạy sang...</a:t>
            </a:r>
            <a:endParaRPr lang="en-US" altLang="en-US" b="1">
              <a:latin typeface="Times New Roman" panose="02020603050405020304" pitchFamily="18" charset="0"/>
            </a:endParaRPr>
          </a:p>
          <a:p>
            <a:pPr eaLnBrk="0" hangingPunct="0"/>
            <a:r>
              <a:rPr lang="en-US" altLang="en-US" b="1">
                <a:latin typeface="Times New Roman" panose="02020603050405020304" pitchFamily="18" charset="0"/>
              </a:rPr>
              <a:t>                                                             </a:t>
            </a:r>
            <a:r>
              <a:rPr lang="en-US" altLang="en-US" b="1" i="1">
                <a:latin typeface="Times New Roman" panose="02020603050405020304" pitchFamily="18" charset="0"/>
              </a:rPr>
              <a:t>(</a:t>
            </a:r>
            <a:r>
              <a:rPr lang="en-US" altLang="en-US" b="1">
                <a:latin typeface="Times New Roman" panose="02020603050405020304" pitchFamily="18" charset="0"/>
              </a:rPr>
              <a:t>Tô Hoài</a:t>
            </a:r>
            <a:r>
              <a:rPr lang="en-US" altLang="en-US" b="1" i="1">
                <a:latin typeface="Times New Roman" panose="02020603050405020304" pitchFamily="18" charset="0"/>
              </a:rPr>
              <a:t>, Dế Mèn phiêu lưu kí)</a:t>
            </a:r>
          </a:p>
        </p:txBody>
      </p:sp>
      <p:sp>
        <p:nvSpPr>
          <p:cNvPr id="10244" name="Text Box 4"/>
          <p:cNvSpPr txBox="1">
            <a:spLocks noChangeArrowheads="1"/>
          </p:cNvSpPr>
          <p:nvPr/>
        </p:nvSpPr>
        <p:spPr bwMode="auto">
          <a:xfrm>
            <a:off x="2438400" y="3124200"/>
            <a:ext cx="80010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sz="2400" b="1">
                <a:latin typeface="Times New Roman" panose="02020603050405020304" pitchFamily="18" charset="0"/>
              </a:rPr>
              <a:t>b. Như tre mọc thẳng, con người không chịu khuất.   Người xưa có câu</a:t>
            </a:r>
            <a:r>
              <a:rPr lang="en-US" altLang="en-US" sz="2400" b="1">
                <a:solidFill>
                  <a:srgbClr val="FF3300"/>
                </a:solidFill>
                <a:latin typeface="Times New Roman" panose="02020603050405020304" pitchFamily="18" charset="0"/>
              </a:rPr>
              <a:t>:</a:t>
            </a:r>
            <a:r>
              <a:rPr lang="en-US" altLang="en-US" sz="2400" b="1">
                <a:latin typeface="Times New Roman" panose="02020603050405020304" pitchFamily="18" charset="0"/>
              </a:rPr>
              <a:t> “Trúc dẫu cháy, đốt ngay vẫn thẳng”. Tre là thẳng thắn, bất khuất !</a:t>
            </a:r>
            <a:r>
              <a:rPr lang="en-US" altLang="en-US" b="1">
                <a:latin typeface="Times New Roman" panose="02020603050405020304" pitchFamily="18" charset="0"/>
              </a:rPr>
              <a:t>                          </a:t>
            </a:r>
            <a:r>
              <a:rPr lang="en-US" altLang="en-US" b="1" i="1">
                <a:latin typeface="Times New Roman" panose="02020603050405020304" pitchFamily="18" charset="0"/>
              </a:rPr>
              <a:t>(</a:t>
            </a:r>
            <a:r>
              <a:rPr lang="en-US" altLang="en-US" b="1">
                <a:latin typeface="Times New Roman" panose="02020603050405020304" pitchFamily="18" charset="0"/>
              </a:rPr>
              <a:t>Thép Mới</a:t>
            </a:r>
            <a:r>
              <a:rPr lang="en-US" altLang="en-US" b="1" i="1">
                <a:latin typeface="Times New Roman" panose="02020603050405020304" pitchFamily="18" charset="0"/>
              </a:rPr>
              <a:t>, Cây tre Việt Nam)</a:t>
            </a:r>
          </a:p>
          <a:p>
            <a:pPr eaLnBrk="0" hangingPunct="0">
              <a:spcBef>
                <a:spcPct val="50000"/>
              </a:spcBef>
            </a:pPr>
            <a:r>
              <a:rPr lang="en-US" altLang="en-US" b="1" i="1">
                <a:latin typeface="Times New Roman" panose="02020603050405020304" pitchFamily="18" charset="0"/>
              </a:rPr>
              <a:t> </a:t>
            </a:r>
          </a:p>
        </p:txBody>
      </p:sp>
      <p:sp>
        <p:nvSpPr>
          <p:cNvPr id="10245" name="Text Box 5"/>
          <p:cNvSpPr txBox="1">
            <a:spLocks noChangeArrowheads="1"/>
          </p:cNvSpPr>
          <p:nvPr/>
        </p:nvSpPr>
        <p:spPr bwMode="auto">
          <a:xfrm>
            <a:off x="2133600" y="4648200"/>
            <a:ext cx="8001000"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eaLnBrk="0" hangingPunct="0"/>
            <a:r>
              <a:rPr lang="en-US" altLang="en-US" sz="2400" b="1">
                <a:latin typeface="Times New Roman" panose="02020603050405020304" pitchFamily="18" charset="0"/>
              </a:rPr>
              <a:t>c.   Con đường này tôi đã quen đi lại lắm lần, nhưng lần này tự nhiên thấy lạ. Cảnh vật chung quanh tôi đều thay đổi, vì chính lòng tôi đang có sự thay đổi lớn</a:t>
            </a:r>
            <a:r>
              <a:rPr lang="en-US" altLang="en-US" sz="2400" b="1">
                <a:solidFill>
                  <a:srgbClr val="FF3300"/>
                </a:solidFill>
                <a:latin typeface="Times New Roman" panose="02020603050405020304" pitchFamily="18" charset="0"/>
              </a:rPr>
              <a:t>:</a:t>
            </a:r>
            <a:r>
              <a:rPr lang="en-US" altLang="en-US" sz="2400" b="1">
                <a:latin typeface="Times New Roman" panose="02020603050405020304" pitchFamily="18" charset="0"/>
              </a:rPr>
              <a:t> hôm nay tôi đi học.</a:t>
            </a:r>
            <a:r>
              <a:rPr lang="en-US" altLang="en-US" b="1">
                <a:latin typeface="Times New Roman" panose="02020603050405020304" pitchFamily="18" charset="0"/>
              </a:rPr>
              <a:t>                                    	    </a:t>
            </a:r>
            <a:r>
              <a:rPr lang="en-US" altLang="en-US" b="1" i="1">
                <a:latin typeface="Times New Roman" panose="02020603050405020304" pitchFamily="18" charset="0"/>
              </a:rPr>
              <a:t>(</a:t>
            </a:r>
            <a:r>
              <a:rPr lang="en-US" altLang="en-US" b="1">
                <a:latin typeface="Times New Roman" panose="02020603050405020304" pitchFamily="18" charset="0"/>
              </a:rPr>
              <a:t>Thanh Tịnh</a:t>
            </a:r>
            <a:r>
              <a:rPr lang="en-US" altLang="en-US" b="1" i="1">
                <a:latin typeface="Times New Roman" panose="02020603050405020304" pitchFamily="18" charset="0"/>
              </a:rPr>
              <a:t>, Tôi đi học)</a:t>
            </a:r>
          </a:p>
        </p:txBody>
      </p:sp>
      <p:sp>
        <p:nvSpPr>
          <p:cNvPr id="10248" name="Text Box 8"/>
          <p:cNvSpPr txBox="1">
            <a:spLocks noChangeArrowheads="1"/>
          </p:cNvSpPr>
          <p:nvPr/>
        </p:nvSpPr>
        <p:spPr bwMode="auto">
          <a:xfrm>
            <a:off x="3200400" y="0"/>
            <a:ext cx="533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b="1" dirty="0">
                <a:solidFill>
                  <a:srgbClr val="0066CC"/>
                </a:solidFill>
                <a:latin typeface="Times New Roman" panose="02020603050405020304" pitchFamily="18" charset="0"/>
              </a:rPr>
              <a:t>1. Ví dụ :  </a:t>
            </a:r>
            <a:r>
              <a:rPr lang="en-US" altLang="en-US" sz="2400" b="1" dirty="0">
                <a:solidFill>
                  <a:srgbClr val="0066CC"/>
                </a:solidFill>
                <a:latin typeface=".VnTime" pitchFamily="34" charset="0"/>
              </a:rPr>
              <a:t>Dấu hai chấm</a:t>
            </a:r>
          </a:p>
        </p:txBody>
      </p:sp>
      <p:sp>
        <p:nvSpPr>
          <p:cNvPr id="10249" name="Rectangle 9"/>
          <p:cNvSpPr>
            <a:spLocks noChangeArrowheads="1"/>
          </p:cNvSpPr>
          <p:nvPr/>
        </p:nvSpPr>
        <p:spPr bwMode="auto">
          <a:xfrm>
            <a:off x="3962400" y="4267200"/>
            <a:ext cx="4267200" cy="457200"/>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50" name="Rectangle 10"/>
          <p:cNvSpPr>
            <a:spLocks noChangeArrowheads="1"/>
          </p:cNvSpPr>
          <p:nvPr/>
        </p:nvSpPr>
        <p:spPr bwMode="auto">
          <a:xfrm>
            <a:off x="3505200" y="2819400"/>
            <a:ext cx="5791200" cy="381000"/>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51" name="Rectangle 11"/>
          <p:cNvSpPr>
            <a:spLocks noChangeArrowheads="1"/>
          </p:cNvSpPr>
          <p:nvPr/>
        </p:nvSpPr>
        <p:spPr bwMode="auto">
          <a:xfrm>
            <a:off x="2743200" y="6096000"/>
            <a:ext cx="7315200" cy="533400"/>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52" name="Text Box 12"/>
          <p:cNvSpPr txBox="1">
            <a:spLocks noChangeArrowheads="1"/>
          </p:cNvSpPr>
          <p:nvPr/>
        </p:nvSpPr>
        <p:spPr bwMode="auto">
          <a:xfrm>
            <a:off x="3581400" y="2819401"/>
            <a:ext cx="5486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b="1">
                <a:solidFill>
                  <a:srgbClr val="FF3300"/>
                </a:solidFill>
                <a:latin typeface="Times New Roman" panose="02020603050405020304" pitchFamily="18" charset="0"/>
              </a:rPr>
              <a:t>Đánh dấu lời đối thoại của Dế Mèn và Dế Choắt </a:t>
            </a:r>
          </a:p>
        </p:txBody>
      </p:sp>
      <p:sp>
        <p:nvSpPr>
          <p:cNvPr id="10253" name="Text Box 13"/>
          <p:cNvSpPr txBox="1">
            <a:spLocks noChangeArrowheads="1"/>
          </p:cNvSpPr>
          <p:nvPr/>
        </p:nvSpPr>
        <p:spPr bwMode="auto">
          <a:xfrm>
            <a:off x="3962400" y="4267201"/>
            <a:ext cx="4419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b="1">
                <a:solidFill>
                  <a:srgbClr val="FF3300"/>
                </a:solidFill>
                <a:latin typeface="Times New Roman" panose="02020603050405020304" pitchFamily="18" charset="0"/>
              </a:rPr>
              <a:t>Đánh dấu lời dẫn trực tiếp.</a:t>
            </a:r>
          </a:p>
        </p:txBody>
      </p:sp>
      <p:sp>
        <p:nvSpPr>
          <p:cNvPr id="10254" name="Text Box 14"/>
          <p:cNvSpPr txBox="1">
            <a:spLocks noChangeArrowheads="1"/>
          </p:cNvSpPr>
          <p:nvPr/>
        </p:nvSpPr>
        <p:spPr bwMode="auto">
          <a:xfrm>
            <a:off x="2743200" y="6096001"/>
            <a:ext cx="7010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b="1">
                <a:solidFill>
                  <a:srgbClr val="FF3300"/>
                </a:solidFill>
                <a:latin typeface="Times New Roman" panose="02020603050405020304" pitchFamily="18" charset="0"/>
              </a:rPr>
              <a:t>Đánh dấu phần giải thích lí do thay đổi tâm trạng của tác giả</a:t>
            </a:r>
            <a:r>
              <a:rPr lang="en-US" altLang="en-US"/>
              <a:t> </a:t>
            </a:r>
          </a:p>
        </p:txBody>
      </p:sp>
    </p:spTree>
    <p:extLst>
      <p:ext uri="{BB962C8B-B14F-4D97-AF65-F5344CB8AC3E}">
        <p14:creationId xmlns:p14="http://schemas.microsoft.com/office/powerpoint/2010/main" val="27402511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250"/>
                                        </p:tgtEl>
                                        <p:attrNameLst>
                                          <p:attrName>style.visibility</p:attrName>
                                        </p:attrNameLst>
                                      </p:cBhvr>
                                      <p:to>
                                        <p:strVal val="visible"/>
                                      </p:to>
                                    </p:set>
                                    <p:animEffect transition="in" filter="blinds(horizontal)">
                                      <p:cBhvr>
                                        <p:cTn id="7" dur="500"/>
                                        <p:tgtEl>
                                          <p:spTgt spid="1025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0252"/>
                                        </p:tgtEl>
                                        <p:attrNameLst>
                                          <p:attrName>style.visibility</p:attrName>
                                        </p:attrNameLst>
                                      </p:cBhvr>
                                      <p:to>
                                        <p:strVal val="visible"/>
                                      </p:to>
                                    </p:set>
                                    <p:animEffect transition="in" filter="blinds(horizontal)">
                                      <p:cBhvr>
                                        <p:cTn id="10" dur="500"/>
                                        <p:tgtEl>
                                          <p:spTgt spid="1025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0253"/>
                                        </p:tgtEl>
                                        <p:attrNameLst>
                                          <p:attrName>style.visibility</p:attrName>
                                        </p:attrNameLst>
                                      </p:cBhvr>
                                      <p:to>
                                        <p:strVal val="visible"/>
                                      </p:to>
                                    </p:set>
                                    <p:animEffect transition="in" filter="blinds(horizontal)">
                                      <p:cBhvr>
                                        <p:cTn id="15" dur="500"/>
                                        <p:tgtEl>
                                          <p:spTgt spid="10253"/>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0249"/>
                                        </p:tgtEl>
                                        <p:attrNameLst>
                                          <p:attrName>style.visibility</p:attrName>
                                        </p:attrNameLst>
                                      </p:cBhvr>
                                      <p:to>
                                        <p:strVal val="visible"/>
                                      </p:to>
                                    </p:set>
                                    <p:animEffect transition="in" filter="blinds(horizontal)">
                                      <p:cBhvr>
                                        <p:cTn id="18" dur="500"/>
                                        <p:tgtEl>
                                          <p:spTgt spid="10249"/>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0251"/>
                                        </p:tgtEl>
                                        <p:attrNameLst>
                                          <p:attrName>style.visibility</p:attrName>
                                        </p:attrNameLst>
                                      </p:cBhvr>
                                      <p:to>
                                        <p:strVal val="visible"/>
                                      </p:to>
                                    </p:set>
                                    <p:animEffect transition="in" filter="blinds(horizontal)">
                                      <p:cBhvr>
                                        <p:cTn id="23" dur="500"/>
                                        <p:tgtEl>
                                          <p:spTgt spid="10251"/>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0254"/>
                                        </p:tgtEl>
                                        <p:attrNameLst>
                                          <p:attrName>style.visibility</p:attrName>
                                        </p:attrNameLst>
                                      </p:cBhvr>
                                      <p:to>
                                        <p:strVal val="visible"/>
                                      </p:to>
                                    </p:set>
                                    <p:animEffect transition="in" filter="blinds(horizontal)">
                                      <p:cBhvr>
                                        <p:cTn id="26" dur="500"/>
                                        <p:tgtEl>
                                          <p:spTgt spid="102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9" grpId="0" animBg="1"/>
      <p:bldP spid="10250" grpId="0" animBg="1"/>
      <p:bldP spid="10251" grpId="0" animBg="1"/>
      <p:bldP spid="10252" grpId="0"/>
      <p:bldP spid="10253" grpId="0"/>
      <p:bldP spid="1025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Text Box 4"/>
          <p:cNvSpPr txBox="1">
            <a:spLocks noChangeArrowheads="1"/>
          </p:cNvSpPr>
          <p:nvPr/>
        </p:nvSpPr>
        <p:spPr bwMode="auto">
          <a:xfrm>
            <a:off x="4343400" y="0"/>
            <a:ext cx="170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u="sng">
                <a:latin typeface="Times New Roman" panose="02020603050405020304" pitchFamily="18" charset="0"/>
              </a:rPr>
              <a:t>1.Ví dụ</a:t>
            </a:r>
            <a:r>
              <a:rPr lang="en-US" altLang="en-US" sz="2400">
                <a:latin typeface="Times New Roman" panose="02020603050405020304" pitchFamily="18" charset="0"/>
              </a:rPr>
              <a:t>:</a:t>
            </a:r>
          </a:p>
        </p:txBody>
      </p:sp>
      <p:sp>
        <p:nvSpPr>
          <p:cNvPr id="33800" name="Text Box 8"/>
          <p:cNvSpPr txBox="1">
            <a:spLocks noChangeArrowheads="1"/>
          </p:cNvSpPr>
          <p:nvPr/>
        </p:nvSpPr>
        <p:spPr bwMode="auto">
          <a:xfrm>
            <a:off x="1676400" y="762001"/>
            <a:ext cx="8763000" cy="6001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a:buFontTx/>
              <a:buAutoNum type="alphaLcPeriod"/>
            </a:pPr>
            <a:r>
              <a:rPr lang="en-US" altLang="en-US" sz="2400" dirty="0">
                <a:solidFill>
                  <a:schemeClr val="tx2"/>
                </a:solidFill>
                <a:latin typeface="Times New Roman" panose="02020603050405020304" pitchFamily="18" charset="0"/>
              </a:rPr>
              <a:t>Rồi Dế Choắt loanh quanh, băn khoăn. </a:t>
            </a:r>
            <a:r>
              <a:rPr lang="en-US" altLang="en-US" sz="2400" dirty="0">
                <a:latin typeface="Times New Roman" panose="02020603050405020304" pitchFamily="18" charset="0"/>
              </a:rPr>
              <a:t>Tôi phải bảo </a:t>
            </a:r>
            <a:r>
              <a:rPr lang="en-US" altLang="en-US" sz="2400" b="1" dirty="0">
                <a:solidFill>
                  <a:srgbClr val="FF3300"/>
                </a:solidFill>
                <a:latin typeface="Times New Roman" panose="02020603050405020304" pitchFamily="18" charset="0"/>
              </a:rPr>
              <a:t>:</a:t>
            </a:r>
          </a:p>
          <a:p>
            <a:r>
              <a:rPr lang="en-US" altLang="en-US" sz="2400" dirty="0">
                <a:solidFill>
                  <a:srgbClr val="0000FF"/>
                </a:solidFill>
                <a:latin typeface="Times New Roman" panose="02020603050405020304" pitchFamily="18" charset="0"/>
              </a:rPr>
              <a:t>-  Được, chú mình cứ nói thẳng thừng ra nào.</a:t>
            </a:r>
          </a:p>
          <a:p>
            <a:r>
              <a:rPr lang="en-US" altLang="en-US" sz="2400" dirty="0">
                <a:solidFill>
                  <a:schemeClr val="tx2"/>
                </a:solidFill>
                <a:latin typeface="Times New Roman" panose="02020603050405020304" pitchFamily="18" charset="0"/>
              </a:rPr>
              <a:t>   </a:t>
            </a:r>
            <a:r>
              <a:rPr lang="en-US" altLang="en-US" sz="2400" dirty="0">
                <a:latin typeface="Times New Roman" panose="02020603050405020304" pitchFamily="18" charset="0"/>
              </a:rPr>
              <a:t>Dế Choắt nhìn tôi mà rằng </a:t>
            </a:r>
            <a:r>
              <a:rPr lang="en-US" altLang="en-US" sz="2400" b="1" dirty="0">
                <a:solidFill>
                  <a:srgbClr val="FF3300"/>
                </a:solidFill>
                <a:latin typeface="Times New Roman" panose="02020603050405020304" pitchFamily="18" charset="0"/>
              </a:rPr>
              <a:t>:</a:t>
            </a:r>
          </a:p>
          <a:p>
            <a:pPr algn="ctr">
              <a:buFontTx/>
              <a:buChar char="-"/>
            </a:pPr>
            <a:r>
              <a:rPr lang="en-US" altLang="en-US" sz="2400" dirty="0">
                <a:solidFill>
                  <a:srgbClr val="0000FF"/>
                </a:solidFill>
                <a:latin typeface="Times New Roman" panose="02020603050405020304" pitchFamily="18" charset="0"/>
              </a:rPr>
              <a:t>Anh đã nghĩ thương em như thế thì hay là anh đào giúp cho em một cái ngách sang bên nhà anh, phòng khi tắt lửa tối đèn có đứa nào đến bắt nạt thì em chạy sang...                           	                             </a:t>
            </a:r>
            <a:r>
              <a:rPr lang="en-US" altLang="en-US" sz="2400" i="1" dirty="0">
                <a:solidFill>
                  <a:schemeClr val="tx2"/>
                </a:solidFill>
                <a:latin typeface="Times New Roman" panose="02020603050405020304" pitchFamily="18" charset="0"/>
              </a:rPr>
              <a:t> </a:t>
            </a:r>
            <a:r>
              <a:rPr lang="en-US" altLang="en-US" i="1" dirty="0">
                <a:solidFill>
                  <a:schemeClr val="tx2"/>
                </a:solidFill>
                <a:latin typeface="Times New Roman" panose="02020603050405020304" pitchFamily="18" charset="0"/>
              </a:rPr>
              <a:t>                                                         (</a:t>
            </a:r>
            <a:r>
              <a:rPr lang="en-US" altLang="en-US" dirty="0">
                <a:solidFill>
                  <a:schemeClr val="tx2"/>
                </a:solidFill>
                <a:latin typeface="Times New Roman" panose="02020603050405020304" pitchFamily="18" charset="0"/>
              </a:rPr>
              <a:t>Tô Hoài</a:t>
            </a:r>
            <a:r>
              <a:rPr lang="en-US" altLang="en-US" i="1" dirty="0">
                <a:solidFill>
                  <a:schemeClr val="tx2"/>
                </a:solidFill>
                <a:latin typeface="Times New Roman" panose="02020603050405020304" pitchFamily="18" charset="0"/>
              </a:rPr>
              <a:t>, Dế Mèn phiêu lưu kí)</a:t>
            </a:r>
          </a:p>
          <a:p>
            <a:r>
              <a:rPr lang="en-US" altLang="en-US" sz="2400" dirty="0">
                <a:solidFill>
                  <a:schemeClr val="tx2"/>
                </a:solidFill>
                <a:latin typeface="Times New Roman" panose="02020603050405020304" pitchFamily="18" charset="0"/>
              </a:rPr>
              <a:t>b.Như tre mọc thẳng, con người không chịu khuất. </a:t>
            </a:r>
            <a:r>
              <a:rPr lang="en-US" altLang="en-US" sz="2400" dirty="0">
                <a:latin typeface="Times New Roman" panose="02020603050405020304" pitchFamily="18" charset="0"/>
              </a:rPr>
              <a:t>Người xưa có</a:t>
            </a:r>
            <a:r>
              <a:rPr lang="en-US" altLang="en-US" sz="2400" dirty="0">
                <a:solidFill>
                  <a:srgbClr val="0000CC"/>
                </a:solidFill>
                <a:latin typeface="Times New Roman" panose="02020603050405020304" pitchFamily="18" charset="0"/>
              </a:rPr>
              <a:t> </a:t>
            </a:r>
            <a:r>
              <a:rPr lang="en-US" altLang="en-US" sz="2400" dirty="0">
                <a:latin typeface="Times New Roman" panose="02020603050405020304" pitchFamily="18" charset="0"/>
              </a:rPr>
              <a:t>câu</a:t>
            </a:r>
            <a:r>
              <a:rPr lang="en-US" altLang="en-US" sz="2400" b="1" dirty="0">
                <a:solidFill>
                  <a:srgbClr val="FF3300"/>
                </a:solidFill>
                <a:latin typeface="Times New Roman" panose="02020603050405020304" pitchFamily="18" charset="0"/>
              </a:rPr>
              <a:t>:</a:t>
            </a:r>
            <a:r>
              <a:rPr lang="en-US" altLang="en-US" sz="2400" dirty="0">
                <a:solidFill>
                  <a:srgbClr val="0000CC"/>
                </a:solidFill>
                <a:latin typeface="Times New Roman" panose="02020603050405020304" pitchFamily="18" charset="0"/>
              </a:rPr>
              <a:t> </a:t>
            </a:r>
            <a:r>
              <a:rPr lang="en-US" altLang="en-US" sz="2400" dirty="0">
                <a:solidFill>
                  <a:srgbClr val="0000FF"/>
                </a:solidFill>
                <a:latin typeface="Times New Roman" panose="02020603050405020304" pitchFamily="18" charset="0"/>
              </a:rPr>
              <a:t>“Trúc dẫu cháy, đốt ngay vẫn thẳng”.</a:t>
            </a:r>
            <a:r>
              <a:rPr lang="en-US" altLang="en-US" sz="2400" dirty="0">
                <a:solidFill>
                  <a:schemeClr val="tx2"/>
                </a:solidFill>
                <a:latin typeface="Times New Roman" panose="02020603050405020304" pitchFamily="18" charset="0"/>
              </a:rPr>
              <a:t> Tre là thẳng thắn, bất khuất !                    		                                            </a:t>
            </a:r>
            <a:r>
              <a:rPr lang="en-US" altLang="en-US" i="1" dirty="0">
                <a:solidFill>
                  <a:schemeClr val="tx2"/>
                </a:solidFill>
                <a:latin typeface="Times New Roman" panose="02020603050405020304" pitchFamily="18" charset="0"/>
              </a:rPr>
              <a:t>(Thép Mới, Cây tre Việt Nam)</a:t>
            </a:r>
          </a:p>
          <a:p>
            <a:pPr algn="r"/>
            <a:r>
              <a:rPr lang="en-US" altLang="en-US" sz="2400" dirty="0">
                <a:solidFill>
                  <a:schemeClr val="tx2"/>
                </a:solidFill>
                <a:latin typeface="Times New Roman" panose="02020603050405020304" pitchFamily="18" charset="0"/>
              </a:rPr>
              <a:t>c. Con đường này tôi đã quen đi lại lắm lần, nhưng lần này tự nhiên thấy lạ. </a:t>
            </a:r>
            <a:r>
              <a:rPr lang="en-US" altLang="en-US" sz="2400" dirty="0">
                <a:latin typeface="Times New Roman" panose="02020603050405020304" pitchFamily="18" charset="0"/>
              </a:rPr>
              <a:t>Cảnh vật chung quanh tôi đều thay đổi, vì chính lòng tôi</a:t>
            </a:r>
            <a:r>
              <a:rPr lang="en-US" altLang="en-US" sz="2400" dirty="0">
                <a:solidFill>
                  <a:srgbClr val="0000CC"/>
                </a:solidFill>
                <a:latin typeface="Times New Roman" panose="02020603050405020304" pitchFamily="18" charset="0"/>
              </a:rPr>
              <a:t> </a:t>
            </a:r>
            <a:r>
              <a:rPr lang="en-US" altLang="en-US" sz="2400" dirty="0">
                <a:latin typeface="Times New Roman" panose="02020603050405020304" pitchFamily="18" charset="0"/>
              </a:rPr>
              <a:t>đang có sự thay đổi lớn </a:t>
            </a:r>
            <a:r>
              <a:rPr lang="en-US" altLang="en-US" sz="2400" b="1" dirty="0">
                <a:solidFill>
                  <a:srgbClr val="FF3300"/>
                </a:solidFill>
                <a:latin typeface="Times New Roman" panose="02020603050405020304" pitchFamily="18" charset="0"/>
              </a:rPr>
              <a:t>:</a:t>
            </a:r>
            <a:r>
              <a:rPr lang="en-US" altLang="en-US" sz="2400" dirty="0">
                <a:solidFill>
                  <a:schemeClr val="tx2"/>
                </a:solidFill>
                <a:latin typeface="Times New Roman" panose="02020603050405020304" pitchFamily="18" charset="0"/>
              </a:rPr>
              <a:t> </a:t>
            </a:r>
            <a:r>
              <a:rPr lang="en-US" altLang="en-US" sz="2400" dirty="0">
                <a:solidFill>
                  <a:srgbClr val="0000FF"/>
                </a:solidFill>
                <a:latin typeface="Times New Roman" panose="02020603050405020304" pitchFamily="18" charset="0"/>
              </a:rPr>
              <a:t>hôm nay tôi đi học.</a:t>
            </a:r>
            <a:r>
              <a:rPr lang="en-US" altLang="en-US" sz="2400" b="1" dirty="0">
                <a:solidFill>
                  <a:srgbClr val="0000FF"/>
                </a:solidFill>
                <a:latin typeface="Times New Roman" panose="02020603050405020304" pitchFamily="18" charset="0"/>
              </a:rPr>
              <a:t>                                    	</a:t>
            </a:r>
            <a:r>
              <a:rPr lang="en-US" altLang="en-US" sz="2400" b="1" dirty="0">
                <a:solidFill>
                  <a:schemeClr val="tx2"/>
                </a:solidFill>
                <a:latin typeface="Times New Roman" panose="02020603050405020304" pitchFamily="18" charset="0"/>
              </a:rPr>
              <a:t>                                                			                             </a:t>
            </a:r>
            <a:r>
              <a:rPr lang="en-US" altLang="en-US" i="1" dirty="0">
                <a:solidFill>
                  <a:schemeClr val="tx2"/>
                </a:solidFill>
                <a:latin typeface="Times New Roman" panose="02020603050405020304" pitchFamily="18" charset="0"/>
              </a:rPr>
              <a:t>(Thanh Tịnh, Tôi đi học)</a:t>
            </a:r>
          </a:p>
          <a:p>
            <a:pPr>
              <a:spcBef>
                <a:spcPct val="50000"/>
              </a:spcBef>
            </a:pPr>
            <a:endParaRPr lang="en-US" altLang="en-US" sz="2400" dirty="0">
              <a:latin typeface="Times New Roman" panose="02020603050405020304" pitchFamily="18" charset="0"/>
            </a:endParaRPr>
          </a:p>
        </p:txBody>
      </p:sp>
      <p:sp>
        <p:nvSpPr>
          <p:cNvPr id="33807" name="Rectangle 15"/>
          <p:cNvSpPr>
            <a:spLocks noChangeArrowheads="1"/>
          </p:cNvSpPr>
          <p:nvPr/>
        </p:nvSpPr>
        <p:spPr bwMode="auto">
          <a:xfrm>
            <a:off x="1981200" y="1219200"/>
            <a:ext cx="5486400" cy="30480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solidFill>
                <a:schemeClr val="bg1"/>
              </a:solidFill>
            </a:endParaRPr>
          </a:p>
        </p:txBody>
      </p:sp>
      <p:sp>
        <p:nvSpPr>
          <p:cNvPr id="33808" name="Rectangle 16"/>
          <p:cNvSpPr>
            <a:spLocks noChangeArrowheads="1"/>
          </p:cNvSpPr>
          <p:nvPr/>
        </p:nvSpPr>
        <p:spPr bwMode="auto">
          <a:xfrm>
            <a:off x="1981200" y="1981200"/>
            <a:ext cx="8153400" cy="99060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09" name="Rectangle 17"/>
          <p:cNvSpPr>
            <a:spLocks noChangeArrowheads="1"/>
          </p:cNvSpPr>
          <p:nvPr/>
        </p:nvSpPr>
        <p:spPr bwMode="auto">
          <a:xfrm>
            <a:off x="2133600" y="3733800"/>
            <a:ext cx="4495800" cy="38100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10" name="Rectangle 18"/>
          <p:cNvSpPr>
            <a:spLocks noChangeArrowheads="1"/>
          </p:cNvSpPr>
          <p:nvPr/>
        </p:nvSpPr>
        <p:spPr bwMode="auto">
          <a:xfrm>
            <a:off x="4876800" y="5101431"/>
            <a:ext cx="2819400" cy="308769"/>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aphicFrame>
        <p:nvGraphicFramePr>
          <p:cNvPr id="8" name="Object 19"/>
          <p:cNvGraphicFramePr>
            <a:graphicFrameLocks noChangeAspect="1"/>
          </p:cNvGraphicFramePr>
          <p:nvPr/>
        </p:nvGraphicFramePr>
        <p:xfrm>
          <a:off x="0" y="0"/>
          <a:ext cx="1681163" cy="1676400"/>
        </p:xfrm>
        <a:graphic>
          <a:graphicData uri="http://schemas.openxmlformats.org/presentationml/2006/ole">
            <mc:AlternateContent xmlns:mc="http://schemas.openxmlformats.org/markup-compatibility/2006">
              <mc:Choice xmlns:v="urn:schemas-microsoft-com:vml" Requires="v">
                <p:oleObj spid="_x0000_s9234" name="Clip" r:id="rId3" imgW="1278331" imgH="1273759" progId="">
                  <p:embed/>
                </p:oleObj>
              </mc:Choice>
              <mc:Fallback>
                <p:oleObj name="Clip" r:id="rId3" imgW="1278331" imgH="1273759"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681163" cy="167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2"/>
          <p:cNvGraphicFramePr>
            <a:graphicFrameLocks noChangeAspect="1"/>
          </p:cNvGraphicFramePr>
          <p:nvPr>
            <p:extLst/>
          </p:nvPr>
        </p:nvGraphicFramePr>
        <p:xfrm>
          <a:off x="10509161" y="5087155"/>
          <a:ext cx="1575045" cy="1770845"/>
        </p:xfrm>
        <a:graphic>
          <a:graphicData uri="http://schemas.openxmlformats.org/presentationml/2006/ole">
            <mc:AlternateContent xmlns:mc="http://schemas.openxmlformats.org/markup-compatibility/2006">
              <mc:Choice xmlns:v="urn:schemas-microsoft-com:vml" Requires="v">
                <p:oleObj spid="_x0000_s9235" name="Clip" r:id="rId5" imgW="1999793" imgH="1831543" progId="MS_ClipArt_Gallery.2">
                  <p:embed/>
                </p:oleObj>
              </mc:Choice>
              <mc:Fallback>
                <p:oleObj name="Clip" r:id="rId5" imgW="1999793" imgH="1831543" progId="MS_ClipArt_Gallery.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509161" y="5087155"/>
                        <a:ext cx="1575045" cy="1770845"/>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17865979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withEffect">
                                  <p:stCondLst>
                                    <p:cond delay="0"/>
                                  </p:stCondLst>
                                  <p:childTnLst>
                                    <p:set>
                                      <p:cBhvr>
                                        <p:cTn id="6" dur="1" fill="hold">
                                          <p:stCondLst>
                                            <p:cond delay="0"/>
                                          </p:stCondLst>
                                        </p:cTn>
                                        <p:tgtEl>
                                          <p:spTgt spid="33800"/>
                                        </p:tgtEl>
                                        <p:attrNameLst>
                                          <p:attrName>style.visibility</p:attrName>
                                        </p:attrNameLst>
                                      </p:cBhvr>
                                      <p:to>
                                        <p:strVal val="visible"/>
                                      </p:to>
                                    </p:set>
                                    <p:animEffect transition="in" filter="box(in)">
                                      <p:cBhvr>
                                        <p:cTn id="7" dur="500"/>
                                        <p:tgtEl>
                                          <p:spTgt spid="33800"/>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33810"/>
                                        </p:tgtEl>
                                        <p:attrNameLst>
                                          <p:attrName>style.visibility</p:attrName>
                                        </p:attrNameLst>
                                      </p:cBhvr>
                                      <p:to>
                                        <p:strVal val="visible"/>
                                      </p:to>
                                    </p:set>
                                    <p:animEffect transition="in" filter="box(in)">
                                      <p:cBhvr>
                                        <p:cTn id="10" dur="500"/>
                                        <p:tgtEl>
                                          <p:spTgt spid="33810"/>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33809"/>
                                        </p:tgtEl>
                                        <p:attrNameLst>
                                          <p:attrName>style.visibility</p:attrName>
                                        </p:attrNameLst>
                                      </p:cBhvr>
                                      <p:to>
                                        <p:strVal val="visible"/>
                                      </p:to>
                                    </p:set>
                                    <p:animEffect transition="in" filter="box(in)">
                                      <p:cBhvr>
                                        <p:cTn id="13" dur="500"/>
                                        <p:tgtEl>
                                          <p:spTgt spid="33809"/>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33808"/>
                                        </p:tgtEl>
                                        <p:attrNameLst>
                                          <p:attrName>style.visibility</p:attrName>
                                        </p:attrNameLst>
                                      </p:cBhvr>
                                      <p:to>
                                        <p:strVal val="visible"/>
                                      </p:to>
                                    </p:set>
                                    <p:animEffect transition="in" filter="box(in)">
                                      <p:cBhvr>
                                        <p:cTn id="16" dur="500"/>
                                        <p:tgtEl>
                                          <p:spTgt spid="33808"/>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33807"/>
                                        </p:tgtEl>
                                        <p:attrNameLst>
                                          <p:attrName>style.visibility</p:attrName>
                                        </p:attrNameLst>
                                      </p:cBhvr>
                                      <p:to>
                                        <p:strVal val="visible"/>
                                      </p:to>
                                    </p:set>
                                    <p:animEffect transition="in" filter="box(in)">
                                      <p:cBhvr>
                                        <p:cTn id="19" dur="500"/>
                                        <p:tgtEl>
                                          <p:spTgt spid="33807"/>
                                        </p:tgtEl>
                                      </p:cBhvr>
                                    </p:animEffect>
                                  </p:childTnLst>
                                </p:cTn>
                              </p:par>
                              <p:par>
                                <p:cTn id="20" presetID="4" presetClass="exit" presetSubtype="16" fill="hold" grpId="1" nodeType="withEffect">
                                  <p:stCondLst>
                                    <p:cond delay="0"/>
                                  </p:stCondLst>
                                  <p:childTnLst>
                                    <p:animEffect transition="out" filter="box(in)">
                                      <p:cBhvr>
                                        <p:cTn id="21" dur="500"/>
                                        <p:tgtEl>
                                          <p:spTgt spid="33810"/>
                                        </p:tgtEl>
                                      </p:cBhvr>
                                    </p:animEffect>
                                    <p:set>
                                      <p:cBhvr>
                                        <p:cTn id="22" dur="1" fill="hold">
                                          <p:stCondLst>
                                            <p:cond delay="499"/>
                                          </p:stCondLst>
                                        </p:cTn>
                                        <p:tgtEl>
                                          <p:spTgt spid="33810"/>
                                        </p:tgtEl>
                                        <p:attrNameLst>
                                          <p:attrName>style.visibility</p:attrName>
                                        </p:attrNameLst>
                                      </p:cBhvr>
                                      <p:to>
                                        <p:strVal val="hidden"/>
                                      </p:to>
                                    </p:set>
                                  </p:childTnLst>
                                </p:cTn>
                              </p:par>
                              <p:par>
                                <p:cTn id="23" presetID="4" presetClass="exit" presetSubtype="16" fill="hold" grpId="1" nodeType="withEffect">
                                  <p:stCondLst>
                                    <p:cond delay="0"/>
                                  </p:stCondLst>
                                  <p:childTnLst>
                                    <p:animEffect transition="out" filter="box(in)">
                                      <p:cBhvr>
                                        <p:cTn id="24" dur="500"/>
                                        <p:tgtEl>
                                          <p:spTgt spid="33809"/>
                                        </p:tgtEl>
                                      </p:cBhvr>
                                    </p:animEffect>
                                    <p:set>
                                      <p:cBhvr>
                                        <p:cTn id="25" dur="1" fill="hold">
                                          <p:stCondLst>
                                            <p:cond delay="499"/>
                                          </p:stCondLst>
                                        </p:cTn>
                                        <p:tgtEl>
                                          <p:spTgt spid="33809"/>
                                        </p:tgtEl>
                                        <p:attrNameLst>
                                          <p:attrName>style.visibility</p:attrName>
                                        </p:attrNameLst>
                                      </p:cBhvr>
                                      <p:to>
                                        <p:strVal val="hidden"/>
                                      </p:to>
                                    </p:set>
                                  </p:childTnLst>
                                </p:cTn>
                              </p:par>
                              <p:par>
                                <p:cTn id="26" presetID="4" presetClass="exit" presetSubtype="16" fill="hold" grpId="1" nodeType="withEffect">
                                  <p:stCondLst>
                                    <p:cond delay="0"/>
                                  </p:stCondLst>
                                  <p:childTnLst>
                                    <p:animEffect transition="out" filter="box(in)">
                                      <p:cBhvr>
                                        <p:cTn id="27" dur="500"/>
                                        <p:tgtEl>
                                          <p:spTgt spid="33808"/>
                                        </p:tgtEl>
                                      </p:cBhvr>
                                    </p:animEffect>
                                    <p:set>
                                      <p:cBhvr>
                                        <p:cTn id="28" dur="1" fill="hold">
                                          <p:stCondLst>
                                            <p:cond delay="499"/>
                                          </p:stCondLst>
                                        </p:cTn>
                                        <p:tgtEl>
                                          <p:spTgt spid="33808"/>
                                        </p:tgtEl>
                                        <p:attrNameLst>
                                          <p:attrName>style.visibility</p:attrName>
                                        </p:attrNameLst>
                                      </p:cBhvr>
                                      <p:to>
                                        <p:strVal val="hidden"/>
                                      </p:to>
                                    </p:set>
                                  </p:childTnLst>
                                </p:cTn>
                              </p:par>
                              <p:par>
                                <p:cTn id="29" presetID="4" presetClass="exit" presetSubtype="16" fill="hold" grpId="1" nodeType="withEffect">
                                  <p:stCondLst>
                                    <p:cond delay="0"/>
                                  </p:stCondLst>
                                  <p:childTnLst>
                                    <p:animEffect transition="out" filter="box(in)">
                                      <p:cBhvr>
                                        <p:cTn id="30" dur="500"/>
                                        <p:tgtEl>
                                          <p:spTgt spid="33807"/>
                                        </p:tgtEl>
                                      </p:cBhvr>
                                    </p:animEffect>
                                    <p:set>
                                      <p:cBhvr>
                                        <p:cTn id="31" dur="1" fill="hold">
                                          <p:stCondLst>
                                            <p:cond delay="499"/>
                                          </p:stCondLst>
                                        </p:cTn>
                                        <p:tgtEl>
                                          <p:spTgt spid="33807"/>
                                        </p:tgtEl>
                                        <p:attrNameLst>
                                          <p:attrName>style.visibility</p:attrName>
                                        </p:attrNameLst>
                                      </p:cBhvr>
                                      <p:to>
                                        <p:strVal val="hidden"/>
                                      </p:to>
                                    </p:set>
                                  </p:childTnLst>
                                </p:cTn>
                              </p:par>
                              <p:par>
                                <p:cTn id="32" presetID="8" presetClass="entr" presetSubtype="16" fill="hold" grpId="2" nodeType="withEffect">
                                  <p:stCondLst>
                                    <p:cond delay="0"/>
                                  </p:stCondLst>
                                  <p:childTnLst>
                                    <p:set>
                                      <p:cBhvr>
                                        <p:cTn id="33" dur="1" fill="hold">
                                          <p:stCondLst>
                                            <p:cond delay="0"/>
                                          </p:stCondLst>
                                        </p:cTn>
                                        <p:tgtEl>
                                          <p:spTgt spid="33807"/>
                                        </p:tgtEl>
                                        <p:attrNameLst>
                                          <p:attrName>style.visibility</p:attrName>
                                        </p:attrNameLst>
                                      </p:cBhvr>
                                      <p:to>
                                        <p:strVal val="visible"/>
                                      </p:to>
                                    </p:set>
                                    <p:animEffect transition="in" filter="diamond(in)">
                                      <p:cBhvr>
                                        <p:cTn id="34" dur="2000"/>
                                        <p:tgtEl>
                                          <p:spTgt spid="33807"/>
                                        </p:tgtEl>
                                      </p:cBhvr>
                                    </p:animEffect>
                                  </p:childTnLst>
                                </p:cTn>
                              </p:par>
                              <p:par>
                                <p:cTn id="35" presetID="8" presetClass="entr" presetSubtype="16" fill="hold" grpId="2" nodeType="withEffect">
                                  <p:stCondLst>
                                    <p:cond delay="0"/>
                                  </p:stCondLst>
                                  <p:childTnLst>
                                    <p:set>
                                      <p:cBhvr>
                                        <p:cTn id="36" dur="1" fill="hold">
                                          <p:stCondLst>
                                            <p:cond delay="0"/>
                                          </p:stCondLst>
                                        </p:cTn>
                                        <p:tgtEl>
                                          <p:spTgt spid="33808"/>
                                        </p:tgtEl>
                                        <p:attrNameLst>
                                          <p:attrName>style.visibility</p:attrName>
                                        </p:attrNameLst>
                                      </p:cBhvr>
                                      <p:to>
                                        <p:strVal val="visible"/>
                                      </p:to>
                                    </p:set>
                                    <p:animEffect transition="in" filter="diamond(in)">
                                      <p:cBhvr>
                                        <p:cTn id="37" dur="2000"/>
                                        <p:tgtEl>
                                          <p:spTgt spid="33808"/>
                                        </p:tgtEl>
                                      </p:cBhvr>
                                    </p:animEffect>
                                  </p:childTnLst>
                                </p:cTn>
                              </p:par>
                              <p:par>
                                <p:cTn id="38" presetID="8" presetClass="entr" presetSubtype="16" fill="hold" grpId="2" nodeType="withEffect">
                                  <p:stCondLst>
                                    <p:cond delay="0"/>
                                  </p:stCondLst>
                                  <p:childTnLst>
                                    <p:set>
                                      <p:cBhvr>
                                        <p:cTn id="39" dur="1" fill="hold">
                                          <p:stCondLst>
                                            <p:cond delay="0"/>
                                          </p:stCondLst>
                                        </p:cTn>
                                        <p:tgtEl>
                                          <p:spTgt spid="33809"/>
                                        </p:tgtEl>
                                        <p:attrNameLst>
                                          <p:attrName>style.visibility</p:attrName>
                                        </p:attrNameLst>
                                      </p:cBhvr>
                                      <p:to>
                                        <p:strVal val="visible"/>
                                      </p:to>
                                    </p:set>
                                    <p:animEffect transition="in" filter="diamond(in)">
                                      <p:cBhvr>
                                        <p:cTn id="40" dur="2000"/>
                                        <p:tgtEl>
                                          <p:spTgt spid="33809"/>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8" presetClass="entr" presetSubtype="16" fill="hold" grpId="3" nodeType="clickEffect">
                                  <p:stCondLst>
                                    <p:cond delay="0"/>
                                  </p:stCondLst>
                                  <p:childTnLst>
                                    <p:set>
                                      <p:cBhvr>
                                        <p:cTn id="44" dur="1" fill="hold">
                                          <p:stCondLst>
                                            <p:cond delay="0"/>
                                          </p:stCondLst>
                                        </p:cTn>
                                        <p:tgtEl>
                                          <p:spTgt spid="33807"/>
                                        </p:tgtEl>
                                        <p:attrNameLst>
                                          <p:attrName>style.visibility</p:attrName>
                                        </p:attrNameLst>
                                      </p:cBhvr>
                                      <p:to>
                                        <p:strVal val="visible"/>
                                      </p:to>
                                    </p:set>
                                    <p:animEffect transition="in" filter="diamond(in)">
                                      <p:cBhvr>
                                        <p:cTn id="45" dur="2000"/>
                                        <p:tgtEl>
                                          <p:spTgt spid="33807"/>
                                        </p:tgtEl>
                                      </p:cBhvr>
                                    </p:animEffect>
                                  </p:childTnLst>
                                </p:cTn>
                              </p:par>
                              <p:par>
                                <p:cTn id="46" presetID="8" presetClass="entr" presetSubtype="16" fill="hold" grpId="3" nodeType="withEffect">
                                  <p:stCondLst>
                                    <p:cond delay="0"/>
                                  </p:stCondLst>
                                  <p:childTnLst>
                                    <p:set>
                                      <p:cBhvr>
                                        <p:cTn id="47" dur="1" fill="hold">
                                          <p:stCondLst>
                                            <p:cond delay="0"/>
                                          </p:stCondLst>
                                        </p:cTn>
                                        <p:tgtEl>
                                          <p:spTgt spid="33808"/>
                                        </p:tgtEl>
                                        <p:attrNameLst>
                                          <p:attrName>style.visibility</p:attrName>
                                        </p:attrNameLst>
                                      </p:cBhvr>
                                      <p:to>
                                        <p:strVal val="visible"/>
                                      </p:to>
                                    </p:set>
                                    <p:animEffect transition="in" filter="diamond(in)">
                                      <p:cBhvr>
                                        <p:cTn id="48" dur="2000"/>
                                        <p:tgtEl>
                                          <p:spTgt spid="33808"/>
                                        </p:tgtEl>
                                      </p:cBhvr>
                                    </p:animEffect>
                                  </p:childTnLst>
                                </p:cTn>
                              </p:par>
                              <p:par>
                                <p:cTn id="49" presetID="8" presetClass="entr" presetSubtype="16" fill="hold" grpId="3" nodeType="withEffect">
                                  <p:stCondLst>
                                    <p:cond delay="0"/>
                                  </p:stCondLst>
                                  <p:childTnLst>
                                    <p:set>
                                      <p:cBhvr>
                                        <p:cTn id="50" dur="1" fill="hold">
                                          <p:stCondLst>
                                            <p:cond delay="0"/>
                                          </p:stCondLst>
                                        </p:cTn>
                                        <p:tgtEl>
                                          <p:spTgt spid="33809"/>
                                        </p:tgtEl>
                                        <p:attrNameLst>
                                          <p:attrName>style.visibility</p:attrName>
                                        </p:attrNameLst>
                                      </p:cBhvr>
                                      <p:to>
                                        <p:strVal val="visible"/>
                                      </p:to>
                                    </p:set>
                                    <p:animEffect transition="in" filter="diamond(in)">
                                      <p:cBhvr>
                                        <p:cTn id="51" dur="2000"/>
                                        <p:tgtEl>
                                          <p:spTgt spid="33809"/>
                                        </p:tgtEl>
                                      </p:cBhvr>
                                    </p:animEffect>
                                  </p:childTnLst>
                                </p:cTn>
                              </p:par>
                              <p:par>
                                <p:cTn id="52" presetID="8" presetClass="entr" presetSubtype="16" fill="hold" grpId="2" nodeType="withEffect">
                                  <p:stCondLst>
                                    <p:cond delay="0"/>
                                  </p:stCondLst>
                                  <p:childTnLst>
                                    <p:set>
                                      <p:cBhvr>
                                        <p:cTn id="53" dur="1" fill="hold">
                                          <p:stCondLst>
                                            <p:cond delay="0"/>
                                          </p:stCondLst>
                                        </p:cTn>
                                        <p:tgtEl>
                                          <p:spTgt spid="33810"/>
                                        </p:tgtEl>
                                        <p:attrNameLst>
                                          <p:attrName>style.visibility</p:attrName>
                                        </p:attrNameLst>
                                      </p:cBhvr>
                                      <p:to>
                                        <p:strVal val="visible"/>
                                      </p:to>
                                    </p:set>
                                    <p:animEffect transition="in" filter="diamond(in)">
                                      <p:cBhvr>
                                        <p:cTn id="54" dur="2000"/>
                                        <p:tgtEl>
                                          <p:spTgt spid="338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00" grpId="0"/>
      <p:bldP spid="33807" grpId="0" animBg="1"/>
      <p:bldP spid="33807" grpId="1" animBg="1"/>
      <p:bldP spid="33807" grpId="2" animBg="1"/>
      <p:bldP spid="33807" grpId="3" animBg="1"/>
      <p:bldP spid="33808" grpId="0" animBg="1"/>
      <p:bldP spid="33808" grpId="1" animBg="1"/>
      <p:bldP spid="33808" grpId="2" animBg="1"/>
      <p:bldP spid="33808" grpId="3" animBg="1"/>
      <p:bldP spid="33809" grpId="0" animBg="1"/>
      <p:bldP spid="33809" grpId="1" animBg="1"/>
      <p:bldP spid="33809" grpId="2" animBg="1"/>
      <p:bldP spid="33809" grpId="3" animBg="1"/>
      <p:bldP spid="33810" grpId="0" animBg="1"/>
      <p:bldP spid="33810" grpId="1" animBg="1"/>
      <p:bldP spid="33810" grpId="2"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8090" y="-232893"/>
            <a:ext cx="9448800" cy="754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67" name="AutoShape 3"/>
          <p:cNvSpPr>
            <a:spLocks noChangeArrowheads="1"/>
          </p:cNvSpPr>
          <p:nvPr/>
        </p:nvSpPr>
        <p:spPr bwMode="auto">
          <a:xfrm>
            <a:off x="2082621" y="931572"/>
            <a:ext cx="8305800" cy="4800600"/>
          </a:xfrm>
          <a:prstGeom prst="horizontalScroll">
            <a:avLst>
              <a:gd name="adj" fmla="val 12500"/>
            </a:avLst>
          </a:prstGeom>
          <a:solidFill>
            <a:srgbClr val="CC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406400">
              <a:defRPr>
                <a:solidFill>
                  <a:schemeClr val="tx1"/>
                </a:solidFill>
                <a:latin typeface="Arial" panose="020B0604020202020204" pitchFamily="34" charset="0"/>
              </a:defRPr>
            </a:lvl1pPr>
            <a:lvl2pPr marL="5207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algn="just" eaLnBrk="0" hangingPunct="0"/>
            <a:r>
              <a:rPr lang="en-US" altLang="en-US" sz="2900" b="1" i="1" dirty="0">
                <a:latin typeface="Times New Roman" panose="02020603050405020304" pitchFamily="18" charset="0"/>
              </a:rPr>
              <a:t>Dấu hai chấm dùng để:</a:t>
            </a:r>
          </a:p>
          <a:p>
            <a:pPr algn="just" eaLnBrk="0" hangingPunct="0">
              <a:buFontTx/>
              <a:buChar char="-"/>
            </a:pPr>
            <a:r>
              <a:rPr lang="en-US" altLang="en-US" sz="2900" b="1" i="1" dirty="0">
                <a:latin typeface="Times New Roman" panose="02020603050405020304" pitchFamily="18" charset="0"/>
              </a:rPr>
              <a:t>Đánh dấu (báo trước) phần giải thích,</a:t>
            </a:r>
          </a:p>
          <a:p>
            <a:pPr algn="just" eaLnBrk="0" hangingPunct="0"/>
            <a:r>
              <a:rPr lang="en-US" altLang="en-US" sz="2900" b="1" i="1" dirty="0">
                <a:latin typeface="Times New Roman" panose="02020603050405020304" pitchFamily="18" charset="0"/>
              </a:rPr>
              <a:t> thuyết minh cho một phần trước đó.</a:t>
            </a:r>
          </a:p>
          <a:p>
            <a:pPr algn="just" eaLnBrk="0" hangingPunct="0">
              <a:buFontTx/>
              <a:buChar char="-"/>
            </a:pPr>
            <a:r>
              <a:rPr lang="en-US" altLang="en-US" sz="2900" b="1" i="1" dirty="0">
                <a:latin typeface="Times New Roman" panose="02020603050405020304" pitchFamily="18" charset="0"/>
              </a:rPr>
              <a:t>Đánh dấu (báo trước) lời dẫn trực tiếp </a:t>
            </a:r>
          </a:p>
          <a:p>
            <a:pPr algn="just" eaLnBrk="0" hangingPunct="0"/>
            <a:r>
              <a:rPr lang="en-US" altLang="en-US" sz="2900" b="1" i="1" dirty="0">
                <a:latin typeface="Times New Roman" panose="02020603050405020304" pitchFamily="18" charset="0"/>
              </a:rPr>
              <a:t>(dùng với dấu ngoặc kép) hay lời đối </a:t>
            </a:r>
          </a:p>
          <a:p>
            <a:pPr algn="just" eaLnBrk="0" hangingPunct="0"/>
            <a:r>
              <a:rPr lang="en-US" altLang="en-US" sz="2900" b="1" i="1" dirty="0">
                <a:latin typeface="Times New Roman" panose="02020603050405020304" pitchFamily="18" charset="0"/>
              </a:rPr>
              <a:t>thoại (dùng với dấu gạch ngang).</a:t>
            </a:r>
          </a:p>
        </p:txBody>
      </p:sp>
    </p:spTree>
    <p:extLst>
      <p:ext uri="{BB962C8B-B14F-4D97-AF65-F5344CB8AC3E}">
        <p14:creationId xmlns:p14="http://schemas.microsoft.com/office/powerpoint/2010/main" val="37797845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4724400" y="228601"/>
            <a:ext cx="2514600" cy="519113"/>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altLang="en-US" sz="2800" b="1" u="sng">
                <a:latin typeface="Times New Roman" panose="02020603050405020304" pitchFamily="18" charset="0"/>
              </a:rPr>
              <a:t>Bài tập nhanh</a:t>
            </a:r>
          </a:p>
        </p:txBody>
      </p:sp>
      <p:sp>
        <p:nvSpPr>
          <p:cNvPr id="26627" name="Text Box 3"/>
          <p:cNvSpPr txBox="1">
            <a:spLocks noChangeArrowheads="1"/>
          </p:cNvSpPr>
          <p:nvPr/>
        </p:nvSpPr>
        <p:spPr bwMode="auto">
          <a:xfrm>
            <a:off x="1583027" y="747714"/>
            <a:ext cx="9763259" cy="3539430"/>
          </a:xfrm>
          <a:prstGeom prst="rect">
            <a:avLst/>
          </a:prstGeom>
          <a:noFill/>
          <a:ln w="9525">
            <a:solidFill>
              <a:srgbClr val="FF006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r>
              <a:rPr lang="en-US" altLang="en-US" sz="3200" dirty="0">
                <a:solidFill>
                  <a:srgbClr val="0000FF"/>
                </a:solidFill>
                <a:latin typeface="Times New Roman" panose="02020603050405020304" pitchFamily="18" charset="0"/>
                <a:cs typeface="Times New Roman" panose="02020603050405020304" pitchFamily="18" charset="0"/>
              </a:rPr>
              <a:t>Đoạn văn sau còn thiếu dấu gì? Em hãy đặt dấu đó vào vị </a:t>
            </a:r>
            <a:r>
              <a:rPr lang="en-US" altLang="en-US" sz="3200" dirty="0" smtClean="0">
                <a:solidFill>
                  <a:srgbClr val="0000FF"/>
                </a:solidFill>
                <a:latin typeface="Times New Roman" panose="02020603050405020304" pitchFamily="18" charset="0"/>
                <a:cs typeface="Times New Roman" panose="02020603050405020304" pitchFamily="18" charset="0"/>
              </a:rPr>
              <a:t>trí thích </a:t>
            </a:r>
            <a:r>
              <a:rPr lang="en-US" altLang="en-US" sz="3200" dirty="0">
                <a:solidFill>
                  <a:srgbClr val="0000FF"/>
                </a:solidFill>
                <a:latin typeface="Times New Roman" panose="02020603050405020304" pitchFamily="18" charset="0"/>
                <a:cs typeface="Times New Roman" panose="02020603050405020304" pitchFamily="18" charset="0"/>
              </a:rPr>
              <a:t>hợp? </a:t>
            </a:r>
          </a:p>
          <a:p>
            <a:r>
              <a:rPr lang="en-US" altLang="en-US" sz="3200" dirty="0" smtClean="0">
                <a:latin typeface="Times New Roman" panose="02020603050405020304" pitchFamily="18" charset="0"/>
                <a:cs typeface="Times New Roman" panose="02020603050405020304" pitchFamily="18" charset="0"/>
              </a:rPr>
              <a:t>   </a:t>
            </a:r>
            <a:r>
              <a:rPr lang="en-US" altLang="en-US" sz="3200" dirty="0">
                <a:latin typeface="Times New Roman" panose="02020603050405020304" pitchFamily="18" charset="0"/>
                <a:cs typeface="Times New Roman" panose="02020603050405020304" pitchFamily="18" charset="0"/>
              </a:rPr>
              <a:t>Trong thư gửi học sinh nhân ngày khai trường, Bác viết</a:t>
            </a:r>
          </a:p>
          <a:p>
            <a:r>
              <a:rPr lang="en-US" altLang="en-US" sz="3200" dirty="0">
                <a:solidFill>
                  <a:srgbClr val="0000FF"/>
                </a:solidFill>
                <a:latin typeface="Times New Roman" panose="02020603050405020304" pitchFamily="18" charset="0"/>
                <a:cs typeface="Times New Roman" panose="02020603050405020304" pitchFamily="18" charset="0"/>
              </a:rPr>
              <a:t>“</a:t>
            </a:r>
            <a:r>
              <a:rPr lang="en-US" altLang="en-US" sz="3200" i="1" dirty="0">
                <a:solidFill>
                  <a:srgbClr val="0000FF"/>
                </a:solidFill>
                <a:latin typeface="Times New Roman" panose="02020603050405020304" pitchFamily="18" charset="0"/>
                <a:cs typeface="Times New Roman" panose="02020603050405020304" pitchFamily="18" charset="0"/>
              </a:rPr>
              <a:t>Non sông Việt Nam có trở nên tươi đẹp hay không, dân </a:t>
            </a:r>
            <a:r>
              <a:rPr lang="en-US" altLang="en-US" sz="3200" i="1" dirty="0" smtClean="0">
                <a:solidFill>
                  <a:srgbClr val="0000FF"/>
                </a:solidFill>
                <a:latin typeface="Times New Roman" panose="02020603050405020304" pitchFamily="18" charset="0"/>
                <a:cs typeface="Times New Roman" panose="02020603050405020304" pitchFamily="18" charset="0"/>
              </a:rPr>
              <a:t>tộcViệt </a:t>
            </a:r>
            <a:r>
              <a:rPr lang="en-US" altLang="en-US" sz="3200" i="1" dirty="0">
                <a:solidFill>
                  <a:srgbClr val="0000FF"/>
                </a:solidFill>
                <a:latin typeface="Times New Roman" panose="02020603050405020304" pitchFamily="18" charset="0"/>
                <a:cs typeface="Times New Roman" panose="02020603050405020304" pitchFamily="18" charset="0"/>
              </a:rPr>
              <a:t>Nam có bước tới đài vinh quang để sánh vai với </a:t>
            </a:r>
            <a:r>
              <a:rPr lang="en-US" altLang="en-US" sz="3200" i="1" dirty="0" smtClean="0">
                <a:solidFill>
                  <a:srgbClr val="0000FF"/>
                </a:solidFill>
                <a:latin typeface="Times New Roman" panose="02020603050405020304" pitchFamily="18" charset="0"/>
                <a:cs typeface="Times New Roman" panose="02020603050405020304" pitchFamily="18" charset="0"/>
              </a:rPr>
              <a:t>các cường </a:t>
            </a:r>
            <a:r>
              <a:rPr lang="en-US" altLang="en-US" sz="3200" i="1" dirty="0">
                <a:solidFill>
                  <a:srgbClr val="0000FF"/>
                </a:solidFill>
                <a:latin typeface="Times New Roman" panose="02020603050405020304" pitchFamily="18" charset="0"/>
                <a:cs typeface="Times New Roman" panose="02020603050405020304" pitchFamily="18" charset="0"/>
              </a:rPr>
              <a:t>quốc năm châu được hay không, chính là nhờ </a:t>
            </a:r>
            <a:r>
              <a:rPr lang="en-US" altLang="en-US" sz="3200" i="1" dirty="0" smtClean="0">
                <a:solidFill>
                  <a:srgbClr val="0000FF"/>
                </a:solidFill>
                <a:latin typeface="Times New Roman" panose="02020603050405020304" pitchFamily="18" charset="0"/>
                <a:cs typeface="Times New Roman" panose="02020603050405020304" pitchFamily="18" charset="0"/>
              </a:rPr>
              <a:t>một phần </a:t>
            </a:r>
            <a:r>
              <a:rPr lang="en-US" altLang="en-US" sz="3200" i="1" dirty="0">
                <a:solidFill>
                  <a:srgbClr val="0000FF"/>
                </a:solidFill>
                <a:latin typeface="Times New Roman" panose="02020603050405020304" pitchFamily="18" charset="0"/>
                <a:cs typeface="Times New Roman" panose="02020603050405020304" pitchFamily="18" charset="0"/>
              </a:rPr>
              <a:t>lớn ở công học tập của các em”.</a:t>
            </a:r>
            <a:endParaRPr lang="en-US" altLang="en-US" sz="3200" b="1" dirty="0">
              <a:solidFill>
                <a:srgbClr val="0000FF"/>
              </a:solidFill>
              <a:latin typeface="Times New Roman" panose="02020603050405020304" pitchFamily="18" charset="0"/>
              <a:cs typeface="Times New Roman" panose="02020603050405020304" pitchFamily="18" charset="0"/>
            </a:endParaRPr>
          </a:p>
        </p:txBody>
      </p:sp>
      <p:sp>
        <p:nvSpPr>
          <p:cNvPr id="26628" name="Text Box 4"/>
          <p:cNvSpPr txBox="1">
            <a:spLocks noChangeArrowheads="1"/>
          </p:cNvSpPr>
          <p:nvPr/>
        </p:nvSpPr>
        <p:spPr bwMode="auto">
          <a:xfrm>
            <a:off x="10939530" y="1850265"/>
            <a:ext cx="228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b="1">
                <a:solidFill>
                  <a:srgbClr val="FF3300"/>
                </a:solidFill>
              </a:rPr>
              <a:t>:</a:t>
            </a:r>
          </a:p>
        </p:txBody>
      </p:sp>
      <p:sp>
        <p:nvSpPr>
          <p:cNvPr id="26629" name="Text Box 5"/>
          <p:cNvSpPr txBox="1">
            <a:spLocks noChangeArrowheads="1"/>
          </p:cNvSpPr>
          <p:nvPr/>
        </p:nvSpPr>
        <p:spPr bwMode="auto">
          <a:xfrm>
            <a:off x="3428999" y="5034858"/>
            <a:ext cx="41910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u="sng" dirty="0">
                <a:latin typeface="Times New Roman" panose="02020603050405020304" pitchFamily="18" charset="0"/>
                <a:cs typeface="Times New Roman" panose="02020603050405020304" pitchFamily="18" charset="0"/>
              </a:rPr>
              <a:t>Đáp án</a:t>
            </a:r>
            <a:r>
              <a:rPr lang="en-US" altLang="en-US" sz="2800" dirty="0">
                <a:latin typeface="Times New Roman" panose="02020603050405020304" pitchFamily="18" charset="0"/>
                <a:cs typeface="Times New Roman" panose="02020603050405020304" pitchFamily="18" charset="0"/>
              </a:rPr>
              <a:t>:</a:t>
            </a:r>
            <a:r>
              <a:rPr lang="en-US" altLang="en-US" sz="2800" dirty="0">
                <a:solidFill>
                  <a:srgbClr val="0000FF"/>
                </a:solidFill>
                <a:latin typeface="Times New Roman" panose="02020603050405020304" pitchFamily="18" charset="0"/>
                <a:cs typeface="Times New Roman" panose="02020603050405020304" pitchFamily="18" charset="0"/>
              </a:rPr>
              <a:t>  Dấu hai chấm</a:t>
            </a:r>
          </a:p>
        </p:txBody>
      </p:sp>
      <p:graphicFrame>
        <p:nvGraphicFramePr>
          <p:cNvPr id="6" name="Object 19"/>
          <p:cNvGraphicFramePr>
            <a:graphicFrameLocks noChangeAspect="1"/>
          </p:cNvGraphicFramePr>
          <p:nvPr/>
        </p:nvGraphicFramePr>
        <p:xfrm>
          <a:off x="0" y="0"/>
          <a:ext cx="1681163" cy="1676400"/>
        </p:xfrm>
        <a:graphic>
          <a:graphicData uri="http://schemas.openxmlformats.org/presentationml/2006/ole">
            <mc:AlternateContent xmlns:mc="http://schemas.openxmlformats.org/markup-compatibility/2006">
              <mc:Choice xmlns:v="urn:schemas-microsoft-com:vml" Requires="v">
                <p:oleObj spid="_x0000_s10258" name="Clip" r:id="rId3" imgW="1278331" imgH="1273759" progId="">
                  <p:embed/>
                </p:oleObj>
              </mc:Choice>
              <mc:Fallback>
                <p:oleObj name="Clip" r:id="rId3" imgW="1278331" imgH="1273759"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681163" cy="167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2"/>
          <p:cNvGraphicFramePr>
            <a:graphicFrameLocks noChangeAspect="1"/>
          </p:cNvGraphicFramePr>
          <p:nvPr>
            <p:extLst/>
          </p:nvPr>
        </p:nvGraphicFramePr>
        <p:xfrm>
          <a:off x="10509161" y="5087155"/>
          <a:ext cx="1575045" cy="1770845"/>
        </p:xfrm>
        <a:graphic>
          <a:graphicData uri="http://schemas.openxmlformats.org/presentationml/2006/ole">
            <mc:AlternateContent xmlns:mc="http://schemas.openxmlformats.org/markup-compatibility/2006">
              <mc:Choice xmlns:v="urn:schemas-microsoft-com:vml" Requires="v">
                <p:oleObj spid="_x0000_s10259" name="Clip" r:id="rId5" imgW="1999793" imgH="1831543" progId="MS_ClipArt_Gallery.2">
                  <p:embed/>
                </p:oleObj>
              </mc:Choice>
              <mc:Fallback>
                <p:oleObj name="Clip" r:id="rId5" imgW="1999793" imgH="1831543" progId="MS_ClipArt_Gallery.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509161" y="5087155"/>
                        <a:ext cx="1575045" cy="1770845"/>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16529904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6627"/>
                                        </p:tgtEl>
                                        <p:attrNameLst>
                                          <p:attrName>style.visibility</p:attrName>
                                        </p:attrNameLst>
                                      </p:cBhvr>
                                      <p:to>
                                        <p:strVal val="visible"/>
                                      </p:to>
                                    </p:set>
                                    <p:animEffect transition="in" filter="dissolve">
                                      <p:cBhvr>
                                        <p:cTn id="7" dur="500"/>
                                        <p:tgtEl>
                                          <p:spTgt spid="2662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6628"/>
                                        </p:tgtEl>
                                        <p:attrNameLst>
                                          <p:attrName>style.visibility</p:attrName>
                                        </p:attrNameLst>
                                      </p:cBhvr>
                                      <p:to>
                                        <p:strVal val="visible"/>
                                      </p:to>
                                    </p:set>
                                    <p:animEffect transition="in" filter="box(in)">
                                      <p:cBhvr>
                                        <p:cTn id="12" dur="500"/>
                                        <p:tgtEl>
                                          <p:spTgt spid="26628"/>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26629"/>
                                        </p:tgtEl>
                                        <p:attrNameLst>
                                          <p:attrName>style.visibility</p:attrName>
                                        </p:attrNameLst>
                                      </p:cBhvr>
                                      <p:to>
                                        <p:strVal val="visible"/>
                                      </p:to>
                                    </p:set>
                                    <p:animEffect transition="in" filter="box(in)">
                                      <p:cBhvr>
                                        <p:cTn id="15" dur="500"/>
                                        <p:tgtEl>
                                          <p:spTgt spid="266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animBg="1"/>
      <p:bldP spid="26628" grpId="0"/>
      <p:bldP spid="2662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685800"/>
            <a:ext cx="9448800" cy="754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291" name="Rectangle 3"/>
          <p:cNvSpPr>
            <a:spLocks noChangeArrowheads="1"/>
          </p:cNvSpPr>
          <p:nvPr/>
        </p:nvSpPr>
        <p:spPr bwMode="auto">
          <a:xfrm>
            <a:off x="2286000" y="0"/>
            <a:ext cx="7772400" cy="5539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b="1" i="1" u="sng">
                <a:solidFill>
                  <a:srgbClr val="0000FF"/>
                </a:solidFill>
                <a:effectLst>
                  <a:outerShdw blurRad="38100" dist="38100" dir="2700000" algn="tl">
                    <a:srgbClr val="C0C0C0"/>
                  </a:outerShdw>
                </a:effectLst>
                <a:latin typeface="Times New Roman" panose="02020603050405020304" pitchFamily="18" charset="0"/>
              </a:rPr>
              <a:t>Bài tập 1:</a:t>
            </a:r>
            <a:r>
              <a:rPr lang="en-US" altLang="en-US" sz="2400" b="1" i="1">
                <a:solidFill>
                  <a:srgbClr val="0000FF"/>
                </a:solidFill>
                <a:effectLst>
                  <a:outerShdw blurRad="38100" dist="38100" dir="2700000" algn="tl">
                    <a:srgbClr val="C0C0C0"/>
                  </a:outerShdw>
                </a:effectLst>
                <a:latin typeface="Times New Roman" panose="02020603050405020304" pitchFamily="18" charset="0"/>
              </a:rPr>
              <a:t> Giải thích công dụng của dấu ngoặc đơn trong các đoạn trích sau:</a:t>
            </a:r>
            <a:endParaRPr lang="en-US" altLang="en-US" sz="2400" b="1">
              <a:solidFill>
                <a:srgbClr val="0000FF"/>
              </a:solidFill>
              <a:effectLst>
                <a:outerShdw blurRad="38100" dist="38100" dir="2700000" algn="tl">
                  <a:srgbClr val="C0C0C0"/>
                </a:outerShdw>
              </a:effectLst>
              <a:latin typeface="Times New Roman" panose="02020603050405020304" pitchFamily="18" charset="0"/>
            </a:endParaRPr>
          </a:p>
          <a:p>
            <a:pPr algn="ctr"/>
            <a:r>
              <a:rPr lang="en-US" altLang="en-US" sz="2400" b="1">
                <a:effectLst>
                  <a:outerShdw blurRad="38100" dist="38100" dir="2700000" algn="tl">
                    <a:srgbClr val="C0C0C0"/>
                  </a:outerShdw>
                </a:effectLst>
                <a:latin typeface="Times New Roman" panose="02020603050405020304" pitchFamily="18" charset="0"/>
              </a:rPr>
              <a:t>a) Qua các cụm từ “tiệt nhiên” (rõ ràng, dứt khoát như thế, không thể khác), “định phận tại thiên thư” (định phận tại sách trời), “hành khan thủ bại hư” (chắc chắn sẽ nhận lấy thất bại), hãy nhận xét về giọng điệu của bài thơ.                                                         </a:t>
            </a:r>
            <a:r>
              <a:rPr lang="en-US" altLang="en-US" b="1" i="1">
                <a:effectLst>
                  <a:outerShdw blurRad="38100" dist="38100" dir="2700000" algn="tl">
                    <a:srgbClr val="C0C0C0"/>
                  </a:outerShdw>
                </a:effectLst>
                <a:latin typeface="Times New Roman" panose="02020603050405020304" pitchFamily="18" charset="0"/>
              </a:rPr>
              <a:t>(Ngữ văn 7, tập 1)</a:t>
            </a:r>
            <a:r>
              <a:rPr lang="en-US" altLang="en-US" sz="2400" b="1">
                <a:effectLst>
                  <a:outerShdw blurRad="38100" dist="38100" dir="2700000" algn="tl">
                    <a:srgbClr val="C0C0C0"/>
                  </a:outerShdw>
                </a:effectLst>
                <a:latin typeface="Times New Roman" panose="02020603050405020304" pitchFamily="18" charset="0"/>
              </a:rPr>
              <a:t>              </a:t>
            </a:r>
          </a:p>
          <a:p>
            <a:endParaRPr lang="en-US" altLang="en-US" sz="2400" b="1">
              <a:latin typeface="Times New Roman" panose="02020603050405020304" pitchFamily="18" charset="0"/>
            </a:endParaRPr>
          </a:p>
          <a:p>
            <a:endParaRPr lang="en-US" altLang="en-US" sz="2400" b="1">
              <a:latin typeface="Times New Roman" panose="02020603050405020304" pitchFamily="18" charset="0"/>
            </a:endParaRPr>
          </a:p>
          <a:p>
            <a:endParaRPr lang="en-US" altLang="en-US" sz="2400" b="1">
              <a:latin typeface="Times New Roman" panose="02020603050405020304" pitchFamily="18" charset="0"/>
            </a:endParaRPr>
          </a:p>
          <a:p>
            <a:r>
              <a:rPr lang="en-US" altLang="en-US" sz="2400" b="1">
                <a:latin typeface="Times New Roman" panose="02020603050405020304" pitchFamily="18" charset="0"/>
              </a:rPr>
              <a:t>b) Chiều dài của cầu là 2290 m (kể cả phần cầu với chín nhịp dài và mười nhịp ngắn)      </a:t>
            </a:r>
          </a:p>
          <a:p>
            <a:r>
              <a:rPr lang="en-US" altLang="en-US" sz="2400" b="1">
                <a:latin typeface="Times New Roman" panose="02020603050405020304" pitchFamily="18" charset="0"/>
              </a:rPr>
              <a:t>                   </a:t>
            </a:r>
            <a:r>
              <a:rPr lang="en-US" altLang="en-US" b="1" i="1">
                <a:latin typeface="Times New Roman" panose="02020603050405020304" pitchFamily="18" charset="0"/>
              </a:rPr>
              <a:t>(Thúy Lan, Cầu Long Biên – chứng nhân lịch sử)</a:t>
            </a:r>
          </a:p>
          <a:p>
            <a:endParaRPr lang="en-US" altLang="en-US" b="1" i="1">
              <a:latin typeface="Times New Roman" panose="02020603050405020304" pitchFamily="18" charset="0"/>
            </a:endParaRPr>
          </a:p>
          <a:p>
            <a:endParaRPr lang="en-US" altLang="en-US" sz="2400" b="1">
              <a:latin typeface="Times New Roman" panose="02020603050405020304" pitchFamily="18" charset="0"/>
            </a:endParaRPr>
          </a:p>
        </p:txBody>
      </p:sp>
      <p:sp>
        <p:nvSpPr>
          <p:cNvPr id="12294" name="Text Box 6"/>
          <p:cNvSpPr txBox="1">
            <a:spLocks noChangeArrowheads="1"/>
          </p:cNvSpPr>
          <p:nvPr/>
        </p:nvSpPr>
        <p:spPr bwMode="auto">
          <a:xfrm>
            <a:off x="2133600" y="2819401"/>
            <a:ext cx="82296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b="1">
                <a:solidFill>
                  <a:srgbClr val="FF3300"/>
                </a:solidFill>
                <a:latin typeface="Times New Roman" panose="02020603050405020304" pitchFamily="18" charset="0"/>
              </a:rPr>
              <a:t>=&gt; Đánh dấu phần giải thích ý nghĩa của các cụm từ trong dấu ngoặc kép.</a:t>
            </a:r>
            <a:r>
              <a:rPr lang="en-US" altLang="en-US" sz="2400"/>
              <a:t> </a:t>
            </a:r>
          </a:p>
        </p:txBody>
      </p:sp>
      <p:sp>
        <p:nvSpPr>
          <p:cNvPr id="12295" name="Text Box 7"/>
          <p:cNvSpPr txBox="1">
            <a:spLocks noChangeArrowheads="1"/>
          </p:cNvSpPr>
          <p:nvPr/>
        </p:nvSpPr>
        <p:spPr bwMode="auto">
          <a:xfrm>
            <a:off x="1905000" y="4800601"/>
            <a:ext cx="86106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b="1">
                <a:solidFill>
                  <a:srgbClr val="FF3300"/>
                </a:solidFill>
                <a:latin typeface="Times New Roman" panose="02020603050405020304" pitchFamily="18" charset="0"/>
              </a:rPr>
              <a:t>=&gt; Đánh dấu phần thuyết minh nhằm giúp người đọc hiểu rõ trong 2290 m chiều dài của cầu có tính cả phần cầu dẫn.</a:t>
            </a:r>
            <a:r>
              <a:rPr lang="en-US" altLang="en-US" sz="2400"/>
              <a:t> </a:t>
            </a:r>
          </a:p>
        </p:txBody>
      </p:sp>
    </p:spTree>
    <p:extLst>
      <p:ext uri="{BB962C8B-B14F-4D97-AF65-F5344CB8AC3E}">
        <p14:creationId xmlns:p14="http://schemas.microsoft.com/office/powerpoint/2010/main" val="38492102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294"/>
                                        </p:tgtEl>
                                        <p:attrNameLst>
                                          <p:attrName>style.visibility</p:attrName>
                                        </p:attrNameLst>
                                      </p:cBhvr>
                                      <p:to>
                                        <p:strVal val="visible"/>
                                      </p:to>
                                    </p:set>
                                    <p:animEffect transition="in" filter="blinds(horizontal)">
                                      <p:cBhvr>
                                        <p:cTn id="7" dur="500"/>
                                        <p:tgtEl>
                                          <p:spTgt spid="1229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295"/>
                                        </p:tgtEl>
                                        <p:attrNameLst>
                                          <p:attrName>style.visibility</p:attrName>
                                        </p:attrNameLst>
                                      </p:cBhvr>
                                      <p:to>
                                        <p:strVal val="visible"/>
                                      </p:to>
                                    </p:set>
                                    <p:animEffect transition="in" filter="blinds(horizontal)">
                                      <p:cBhvr>
                                        <p:cTn id="12" dur="500"/>
                                        <p:tgtEl>
                                          <p:spTgt spid="122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4" grpId="0"/>
      <p:bldP spid="1229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685800"/>
            <a:ext cx="9448800" cy="754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315" name="Rectangle 3"/>
          <p:cNvSpPr>
            <a:spLocks noChangeArrowheads="1"/>
          </p:cNvSpPr>
          <p:nvPr/>
        </p:nvSpPr>
        <p:spPr bwMode="auto">
          <a:xfrm>
            <a:off x="2514600" y="304801"/>
            <a:ext cx="7772400" cy="5786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b="1" i="1" u="sng">
                <a:solidFill>
                  <a:srgbClr val="0000FF"/>
                </a:solidFill>
                <a:effectLst>
                  <a:outerShdw blurRad="38100" dist="38100" dir="2700000" algn="tl">
                    <a:srgbClr val="C0C0C0"/>
                  </a:outerShdw>
                </a:effectLst>
                <a:latin typeface="Times New Roman" panose="02020603050405020304" pitchFamily="18" charset="0"/>
              </a:rPr>
              <a:t>Bài tập 2:</a:t>
            </a:r>
            <a:r>
              <a:rPr lang="en-US" altLang="en-US" sz="2400" b="1" i="1">
                <a:solidFill>
                  <a:srgbClr val="0000FF"/>
                </a:solidFill>
                <a:effectLst>
                  <a:outerShdw blurRad="38100" dist="38100" dir="2700000" algn="tl">
                    <a:srgbClr val="C0C0C0"/>
                  </a:outerShdw>
                </a:effectLst>
                <a:latin typeface="Times New Roman" panose="02020603050405020304" pitchFamily="18" charset="0"/>
              </a:rPr>
              <a:t> Giải thích công dụng của dấu hai chấm trong những đoạn trích sau:</a:t>
            </a:r>
            <a:endParaRPr lang="en-US" altLang="en-US" sz="2400" b="1">
              <a:solidFill>
                <a:srgbClr val="0000FF"/>
              </a:solidFill>
              <a:effectLst>
                <a:outerShdw blurRad="38100" dist="38100" dir="2700000" algn="tl">
                  <a:srgbClr val="C0C0C0"/>
                </a:outerShdw>
              </a:effectLst>
              <a:latin typeface="Times New Roman" panose="02020603050405020304" pitchFamily="18" charset="0"/>
            </a:endParaRPr>
          </a:p>
          <a:p>
            <a:r>
              <a:rPr lang="en-US" altLang="en-US" sz="2400" b="1">
                <a:solidFill>
                  <a:schemeClr val="tx2"/>
                </a:solidFill>
                <a:effectLst>
                  <a:outerShdw blurRad="38100" dist="38100" dir="2700000" algn="tl">
                    <a:srgbClr val="C0C0C0"/>
                  </a:outerShdw>
                </a:effectLst>
                <a:latin typeface="Times New Roman" panose="02020603050405020304" pitchFamily="18" charset="0"/>
              </a:rPr>
              <a:t>a) Nhưng họ thách nặng quá : nguyên tiền mặt phải mất một trăm đồng bạc, lại còn cau, còn rượu… cả cưới nữa thì mất đến cứng hai trăm bạc.</a:t>
            </a:r>
            <a:r>
              <a:rPr lang="en-US" altLang="en-US" sz="2000" b="1">
                <a:solidFill>
                  <a:schemeClr val="tx2"/>
                </a:solidFill>
                <a:effectLst>
                  <a:outerShdw blurRad="38100" dist="38100" dir="2700000" algn="tl">
                    <a:srgbClr val="C0C0C0"/>
                  </a:outerShdw>
                </a:effectLst>
                <a:latin typeface="Times New Roman" panose="02020603050405020304" pitchFamily="18" charset="0"/>
              </a:rPr>
              <a:t>                                                   </a:t>
            </a:r>
            <a:r>
              <a:rPr lang="en-US" altLang="en-US" b="1" i="1">
                <a:effectLst>
                  <a:outerShdw blurRad="38100" dist="38100" dir="2700000" algn="tl">
                    <a:srgbClr val="C0C0C0"/>
                  </a:outerShdw>
                </a:effectLst>
                <a:latin typeface="Times New Roman" panose="02020603050405020304" pitchFamily="18" charset="0"/>
              </a:rPr>
              <a:t>                                                                       ( Nam Cao, Lão Hạc)              </a:t>
            </a:r>
          </a:p>
          <a:p>
            <a:endParaRPr lang="en-US" altLang="en-US" sz="2400" b="1">
              <a:latin typeface="Times New Roman" panose="02020603050405020304" pitchFamily="18" charset="0"/>
            </a:endParaRPr>
          </a:p>
          <a:p>
            <a:endParaRPr lang="en-US" altLang="en-US" sz="2400" b="1">
              <a:latin typeface="Times New Roman" panose="02020603050405020304" pitchFamily="18" charset="0"/>
            </a:endParaRPr>
          </a:p>
          <a:p>
            <a:r>
              <a:rPr lang="en-US" altLang="en-US" sz="2400" b="1">
                <a:latin typeface="Times New Roman" panose="02020603050405020304" pitchFamily="18" charset="0"/>
              </a:rPr>
              <a:t>b) Tôi không ngờ Dế Choắt nói với tôi một câu như thế này:</a:t>
            </a:r>
          </a:p>
          <a:p>
            <a:r>
              <a:rPr lang="en-US" altLang="en-US" sz="2400" b="1">
                <a:latin typeface="Times New Roman" panose="02020603050405020304" pitchFamily="18" charset="0"/>
              </a:rPr>
              <a:t>- Thôi, tôi ốm yếu quá rồi, chết cũng được. Nhưng trước khi nhắm mắt, tôi khuyên anh: ở đời mà có thói hung hăng bậy bạ, có óc mà không biết nghĩ, sớm muộn rồi cũng mang họa vào mình đấy.</a:t>
            </a:r>
            <a:endParaRPr lang="en-US" altLang="en-US" sz="2400" b="1">
              <a:solidFill>
                <a:srgbClr val="CC0000"/>
              </a:solidFill>
              <a:latin typeface="Times New Roman" panose="02020603050405020304" pitchFamily="18" charset="0"/>
            </a:endParaRPr>
          </a:p>
          <a:p>
            <a:r>
              <a:rPr lang="en-US" altLang="en-US" sz="2000" b="1">
                <a:latin typeface="Times New Roman" panose="02020603050405020304" pitchFamily="18" charset="0"/>
              </a:rPr>
              <a:t>                                                        </a:t>
            </a:r>
            <a:r>
              <a:rPr lang="en-US" altLang="en-US" b="1" i="1">
                <a:latin typeface="Times New Roman" panose="02020603050405020304" pitchFamily="18" charset="0"/>
              </a:rPr>
              <a:t>(Tô Hoài, Dế Mèn phiêu lưu kí)</a:t>
            </a:r>
          </a:p>
          <a:p>
            <a:endParaRPr lang="en-US" altLang="en-US" sz="2000" b="1">
              <a:solidFill>
                <a:srgbClr val="0000FF"/>
              </a:solidFill>
              <a:latin typeface="Times New Roman" panose="02020603050405020304" pitchFamily="18" charset="0"/>
            </a:endParaRPr>
          </a:p>
        </p:txBody>
      </p:sp>
      <p:sp>
        <p:nvSpPr>
          <p:cNvPr id="13318" name="Text Box 6"/>
          <p:cNvSpPr txBox="1">
            <a:spLocks noChangeArrowheads="1"/>
          </p:cNvSpPr>
          <p:nvPr/>
        </p:nvSpPr>
        <p:spPr bwMode="auto">
          <a:xfrm>
            <a:off x="2362200" y="2362201"/>
            <a:ext cx="74676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b="1">
                <a:solidFill>
                  <a:srgbClr val="FF3300"/>
                </a:solidFill>
                <a:latin typeface="Times New Roman" panose="02020603050405020304" pitchFamily="18" charset="0"/>
              </a:rPr>
              <a:t>=&gt; Đánh dấu  phần giải thích cho ý họ thách cưới nặng quá.</a:t>
            </a:r>
            <a:r>
              <a:rPr lang="en-US" altLang="en-US" sz="2400">
                <a:solidFill>
                  <a:srgbClr val="FF3300"/>
                </a:solidFill>
                <a:latin typeface="Times New Roman" panose="02020603050405020304" pitchFamily="18" charset="0"/>
              </a:rPr>
              <a:t> </a:t>
            </a:r>
          </a:p>
        </p:txBody>
      </p:sp>
      <p:sp>
        <p:nvSpPr>
          <p:cNvPr id="13319" name="Text Box 7"/>
          <p:cNvSpPr txBox="1">
            <a:spLocks noChangeArrowheads="1"/>
          </p:cNvSpPr>
          <p:nvPr/>
        </p:nvSpPr>
        <p:spPr bwMode="auto">
          <a:xfrm>
            <a:off x="2438400" y="5486401"/>
            <a:ext cx="71628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b="1">
                <a:solidFill>
                  <a:srgbClr val="FF3300"/>
                </a:solidFill>
                <a:latin typeface="Times New Roman" panose="02020603050405020304" pitchFamily="18" charset="0"/>
              </a:rPr>
              <a:t>=&gt; Đánh dấu lời đối thoại, và phần thuyết minh cho lời khuyên của Dế Choắt </a:t>
            </a:r>
          </a:p>
        </p:txBody>
      </p:sp>
    </p:spTree>
    <p:extLst>
      <p:ext uri="{BB962C8B-B14F-4D97-AF65-F5344CB8AC3E}">
        <p14:creationId xmlns:p14="http://schemas.microsoft.com/office/powerpoint/2010/main" val="17570017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318"/>
                                        </p:tgtEl>
                                        <p:attrNameLst>
                                          <p:attrName>style.visibility</p:attrName>
                                        </p:attrNameLst>
                                      </p:cBhvr>
                                      <p:to>
                                        <p:strVal val="visible"/>
                                      </p:to>
                                    </p:set>
                                    <p:animEffect transition="in" filter="blinds(horizontal)">
                                      <p:cBhvr>
                                        <p:cTn id="7" dur="500"/>
                                        <p:tgtEl>
                                          <p:spTgt spid="133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3319"/>
                                        </p:tgtEl>
                                        <p:attrNameLst>
                                          <p:attrName>style.visibility</p:attrName>
                                        </p:attrNameLst>
                                      </p:cBhvr>
                                      <p:to>
                                        <p:strVal val="visible"/>
                                      </p:to>
                                    </p:set>
                                    <p:animEffect transition="in" filter="checkerboard(across)">
                                      <p:cBhvr>
                                        <p:cTn id="12" dur="500"/>
                                        <p:tgtEl>
                                          <p:spTgt spid="133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8" grpId="0"/>
      <p:bldP spid="1331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Text Box 4"/>
          <p:cNvSpPr txBox="1">
            <a:spLocks noChangeArrowheads="1"/>
          </p:cNvSpPr>
          <p:nvPr/>
        </p:nvSpPr>
        <p:spPr bwMode="auto">
          <a:xfrm>
            <a:off x="1681163" y="0"/>
            <a:ext cx="10393606" cy="1384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2" tIns="45706" rIns="91412" bIns="45706">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spcBef>
                <a:spcPct val="50000"/>
              </a:spcBef>
              <a:defRPr/>
            </a:pPr>
            <a:r>
              <a:rPr lang="en-US" altLang="en-US" sz="3600" b="1" dirty="0">
                <a:solidFill>
                  <a:srgbClr val="FF0000"/>
                </a:solidFill>
                <a:effectLst>
                  <a:outerShdw blurRad="38100" dist="38100" dir="2700000" algn="tl">
                    <a:srgbClr val="000000">
                      <a:alpha val="43137"/>
                    </a:srgbClr>
                  </a:outerShdw>
                </a:effectLst>
                <a:latin typeface="Times New Roman" pitchFamily="18" charset="0"/>
              </a:rPr>
              <a:t>I/ </a:t>
            </a:r>
            <a:r>
              <a:rPr lang="en-US" altLang="en-US" sz="3600" b="1" dirty="0" smtClean="0">
                <a:solidFill>
                  <a:srgbClr val="FF0000"/>
                </a:solidFill>
                <a:effectLst>
                  <a:outerShdw blurRad="38100" dist="38100" dir="2700000" algn="tl">
                    <a:srgbClr val="000000">
                      <a:alpha val="43137"/>
                    </a:srgbClr>
                  </a:outerShdw>
                </a:effectLst>
                <a:latin typeface="Times New Roman" pitchFamily="18" charset="0"/>
              </a:rPr>
              <a:t>DẤU NGOẶC ĐƠN</a:t>
            </a:r>
            <a:endParaRPr lang="en-US" altLang="en-US" sz="3600" b="1" dirty="0">
              <a:solidFill>
                <a:srgbClr val="FF0000"/>
              </a:solidFill>
              <a:effectLst>
                <a:outerShdw blurRad="38100" dist="38100" dir="2700000" algn="tl">
                  <a:srgbClr val="000000">
                    <a:alpha val="43137"/>
                  </a:srgbClr>
                </a:outerShdw>
              </a:effectLst>
              <a:latin typeface="Times New Roman" pitchFamily="18" charset="0"/>
            </a:endParaRPr>
          </a:p>
          <a:p>
            <a:pPr eaLnBrk="1" hangingPunct="1">
              <a:spcBef>
                <a:spcPct val="50000"/>
              </a:spcBef>
              <a:defRPr/>
            </a:pPr>
            <a:r>
              <a:rPr lang="en-US" altLang="en-US" sz="3200" b="1" dirty="0">
                <a:solidFill>
                  <a:srgbClr val="000000"/>
                </a:solidFill>
                <a:effectLst>
                  <a:outerShdw blurRad="38100" dist="38100" dir="2700000" algn="tl">
                    <a:srgbClr val="000000">
                      <a:alpha val="43137"/>
                    </a:srgbClr>
                  </a:outerShdw>
                </a:effectLst>
                <a:latin typeface="Times New Roman" pitchFamily="18" charset="0"/>
              </a:rPr>
              <a:t> </a:t>
            </a:r>
            <a:r>
              <a:rPr lang="en-US" altLang="en-US" sz="3200" b="1" dirty="0" smtClean="0">
                <a:solidFill>
                  <a:srgbClr val="000000"/>
                </a:solidFill>
                <a:effectLst>
                  <a:outerShdw blurRad="38100" dist="38100" dir="2700000" algn="tl">
                    <a:srgbClr val="000000">
                      <a:alpha val="43137"/>
                    </a:srgbClr>
                  </a:outerShdw>
                </a:effectLst>
                <a:latin typeface="Times New Roman" pitchFamily="18" charset="0"/>
              </a:rPr>
              <a:t>Hs đọc ví dụ sgk trang 134, trả lời câu hỏi</a:t>
            </a:r>
            <a:endParaRPr lang="en-US" altLang="en-US" sz="3200" b="1" dirty="0">
              <a:solidFill>
                <a:srgbClr val="000000"/>
              </a:solidFill>
              <a:effectLst>
                <a:outerShdw blurRad="38100" dist="38100" dir="2700000" algn="tl">
                  <a:srgbClr val="000000">
                    <a:alpha val="43137"/>
                  </a:srgbClr>
                </a:outerShdw>
              </a:effectLst>
              <a:latin typeface="Times New Roman" pitchFamily="18" charset="0"/>
            </a:endParaRPr>
          </a:p>
        </p:txBody>
      </p:sp>
      <p:graphicFrame>
        <p:nvGraphicFramePr>
          <p:cNvPr id="17414" name="Object 2"/>
          <p:cNvGraphicFramePr>
            <a:graphicFrameLocks noChangeAspect="1"/>
          </p:cNvGraphicFramePr>
          <p:nvPr>
            <p:extLst/>
          </p:nvPr>
        </p:nvGraphicFramePr>
        <p:xfrm>
          <a:off x="10509161" y="5087155"/>
          <a:ext cx="1575045" cy="1770845"/>
        </p:xfrm>
        <a:graphic>
          <a:graphicData uri="http://schemas.openxmlformats.org/presentationml/2006/ole">
            <mc:AlternateContent xmlns:mc="http://schemas.openxmlformats.org/markup-compatibility/2006">
              <mc:Choice xmlns:v="urn:schemas-microsoft-com:vml" Requires="v">
                <p:oleObj spid="_x0000_s2070" name="Clip" r:id="rId4" imgW="1999793" imgH="1831543" progId="MS_ClipArt_Gallery.2">
                  <p:embed/>
                </p:oleObj>
              </mc:Choice>
              <mc:Fallback>
                <p:oleObj name="Clip" r:id="rId4" imgW="1999793" imgH="1831543"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09161" y="5087155"/>
                        <a:ext cx="1575045" cy="1770845"/>
                      </a:xfrm>
                      <a:prstGeom prst="rect">
                        <a:avLst/>
                      </a:prstGeom>
                      <a:noFill/>
                      <a:ln>
                        <a:noFill/>
                      </a:ln>
                      <a:effectLst/>
                    </p:spPr>
                  </p:pic>
                </p:oleObj>
              </mc:Fallback>
            </mc:AlternateContent>
          </a:graphicData>
        </a:graphic>
      </p:graphicFrame>
      <p:graphicFrame>
        <p:nvGraphicFramePr>
          <p:cNvPr id="9" name="Object 19"/>
          <p:cNvGraphicFramePr>
            <a:graphicFrameLocks noChangeAspect="1"/>
          </p:cNvGraphicFramePr>
          <p:nvPr/>
        </p:nvGraphicFramePr>
        <p:xfrm>
          <a:off x="0" y="0"/>
          <a:ext cx="1681163" cy="1676400"/>
        </p:xfrm>
        <a:graphic>
          <a:graphicData uri="http://schemas.openxmlformats.org/presentationml/2006/ole">
            <mc:AlternateContent xmlns:mc="http://schemas.openxmlformats.org/markup-compatibility/2006">
              <mc:Choice xmlns:v="urn:schemas-microsoft-com:vml" Requires="v">
                <p:oleObj spid="_x0000_s2071" name="Clip" r:id="rId6" imgW="1278331" imgH="1273759" progId="">
                  <p:embed/>
                </p:oleObj>
              </mc:Choice>
              <mc:Fallback>
                <p:oleObj name="Clip" r:id="rId6" imgW="1278331" imgH="1273759"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681163" cy="167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AutoShape 26"/>
          <p:cNvSpPr>
            <a:spLocks noChangeArrowheads="1"/>
          </p:cNvSpPr>
          <p:nvPr/>
        </p:nvSpPr>
        <p:spPr bwMode="auto">
          <a:xfrm>
            <a:off x="4646589" y="2466792"/>
            <a:ext cx="5105400" cy="2339365"/>
          </a:xfrm>
          <a:prstGeom prst="wedgeEllipseCallout">
            <a:avLst>
              <a:gd name="adj1" fmla="val -40500"/>
              <a:gd name="adj2" fmla="val -69153"/>
            </a:avLst>
          </a:prstGeom>
          <a:gradFill rotWithShape="1">
            <a:gsLst>
              <a:gs pos="0">
                <a:schemeClr val="bg1"/>
              </a:gs>
              <a:gs pos="100000">
                <a:srgbClr val="66FF33"/>
              </a:gs>
            </a:gsLst>
            <a:lin ang="5400000" scaled="1"/>
          </a:gradFill>
          <a:ln w="9525">
            <a:solidFill>
              <a:schemeClr val="tx1"/>
            </a:solidFill>
            <a:miter lim="800000"/>
            <a:headEnd/>
            <a:tailEnd/>
          </a:ln>
        </p:spPr>
        <p:txBody>
          <a:bodyPr lIns="91412" tIns="45706" rIns="91412" bIns="45706"/>
          <a:lstStyle/>
          <a:p>
            <a:pPr eaLnBrk="1" hangingPunct="1">
              <a:spcBef>
                <a:spcPct val="50000"/>
              </a:spcBef>
              <a:defRPr/>
            </a:pPr>
            <a:r>
              <a:rPr lang="en-US" altLang="en-US" sz="3200" b="1" i="1" dirty="0" smtClean="0">
                <a:solidFill>
                  <a:srgbClr val="FF0000"/>
                </a:solidFill>
                <a:effectLst>
                  <a:outerShdw blurRad="38100" dist="38100" dir="2700000" algn="tl">
                    <a:srgbClr val="000000">
                      <a:alpha val="43137"/>
                    </a:srgbClr>
                  </a:outerShdw>
                </a:effectLst>
                <a:latin typeface="Times New Roman" pitchFamily="18" charset="0"/>
              </a:rPr>
              <a:t>Dấu ngoặc đơn ở các đoạn trích dùng để làm gì?</a:t>
            </a:r>
            <a:endParaRPr lang="en-US" altLang="en-US" sz="3200" b="1" i="1" dirty="0">
              <a:solidFill>
                <a:srgbClr val="FF0000"/>
              </a:solidFill>
              <a:effectLst>
                <a:outerShdw blurRad="38100" dist="38100" dir="2700000" algn="tl">
                  <a:srgbClr val="000000">
                    <a:alpha val="43137"/>
                  </a:srgbClr>
                </a:outerShdw>
              </a:effectLst>
              <a:latin typeface="Times New Roman" pitchFamily="18" charset="0"/>
            </a:endParaRPr>
          </a:p>
          <a:p>
            <a:pPr algn="ctr" eaLnBrk="1" hangingPunct="1">
              <a:defRPr/>
            </a:pPr>
            <a:endParaRPr lang="en-US" altLang="en-US" sz="4000" dirty="0">
              <a:solidFill>
                <a:schemeClr val="tx2"/>
              </a:solidFill>
              <a:effectLst>
                <a:outerShdw blurRad="38100" dist="38100" dir="2700000" algn="tl">
                  <a:srgbClr val="000000">
                    <a:alpha val="43137"/>
                  </a:srgbClr>
                </a:outerShdw>
              </a:effectLst>
              <a:latin typeface="Times New Roman" pitchFamily="18" charset="0"/>
            </a:endParaRPr>
          </a:p>
        </p:txBody>
      </p:sp>
    </p:spTree>
    <p:custDataLst>
      <p:tags r:id="rId2"/>
    </p:custDataLst>
    <p:extLst>
      <p:ext uri="{BB962C8B-B14F-4D97-AF65-F5344CB8AC3E}">
        <p14:creationId xmlns:p14="http://schemas.microsoft.com/office/powerpoint/2010/main" val="616212704"/>
      </p:ext>
    </p:extLst>
  </p:cSld>
  <p:clrMapOvr>
    <a:masterClrMapping/>
  </p:clrMapOvr>
  <p:transition spd="slow" advTm="31328"/>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4)">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685800"/>
            <a:ext cx="9448800" cy="754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341" name="Rectangle 5"/>
          <p:cNvSpPr>
            <a:spLocks noGrp="1" noChangeArrowheads="1"/>
          </p:cNvSpPr>
          <p:nvPr>
            <p:ph type="body" idx="1"/>
          </p:nvPr>
        </p:nvSpPr>
        <p:spPr>
          <a:xfrm>
            <a:off x="2362200" y="381000"/>
            <a:ext cx="7848600" cy="1905000"/>
          </a:xfrm>
          <a:noFill/>
          <a:ln/>
        </p:spPr>
        <p:txBody>
          <a:bodyPr>
            <a:normAutofit fontScale="92500"/>
          </a:bodyPr>
          <a:lstStyle/>
          <a:p>
            <a:pPr>
              <a:buFontTx/>
              <a:buNone/>
            </a:pPr>
            <a:r>
              <a:rPr lang="en-US" altLang="en-US" sz="2400" b="1" dirty="0">
                <a:solidFill>
                  <a:srgbClr val="0066CC"/>
                </a:solidFill>
                <a:latin typeface="Times New Roman" panose="02020603050405020304" pitchFamily="18" charset="0"/>
              </a:rPr>
              <a:t>BT4/SGK/137.</a:t>
            </a:r>
          </a:p>
          <a:p>
            <a:pPr>
              <a:buFontTx/>
              <a:buNone/>
            </a:pPr>
            <a:r>
              <a:rPr lang="en-US" altLang="en-US" sz="2400" b="1" dirty="0">
                <a:latin typeface="Times New Roman" panose="02020603050405020304" pitchFamily="18" charset="0"/>
              </a:rPr>
              <a:t> Phong Nha gồm có hai bộ phận:  </a:t>
            </a:r>
            <a:r>
              <a:rPr lang="en-US" altLang="en-US" sz="2400" b="1" i="1" dirty="0">
                <a:latin typeface="Times New Roman" panose="02020603050405020304" pitchFamily="18" charset="0"/>
              </a:rPr>
              <a:t>Động khô</a:t>
            </a:r>
            <a:r>
              <a:rPr lang="en-US" altLang="en-US" sz="2400" b="1" dirty="0">
                <a:latin typeface="Times New Roman" panose="02020603050405020304" pitchFamily="18" charset="0"/>
              </a:rPr>
              <a:t> và </a:t>
            </a:r>
            <a:r>
              <a:rPr lang="en-US" altLang="en-US" sz="2400" b="1" i="1" dirty="0">
                <a:latin typeface="Times New Roman" panose="02020603050405020304" pitchFamily="18" charset="0"/>
              </a:rPr>
              <a:t>Động  nước</a:t>
            </a:r>
            <a:r>
              <a:rPr lang="en-US" altLang="en-US" sz="2400" b="1" dirty="0">
                <a:latin typeface="Times New Roman" panose="02020603050405020304" pitchFamily="18" charset="0"/>
              </a:rPr>
              <a:t>.</a:t>
            </a:r>
            <a:r>
              <a:rPr lang="en-US" altLang="en-US" sz="2400" dirty="0">
                <a:latin typeface="Times New Roman" panose="02020603050405020304" pitchFamily="18" charset="0"/>
              </a:rPr>
              <a:t> </a:t>
            </a:r>
          </a:p>
          <a:p>
            <a:pPr>
              <a:buFontTx/>
              <a:buNone/>
            </a:pPr>
            <a:r>
              <a:rPr lang="en-US" altLang="en-US" sz="2400" dirty="0">
                <a:latin typeface="Times New Roman" panose="02020603050405020304" pitchFamily="18" charset="0"/>
              </a:rPr>
              <a:t>                                        </a:t>
            </a:r>
            <a:r>
              <a:rPr lang="en-US" altLang="en-US" sz="2400" b="1" i="1" dirty="0">
                <a:latin typeface="Times New Roman" panose="02020603050405020304" pitchFamily="18" charset="0"/>
              </a:rPr>
              <a:t>( Trần Hoàng, Động Phong Nha)</a:t>
            </a:r>
          </a:p>
          <a:p>
            <a:pPr>
              <a:buFontTx/>
              <a:buNone/>
            </a:pPr>
            <a:r>
              <a:rPr lang="en-US" altLang="en-US" sz="2400" dirty="0">
                <a:latin typeface="Times New Roman" panose="02020603050405020304" pitchFamily="18" charset="0"/>
              </a:rPr>
              <a:t>    </a:t>
            </a:r>
            <a:endParaRPr lang="en-US" altLang="en-US" sz="2400" dirty="0"/>
          </a:p>
        </p:txBody>
      </p:sp>
      <p:sp>
        <p:nvSpPr>
          <p:cNvPr id="14342" name="Rectangle 6"/>
          <p:cNvSpPr>
            <a:spLocks noChangeArrowheads="1"/>
          </p:cNvSpPr>
          <p:nvPr/>
        </p:nvSpPr>
        <p:spPr bwMode="auto">
          <a:xfrm>
            <a:off x="1981200" y="4343400"/>
            <a:ext cx="84582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algn="just">
              <a:buFontTx/>
              <a:buNone/>
            </a:pPr>
            <a:r>
              <a:rPr lang="en-US" altLang="en-US" sz="2000">
                <a:latin typeface="Times New Roman" panose="02020603050405020304" pitchFamily="18" charset="0"/>
              </a:rPr>
              <a:t> </a:t>
            </a:r>
            <a:r>
              <a:rPr lang="en-US" altLang="en-US" sz="2400" b="1">
                <a:solidFill>
                  <a:srgbClr val="FF3300"/>
                </a:solidFill>
                <a:latin typeface="Times New Roman" panose="02020603050405020304" pitchFamily="18" charset="0"/>
              </a:rPr>
              <a:t>C2:   </a:t>
            </a:r>
            <a:r>
              <a:rPr lang="en-US" altLang="en-US" sz="2400" b="1">
                <a:latin typeface="Times New Roman" panose="02020603050405020304" pitchFamily="18" charset="0"/>
              </a:rPr>
              <a:t>Phong Nha gồm: Động khô và Động nước.</a:t>
            </a:r>
            <a:endParaRPr lang="en-US" altLang="en-US" sz="2000">
              <a:latin typeface="Times New Roman" panose="02020603050405020304" pitchFamily="18" charset="0"/>
            </a:endParaRPr>
          </a:p>
        </p:txBody>
      </p:sp>
      <p:sp>
        <p:nvSpPr>
          <p:cNvPr id="14343" name="Text Box 7"/>
          <p:cNvSpPr txBox="1">
            <a:spLocks noChangeArrowheads="1"/>
          </p:cNvSpPr>
          <p:nvPr/>
        </p:nvSpPr>
        <p:spPr bwMode="auto">
          <a:xfrm>
            <a:off x="2514600" y="5181601"/>
            <a:ext cx="7772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a:solidFill>
                  <a:srgbClr val="0066CC"/>
                </a:solidFill>
                <a:latin typeface="Times New Roman" panose="02020603050405020304" pitchFamily="18" charset="0"/>
              </a:rPr>
              <a:t>=&gt;Không thể thay dấu hai chấm bằng dấu ngoặc đơn. Vì vế Động khô và Động nước không thể xem là thành phần chú thích.</a:t>
            </a:r>
          </a:p>
        </p:txBody>
      </p:sp>
      <p:sp>
        <p:nvSpPr>
          <p:cNvPr id="14344" name="Text Box 8"/>
          <p:cNvSpPr txBox="1">
            <a:spLocks noChangeArrowheads="1"/>
          </p:cNvSpPr>
          <p:nvPr/>
        </p:nvSpPr>
        <p:spPr bwMode="auto">
          <a:xfrm>
            <a:off x="1981200" y="2209801"/>
            <a:ext cx="8382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b="1" dirty="0">
                <a:solidFill>
                  <a:srgbClr val="FF3300"/>
                </a:solidFill>
                <a:latin typeface="Times New Roman" panose="02020603050405020304" pitchFamily="18" charset="0"/>
              </a:rPr>
              <a:t>C1:</a:t>
            </a:r>
            <a:r>
              <a:rPr lang="en-US" altLang="en-US" sz="2400" b="1" dirty="0">
                <a:solidFill>
                  <a:srgbClr val="0066CC"/>
                </a:solidFill>
                <a:latin typeface="Times New Roman" panose="02020603050405020304" pitchFamily="18" charset="0"/>
              </a:rPr>
              <a:t> </a:t>
            </a:r>
            <a:r>
              <a:rPr lang="en-US" altLang="en-US" sz="2400" b="1" dirty="0">
                <a:latin typeface="Times New Roman" panose="02020603050405020304" pitchFamily="18" charset="0"/>
              </a:rPr>
              <a:t>Phong Nha gồm có hai bộ phận (Động khô và Động nước).</a:t>
            </a:r>
            <a:r>
              <a:rPr lang="en-US" altLang="en-US" sz="2400" b="1" dirty="0">
                <a:solidFill>
                  <a:srgbClr val="0066CC"/>
                </a:solidFill>
                <a:latin typeface="Times New Roman" panose="02020603050405020304" pitchFamily="18" charset="0"/>
              </a:rPr>
              <a:t> </a:t>
            </a:r>
          </a:p>
          <a:p>
            <a:endParaRPr lang="en-US" altLang="en-US" sz="2400" b="1" dirty="0">
              <a:latin typeface="Times New Roman" panose="02020603050405020304" pitchFamily="18" charset="0"/>
            </a:endParaRPr>
          </a:p>
        </p:txBody>
      </p:sp>
      <p:sp>
        <p:nvSpPr>
          <p:cNvPr id="14347" name="AutoShape 11"/>
          <p:cNvSpPr>
            <a:spLocks noChangeArrowheads="1"/>
          </p:cNvSpPr>
          <p:nvPr/>
        </p:nvSpPr>
        <p:spPr bwMode="auto">
          <a:xfrm>
            <a:off x="6934200" y="3124200"/>
            <a:ext cx="2743200" cy="609600"/>
          </a:xfrm>
          <a:prstGeom prst="wedgeRectCallout">
            <a:avLst>
              <a:gd name="adj1" fmla="val 11519"/>
              <a:gd name="adj2" fmla="val -142968"/>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en-US" b="1">
                <a:solidFill>
                  <a:srgbClr val="0066CC"/>
                </a:solidFill>
              </a:rPr>
              <a:t>Giải thích đi kèm.</a:t>
            </a:r>
          </a:p>
        </p:txBody>
      </p:sp>
    </p:spTree>
    <p:extLst>
      <p:ext uri="{BB962C8B-B14F-4D97-AF65-F5344CB8AC3E}">
        <p14:creationId xmlns:p14="http://schemas.microsoft.com/office/powerpoint/2010/main" val="13769502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3" presetClass="entr" presetSubtype="16" fill="hold" nodeType="clickEffect">
                                  <p:stCondLst>
                                    <p:cond delay="0"/>
                                  </p:stCondLst>
                                  <p:childTnLst>
                                    <p:set>
                                      <p:cBhvr>
                                        <p:cTn id="6" dur="1" fill="hold">
                                          <p:stCondLst>
                                            <p:cond delay="0"/>
                                          </p:stCondLst>
                                        </p:cTn>
                                        <p:tgtEl>
                                          <p:spTgt spid="14341">
                                            <p:txEl>
                                              <p:pRg st="0" end="0"/>
                                            </p:txEl>
                                          </p:spTgt>
                                        </p:tgtEl>
                                        <p:attrNameLst>
                                          <p:attrName>style.visibility</p:attrName>
                                        </p:attrNameLst>
                                      </p:cBhvr>
                                      <p:to>
                                        <p:strVal val="visible"/>
                                      </p:to>
                                    </p:set>
                                    <p:animEffect transition="in" filter="plus(in)">
                                      <p:cBhvr>
                                        <p:cTn id="7" dur="2000"/>
                                        <p:tgtEl>
                                          <p:spTgt spid="14341">
                                            <p:txEl>
                                              <p:pRg st="0" end="0"/>
                                            </p:txEl>
                                          </p:spTgt>
                                        </p:tgtEl>
                                      </p:cBhvr>
                                    </p:animEffect>
                                  </p:childTnLst>
                                </p:cTn>
                              </p:par>
                              <p:par>
                                <p:cTn id="8" presetID="13" presetClass="entr" presetSubtype="16" fill="hold" nodeType="withEffect">
                                  <p:stCondLst>
                                    <p:cond delay="0"/>
                                  </p:stCondLst>
                                  <p:childTnLst>
                                    <p:set>
                                      <p:cBhvr>
                                        <p:cTn id="9" dur="1" fill="hold">
                                          <p:stCondLst>
                                            <p:cond delay="0"/>
                                          </p:stCondLst>
                                        </p:cTn>
                                        <p:tgtEl>
                                          <p:spTgt spid="14341">
                                            <p:txEl>
                                              <p:pRg st="1" end="1"/>
                                            </p:txEl>
                                          </p:spTgt>
                                        </p:tgtEl>
                                        <p:attrNameLst>
                                          <p:attrName>style.visibility</p:attrName>
                                        </p:attrNameLst>
                                      </p:cBhvr>
                                      <p:to>
                                        <p:strVal val="visible"/>
                                      </p:to>
                                    </p:set>
                                    <p:animEffect transition="in" filter="plus(in)">
                                      <p:cBhvr>
                                        <p:cTn id="10" dur="2000"/>
                                        <p:tgtEl>
                                          <p:spTgt spid="14341">
                                            <p:txEl>
                                              <p:pRg st="1" end="1"/>
                                            </p:txEl>
                                          </p:spTgt>
                                        </p:tgtEl>
                                      </p:cBhvr>
                                    </p:animEffect>
                                  </p:childTnLst>
                                </p:cTn>
                              </p:par>
                              <p:par>
                                <p:cTn id="11" presetID="13" presetClass="entr" presetSubtype="16" fill="hold" nodeType="withEffect">
                                  <p:stCondLst>
                                    <p:cond delay="0"/>
                                  </p:stCondLst>
                                  <p:childTnLst>
                                    <p:set>
                                      <p:cBhvr>
                                        <p:cTn id="12" dur="1" fill="hold">
                                          <p:stCondLst>
                                            <p:cond delay="0"/>
                                          </p:stCondLst>
                                        </p:cTn>
                                        <p:tgtEl>
                                          <p:spTgt spid="14341">
                                            <p:txEl>
                                              <p:pRg st="2" end="2"/>
                                            </p:txEl>
                                          </p:spTgt>
                                        </p:tgtEl>
                                        <p:attrNameLst>
                                          <p:attrName>style.visibility</p:attrName>
                                        </p:attrNameLst>
                                      </p:cBhvr>
                                      <p:to>
                                        <p:strVal val="visible"/>
                                      </p:to>
                                    </p:set>
                                    <p:animEffect transition="in" filter="plus(in)">
                                      <p:cBhvr>
                                        <p:cTn id="13" dur="2000"/>
                                        <p:tgtEl>
                                          <p:spTgt spid="14341">
                                            <p:txEl>
                                              <p:pRg st="2" end="2"/>
                                            </p:txEl>
                                          </p:spTgt>
                                        </p:tgtEl>
                                      </p:cBhvr>
                                    </p:animEffect>
                                  </p:childTnLst>
                                </p:cTn>
                              </p:par>
                              <p:par>
                                <p:cTn id="14" presetID="13" presetClass="entr" presetSubtype="16" fill="hold" nodeType="withEffect">
                                  <p:stCondLst>
                                    <p:cond delay="0"/>
                                  </p:stCondLst>
                                  <p:childTnLst>
                                    <p:set>
                                      <p:cBhvr>
                                        <p:cTn id="15" dur="1" fill="hold">
                                          <p:stCondLst>
                                            <p:cond delay="0"/>
                                          </p:stCondLst>
                                        </p:cTn>
                                        <p:tgtEl>
                                          <p:spTgt spid="14341">
                                            <p:txEl>
                                              <p:pRg st="3" end="3"/>
                                            </p:txEl>
                                          </p:spTgt>
                                        </p:tgtEl>
                                        <p:attrNameLst>
                                          <p:attrName>style.visibility</p:attrName>
                                        </p:attrNameLst>
                                      </p:cBhvr>
                                      <p:to>
                                        <p:strVal val="visible"/>
                                      </p:to>
                                    </p:set>
                                    <p:animEffect transition="in" filter="plus(in)">
                                      <p:cBhvr>
                                        <p:cTn id="16" dur="2000"/>
                                        <p:tgtEl>
                                          <p:spTgt spid="14341">
                                            <p:txEl>
                                              <p:pRg st="3" end="3"/>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1" presetClass="entr" presetSubtype="4" fill="hold" nodeType="clickEffect">
                                  <p:stCondLst>
                                    <p:cond delay="0"/>
                                  </p:stCondLst>
                                  <p:childTnLst>
                                    <p:set>
                                      <p:cBhvr>
                                        <p:cTn id="20" dur="1" fill="hold">
                                          <p:stCondLst>
                                            <p:cond delay="0"/>
                                          </p:stCondLst>
                                        </p:cTn>
                                        <p:tgtEl>
                                          <p:spTgt spid="14344">
                                            <p:txEl>
                                              <p:pRg st="0" end="0"/>
                                            </p:txEl>
                                          </p:spTgt>
                                        </p:tgtEl>
                                        <p:attrNameLst>
                                          <p:attrName>style.visibility</p:attrName>
                                        </p:attrNameLst>
                                      </p:cBhvr>
                                      <p:to>
                                        <p:strVal val="visible"/>
                                      </p:to>
                                    </p:set>
                                    <p:animEffect transition="in" filter="wheel(4)">
                                      <p:cBhvr>
                                        <p:cTn id="21" dur="2000"/>
                                        <p:tgtEl>
                                          <p:spTgt spid="14344">
                                            <p:txEl>
                                              <p:pRg st="0" end="0"/>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3" presetClass="entr" presetSubtype="16" fill="hold" grpId="0" nodeType="clickEffect">
                                  <p:stCondLst>
                                    <p:cond delay="0"/>
                                  </p:stCondLst>
                                  <p:childTnLst>
                                    <p:set>
                                      <p:cBhvr>
                                        <p:cTn id="25" dur="1" fill="hold">
                                          <p:stCondLst>
                                            <p:cond delay="0"/>
                                          </p:stCondLst>
                                        </p:cTn>
                                        <p:tgtEl>
                                          <p:spTgt spid="14347"/>
                                        </p:tgtEl>
                                        <p:attrNameLst>
                                          <p:attrName>style.visibility</p:attrName>
                                        </p:attrNameLst>
                                      </p:cBhvr>
                                      <p:to>
                                        <p:strVal val="visible"/>
                                      </p:to>
                                    </p:set>
                                    <p:animEffect transition="in" filter="plus(in)">
                                      <p:cBhvr>
                                        <p:cTn id="26" dur="2000"/>
                                        <p:tgtEl>
                                          <p:spTgt spid="14347"/>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3" presetClass="entr" presetSubtype="16" fill="hold" grpId="0" nodeType="clickEffect">
                                  <p:stCondLst>
                                    <p:cond delay="0"/>
                                  </p:stCondLst>
                                  <p:childTnLst>
                                    <p:set>
                                      <p:cBhvr>
                                        <p:cTn id="30" dur="1" fill="hold">
                                          <p:stCondLst>
                                            <p:cond delay="0"/>
                                          </p:stCondLst>
                                        </p:cTn>
                                        <p:tgtEl>
                                          <p:spTgt spid="14342"/>
                                        </p:tgtEl>
                                        <p:attrNameLst>
                                          <p:attrName>style.visibility</p:attrName>
                                        </p:attrNameLst>
                                      </p:cBhvr>
                                      <p:to>
                                        <p:strVal val="visible"/>
                                      </p:to>
                                    </p:set>
                                    <p:animEffect transition="in" filter="plus(in)">
                                      <p:cBhvr>
                                        <p:cTn id="31" dur="2000"/>
                                        <p:tgtEl>
                                          <p:spTgt spid="14342"/>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1" presetClass="entr" presetSubtype="4" fill="hold" grpId="0" nodeType="clickEffect">
                                  <p:stCondLst>
                                    <p:cond delay="0"/>
                                  </p:stCondLst>
                                  <p:childTnLst>
                                    <p:set>
                                      <p:cBhvr>
                                        <p:cTn id="35" dur="1" fill="hold">
                                          <p:stCondLst>
                                            <p:cond delay="0"/>
                                          </p:stCondLst>
                                        </p:cTn>
                                        <p:tgtEl>
                                          <p:spTgt spid="14343"/>
                                        </p:tgtEl>
                                        <p:attrNameLst>
                                          <p:attrName>style.visibility</p:attrName>
                                        </p:attrNameLst>
                                      </p:cBhvr>
                                      <p:to>
                                        <p:strVal val="visible"/>
                                      </p:to>
                                    </p:set>
                                    <p:animEffect transition="in" filter="wheel(4)">
                                      <p:cBhvr>
                                        <p:cTn id="36" dur="2000"/>
                                        <p:tgtEl>
                                          <p:spTgt spid="143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2" grpId="0"/>
      <p:bldP spid="14343" grpId="0"/>
      <p:bldP spid="1434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685800"/>
            <a:ext cx="9448800" cy="754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365" name="Rectangle 5"/>
          <p:cNvSpPr>
            <a:spLocks noGrp="1" noChangeArrowheads="1"/>
          </p:cNvSpPr>
          <p:nvPr>
            <p:ph type="body" idx="1"/>
          </p:nvPr>
        </p:nvSpPr>
        <p:spPr>
          <a:xfrm>
            <a:off x="2057400" y="381000"/>
            <a:ext cx="9144000" cy="7696200"/>
          </a:xfrm>
          <a:noFill/>
          <a:ln/>
        </p:spPr>
        <p:txBody>
          <a:bodyPr/>
          <a:lstStyle/>
          <a:p>
            <a:pPr algn="just">
              <a:buFontTx/>
              <a:buNone/>
            </a:pPr>
            <a:r>
              <a:rPr lang="en-US" altLang="en-US" sz="2400" b="1" dirty="0">
                <a:latin typeface="Times New Roman" panose="02020603050405020304" pitchFamily="18" charset="0"/>
              </a:rPr>
              <a:t>BT5: </a:t>
            </a:r>
          </a:p>
        </p:txBody>
      </p:sp>
      <p:sp>
        <p:nvSpPr>
          <p:cNvPr id="15366" name="Rectangle 6"/>
          <p:cNvSpPr>
            <a:spLocks noChangeArrowheads="1"/>
          </p:cNvSpPr>
          <p:nvPr/>
        </p:nvSpPr>
        <p:spPr bwMode="auto">
          <a:xfrm>
            <a:off x="2133600" y="838201"/>
            <a:ext cx="7848600" cy="3847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en-US" sz="2800" b="1" dirty="0">
                <a:effectLst>
                  <a:outerShdw blurRad="38100" dist="38100" dir="2700000" algn="tl">
                    <a:srgbClr val="C0C0C0"/>
                  </a:outerShdw>
                </a:effectLst>
                <a:latin typeface="Times New Roman" panose="02020603050405020304" pitchFamily="18" charset="0"/>
              </a:rPr>
              <a:t>- Sau khi đọc xong mấy mươi tên đã viết sẵn trên         mảnh giấy lớn, ông đốc nhìn chúng tôi nói sẽ:</a:t>
            </a:r>
          </a:p>
          <a:p>
            <a:pPr eaLnBrk="0" hangingPunct="0">
              <a:buFontTx/>
              <a:buChar char="-"/>
            </a:pPr>
            <a:r>
              <a:rPr lang="en-US" altLang="en-US" sz="2800" b="1" dirty="0">
                <a:effectLst>
                  <a:outerShdw blurRad="38100" dist="38100" dir="2700000" algn="tl">
                    <a:srgbClr val="C0C0C0"/>
                  </a:outerShdw>
                </a:effectLst>
                <a:latin typeface="Times New Roman" panose="02020603050405020304" pitchFamily="18" charset="0"/>
              </a:rPr>
              <a:t>Thế là các em được vào lớp năm. Các em phải gắng học để thầy mẹ được vui lòng và để thầy dạy các em được sung sướng. Các em đã nghe chưa? (Các em đều nghe nhưng không em nào dám trả lời. Cũng may đã có một tiếng dạ ran của phụ huynh đáp lại</a:t>
            </a:r>
            <a:r>
              <a:rPr lang="en-US" altLang="en-US" sz="2800" b="1" dirty="0" smtClean="0">
                <a:effectLst>
                  <a:outerShdw blurRad="38100" dist="38100" dir="2700000" algn="tl">
                    <a:srgbClr val="C0C0C0"/>
                  </a:outerShdw>
                </a:effectLst>
                <a:latin typeface="Times New Roman" panose="02020603050405020304" pitchFamily="18" charset="0"/>
              </a:rPr>
              <a:t>.</a:t>
            </a:r>
          </a:p>
          <a:p>
            <a:pPr eaLnBrk="0" hangingPunct="0"/>
            <a:r>
              <a:rPr lang="en-US" altLang="en-US" b="1" i="1" dirty="0" smtClean="0">
                <a:effectLst>
                  <a:outerShdw blurRad="38100" dist="38100" dir="2700000" algn="tl">
                    <a:srgbClr val="C0C0C0"/>
                  </a:outerShdw>
                </a:effectLst>
                <a:latin typeface=".VnTime" pitchFamily="34" charset="0"/>
              </a:rPr>
              <a:t>                                                                    </a:t>
            </a:r>
            <a:r>
              <a:rPr lang="en-US" altLang="en-US" sz="2000" b="1" i="1" dirty="0" smtClean="0">
                <a:effectLst>
                  <a:outerShdw blurRad="38100" dist="38100" dir="2700000" algn="tl">
                    <a:srgbClr val="C0C0C0"/>
                  </a:outerShdw>
                </a:effectLst>
                <a:latin typeface=".VnTime" pitchFamily="34" charset="0"/>
              </a:rPr>
              <a:t>Tôi đi học </a:t>
            </a:r>
            <a:r>
              <a:rPr lang="en-US" altLang="en-US" sz="2000" b="1" i="1" dirty="0">
                <a:effectLst>
                  <a:outerShdw blurRad="38100" dist="38100" dir="2700000" algn="tl">
                    <a:srgbClr val="C0C0C0"/>
                  </a:outerShdw>
                </a:effectLst>
                <a:latin typeface=".VnTime" pitchFamily="34" charset="0"/>
              </a:rPr>
              <a:t>– Thanh </a:t>
            </a:r>
            <a:r>
              <a:rPr lang="en-US" altLang="en-US" sz="2000" b="1" i="1" dirty="0" smtClean="0">
                <a:effectLst>
                  <a:outerShdw blurRad="38100" dist="38100" dir="2700000" algn="tl">
                    <a:srgbClr val="C0C0C0"/>
                  </a:outerShdw>
                </a:effectLst>
                <a:latin typeface=".VnTime" pitchFamily="34" charset="0"/>
              </a:rPr>
              <a:t>Tịnh</a:t>
            </a:r>
            <a:endParaRPr lang="en-US" altLang="en-US" sz="2000" b="1" i="1" dirty="0">
              <a:effectLst>
                <a:outerShdw blurRad="38100" dist="38100" dir="2700000" algn="tl">
                  <a:srgbClr val="C0C0C0"/>
                </a:outerShdw>
              </a:effectLst>
              <a:latin typeface=".VnTime" pitchFamily="34" charset="0"/>
            </a:endParaRPr>
          </a:p>
        </p:txBody>
      </p:sp>
    </p:spTree>
    <p:extLst>
      <p:ext uri="{BB962C8B-B14F-4D97-AF65-F5344CB8AC3E}">
        <p14:creationId xmlns:p14="http://schemas.microsoft.com/office/powerpoint/2010/main" val="1310648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22" name="Rectangle 14"/>
          <p:cNvSpPr>
            <a:spLocks noChangeArrowheads="1"/>
          </p:cNvSpPr>
          <p:nvPr/>
        </p:nvSpPr>
        <p:spPr bwMode="auto">
          <a:xfrm>
            <a:off x="4114800" y="914401"/>
            <a:ext cx="6553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a:solidFill>
                  <a:schemeClr val="tx2"/>
                </a:solidFill>
                <a:effectLst>
                  <a:outerShdw blurRad="38100" dist="38100" dir="2700000" algn="tl">
                    <a:srgbClr val="C0C0C0"/>
                  </a:outerShdw>
                </a:effectLst>
              </a:rPr>
              <a:t>   </a:t>
            </a:r>
            <a:endParaRPr lang="en-US" altLang="en-US" sz="2000" b="1">
              <a:solidFill>
                <a:schemeClr val="tx2"/>
              </a:solidFill>
              <a:latin typeface="Times New Roman" panose="02020603050405020304" pitchFamily="18" charset="0"/>
            </a:endParaRPr>
          </a:p>
        </p:txBody>
      </p:sp>
      <p:sp>
        <p:nvSpPr>
          <p:cNvPr id="43024" name="Rectangle 16"/>
          <p:cNvSpPr>
            <a:spLocks noChangeArrowheads="1"/>
          </p:cNvSpPr>
          <p:nvPr/>
        </p:nvSpPr>
        <p:spPr bwMode="auto">
          <a:xfrm>
            <a:off x="1828800" y="914400"/>
            <a:ext cx="8610600" cy="507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800" dirty="0">
                <a:effectLst>
                  <a:outerShdw blurRad="38100" dist="38100" dir="2700000" algn="tl">
                    <a:srgbClr val="C0C0C0"/>
                  </a:outerShdw>
                </a:effectLst>
                <a:latin typeface="Times New Roman" panose="02020603050405020304" pitchFamily="18" charset="0"/>
              </a:rPr>
              <a:t>    </a:t>
            </a:r>
            <a:r>
              <a:rPr lang="en-US" altLang="en-US" sz="3600" b="1" u="sng" dirty="0">
                <a:solidFill>
                  <a:srgbClr val="0000FF"/>
                </a:solidFill>
                <a:effectLst>
                  <a:outerShdw blurRad="38100" dist="38100" dir="2700000" algn="tl">
                    <a:srgbClr val="C0C0C0"/>
                  </a:outerShdw>
                </a:effectLst>
                <a:latin typeface="Times New Roman" panose="02020603050405020304" pitchFamily="18" charset="0"/>
              </a:rPr>
              <a:t>Hướng dẫn tự học</a:t>
            </a:r>
            <a:r>
              <a:rPr lang="en-US" altLang="en-US" sz="3200" b="1" dirty="0">
                <a:solidFill>
                  <a:srgbClr val="0000FF"/>
                </a:solidFill>
                <a:effectLst>
                  <a:outerShdw blurRad="38100" dist="38100" dir="2700000" algn="tl">
                    <a:srgbClr val="C0C0C0"/>
                  </a:outerShdw>
                </a:effectLst>
                <a:latin typeface="Times New Roman" panose="02020603050405020304" pitchFamily="18" charset="0"/>
              </a:rPr>
              <a:t>:</a:t>
            </a:r>
          </a:p>
          <a:p>
            <a:pPr>
              <a:buFontTx/>
              <a:buChar char="-"/>
            </a:pPr>
            <a:endParaRPr lang="en-US" altLang="en-US" sz="3200" dirty="0">
              <a:solidFill>
                <a:srgbClr val="0000FF"/>
              </a:solidFill>
              <a:effectLst>
                <a:outerShdw blurRad="38100" dist="38100" dir="2700000" algn="tl">
                  <a:srgbClr val="C0C0C0"/>
                </a:outerShdw>
              </a:effectLst>
              <a:latin typeface="Times New Roman" panose="02020603050405020304" pitchFamily="18" charset="0"/>
            </a:endParaRPr>
          </a:p>
          <a:p>
            <a:pPr>
              <a:buFontTx/>
              <a:buChar char="-"/>
            </a:pPr>
            <a:r>
              <a:rPr lang="en-US" altLang="en-US" sz="3200" dirty="0">
                <a:solidFill>
                  <a:srgbClr val="0000FF"/>
                </a:solidFill>
                <a:effectLst>
                  <a:outerShdw blurRad="38100" dist="38100" dir="2700000" algn="tl">
                    <a:srgbClr val="C0C0C0"/>
                  </a:outerShdw>
                </a:effectLst>
                <a:latin typeface="Times New Roman" panose="02020603050405020304" pitchFamily="18" charset="0"/>
              </a:rPr>
              <a:t>Ghi </a:t>
            </a:r>
            <a:r>
              <a:rPr lang="en-US" altLang="en-US" sz="3200" dirty="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nhớ c</a:t>
            </a:r>
            <a:r>
              <a:rPr lang="en-US" altLang="en-US" sz="3200" dirty="0">
                <a:solidFill>
                  <a:srgbClr val="0000FF"/>
                </a:solidFill>
                <a:effectLst>
                  <a:outerShdw blurRad="38100" dist="38100" dir="2700000" algn="tl">
                    <a:srgbClr val="C0C0C0"/>
                  </a:outerShdw>
                </a:effectLst>
                <a:latin typeface="Times New Roman" panose="02020603050405020304" pitchFamily="18" charset="0"/>
              </a:rPr>
              <a:t>ông dụng của dấu ngoặc đơn và dấu hai chấm.</a:t>
            </a:r>
          </a:p>
          <a:p>
            <a:pPr>
              <a:buFontTx/>
              <a:buChar char="-"/>
            </a:pPr>
            <a:r>
              <a:rPr lang="en-US" altLang="en-US" sz="3200" dirty="0">
                <a:solidFill>
                  <a:srgbClr val="0000FF"/>
                </a:solidFill>
                <a:effectLst>
                  <a:outerShdw blurRad="38100" dist="38100" dir="2700000" algn="tl">
                    <a:srgbClr val="C0C0C0"/>
                  </a:outerShdw>
                </a:effectLst>
                <a:latin typeface="Times New Roman" panose="02020603050405020304" pitchFamily="18" charset="0"/>
              </a:rPr>
              <a:t> Làm  các bài tập còn lại ở sgk.</a:t>
            </a:r>
          </a:p>
          <a:p>
            <a:pPr>
              <a:buFontTx/>
              <a:buChar char="-"/>
            </a:pPr>
            <a:r>
              <a:rPr lang="en-US" altLang="en-US" sz="3200" dirty="0">
                <a:solidFill>
                  <a:srgbClr val="0000FF"/>
                </a:solidFill>
                <a:effectLst>
                  <a:outerShdw blurRad="38100" dist="38100" dir="2700000" algn="tl">
                    <a:srgbClr val="C0C0C0"/>
                  </a:outerShdw>
                </a:effectLst>
                <a:latin typeface="Times New Roman" panose="02020603050405020304" pitchFamily="18" charset="0"/>
              </a:rPr>
              <a:t> Hoàn thành đoạn văn vào vở.</a:t>
            </a:r>
          </a:p>
          <a:p>
            <a:pPr>
              <a:buFontTx/>
              <a:buChar char="-"/>
            </a:pPr>
            <a:r>
              <a:rPr lang="en-US" altLang="en-US" sz="3200" dirty="0">
                <a:solidFill>
                  <a:srgbClr val="0000FF"/>
                </a:solidFill>
                <a:effectLst>
                  <a:outerShdw blurRad="38100" dist="38100" dir="2700000" algn="tl">
                    <a:srgbClr val="C0C0C0"/>
                  </a:outerShdw>
                </a:effectLst>
                <a:latin typeface="Times New Roman" panose="02020603050405020304" pitchFamily="18" charset="0"/>
              </a:rPr>
              <a:t> Soạn bài </a:t>
            </a:r>
            <a:r>
              <a:rPr lang="en-US" altLang="en-US" sz="3200" i="1" dirty="0" smtClean="0">
                <a:solidFill>
                  <a:srgbClr val="0000FF"/>
                </a:solidFill>
                <a:effectLst>
                  <a:outerShdw blurRad="38100" dist="38100" dir="2700000" algn="tl">
                    <a:srgbClr val="C0C0C0"/>
                  </a:outerShdw>
                </a:effectLst>
                <a:latin typeface="Times New Roman" panose="02020603050405020304" pitchFamily="18" charset="0"/>
              </a:rPr>
              <a:t>ĐỀ VĂN THUYẾT MINH VÀ CÁCH LÀM BÀI VĂN THUYẾT MINH</a:t>
            </a:r>
            <a:r>
              <a:rPr lang="en-US" altLang="en-US" sz="3200" dirty="0" smtClean="0">
                <a:solidFill>
                  <a:srgbClr val="0000FF"/>
                </a:solidFill>
                <a:effectLst>
                  <a:outerShdw blurRad="38100" dist="38100" dir="2700000" algn="tl">
                    <a:srgbClr val="C0C0C0"/>
                  </a:outerShdw>
                </a:effectLst>
                <a:latin typeface="Times New Roman" panose="02020603050405020304" pitchFamily="18" charset="0"/>
              </a:rPr>
              <a:t>. Lưu ý thực hiện các yêu cầu ở bài tập tìm hiểu sgk về đề văn thuyết minh, về cách làm bài văn thuyết minh</a:t>
            </a:r>
            <a:endParaRPr lang="en-US" altLang="en-US" sz="3200" dirty="0">
              <a:solidFill>
                <a:srgbClr val="0000FF"/>
              </a:solidFill>
              <a:effectLst>
                <a:outerShdw blurRad="38100" dist="38100" dir="2700000" algn="tl">
                  <a:srgbClr val="C0C0C0"/>
                </a:outerShdw>
              </a:effectLst>
              <a:latin typeface="Times New Roman" panose="02020603050405020304" pitchFamily="18" charset="0"/>
            </a:endParaRPr>
          </a:p>
        </p:txBody>
      </p:sp>
      <p:graphicFrame>
        <p:nvGraphicFramePr>
          <p:cNvPr id="4" name="Object 19"/>
          <p:cNvGraphicFramePr>
            <a:graphicFrameLocks noChangeAspect="1"/>
          </p:cNvGraphicFramePr>
          <p:nvPr/>
        </p:nvGraphicFramePr>
        <p:xfrm>
          <a:off x="0" y="0"/>
          <a:ext cx="1681163" cy="1676400"/>
        </p:xfrm>
        <a:graphic>
          <a:graphicData uri="http://schemas.openxmlformats.org/presentationml/2006/ole">
            <mc:AlternateContent xmlns:mc="http://schemas.openxmlformats.org/markup-compatibility/2006">
              <mc:Choice xmlns:v="urn:schemas-microsoft-com:vml" Requires="v">
                <p:oleObj spid="_x0000_s11282" name="Clip" r:id="rId3" imgW="1278331" imgH="1273759" progId="">
                  <p:embed/>
                </p:oleObj>
              </mc:Choice>
              <mc:Fallback>
                <p:oleObj name="Clip" r:id="rId3" imgW="1278331" imgH="1273759"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681163" cy="167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2"/>
          <p:cNvGraphicFramePr>
            <a:graphicFrameLocks noChangeAspect="1"/>
          </p:cNvGraphicFramePr>
          <p:nvPr>
            <p:extLst/>
          </p:nvPr>
        </p:nvGraphicFramePr>
        <p:xfrm>
          <a:off x="10509161" y="5087155"/>
          <a:ext cx="1575045" cy="1770845"/>
        </p:xfrm>
        <a:graphic>
          <a:graphicData uri="http://schemas.openxmlformats.org/presentationml/2006/ole">
            <mc:AlternateContent xmlns:mc="http://schemas.openxmlformats.org/markup-compatibility/2006">
              <mc:Choice xmlns:v="urn:schemas-microsoft-com:vml" Requires="v">
                <p:oleObj spid="_x0000_s11283" name="Clip" r:id="rId5" imgW="1999793" imgH="1831543" progId="MS_ClipArt_Gallery.2">
                  <p:embed/>
                </p:oleObj>
              </mc:Choice>
              <mc:Fallback>
                <p:oleObj name="Clip" r:id="rId5" imgW="1999793" imgH="1831543" progId="MS_ClipArt_Gallery.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509161" y="5087155"/>
                        <a:ext cx="1575045" cy="1770845"/>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31754893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3024"/>
                                        </p:tgtEl>
                                        <p:attrNameLst>
                                          <p:attrName>style.visibility</p:attrName>
                                        </p:attrNameLst>
                                      </p:cBhvr>
                                      <p:to>
                                        <p:strVal val="visible"/>
                                      </p:to>
                                    </p:set>
                                    <p:animEffect transition="in" filter="box(in)">
                                      <p:cBhvr>
                                        <p:cTn id="7" dur="500"/>
                                        <p:tgtEl>
                                          <p:spTgt spid="430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2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169" y="113156"/>
            <a:ext cx="11740896" cy="6604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965960" y="2645842"/>
            <a:ext cx="8211313" cy="769441"/>
          </a:xfrm>
          <a:prstGeom prst="rect">
            <a:avLst/>
          </a:prstGeom>
        </p:spPr>
        <p:txBody>
          <a:bodyPr wrap="square">
            <a:spAutoFit/>
          </a:bodyPr>
          <a:lstStyle/>
          <a:p>
            <a:pPr algn="ctr"/>
            <a:r>
              <a:rPr lang="vi-VN" sz="4400" b="1" dirty="0">
                <a:solidFill>
                  <a:srgbClr val="FF0000"/>
                </a:solidFill>
                <a:latin typeface="Times New Roman" panose="02020603050405020304" pitchFamily="18" charset="0"/>
              </a:rPr>
              <a:t>CHÚC CÁC </a:t>
            </a:r>
            <a:r>
              <a:rPr lang="vi-VN" sz="4400" b="1" dirty="0" smtClean="0">
                <a:solidFill>
                  <a:srgbClr val="FF0000"/>
                </a:solidFill>
                <a:latin typeface="Times New Roman" panose="02020603050405020304" pitchFamily="18" charset="0"/>
              </a:rPr>
              <a:t>EM </a:t>
            </a:r>
            <a:r>
              <a:rPr lang="vi-VN" sz="4400" b="1" dirty="0">
                <a:solidFill>
                  <a:srgbClr val="FF0000"/>
                </a:solidFill>
                <a:latin typeface="Times New Roman" panose="02020603050405020304" pitchFamily="18" charset="0"/>
              </a:rPr>
              <a:t>HỌC TẬP TỐT</a:t>
            </a:r>
            <a:endParaRPr lang="en-US" sz="4400" dirty="0">
              <a:solidFill>
                <a:srgbClr val="FF0000"/>
              </a:solidFill>
            </a:endParaRPr>
          </a:p>
        </p:txBody>
      </p:sp>
    </p:spTree>
    <p:extLst>
      <p:ext uri="{BB962C8B-B14F-4D97-AF65-F5344CB8AC3E}">
        <p14:creationId xmlns:p14="http://schemas.microsoft.com/office/powerpoint/2010/main" val="35659278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0"/>
            <a:ext cx="9372600" cy="731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99" name="Rectangle 3"/>
          <p:cNvSpPr>
            <a:spLocks noChangeArrowheads="1"/>
          </p:cNvSpPr>
          <p:nvPr/>
        </p:nvSpPr>
        <p:spPr bwMode="auto">
          <a:xfrm>
            <a:off x="2133600" y="1219200"/>
            <a:ext cx="7924800"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r>
              <a:rPr lang="en-US" altLang="en-US" sz="2400" b="1">
                <a:solidFill>
                  <a:srgbClr val="0066CC"/>
                </a:solidFill>
                <a:latin typeface="Times New Roman" panose="02020603050405020304" pitchFamily="18" charset="0"/>
              </a:rPr>
              <a:t>a.</a:t>
            </a:r>
            <a:r>
              <a:rPr lang="en-US" altLang="en-US" sz="2400" b="1">
                <a:solidFill>
                  <a:srgbClr val="0000FF"/>
                </a:solidFill>
                <a:latin typeface="Times New Roman" panose="02020603050405020304" pitchFamily="18" charset="0"/>
              </a:rPr>
              <a:t>Đùng một cái, họ </a:t>
            </a:r>
            <a:r>
              <a:rPr lang="en-US" altLang="en-US" sz="2400" b="1">
                <a:solidFill>
                  <a:srgbClr val="FF3300"/>
                </a:solidFill>
                <a:latin typeface="Times New Roman" panose="02020603050405020304" pitchFamily="18" charset="0"/>
              </a:rPr>
              <a:t>(</a:t>
            </a:r>
            <a:r>
              <a:rPr lang="en-US" altLang="en-US" sz="2400" b="1" i="1">
                <a:solidFill>
                  <a:srgbClr val="0000FF"/>
                </a:solidFill>
                <a:latin typeface="Times New Roman" panose="02020603050405020304" pitchFamily="18" charset="0"/>
              </a:rPr>
              <a:t>những người bản xứ</a:t>
            </a:r>
            <a:r>
              <a:rPr lang="en-US" altLang="en-US" sz="2400" b="1">
                <a:solidFill>
                  <a:srgbClr val="FF3300"/>
                </a:solidFill>
                <a:latin typeface="Times New Roman" panose="02020603050405020304" pitchFamily="18" charset="0"/>
              </a:rPr>
              <a:t>)</a:t>
            </a:r>
            <a:r>
              <a:rPr lang="en-US" altLang="en-US" sz="2400" b="1">
                <a:solidFill>
                  <a:srgbClr val="0000FF"/>
                </a:solidFill>
                <a:latin typeface="Times New Roman" panose="02020603050405020304" pitchFamily="18" charset="0"/>
              </a:rPr>
              <a:t> được phong cho cái danh hiệu tối cao là “chiến sĩ  bảo vệ công lý và tự do”. </a:t>
            </a:r>
          </a:p>
          <a:p>
            <a:r>
              <a:rPr lang="en-US" altLang="en-US" b="1">
                <a:solidFill>
                  <a:srgbClr val="0066CC"/>
                </a:solidFill>
                <a:latin typeface="Times New Roman" panose="02020603050405020304" pitchFamily="18" charset="0"/>
              </a:rPr>
              <a:t>                                                                      (Nguyễn Ái Quốc</a:t>
            </a:r>
            <a:r>
              <a:rPr lang="en-US" altLang="en-US" b="1" i="1">
                <a:solidFill>
                  <a:srgbClr val="0066CC"/>
                </a:solidFill>
                <a:latin typeface="Times New Roman" panose="02020603050405020304" pitchFamily="18" charset="0"/>
              </a:rPr>
              <a:t>, Thuế máu)</a:t>
            </a:r>
          </a:p>
        </p:txBody>
      </p:sp>
      <p:sp>
        <p:nvSpPr>
          <p:cNvPr id="4100" name="Rectangle 4"/>
          <p:cNvSpPr>
            <a:spLocks noChangeArrowheads="1"/>
          </p:cNvSpPr>
          <p:nvPr/>
        </p:nvSpPr>
        <p:spPr bwMode="auto">
          <a:xfrm>
            <a:off x="1905000" y="2590801"/>
            <a:ext cx="7848600" cy="1846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b="1" dirty="0">
                <a:solidFill>
                  <a:srgbClr val="0000FF"/>
                </a:solidFill>
                <a:latin typeface="Times New Roman" panose="02020603050405020304" pitchFamily="18" charset="0"/>
              </a:rPr>
              <a:t>b. Gọi là kênh Ba Khía vì ở đó hai bên bờ tập trung toàn những con ba khía, chúng bám đặc sệt quanh các gốc cây </a:t>
            </a:r>
            <a:r>
              <a:rPr lang="en-US" altLang="en-US" sz="2400" b="1" dirty="0">
                <a:solidFill>
                  <a:schemeClr val="accent5"/>
                </a:solidFill>
                <a:latin typeface="Times New Roman" panose="02020603050405020304" pitchFamily="18" charset="0"/>
              </a:rPr>
              <a:t>(</a:t>
            </a:r>
            <a:r>
              <a:rPr lang="en-US" altLang="en-US" sz="2400" b="1" i="1" dirty="0">
                <a:solidFill>
                  <a:schemeClr val="accent5">
                    <a:lumMod val="75000"/>
                  </a:schemeClr>
                </a:solidFill>
                <a:latin typeface="Times New Roman" panose="02020603050405020304" pitchFamily="18" charset="0"/>
              </a:rPr>
              <a:t>ba khía là một loại còng biển lai cua, càng sắc tím đỏ, làm mắm xé ra trộn tỏi ớt ăn rất ngon</a:t>
            </a:r>
            <a:r>
              <a:rPr lang="en-US" altLang="en-US" b="1" dirty="0">
                <a:solidFill>
                  <a:schemeClr val="accent5"/>
                </a:solidFill>
                <a:latin typeface="Times New Roman" panose="02020603050405020304" pitchFamily="18" charset="0"/>
              </a:rPr>
              <a:t>).	</a:t>
            </a:r>
          </a:p>
          <a:p>
            <a:r>
              <a:rPr lang="en-US" altLang="en-US" b="1" dirty="0">
                <a:solidFill>
                  <a:srgbClr val="0066CC"/>
                </a:solidFill>
                <a:latin typeface="Times New Roman" panose="02020603050405020304" pitchFamily="18" charset="0"/>
              </a:rPr>
              <a:t>                                                    </a:t>
            </a:r>
            <a:r>
              <a:rPr lang="en-US" altLang="en-US" b="1" i="1" dirty="0">
                <a:solidFill>
                  <a:srgbClr val="0066CC"/>
                </a:solidFill>
                <a:latin typeface="Times New Roman" panose="02020603050405020304" pitchFamily="18" charset="0"/>
              </a:rPr>
              <a:t>(Theo </a:t>
            </a:r>
            <a:r>
              <a:rPr lang="en-US" altLang="en-US" b="1" dirty="0">
                <a:solidFill>
                  <a:srgbClr val="0066CC"/>
                </a:solidFill>
                <a:latin typeface="Times New Roman" panose="02020603050405020304" pitchFamily="18" charset="0"/>
              </a:rPr>
              <a:t>Đoàn Giỏi</a:t>
            </a:r>
            <a:r>
              <a:rPr lang="en-US" altLang="en-US" b="1" i="1" dirty="0">
                <a:solidFill>
                  <a:srgbClr val="0066CC"/>
                </a:solidFill>
                <a:latin typeface="Times New Roman" panose="02020603050405020304" pitchFamily="18" charset="0"/>
              </a:rPr>
              <a:t>, Đất rừng phương Nam)</a:t>
            </a:r>
          </a:p>
        </p:txBody>
      </p:sp>
      <p:sp>
        <p:nvSpPr>
          <p:cNvPr id="4101" name="Rectangle 5"/>
          <p:cNvSpPr>
            <a:spLocks noChangeArrowheads="1"/>
          </p:cNvSpPr>
          <p:nvPr/>
        </p:nvSpPr>
        <p:spPr bwMode="auto">
          <a:xfrm>
            <a:off x="1828800" y="4300538"/>
            <a:ext cx="784860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sz="2400" b="1">
                <a:solidFill>
                  <a:srgbClr val="0000FF"/>
                </a:solidFill>
                <a:latin typeface="Times New Roman" panose="02020603050405020304" pitchFamily="18" charset="0"/>
              </a:rPr>
              <a:t>c. Lí Bạch </a:t>
            </a:r>
            <a:r>
              <a:rPr lang="en-US" altLang="en-US" sz="2400" b="1">
                <a:solidFill>
                  <a:srgbClr val="FF0000"/>
                </a:solidFill>
                <a:latin typeface="Times New Roman" panose="02020603050405020304" pitchFamily="18" charset="0"/>
              </a:rPr>
              <a:t>(</a:t>
            </a:r>
            <a:r>
              <a:rPr lang="en-US" altLang="en-US" sz="2400" b="1" i="1">
                <a:solidFill>
                  <a:srgbClr val="0066CC"/>
                </a:solidFill>
                <a:latin typeface="Times New Roman" panose="02020603050405020304" pitchFamily="18" charset="0"/>
              </a:rPr>
              <a:t>701-762</a:t>
            </a:r>
            <a:r>
              <a:rPr lang="en-US" altLang="en-US" sz="2400" b="1">
                <a:solidFill>
                  <a:srgbClr val="FF0000"/>
                </a:solidFill>
                <a:latin typeface="Times New Roman" panose="02020603050405020304" pitchFamily="18" charset="0"/>
              </a:rPr>
              <a:t>)</a:t>
            </a:r>
            <a:r>
              <a:rPr lang="en-US" altLang="en-US" sz="2400" b="1">
                <a:solidFill>
                  <a:srgbClr val="0000FF"/>
                </a:solidFill>
                <a:latin typeface="Times New Roman" panose="02020603050405020304" pitchFamily="18" charset="0"/>
              </a:rPr>
              <a:t>, nhà thơ nổi tiếng của Trung Quốc đời Đường, tự Thái Bạch, hiệu </a:t>
            </a:r>
          </a:p>
          <a:p>
            <a:pPr eaLnBrk="0" hangingPunct="0">
              <a:spcBef>
                <a:spcPct val="50000"/>
              </a:spcBef>
            </a:pPr>
            <a:r>
              <a:rPr lang="en-US" altLang="en-US" sz="2400" b="1">
                <a:solidFill>
                  <a:srgbClr val="0000FF"/>
                </a:solidFill>
                <a:latin typeface="Times New Roman" panose="02020603050405020304" pitchFamily="18" charset="0"/>
              </a:rPr>
              <a:t>Thanh Liên cư sĩ, quê ở Cam Túc; lúc mới tuổi, gia đình </a:t>
            </a:r>
          </a:p>
          <a:p>
            <a:pPr eaLnBrk="0" hangingPunct="0">
              <a:spcBef>
                <a:spcPct val="50000"/>
              </a:spcBef>
            </a:pPr>
            <a:r>
              <a:rPr lang="en-US" altLang="en-US" sz="2400" b="1">
                <a:solidFill>
                  <a:srgbClr val="0000FF"/>
                </a:solidFill>
                <a:latin typeface="Times New Roman" panose="02020603050405020304" pitchFamily="18" charset="0"/>
              </a:rPr>
              <a:t>về định cư ở làng Thanh Liên, huyện Xương Long thuộc Miên Châu </a:t>
            </a:r>
            <a:r>
              <a:rPr lang="en-US" altLang="en-US" sz="2400" b="1">
                <a:solidFill>
                  <a:srgbClr val="FF0000"/>
                </a:solidFill>
                <a:latin typeface="Times New Roman" panose="02020603050405020304" pitchFamily="18" charset="0"/>
              </a:rPr>
              <a:t>(</a:t>
            </a:r>
            <a:r>
              <a:rPr lang="en-US" altLang="en-US" sz="2400" b="1" i="1">
                <a:solidFill>
                  <a:srgbClr val="0066CC"/>
                </a:solidFill>
                <a:latin typeface="Times New Roman" panose="02020603050405020304" pitchFamily="18" charset="0"/>
              </a:rPr>
              <a:t>Tứ Xuyên</a:t>
            </a:r>
            <a:r>
              <a:rPr lang="en-US" altLang="en-US" sz="2400" b="1">
                <a:solidFill>
                  <a:srgbClr val="FF0000"/>
                </a:solidFill>
                <a:latin typeface="Times New Roman" panose="02020603050405020304" pitchFamily="18" charset="0"/>
              </a:rPr>
              <a:t>)</a:t>
            </a:r>
            <a:r>
              <a:rPr lang="en-US" altLang="en-US" sz="2400" b="1">
                <a:solidFill>
                  <a:srgbClr val="0000FF"/>
                </a:solidFill>
                <a:latin typeface="Times New Roman" panose="02020603050405020304" pitchFamily="18" charset="0"/>
              </a:rPr>
              <a:t>. 		</a:t>
            </a:r>
            <a:r>
              <a:rPr lang="en-US" altLang="en-US" sz="2400" b="1">
                <a:solidFill>
                  <a:srgbClr val="0066CC"/>
                </a:solidFill>
                <a:latin typeface="Times New Roman" panose="02020603050405020304" pitchFamily="18" charset="0"/>
              </a:rPr>
              <a:t>	</a:t>
            </a:r>
            <a:r>
              <a:rPr lang="en-US" altLang="en-US" b="1">
                <a:solidFill>
                  <a:srgbClr val="0066CC"/>
                </a:solidFill>
                <a:latin typeface="Times New Roman" panose="02020603050405020304" pitchFamily="18" charset="0"/>
              </a:rPr>
              <a:t> </a:t>
            </a:r>
            <a:r>
              <a:rPr lang="en-US" altLang="en-US" b="1" i="1">
                <a:solidFill>
                  <a:srgbClr val="0066CC"/>
                </a:solidFill>
                <a:latin typeface="Times New Roman" panose="02020603050405020304" pitchFamily="18" charset="0"/>
              </a:rPr>
              <a:t>(Ngữ văn 7, tập 1)</a:t>
            </a:r>
          </a:p>
        </p:txBody>
      </p:sp>
      <p:sp>
        <p:nvSpPr>
          <p:cNvPr id="4104" name="Text Box 8"/>
          <p:cNvSpPr txBox="1">
            <a:spLocks noChangeArrowheads="1"/>
          </p:cNvSpPr>
          <p:nvPr/>
        </p:nvSpPr>
        <p:spPr bwMode="auto">
          <a:xfrm>
            <a:off x="2438400" y="685801"/>
            <a:ext cx="5867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b="1">
                <a:solidFill>
                  <a:srgbClr val="0066CC"/>
                </a:solidFill>
                <a:latin typeface="Times New Roman" panose="02020603050405020304" pitchFamily="18" charset="0"/>
              </a:rPr>
              <a:t>1. Ví dụ : </a:t>
            </a:r>
          </a:p>
        </p:txBody>
      </p:sp>
    </p:spTree>
    <p:extLst>
      <p:ext uri="{BB962C8B-B14F-4D97-AF65-F5344CB8AC3E}">
        <p14:creationId xmlns:p14="http://schemas.microsoft.com/office/powerpoint/2010/main" val="35719029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104"/>
                                        </p:tgtEl>
                                        <p:attrNameLst>
                                          <p:attrName>style.visibility</p:attrName>
                                        </p:attrNameLst>
                                      </p:cBhvr>
                                      <p:to>
                                        <p:strVal val="visible"/>
                                      </p:to>
                                    </p:set>
                                    <p:animEffect transition="in" filter="checkerboard(across)">
                                      <p:cBhvr>
                                        <p:cTn id="7" dur="500"/>
                                        <p:tgtEl>
                                          <p:spTgt spid="410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099"/>
                                        </p:tgtEl>
                                        <p:attrNameLst>
                                          <p:attrName>style.visibility</p:attrName>
                                        </p:attrNameLst>
                                      </p:cBhvr>
                                      <p:to>
                                        <p:strVal val="visible"/>
                                      </p:to>
                                    </p:set>
                                    <p:animEffect transition="in" filter="blinds(horizontal)">
                                      <p:cBhvr>
                                        <p:cTn id="12" dur="500"/>
                                        <p:tgtEl>
                                          <p:spTgt spid="4099"/>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4100"/>
                                        </p:tgtEl>
                                        <p:attrNameLst>
                                          <p:attrName>style.visibility</p:attrName>
                                        </p:attrNameLst>
                                      </p:cBhvr>
                                      <p:to>
                                        <p:strVal val="visible"/>
                                      </p:to>
                                    </p:set>
                                    <p:animEffect transition="in" filter="blinds(horizontal)">
                                      <p:cBhvr>
                                        <p:cTn id="15" dur="500"/>
                                        <p:tgtEl>
                                          <p:spTgt spid="4100"/>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4101"/>
                                        </p:tgtEl>
                                        <p:attrNameLst>
                                          <p:attrName>style.visibility</p:attrName>
                                        </p:attrNameLst>
                                      </p:cBhvr>
                                      <p:to>
                                        <p:strVal val="visible"/>
                                      </p:to>
                                    </p:set>
                                    <p:animEffect transition="in" filter="blinds(horizontal)">
                                      <p:cBhvr>
                                        <p:cTn id="18" dur="500"/>
                                        <p:tgtEl>
                                          <p:spTgt spid="4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p:bldP spid="4100" grpId="0"/>
      <p:bldP spid="4101" grpId="0"/>
      <p:bldP spid="410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0"/>
            <a:ext cx="9448800" cy="731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23" name="Text Box 3"/>
          <p:cNvSpPr txBox="1">
            <a:spLocks noChangeArrowheads="1"/>
          </p:cNvSpPr>
          <p:nvPr/>
        </p:nvSpPr>
        <p:spPr bwMode="auto">
          <a:xfrm>
            <a:off x="2895600" y="1712913"/>
            <a:ext cx="7315200" cy="3762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eaLnBrk="0" hangingPunct="0">
              <a:spcBef>
                <a:spcPct val="50000"/>
              </a:spcBef>
              <a:buFontTx/>
              <a:buAutoNum type="alphaLcPeriod"/>
            </a:pPr>
            <a:r>
              <a:rPr lang="en-US" altLang="en-US" sz="2800" b="1">
                <a:solidFill>
                  <a:srgbClr val="0000FF"/>
                </a:solidFill>
                <a:latin typeface="Times New Roman" panose="02020603050405020304" pitchFamily="18" charset="0"/>
              </a:rPr>
              <a:t> Đùng một cái, họ </a:t>
            </a:r>
          </a:p>
          <a:p>
            <a:pPr eaLnBrk="0" hangingPunct="0">
              <a:spcBef>
                <a:spcPct val="50000"/>
              </a:spcBef>
            </a:pPr>
            <a:r>
              <a:rPr lang="en-US" altLang="en-US" sz="2800" b="1">
                <a:solidFill>
                  <a:srgbClr val="0000FF"/>
                </a:solidFill>
                <a:latin typeface="Times New Roman" panose="02020603050405020304" pitchFamily="18" charset="0"/>
              </a:rPr>
              <a:t>được phong cho cái danh hiệu tối cao là “chiến</a:t>
            </a:r>
          </a:p>
          <a:p>
            <a:pPr eaLnBrk="0" hangingPunct="0">
              <a:spcBef>
                <a:spcPct val="50000"/>
              </a:spcBef>
            </a:pPr>
            <a:r>
              <a:rPr lang="en-US" altLang="en-US" sz="2800" b="1">
                <a:solidFill>
                  <a:srgbClr val="0000FF"/>
                </a:solidFill>
                <a:latin typeface="Times New Roman" panose="02020603050405020304" pitchFamily="18" charset="0"/>
              </a:rPr>
              <a:t>sĩ  bảo vệ công lý và tự do”. </a:t>
            </a:r>
          </a:p>
          <a:p>
            <a:pPr eaLnBrk="0" hangingPunct="0">
              <a:lnSpc>
                <a:spcPct val="0"/>
              </a:lnSpc>
              <a:spcBef>
                <a:spcPct val="50000"/>
              </a:spcBef>
            </a:pPr>
            <a:r>
              <a:rPr lang="en-US" altLang="en-US" sz="2800" b="1">
                <a:solidFill>
                  <a:srgbClr val="0000FF"/>
                </a:solidFill>
                <a:latin typeface="Times New Roman" panose="02020603050405020304" pitchFamily="18" charset="0"/>
              </a:rPr>
              <a:t>      </a:t>
            </a:r>
          </a:p>
          <a:p>
            <a:pPr eaLnBrk="0" hangingPunct="0">
              <a:lnSpc>
                <a:spcPct val="0"/>
              </a:lnSpc>
              <a:spcBef>
                <a:spcPct val="50000"/>
              </a:spcBef>
            </a:pPr>
            <a:r>
              <a:rPr lang="en-US" altLang="en-US" sz="2800" b="1">
                <a:solidFill>
                  <a:srgbClr val="0000FF"/>
                </a:solidFill>
                <a:latin typeface="Times New Roman" panose="02020603050405020304" pitchFamily="18" charset="0"/>
              </a:rPr>
              <a:t>   </a:t>
            </a:r>
          </a:p>
          <a:p>
            <a:pPr eaLnBrk="0" hangingPunct="0">
              <a:lnSpc>
                <a:spcPct val="0"/>
              </a:lnSpc>
              <a:spcBef>
                <a:spcPct val="50000"/>
              </a:spcBef>
            </a:pPr>
            <a:r>
              <a:rPr lang="en-US" altLang="en-US" sz="2800" b="1">
                <a:solidFill>
                  <a:srgbClr val="0000FF"/>
                </a:solidFill>
                <a:latin typeface="Times New Roman" panose="02020603050405020304" pitchFamily="18" charset="0"/>
              </a:rPr>
              <a:t>                    </a:t>
            </a:r>
            <a:r>
              <a:rPr lang="en-US" altLang="en-US" sz="2800" b="1">
                <a:solidFill>
                  <a:srgbClr val="0066CC"/>
                </a:solidFill>
                <a:latin typeface="Times New Roman" panose="02020603050405020304" pitchFamily="18" charset="0"/>
              </a:rPr>
              <a:t>(Nguyễn Ái Quốc</a:t>
            </a:r>
            <a:r>
              <a:rPr lang="en-US" altLang="en-US" sz="2800" b="1" i="1">
                <a:solidFill>
                  <a:srgbClr val="0066CC"/>
                </a:solidFill>
                <a:latin typeface="Times New Roman" panose="02020603050405020304" pitchFamily="18" charset="0"/>
              </a:rPr>
              <a:t>, Thuế máu)</a:t>
            </a:r>
          </a:p>
          <a:p>
            <a:pPr eaLnBrk="0" hangingPunct="0">
              <a:lnSpc>
                <a:spcPct val="0"/>
              </a:lnSpc>
              <a:spcBef>
                <a:spcPct val="50000"/>
              </a:spcBef>
            </a:pPr>
            <a:endParaRPr lang="en-US" altLang="en-US" sz="2800" b="1" i="1">
              <a:solidFill>
                <a:srgbClr val="0066CC"/>
              </a:solidFill>
              <a:latin typeface="Times New Roman" panose="02020603050405020304" pitchFamily="18" charset="0"/>
            </a:endParaRPr>
          </a:p>
          <a:p>
            <a:pPr eaLnBrk="0" hangingPunct="0">
              <a:lnSpc>
                <a:spcPct val="0"/>
              </a:lnSpc>
              <a:spcBef>
                <a:spcPct val="50000"/>
              </a:spcBef>
            </a:pPr>
            <a:endParaRPr lang="en-US" altLang="en-US" sz="2800" b="1" i="1">
              <a:solidFill>
                <a:srgbClr val="660066"/>
              </a:solidFill>
              <a:latin typeface="Times New Roman" panose="02020603050405020304" pitchFamily="18" charset="0"/>
            </a:endParaRPr>
          </a:p>
          <a:p>
            <a:pPr eaLnBrk="0" hangingPunct="0">
              <a:lnSpc>
                <a:spcPct val="0"/>
              </a:lnSpc>
              <a:spcBef>
                <a:spcPct val="50000"/>
              </a:spcBef>
            </a:pPr>
            <a:endParaRPr lang="en-US" altLang="en-US" sz="2800" b="1" i="1">
              <a:solidFill>
                <a:srgbClr val="660066"/>
              </a:solidFill>
              <a:latin typeface="Times New Roman" panose="02020603050405020304" pitchFamily="18" charset="0"/>
            </a:endParaRPr>
          </a:p>
          <a:p>
            <a:pPr eaLnBrk="0" hangingPunct="0">
              <a:lnSpc>
                <a:spcPct val="0"/>
              </a:lnSpc>
              <a:spcBef>
                <a:spcPct val="50000"/>
              </a:spcBef>
            </a:pPr>
            <a:endParaRPr lang="en-US" altLang="en-US" sz="2000" b="1" i="1">
              <a:solidFill>
                <a:srgbClr val="660066"/>
              </a:solidFill>
              <a:latin typeface="Times New Roman" panose="02020603050405020304" pitchFamily="18" charset="0"/>
            </a:endParaRPr>
          </a:p>
          <a:p>
            <a:pPr eaLnBrk="0" hangingPunct="0">
              <a:lnSpc>
                <a:spcPct val="0"/>
              </a:lnSpc>
              <a:spcBef>
                <a:spcPct val="50000"/>
              </a:spcBef>
            </a:pPr>
            <a:endParaRPr lang="en-US" altLang="en-US" sz="2000" b="1" i="1">
              <a:solidFill>
                <a:srgbClr val="660066"/>
              </a:solidFill>
              <a:latin typeface="Times New Roman" panose="02020603050405020304" pitchFamily="18" charset="0"/>
            </a:endParaRPr>
          </a:p>
          <a:p>
            <a:pPr eaLnBrk="0" hangingPunct="0">
              <a:lnSpc>
                <a:spcPct val="0"/>
              </a:lnSpc>
              <a:spcBef>
                <a:spcPct val="50000"/>
              </a:spcBef>
            </a:pPr>
            <a:endParaRPr lang="en-US" altLang="en-US" sz="2000" b="1" i="1">
              <a:solidFill>
                <a:srgbClr val="660066"/>
              </a:solidFill>
              <a:latin typeface=".VnTime" pitchFamily="34" charset="0"/>
            </a:endParaRPr>
          </a:p>
          <a:p>
            <a:pPr eaLnBrk="0" hangingPunct="0">
              <a:lnSpc>
                <a:spcPct val="0"/>
              </a:lnSpc>
              <a:spcBef>
                <a:spcPct val="50000"/>
              </a:spcBef>
            </a:pPr>
            <a:endParaRPr lang="en-US" altLang="en-US" sz="2000" b="1" i="1">
              <a:solidFill>
                <a:srgbClr val="660066"/>
              </a:solidFill>
              <a:latin typeface="Times New Roman" panose="02020603050405020304" pitchFamily="18" charset="0"/>
            </a:endParaRPr>
          </a:p>
        </p:txBody>
      </p:sp>
      <p:sp>
        <p:nvSpPr>
          <p:cNvPr id="5124" name="Text Box 4"/>
          <p:cNvSpPr txBox="1">
            <a:spLocks noChangeArrowheads="1"/>
          </p:cNvSpPr>
          <p:nvPr/>
        </p:nvSpPr>
        <p:spPr bwMode="auto">
          <a:xfrm>
            <a:off x="6019800" y="1690688"/>
            <a:ext cx="51054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b="1">
                <a:solidFill>
                  <a:srgbClr val="FF3300"/>
                </a:solidFill>
                <a:latin typeface="Times New Roman" panose="02020603050405020304" pitchFamily="18" charset="0"/>
              </a:rPr>
              <a:t>(</a:t>
            </a:r>
            <a:r>
              <a:rPr lang="en-US" altLang="en-US" sz="2800" b="1" i="1">
                <a:solidFill>
                  <a:srgbClr val="0000FF"/>
                </a:solidFill>
                <a:latin typeface="Times New Roman" panose="02020603050405020304" pitchFamily="18" charset="0"/>
              </a:rPr>
              <a:t>những người bản xứ</a:t>
            </a:r>
            <a:r>
              <a:rPr lang="en-US" altLang="en-US" sz="2800" b="1">
                <a:solidFill>
                  <a:srgbClr val="FF3300"/>
                </a:solidFill>
                <a:latin typeface="Times New Roman" panose="02020603050405020304" pitchFamily="18" charset="0"/>
              </a:rPr>
              <a:t>)</a:t>
            </a:r>
          </a:p>
        </p:txBody>
      </p:sp>
      <p:sp>
        <p:nvSpPr>
          <p:cNvPr id="5126" name="Text Box 6"/>
          <p:cNvSpPr txBox="1">
            <a:spLocks noChangeArrowheads="1"/>
          </p:cNvSpPr>
          <p:nvPr/>
        </p:nvSpPr>
        <p:spPr bwMode="auto">
          <a:xfrm>
            <a:off x="2286000" y="823913"/>
            <a:ext cx="5867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b="1">
                <a:solidFill>
                  <a:srgbClr val="0066CC"/>
                </a:solidFill>
                <a:latin typeface="Times New Roman" panose="02020603050405020304" pitchFamily="18" charset="0"/>
              </a:rPr>
              <a:t>1. Ví dụ : </a:t>
            </a:r>
          </a:p>
        </p:txBody>
      </p:sp>
      <p:pic>
        <p:nvPicPr>
          <p:cNvPr id="5128" name="Picture 8" descr="NXBTreStoryFull_1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1" y="3886200"/>
            <a:ext cx="2513013" cy="2667000"/>
          </a:xfrm>
          <a:prstGeom prst="rect">
            <a:avLst/>
          </a:prstGeom>
          <a:noFill/>
          <a:extLst>
            <a:ext uri="{909E8E84-426E-40DD-AFC4-6F175D3DCCD1}">
              <a14:hiddenFill xmlns:a14="http://schemas.microsoft.com/office/drawing/2010/main">
                <a:solidFill>
                  <a:srgbClr val="FFFFFF"/>
                </a:solidFill>
              </a14:hiddenFill>
            </a:ext>
          </a:extLst>
        </p:spPr>
      </p:pic>
      <p:sp>
        <p:nvSpPr>
          <p:cNvPr id="5129" name="Oval 9"/>
          <p:cNvSpPr>
            <a:spLocks noChangeArrowheads="1"/>
          </p:cNvSpPr>
          <p:nvPr/>
        </p:nvSpPr>
        <p:spPr bwMode="auto">
          <a:xfrm>
            <a:off x="5334000" y="4800600"/>
            <a:ext cx="3886200" cy="1219200"/>
          </a:xfrm>
          <a:prstGeom prst="ellipse">
            <a:avLst/>
          </a:prstGeom>
          <a:solidFill>
            <a:srgbClr val="CC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30" name="Text Box 10"/>
          <p:cNvSpPr txBox="1">
            <a:spLocks noChangeArrowheads="1"/>
          </p:cNvSpPr>
          <p:nvPr/>
        </p:nvSpPr>
        <p:spPr bwMode="auto">
          <a:xfrm>
            <a:off x="5639937" y="4867007"/>
            <a:ext cx="32004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dirty="0">
                <a:solidFill>
                  <a:srgbClr val="FF3300"/>
                </a:solidFill>
                <a:latin typeface="Times New Roman" panose="02020603050405020304" pitchFamily="18" charset="0"/>
              </a:rPr>
              <a:t> Đánh dấu phần giải thích </a:t>
            </a:r>
            <a:r>
              <a:rPr lang="en-US" altLang="en-US" sz="2400" b="1" dirty="0">
                <a:solidFill>
                  <a:srgbClr val="0070C0"/>
                </a:solidFill>
                <a:latin typeface="Times New Roman" panose="02020603050405020304" pitchFamily="18" charset="0"/>
              </a:rPr>
              <a:t>làm rõ họ ngụ ý chỉ ai</a:t>
            </a:r>
            <a:r>
              <a:rPr lang="en-US" altLang="en-US" sz="2400" b="1" dirty="0">
                <a:solidFill>
                  <a:srgbClr val="FF3300"/>
                </a:solidFill>
                <a:latin typeface="Times New Roman" panose="02020603050405020304" pitchFamily="18" charset="0"/>
              </a:rPr>
              <a:t>.</a:t>
            </a:r>
            <a:r>
              <a:rPr lang="en-US" altLang="en-US" sz="2400" dirty="0">
                <a:solidFill>
                  <a:srgbClr val="FF3300"/>
                </a:solidFill>
                <a:latin typeface="Times New Roman" panose="02020603050405020304" pitchFamily="18" charset="0"/>
              </a:rPr>
              <a:t> </a:t>
            </a:r>
          </a:p>
        </p:txBody>
      </p:sp>
      <p:sp>
        <p:nvSpPr>
          <p:cNvPr id="5131" name="Line 11"/>
          <p:cNvSpPr>
            <a:spLocks noChangeShapeType="1"/>
          </p:cNvSpPr>
          <p:nvPr/>
        </p:nvSpPr>
        <p:spPr bwMode="auto">
          <a:xfrm>
            <a:off x="6172200" y="2057400"/>
            <a:ext cx="1447800" cy="2743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13670041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129"/>
                                        </p:tgtEl>
                                        <p:attrNameLst>
                                          <p:attrName>style.visibility</p:attrName>
                                        </p:attrNameLst>
                                      </p:cBhvr>
                                      <p:to>
                                        <p:strVal val="visible"/>
                                      </p:to>
                                    </p:set>
                                    <p:animEffect transition="in" filter="box(in)">
                                      <p:cBhvr>
                                        <p:cTn id="7" dur="500"/>
                                        <p:tgtEl>
                                          <p:spTgt spid="5129"/>
                                        </p:tgtEl>
                                      </p:cBhvr>
                                    </p:animEffect>
                                  </p:childTnLst>
                                </p:cTn>
                              </p:par>
                              <p:par>
                                <p:cTn id="8" presetID="1" presetClass="entr" presetSubtype="0" fill="hold" grpId="0" nodeType="withEffect">
                                  <p:stCondLst>
                                    <p:cond delay="0"/>
                                  </p:stCondLst>
                                  <p:childTnLst>
                                    <p:set>
                                      <p:cBhvr>
                                        <p:cTn id="9" dur="1" fill="hold">
                                          <p:stCondLst>
                                            <p:cond delay="0"/>
                                          </p:stCondLst>
                                        </p:cTn>
                                        <p:tgtEl>
                                          <p:spTgt spid="5131"/>
                                        </p:tgtEl>
                                        <p:attrNameLst>
                                          <p:attrName>style.visibility</p:attrName>
                                        </p:attrNameLst>
                                      </p:cBhvr>
                                      <p:to>
                                        <p:strVal val="visible"/>
                                      </p:to>
                                    </p:set>
                                  </p:childTnLst>
                                </p:cTn>
                              </p:par>
                              <p:par>
                                <p:cTn id="10" presetID="4" presetClass="entr" presetSubtype="16" fill="hold" grpId="0" nodeType="withEffect">
                                  <p:stCondLst>
                                    <p:cond delay="0"/>
                                  </p:stCondLst>
                                  <p:childTnLst>
                                    <p:set>
                                      <p:cBhvr>
                                        <p:cTn id="11" dur="1" fill="hold">
                                          <p:stCondLst>
                                            <p:cond delay="0"/>
                                          </p:stCondLst>
                                        </p:cTn>
                                        <p:tgtEl>
                                          <p:spTgt spid="5130"/>
                                        </p:tgtEl>
                                        <p:attrNameLst>
                                          <p:attrName>style.visibility</p:attrName>
                                        </p:attrNameLst>
                                      </p:cBhvr>
                                      <p:to>
                                        <p:strVal val="visible"/>
                                      </p:to>
                                    </p:set>
                                    <p:animEffect transition="in" filter="box(in)">
                                      <p:cBhvr>
                                        <p:cTn id="12" dur="500"/>
                                        <p:tgtEl>
                                          <p:spTgt spid="5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9" grpId="0" animBg="1"/>
      <p:bldP spid="5130" grpId="0"/>
      <p:bldP spid="513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685800"/>
            <a:ext cx="9448800" cy="754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47" name="Text Box 3"/>
          <p:cNvSpPr txBox="1">
            <a:spLocks noChangeArrowheads="1"/>
          </p:cNvSpPr>
          <p:nvPr/>
        </p:nvSpPr>
        <p:spPr bwMode="auto">
          <a:xfrm>
            <a:off x="4648200" y="801689"/>
            <a:ext cx="5486400" cy="3631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0" hangingPunct="0">
              <a:spcBef>
                <a:spcPct val="50000"/>
              </a:spcBef>
            </a:pPr>
            <a:r>
              <a:rPr lang="en-US" altLang="en-US" sz="2400" b="1">
                <a:solidFill>
                  <a:srgbClr val="0000FF"/>
                </a:solidFill>
                <a:latin typeface="Times New Roman" panose="02020603050405020304" pitchFamily="18" charset="0"/>
              </a:rPr>
              <a:t>b. Gọi là kênh Ba Khía vì ở đó hai bên bờ tập trung toàn những con ba khía, chúng bám đặc sệt quanh các gốc cây </a:t>
            </a:r>
          </a:p>
          <a:p>
            <a:pPr algn="just" eaLnBrk="0" hangingPunct="0">
              <a:spcBef>
                <a:spcPct val="50000"/>
              </a:spcBef>
            </a:pPr>
            <a:endParaRPr lang="en-US" altLang="en-US" sz="2400" b="1">
              <a:solidFill>
                <a:srgbClr val="0000FF"/>
              </a:solidFill>
              <a:latin typeface="Times New Roman" panose="02020603050405020304" pitchFamily="18" charset="0"/>
            </a:endParaRPr>
          </a:p>
          <a:p>
            <a:pPr algn="just" eaLnBrk="0" hangingPunct="0">
              <a:spcBef>
                <a:spcPct val="50000"/>
              </a:spcBef>
            </a:pPr>
            <a:r>
              <a:rPr lang="en-US" altLang="en-US" sz="2400" b="1" i="1">
                <a:latin typeface="Times New Roman" panose="02020603050405020304" pitchFamily="18" charset="0"/>
              </a:rPr>
              <a:t>                      </a:t>
            </a:r>
          </a:p>
          <a:p>
            <a:pPr algn="just" eaLnBrk="0" hangingPunct="0">
              <a:spcBef>
                <a:spcPct val="50000"/>
              </a:spcBef>
            </a:pPr>
            <a:endParaRPr lang="en-US" altLang="en-US" sz="2400" b="1" i="1">
              <a:latin typeface="Times New Roman" panose="02020603050405020304" pitchFamily="18" charset="0"/>
            </a:endParaRPr>
          </a:p>
          <a:p>
            <a:pPr algn="just" eaLnBrk="0" hangingPunct="0">
              <a:spcBef>
                <a:spcPct val="50000"/>
              </a:spcBef>
            </a:pPr>
            <a:r>
              <a:rPr lang="en-US" altLang="en-US" sz="2000" b="1" i="1">
                <a:latin typeface="Times New Roman" panose="02020603050405020304" pitchFamily="18" charset="0"/>
              </a:rPr>
              <a:t>              (Theo </a:t>
            </a:r>
            <a:r>
              <a:rPr lang="en-US" altLang="en-US" sz="2000" b="1">
                <a:latin typeface="Times New Roman" panose="02020603050405020304" pitchFamily="18" charset="0"/>
              </a:rPr>
              <a:t>Đoàn Giỏi</a:t>
            </a:r>
            <a:r>
              <a:rPr lang="en-US" altLang="en-US" sz="2000" b="1" i="1">
                <a:latin typeface="Times New Roman" panose="02020603050405020304" pitchFamily="18" charset="0"/>
              </a:rPr>
              <a:t>, Đất rừng phương Nam)</a:t>
            </a:r>
            <a:r>
              <a:rPr lang="en-US" altLang="en-US" sz="2000" b="1">
                <a:solidFill>
                  <a:srgbClr val="0000FF"/>
                </a:solidFill>
                <a:latin typeface="Times New Roman" panose="02020603050405020304" pitchFamily="18" charset="0"/>
              </a:rPr>
              <a:t> </a:t>
            </a:r>
          </a:p>
        </p:txBody>
      </p:sp>
      <p:pic>
        <p:nvPicPr>
          <p:cNvPr id="6148" name="Picture 4" descr="bakhia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685800"/>
            <a:ext cx="2514600"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5" descr="bakhia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2590800"/>
            <a:ext cx="2514600" cy="238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2" name="Text Box 8"/>
          <p:cNvSpPr txBox="1">
            <a:spLocks noChangeArrowheads="1"/>
          </p:cNvSpPr>
          <p:nvPr/>
        </p:nvSpPr>
        <p:spPr bwMode="auto">
          <a:xfrm>
            <a:off x="4648200" y="2057400"/>
            <a:ext cx="7924800" cy="2287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0" hangingPunct="0">
              <a:spcBef>
                <a:spcPct val="50000"/>
              </a:spcBef>
            </a:pPr>
            <a:r>
              <a:rPr lang="en-US" altLang="en-US" sz="2400" b="1">
                <a:solidFill>
                  <a:srgbClr val="FF0000"/>
                </a:solidFill>
                <a:latin typeface="Times New Roman" panose="02020603050405020304" pitchFamily="18" charset="0"/>
              </a:rPr>
              <a:t>(</a:t>
            </a:r>
            <a:r>
              <a:rPr lang="en-US" altLang="en-US" sz="2400" b="1" i="1">
                <a:solidFill>
                  <a:srgbClr val="800080"/>
                </a:solidFill>
                <a:latin typeface="Times New Roman" panose="02020603050405020304" pitchFamily="18" charset="0"/>
              </a:rPr>
              <a:t>ba khía là một loại còng biển lai cua, càng </a:t>
            </a:r>
          </a:p>
          <a:p>
            <a:pPr algn="just" eaLnBrk="0" hangingPunct="0">
              <a:spcBef>
                <a:spcPct val="50000"/>
              </a:spcBef>
            </a:pPr>
            <a:r>
              <a:rPr lang="en-US" altLang="en-US" sz="2400" b="1" i="1">
                <a:solidFill>
                  <a:srgbClr val="800080"/>
                </a:solidFill>
                <a:latin typeface="Times New Roman" panose="02020603050405020304" pitchFamily="18" charset="0"/>
              </a:rPr>
              <a:t>sắc tím đỏ, làm  mắm xé ra trộn tỏi ớt ăn</a:t>
            </a:r>
          </a:p>
          <a:p>
            <a:pPr algn="just" eaLnBrk="0" hangingPunct="0">
              <a:spcBef>
                <a:spcPct val="50000"/>
              </a:spcBef>
            </a:pPr>
            <a:r>
              <a:rPr lang="en-US" altLang="en-US" sz="2400" b="1" i="1">
                <a:solidFill>
                  <a:srgbClr val="800080"/>
                </a:solidFill>
                <a:latin typeface="Times New Roman" panose="02020603050405020304" pitchFamily="18" charset="0"/>
              </a:rPr>
              <a:t> rất ngon</a:t>
            </a:r>
            <a:r>
              <a:rPr lang="en-US" altLang="en-US" sz="2400" b="1">
                <a:solidFill>
                  <a:srgbClr val="FF0000"/>
                </a:solidFill>
                <a:latin typeface="Times New Roman" panose="02020603050405020304" pitchFamily="18" charset="0"/>
              </a:rPr>
              <a:t>)</a:t>
            </a:r>
            <a:r>
              <a:rPr lang="en-US" altLang="en-US" sz="2400" b="1">
                <a:solidFill>
                  <a:srgbClr val="0000FF"/>
                </a:solidFill>
                <a:latin typeface="Times New Roman" panose="02020603050405020304" pitchFamily="18" charset="0"/>
              </a:rPr>
              <a:t>.</a:t>
            </a:r>
            <a:r>
              <a:rPr lang="en-US" altLang="en-US" sz="2800" b="1">
                <a:solidFill>
                  <a:srgbClr val="0000FF"/>
                </a:solidFill>
              </a:rPr>
              <a:t>	</a:t>
            </a:r>
          </a:p>
          <a:p>
            <a:pPr>
              <a:spcBef>
                <a:spcPct val="50000"/>
              </a:spcBef>
            </a:pPr>
            <a:endParaRPr lang="en-US" altLang="en-US" sz="2800"/>
          </a:p>
        </p:txBody>
      </p:sp>
      <p:sp>
        <p:nvSpPr>
          <p:cNvPr id="6153" name="Rectangle 9"/>
          <p:cNvSpPr>
            <a:spLocks noChangeArrowheads="1"/>
          </p:cNvSpPr>
          <p:nvPr/>
        </p:nvSpPr>
        <p:spPr bwMode="auto">
          <a:xfrm>
            <a:off x="4191000" y="4572000"/>
            <a:ext cx="6324600" cy="1295400"/>
          </a:xfrm>
          <a:prstGeom prst="rect">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6154" name="Text Box 10"/>
          <p:cNvSpPr txBox="1">
            <a:spLocks noChangeArrowheads="1"/>
          </p:cNvSpPr>
          <p:nvPr/>
        </p:nvSpPr>
        <p:spPr bwMode="auto">
          <a:xfrm>
            <a:off x="4267200" y="4651533"/>
            <a:ext cx="6248400"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2000" b="1" dirty="0">
                <a:solidFill>
                  <a:srgbClr val="FF3300"/>
                </a:solidFill>
                <a:latin typeface="Times New Roman" panose="02020603050405020304" pitchFamily="18" charset="0"/>
              </a:rPr>
              <a:t> Đánh dấu phần thuyết minh </a:t>
            </a:r>
            <a:r>
              <a:rPr lang="en-US" altLang="en-US" sz="2000" b="1" dirty="0">
                <a:solidFill>
                  <a:srgbClr val="0070C0"/>
                </a:solidFill>
                <a:latin typeface="Times New Roman" panose="02020603050405020304" pitchFamily="18" charset="0"/>
              </a:rPr>
              <a:t>về một loài động vật mà tên của nó được dùng để gọi tên một con kênh , giúp người đọc hình dung rõ hơn về con kênh này. </a:t>
            </a:r>
          </a:p>
          <a:p>
            <a:pPr>
              <a:spcBef>
                <a:spcPct val="50000"/>
              </a:spcBef>
            </a:pPr>
            <a:endParaRPr lang="en-US" altLang="en-US" sz="2000" b="1" dirty="0">
              <a:solidFill>
                <a:srgbClr val="FF3300"/>
              </a:solidFill>
              <a:latin typeface="Times New Roman" panose="02020603050405020304" pitchFamily="18" charset="0"/>
            </a:endParaRPr>
          </a:p>
        </p:txBody>
      </p:sp>
      <p:sp>
        <p:nvSpPr>
          <p:cNvPr id="6155" name="Line 11"/>
          <p:cNvSpPr>
            <a:spLocks noChangeShapeType="1"/>
          </p:cNvSpPr>
          <p:nvPr/>
        </p:nvSpPr>
        <p:spPr bwMode="auto">
          <a:xfrm>
            <a:off x="5943600" y="3505200"/>
            <a:ext cx="914400" cy="1066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29875593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614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4" presetClass="entr" presetSubtype="16" fill="hold" grpId="0" nodeType="clickEffect">
                                  <p:stCondLst>
                                    <p:cond delay="0"/>
                                  </p:stCondLst>
                                  <p:childTnLst>
                                    <p:set>
                                      <p:cBhvr>
                                        <p:cTn id="10" dur="1" fill="hold">
                                          <p:stCondLst>
                                            <p:cond delay="0"/>
                                          </p:stCondLst>
                                        </p:cTn>
                                        <p:tgtEl>
                                          <p:spTgt spid="6155"/>
                                        </p:tgtEl>
                                        <p:attrNameLst>
                                          <p:attrName>style.visibility</p:attrName>
                                        </p:attrNameLst>
                                      </p:cBhvr>
                                      <p:to>
                                        <p:strVal val="visible"/>
                                      </p:to>
                                    </p:set>
                                    <p:animEffect transition="in" filter="box(in)">
                                      <p:cBhvr>
                                        <p:cTn id="11" dur="500"/>
                                        <p:tgtEl>
                                          <p:spTgt spid="6155"/>
                                        </p:tgtEl>
                                      </p:cBhvr>
                                    </p:animEffect>
                                  </p:childTnLst>
                                </p:cTn>
                              </p:par>
                              <p:par>
                                <p:cTn id="12" presetID="4" presetClass="entr" presetSubtype="16" fill="hold" grpId="0" nodeType="withEffect">
                                  <p:stCondLst>
                                    <p:cond delay="0"/>
                                  </p:stCondLst>
                                  <p:childTnLst>
                                    <p:set>
                                      <p:cBhvr>
                                        <p:cTn id="13" dur="1" fill="hold">
                                          <p:stCondLst>
                                            <p:cond delay="0"/>
                                          </p:stCondLst>
                                        </p:cTn>
                                        <p:tgtEl>
                                          <p:spTgt spid="6153"/>
                                        </p:tgtEl>
                                        <p:attrNameLst>
                                          <p:attrName>style.visibility</p:attrName>
                                        </p:attrNameLst>
                                      </p:cBhvr>
                                      <p:to>
                                        <p:strVal val="visible"/>
                                      </p:to>
                                    </p:set>
                                    <p:animEffect transition="in" filter="box(in)">
                                      <p:cBhvr>
                                        <p:cTn id="14" dur="500"/>
                                        <p:tgtEl>
                                          <p:spTgt spid="6153"/>
                                        </p:tgtEl>
                                      </p:cBhvr>
                                    </p:animEffect>
                                  </p:childTnLst>
                                </p:cTn>
                              </p:par>
                              <p:par>
                                <p:cTn id="15" presetID="4" presetClass="entr" presetSubtype="16" fill="hold" grpId="0" nodeType="withEffect">
                                  <p:stCondLst>
                                    <p:cond delay="0"/>
                                  </p:stCondLst>
                                  <p:childTnLst>
                                    <p:set>
                                      <p:cBhvr>
                                        <p:cTn id="16" dur="1" fill="hold">
                                          <p:stCondLst>
                                            <p:cond delay="0"/>
                                          </p:stCondLst>
                                        </p:cTn>
                                        <p:tgtEl>
                                          <p:spTgt spid="6154"/>
                                        </p:tgtEl>
                                        <p:attrNameLst>
                                          <p:attrName>style.visibility</p:attrName>
                                        </p:attrNameLst>
                                      </p:cBhvr>
                                      <p:to>
                                        <p:strVal val="visible"/>
                                      </p:to>
                                    </p:set>
                                    <p:animEffect transition="in" filter="box(in)">
                                      <p:cBhvr>
                                        <p:cTn id="17" dur="500"/>
                                        <p:tgtEl>
                                          <p:spTgt spid="6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p:bldP spid="6153" grpId="0" animBg="1"/>
      <p:bldP spid="6154" grpId="0"/>
      <p:bldP spid="615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685800"/>
            <a:ext cx="9448800" cy="754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71" name="Text Box 3"/>
          <p:cNvSpPr txBox="1">
            <a:spLocks noChangeArrowheads="1"/>
          </p:cNvSpPr>
          <p:nvPr/>
        </p:nvSpPr>
        <p:spPr bwMode="auto">
          <a:xfrm>
            <a:off x="4953000" y="990600"/>
            <a:ext cx="5029200" cy="317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sz="2600" b="1">
                <a:solidFill>
                  <a:srgbClr val="0000FF"/>
                </a:solidFill>
                <a:latin typeface="Times New Roman" panose="02020603050405020304" pitchFamily="18" charset="0"/>
              </a:rPr>
              <a:t>c. Lí Bạch                  , nhà thơ nổi tiếng của Trung Quốc đời Đường, tự Thái Bạch, hiệu Thanh Liên cư sĩ, quê ở Cam Túc; lúc mới tuổi, gia đình về định cư ở làng Thanh Liên, huyện Xương Long thuộc Miên Châu                    .</a:t>
            </a:r>
            <a:r>
              <a:rPr lang="en-US" altLang="en-US" sz="2400" b="1">
                <a:solidFill>
                  <a:srgbClr val="0000FF"/>
                </a:solidFill>
                <a:latin typeface="Times New Roman" panose="02020603050405020304" pitchFamily="18" charset="0"/>
              </a:rPr>
              <a:t> 		</a:t>
            </a:r>
            <a:r>
              <a:rPr lang="en-US" altLang="en-US" sz="2000" b="1">
                <a:solidFill>
                  <a:srgbClr val="0066CC"/>
                </a:solidFill>
                <a:latin typeface="Times New Roman" panose="02020603050405020304" pitchFamily="18" charset="0"/>
              </a:rPr>
              <a:t>	                          </a:t>
            </a:r>
            <a:r>
              <a:rPr lang="en-US" altLang="en-US" sz="2000" b="1" i="1">
                <a:solidFill>
                  <a:srgbClr val="0066CC"/>
                </a:solidFill>
                <a:latin typeface="Times New Roman" panose="02020603050405020304" pitchFamily="18" charset="0"/>
              </a:rPr>
              <a:t>(Ngữ văn 7, tập 1)</a:t>
            </a:r>
          </a:p>
        </p:txBody>
      </p:sp>
      <p:pic>
        <p:nvPicPr>
          <p:cNvPr id="7172" name="Picture 4" descr="bbb6f4dabcf5e8e855709c843ceba51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1219201"/>
            <a:ext cx="2152650" cy="2847975"/>
          </a:xfrm>
          <a:prstGeom prst="rect">
            <a:avLst/>
          </a:prstGeom>
          <a:noFill/>
          <a:extLst>
            <a:ext uri="{909E8E84-426E-40DD-AFC4-6F175D3DCCD1}">
              <a14:hiddenFill xmlns:a14="http://schemas.microsoft.com/office/drawing/2010/main">
                <a:solidFill>
                  <a:srgbClr val="FFFFFF"/>
                </a:solidFill>
              </a14:hiddenFill>
            </a:ext>
          </a:extLst>
        </p:spPr>
      </p:pic>
      <p:sp>
        <p:nvSpPr>
          <p:cNvPr id="7175" name="Text Box 7"/>
          <p:cNvSpPr txBox="1">
            <a:spLocks noChangeArrowheads="1"/>
          </p:cNvSpPr>
          <p:nvPr/>
        </p:nvSpPr>
        <p:spPr bwMode="auto">
          <a:xfrm>
            <a:off x="6477000" y="990600"/>
            <a:ext cx="22860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600" b="1">
                <a:solidFill>
                  <a:srgbClr val="FF0000"/>
                </a:solidFill>
                <a:latin typeface="Times New Roman" panose="02020603050405020304" pitchFamily="18" charset="0"/>
              </a:rPr>
              <a:t>(</a:t>
            </a:r>
            <a:r>
              <a:rPr lang="en-US" altLang="en-US" sz="2600" b="1" i="1">
                <a:latin typeface="Times New Roman" panose="02020603050405020304" pitchFamily="18" charset="0"/>
              </a:rPr>
              <a:t>701-762</a:t>
            </a:r>
            <a:r>
              <a:rPr lang="en-US" altLang="en-US" sz="2600" b="1">
                <a:solidFill>
                  <a:srgbClr val="FF0000"/>
                </a:solidFill>
                <a:latin typeface="Times New Roman" panose="02020603050405020304" pitchFamily="18" charset="0"/>
              </a:rPr>
              <a:t>)</a:t>
            </a:r>
          </a:p>
        </p:txBody>
      </p:sp>
      <p:sp>
        <p:nvSpPr>
          <p:cNvPr id="7176" name="Text Box 8"/>
          <p:cNvSpPr txBox="1">
            <a:spLocks noChangeArrowheads="1"/>
          </p:cNvSpPr>
          <p:nvPr/>
        </p:nvSpPr>
        <p:spPr bwMode="auto">
          <a:xfrm>
            <a:off x="6629400" y="3397250"/>
            <a:ext cx="25146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600" b="1">
                <a:solidFill>
                  <a:srgbClr val="FF0000"/>
                </a:solidFill>
                <a:latin typeface="Times New Roman" panose="02020603050405020304" pitchFamily="18" charset="0"/>
              </a:rPr>
              <a:t>(</a:t>
            </a:r>
            <a:r>
              <a:rPr lang="en-US" altLang="en-US" sz="2600" b="1" i="1">
                <a:latin typeface="Times New Roman" panose="02020603050405020304" pitchFamily="18" charset="0"/>
              </a:rPr>
              <a:t>Tứ Xuyên</a:t>
            </a:r>
            <a:r>
              <a:rPr lang="en-US" altLang="en-US" sz="2600" b="1">
                <a:solidFill>
                  <a:srgbClr val="FF0000"/>
                </a:solidFill>
                <a:latin typeface="Times New Roman" panose="02020603050405020304" pitchFamily="18" charset="0"/>
              </a:rPr>
              <a:t>)</a:t>
            </a:r>
          </a:p>
        </p:txBody>
      </p:sp>
      <p:sp>
        <p:nvSpPr>
          <p:cNvPr id="7177" name="Oval 9"/>
          <p:cNvSpPr>
            <a:spLocks noChangeArrowheads="1"/>
          </p:cNvSpPr>
          <p:nvPr/>
        </p:nvSpPr>
        <p:spPr bwMode="auto">
          <a:xfrm>
            <a:off x="2057400" y="4495800"/>
            <a:ext cx="3124200" cy="1371600"/>
          </a:xfrm>
          <a:prstGeom prst="ellipse">
            <a:avLst/>
          </a:prstGeom>
          <a:solidFill>
            <a:srgbClr val="CC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8" name="Text Box 10"/>
          <p:cNvSpPr txBox="1">
            <a:spLocks noChangeArrowheads="1"/>
          </p:cNvSpPr>
          <p:nvPr/>
        </p:nvSpPr>
        <p:spPr bwMode="auto">
          <a:xfrm>
            <a:off x="2362200" y="4648201"/>
            <a:ext cx="30480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000" b="1" dirty="0">
                <a:solidFill>
                  <a:srgbClr val="FF3300"/>
                </a:solidFill>
                <a:latin typeface="Times New Roman" panose="02020603050405020304" pitchFamily="18" charset="0"/>
              </a:rPr>
              <a:t> Đánh dấu phần bổ sung thêm </a:t>
            </a:r>
            <a:r>
              <a:rPr lang="en-US" altLang="en-US" sz="2000" b="1" dirty="0">
                <a:solidFill>
                  <a:srgbClr val="0070C0"/>
                </a:solidFill>
                <a:latin typeface="Times New Roman" panose="02020603050405020304" pitchFamily="18" charset="0"/>
              </a:rPr>
              <a:t>thông tin về năm sinh và năm mất của nhà thơ</a:t>
            </a:r>
          </a:p>
        </p:txBody>
      </p:sp>
      <p:sp>
        <p:nvSpPr>
          <p:cNvPr id="7179" name="Oval 11"/>
          <p:cNvSpPr>
            <a:spLocks noChangeArrowheads="1"/>
          </p:cNvSpPr>
          <p:nvPr/>
        </p:nvSpPr>
        <p:spPr bwMode="auto">
          <a:xfrm>
            <a:off x="6248400" y="4533900"/>
            <a:ext cx="3429000" cy="1371600"/>
          </a:xfrm>
          <a:prstGeom prst="ellipse">
            <a:avLst/>
          </a:prstGeom>
          <a:solidFill>
            <a:srgbClr val="CC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80" name="Text Box 12"/>
          <p:cNvSpPr txBox="1">
            <a:spLocks noChangeArrowheads="1"/>
          </p:cNvSpPr>
          <p:nvPr/>
        </p:nvSpPr>
        <p:spPr bwMode="auto">
          <a:xfrm>
            <a:off x="6629400" y="4708526"/>
            <a:ext cx="31242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000" b="1" dirty="0">
                <a:solidFill>
                  <a:srgbClr val="FF3300"/>
                </a:solidFill>
                <a:latin typeface="Times New Roman" panose="02020603050405020304" pitchFamily="18" charset="0"/>
              </a:rPr>
              <a:t> Đánh dấu phần bổ sung </a:t>
            </a:r>
            <a:r>
              <a:rPr lang="en-US" altLang="en-US" sz="2000" b="1" dirty="0">
                <a:solidFill>
                  <a:srgbClr val="0070C0"/>
                </a:solidFill>
                <a:latin typeface="Times New Roman" panose="02020603050405020304" pitchFamily="18" charset="0"/>
              </a:rPr>
              <a:t>thông</a:t>
            </a:r>
            <a:r>
              <a:rPr lang="en-US" altLang="en-US" sz="2000" b="1" dirty="0">
                <a:solidFill>
                  <a:srgbClr val="FF3300"/>
                </a:solidFill>
                <a:latin typeface="Times New Roman" panose="02020603050405020304" pitchFamily="18" charset="0"/>
              </a:rPr>
              <a:t> </a:t>
            </a:r>
            <a:r>
              <a:rPr lang="en-US" altLang="en-US" sz="2000" b="1" dirty="0">
                <a:solidFill>
                  <a:srgbClr val="0070C0"/>
                </a:solidFill>
                <a:latin typeface="Times New Roman" panose="02020603050405020304" pitchFamily="18" charset="0"/>
              </a:rPr>
              <a:t>tin Miên Châu thuộc tỉnh nào </a:t>
            </a:r>
          </a:p>
        </p:txBody>
      </p:sp>
      <p:sp>
        <p:nvSpPr>
          <p:cNvPr id="7181" name="Line 13"/>
          <p:cNvSpPr>
            <a:spLocks noChangeShapeType="1"/>
          </p:cNvSpPr>
          <p:nvPr/>
        </p:nvSpPr>
        <p:spPr bwMode="auto">
          <a:xfrm flipH="1">
            <a:off x="4343400" y="1295400"/>
            <a:ext cx="2286000" cy="3276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82" name="Line 14"/>
          <p:cNvSpPr>
            <a:spLocks noChangeShapeType="1"/>
          </p:cNvSpPr>
          <p:nvPr/>
        </p:nvSpPr>
        <p:spPr bwMode="auto">
          <a:xfrm>
            <a:off x="6705600" y="3733800"/>
            <a:ext cx="11430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18427475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withEffect">
                                  <p:stCondLst>
                                    <p:cond delay="0"/>
                                  </p:stCondLst>
                                  <p:childTnLst>
                                    <p:set>
                                      <p:cBhvr>
                                        <p:cTn id="6" dur="1" fill="hold">
                                          <p:stCondLst>
                                            <p:cond delay="0"/>
                                          </p:stCondLst>
                                        </p:cTn>
                                        <p:tgtEl>
                                          <p:spTgt spid="7175"/>
                                        </p:tgtEl>
                                        <p:attrNameLst>
                                          <p:attrName>style.visibility</p:attrName>
                                        </p:attrNameLst>
                                      </p:cBhvr>
                                      <p:to>
                                        <p:strVal val="visible"/>
                                      </p:to>
                                    </p:set>
                                    <p:animEffect transition="in" filter="box(in)">
                                      <p:cBhvr>
                                        <p:cTn id="7" dur="500"/>
                                        <p:tgtEl>
                                          <p:spTgt spid="717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181"/>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7177"/>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7178"/>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7182"/>
                                        </p:tgtEl>
                                        <p:attrNameLst>
                                          <p:attrName>style.visibility</p:attrName>
                                        </p:attrNameLst>
                                      </p:cBhvr>
                                      <p:to>
                                        <p:strVal val="visible"/>
                                      </p:to>
                                    </p:set>
                                    <p:animEffect transition="in" filter="circle(in)">
                                      <p:cBhvr>
                                        <p:cTn id="20" dur="1000"/>
                                        <p:tgtEl>
                                          <p:spTgt spid="7182"/>
                                        </p:tgtEl>
                                      </p:cBhvr>
                                    </p:animEffect>
                                  </p:childTnLst>
                                </p:cTn>
                              </p:par>
                              <p:par>
                                <p:cTn id="21" presetID="6" presetClass="entr" presetSubtype="16" fill="hold" grpId="0" nodeType="withEffect">
                                  <p:stCondLst>
                                    <p:cond delay="0"/>
                                  </p:stCondLst>
                                  <p:childTnLst>
                                    <p:set>
                                      <p:cBhvr>
                                        <p:cTn id="22" dur="1" fill="hold">
                                          <p:stCondLst>
                                            <p:cond delay="0"/>
                                          </p:stCondLst>
                                        </p:cTn>
                                        <p:tgtEl>
                                          <p:spTgt spid="7179"/>
                                        </p:tgtEl>
                                        <p:attrNameLst>
                                          <p:attrName>style.visibility</p:attrName>
                                        </p:attrNameLst>
                                      </p:cBhvr>
                                      <p:to>
                                        <p:strVal val="visible"/>
                                      </p:to>
                                    </p:set>
                                    <p:animEffect transition="in" filter="circle(in)">
                                      <p:cBhvr>
                                        <p:cTn id="23" dur="1000"/>
                                        <p:tgtEl>
                                          <p:spTgt spid="7179"/>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7180"/>
                                        </p:tgtEl>
                                        <p:attrNameLst>
                                          <p:attrName>style.visibility</p:attrName>
                                        </p:attrNameLst>
                                      </p:cBhvr>
                                      <p:to>
                                        <p:strVal val="visible"/>
                                      </p:to>
                                    </p:set>
                                    <p:animEffect transition="in" filter="circle(in)">
                                      <p:cBhvr>
                                        <p:cTn id="26" dur="1000"/>
                                        <p:tgtEl>
                                          <p:spTgt spid="71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5" grpId="0"/>
      <p:bldP spid="7177" grpId="0" animBg="1"/>
      <p:bldP spid="7178" grpId="0"/>
      <p:bldP spid="7179" grpId="0" animBg="1"/>
      <p:bldP spid="7180" grpId="0"/>
      <p:bldP spid="7181" grpId="0" animBg="1"/>
      <p:bldP spid="718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Text Box 4"/>
          <p:cNvSpPr txBox="1">
            <a:spLocks noChangeArrowheads="1"/>
          </p:cNvSpPr>
          <p:nvPr/>
        </p:nvSpPr>
        <p:spPr bwMode="auto">
          <a:xfrm>
            <a:off x="1681163" y="0"/>
            <a:ext cx="10393606" cy="1384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2" tIns="45706" rIns="91412" bIns="45706">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spcBef>
                <a:spcPct val="50000"/>
              </a:spcBef>
              <a:defRPr/>
            </a:pPr>
            <a:r>
              <a:rPr lang="en-US" altLang="en-US" sz="3600" b="1" dirty="0">
                <a:solidFill>
                  <a:srgbClr val="FF0000"/>
                </a:solidFill>
                <a:effectLst>
                  <a:outerShdw blurRad="38100" dist="38100" dir="2700000" algn="tl">
                    <a:srgbClr val="000000">
                      <a:alpha val="43137"/>
                    </a:srgbClr>
                  </a:outerShdw>
                </a:effectLst>
                <a:latin typeface="Times New Roman" pitchFamily="18" charset="0"/>
              </a:rPr>
              <a:t>I/ </a:t>
            </a:r>
            <a:r>
              <a:rPr lang="en-US" altLang="en-US" sz="3600" b="1" dirty="0" smtClean="0">
                <a:solidFill>
                  <a:srgbClr val="FF0000"/>
                </a:solidFill>
                <a:effectLst>
                  <a:outerShdw blurRad="38100" dist="38100" dir="2700000" algn="tl">
                    <a:srgbClr val="000000">
                      <a:alpha val="43137"/>
                    </a:srgbClr>
                  </a:outerShdw>
                </a:effectLst>
                <a:latin typeface="Times New Roman" pitchFamily="18" charset="0"/>
              </a:rPr>
              <a:t>DẤU NGOẶC ĐƠN</a:t>
            </a:r>
            <a:endParaRPr lang="en-US" altLang="en-US" sz="3600" b="1" dirty="0">
              <a:solidFill>
                <a:srgbClr val="FF0000"/>
              </a:solidFill>
              <a:effectLst>
                <a:outerShdw blurRad="38100" dist="38100" dir="2700000" algn="tl">
                  <a:srgbClr val="000000">
                    <a:alpha val="43137"/>
                  </a:srgbClr>
                </a:outerShdw>
              </a:effectLst>
              <a:latin typeface="Times New Roman" pitchFamily="18" charset="0"/>
            </a:endParaRPr>
          </a:p>
          <a:p>
            <a:pPr eaLnBrk="1" hangingPunct="1">
              <a:spcBef>
                <a:spcPct val="50000"/>
              </a:spcBef>
              <a:defRPr/>
            </a:pPr>
            <a:r>
              <a:rPr lang="en-US" altLang="en-US" sz="3200" b="1" dirty="0">
                <a:solidFill>
                  <a:srgbClr val="000000"/>
                </a:solidFill>
                <a:effectLst>
                  <a:outerShdw blurRad="38100" dist="38100" dir="2700000" algn="tl">
                    <a:srgbClr val="000000">
                      <a:alpha val="43137"/>
                    </a:srgbClr>
                  </a:outerShdw>
                </a:effectLst>
                <a:latin typeface="Times New Roman" pitchFamily="18" charset="0"/>
              </a:rPr>
              <a:t> </a:t>
            </a:r>
          </a:p>
        </p:txBody>
      </p:sp>
      <p:graphicFrame>
        <p:nvGraphicFramePr>
          <p:cNvPr id="17414" name="Object 2"/>
          <p:cNvGraphicFramePr>
            <a:graphicFrameLocks noChangeAspect="1"/>
          </p:cNvGraphicFramePr>
          <p:nvPr>
            <p:extLst/>
          </p:nvPr>
        </p:nvGraphicFramePr>
        <p:xfrm>
          <a:off x="10509161" y="5087155"/>
          <a:ext cx="1575045" cy="1770845"/>
        </p:xfrm>
        <a:graphic>
          <a:graphicData uri="http://schemas.openxmlformats.org/presentationml/2006/ole">
            <mc:AlternateContent xmlns:mc="http://schemas.openxmlformats.org/markup-compatibility/2006">
              <mc:Choice xmlns:v="urn:schemas-microsoft-com:vml" Requires="v">
                <p:oleObj spid="_x0000_s3094" name="Clip" r:id="rId4" imgW="1999793" imgH="1831543" progId="MS_ClipArt_Gallery.2">
                  <p:embed/>
                </p:oleObj>
              </mc:Choice>
              <mc:Fallback>
                <p:oleObj name="Clip" r:id="rId4" imgW="1999793" imgH="1831543"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09161" y="5087155"/>
                        <a:ext cx="1575045" cy="1770845"/>
                      </a:xfrm>
                      <a:prstGeom prst="rect">
                        <a:avLst/>
                      </a:prstGeom>
                      <a:noFill/>
                      <a:ln>
                        <a:noFill/>
                      </a:ln>
                      <a:effectLst/>
                    </p:spPr>
                  </p:pic>
                </p:oleObj>
              </mc:Fallback>
            </mc:AlternateContent>
          </a:graphicData>
        </a:graphic>
      </p:graphicFrame>
      <p:graphicFrame>
        <p:nvGraphicFramePr>
          <p:cNvPr id="9" name="Object 19"/>
          <p:cNvGraphicFramePr>
            <a:graphicFrameLocks noChangeAspect="1"/>
          </p:cNvGraphicFramePr>
          <p:nvPr/>
        </p:nvGraphicFramePr>
        <p:xfrm>
          <a:off x="0" y="0"/>
          <a:ext cx="1681163" cy="1676400"/>
        </p:xfrm>
        <a:graphic>
          <a:graphicData uri="http://schemas.openxmlformats.org/presentationml/2006/ole">
            <mc:AlternateContent xmlns:mc="http://schemas.openxmlformats.org/markup-compatibility/2006">
              <mc:Choice xmlns:v="urn:schemas-microsoft-com:vml" Requires="v">
                <p:oleObj spid="_x0000_s3095" name="Clip" r:id="rId6" imgW="1278331" imgH="1273759" progId="">
                  <p:embed/>
                </p:oleObj>
              </mc:Choice>
              <mc:Fallback>
                <p:oleObj name="Clip" r:id="rId6" imgW="1278331" imgH="1273759"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681163" cy="167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AutoShape 26"/>
          <p:cNvSpPr>
            <a:spLocks noChangeArrowheads="1"/>
          </p:cNvSpPr>
          <p:nvPr/>
        </p:nvSpPr>
        <p:spPr bwMode="auto">
          <a:xfrm>
            <a:off x="2050299" y="1805337"/>
            <a:ext cx="6346725" cy="2339365"/>
          </a:xfrm>
          <a:prstGeom prst="wedgeEllipseCallout">
            <a:avLst>
              <a:gd name="adj1" fmla="val -40500"/>
              <a:gd name="adj2" fmla="val -69153"/>
            </a:avLst>
          </a:prstGeom>
          <a:gradFill rotWithShape="1">
            <a:gsLst>
              <a:gs pos="0">
                <a:schemeClr val="bg1"/>
              </a:gs>
              <a:gs pos="100000">
                <a:srgbClr val="66FF33"/>
              </a:gs>
            </a:gsLst>
            <a:lin ang="5400000" scaled="1"/>
          </a:gradFill>
          <a:ln w="9525">
            <a:solidFill>
              <a:schemeClr val="tx1"/>
            </a:solidFill>
            <a:miter lim="800000"/>
            <a:headEnd/>
            <a:tailEnd/>
          </a:ln>
        </p:spPr>
        <p:txBody>
          <a:bodyPr lIns="91412" tIns="45706" rIns="91412" bIns="45706"/>
          <a:lstStyle/>
          <a:p>
            <a:pPr eaLnBrk="1" hangingPunct="1">
              <a:spcBef>
                <a:spcPct val="50000"/>
              </a:spcBef>
              <a:defRPr/>
            </a:pPr>
            <a:r>
              <a:rPr lang="en-US" altLang="en-US" sz="3200" b="1" i="1" dirty="0" smtClean="0">
                <a:solidFill>
                  <a:srgbClr val="FF0000"/>
                </a:solidFill>
                <a:effectLst>
                  <a:outerShdw blurRad="38100" dist="38100" dir="2700000" algn="tl">
                    <a:srgbClr val="000000">
                      <a:alpha val="43137"/>
                    </a:srgbClr>
                  </a:outerShdw>
                </a:effectLst>
                <a:latin typeface="Times New Roman" pitchFamily="18" charset="0"/>
              </a:rPr>
              <a:t>Nếu bỏ phần trong ngoặc đơn, ý nghĩa cơ bản của câu có thay đổi không?</a:t>
            </a:r>
            <a:endParaRPr lang="en-US" altLang="en-US" sz="3200" b="1" i="1" dirty="0">
              <a:solidFill>
                <a:srgbClr val="FF0000"/>
              </a:solidFill>
              <a:effectLst>
                <a:outerShdw blurRad="38100" dist="38100" dir="2700000" algn="tl">
                  <a:srgbClr val="000000">
                    <a:alpha val="43137"/>
                  </a:srgbClr>
                </a:outerShdw>
              </a:effectLst>
              <a:latin typeface="Times New Roman" pitchFamily="18" charset="0"/>
            </a:endParaRPr>
          </a:p>
          <a:p>
            <a:pPr algn="ctr" eaLnBrk="1" hangingPunct="1">
              <a:defRPr/>
            </a:pPr>
            <a:endParaRPr lang="en-US" altLang="en-US" sz="4000" dirty="0">
              <a:solidFill>
                <a:schemeClr val="tx2"/>
              </a:solidFill>
              <a:effectLst>
                <a:outerShdw blurRad="38100" dist="38100" dir="2700000" algn="tl">
                  <a:srgbClr val="000000">
                    <a:alpha val="43137"/>
                  </a:srgbClr>
                </a:outerShdw>
              </a:effectLst>
              <a:latin typeface="Times New Roman" pitchFamily="18" charset="0"/>
            </a:endParaRPr>
          </a:p>
        </p:txBody>
      </p:sp>
    </p:spTree>
    <p:custDataLst>
      <p:tags r:id="rId2"/>
    </p:custDataLst>
    <p:extLst>
      <p:ext uri="{BB962C8B-B14F-4D97-AF65-F5344CB8AC3E}">
        <p14:creationId xmlns:p14="http://schemas.microsoft.com/office/powerpoint/2010/main" val="4083966930"/>
      </p:ext>
    </p:extLst>
  </p:cSld>
  <p:clrMapOvr>
    <a:masterClrMapping/>
  </p:clrMapOvr>
  <p:transition spd="slow" advTm="31328"/>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4)">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Text Box 4"/>
          <p:cNvSpPr txBox="1">
            <a:spLocks noChangeArrowheads="1"/>
          </p:cNvSpPr>
          <p:nvPr/>
        </p:nvSpPr>
        <p:spPr bwMode="auto">
          <a:xfrm>
            <a:off x="4572000" y="228601"/>
            <a:ext cx="1701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u="sng">
                <a:latin typeface="Times New Roman" panose="02020603050405020304" pitchFamily="18" charset="0"/>
              </a:rPr>
              <a:t>1.Ví dụ</a:t>
            </a:r>
            <a:r>
              <a:rPr lang="en-US" altLang="en-US" sz="2800">
                <a:latin typeface="Times New Roman" panose="02020603050405020304" pitchFamily="18" charset="0"/>
              </a:rPr>
              <a:t>:</a:t>
            </a:r>
          </a:p>
        </p:txBody>
      </p:sp>
      <p:sp>
        <p:nvSpPr>
          <p:cNvPr id="22534" name="Rectangle 6"/>
          <p:cNvSpPr>
            <a:spLocks noChangeArrowheads="1"/>
          </p:cNvSpPr>
          <p:nvPr/>
        </p:nvSpPr>
        <p:spPr bwMode="auto">
          <a:xfrm>
            <a:off x="1752600" y="685801"/>
            <a:ext cx="8686800" cy="58169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b="1">
                <a:solidFill>
                  <a:schemeClr val="tx2"/>
                </a:solidFill>
                <a:latin typeface="Times New Roman" panose="02020603050405020304" pitchFamily="18" charset="0"/>
              </a:rPr>
              <a:t>a. Đùng một cái, họ </a:t>
            </a:r>
            <a:r>
              <a:rPr lang="en-US" altLang="en-US" sz="2400" b="1">
                <a:solidFill>
                  <a:srgbClr val="0000FF"/>
                </a:solidFill>
                <a:latin typeface="Times New Roman" panose="02020603050405020304" pitchFamily="18" charset="0"/>
              </a:rPr>
              <a:t>(</a:t>
            </a:r>
            <a:r>
              <a:rPr lang="en-US" altLang="en-US" sz="2400" b="1" i="1">
                <a:solidFill>
                  <a:srgbClr val="0000FF"/>
                </a:solidFill>
                <a:latin typeface="Times New Roman" panose="02020603050405020304" pitchFamily="18" charset="0"/>
              </a:rPr>
              <a:t>những người bản xứ</a:t>
            </a:r>
            <a:r>
              <a:rPr lang="en-US" altLang="en-US" sz="2400" b="1">
                <a:solidFill>
                  <a:srgbClr val="0000FF"/>
                </a:solidFill>
                <a:latin typeface="Times New Roman" panose="02020603050405020304" pitchFamily="18" charset="0"/>
              </a:rPr>
              <a:t>)</a:t>
            </a:r>
            <a:r>
              <a:rPr lang="en-US" altLang="en-US" sz="2400" b="1">
                <a:solidFill>
                  <a:schemeClr val="tx2"/>
                </a:solidFill>
                <a:latin typeface="Times New Roman" panose="02020603050405020304" pitchFamily="18" charset="0"/>
              </a:rPr>
              <a:t> được phong cho cái danh hiệu tối cao là “chiến sĩ  bảo vệ công lý và tự do”. </a:t>
            </a:r>
          </a:p>
          <a:p>
            <a:r>
              <a:rPr lang="en-US" altLang="en-US" sz="2400">
                <a:solidFill>
                  <a:srgbClr val="0000FF"/>
                </a:solidFill>
                <a:latin typeface="Times New Roman" panose="02020603050405020304" pitchFamily="18" charset="0"/>
              </a:rPr>
              <a:t>                                   </a:t>
            </a:r>
            <a:r>
              <a:rPr lang="en-US" altLang="en-US" sz="2400" b="1">
                <a:solidFill>
                  <a:schemeClr val="tx2"/>
                </a:solidFill>
                <a:latin typeface="Times New Roman" panose="02020603050405020304" pitchFamily="18" charset="0"/>
              </a:rPr>
              <a:t>(Nguyễn Ái Quốc</a:t>
            </a:r>
            <a:r>
              <a:rPr lang="en-US" altLang="en-US" sz="2400" b="1" i="1">
                <a:solidFill>
                  <a:schemeClr val="tx2"/>
                </a:solidFill>
                <a:latin typeface="Times New Roman" panose="02020603050405020304" pitchFamily="18" charset="0"/>
              </a:rPr>
              <a:t>, Thuế máu)</a:t>
            </a:r>
          </a:p>
          <a:p>
            <a:r>
              <a:rPr lang="en-US" altLang="en-US" sz="2400" b="1">
                <a:solidFill>
                  <a:schemeClr val="tx2"/>
                </a:solidFill>
                <a:latin typeface="Times New Roman" panose="02020603050405020304" pitchFamily="18" charset="0"/>
              </a:rPr>
              <a:t>b.Gọi là kênh Ba Khía vì ở đó hai bên bờ tập trung toàn những con ba khía, chúng bám đặc sệt quanh các gốc cây </a:t>
            </a:r>
            <a:r>
              <a:rPr lang="en-US" altLang="en-US" sz="2400" b="1">
                <a:solidFill>
                  <a:srgbClr val="0000FF"/>
                </a:solidFill>
                <a:latin typeface="Times New Roman" panose="02020603050405020304" pitchFamily="18" charset="0"/>
              </a:rPr>
              <a:t>(</a:t>
            </a:r>
            <a:r>
              <a:rPr lang="en-US" altLang="en-US" sz="2400" b="1" i="1">
                <a:solidFill>
                  <a:srgbClr val="0000FF"/>
                </a:solidFill>
                <a:latin typeface="Times New Roman" panose="02020603050405020304" pitchFamily="18" charset="0"/>
              </a:rPr>
              <a:t>ba khía là một loại còng biển lai cua, càng sắc tím đỏ, làm mắm xé ra trộn tỏi ớt ăn rất ngon</a:t>
            </a:r>
            <a:r>
              <a:rPr lang="en-US" altLang="en-US" sz="2400" b="1">
                <a:solidFill>
                  <a:srgbClr val="0000FF"/>
                </a:solidFill>
                <a:latin typeface="Times New Roman" panose="02020603050405020304" pitchFamily="18" charset="0"/>
              </a:rPr>
              <a:t>).</a:t>
            </a:r>
            <a:r>
              <a:rPr lang="en-US" altLang="en-US" sz="2400" b="1">
                <a:solidFill>
                  <a:schemeClr val="tx2"/>
                </a:solidFill>
                <a:latin typeface="Times New Roman" panose="02020603050405020304" pitchFamily="18" charset="0"/>
              </a:rPr>
              <a:t>                   </a:t>
            </a:r>
            <a:r>
              <a:rPr lang="en-US" altLang="en-US" sz="2400" b="1" i="1">
                <a:solidFill>
                  <a:schemeClr val="tx2"/>
                </a:solidFill>
                <a:latin typeface="Times New Roman" panose="02020603050405020304" pitchFamily="18" charset="0"/>
              </a:rPr>
              <a:t>(Theo </a:t>
            </a:r>
            <a:r>
              <a:rPr lang="en-US" altLang="en-US" sz="2400" b="1">
                <a:solidFill>
                  <a:schemeClr val="tx2"/>
                </a:solidFill>
                <a:latin typeface="Times New Roman" panose="02020603050405020304" pitchFamily="18" charset="0"/>
              </a:rPr>
              <a:t>Đoàn Giỏi</a:t>
            </a:r>
            <a:r>
              <a:rPr lang="en-US" altLang="en-US" sz="2400" b="1" i="1">
                <a:solidFill>
                  <a:schemeClr val="tx2"/>
                </a:solidFill>
                <a:latin typeface="Times New Roman" panose="02020603050405020304" pitchFamily="18" charset="0"/>
              </a:rPr>
              <a:t>, Đất rừng phương Nam)</a:t>
            </a:r>
          </a:p>
          <a:p>
            <a:endParaRPr lang="en-US" altLang="en-US" sz="2400" b="1" i="1">
              <a:solidFill>
                <a:schemeClr val="tx2"/>
              </a:solidFill>
              <a:latin typeface="Times New Roman" panose="02020603050405020304" pitchFamily="18" charset="0"/>
            </a:endParaRPr>
          </a:p>
          <a:p>
            <a:r>
              <a:rPr lang="en-US" altLang="en-US" sz="2400" b="1">
                <a:solidFill>
                  <a:schemeClr val="tx2"/>
                </a:solidFill>
                <a:latin typeface="Times New Roman" panose="02020603050405020304" pitchFamily="18" charset="0"/>
              </a:rPr>
              <a:t>c. Lí Bạch </a:t>
            </a:r>
            <a:r>
              <a:rPr lang="en-US" altLang="en-US" sz="2400" b="1">
                <a:solidFill>
                  <a:srgbClr val="0000FF"/>
                </a:solidFill>
                <a:latin typeface="Times New Roman" panose="02020603050405020304" pitchFamily="18" charset="0"/>
              </a:rPr>
              <a:t>(</a:t>
            </a:r>
            <a:r>
              <a:rPr lang="en-US" altLang="en-US" sz="2400" b="1" i="1">
                <a:solidFill>
                  <a:srgbClr val="0000FF"/>
                </a:solidFill>
                <a:latin typeface="Times New Roman" panose="02020603050405020304" pitchFamily="18" charset="0"/>
              </a:rPr>
              <a:t>701-762</a:t>
            </a:r>
            <a:r>
              <a:rPr lang="en-US" altLang="en-US" sz="2400" b="1">
                <a:solidFill>
                  <a:srgbClr val="0000FF"/>
                </a:solidFill>
                <a:latin typeface="Times New Roman" panose="02020603050405020304" pitchFamily="18" charset="0"/>
              </a:rPr>
              <a:t>),</a:t>
            </a:r>
            <a:r>
              <a:rPr lang="en-US" altLang="en-US" sz="2400" b="1">
                <a:solidFill>
                  <a:schemeClr val="tx2"/>
                </a:solidFill>
                <a:latin typeface="Times New Roman" panose="02020603050405020304" pitchFamily="18" charset="0"/>
              </a:rPr>
              <a:t> nhà thơ nổi tiếng của Trung Quốc đời Đường, tự Thái Bạch, hiệu Thanh Liên cư sĩ, quê ở Cam Túc; lúc mới năm tuổi, gia đình về định cư ở làng Thanh Liên, huyện Xương Long thuộc Miên Châu (</a:t>
            </a:r>
            <a:r>
              <a:rPr lang="en-US" altLang="en-US" sz="2400" b="1" i="1">
                <a:solidFill>
                  <a:srgbClr val="0000FF"/>
                </a:solidFill>
                <a:latin typeface="Times New Roman" panose="02020603050405020304" pitchFamily="18" charset="0"/>
              </a:rPr>
              <a:t>Tứ Xuyên</a:t>
            </a:r>
            <a:r>
              <a:rPr lang="en-US" altLang="en-US" sz="2400" b="1">
                <a:solidFill>
                  <a:srgbClr val="0000FF"/>
                </a:solidFill>
                <a:latin typeface="Times New Roman" panose="02020603050405020304" pitchFamily="18" charset="0"/>
              </a:rPr>
              <a:t>). 			                          </a:t>
            </a:r>
            <a:endParaRPr lang="en-US" altLang="en-US" sz="2400" b="1" i="1">
              <a:solidFill>
                <a:srgbClr val="0000FF"/>
              </a:solidFill>
              <a:latin typeface="Times New Roman" panose="02020603050405020304" pitchFamily="18" charset="0"/>
            </a:endParaRPr>
          </a:p>
          <a:p>
            <a:r>
              <a:rPr lang="en-US" altLang="en-US" sz="2400">
                <a:solidFill>
                  <a:srgbClr val="0000FF"/>
                </a:solidFill>
                <a:latin typeface="Times New Roman" panose="02020603050405020304" pitchFamily="18" charset="0"/>
              </a:rPr>
              <a:t>                                                   </a:t>
            </a:r>
            <a:r>
              <a:rPr lang="en-US" altLang="en-US" sz="2400" b="1">
                <a:solidFill>
                  <a:schemeClr val="tx2"/>
                </a:solidFill>
                <a:latin typeface="Times New Roman" panose="02020603050405020304" pitchFamily="18" charset="0"/>
              </a:rPr>
              <a:t>(</a:t>
            </a:r>
            <a:r>
              <a:rPr lang="en-US" altLang="en-US" sz="2400" b="1" u="sng">
                <a:solidFill>
                  <a:schemeClr val="tx2"/>
                </a:solidFill>
                <a:latin typeface="Times New Roman" panose="02020603050405020304" pitchFamily="18" charset="0"/>
              </a:rPr>
              <a:t> Ngữ văn 7, tập một)</a:t>
            </a:r>
          </a:p>
          <a:p>
            <a:endParaRPr lang="en-US" altLang="en-US" sz="2400" b="1">
              <a:solidFill>
                <a:srgbClr val="FF0000"/>
              </a:solidFill>
              <a:latin typeface="Times New Roman" panose="02020603050405020304" pitchFamily="18" charset="0"/>
            </a:endParaRPr>
          </a:p>
          <a:p>
            <a:pPr>
              <a:spcBef>
                <a:spcPct val="50000"/>
              </a:spcBef>
            </a:pPr>
            <a:r>
              <a:rPr lang="en-US" altLang="en-US" sz="2400">
                <a:latin typeface="Times New Roman" panose="02020603050405020304" pitchFamily="18" charset="0"/>
              </a:rPr>
              <a:t> </a:t>
            </a:r>
          </a:p>
        </p:txBody>
      </p:sp>
      <p:sp>
        <p:nvSpPr>
          <p:cNvPr id="22552" name="Rectangle 24"/>
          <p:cNvSpPr>
            <a:spLocks noChangeArrowheads="1"/>
          </p:cNvSpPr>
          <p:nvPr/>
        </p:nvSpPr>
        <p:spPr bwMode="auto">
          <a:xfrm>
            <a:off x="4419600" y="762001"/>
            <a:ext cx="2895600" cy="320675"/>
          </a:xfrm>
          <a:prstGeom prst="rect">
            <a:avLst/>
          </a:prstGeom>
          <a:solidFill>
            <a:srgbClr val="FF0000"/>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solidFill>
                <a:srgbClr val="FF3300"/>
              </a:solidFill>
            </a:endParaRPr>
          </a:p>
        </p:txBody>
      </p:sp>
      <p:sp>
        <p:nvSpPr>
          <p:cNvPr id="22553" name="Rectangle 25"/>
          <p:cNvSpPr>
            <a:spLocks noChangeArrowheads="1"/>
          </p:cNvSpPr>
          <p:nvPr/>
        </p:nvSpPr>
        <p:spPr bwMode="auto">
          <a:xfrm>
            <a:off x="8382000" y="2209801"/>
            <a:ext cx="1981200" cy="320675"/>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54" name="Rectangle 26"/>
          <p:cNvSpPr>
            <a:spLocks noChangeArrowheads="1"/>
          </p:cNvSpPr>
          <p:nvPr/>
        </p:nvSpPr>
        <p:spPr bwMode="auto">
          <a:xfrm>
            <a:off x="1828800" y="2590800"/>
            <a:ext cx="8229600" cy="381000"/>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55" name="Rectangle 27"/>
          <p:cNvSpPr>
            <a:spLocks noChangeArrowheads="1"/>
          </p:cNvSpPr>
          <p:nvPr/>
        </p:nvSpPr>
        <p:spPr bwMode="auto">
          <a:xfrm>
            <a:off x="1828800" y="2971800"/>
            <a:ext cx="1752600" cy="381000"/>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56" name="Rectangle 28"/>
          <p:cNvSpPr>
            <a:spLocks noChangeArrowheads="1"/>
          </p:cNvSpPr>
          <p:nvPr/>
        </p:nvSpPr>
        <p:spPr bwMode="auto">
          <a:xfrm>
            <a:off x="3200400" y="3657600"/>
            <a:ext cx="1371600" cy="400050"/>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57" name="Rectangle 29"/>
          <p:cNvSpPr>
            <a:spLocks noChangeArrowheads="1"/>
          </p:cNvSpPr>
          <p:nvPr/>
        </p:nvSpPr>
        <p:spPr bwMode="auto">
          <a:xfrm>
            <a:off x="5867400" y="4705350"/>
            <a:ext cx="1600200" cy="400050"/>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aphicFrame>
        <p:nvGraphicFramePr>
          <p:cNvPr id="10" name="Object 19"/>
          <p:cNvGraphicFramePr>
            <a:graphicFrameLocks noChangeAspect="1"/>
          </p:cNvGraphicFramePr>
          <p:nvPr/>
        </p:nvGraphicFramePr>
        <p:xfrm>
          <a:off x="0" y="0"/>
          <a:ext cx="1681163" cy="1676400"/>
        </p:xfrm>
        <a:graphic>
          <a:graphicData uri="http://schemas.openxmlformats.org/presentationml/2006/ole">
            <mc:AlternateContent xmlns:mc="http://schemas.openxmlformats.org/markup-compatibility/2006">
              <mc:Choice xmlns:v="urn:schemas-microsoft-com:vml" Requires="v">
                <p:oleObj spid="_x0000_s5138" name="Clip" r:id="rId3" imgW="1278331" imgH="1273759" progId="">
                  <p:embed/>
                </p:oleObj>
              </mc:Choice>
              <mc:Fallback>
                <p:oleObj name="Clip" r:id="rId3" imgW="1278331" imgH="1273759"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681163" cy="167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2"/>
          <p:cNvGraphicFramePr>
            <a:graphicFrameLocks noChangeAspect="1"/>
          </p:cNvGraphicFramePr>
          <p:nvPr>
            <p:extLst/>
          </p:nvPr>
        </p:nvGraphicFramePr>
        <p:xfrm>
          <a:off x="10509161" y="5087155"/>
          <a:ext cx="1575045" cy="1770845"/>
        </p:xfrm>
        <a:graphic>
          <a:graphicData uri="http://schemas.openxmlformats.org/presentationml/2006/ole">
            <mc:AlternateContent xmlns:mc="http://schemas.openxmlformats.org/markup-compatibility/2006">
              <mc:Choice xmlns:v="urn:schemas-microsoft-com:vml" Requires="v">
                <p:oleObj spid="_x0000_s5139" name="Clip" r:id="rId5" imgW="1999793" imgH="1831543" progId="MS_ClipArt_Gallery.2">
                  <p:embed/>
                </p:oleObj>
              </mc:Choice>
              <mc:Fallback>
                <p:oleObj name="Clip" r:id="rId5" imgW="1999793" imgH="1831543" progId="MS_ClipArt_Gallery.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509161" y="5087155"/>
                        <a:ext cx="1575045" cy="1770845"/>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4503523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nodeType="clickEffect">
                                  <p:stCondLst>
                                    <p:cond delay="0"/>
                                  </p:stCondLst>
                                  <p:childTnLst>
                                    <p:set>
                                      <p:cBhvr>
                                        <p:cTn id="6" dur="1" fill="hold">
                                          <p:stCondLst>
                                            <p:cond delay="0"/>
                                          </p:stCondLst>
                                        </p:cTn>
                                        <p:tgtEl>
                                          <p:spTgt spid="22534">
                                            <p:txEl>
                                              <p:pRg st="0" end="0"/>
                                            </p:txEl>
                                          </p:spTgt>
                                        </p:tgtEl>
                                        <p:attrNameLst>
                                          <p:attrName>style.visibility</p:attrName>
                                        </p:attrNameLst>
                                      </p:cBhvr>
                                      <p:to>
                                        <p:strVal val="visible"/>
                                      </p:to>
                                    </p:set>
                                    <p:animEffect transition="in" filter="wheel(4)">
                                      <p:cBhvr>
                                        <p:cTn id="7" dur="2000"/>
                                        <p:tgtEl>
                                          <p:spTgt spid="22534">
                                            <p:txEl>
                                              <p:pRg st="0" end="0"/>
                                            </p:txEl>
                                          </p:spTgt>
                                        </p:tgtEl>
                                      </p:cBhvr>
                                    </p:animEffect>
                                  </p:childTnLst>
                                </p:cTn>
                              </p:par>
                              <p:par>
                                <p:cTn id="8" presetID="21" presetClass="entr" presetSubtype="4" fill="hold" nodeType="withEffect">
                                  <p:stCondLst>
                                    <p:cond delay="0"/>
                                  </p:stCondLst>
                                  <p:childTnLst>
                                    <p:set>
                                      <p:cBhvr>
                                        <p:cTn id="9" dur="1" fill="hold">
                                          <p:stCondLst>
                                            <p:cond delay="0"/>
                                          </p:stCondLst>
                                        </p:cTn>
                                        <p:tgtEl>
                                          <p:spTgt spid="22534">
                                            <p:txEl>
                                              <p:pRg st="1" end="1"/>
                                            </p:txEl>
                                          </p:spTgt>
                                        </p:tgtEl>
                                        <p:attrNameLst>
                                          <p:attrName>style.visibility</p:attrName>
                                        </p:attrNameLst>
                                      </p:cBhvr>
                                      <p:to>
                                        <p:strVal val="visible"/>
                                      </p:to>
                                    </p:set>
                                    <p:animEffect transition="in" filter="wheel(4)">
                                      <p:cBhvr>
                                        <p:cTn id="10" dur="2000"/>
                                        <p:tgtEl>
                                          <p:spTgt spid="22534">
                                            <p:txEl>
                                              <p:pRg st="1" end="1"/>
                                            </p:txEl>
                                          </p:spTgt>
                                        </p:tgtEl>
                                      </p:cBhvr>
                                    </p:animEffect>
                                  </p:childTnLst>
                                </p:cTn>
                              </p:par>
                              <p:par>
                                <p:cTn id="11" presetID="21" presetClass="entr" presetSubtype="4" fill="hold" nodeType="withEffect">
                                  <p:stCondLst>
                                    <p:cond delay="0"/>
                                  </p:stCondLst>
                                  <p:childTnLst>
                                    <p:set>
                                      <p:cBhvr>
                                        <p:cTn id="12" dur="1" fill="hold">
                                          <p:stCondLst>
                                            <p:cond delay="0"/>
                                          </p:stCondLst>
                                        </p:cTn>
                                        <p:tgtEl>
                                          <p:spTgt spid="22534">
                                            <p:txEl>
                                              <p:pRg st="2" end="2"/>
                                            </p:txEl>
                                          </p:spTgt>
                                        </p:tgtEl>
                                        <p:attrNameLst>
                                          <p:attrName>style.visibility</p:attrName>
                                        </p:attrNameLst>
                                      </p:cBhvr>
                                      <p:to>
                                        <p:strVal val="visible"/>
                                      </p:to>
                                    </p:set>
                                    <p:animEffect transition="in" filter="wheel(4)">
                                      <p:cBhvr>
                                        <p:cTn id="13" dur="2000"/>
                                        <p:tgtEl>
                                          <p:spTgt spid="22534">
                                            <p:txEl>
                                              <p:pRg st="2" end="2"/>
                                            </p:txEl>
                                          </p:spTgt>
                                        </p:tgtEl>
                                      </p:cBhvr>
                                    </p:animEffect>
                                  </p:childTnLst>
                                </p:cTn>
                              </p:par>
                              <p:par>
                                <p:cTn id="14" presetID="21" presetClass="entr" presetSubtype="4" fill="hold" nodeType="withEffect">
                                  <p:stCondLst>
                                    <p:cond delay="0"/>
                                  </p:stCondLst>
                                  <p:childTnLst>
                                    <p:set>
                                      <p:cBhvr>
                                        <p:cTn id="15" dur="1" fill="hold">
                                          <p:stCondLst>
                                            <p:cond delay="0"/>
                                          </p:stCondLst>
                                        </p:cTn>
                                        <p:tgtEl>
                                          <p:spTgt spid="22534">
                                            <p:txEl>
                                              <p:pRg st="4" end="4"/>
                                            </p:txEl>
                                          </p:spTgt>
                                        </p:tgtEl>
                                        <p:attrNameLst>
                                          <p:attrName>style.visibility</p:attrName>
                                        </p:attrNameLst>
                                      </p:cBhvr>
                                      <p:to>
                                        <p:strVal val="visible"/>
                                      </p:to>
                                    </p:set>
                                    <p:animEffect transition="in" filter="wheel(4)">
                                      <p:cBhvr>
                                        <p:cTn id="16" dur="2000"/>
                                        <p:tgtEl>
                                          <p:spTgt spid="22534">
                                            <p:txEl>
                                              <p:pRg st="4" end="4"/>
                                            </p:txEl>
                                          </p:spTgt>
                                        </p:tgtEl>
                                      </p:cBhvr>
                                    </p:animEffect>
                                  </p:childTnLst>
                                </p:cTn>
                              </p:par>
                              <p:par>
                                <p:cTn id="17" presetID="21" presetClass="entr" presetSubtype="4" fill="hold" nodeType="withEffect">
                                  <p:stCondLst>
                                    <p:cond delay="0"/>
                                  </p:stCondLst>
                                  <p:childTnLst>
                                    <p:set>
                                      <p:cBhvr>
                                        <p:cTn id="18" dur="1" fill="hold">
                                          <p:stCondLst>
                                            <p:cond delay="0"/>
                                          </p:stCondLst>
                                        </p:cTn>
                                        <p:tgtEl>
                                          <p:spTgt spid="22534">
                                            <p:txEl>
                                              <p:pRg st="5" end="5"/>
                                            </p:txEl>
                                          </p:spTgt>
                                        </p:tgtEl>
                                        <p:attrNameLst>
                                          <p:attrName>style.visibility</p:attrName>
                                        </p:attrNameLst>
                                      </p:cBhvr>
                                      <p:to>
                                        <p:strVal val="visible"/>
                                      </p:to>
                                    </p:set>
                                    <p:animEffect transition="in" filter="wheel(4)">
                                      <p:cBhvr>
                                        <p:cTn id="19" dur="2000"/>
                                        <p:tgtEl>
                                          <p:spTgt spid="22534">
                                            <p:txEl>
                                              <p:pRg st="5" end="5"/>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1" presetClass="entr" presetSubtype="8" fill="hold" grpId="0" nodeType="clickEffect">
                                  <p:stCondLst>
                                    <p:cond delay="0"/>
                                  </p:stCondLst>
                                  <p:childTnLst>
                                    <p:set>
                                      <p:cBhvr>
                                        <p:cTn id="23" dur="1" fill="hold">
                                          <p:stCondLst>
                                            <p:cond delay="0"/>
                                          </p:stCondLst>
                                        </p:cTn>
                                        <p:tgtEl>
                                          <p:spTgt spid="22552"/>
                                        </p:tgtEl>
                                        <p:attrNameLst>
                                          <p:attrName>style.visibility</p:attrName>
                                        </p:attrNameLst>
                                      </p:cBhvr>
                                      <p:to>
                                        <p:strVal val="visible"/>
                                      </p:to>
                                    </p:set>
                                    <p:animEffect transition="in" filter="wheel(8)">
                                      <p:cBhvr>
                                        <p:cTn id="24" dur="2000"/>
                                        <p:tgtEl>
                                          <p:spTgt spid="22552"/>
                                        </p:tgtEl>
                                      </p:cBhvr>
                                    </p:animEffect>
                                  </p:childTnLst>
                                </p:cTn>
                              </p:par>
                              <p:par>
                                <p:cTn id="25" presetID="21" presetClass="entr" presetSubtype="8" fill="hold" grpId="0" nodeType="withEffect">
                                  <p:stCondLst>
                                    <p:cond delay="0"/>
                                  </p:stCondLst>
                                  <p:childTnLst>
                                    <p:set>
                                      <p:cBhvr>
                                        <p:cTn id="26" dur="1" fill="hold">
                                          <p:stCondLst>
                                            <p:cond delay="0"/>
                                          </p:stCondLst>
                                        </p:cTn>
                                        <p:tgtEl>
                                          <p:spTgt spid="22553"/>
                                        </p:tgtEl>
                                        <p:attrNameLst>
                                          <p:attrName>style.visibility</p:attrName>
                                        </p:attrNameLst>
                                      </p:cBhvr>
                                      <p:to>
                                        <p:strVal val="visible"/>
                                      </p:to>
                                    </p:set>
                                    <p:animEffect transition="in" filter="wheel(8)">
                                      <p:cBhvr>
                                        <p:cTn id="27" dur="2000"/>
                                        <p:tgtEl>
                                          <p:spTgt spid="22553"/>
                                        </p:tgtEl>
                                      </p:cBhvr>
                                    </p:animEffect>
                                  </p:childTnLst>
                                </p:cTn>
                              </p:par>
                              <p:par>
                                <p:cTn id="28" presetID="21" presetClass="entr" presetSubtype="8" fill="hold" grpId="0" nodeType="withEffect">
                                  <p:stCondLst>
                                    <p:cond delay="0"/>
                                  </p:stCondLst>
                                  <p:childTnLst>
                                    <p:set>
                                      <p:cBhvr>
                                        <p:cTn id="29" dur="1" fill="hold">
                                          <p:stCondLst>
                                            <p:cond delay="0"/>
                                          </p:stCondLst>
                                        </p:cTn>
                                        <p:tgtEl>
                                          <p:spTgt spid="22554"/>
                                        </p:tgtEl>
                                        <p:attrNameLst>
                                          <p:attrName>style.visibility</p:attrName>
                                        </p:attrNameLst>
                                      </p:cBhvr>
                                      <p:to>
                                        <p:strVal val="visible"/>
                                      </p:to>
                                    </p:set>
                                    <p:animEffect transition="in" filter="wheel(8)">
                                      <p:cBhvr>
                                        <p:cTn id="30" dur="2000"/>
                                        <p:tgtEl>
                                          <p:spTgt spid="22554"/>
                                        </p:tgtEl>
                                      </p:cBhvr>
                                    </p:animEffect>
                                  </p:childTnLst>
                                </p:cTn>
                              </p:par>
                              <p:par>
                                <p:cTn id="31" presetID="21" presetClass="entr" presetSubtype="8" fill="hold" grpId="0" nodeType="withEffect">
                                  <p:stCondLst>
                                    <p:cond delay="0"/>
                                  </p:stCondLst>
                                  <p:childTnLst>
                                    <p:set>
                                      <p:cBhvr>
                                        <p:cTn id="32" dur="1" fill="hold">
                                          <p:stCondLst>
                                            <p:cond delay="0"/>
                                          </p:stCondLst>
                                        </p:cTn>
                                        <p:tgtEl>
                                          <p:spTgt spid="22555"/>
                                        </p:tgtEl>
                                        <p:attrNameLst>
                                          <p:attrName>style.visibility</p:attrName>
                                        </p:attrNameLst>
                                      </p:cBhvr>
                                      <p:to>
                                        <p:strVal val="visible"/>
                                      </p:to>
                                    </p:set>
                                    <p:animEffect transition="in" filter="wheel(8)">
                                      <p:cBhvr>
                                        <p:cTn id="33" dur="2000"/>
                                        <p:tgtEl>
                                          <p:spTgt spid="22555"/>
                                        </p:tgtEl>
                                      </p:cBhvr>
                                    </p:animEffect>
                                  </p:childTnLst>
                                </p:cTn>
                              </p:par>
                              <p:par>
                                <p:cTn id="34" presetID="21" presetClass="entr" presetSubtype="8" fill="hold" grpId="0" nodeType="withEffect">
                                  <p:stCondLst>
                                    <p:cond delay="0"/>
                                  </p:stCondLst>
                                  <p:childTnLst>
                                    <p:set>
                                      <p:cBhvr>
                                        <p:cTn id="35" dur="1" fill="hold">
                                          <p:stCondLst>
                                            <p:cond delay="0"/>
                                          </p:stCondLst>
                                        </p:cTn>
                                        <p:tgtEl>
                                          <p:spTgt spid="22556"/>
                                        </p:tgtEl>
                                        <p:attrNameLst>
                                          <p:attrName>style.visibility</p:attrName>
                                        </p:attrNameLst>
                                      </p:cBhvr>
                                      <p:to>
                                        <p:strVal val="visible"/>
                                      </p:to>
                                    </p:set>
                                    <p:animEffect transition="in" filter="wheel(8)">
                                      <p:cBhvr>
                                        <p:cTn id="36" dur="2000"/>
                                        <p:tgtEl>
                                          <p:spTgt spid="22556"/>
                                        </p:tgtEl>
                                      </p:cBhvr>
                                    </p:animEffect>
                                  </p:childTnLst>
                                </p:cTn>
                              </p:par>
                              <p:par>
                                <p:cTn id="37" presetID="21" presetClass="entr" presetSubtype="8" fill="hold" grpId="0" nodeType="withEffect">
                                  <p:stCondLst>
                                    <p:cond delay="0"/>
                                  </p:stCondLst>
                                  <p:childTnLst>
                                    <p:set>
                                      <p:cBhvr>
                                        <p:cTn id="38" dur="1" fill="hold">
                                          <p:stCondLst>
                                            <p:cond delay="0"/>
                                          </p:stCondLst>
                                        </p:cTn>
                                        <p:tgtEl>
                                          <p:spTgt spid="22557"/>
                                        </p:tgtEl>
                                        <p:attrNameLst>
                                          <p:attrName>style.visibility</p:attrName>
                                        </p:attrNameLst>
                                      </p:cBhvr>
                                      <p:to>
                                        <p:strVal val="visible"/>
                                      </p:to>
                                    </p:set>
                                    <p:animEffect transition="in" filter="wheel(8)">
                                      <p:cBhvr>
                                        <p:cTn id="39" dur="2000"/>
                                        <p:tgtEl>
                                          <p:spTgt spid="22557"/>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4" presetClass="exit" presetSubtype="16" fill="hold" grpId="1" nodeType="clickEffect">
                                  <p:stCondLst>
                                    <p:cond delay="0"/>
                                  </p:stCondLst>
                                  <p:childTnLst>
                                    <p:animEffect transition="out" filter="box(in)">
                                      <p:cBhvr>
                                        <p:cTn id="43" dur="500"/>
                                        <p:tgtEl>
                                          <p:spTgt spid="22552"/>
                                        </p:tgtEl>
                                      </p:cBhvr>
                                    </p:animEffect>
                                    <p:set>
                                      <p:cBhvr>
                                        <p:cTn id="44" dur="1" fill="hold">
                                          <p:stCondLst>
                                            <p:cond delay="499"/>
                                          </p:stCondLst>
                                        </p:cTn>
                                        <p:tgtEl>
                                          <p:spTgt spid="22552"/>
                                        </p:tgtEl>
                                        <p:attrNameLst>
                                          <p:attrName>style.visibility</p:attrName>
                                        </p:attrNameLst>
                                      </p:cBhvr>
                                      <p:to>
                                        <p:strVal val="hidden"/>
                                      </p:to>
                                    </p:set>
                                  </p:childTnLst>
                                </p:cTn>
                              </p:par>
                              <p:par>
                                <p:cTn id="45" presetID="4" presetClass="exit" presetSubtype="16" fill="hold" grpId="1" nodeType="withEffect">
                                  <p:stCondLst>
                                    <p:cond delay="0"/>
                                  </p:stCondLst>
                                  <p:childTnLst>
                                    <p:animEffect transition="out" filter="box(in)">
                                      <p:cBhvr>
                                        <p:cTn id="46" dur="500"/>
                                        <p:tgtEl>
                                          <p:spTgt spid="22553"/>
                                        </p:tgtEl>
                                      </p:cBhvr>
                                    </p:animEffect>
                                    <p:set>
                                      <p:cBhvr>
                                        <p:cTn id="47" dur="1" fill="hold">
                                          <p:stCondLst>
                                            <p:cond delay="499"/>
                                          </p:stCondLst>
                                        </p:cTn>
                                        <p:tgtEl>
                                          <p:spTgt spid="22553"/>
                                        </p:tgtEl>
                                        <p:attrNameLst>
                                          <p:attrName>style.visibility</p:attrName>
                                        </p:attrNameLst>
                                      </p:cBhvr>
                                      <p:to>
                                        <p:strVal val="hidden"/>
                                      </p:to>
                                    </p:set>
                                  </p:childTnLst>
                                </p:cTn>
                              </p:par>
                              <p:par>
                                <p:cTn id="48" presetID="4" presetClass="exit" presetSubtype="16" fill="hold" grpId="1" nodeType="withEffect">
                                  <p:stCondLst>
                                    <p:cond delay="0"/>
                                  </p:stCondLst>
                                  <p:childTnLst>
                                    <p:animEffect transition="out" filter="box(in)">
                                      <p:cBhvr>
                                        <p:cTn id="49" dur="500"/>
                                        <p:tgtEl>
                                          <p:spTgt spid="22554"/>
                                        </p:tgtEl>
                                      </p:cBhvr>
                                    </p:animEffect>
                                    <p:set>
                                      <p:cBhvr>
                                        <p:cTn id="50" dur="1" fill="hold">
                                          <p:stCondLst>
                                            <p:cond delay="499"/>
                                          </p:stCondLst>
                                        </p:cTn>
                                        <p:tgtEl>
                                          <p:spTgt spid="22554"/>
                                        </p:tgtEl>
                                        <p:attrNameLst>
                                          <p:attrName>style.visibility</p:attrName>
                                        </p:attrNameLst>
                                      </p:cBhvr>
                                      <p:to>
                                        <p:strVal val="hidden"/>
                                      </p:to>
                                    </p:set>
                                  </p:childTnLst>
                                </p:cTn>
                              </p:par>
                              <p:par>
                                <p:cTn id="51" presetID="4" presetClass="exit" presetSubtype="16" fill="hold" grpId="1" nodeType="withEffect">
                                  <p:stCondLst>
                                    <p:cond delay="0"/>
                                  </p:stCondLst>
                                  <p:childTnLst>
                                    <p:animEffect transition="out" filter="box(in)">
                                      <p:cBhvr>
                                        <p:cTn id="52" dur="500"/>
                                        <p:tgtEl>
                                          <p:spTgt spid="22555"/>
                                        </p:tgtEl>
                                      </p:cBhvr>
                                    </p:animEffect>
                                    <p:set>
                                      <p:cBhvr>
                                        <p:cTn id="53" dur="1" fill="hold">
                                          <p:stCondLst>
                                            <p:cond delay="499"/>
                                          </p:stCondLst>
                                        </p:cTn>
                                        <p:tgtEl>
                                          <p:spTgt spid="22555"/>
                                        </p:tgtEl>
                                        <p:attrNameLst>
                                          <p:attrName>style.visibility</p:attrName>
                                        </p:attrNameLst>
                                      </p:cBhvr>
                                      <p:to>
                                        <p:strVal val="hidden"/>
                                      </p:to>
                                    </p:set>
                                  </p:childTnLst>
                                </p:cTn>
                              </p:par>
                              <p:par>
                                <p:cTn id="54" presetID="4" presetClass="exit" presetSubtype="16" fill="hold" grpId="1" nodeType="withEffect">
                                  <p:stCondLst>
                                    <p:cond delay="0"/>
                                  </p:stCondLst>
                                  <p:childTnLst>
                                    <p:animEffect transition="out" filter="box(in)">
                                      <p:cBhvr>
                                        <p:cTn id="55" dur="500"/>
                                        <p:tgtEl>
                                          <p:spTgt spid="22556"/>
                                        </p:tgtEl>
                                      </p:cBhvr>
                                    </p:animEffect>
                                    <p:set>
                                      <p:cBhvr>
                                        <p:cTn id="56" dur="1" fill="hold">
                                          <p:stCondLst>
                                            <p:cond delay="499"/>
                                          </p:stCondLst>
                                        </p:cTn>
                                        <p:tgtEl>
                                          <p:spTgt spid="22556"/>
                                        </p:tgtEl>
                                        <p:attrNameLst>
                                          <p:attrName>style.visibility</p:attrName>
                                        </p:attrNameLst>
                                      </p:cBhvr>
                                      <p:to>
                                        <p:strVal val="hidden"/>
                                      </p:to>
                                    </p:set>
                                  </p:childTnLst>
                                </p:cTn>
                              </p:par>
                              <p:par>
                                <p:cTn id="57" presetID="4" presetClass="exit" presetSubtype="16" fill="hold" grpId="1" nodeType="withEffect">
                                  <p:stCondLst>
                                    <p:cond delay="0"/>
                                  </p:stCondLst>
                                  <p:childTnLst>
                                    <p:animEffect transition="out" filter="box(in)">
                                      <p:cBhvr>
                                        <p:cTn id="58" dur="500"/>
                                        <p:tgtEl>
                                          <p:spTgt spid="22557"/>
                                        </p:tgtEl>
                                      </p:cBhvr>
                                    </p:animEffect>
                                    <p:set>
                                      <p:cBhvr>
                                        <p:cTn id="59" dur="1" fill="hold">
                                          <p:stCondLst>
                                            <p:cond delay="499"/>
                                          </p:stCondLst>
                                        </p:cTn>
                                        <p:tgtEl>
                                          <p:spTgt spid="22557"/>
                                        </p:tgtEl>
                                        <p:attrNameLst>
                                          <p:attrName>style.visibility</p:attrName>
                                        </p:attrNameLst>
                                      </p:cBhvr>
                                      <p:to>
                                        <p:strVal val="hidden"/>
                                      </p:to>
                                    </p:set>
                                  </p:childTnLst>
                                </p:cTn>
                              </p:par>
                            </p:childTnLst>
                          </p:cTn>
                        </p:par>
                      </p:childTnLst>
                    </p:cTn>
                  </p:par>
                  <p:par>
                    <p:cTn id="60" fill="hold" nodeType="clickPar">
                      <p:stCondLst>
                        <p:cond delay="indefinite"/>
                      </p:stCondLst>
                      <p:childTnLst>
                        <p:par>
                          <p:cTn id="61" fill="hold" nodeType="withGroup">
                            <p:stCondLst>
                              <p:cond delay="0"/>
                            </p:stCondLst>
                            <p:childTnLst>
                              <p:par>
                                <p:cTn id="62" presetID="21" presetClass="exit" presetSubtype="4" fill="hold" grpId="2" nodeType="clickEffect">
                                  <p:stCondLst>
                                    <p:cond delay="0"/>
                                  </p:stCondLst>
                                  <p:childTnLst>
                                    <p:animEffect transition="out" filter="wheel(4)">
                                      <p:cBhvr>
                                        <p:cTn id="63" dur="2000"/>
                                        <p:tgtEl>
                                          <p:spTgt spid="22552"/>
                                        </p:tgtEl>
                                      </p:cBhvr>
                                    </p:animEffect>
                                    <p:set>
                                      <p:cBhvr>
                                        <p:cTn id="64" dur="1" fill="hold">
                                          <p:stCondLst>
                                            <p:cond delay="1999"/>
                                          </p:stCondLst>
                                        </p:cTn>
                                        <p:tgtEl>
                                          <p:spTgt spid="22552"/>
                                        </p:tgtEl>
                                        <p:attrNameLst>
                                          <p:attrName>style.visibility</p:attrName>
                                        </p:attrNameLst>
                                      </p:cBhvr>
                                      <p:to>
                                        <p:strVal val="hidden"/>
                                      </p:to>
                                    </p:set>
                                  </p:childTnLst>
                                </p:cTn>
                              </p:par>
                              <p:par>
                                <p:cTn id="65" presetID="21" presetClass="exit" presetSubtype="4" fill="hold" grpId="2" nodeType="withEffect">
                                  <p:stCondLst>
                                    <p:cond delay="0"/>
                                  </p:stCondLst>
                                  <p:childTnLst>
                                    <p:animEffect transition="out" filter="wheel(4)">
                                      <p:cBhvr>
                                        <p:cTn id="66" dur="2000"/>
                                        <p:tgtEl>
                                          <p:spTgt spid="22553"/>
                                        </p:tgtEl>
                                      </p:cBhvr>
                                    </p:animEffect>
                                    <p:set>
                                      <p:cBhvr>
                                        <p:cTn id="67" dur="1" fill="hold">
                                          <p:stCondLst>
                                            <p:cond delay="1999"/>
                                          </p:stCondLst>
                                        </p:cTn>
                                        <p:tgtEl>
                                          <p:spTgt spid="22553"/>
                                        </p:tgtEl>
                                        <p:attrNameLst>
                                          <p:attrName>style.visibility</p:attrName>
                                        </p:attrNameLst>
                                      </p:cBhvr>
                                      <p:to>
                                        <p:strVal val="hidden"/>
                                      </p:to>
                                    </p:set>
                                  </p:childTnLst>
                                </p:cTn>
                              </p:par>
                              <p:par>
                                <p:cTn id="68" presetID="21" presetClass="exit" presetSubtype="4" fill="hold" grpId="2" nodeType="withEffect">
                                  <p:stCondLst>
                                    <p:cond delay="0"/>
                                  </p:stCondLst>
                                  <p:childTnLst>
                                    <p:animEffect transition="out" filter="wheel(4)">
                                      <p:cBhvr>
                                        <p:cTn id="69" dur="2000"/>
                                        <p:tgtEl>
                                          <p:spTgt spid="22556"/>
                                        </p:tgtEl>
                                      </p:cBhvr>
                                    </p:animEffect>
                                    <p:set>
                                      <p:cBhvr>
                                        <p:cTn id="70" dur="1" fill="hold">
                                          <p:stCondLst>
                                            <p:cond delay="1999"/>
                                          </p:stCondLst>
                                        </p:cTn>
                                        <p:tgtEl>
                                          <p:spTgt spid="22556"/>
                                        </p:tgtEl>
                                        <p:attrNameLst>
                                          <p:attrName>style.visibility</p:attrName>
                                        </p:attrNameLst>
                                      </p:cBhvr>
                                      <p:to>
                                        <p:strVal val="hidden"/>
                                      </p:to>
                                    </p:set>
                                  </p:childTnLst>
                                </p:cTn>
                              </p:par>
                              <p:par>
                                <p:cTn id="71" presetID="21" presetClass="exit" presetSubtype="4" fill="hold" grpId="2" nodeType="withEffect">
                                  <p:stCondLst>
                                    <p:cond delay="0"/>
                                  </p:stCondLst>
                                  <p:childTnLst>
                                    <p:animEffect transition="out" filter="wheel(4)">
                                      <p:cBhvr>
                                        <p:cTn id="72" dur="2000"/>
                                        <p:tgtEl>
                                          <p:spTgt spid="22557"/>
                                        </p:tgtEl>
                                      </p:cBhvr>
                                    </p:animEffect>
                                    <p:set>
                                      <p:cBhvr>
                                        <p:cTn id="73" dur="1" fill="hold">
                                          <p:stCondLst>
                                            <p:cond delay="1999"/>
                                          </p:stCondLst>
                                        </p:cTn>
                                        <p:tgtEl>
                                          <p:spTgt spid="2255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52" grpId="0" animBg="1"/>
      <p:bldP spid="22552" grpId="1" animBg="1"/>
      <p:bldP spid="22552" grpId="2" animBg="1"/>
      <p:bldP spid="22553" grpId="0" animBg="1"/>
      <p:bldP spid="22553" grpId="1" animBg="1"/>
      <p:bldP spid="22553" grpId="2" animBg="1"/>
      <p:bldP spid="22554" grpId="0" animBg="1"/>
      <p:bldP spid="22554" grpId="1" animBg="1"/>
      <p:bldP spid="22555" grpId="0" animBg="1"/>
      <p:bldP spid="22555" grpId="1" animBg="1"/>
      <p:bldP spid="22556" grpId="0" animBg="1"/>
      <p:bldP spid="22556" grpId="1" animBg="1"/>
      <p:bldP spid="22556" grpId="2" animBg="1"/>
      <p:bldP spid="22557" grpId="0" animBg="1"/>
      <p:bldP spid="22557" grpId="1" animBg="1"/>
      <p:bldP spid="22557" grpId="2"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685800"/>
            <a:ext cx="9448800" cy="754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19" name="AutoShape 3"/>
          <p:cNvSpPr>
            <a:spLocks noChangeArrowheads="1"/>
          </p:cNvSpPr>
          <p:nvPr/>
        </p:nvSpPr>
        <p:spPr bwMode="auto">
          <a:xfrm>
            <a:off x="2286000" y="381000"/>
            <a:ext cx="8001000" cy="4724400"/>
          </a:xfrm>
          <a:prstGeom prst="horizontalScroll">
            <a:avLst>
              <a:gd name="adj" fmla="val 12500"/>
            </a:avLst>
          </a:prstGeom>
          <a:solidFill>
            <a:srgbClr val="CC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4800" b="1" i="1" dirty="0">
                <a:latin typeface="Times New Roman" panose="02020603050405020304" pitchFamily="18" charset="0"/>
              </a:rPr>
              <a:t>  </a:t>
            </a:r>
            <a:r>
              <a:rPr lang="en-US" altLang="en-US" sz="4800" b="1" i="1" dirty="0">
                <a:latin typeface=".VnTime" pitchFamily="34" charset="0"/>
              </a:rPr>
              <a:t>Ghi nhớ</a:t>
            </a:r>
            <a:endParaRPr lang="en-US" altLang="en-US" sz="4800" b="1" i="1" dirty="0">
              <a:latin typeface="Times New Roman" panose="02020603050405020304" pitchFamily="18" charset="0"/>
            </a:endParaRPr>
          </a:p>
          <a:p>
            <a:pPr algn="ctr" eaLnBrk="0" hangingPunct="0"/>
            <a:r>
              <a:rPr lang="en-US" altLang="en-US" sz="4800" b="1" i="1" dirty="0">
                <a:latin typeface="Times New Roman" panose="02020603050405020304" pitchFamily="18" charset="0"/>
              </a:rPr>
              <a:t> </a:t>
            </a:r>
            <a:r>
              <a:rPr lang="en-US" altLang="en-US" sz="4000" b="1" i="1" dirty="0">
                <a:latin typeface="Times New Roman" panose="02020603050405020304" pitchFamily="18" charset="0"/>
              </a:rPr>
              <a:t>Dấu ngoặc đơn dùng để đánh </a:t>
            </a:r>
          </a:p>
          <a:p>
            <a:pPr algn="ctr" eaLnBrk="0" hangingPunct="0"/>
            <a:r>
              <a:rPr lang="en-US" altLang="en-US" sz="4000" b="1" i="1" dirty="0">
                <a:latin typeface="Times New Roman" panose="02020603050405020304" pitchFamily="18" charset="0"/>
              </a:rPr>
              <a:t>dấu phần chú thích (giải thích,</a:t>
            </a:r>
          </a:p>
          <a:p>
            <a:pPr algn="ctr" eaLnBrk="0" hangingPunct="0"/>
            <a:r>
              <a:rPr lang="en-US" altLang="en-US" sz="4000" b="1" i="1" dirty="0">
                <a:latin typeface="Times New Roman" panose="02020603050405020304" pitchFamily="18" charset="0"/>
              </a:rPr>
              <a:t> thuyết minh, bổ sung thêm).</a:t>
            </a:r>
          </a:p>
        </p:txBody>
      </p:sp>
    </p:spTree>
    <p:extLst>
      <p:ext uri="{BB962C8B-B14F-4D97-AF65-F5344CB8AC3E}">
        <p14:creationId xmlns:p14="http://schemas.microsoft.com/office/powerpoint/2010/main" val="32194293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9219"/>
                                        </p:tgtEl>
                                        <p:attrNameLst>
                                          <p:attrName>style.visibility</p:attrName>
                                        </p:attrNameLst>
                                      </p:cBhvr>
                                      <p:to>
                                        <p:strVal val="visible"/>
                                      </p:to>
                                    </p:set>
                                    <p:anim calcmode="lin" valueType="num">
                                      <p:cBhvr>
                                        <p:cTn id="7" dur="2000" fill="hold"/>
                                        <p:tgtEl>
                                          <p:spTgt spid="9219"/>
                                        </p:tgtEl>
                                        <p:attrNameLst>
                                          <p:attrName>ppt_w</p:attrName>
                                        </p:attrNameLst>
                                      </p:cBhvr>
                                      <p:tavLst>
                                        <p:tav tm="0">
                                          <p:val>
                                            <p:fltVal val="0"/>
                                          </p:val>
                                        </p:tav>
                                        <p:tav tm="100000">
                                          <p:val>
                                            <p:strVal val="#ppt_w"/>
                                          </p:val>
                                        </p:tav>
                                      </p:tavLst>
                                    </p:anim>
                                    <p:anim calcmode="lin" valueType="num">
                                      <p:cBhvr>
                                        <p:cTn id="8" dur="2000" fill="hold"/>
                                        <p:tgtEl>
                                          <p:spTgt spid="921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1.3|5.7"/>
</p:tagLst>
</file>

<file path=ppt/tags/tag2.xml><?xml version="1.0" encoding="utf-8"?>
<p:tagLst xmlns:a="http://schemas.openxmlformats.org/drawingml/2006/main" xmlns:r="http://schemas.openxmlformats.org/officeDocument/2006/relationships" xmlns:p="http://schemas.openxmlformats.org/presentationml/2006/main">
  <p:tag name="TIMING" val="|21.3|5.7"/>
</p:tagLst>
</file>

<file path=ppt/tags/tag3.xml><?xml version="1.0" encoding="utf-8"?>
<p:tagLst xmlns:a="http://schemas.openxmlformats.org/drawingml/2006/main" xmlns:r="http://schemas.openxmlformats.org/officeDocument/2006/relationships" xmlns:p="http://schemas.openxmlformats.org/presentationml/2006/main">
  <p:tag name="TIMING" val="|21.3|5.7"/>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TotalTime>
  <Words>1955</Words>
  <Application>Microsoft Office PowerPoint</Application>
  <PresentationFormat>Widescreen</PresentationFormat>
  <Paragraphs>157</Paragraphs>
  <Slides>23</Slides>
  <Notes>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30" baseType="lpstr">
      <vt:lpstr>.VnTime</vt:lpstr>
      <vt:lpstr>Arial</vt:lpstr>
      <vt:lpstr>Calibri</vt:lpstr>
      <vt:lpstr>Calibri Light</vt:lpstr>
      <vt:lpstr>Times New Roman</vt:lpstr>
      <vt:lpstr>Office Theme</vt:lpstr>
      <vt:lpstr>Clip</vt:lpstr>
      <vt:lpstr>TIẾNG VIỆT  DẤU NGOẶC ĐƠN VÀ DẤU HAI CHẤM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BÀI TẬP NHANH: Dấu ngoặc đơn trong câu sau đây có công dụng gì?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TIẾNG VIỆT  DẤU NGOẶC ĐƠN VÀ DẤU HAI CHẤM </dc:title>
  <dc:creator>Ai Van</dc:creator>
  <cp:lastModifiedBy>Ai Van</cp:lastModifiedBy>
  <cp:revision>10</cp:revision>
  <dcterms:created xsi:type="dcterms:W3CDTF">2021-10-17T04:08:42Z</dcterms:created>
  <dcterms:modified xsi:type="dcterms:W3CDTF">2021-10-23T01:00:59Z</dcterms:modified>
</cp:coreProperties>
</file>