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04">
          <p15:clr>
            <a:srgbClr val="A4A3A4"/>
          </p15:clr>
        </p15:guide>
        <p15:guide id="2" pos="2880">
          <p15:clr>
            <a:srgbClr val="A4A3A4"/>
          </p15:clr>
        </p15:guide>
      </p15:sldGuideLst>
    </p:ext>
    <p:ext uri="http://customooxmlschemas.google.com/">
      <go:slidesCustomData xmlns:go="http://customooxmlschemas.google.com/" r:id="rId23" roundtripDataSignature="AMtx7miqtRgHhMP/2K79RB+KAU9+8Ije+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04"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slide" Target="slides/slide17.xml"/><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12" Type="http://schemas.openxmlformats.org/officeDocument/2006/relationships/slide" Target="slides/slide7.xml"/><Relationship Id="rId23" Type="http://customschemas.google.com/relationships/presentationmetadata" Target="meta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19"/>
          <p:cNvSpPr txBox="1"/>
          <p:nvPr>
            <p:ph type="ctrTitle"/>
          </p:nvPr>
        </p:nvSpPr>
        <p:spPr>
          <a:xfrm>
            <a:off x="685800" y="1597819"/>
            <a:ext cx="7772400" cy="1102519"/>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19"/>
          <p:cNvSpPr txBox="1"/>
          <p:nvPr>
            <p:ph idx="1" type="subTitle"/>
          </p:nvPr>
        </p:nvSpPr>
        <p:spPr>
          <a:xfrm>
            <a:off x="1371600" y="2914650"/>
            <a:ext cx="6400800" cy="131445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4" name="Google Shape;14;p19"/>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19"/>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19"/>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8" name="Shape 68"/>
        <p:cNvGrpSpPr/>
        <p:nvPr/>
      </p:nvGrpSpPr>
      <p:grpSpPr>
        <a:xfrm>
          <a:off x="0" y="0"/>
          <a:ext cx="0" cy="0"/>
          <a:chOff x="0" y="0"/>
          <a:chExt cx="0" cy="0"/>
        </a:xfrm>
      </p:grpSpPr>
      <p:sp>
        <p:nvSpPr>
          <p:cNvPr id="69" name="Google Shape;69;p28"/>
          <p:cNvSpPr txBox="1"/>
          <p:nvPr>
            <p:ph type="title"/>
          </p:nvPr>
        </p:nvSpPr>
        <p:spPr>
          <a:xfrm>
            <a:off x="1792288" y="3600450"/>
            <a:ext cx="5486400" cy="425054"/>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28"/>
          <p:cNvSpPr/>
          <p:nvPr>
            <p:ph idx="2" type="pic"/>
          </p:nvPr>
        </p:nvSpPr>
        <p:spPr>
          <a:xfrm>
            <a:off x="1792288" y="459581"/>
            <a:ext cx="5486400" cy="3086100"/>
          </a:xfrm>
          <a:prstGeom prst="rect">
            <a:avLst/>
          </a:prstGeom>
          <a:noFill/>
          <a:ln>
            <a:noFill/>
          </a:ln>
        </p:spPr>
      </p:sp>
      <p:sp>
        <p:nvSpPr>
          <p:cNvPr id="71" name="Google Shape;71;p28"/>
          <p:cNvSpPr txBox="1"/>
          <p:nvPr>
            <p:ph idx="1" type="body"/>
          </p:nvPr>
        </p:nvSpPr>
        <p:spPr>
          <a:xfrm>
            <a:off x="1792288" y="4025503"/>
            <a:ext cx="5486400" cy="603647"/>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72" name="Google Shape;72;p28"/>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28"/>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28"/>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5" name="Shape 75"/>
        <p:cNvGrpSpPr/>
        <p:nvPr/>
      </p:nvGrpSpPr>
      <p:grpSpPr>
        <a:xfrm>
          <a:off x="0" y="0"/>
          <a:ext cx="0" cy="0"/>
          <a:chOff x="0" y="0"/>
          <a:chExt cx="0" cy="0"/>
        </a:xfrm>
      </p:grpSpPr>
      <p:sp>
        <p:nvSpPr>
          <p:cNvPr id="76" name="Google Shape;76;p29"/>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7" name="Google Shape;77;p29"/>
          <p:cNvSpPr txBox="1"/>
          <p:nvPr>
            <p:ph idx="1" type="body"/>
          </p:nvPr>
        </p:nvSpPr>
        <p:spPr>
          <a:xfrm rot="5400000">
            <a:off x="2874764" y="-1217413"/>
            <a:ext cx="3394472"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8" name="Google Shape;78;p29"/>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29"/>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29"/>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1" name="Shape 81"/>
        <p:cNvGrpSpPr/>
        <p:nvPr/>
      </p:nvGrpSpPr>
      <p:grpSpPr>
        <a:xfrm>
          <a:off x="0" y="0"/>
          <a:ext cx="0" cy="0"/>
          <a:chOff x="0" y="0"/>
          <a:chExt cx="0" cy="0"/>
        </a:xfrm>
      </p:grpSpPr>
      <p:sp>
        <p:nvSpPr>
          <p:cNvPr id="82" name="Google Shape;82;p30"/>
          <p:cNvSpPr txBox="1"/>
          <p:nvPr>
            <p:ph type="title"/>
          </p:nvPr>
        </p:nvSpPr>
        <p:spPr>
          <a:xfrm rot="5400000">
            <a:off x="5463778" y="1371601"/>
            <a:ext cx="4388644"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3" name="Google Shape;83;p30"/>
          <p:cNvSpPr txBox="1"/>
          <p:nvPr>
            <p:ph idx="1" type="body"/>
          </p:nvPr>
        </p:nvSpPr>
        <p:spPr>
          <a:xfrm rot="5400000">
            <a:off x="1272778" y="-609599"/>
            <a:ext cx="4388644"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4" name="Google Shape;84;p30"/>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30"/>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30"/>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7" name="Shape 17"/>
        <p:cNvGrpSpPr/>
        <p:nvPr/>
      </p:nvGrpSpPr>
      <p:grpSpPr>
        <a:xfrm>
          <a:off x="0" y="0"/>
          <a:ext cx="0" cy="0"/>
          <a:chOff x="0" y="0"/>
          <a:chExt cx="0" cy="0"/>
        </a:xfrm>
      </p:grpSpPr>
      <p:sp>
        <p:nvSpPr>
          <p:cNvPr id="18" name="Google Shape;18;p20"/>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20"/>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0"/>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20"/>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2" name="Shape 22"/>
        <p:cNvGrpSpPr/>
        <p:nvPr/>
      </p:nvGrpSpPr>
      <p:grpSpPr>
        <a:xfrm>
          <a:off x="0" y="0"/>
          <a:ext cx="0" cy="0"/>
          <a:chOff x="0" y="0"/>
          <a:chExt cx="0" cy="0"/>
        </a:xfrm>
      </p:grpSpPr>
      <p:sp>
        <p:nvSpPr>
          <p:cNvPr id="23" name="Google Shape;23;p21"/>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21"/>
          <p:cNvSpPr txBox="1"/>
          <p:nvPr>
            <p:ph idx="1" type="body"/>
          </p:nvPr>
        </p:nvSpPr>
        <p:spPr>
          <a:xfrm>
            <a:off x="457200" y="1200151"/>
            <a:ext cx="8229600" cy="3394472"/>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5" name="Google Shape;25;p21"/>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21"/>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21"/>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8" name="Shape 28"/>
        <p:cNvGrpSpPr/>
        <p:nvPr/>
      </p:nvGrpSpPr>
      <p:grpSpPr>
        <a:xfrm>
          <a:off x="0" y="0"/>
          <a:ext cx="0" cy="0"/>
          <a:chOff x="0" y="0"/>
          <a:chExt cx="0" cy="0"/>
        </a:xfrm>
      </p:grpSpPr>
      <p:sp>
        <p:nvSpPr>
          <p:cNvPr id="29" name="Google Shape;29;p22"/>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22"/>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22"/>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over Content" type="txOverObj">
  <p:cSld name="TEXT_OVER_OBJECT">
    <p:spTree>
      <p:nvGrpSpPr>
        <p:cNvPr id="32" name="Shape 32"/>
        <p:cNvGrpSpPr/>
        <p:nvPr/>
      </p:nvGrpSpPr>
      <p:grpSpPr>
        <a:xfrm>
          <a:off x="0" y="0"/>
          <a:ext cx="0" cy="0"/>
          <a:chOff x="0" y="0"/>
          <a:chExt cx="0" cy="0"/>
        </a:xfrm>
      </p:grpSpPr>
      <p:sp>
        <p:nvSpPr>
          <p:cNvPr id="33" name="Google Shape;33;p23"/>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 name="Google Shape;34;p23"/>
          <p:cNvSpPr txBox="1"/>
          <p:nvPr>
            <p:ph idx="1" type="body"/>
          </p:nvPr>
        </p:nvSpPr>
        <p:spPr>
          <a:xfrm>
            <a:off x="457200" y="1200150"/>
            <a:ext cx="8229600" cy="1639491"/>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5" name="Google Shape;35;p23"/>
          <p:cNvSpPr txBox="1"/>
          <p:nvPr>
            <p:ph idx="2" type="body"/>
          </p:nvPr>
        </p:nvSpPr>
        <p:spPr>
          <a:xfrm>
            <a:off x="457200" y="2953942"/>
            <a:ext cx="8229600" cy="1640681"/>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6" name="Google Shape;36;p23"/>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23"/>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23"/>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b="0" i="0" sz="1200" u="none" cap="none" strike="noStrike">
                <a:solidFill>
                  <a:srgbClr val="888888"/>
                </a:solidFill>
                <a:latin typeface="Calibri"/>
                <a:ea typeface="Calibri"/>
                <a:cs typeface="Calibri"/>
                <a:sym typeface="Calibri"/>
              </a:defRPr>
            </a:lvl1pPr>
            <a:lvl2pPr indent="0" lvl="1" marL="0" marR="0" algn="r">
              <a:spcBef>
                <a:spcPts val="0"/>
              </a:spcBef>
              <a:buNone/>
              <a:defRPr b="0" i="0" sz="1200" u="none" cap="none" strike="noStrike">
                <a:solidFill>
                  <a:srgbClr val="888888"/>
                </a:solidFill>
                <a:latin typeface="Calibri"/>
                <a:ea typeface="Calibri"/>
                <a:cs typeface="Calibri"/>
                <a:sym typeface="Calibri"/>
              </a:defRPr>
            </a:lvl2pPr>
            <a:lvl3pPr indent="0" lvl="2" marL="0" marR="0" algn="r">
              <a:spcBef>
                <a:spcPts val="0"/>
              </a:spcBef>
              <a:buNone/>
              <a:defRPr b="0" i="0" sz="1200" u="none" cap="none" strike="noStrike">
                <a:solidFill>
                  <a:srgbClr val="888888"/>
                </a:solidFill>
                <a:latin typeface="Calibri"/>
                <a:ea typeface="Calibri"/>
                <a:cs typeface="Calibri"/>
                <a:sym typeface="Calibri"/>
              </a:defRPr>
            </a:lvl3pPr>
            <a:lvl4pPr indent="0" lvl="3" marL="0" marR="0" algn="r">
              <a:spcBef>
                <a:spcPts val="0"/>
              </a:spcBef>
              <a:buNone/>
              <a:defRPr b="0" i="0" sz="1200" u="none" cap="none" strike="noStrike">
                <a:solidFill>
                  <a:srgbClr val="888888"/>
                </a:solidFill>
                <a:latin typeface="Calibri"/>
                <a:ea typeface="Calibri"/>
                <a:cs typeface="Calibri"/>
                <a:sym typeface="Calibri"/>
              </a:defRPr>
            </a:lvl4pPr>
            <a:lvl5pPr indent="0" lvl="4" marL="0" marR="0" algn="r">
              <a:spcBef>
                <a:spcPts val="0"/>
              </a:spcBef>
              <a:buNone/>
              <a:defRPr b="0" i="0" sz="1200" u="none" cap="none" strike="noStrike">
                <a:solidFill>
                  <a:srgbClr val="888888"/>
                </a:solidFill>
                <a:latin typeface="Calibri"/>
                <a:ea typeface="Calibri"/>
                <a:cs typeface="Calibri"/>
                <a:sym typeface="Calibri"/>
              </a:defRPr>
            </a:lvl5pPr>
            <a:lvl6pPr indent="0" lvl="5" marL="0" marR="0" algn="r">
              <a:spcBef>
                <a:spcPts val="0"/>
              </a:spcBef>
              <a:buNone/>
              <a:defRPr b="0" i="0" sz="1200" u="none" cap="none" strike="noStrike">
                <a:solidFill>
                  <a:srgbClr val="888888"/>
                </a:solidFill>
                <a:latin typeface="Calibri"/>
                <a:ea typeface="Calibri"/>
                <a:cs typeface="Calibri"/>
                <a:sym typeface="Calibri"/>
              </a:defRPr>
            </a:lvl6pPr>
            <a:lvl7pPr indent="0" lvl="6" marL="0" marR="0" algn="r">
              <a:spcBef>
                <a:spcPts val="0"/>
              </a:spcBef>
              <a:buNone/>
              <a:defRPr b="0" i="0" sz="1200" u="none" cap="none" strike="noStrike">
                <a:solidFill>
                  <a:srgbClr val="888888"/>
                </a:solidFill>
                <a:latin typeface="Calibri"/>
                <a:ea typeface="Calibri"/>
                <a:cs typeface="Calibri"/>
                <a:sym typeface="Calibri"/>
              </a:defRPr>
            </a:lvl7pPr>
            <a:lvl8pPr indent="0" lvl="7" marL="0" marR="0" algn="r">
              <a:spcBef>
                <a:spcPts val="0"/>
              </a:spcBef>
              <a:buNone/>
              <a:defRPr b="0" i="0" sz="1200" u="none" cap="none" strike="noStrike">
                <a:solidFill>
                  <a:srgbClr val="888888"/>
                </a:solidFill>
                <a:latin typeface="Calibri"/>
                <a:ea typeface="Calibri"/>
                <a:cs typeface="Calibri"/>
                <a:sym typeface="Calibri"/>
              </a:defRPr>
            </a:lvl8pPr>
            <a:lvl9pPr indent="0" lvl="8" marL="0" marR="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9" name="Shape 39"/>
        <p:cNvGrpSpPr/>
        <p:nvPr/>
      </p:nvGrpSpPr>
      <p:grpSpPr>
        <a:xfrm>
          <a:off x="0" y="0"/>
          <a:ext cx="0" cy="0"/>
          <a:chOff x="0" y="0"/>
          <a:chExt cx="0" cy="0"/>
        </a:xfrm>
      </p:grpSpPr>
      <p:sp>
        <p:nvSpPr>
          <p:cNvPr id="40" name="Google Shape;40;p24"/>
          <p:cNvSpPr txBox="1"/>
          <p:nvPr>
            <p:ph type="title"/>
          </p:nvPr>
        </p:nvSpPr>
        <p:spPr>
          <a:xfrm>
            <a:off x="722313" y="3305176"/>
            <a:ext cx="7772400" cy="1021556"/>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 name="Google Shape;41;p24"/>
          <p:cNvSpPr txBox="1"/>
          <p:nvPr>
            <p:ph idx="1" type="body"/>
          </p:nvPr>
        </p:nvSpPr>
        <p:spPr>
          <a:xfrm>
            <a:off x="722313" y="2180035"/>
            <a:ext cx="7772400" cy="1125140"/>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42" name="Google Shape;42;p24"/>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24"/>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24"/>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5" name="Shape 45"/>
        <p:cNvGrpSpPr/>
        <p:nvPr/>
      </p:nvGrpSpPr>
      <p:grpSpPr>
        <a:xfrm>
          <a:off x="0" y="0"/>
          <a:ext cx="0" cy="0"/>
          <a:chOff x="0" y="0"/>
          <a:chExt cx="0" cy="0"/>
        </a:xfrm>
      </p:grpSpPr>
      <p:sp>
        <p:nvSpPr>
          <p:cNvPr id="46" name="Google Shape;46;p25"/>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25"/>
          <p:cNvSpPr txBox="1"/>
          <p:nvPr>
            <p:ph idx="1" type="body"/>
          </p:nvPr>
        </p:nvSpPr>
        <p:spPr>
          <a:xfrm>
            <a:off x="457200" y="1200151"/>
            <a:ext cx="4038600" cy="3394472"/>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8" name="Google Shape;48;p25"/>
          <p:cNvSpPr txBox="1"/>
          <p:nvPr>
            <p:ph idx="2" type="body"/>
          </p:nvPr>
        </p:nvSpPr>
        <p:spPr>
          <a:xfrm>
            <a:off x="4648200" y="1200151"/>
            <a:ext cx="4038600" cy="3394472"/>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9" name="Google Shape;49;p25"/>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25"/>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25"/>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2" name="Shape 52"/>
        <p:cNvGrpSpPr/>
        <p:nvPr/>
      </p:nvGrpSpPr>
      <p:grpSpPr>
        <a:xfrm>
          <a:off x="0" y="0"/>
          <a:ext cx="0" cy="0"/>
          <a:chOff x="0" y="0"/>
          <a:chExt cx="0" cy="0"/>
        </a:xfrm>
      </p:grpSpPr>
      <p:sp>
        <p:nvSpPr>
          <p:cNvPr id="53" name="Google Shape;53;p26"/>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4" name="Google Shape;54;p26"/>
          <p:cNvSpPr txBox="1"/>
          <p:nvPr>
            <p:ph idx="1" type="body"/>
          </p:nvPr>
        </p:nvSpPr>
        <p:spPr>
          <a:xfrm>
            <a:off x="457200" y="1151335"/>
            <a:ext cx="4040188" cy="47982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55" name="Google Shape;55;p26"/>
          <p:cNvSpPr txBox="1"/>
          <p:nvPr>
            <p:ph idx="2" type="body"/>
          </p:nvPr>
        </p:nvSpPr>
        <p:spPr>
          <a:xfrm>
            <a:off x="457200" y="1631156"/>
            <a:ext cx="4040188" cy="2963466"/>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6" name="Google Shape;56;p26"/>
          <p:cNvSpPr txBox="1"/>
          <p:nvPr>
            <p:ph idx="3" type="body"/>
          </p:nvPr>
        </p:nvSpPr>
        <p:spPr>
          <a:xfrm>
            <a:off x="4645026" y="1151335"/>
            <a:ext cx="4041775" cy="47982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57" name="Google Shape;57;p26"/>
          <p:cNvSpPr txBox="1"/>
          <p:nvPr>
            <p:ph idx="4" type="body"/>
          </p:nvPr>
        </p:nvSpPr>
        <p:spPr>
          <a:xfrm>
            <a:off x="4645026" y="1631156"/>
            <a:ext cx="4041775" cy="2963466"/>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8" name="Google Shape;58;p26"/>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26"/>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26"/>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1" name="Shape 61"/>
        <p:cNvGrpSpPr/>
        <p:nvPr/>
      </p:nvGrpSpPr>
      <p:grpSpPr>
        <a:xfrm>
          <a:off x="0" y="0"/>
          <a:ext cx="0" cy="0"/>
          <a:chOff x="0" y="0"/>
          <a:chExt cx="0" cy="0"/>
        </a:xfrm>
      </p:grpSpPr>
      <p:sp>
        <p:nvSpPr>
          <p:cNvPr id="62" name="Google Shape;62;p27"/>
          <p:cNvSpPr txBox="1"/>
          <p:nvPr>
            <p:ph type="title"/>
          </p:nvPr>
        </p:nvSpPr>
        <p:spPr>
          <a:xfrm>
            <a:off x="457201" y="204787"/>
            <a:ext cx="3008313" cy="8715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27"/>
          <p:cNvSpPr txBox="1"/>
          <p:nvPr>
            <p:ph idx="1" type="body"/>
          </p:nvPr>
        </p:nvSpPr>
        <p:spPr>
          <a:xfrm>
            <a:off x="3575050" y="204788"/>
            <a:ext cx="5111750" cy="4389835"/>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64" name="Google Shape;64;p27"/>
          <p:cNvSpPr txBox="1"/>
          <p:nvPr>
            <p:ph idx="2" type="body"/>
          </p:nvPr>
        </p:nvSpPr>
        <p:spPr>
          <a:xfrm>
            <a:off x="457201" y="1076326"/>
            <a:ext cx="3008313" cy="3518297"/>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27"/>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27"/>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7"/>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8"/>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8"/>
          <p:cNvSpPr txBox="1"/>
          <p:nvPr>
            <p:ph idx="1" type="body"/>
          </p:nvPr>
        </p:nvSpPr>
        <p:spPr>
          <a:xfrm>
            <a:off x="457200" y="1200151"/>
            <a:ext cx="8229600" cy="3394472"/>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8"/>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8"/>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8"/>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2.png"/><Relationship Id="rId4" Type="http://schemas.openxmlformats.org/officeDocument/2006/relationships/image" Target="../media/image14.gif"/><Relationship Id="rId5" Type="http://schemas.openxmlformats.org/officeDocument/2006/relationships/image" Target="../media/image1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3.jpg"/><Relationship Id="rId4" Type="http://schemas.openxmlformats.org/officeDocument/2006/relationships/image" Target="../media/image16.jpg"/><Relationship Id="rId5" Type="http://schemas.openxmlformats.org/officeDocument/2006/relationships/image" Target="../media/image17.png"/><Relationship Id="rId6" Type="http://schemas.openxmlformats.org/officeDocument/2006/relationships/image" Target="../media/image2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8.jpg"/><Relationship Id="rId4" Type="http://schemas.openxmlformats.org/officeDocument/2006/relationships/image" Target="../media/image19.jpg"/><Relationship Id="rId5" Type="http://schemas.openxmlformats.org/officeDocument/2006/relationships/image" Target="../media/image29.png"/></Relationships>
</file>

<file path=ppt/slides/_rels/slide14.xml.rels><?xml version="1.0" encoding="UTF-8" standalone="yes"?><Relationships xmlns="http://schemas.openxmlformats.org/package/2006/relationships"><Relationship Id="rId11" Type="http://schemas.openxmlformats.org/officeDocument/2006/relationships/image" Target="../media/image36.png"/><Relationship Id="rId10" Type="http://schemas.openxmlformats.org/officeDocument/2006/relationships/image" Target="../media/image40.png"/><Relationship Id="rId13" Type="http://schemas.openxmlformats.org/officeDocument/2006/relationships/image" Target="../media/image38.png"/><Relationship Id="rId12" Type="http://schemas.openxmlformats.org/officeDocument/2006/relationships/image" Target="../media/image30.png"/><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20.png"/><Relationship Id="rId4" Type="http://schemas.openxmlformats.org/officeDocument/2006/relationships/image" Target="../media/image25.png"/><Relationship Id="rId9" Type="http://schemas.openxmlformats.org/officeDocument/2006/relationships/image" Target="../media/image26.png"/><Relationship Id="rId15" Type="http://schemas.openxmlformats.org/officeDocument/2006/relationships/image" Target="../media/image37.png"/><Relationship Id="rId14" Type="http://schemas.openxmlformats.org/officeDocument/2006/relationships/image" Target="../media/image28.png"/><Relationship Id="rId17" Type="http://schemas.openxmlformats.org/officeDocument/2006/relationships/image" Target="../media/image33.png"/><Relationship Id="rId16" Type="http://schemas.openxmlformats.org/officeDocument/2006/relationships/image" Target="../media/image31.png"/><Relationship Id="rId5" Type="http://schemas.openxmlformats.org/officeDocument/2006/relationships/image" Target="../media/image24.png"/><Relationship Id="rId6" Type="http://schemas.openxmlformats.org/officeDocument/2006/relationships/image" Target="../media/image21.png"/><Relationship Id="rId7" Type="http://schemas.openxmlformats.org/officeDocument/2006/relationships/image" Target="../media/image22.png"/><Relationship Id="rId8" Type="http://schemas.openxmlformats.org/officeDocument/2006/relationships/image" Target="../media/image2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5.gif"/></Relationships>
</file>

<file path=ppt/slides/_rels/slide16.xml.rels><?xml version="1.0" encoding="UTF-8" standalone="yes"?><Relationships xmlns="http://schemas.openxmlformats.org/package/2006/relationships"><Relationship Id="rId11" Type="http://schemas.openxmlformats.org/officeDocument/2006/relationships/image" Target="../media/image43.png"/><Relationship Id="rId10" Type="http://schemas.openxmlformats.org/officeDocument/2006/relationships/image" Target="../media/image44.png"/><Relationship Id="rId13" Type="http://schemas.openxmlformats.org/officeDocument/2006/relationships/image" Target="../media/image51.png"/><Relationship Id="rId12" Type="http://schemas.openxmlformats.org/officeDocument/2006/relationships/image" Target="../media/image46.png"/><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35.png"/><Relationship Id="rId4" Type="http://schemas.openxmlformats.org/officeDocument/2006/relationships/image" Target="../media/image39.png"/><Relationship Id="rId9" Type="http://schemas.openxmlformats.org/officeDocument/2006/relationships/image" Target="../media/image32.png"/><Relationship Id="rId15" Type="http://schemas.openxmlformats.org/officeDocument/2006/relationships/image" Target="../media/image49.png"/><Relationship Id="rId14" Type="http://schemas.openxmlformats.org/officeDocument/2006/relationships/image" Target="../media/image54.png"/><Relationship Id="rId17" Type="http://schemas.openxmlformats.org/officeDocument/2006/relationships/image" Target="../media/image48.png"/><Relationship Id="rId16" Type="http://schemas.openxmlformats.org/officeDocument/2006/relationships/image" Target="../media/image52.png"/><Relationship Id="rId5" Type="http://schemas.openxmlformats.org/officeDocument/2006/relationships/image" Target="../media/image41.png"/><Relationship Id="rId6" Type="http://schemas.openxmlformats.org/officeDocument/2006/relationships/image" Target="../media/image34.png"/><Relationship Id="rId7" Type="http://schemas.openxmlformats.org/officeDocument/2006/relationships/image" Target="../media/image42.png"/><Relationship Id="rId8" Type="http://schemas.openxmlformats.org/officeDocument/2006/relationships/image" Target="../media/image4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47.png"/><Relationship Id="rId4" Type="http://schemas.openxmlformats.org/officeDocument/2006/relationships/image" Target="../media/image53.png"/><Relationship Id="rId5" Type="http://schemas.openxmlformats.org/officeDocument/2006/relationships/image" Target="../media/image5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9.png"/><Relationship Id="rId4" Type="http://schemas.openxmlformats.org/officeDocument/2006/relationships/image" Target="../media/image7.png"/><Relationship Id="rId5" Type="http://schemas.openxmlformats.org/officeDocument/2006/relationships/image" Target="../media/image8.gif"/><Relationship Id="rId6" Type="http://schemas.openxmlformats.org/officeDocument/2006/relationships/image" Target="../media/image6.gif"/><Relationship Id="rId7" Type="http://schemas.openxmlformats.org/officeDocument/2006/relationships/image" Target="../media/image1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
          <p:cNvSpPr txBox="1"/>
          <p:nvPr>
            <p:ph type="ctrTitle"/>
          </p:nvPr>
        </p:nvSpPr>
        <p:spPr>
          <a:xfrm>
            <a:off x="685800" y="1597819"/>
            <a:ext cx="7772400" cy="1102519"/>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t/>
            </a:r>
            <a:endParaRPr/>
          </a:p>
        </p:txBody>
      </p:sp>
      <p:sp>
        <p:nvSpPr>
          <p:cNvPr id="92" name="Google Shape;92;p1"/>
          <p:cNvSpPr txBox="1"/>
          <p:nvPr>
            <p:ph idx="1" type="subTitle"/>
          </p:nvPr>
        </p:nvSpPr>
        <p:spPr>
          <a:xfrm>
            <a:off x="1371600" y="2914650"/>
            <a:ext cx="6400800" cy="1314450"/>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Clr>
                <a:srgbClr val="888888"/>
              </a:buClr>
              <a:buSzPts val="3200"/>
              <a:buNone/>
            </a:pPr>
            <a:r>
              <a:t/>
            </a:r>
            <a:endParaRPr/>
          </a:p>
        </p:txBody>
      </p:sp>
      <p:pic>
        <p:nvPicPr>
          <p:cNvPr id="93" name="Google Shape;93;p1"/>
          <p:cNvPicPr preferRelativeResize="0"/>
          <p:nvPr/>
        </p:nvPicPr>
        <p:blipFill rotWithShape="1">
          <a:blip r:embed="rId3">
            <a:alphaModFix/>
          </a:blip>
          <a:srcRect b="0" l="0" r="0" t="0"/>
          <a:stretch/>
        </p:blipFill>
        <p:spPr>
          <a:xfrm>
            <a:off x="0" y="0"/>
            <a:ext cx="9144000" cy="5143500"/>
          </a:xfrm>
          <a:prstGeom prst="rect">
            <a:avLst/>
          </a:prstGeom>
          <a:noFill/>
          <a:ln>
            <a:noFill/>
          </a:ln>
        </p:spPr>
      </p:pic>
      <p:sp>
        <p:nvSpPr>
          <p:cNvPr id="94" name="Google Shape;94;p1"/>
          <p:cNvSpPr txBox="1"/>
          <p:nvPr/>
        </p:nvSpPr>
        <p:spPr>
          <a:xfrm>
            <a:off x="0" y="870439"/>
            <a:ext cx="9144000" cy="212280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1" i="0" sz="6600" u="none" cap="none" strike="noStrike">
              <a:solidFill>
                <a:srgbClr val="FF0000"/>
              </a:solidFill>
              <a:latin typeface="Arial"/>
              <a:ea typeface="Arial"/>
              <a:cs typeface="Arial"/>
              <a:sym typeface="Arial"/>
            </a:endParaRPr>
          </a:p>
          <a:p>
            <a:pPr indent="0" lvl="0" marL="0" marR="0" rtl="0" algn="ctr">
              <a:spcBef>
                <a:spcPts val="0"/>
              </a:spcBef>
              <a:spcAft>
                <a:spcPts val="0"/>
              </a:spcAft>
              <a:buNone/>
            </a:pPr>
            <a:r>
              <a:rPr b="1" i="0" lang="en-US" sz="6600" u="none" cap="none" strike="noStrike">
                <a:solidFill>
                  <a:srgbClr val="FF0000"/>
                </a:solidFill>
                <a:latin typeface="Times New Roman"/>
                <a:ea typeface="Times New Roman"/>
                <a:cs typeface="Times New Roman"/>
                <a:sym typeface="Times New Roman"/>
              </a:rPr>
              <a:t>DẤU NGOẶC KÉP</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
                                        </p:tgtEl>
                                        <p:attrNameLst>
                                          <p:attrName>style.visibility</p:attrName>
                                        </p:attrNameLst>
                                      </p:cBhvr>
                                      <p:to>
                                        <p:strVal val="visible"/>
                                      </p:to>
                                    </p:set>
                                    <p:animEffect filter="fade" transition="in">
                                      <p:cBhvr>
                                        <p:cTn dur="1000"/>
                                        <p:tgtEl>
                                          <p:spTgt spid="9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10"/>
          <p:cNvSpPr txBox="1"/>
          <p:nvPr/>
        </p:nvSpPr>
        <p:spPr>
          <a:xfrm>
            <a:off x="76200" y="600045"/>
            <a:ext cx="228600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000" u="sng" cap="none" strike="noStrike">
                <a:solidFill>
                  <a:srgbClr val="9900FF"/>
                </a:solidFill>
                <a:latin typeface="Times New Roman"/>
                <a:ea typeface="Times New Roman"/>
                <a:cs typeface="Times New Roman"/>
                <a:sym typeface="Times New Roman"/>
              </a:rPr>
              <a:t>II. LUYỆN TẬP</a:t>
            </a:r>
            <a:endParaRPr/>
          </a:p>
        </p:txBody>
      </p:sp>
      <p:sp>
        <p:nvSpPr>
          <p:cNvPr id="244" name="Google Shape;244;p10"/>
          <p:cNvSpPr txBox="1"/>
          <p:nvPr/>
        </p:nvSpPr>
        <p:spPr>
          <a:xfrm>
            <a:off x="152400" y="889081"/>
            <a:ext cx="182880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2000" u="none" cap="none" strike="noStrike">
                <a:solidFill>
                  <a:srgbClr val="000066"/>
                </a:solidFill>
                <a:latin typeface="Times New Roman"/>
                <a:ea typeface="Times New Roman"/>
                <a:cs typeface="Times New Roman"/>
                <a:sym typeface="Times New Roman"/>
              </a:rPr>
              <a:t>    </a:t>
            </a:r>
            <a:r>
              <a:rPr b="1" i="1" lang="en-US" sz="2000" u="sng" cap="none" strike="noStrike">
                <a:solidFill>
                  <a:srgbClr val="000066"/>
                </a:solidFill>
                <a:latin typeface="Times New Roman"/>
                <a:ea typeface="Times New Roman"/>
                <a:cs typeface="Times New Roman"/>
                <a:sym typeface="Times New Roman"/>
              </a:rPr>
              <a:t>Bài tập 3</a:t>
            </a:r>
            <a:r>
              <a:rPr b="1" i="1" lang="en-US" sz="2000" u="none" cap="none" strike="noStrike">
                <a:solidFill>
                  <a:srgbClr val="000066"/>
                </a:solidFill>
                <a:latin typeface="Times New Roman"/>
                <a:ea typeface="Times New Roman"/>
                <a:cs typeface="Times New Roman"/>
                <a:sym typeface="Times New Roman"/>
              </a:rPr>
              <a:t>:</a:t>
            </a:r>
            <a:endParaRPr/>
          </a:p>
        </p:txBody>
      </p:sp>
      <p:sp>
        <p:nvSpPr>
          <p:cNvPr id="245" name="Google Shape;245;p10"/>
          <p:cNvSpPr txBox="1"/>
          <p:nvPr/>
        </p:nvSpPr>
        <p:spPr>
          <a:xfrm>
            <a:off x="677863" y="1189167"/>
            <a:ext cx="8466137"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1800" u="none" cap="none" strike="noStrike">
                <a:solidFill>
                  <a:srgbClr val="660066"/>
                </a:solidFill>
                <a:latin typeface="Times New Roman"/>
                <a:ea typeface="Times New Roman"/>
                <a:cs typeface="Times New Roman"/>
                <a:sym typeface="Times New Roman"/>
              </a:rPr>
              <a:t>a. Chủ tịch Hồ Chí Minh nói: “ Tôi chỉ có một sự ham muốn, ham muốn tột bậc, là làm sao cho nước ta được hoàn toàn độc lập, dân ta được hoàn toàn tự do, đồng bào ta ai ai cũng có cơm ăn, áo mặc, ai cũng được học hành.”.</a:t>
            </a:r>
            <a:endParaRPr/>
          </a:p>
        </p:txBody>
      </p:sp>
      <p:sp>
        <p:nvSpPr>
          <p:cNvPr id="246" name="Google Shape;246;p10"/>
          <p:cNvSpPr txBox="1"/>
          <p:nvPr/>
        </p:nvSpPr>
        <p:spPr>
          <a:xfrm>
            <a:off x="457200" y="2684860"/>
            <a:ext cx="8610600"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1800" u="none" cap="none" strike="noStrike">
                <a:solidFill>
                  <a:srgbClr val="660066"/>
                </a:solidFill>
                <a:latin typeface="Times New Roman"/>
                <a:ea typeface="Times New Roman"/>
                <a:cs typeface="Times New Roman"/>
                <a:sym typeface="Times New Roman"/>
              </a:rPr>
              <a:t>b. Chủ tịch Hồ Chí Minh nói Người chỉ có một sự ham muốn, ham muốn tột bậc, là làm sao cho nước ta được hoàn toàn độc lập, dân ta được hoàn toàn tự do, đồng bào ta ai ai cũng có cơm ăn, áo mặc, ai cũng được học hành.</a:t>
            </a:r>
            <a:endParaRPr/>
          </a:p>
        </p:txBody>
      </p:sp>
      <p:sp>
        <p:nvSpPr>
          <p:cNvPr id="247" name="Google Shape;247;p10"/>
          <p:cNvSpPr txBox="1"/>
          <p:nvPr/>
        </p:nvSpPr>
        <p:spPr>
          <a:xfrm>
            <a:off x="1219200" y="4194160"/>
            <a:ext cx="6324600"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2400" u="none" cap="none" strike="noStrike">
                <a:solidFill>
                  <a:srgbClr val="002060"/>
                </a:solidFill>
                <a:latin typeface="Times New Roman"/>
                <a:ea typeface="Times New Roman"/>
                <a:cs typeface="Times New Roman"/>
                <a:sym typeface="Times New Roman"/>
              </a:rPr>
              <a:t>Vì sao hai câu trên có ý nghĩa giống nhau mà dùng dấu câu khác nhau?</a:t>
            </a:r>
            <a:endParaRPr/>
          </a:p>
        </p:txBody>
      </p:sp>
      <p:grpSp>
        <p:nvGrpSpPr>
          <p:cNvPr id="248" name="Google Shape;248;p10"/>
          <p:cNvGrpSpPr/>
          <p:nvPr/>
        </p:nvGrpSpPr>
        <p:grpSpPr>
          <a:xfrm>
            <a:off x="7406525" y="3817693"/>
            <a:ext cx="1447800" cy="971550"/>
            <a:chOff x="432" y="1536"/>
            <a:chExt cx="796" cy="792"/>
          </a:xfrm>
        </p:grpSpPr>
        <p:grpSp>
          <p:nvGrpSpPr>
            <p:cNvPr id="249" name="Google Shape;249;p10"/>
            <p:cNvGrpSpPr/>
            <p:nvPr/>
          </p:nvGrpSpPr>
          <p:grpSpPr>
            <a:xfrm>
              <a:off x="432" y="1536"/>
              <a:ext cx="796" cy="423"/>
              <a:chOff x="432" y="1296"/>
              <a:chExt cx="796" cy="663"/>
            </a:xfrm>
          </p:grpSpPr>
          <p:pic>
            <p:nvPicPr>
              <p:cNvPr descr="Dauhoi2" id="250" name="Google Shape;250;p10"/>
              <p:cNvPicPr preferRelativeResize="0"/>
              <p:nvPr/>
            </p:nvPicPr>
            <p:blipFill rotWithShape="1">
              <a:blip r:embed="rId3">
                <a:alphaModFix/>
              </a:blip>
              <a:srcRect b="0" l="0" r="0" t="0"/>
              <a:stretch/>
            </p:blipFill>
            <p:spPr>
              <a:xfrm>
                <a:off x="768" y="1296"/>
                <a:ext cx="460" cy="651"/>
              </a:xfrm>
              <a:prstGeom prst="rect">
                <a:avLst/>
              </a:prstGeom>
              <a:noFill/>
              <a:ln>
                <a:noFill/>
              </a:ln>
            </p:spPr>
          </p:pic>
          <p:pic>
            <p:nvPicPr>
              <p:cNvPr descr="Dauhoi2" id="251" name="Google Shape;251;p10"/>
              <p:cNvPicPr preferRelativeResize="0"/>
              <p:nvPr/>
            </p:nvPicPr>
            <p:blipFill rotWithShape="1">
              <a:blip r:embed="rId3">
                <a:alphaModFix/>
              </a:blip>
              <a:srcRect b="0" l="0" r="0" t="0"/>
              <a:stretch/>
            </p:blipFill>
            <p:spPr>
              <a:xfrm flipH="1">
                <a:off x="432" y="1308"/>
                <a:ext cx="460" cy="651"/>
              </a:xfrm>
              <a:prstGeom prst="rect">
                <a:avLst/>
              </a:prstGeom>
              <a:noFill/>
              <a:ln>
                <a:noFill/>
              </a:ln>
            </p:spPr>
          </p:pic>
        </p:grpSp>
        <p:pic>
          <p:nvPicPr>
            <p:cNvPr descr="ag00317_" id="252" name="Google Shape;252;p10"/>
            <p:cNvPicPr preferRelativeResize="0"/>
            <p:nvPr/>
          </p:nvPicPr>
          <p:blipFill rotWithShape="1">
            <a:blip r:embed="rId4">
              <a:alphaModFix/>
            </a:blip>
            <a:srcRect b="0" l="0" r="0" t="0"/>
            <a:stretch/>
          </p:blipFill>
          <p:spPr>
            <a:xfrm>
              <a:off x="432" y="1824"/>
              <a:ext cx="392" cy="504"/>
            </a:xfrm>
            <a:prstGeom prst="rect">
              <a:avLst/>
            </a:prstGeom>
            <a:noFill/>
            <a:ln>
              <a:noFill/>
            </a:ln>
          </p:spPr>
        </p:pic>
        <p:pic>
          <p:nvPicPr>
            <p:cNvPr descr="ag00317_" id="253" name="Google Shape;253;p10"/>
            <p:cNvPicPr preferRelativeResize="0"/>
            <p:nvPr/>
          </p:nvPicPr>
          <p:blipFill rotWithShape="1">
            <a:blip r:embed="rId4">
              <a:alphaModFix/>
            </a:blip>
            <a:srcRect b="0" l="0" r="0" t="0"/>
            <a:stretch/>
          </p:blipFill>
          <p:spPr>
            <a:xfrm>
              <a:off x="768" y="1824"/>
              <a:ext cx="392" cy="504"/>
            </a:xfrm>
            <a:prstGeom prst="rect">
              <a:avLst/>
            </a:prstGeom>
            <a:noFill/>
            <a:ln>
              <a:noFill/>
            </a:ln>
          </p:spPr>
        </p:pic>
      </p:grpSp>
      <p:pic>
        <p:nvPicPr>
          <p:cNvPr descr="CGA51208" id="254" name="Google Shape;254;p10"/>
          <p:cNvPicPr preferRelativeResize="0"/>
          <p:nvPr/>
        </p:nvPicPr>
        <p:blipFill rotWithShape="1">
          <a:blip r:embed="rId5">
            <a:alphaModFix/>
          </a:blip>
          <a:srcRect b="5878" l="0" r="0" t="0"/>
          <a:stretch/>
        </p:blipFill>
        <p:spPr>
          <a:xfrm rot="369966">
            <a:off x="60326" y="3368278"/>
            <a:ext cx="1235075" cy="1718072"/>
          </a:xfrm>
          <a:prstGeom prst="rect">
            <a:avLst/>
          </a:prstGeom>
          <a:noFill/>
          <a:ln>
            <a:noFill/>
          </a:ln>
        </p:spPr>
      </p:pic>
      <p:sp>
        <p:nvSpPr>
          <p:cNvPr id="255" name="Google Shape;255;p10"/>
          <p:cNvSpPr txBox="1"/>
          <p:nvPr/>
        </p:nvSpPr>
        <p:spPr>
          <a:xfrm>
            <a:off x="641076" y="2092051"/>
            <a:ext cx="8426723"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800" u="none" cap="none" strike="noStrike">
                <a:solidFill>
                  <a:srgbClr val="FF0000"/>
                </a:solidFill>
                <a:latin typeface="Times New Roman"/>
                <a:ea typeface="Times New Roman"/>
                <a:cs typeface="Times New Roman"/>
                <a:sym typeface="Times New Roman"/>
              </a:rPr>
              <a:t>=&gt;</a:t>
            </a:r>
            <a:r>
              <a:rPr b="1" i="0" lang="en-US" sz="1800" u="none" cap="none" strike="noStrike">
                <a:solidFill>
                  <a:srgbClr val="0000FF"/>
                </a:solidFill>
                <a:latin typeface="Times New Roman"/>
                <a:ea typeface="Times New Roman"/>
                <a:cs typeface="Times New Roman"/>
                <a:sym typeface="Times New Roman"/>
              </a:rPr>
              <a:t> </a:t>
            </a:r>
            <a:r>
              <a:rPr b="1" i="0" lang="en-US" sz="1800" u="none" cap="none" strike="noStrike">
                <a:solidFill>
                  <a:srgbClr val="FF0000"/>
                </a:solidFill>
                <a:latin typeface="Times New Roman"/>
                <a:ea typeface="Times New Roman"/>
                <a:cs typeface="Times New Roman"/>
                <a:sym typeface="Times New Roman"/>
              </a:rPr>
              <a:t>Dùng dấu hai chấm và dấu ngoặc kép để đánh dấu lời dẫn trực tiếp (dẫn nguyên văn lời của Hồ Chí Minh)</a:t>
            </a:r>
            <a:endParaRPr/>
          </a:p>
        </p:txBody>
      </p:sp>
      <p:sp>
        <p:nvSpPr>
          <p:cNvPr id="256" name="Google Shape;256;p10"/>
          <p:cNvSpPr txBox="1"/>
          <p:nvPr/>
        </p:nvSpPr>
        <p:spPr>
          <a:xfrm>
            <a:off x="990600" y="3494528"/>
            <a:ext cx="807720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800" u="none" cap="none" strike="noStrike">
                <a:solidFill>
                  <a:srgbClr val="FF0000"/>
                </a:solidFill>
                <a:latin typeface="Times New Roman"/>
                <a:ea typeface="Times New Roman"/>
                <a:cs typeface="Times New Roman"/>
                <a:sym typeface="Times New Roman"/>
              </a:rPr>
              <a:t>=&gt;</a:t>
            </a:r>
            <a:r>
              <a:rPr b="1" i="0" lang="en-US" sz="1800" u="none" cap="none" strike="noStrike">
                <a:solidFill>
                  <a:srgbClr val="0000FF"/>
                </a:solidFill>
                <a:latin typeface="Times New Roman"/>
                <a:ea typeface="Times New Roman"/>
                <a:cs typeface="Times New Roman"/>
                <a:sym typeface="Times New Roman"/>
              </a:rPr>
              <a:t> </a:t>
            </a:r>
            <a:r>
              <a:rPr b="1" i="0" lang="en-US" sz="1800" u="none" cap="none" strike="noStrike">
                <a:solidFill>
                  <a:srgbClr val="FF0000"/>
                </a:solidFill>
                <a:latin typeface="Times New Roman"/>
                <a:ea typeface="Times New Roman"/>
                <a:cs typeface="Times New Roman"/>
                <a:sym typeface="Times New Roman"/>
              </a:rPr>
              <a:t>Không dùng dấu hai chấm và dấu ngoặc kép vì câu nói không được dẫn nguyên văn (lời dẫn gián tiếp)</a:t>
            </a:r>
            <a:endParaRPr/>
          </a:p>
        </p:txBody>
      </p:sp>
      <p:sp>
        <p:nvSpPr>
          <p:cNvPr id="257" name="Google Shape;257;p10"/>
          <p:cNvSpPr/>
          <p:nvPr/>
        </p:nvSpPr>
        <p:spPr>
          <a:xfrm>
            <a:off x="2099945" y="57150"/>
            <a:ext cx="5824855" cy="457200"/>
          </a:xfrm>
          <a:prstGeom prst="rect">
            <a:avLst/>
          </a:prstGeom>
        </p:spPr>
        <p:txBody>
          <a:bodyPr>
            <a:prstTxWarp prst="textPlain"/>
          </a:bodyPr>
          <a:lstStyle/>
          <a:p>
            <a:pPr lvl="0" algn="l"/>
            <a:r>
              <a:rPr b="0" i="0">
                <a:ln cap="flat" cmpd="sng" w="19050">
                  <a:solidFill>
                    <a:srgbClr val="99CC00"/>
                  </a:solidFill>
                  <a:prstDash val="solid"/>
                  <a:round/>
                  <a:headEnd len="sm" w="sm" type="none"/>
                  <a:tailEnd len="sm" w="sm" type="none"/>
                </a:ln>
                <a:solidFill>
                  <a:srgbClr val="00CC00"/>
                </a:solidFill>
                <a:latin typeface="Times New Roman"/>
              </a:rPr>
              <a:t>DẤU NGOẶC KÉP</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5"/>
                                        </p:tgtEl>
                                        <p:attrNameLst>
                                          <p:attrName>style.visibility</p:attrName>
                                        </p:attrNameLst>
                                      </p:cBhvr>
                                      <p:to>
                                        <p:strVal val="visible"/>
                                      </p:to>
                                    </p:set>
                                    <p:animEffect filter="fade" transition="in">
                                      <p:cBhvr>
                                        <p:cTn dur="500"/>
                                        <p:tgtEl>
                                          <p:spTgt spid="245"/>
                                        </p:tgtEl>
                                      </p:cBhvr>
                                    </p:animEffect>
                                  </p:childTnLst>
                                </p:cTn>
                              </p:par>
                              <p:par>
                                <p:cTn fill="hold" nodeType="withEffect" presetClass="entr" presetID="10" presetSubtype="0">
                                  <p:stCondLst>
                                    <p:cond delay="0"/>
                                  </p:stCondLst>
                                  <p:childTnLst>
                                    <p:set>
                                      <p:cBhvr>
                                        <p:cTn dur="1" fill="hold">
                                          <p:stCondLst>
                                            <p:cond delay="0"/>
                                          </p:stCondLst>
                                        </p:cTn>
                                        <p:tgtEl>
                                          <p:spTgt spid="246"/>
                                        </p:tgtEl>
                                        <p:attrNameLst>
                                          <p:attrName>style.visibility</p:attrName>
                                        </p:attrNameLst>
                                      </p:cBhvr>
                                      <p:to>
                                        <p:strVal val="visible"/>
                                      </p:to>
                                    </p:set>
                                    <p:animEffect filter="fade" transition="in">
                                      <p:cBhvr>
                                        <p:cTn dur="500"/>
                                        <p:tgtEl>
                                          <p:spTgt spid="2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8"/>
                                        </p:tgtEl>
                                        <p:attrNameLst>
                                          <p:attrName>style.visibility</p:attrName>
                                        </p:attrNameLst>
                                      </p:cBhvr>
                                      <p:to>
                                        <p:strVal val="visible"/>
                                      </p:to>
                                    </p:set>
                                    <p:animEffect filter="fade" transition="in">
                                      <p:cBhvr>
                                        <p:cTn dur="2000"/>
                                        <p:tgtEl>
                                          <p:spTgt spid="248"/>
                                        </p:tgtEl>
                                      </p:cBhvr>
                                    </p:animEffect>
                                  </p:childTnLst>
                                </p:cTn>
                              </p:par>
                              <p:par>
                                <p:cTn fill="hold" nodeType="withEffect" presetClass="entr" presetID="10" presetSubtype="0">
                                  <p:stCondLst>
                                    <p:cond delay="0"/>
                                  </p:stCondLst>
                                  <p:childTnLst>
                                    <p:set>
                                      <p:cBhvr>
                                        <p:cTn dur="1" fill="hold">
                                          <p:stCondLst>
                                            <p:cond delay="0"/>
                                          </p:stCondLst>
                                        </p:cTn>
                                        <p:tgtEl>
                                          <p:spTgt spid="247"/>
                                        </p:tgtEl>
                                        <p:attrNameLst>
                                          <p:attrName>style.visibility</p:attrName>
                                        </p:attrNameLst>
                                      </p:cBhvr>
                                      <p:to>
                                        <p:strVal val="visible"/>
                                      </p:to>
                                    </p:set>
                                    <p:animEffect filter="fade" transition="in">
                                      <p:cBhvr>
                                        <p:cTn dur="2000"/>
                                        <p:tgtEl>
                                          <p:spTgt spid="24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5"/>
                                        </p:tgtEl>
                                        <p:attrNameLst>
                                          <p:attrName>style.visibility</p:attrName>
                                        </p:attrNameLst>
                                      </p:cBhvr>
                                      <p:to>
                                        <p:strVal val="visible"/>
                                      </p:to>
                                    </p:set>
                                    <p:animEffect filter="fade" transition="in">
                                      <p:cBhvr>
                                        <p:cTn dur="80"/>
                                        <p:tgtEl>
                                          <p:spTgt spid="25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6"/>
                                        </p:tgtEl>
                                        <p:attrNameLst>
                                          <p:attrName>style.visibility</p:attrName>
                                        </p:attrNameLst>
                                      </p:cBhvr>
                                      <p:to>
                                        <p:strVal val="visible"/>
                                      </p:to>
                                    </p:set>
                                    <p:animEffect filter="fade" transition="in">
                                      <p:cBhvr>
                                        <p:cTn dur="80"/>
                                        <p:tgtEl>
                                          <p:spTgt spid="25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11"/>
          <p:cNvSpPr/>
          <p:nvPr/>
        </p:nvSpPr>
        <p:spPr>
          <a:xfrm>
            <a:off x="2895600" y="25619"/>
            <a:ext cx="5029200" cy="457200"/>
          </a:xfrm>
          <a:prstGeom prst="rect">
            <a:avLst/>
          </a:prstGeom>
        </p:spPr>
        <p:txBody>
          <a:bodyPr>
            <a:prstTxWarp prst="textPlain"/>
          </a:bodyPr>
          <a:lstStyle/>
          <a:p>
            <a:pPr lvl="0" algn="l"/>
            <a:r>
              <a:rPr b="0" i="0">
                <a:ln cap="flat" cmpd="sng" w="19050">
                  <a:solidFill>
                    <a:srgbClr val="99CC00"/>
                  </a:solidFill>
                  <a:prstDash val="solid"/>
                  <a:round/>
                  <a:headEnd len="sm" w="sm" type="none"/>
                  <a:tailEnd len="sm" w="sm" type="none"/>
                </a:ln>
                <a:solidFill>
                  <a:srgbClr val="00CC00"/>
                </a:solidFill>
                <a:latin typeface="Times New Roman"/>
              </a:rPr>
              <a:t>DẤU NGOẶC KÉP</a:t>
            </a:r>
          </a:p>
        </p:txBody>
      </p:sp>
      <p:sp>
        <p:nvSpPr>
          <p:cNvPr id="263" name="Google Shape;263;p11"/>
          <p:cNvSpPr txBox="1"/>
          <p:nvPr/>
        </p:nvSpPr>
        <p:spPr>
          <a:xfrm>
            <a:off x="410488" y="672584"/>
            <a:ext cx="2362200" cy="368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800" u="sng" cap="none" strike="noStrike">
                <a:solidFill>
                  <a:schemeClr val="dk1"/>
                </a:solidFill>
                <a:latin typeface="Arial"/>
                <a:ea typeface="Arial"/>
                <a:cs typeface="Arial"/>
                <a:sym typeface="Arial"/>
              </a:rPr>
              <a:t>I</a:t>
            </a:r>
            <a:r>
              <a:rPr b="1" i="0" lang="en-US" sz="1800" u="sng" cap="none" strike="noStrike">
                <a:solidFill>
                  <a:schemeClr val="dk1"/>
                </a:solidFill>
                <a:latin typeface="Times New Roman"/>
                <a:ea typeface="Times New Roman"/>
                <a:cs typeface="Times New Roman"/>
                <a:sym typeface="Times New Roman"/>
              </a:rPr>
              <a:t>. CÔNG DỤNG</a:t>
            </a:r>
            <a:r>
              <a:rPr b="1" i="0" lang="en-US" sz="1800" u="none" cap="none" strike="noStrike">
                <a:solidFill>
                  <a:schemeClr val="dk1"/>
                </a:solidFill>
                <a:latin typeface="Times New Roman"/>
                <a:ea typeface="Times New Roman"/>
                <a:cs typeface="Times New Roman"/>
                <a:sym typeface="Times New Roman"/>
              </a:rPr>
              <a:t>:</a:t>
            </a:r>
            <a:endParaRPr b="0" i="0" sz="1800" u="none" cap="none" strike="noStrike">
              <a:solidFill>
                <a:schemeClr val="dk1"/>
              </a:solidFill>
              <a:latin typeface="Times New Roman"/>
              <a:ea typeface="Times New Roman"/>
              <a:cs typeface="Times New Roman"/>
              <a:sym typeface="Times New Roman"/>
            </a:endParaRPr>
          </a:p>
        </p:txBody>
      </p:sp>
      <p:sp>
        <p:nvSpPr>
          <p:cNvPr id="264" name="Google Shape;264;p11"/>
          <p:cNvSpPr txBox="1"/>
          <p:nvPr/>
        </p:nvSpPr>
        <p:spPr>
          <a:xfrm>
            <a:off x="2057400" y="857250"/>
            <a:ext cx="10668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0" i="0" sz="1800" u="none" cap="none" strike="noStrike">
              <a:solidFill>
                <a:schemeClr val="dk1"/>
              </a:solidFill>
              <a:latin typeface="Arial"/>
              <a:ea typeface="Arial"/>
              <a:cs typeface="Arial"/>
              <a:sym typeface="Arial"/>
            </a:endParaRPr>
          </a:p>
        </p:txBody>
      </p:sp>
      <p:sp>
        <p:nvSpPr>
          <p:cNvPr descr="Newsprint" id="265" name="Google Shape;265;p11"/>
          <p:cNvSpPr/>
          <p:nvPr/>
        </p:nvSpPr>
        <p:spPr>
          <a:xfrm>
            <a:off x="0" y="429610"/>
            <a:ext cx="4572000" cy="4629150"/>
          </a:xfrm>
          <a:prstGeom prst="verticalScroll">
            <a:avLst>
              <a:gd fmla="val 7139" name="adj"/>
            </a:avLst>
          </a:prstGeom>
          <a:noFill/>
          <a:ln cap="flat" cmpd="sng" w="9525">
            <a:solidFill>
              <a:srgbClr val="FF0000"/>
            </a:solidFill>
            <a:prstDash val="solid"/>
            <a:round/>
            <a:headEnd len="sm" w="sm" type="none"/>
            <a:tailEnd len="sm" w="sm" type="none"/>
          </a:ln>
          <a:effectLst>
            <a:outerShdw rotWithShape="0" algn="ctr" dir="2700000" dist="107763">
              <a:schemeClr val="lt2">
                <a:alpha val="49803"/>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11"/>
          <p:cNvSpPr txBox="1"/>
          <p:nvPr/>
        </p:nvSpPr>
        <p:spPr>
          <a:xfrm rot="5400000">
            <a:off x="216222" y="866169"/>
            <a:ext cx="4139557" cy="391921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67" name="Google Shape;267;p11"/>
          <p:cNvSpPr txBox="1"/>
          <p:nvPr/>
        </p:nvSpPr>
        <p:spPr>
          <a:xfrm>
            <a:off x="400050" y="899795"/>
            <a:ext cx="2305685" cy="368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800" u="none" cap="none" strike="noStrike">
                <a:solidFill>
                  <a:schemeClr val="dk1"/>
                </a:solidFill>
                <a:latin typeface="Times New Roman"/>
                <a:ea typeface="Times New Roman"/>
                <a:cs typeface="Times New Roman"/>
                <a:sym typeface="Times New Roman"/>
              </a:rPr>
              <a:t>II. </a:t>
            </a:r>
            <a:r>
              <a:rPr b="1" i="0" lang="en-US" sz="1800" u="sng" cap="none" strike="noStrike">
                <a:solidFill>
                  <a:schemeClr val="dk1"/>
                </a:solidFill>
                <a:latin typeface="Times New Roman"/>
                <a:ea typeface="Times New Roman"/>
                <a:cs typeface="Times New Roman"/>
                <a:sym typeface="Times New Roman"/>
              </a:rPr>
              <a:t>LUYỆN TẬP</a:t>
            </a:r>
            <a:r>
              <a:rPr b="1" i="0" lang="en-US" sz="1800" u="none" cap="none" strike="noStrike">
                <a:solidFill>
                  <a:schemeClr val="dk1"/>
                </a:solidFill>
                <a:latin typeface="Times New Roman"/>
                <a:ea typeface="Times New Roman"/>
                <a:cs typeface="Times New Roman"/>
                <a:sym typeface="Times New Roman"/>
              </a:rPr>
              <a:t>:</a:t>
            </a:r>
            <a:endParaRPr b="0" i="0" sz="1800" u="none" cap="none" strike="noStrike">
              <a:solidFill>
                <a:schemeClr val="dk1"/>
              </a:solidFill>
              <a:latin typeface="Times New Roman"/>
              <a:ea typeface="Times New Roman"/>
              <a:cs typeface="Times New Roman"/>
              <a:sym typeface="Times New Roman"/>
            </a:endParaRPr>
          </a:p>
        </p:txBody>
      </p:sp>
      <p:sp>
        <p:nvSpPr>
          <p:cNvPr id="268" name="Google Shape;268;p11"/>
          <p:cNvSpPr txBox="1"/>
          <p:nvPr/>
        </p:nvSpPr>
        <p:spPr>
          <a:xfrm>
            <a:off x="436035" y="1143735"/>
            <a:ext cx="1122680" cy="368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800" u="sng" cap="none" strike="noStrike">
                <a:solidFill>
                  <a:schemeClr val="dk1"/>
                </a:solidFill>
                <a:latin typeface="Times New Roman"/>
                <a:ea typeface="Times New Roman"/>
                <a:cs typeface="Times New Roman"/>
                <a:sym typeface="Times New Roman"/>
              </a:rPr>
              <a:t>Bài tập 1</a:t>
            </a:r>
            <a:r>
              <a:rPr b="0" i="0" lang="en-US" sz="1800" u="none" cap="none" strike="noStrike">
                <a:solidFill>
                  <a:schemeClr val="dk1"/>
                </a:solidFill>
                <a:latin typeface="Times New Roman"/>
                <a:ea typeface="Times New Roman"/>
                <a:cs typeface="Times New Roman"/>
                <a:sym typeface="Times New Roman"/>
              </a:rPr>
              <a:t>:</a:t>
            </a:r>
            <a:endParaRPr/>
          </a:p>
        </p:txBody>
      </p:sp>
      <p:sp>
        <p:nvSpPr>
          <p:cNvPr id="269" name="Google Shape;269;p11"/>
          <p:cNvSpPr txBox="1"/>
          <p:nvPr/>
        </p:nvSpPr>
        <p:spPr>
          <a:xfrm>
            <a:off x="400050" y="1415534"/>
            <a:ext cx="1122680" cy="368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800" u="sng" cap="none" strike="noStrike">
                <a:solidFill>
                  <a:schemeClr val="dk1"/>
                </a:solidFill>
                <a:latin typeface="Times New Roman"/>
                <a:ea typeface="Times New Roman"/>
                <a:cs typeface="Times New Roman"/>
                <a:sym typeface="Times New Roman"/>
              </a:rPr>
              <a:t>Bài tập 2</a:t>
            </a:r>
            <a:r>
              <a:rPr b="0" i="0" lang="en-US" sz="1800" u="none" cap="none" strike="noStrike">
                <a:solidFill>
                  <a:schemeClr val="dk1"/>
                </a:solidFill>
                <a:latin typeface="Times New Roman"/>
                <a:ea typeface="Times New Roman"/>
                <a:cs typeface="Times New Roman"/>
                <a:sym typeface="Times New Roman"/>
              </a:rPr>
              <a:t>:</a:t>
            </a:r>
            <a:endParaRPr/>
          </a:p>
        </p:txBody>
      </p:sp>
      <p:sp>
        <p:nvSpPr>
          <p:cNvPr id="270" name="Google Shape;270;p11"/>
          <p:cNvSpPr txBox="1"/>
          <p:nvPr/>
        </p:nvSpPr>
        <p:spPr>
          <a:xfrm>
            <a:off x="389540" y="1665155"/>
            <a:ext cx="1135380" cy="368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800" u="sng" cap="none" strike="noStrike">
                <a:solidFill>
                  <a:schemeClr val="dk1"/>
                </a:solidFill>
                <a:latin typeface="Times New Roman"/>
                <a:ea typeface="Times New Roman"/>
                <a:cs typeface="Times New Roman"/>
                <a:sym typeface="Times New Roman"/>
              </a:rPr>
              <a:t>Bài tập 3</a:t>
            </a:r>
            <a:r>
              <a:rPr b="1" i="0" lang="en-US" sz="1800" u="none" cap="none" strike="noStrike">
                <a:solidFill>
                  <a:schemeClr val="dk1"/>
                </a:solidFill>
                <a:latin typeface="Times New Roman"/>
                <a:ea typeface="Times New Roman"/>
                <a:cs typeface="Times New Roman"/>
                <a:sym typeface="Times New Roman"/>
              </a:rPr>
              <a:t>:</a:t>
            </a:r>
            <a:endParaRPr/>
          </a:p>
        </p:txBody>
      </p:sp>
      <p:sp>
        <p:nvSpPr>
          <p:cNvPr id="271" name="Google Shape;271;p11"/>
          <p:cNvSpPr txBox="1"/>
          <p:nvPr/>
        </p:nvSpPr>
        <p:spPr>
          <a:xfrm>
            <a:off x="304800" y="2034487"/>
            <a:ext cx="3962400" cy="132207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0" i="0" lang="en-US" sz="1600" u="none" cap="none" strike="noStrike">
                <a:solidFill>
                  <a:schemeClr val="dk1"/>
                </a:solidFill>
                <a:latin typeface="Arial"/>
                <a:ea typeface="Arial"/>
                <a:cs typeface="Arial"/>
                <a:sym typeface="Arial"/>
              </a:rPr>
              <a:t> </a:t>
            </a:r>
            <a:r>
              <a:rPr b="0" i="0" lang="en-US" sz="1600" u="none" cap="none" strike="noStrike">
                <a:solidFill>
                  <a:schemeClr val="dk1"/>
                </a:solidFill>
                <a:latin typeface="Times New Roman"/>
                <a:ea typeface="Times New Roman"/>
                <a:cs typeface="Times New Roman"/>
                <a:sym typeface="Times New Roman"/>
              </a:rPr>
              <a:t> a.Dùng dấu hai chấm và dấu ngoặc kép để đánh dấu lời dẫn trực tiếp, dẫn nguyên văn lời của Chủ tịch Hồ Chí Minh.</a:t>
            </a:r>
            <a:endParaRPr/>
          </a:p>
          <a:p>
            <a:pPr indent="0" lvl="0" marL="0" marR="0" rtl="0" algn="just">
              <a:spcBef>
                <a:spcPts val="0"/>
              </a:spcBef>
              <a:spcAft>
                <a:spcPts val="0"/>
              </a:spcAft>
              <a:buNone/>
            </a:pPr>
            <a:r>
              <a:rPr b="0" i="0" lang="en-US" sz="1600" u="none" cap="none" strike="noStrike">
                <a:solidFill>
                  <a:schemeClr val="dk1"/>
                </a:solidFill>
                <a:latin typeface="Times New Roman"/>
                <a:ea typeface="Times New Roman"/>
                <a:cs typeface="Times New Roman"/>
                <a:sym typeface="Times New Roman"/>
              </a:rPr>
              <a:t>   b. Câu nói không được dẫn nguyên văn nên không dùng dấu hai chấm và dấu ngoặc kép.</a:t>
            </a:r>
            <a:endParaRPr/>
          </a:p>
        </p:txBody>
      </p:sp>
      <p:sp>
        <p:nvSpPr>
          <p:cNvPr id="272" name="Google Shape;272;p11"/>
          <p:cNvSpPr txBox="1"/>
          <p:nvPr/>
        </p:nvSpPr>
        <p:spPr>
          <a:xfrm>
            <a:off x="381001" y="3507672"/>
            <a:ext cx="2386330" cy="368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800" u="sng" cap="none" strike="noStrike">
                <a:solidFill>
                  <a:schemeClr val="dk1"/>
                </a:solidFill>
                <a:latin typeface="Times New Roman"/>
                <a:ea typeface="Times New Roman"/>
                <a:cs typeface="Times New Roman"/>
                <a:sym typeface="Times New Roman"/>
              </a:rPr>
              <a:t>Bài tập 4</a:t>
            </a:r>
            <a:r>
              <a:rPr b="0" i="0" lang="en-US" sz="1800" u="none" cap="none" strike="noStrike">
                <a:solidFill>
                  <a:schemeClr val="dk1"/>
                </a:solidFill>
                <a:latin typeface="Times New Roman"/>
                <a:ea typeface="Times New Roman"/>
                <a:cs typeface="Times New Roman"/>
                <a:sym typeface="Times New Roman"/>
              </a:rPr>
              <a:t>: (Về nhà làm)</a:t>
            </a:r>
            <a:endParaRPr b="0" i="0" sz="1800" u="none" cap="none" strike="noStrike">
              <a:solidFill>
                <a:schemeClr val="dk1"/>
              </a:solidFill>
              <a:latin typeface="Times New Roman"/>
              <a:ea typeface="Times New Roman"/>
              <a:cs typeface="Times New Roman"/>
              <a:sym typeface="Times New Roman"/>
            </a:endParaRPr>
          </a:p>
        </p:txBody>
      </p:sp>
      <p:sp>
        <p:nvSpPr>
          <p:cNvPr id="273" name="Google Shape;273;p11"/>
          <p:cNvSpPr txBox="1"/>
          <p:nvPr/>
        </p:nvSpPr>
        <p:spPr>
          <a:xfrm>
            <a:off x="381000" y="3820061"/>
            <a:ext cx="3810000" cy="107632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0" i="0" lang="en-US" sz="1600" u="none" cap="none" strike="noStrike">
                <a:solidFill>
                  <a:schemeClr val="dk1"/>
                </a:solidFill>
                <a:latin typeface="Times New Roman"/>
                <a:ea typeface="Times New Roman"/>
                <a:cs typeface="Times New Roman"/>
                <a:sym typeface="Times New Roman"/>
              </a:rPr>
              <a:t>Viết một đoạn văn thuyết minh ngắn có dùng dấu ngoặc đơn, dấu hai chấm và dấu ngoặc kép. Giải thích công dụng của các loại dấu câu này trong đoạn văn đó. </a:t>
            </a:r>
            <a:endParaRPr/>
          </a:p>
        </p:txBody>
      </p:sp>
      <p:sp>
        <p:nvSpPr>
          <p:cNvPr id="274" name="Google Shape;274;p11"/>
          <p:cNvSpPr txBox="1"/>
          <p:nvPr/>
        </p:nvSpPr>
        <p:spPr>
          <a:xfrm>
            <a:off x="4267200" y="557159"/>
            <a:ext cx="4876800" cy="424624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0" i="0" lang="en-US" sz="1800" u="none" cap="none" strike="noStrike">
                <a:solidFill>
                  <a:srgbClr val="0000FF"/>
                </a:solidFill>
                <a:latin typeface="Times New Roman"/>
                <a:ea typeface="Times New Roman"/>
                <a:cs typeface="Times New Roman"/>
                <a:sym typeface="Times New Roman"/>
              </a:rPr>
              <a:t>Ví dụ: Môi trường là toàn bộ các điều kiện tự nhiên, nhân tạo bao quanh con người có tác động tới đời sống, sự tồn tại và phát triển của con người và thiên nhiên. Những điều kiện đó hoặc đã có sẵn trong tự nhiên </a:t>
            </a:r>
            <a:r>
              <a:rPr b="0" i="0" lang="en-US" sz="1800" u="none" cap="none" strike="noStrike">
                <a:solidFill>
                  <a:srgbClr val="FF00FF"/>
                </a:solidFill>
                <a:latin typeface="Times New Roman"/>
                <a:ea typeface="Times New Roman"/>
                <a:cs typeface="Times New Roman"/>
                <a:sym typeface="Times New Roman"/>
              </a:rPr>
              <a:t>(</a:t>
            </a:r>
            <a:r>
              <a:rPr b="0" i="0" lang="en-US" sz="1800" u="none" cap="none" strike="noStrike">
                <a:solidFill>
                  <a:srgbClr val="0000FF"/>
                </a:solidFill>
                <a:latin typeface="Times New Roman"/>
                <a:ea typeface="Times New Roman"/>
                <a:cs typeface="Times New Roman"/>
                <a:sym typeface="Times New Roman"/>
              </a:rPr>
              <a:t>rừng cây, đồi, núi, sông, hồ…</a:t>
            </a:r>
            <a:r>
              <a:rPr b="0" i="0" lang="en-US" sz="1800" u="none" cap="none" strike="noStrike">
                <a:solidFill>
                  <a:srgbClr val="FF00FF"/>
                </a:solidFill>
                <a:latin typeface="Times New Roman"/>
                <a:ea typeface="Times New Roman"/>
                <a:cs typeface="Times New Roman"/>
                <a:sym typeface="Times New Roman"/>
              </a:rPr>
              <a:t>)</a:t>
            </a:r>
            <a:r>
              <a:rPr b="0" i="0" lang="en-US" sz="1800" u="none" cap="none" strike="noStrike">
                <a:solidFill>
                  <a:srgbClr val="0000FF"/>
                </a:solidFill>
                <a:latin typeface="Times New Roman"/>
                <a:ea typeface="Times New Roman"/>
                <a:cs typeface="Times New Roman"/>
                <a:sym typeface="Times New Roman"/>
              </a:rPr>
              <a:t> hoặc do con người tạo ra </a:t>
            </a:r>
            <a:r>
              <a:rPr b="0" i="0" lang="en-US" sz="1800" u="none" cap="none" strike="noStrike">
                <a:solidFill>
                  <a:srgbClr val="FF00FF"/>
                </a:solidFill>
                <a:latin typeface="Times New Roman"/>
                <a:ea typeface="Times New Roman"/>
                <a:cs typeface="Times New Roman"/>
                <a:sym typeface="Times New Roman"/>
              </a:rPr>
              <a:t>(</a:t>
            </a:r>
            <a:r>
              <a:rPr b="0" i="0" lang="en-US" sz="1800" u="none" cap="none" strike="noStrike">
                <a:solidFill>
                  <a:srgbClr val="0000FF"/>
                </a:solidFill>
                <a:latin typeface="Times New Roman"/>
                <a:ea typeface="Times New Roman"/>
                <a:cs typeface="Times New Roman"/>
                <a:sym typeface="Times New Roman"/>
              </a:rPr>
              <a:t>nhà máy, đường sá, công trình thủy lợi, khói bụi, rác, chất thải…</a:t>
            </a:r>
            <a:r>
              <a:rPr b="0" i="0" lang="en-US" sz="1800" u="none" cap="none" strike="noStrike">
                <a:solidFill>
                  <a:srgbClr val="FF00FF"/>
                </a:solidFill>
                <a:latin typeface="Times New Roman"/>
                <a:ea typeface="Times New Roman"/>
                <a:cs typeface="Times New Roman"/>
                <a:sym typeface="Times New Roman"/>
              </a:rPr>
              <a:t>)</a:t>
            </a:r>
            <a:r>
              <a:rPr b="0" i="0" lang="en-US" sz="1800" u="none" cap="none" strike="noStrike">
                <a:solidFill>
                  <a:srgbClr val="0000FF"/>
                </a:solidFill>
                <a:latin typeface="Times New Roman"/>
                <a:ea typeface="Times New Roman"/>
                <a:cs typeface="Times New Roman"/>
                <a:sym typeface="Times New Roman"/>
              </a:rPr>
              <a:t>.Bảo vệ môi trường là giữ cho môi trường trong lành, sạch đẹp, đảm bảo cân bằng sinh thái; ngăn chặn, khắc phục các hậu quả xấu do con người và thiên nhiên gây ra. Bảo vệ tốt môi trường giúp con người tạo ra cuộc sống tốt đẹp, phát triển bền vững lâu dài. Vì vậy, để bảo vệ môi trường, con người cần sống và hành động theo lời kêu gọi</a:t>
            </a:r>
            <a:r>
              <a:rPr b="0" i="0" lang="en-US" sz="1800" u="none" cap="none" strike="noStrike">
                <a:solidFill>
                  <a:srgbClr val="FF00FF"/>
                </a:solidFill>
                <a:latin typeface="Times New Roman"/>
                <a:ea typeface="Times New Roman"/>
                <a:cs typeface="Times New Roman"/>
                <a:sym typeface="Times New Roman"/>
              </a:rPr>
              <a:t>: “</a:t>
            </a:r>
            <a:r>
              <a:rPr b="0" i="0" lang="en-US" sz="1800" u="none" cap="none" strike="noStrike">
                <a:solidFill>
                  <a:srgbClr val="0000FF"/>
                </a:solidFill>
                <a:latin typeface="Times New Roman"/>
                <a:ea typeface="Times New Roman"/>
                <a:cs typeface="Times New Roman"/>
                <a:sym typeface="Times New Roman"/>
              </a:rPr>
              <a:t>Vì một thế giới xanh, sạch đẹp</a:t>
            </a:r>
            <a:r>
              <a:rPr b="0" i="0" lang="en-US" sz="1800" u="none" cap="none" strike="noStrike">
                <a:solidFill>
                  <a:srgbClr val="FF00FF"/>
                </a:solidFill>
                <a:latin typeface="Times New Roman"/>
                <a:ea typeface="Times New Roman"/>
                <a:cs typeface="Times New Roman"/>
                <a:sym typeface="Times New Roman"/>
              </a:rPr>
              <a:t>”</a:t>
            </a:r>
            <a:r>
              <a:rPr b="0" i="0" lang="en-US" sz="1800" u="none" cap="none" strike="noStrike">
                <a:solidFill>
                  <a:srgbClr val="0000FF"/>
                </a:solidFill>
                <a:latin typeface="Times New Roman"/>
                <a:ea typeface="Times New Roman"/>
                <a:cs typeface="Times New Roman"/>
                <a:sym typeface="Times New Roman"/>
              </a:rPr>
              <a:t>.</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2"/>
                                        </p:tgtEl>
                                        <p:attrNameLst>
                                          <p:attrName>style.visibility</p:attrName>
                                        </p:attrNameLst>
                                      </p:cBhvr>
                                      <p:to>
                                        <p:strVal val="visible"/>
                                      </p:to>
                                    </p:set>
                                    <p:animEffect filter="fade" transition="in">
                                      <p:cBhvr>
                                        <p:cTn dur="1000"/>
                                        <p:tgtEl>
                                          <p:spTgt spid="27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3"/>
                                        </p:tgtEl>
                                        <p:attrNameLst>
                                          <p:attrName>style.visibility</p:attrName>
                                        </p:attrNameLst>
                                      </p:cBhvr>
                                      <p:to>
                                        <p:strVal val="visible"/>
                                      </p:to>
                                    </p:set>
                                    <p:animEffect filter="fade" transition="in">
                                      <p:cBhvr>
                                        <p:cTn dur="1000"/>
                                        <p:tgtEl>
                                          <p:spTgt spid="27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4"/>
                                        </p:tgtEl>
                                        <p:attrNameLst>
                                          <p:attrName>style.visibility</p:attrName>
                                        </p:attrNameLst>
                                      </p:cBhvr>
                                      <p:to>
                                        <p:strVal val="visible"/>
                                      </p:to>
                                    </p:set>
                                    <p:animEffect filter="fade" transition="in">
                                      <p:cBhvr>
                                        <p:cTn dur="2000"/>
                                        <p:tgtEl>
                                          <p:spTgt spid="27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12"/>
          <p:cNvSpPr txBox="1"/>
          <p:nvPr/>
        </p:nvSpPr>
        <p:spPr>
          <a:xfrm>
            <a:off x="1584325" y="1970485"/>
            <a:ext cx="18473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0" i="0" sz="1800" u="none" cap="none" strike="noStrike">
              <a:solidFill>
                <a:schemeClr val="dk1"/>
              </a:solidFill>
              <a:latin typeface="Arial"/>
              <a:ea typeface="Arial"/>
              <a:cs typeface="Arial"/>
              <a:sym typeface="Arial"/>
            </a:endParaRPr>
          </a:p>
        </p:txBody>
      </p:sp>
      <p:sp>
        <p:nvSpPr>
          <p:cNvPr id="280" name="Google Shape;280;p12"/>
          <p:cNvSpPr/>
          <p:nvPr/>
        </p:nvSpPr>
        <p:spPr>
          <a:xfrm>
            <a:off x="2362200" y="0"/>
            <a:ext cx="5029200" cy="457200"/>
          </a:xfrm>
          <a:prstGeom prst="rect">
            <a:avLst/>
          </a:prstGeom>
        </p:spPr>
        <p:txBody>
          <a:bodyPr>
            <a:prstTxWarp prst="textPlain"/>
          </a:bodyPr>
          <a:lstStyle/>
          <a:p>
            <a:pPr lvl="0" algn="l"/>
            <a:r>
              <a:rPr b="0" i="0">
                <a:ln cap="flat" cmpd="sng" w="19050">
                  <a:solidFill>
                    <a:srgbClr val="99CC00"/>
                  </a:solidFill>
                  <a:prstDash val="solid"/>
                  <a:round/>
                  <a:headEnd len="sm" w="sm" type="none"/>
                  <a:tailEnd len="sm" w="sm" type="none"/>
                </a:ln>
                <a:solidFill>
                  <a:srgbClr val="00CC00"/>
                </a:solidFill>
                <a:latin typeface="Times New Roman"/>
              </a:rPr>
              <a:t>DẤU NGOẶC KÉP</a:t>
            </a:r>
          </a:p>
        </p:txBody>
      </p:sp>
      <p:pic>
        <p:nvPicPr>
          <p:cNvPr descr="11010750-DSC_3501[1]" id="281" name="Google Shape;281;p12"/>
          <p:cNvPicPr preferRelativeResize="0"/>
          <p:nvPr/>
        </p:nvPicPr>
        <p:blipFill rotWithShape="1">
          <a:blip r:embed="rId3">
            <a:alphaModFix/>
          </a:blip>
          <a:srcRect b="0" l="0" r="0" t="0"/>
          <a:stretch/>
        </p:blipFill>
        <p:spPr>
          <a:xfrm>
            <a:off x="76201" y="971550"/>
            <a:ext cx="4495800" cy="2000250"/>
          </a:xfrm>
          <a:prstGeom prst="rect">
            <a:avLst/>
          </a:prstGeom>
          <a:noFill/>
          <a:ln>
            <a:noFill/>
          </a:ln>
        </p:spPr>
      </p:pic>
      <p:pic>
        <p:nvPicPr>
          <p:cNvPr descr="14_nhieu1693-400" id="282" name="Google Shape;282;p12"/>
          <p:cNvPicPr preferRelativeResize="0"/>
          <p:nvPr/>
        </p:nvPicPr>
        <p:blipFill rotWithShape="1">
          <a:blip r:embed="rId4">
            <a:alphaModFix/>
          </a:blip>
          <a:srcRect b="0" l="0" r="0" t="0"/>
          <a:stretch/>
        </p:blipFill>
        <p:spPr>
          <a:xfrm>
            <a:off x="4648200" y="971550"/>
            <a:ext cx="4495800" cy="2057400"/>
          </a:xfrm>
          <a:prstGeom prst="rect">
            <a:avLst/>
          </a:prstGeom>
          <a:noFill/>
          <a:ln>
            <a:noFill/>
          </a:ln>
        </p:spPr>
      </p:pic>
      <p:pic>
        <p:nvPicPr>
          <p:cNvPr descr="3" id="283" name="Google Shape;283;p12"/>
          <p:cNvPicPr preferRelativeResize="0"/>
          <p:nvPr/>
        </p:nvPicPr>
        <p:blipFill rotWithShape="1">
          <a:blip r:embed="rId5">
            <a:alphaModFix/>
          </a:blip>
          <a:srcRect b="0" l="0" r="0" t="0"/>
          <a:stretch/>
        </p:blipFill>
        <p:spPr>
          <a:xfrm>
            <a:off x="4648200" y="3156348"/>
            <a:ext cx="4495800" cy="1987152"/>
          </a:xfrm>
          <a:prstGeom prst="rect">
            <a:avLst/>
          </a:prstGeom>
          <a:noFill/>
          <a:ln>
            <a:noFill/>
          </a:ln>
        </p:spPr>
      </p:pic>
      <p:pic>
        <p:nvPicPr>
          <p:cNvPr descr="4" id="284" name="Google Shape;284;p12"/>
          <p:cNvPicPr preferRelativeResize="0"/>
          <p:nvPr/>
        </p:nvPicPr>
        <p:blipFill rotWithShape="1">
          <a:blip r:embed="rId6">
            <a:alphaModFix/>
          </a:blip>
          <a:srcRect b="0" l="0" r="0" t="0"/>
          <a:stretch/>
        </p:blipFill>
        <p:spPr>
          <a:xfrm>
            <a:off x="0" y="3156348"/>
            <a:ext cx="4572000" cy="198715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13"/>
          <p:cNvSpPr txBox="1"/>
          <p:nvPr/>
        </p:nvSpPr>
        <p:spPr>
          <a:xfrm>
            <a:off x="1584325" y="1970485"/>
            <a:ext cx="18473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0" i="0" sz="1800" u="none" cap="none" strike="noStrike">
              <a:solidFill>
                <a:schemeClr val="dk1"/>
              </a:solidFill>
              <a:latin typeface="Arial"/>
              <a:ea typeface="Arial"/>
              <a:cs typeface="Arial"/>
              <a:sym typeface="Arial"/>
            </a:endParaRPr>
          </a:p>
        </p:txBody>
      </p:sp>
      <p:sp>
        <p:nvSpPr>
          <p:cNvPr id="290" name="Google Shape;290;p13"/>
          <p:cNvSpPr/>
          <p:nvPr/>
        </p:nvSpPr>
        <p:spPr>
          <a:xfrm>
            <a:off x="2362200" y="0"/>
            <a:ext cx="5029200" cy="457200"/>
          </a:xfrm>
          <a:prstGeom prst="rect">
            <a:avLst/>
          </a:prstGeom>
        </p:spPr>
        <p:txBody>
          <a:bodyPr>
            <a:prstTxWarp prst="textPlain"/>
          </a:bodyPr>
          <a:lstStyle/>
          <a:p>
            <a:pPr lvl="0" algn="l"/>
            <a:r>
              <a:rPr b="0" i="0">
                <a:ln cap="flat" cmpd="sng" w="19050">
                  <a:solidFill>
                    <a:srgbClr val="99CC00"/>
                  </a:solidFill>
                  <a:prstDash val="solid"/>
                  <a:round/>
                  <a:headEnd len="sm" w="sm" type="none"/>
                  <a:tailEnd len="sm" w="sm" type="none"/>
                </a:ln>
                <a:solidFill>
                  <a:srgbClr val="00CC00"/>
                </a:solidFill>
                <a:latin typeface="Times New Roman"/>
              </a:rPr>
              <a:t>DẤU NGOẶC KÉP</a:t>
            </a:r>
          </a:p>
        </p:txBody>
      </p:sp>
      <p:pic>
        <p:nvPicPr>
          <p:cNvPr descr="hs1" id="291" name="Google Shape;291;p13"/>
          <p:cNvPicPr preferRelativeResize="0"/>
          <p:nvPr/>
        </p:nvPicPr>
        <p:blipFill rotWithShape="1">
          <a:blip r:embed="rId3">
            <a:alphaModFix/>
          </a:blip>
          <a:srcRect b="0" l="0" r="0" t="0"/>
          <a:stretch/>
        </p:blipFill>
        <p:spPr>
          <a:xfrm>
            <a:off x="228600" y="971550"/>
            <a:ext cx="4495800" cy="2000250"/>
          </a:xfrm>
          <a:prstGeom prst="rect">
            <a:avLst/>
          </a:prstGeom>
          <a:noFill/>
          <a:ln>
            <a:noFill/>
          </a:ln>
        </p:spPr>
      </p:pic>
      <p:pic>
        <p:nvPicPr>
          <p:cNvPr descr="lamnghiep" id="292" name="Google Shape;292;p13"/>
          <p:cNvPicPr preferRelativeResize="0"/>
          <p:nvPr/>
        </p:nvPicPr>
        <p:blipFill rotWithShape="1">
          <a:blip r:embed="rId4">
            <a:alphaModFix/>
          </a:blip>
          <a:srcRect b="0" l="0" r="0" t="0"/>
          <a:stretch/>
        </p:blipFill>
        <p:spPr>
          <a:xfrm>
            <a:off x="304800" y="3143250"/>
            <a:ext cx="4419600" cy="1771650"/>
          </a:xfrm>
          <a:prstGeom prst="rect">
            <a:avLst/>
          </a:prstGeom>
          <a:noFill/>
          <a:ln>
            <a:noFill/>
          </a:ln>
        </p:spPr>
      </p:pic>
      <p:pic>
        <p:nvPicPr>
          <p:cNvPr descr="1" id="293" name="Google Shape;293;p13"/>
          <p:cNvPicPr preferRelativeResize="0"/>
          <p:nvPr/>
        </p:nvPicPr>
        <p:blipFill rotWithShape="1">
          <a:blip r:embed="rId5">
            <a:alphaModFix/>
          </a:blip>
          <a:srcRect b="0" l="0" r="0" t="0"/>
          <a:stretch/>
        </p:blipFill>
        <p:spPr>
          <a:xfrm>
            <a:off x="4953000" y="1028700"/>
            <a:ext cx="3873500" cy="38290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pic>
        <p:nvPicPr>
          <p:cNvPr descr="image002" id="298" name="Google Shape;298;p14"/>
          <p:cNvPicPr preferRelativeResize="0"/>
          <p:nvPr/>
        </p:nvPicPr>
        <p:blipFill rotWithShape="1">
          <a:blip r:embed="rId3">
            <a:alphaModFix/>
          </a:blip>
          <a:srcRect b="0" l="0" r="0" t="0"/>
          <a:stretch/>
        </p:blipFill>
        <p:spPr>
          <a:xfrm>
            <a:off x="539751" y="2007394"/>
            <a:ext cx="2678113" cy="971550"/>
          </a:xfrm>
          <a:prstGeom prst="rect">
            <a:avLst/>
          </a:prstGeom>
          <a:noFill/>
          <a:ln>
            <a:noFill/>
          </a:ln>
        </p:spPr>
      </p:pic>
      <p:pic>
        <p:nvPicPr>
          <p:cNvPr descr="image003" id="299" name="Google Shape;299;p14"/>
          <p:cNvPicPr preferRelativeResize="0"/>
          <p:nvPr/>
        </p:nvPicPr>
        <p:blipFill rotWithShape="1">
          <a:blip r:embed="rId4">
            <a:alphaModFix/>
          </a:blip>
          <a:srcRect b="0" l="0" r="0" t="0"/>
          <a:stretch/>
        </p:blipFill>
        <p:spPr>
          <a:xfrm>
            <a:off x="-57150" y="1809750"/>
            <a:ext cx="1050925" cy="591741"/>
          </a:xfrm>
          <a:prstGeom prst="rect">
            <a:avLst/>
          </a:prstGeom>
          <a:noFill/>
          <a:ln>
            <a:noFill/>
          </a:ln>
        </p:spPr>
      </p:pic>
      <p:pic>
        <p:nvPicPr>
          <p:cNvPr descr="image004" id="300" name="Google Shape;300;p14"/>
          <p:cNvPicPr preferRelativeResize="0"/>
          <p:nvPr/>
        </p:nvPicPr>
        <p:blipFill rotWithShape="1">
          <a:blip r:embed="rId5">
            <a:alphaModFix/>
          </a:blip>
          <a:srcRect b="0" l="0" r="0" t="0"/>
          <a:stretch/>
        </p:blipFill>
        <p:spPr>
          <a:xfrm>
            <a:off x="3398838" y="1528168"/>
            <a:ext cx="3065462" cy="1450776"/>
          </a:xfrm>
          <a:prstGeom prst="rect">
            <a:avLst/>
          </a:prstGeom>
          <a:noFill/>
          <a:ln>
            <a:noFill/>
          </a:ln>
        </p:spPr>
      </p:pic>
      <p:pic>
        <p:nvPicPr>
          <p:cNvPr descr="image005" id="301" name="Google Shape;301;p14"/>
          <p:cNvPicPr preferRelativeResize="0"/>
          <p:nvPr/>
        </p:nvPicPr>
        <p:blipFill rotWithShape="1">
          <a:blip r:embed="rId6">
            <a:alphaModFix/>
          </a:blip>
          <a:srcRect b="0" l="0" r="0" t="0"/>
          <a:stretch/>
        </p:blipFill>
        <p:spPr>
          <a:xfrm>
            <a:off x="5890238" y="1157677"/>
            <a:ext cx="1599588" cy="843825"/>
          </a:xfrm>
          <a:prstGeom prst="rect">
            <a:avLst/>
          </a:prstGeom>
          <a:noFill/>
          <a:ln>
            <a:noFill/>
          </a:ln>
        </p:spPr>
      </p:pic>
      <p:pic>
        <p:nvPicPr>
          <p:cNvPr descr="image006" id="302" name="Google Shape;302;p14"/>
          <p:cNvPicPr preferRelativeResize="0"/>
          <p:nvPr/>
        </p:nvPicPr>
        <p:blipFill rotWithShape="1">
          <a:blip r:embed="rId7">
            <a:alphaModFix/>
          </a:blip>
          <a:srcRect b="0" l="0" r="0" t="0"/>
          <a:stretch/>
        </p:blipFill>
        <p:spPr>
          <a:xfrm>
            <a:off x="6921036" y="946771"/>
            <a:ext cx="1447601" cy="632818"/>
          </a:xfrm>
          <a:prstGeom prst="rect">
            <a:avLst/>
          </a:prstGeom>
          <a:noFill/>
          <a:ln>
            <a:noFill/>
          </a:ln>
        </p:spPr>
      </p:pic>
      <p:pic>
        <p:nvPicPr>
          <p:cNvPr descr="image007" id="303" name="Google Shape;303;p14"/>
          <p:cNvPicPr preferRelativeResize="0"/>
          <p:nvPr/>
        </p:nvPicPr>
        <p:blipFill rotWithShape="1">
          <a:blip r:embed="rId8">
            <a:alphaModFix/>
          </a:blip>
          <a:srcRect b="0" l="0" r="0" t="0"/>
          <a:stretch/>
        </p:blipFill>
        <p:spPr>
          <a:xfrm>
            <a:off x="5961064" y="1579589"/>
            <a:ext cx="1868487" cy="665929"/>
          </a:xfrm>
          <a:prstGeom prst="rect">
            <a:avLst/>
          </a:prstGeom>
          <a:noFill/>
          <a:ln>
            <a:noFill/>
          </a:ln>
        </p:spPr>
      </p:pic>
      <p:pic>
        <p:nvPicPr>
          <p:cNvPr descr="image008" id="304" name="Google Shape;304;p14"/>
          <p:cNvPicPr preferRelativeResize="0"/>
          <p:nvPr/>
        </p:nvPicPr>
        <p:blipFill rotWithShape="1">
          <a:blip r:embed="rId9">
            <a:alphaModFix/>
          </a:blip>
          <a:srcRect b="0" l="0" r="0" t="0"/>
          <a:stretch/>
        </p:blipFill>
        <p:spPr>
          <a:xfrm>
            <a:off x="7357189" y="1564755"/>
            <a:ext cx="1181100" cy="665448"/>
          </a:xfrm>
          <a:prstGeom prst="rect">
            <a:avLst/>
          </a:prstGeom>
          <a:noFill/>
          <a:ln>
            <a:noFill/>
          </a:ln>
        </p:spPr>
      </p:pic>
      <p:pic>
        <p:nvPicPr>
          <p:cNvPr descr="image009" id="305" name="Google Shape;305;p14"/>
          <p:cNvPicPr preferRelativeResize="0"/>
          <p:nvPr/>
        </p:nvPicPr>
        <p:blipFill rotWithShape="1">
          <a:blip r:embed="rId10">
            <a:alphaModFix/>
          </a:blip>
          <a:srcRect b="0" l="0" r="0" t="0"/>
          <a:stretch/>
        </p:blipFill>
        <p:spPr>
          <a:xfrm>
            <a:off x="3417890" y="2470546"/>
            <a:ext cx="3384548" cy="913209"/>
          </a:xfrm>
          <a:prstGeom prst="rect">
            <a:avLst/>
          </a:prstGeom>
          <a:noFill/>
          <a:ln>
            <a:noFill/>
          </a:ln>
        </p:spPr>
      </p:pic>
      <p:pic>
        <p:nvPicPr>
          <p:cNvPr descr="image010" id="306" name="Google Shape;306;p14"/>
          <p:cNvPicPr preferRelativeResize="0"/>
          <p:nvPr/>
        </p:nvPicPr>
        <p:blipFill rotWithShape="1">
          <a:blip r:embed="rId11">
            <a:alphaModFix/>
          </a:blip>
          <a:srcRect b="0" l="0" r="0" t="0"/>
          <a:stretch/>
        </p:blipFill>
        <p:spPr>
          <a:xfrm>
            <a:off x="6118889" y="2348547"/>
            <a:ext cx="2018430" cy="887016"/>
          </a:xfrm>
          <a:prstGeom prst="rect">
            <a:avLst/>
          </a:prstGeom>
          <a:noFill/>
          <a:ln>
            <a:noFill/>
          </a:ln>
        </p:spPr>
      </p:pic>
      <p:pic>
        <p:nvPicPr>
          <p:cNvPr descr="image011" id="307" name="Google Shape;307;p14"/>
          <p:cNvPicPr preferRelativeResize="0"/>
          <p:nvPr/>
        </p:nvPicPr>
        <p:blipFill rotWithShape="1">
          <a:blip r:embed="rId12">
            <a:alphaModFix/>
          </a:blip>
          <a:srcRect b="0" l="0" r="0" t="0"/>
          <a:stretch/>
        </p:blipFill>
        <p:spPr>
          <a:xfrm>
            <a:off x="7474784" y="2126353"/>
            <a:ext cx="1784718" cy="665047"/>
          </a:xfrm>
          <a:prstGeom prst="rect">
            <a:avLst/>
          </a:prstGeom>
          <a:noFill/>
          <a:ln>
            <a:noFill/>
          </a:ln>
        </p:spPr>
      </p:pic>
      <p:pic>
        <p:nvPicPr>
          <p:cNvPr descr="image012" id="308" name="Google Shape;308;p14"/>
          <p:cNvPicPr preferRelativeResize="0"/>
          <p:nvPr/>
        </p:nvPicPr>
        <p:blipFill rotWithShape="1">
          <a:blip r:embed="rId13">
            <a:alphaModFix/>
          </a:blip>
          <a:srcRect b="0" l="0" r="0" t="0"/>
          <a:stretch/>
        </p:blipFill>
        <p:spPr>
          <a:xfrm>
            <a:off x="6256338" y="2796778"/>
            <a:ext cx="1468399" cy="410762"/>
          </a:xfrm>
          <a:prstGeom prst="rect">
            <a:avLst/>
          </a:prstGeom>
          <a:noFill/>
          <a:ln>
            <a:noFill/>
          </a:ln>
        </p:spPr>
      </p:pic>
      <p:pic>
        <p:nvPicPr>
          <p:cNvPr descr="image013" id="309" name="Google Shape;309;p14"/>
          <p:cNvPicPr preferRelativeResize="0"/>
          <p:nvPr/>
        </p:nvPicPr>
        <p:blipFill rotWithShape="1">
          <a:blip r:embed="rId14">
            <a:alphaModFix/>
          </a:blip>
          <a:srcRect b="0" l="0" r="0" t="0"/>
          <a:stretch/>
        </p:blipFill>
        <p:spPr>
          <a:xfrm>
            <a:off x="7221625" y="2723664"/>
            <a:ext cx="1313203" cy="406972"/>
          </a:xfrm>
          <a:prstGeom prst="rect">
            <a:avLst/>
          </a:prstGeom>
          <a:noFill/>
          <a:ln>
            <a:noFill/>
          </a:ln>
        </p:spPr>
      </p:pic>
      <p:pic>
        <p:nvPicPr>
          <p:cNvPr descr="image014" id="310" name="Google Shape;310;p14"/>
          <p:cNvPicPr preferRelativeResize="0"/>
          <p:nvPr/>
        </p:nvPicPr>
        <p:blipFill rotWithShape="1">
          <a:blip r:embed="rId15">
            <a:alphaModFix/>
          </a:blip>
          <a:srcRect b="0" l="0" r="0" t="0"/>
          <a:stretch/>
        </p:blipFill>
        <p:spPr>
          <a:xfrm>
            <a:off x="6157164" y="2868319"/>
            <a:ext cx="1721063" cy="858949"/>
          </a:xfrm>
          <a:prstGeom prst="rect">
            <a:avLst/>
          </a:prstGeom>
          <a:noFill/>
          <a:ln>
            <a:noFill/>
          </a:ln>
        </p:spPr>
      </p:pic>
      <p:pic>
        <p:nvPicPr>
          <p:cNvPr descr="image015" id="311" name="Google Shape;311;p14"/>
          <p:cNvPicPr preferRelativeResize="0"/>
          <p:nvPr/>
        </p:nvPicPr>
        <p:blipFill rotWithShape="1">
          <a:blip r:embed="rId16">
            <a:alphaModFix/>
          </a:blip>
          <a:srcRect b="0" l="0" r="0" t="0"/>
          <a:stretch/>
        </p:blipFill>
        <p:spPr>
          <a:xfrm>
            <a:off x="7302711" y="3270739"/>
            <a:ext cx="1669216" cy="441370"/>
          </a:xfrm>
          <a:prstGeom prst="rect">
            <a:avLst/>
          </a:prstGeom>
          <a:noFill/>
          <a:ln>
            <a:noFill/>
          </a:ln>
        </p:spPr>
      </p:pic>
      <p:pic>
        <p:nvPicPr>
          <p:cNvPr descr="image001" id="312" name="Google Shape;312;p14"/>
          <p:cNvPicPr preferRelativeResize="0"/>
          <p:nvPr/>
        </p:nvPicPr>
        <p:blipFill rotWithShape="1">
          <a:blip r:embed="rId17">
            <a:alphaModFix/>
          </a:blip>
          <a:srcRect b="0" l="0" r="0" t="0"/>
          <a:stretch/>
        </p:blipFill>
        <p:spPr>
          <a:xfrm>
            <a:off x="2911476" y="2021681"/>
            <a:ext cx="1527175" cy="1095375"/>
          </a:xfrm>
          <a:prstGeom prst="rect">
            <a:avLst/>
          </a:prstGeom>
          <a:noFill/>
          <a:ln>
            <a:noFill/>
          </a:ln>
        </p:spPr>
      </p:pic>
      <p:sp>
        <p:nvSpPr>
          <p:cNvPr id="313" name="Google Shape;313;p14"/>
          <p:cNvSpPr txBox="1"/>
          <p:nvPr/>
        </p:nvSpPr>
        <p:spPr>
          <a:xfrm>
            <a:off x="3200400" y="114300"/>
            <a:ext cx="2895600" cy="461665"/>
          </a:xfrm>
          <a:prstGeom prst="rect">
            <a:avLst/>
          </a:prstGeom>
          <a:gradFill>
            <a:gsLst>
              <a:gs pos="0">
                <a:srgbClr val="93CBD3"/>
              </a:gs>
              <a:gs pos="50000">
                <a:srgbClr val="AAEBF4"/>
              </a:gs>
              <a:gs pos="100000">
                <a:srgbClr val="93CBD3"/>
              </a:gs>
            </a:gsLst>
            <a:lin ang="5400000" scaled="0"/>
          </a:gra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2400" u="none" cap="none" strike="noStrike">
                <a:solidFill>
                  <a:srgbClr val="FF00FF"/>
                </a:solidFill>
                <a:latin typeface="Calibri"/>
                <a:ea typeface="Calibri"/>
                <a:cs typeface="Calibri"/>
                <a:sym typeface="Calibri"/>
              </a:rPr>
              <a:t>SƠ ĐỒ TƯ DUY</a:t>
            </a:r>
            <a:endParaRPr/>
          </a:p>
        </p:txBody>
      </p:sp>
      <p:sp>
        <p:nvSpPr>
          <p:cNvPr id="314" name="Google Shape;314;p14"/>
          <p:cNvSpPr txBox="1"/>
          <p:nvPr/>
        </p:nvSpPr>
        <p:spPr>
          <a:xfrm rot="1763321">
            <a:off x="956523" y="2512571"/>
            <a:ext cx="1752600"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400" u="none" cap="none" strike="noStrike">
                <a:solidFill>
                  <a:schemeClr val="dk1"/>
                </a:solidFill>
                <a:latin typeface="Times New Roman"/>
                <a:ea typeface="Times New Roman"/>
                <a:cs typeface="Times New Roman"/>
                <a:sym typeface="Times New Roman"/>
              </a:rPr>
              <a:t>dẫn trực tiếp</a:t>
            </a:r>
            <a:endParaRPr b="1" i="0" sz="1400" u="none" cap="none" strike="noStrike">
              <a:solidFill>
                <a:schemeClr val="dk1"/>
              </a:solidFill>
              <a:latin typeface="Times New Roman"/>
              <a:ea typeface="Times New Roman"/>
              <a:cs typeface="Times New Roman"/>
              <a:sym typeface="Times New Roman"/>
            </a:endParaRPr>
          </a:p>
        </p:txBody>
      </p:sp>
      <p:sp>
        <p:nvSpPr>
          <p:cNvPr id="315" name="Google Shape;315;p14"/>
          <p:cNvSpPr txBox="1"/>
          <p:nvPr/>
        </p:nvSpPr>
        <p:spPr>
          <a:xfrm rot="620095">
            <a:off x="2070502" y="2430868"/>
            <a:ext cx="144780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200" u="none" cap="none" strike="noStrike">
                <a:solidFill>
                  <a:schemeClr val="dk1"/>
                </a:solidFill>
                <a:latin typeface="Times New Roman"/>
                <a:ea typeface="Times New Roman"/>
                <a:cs typeface="Times New Roman"/>
                <a:sym typeface="Times New Roman"/>
              </a:rPr>
              <a:t>,câu,đoạn</a:t>
            </a:r>
            <a:endParaRPr b="1" i="0" sz="1200" u="none" cap="none" strike="noStrike">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13"/>
                                        </p:tgtEl>
                                        <p:attrNameLst>
                                          <p:attrName>style.visibility</p:attrName>
                                        </p:attrNameLst>
                                      </p:cBhvr>
                                      <p:to>
                                        <p:strVal val="visible"/>
                                      </p:to>
                                    </p:set>
                                    <p:animEffect filter="fade" transition="in">
                                      <p:cBhvr>
                                        <p:cTn dur="500"/>
                                        <p:tgtEl>
                                          <p:spTgt spid="31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2"/>
                                        </p:tgtEl>
                                        <p:attrNameLst>
                                          <p:attrName>style.visibility</p:attrName>
                                        </p:attrNameLst>
                                      </p:cBhvr>
                                      <p:to>
                                        <p:strVal val="visible"/>
                                      </p:to>
                                    </p:set>
                                    <p:animEffect filter="fade" transition="in">
                                      <p:cBhvr>
                                        <p:cTn dur="500"/>
                                        <p:tgtEl>
                                          <p:spTgt spid="31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8"/>
                                        </p:tgtEl>
                                        <p:attrNameLst>
                                          <p:attrName>style.visibility</p:attrName>
                                        </p:attrNameLst>
                                      </p:cBhvr>
                                      <p:to>
                                        <p:strVal val="visible"/>
                                      </p:to>
                                    </p:set>
                                    <p:animEffect filter="fade" transition="in">
                                      <p:cBhvr>
                                        <p:cTn dur="500"/>
                                        <p:tgtEl>
                                          <p:spTgt spid="298"/>
                                        </p:tgtEl>
                                      </p:cBhvr>
                                    </p:animEffect>
                                  </p:childTnLst>
                                </p:cTn>
                              </p:par>
                              <p:par>
                                <p:cTn fill="hold" nodeType="withEffect" presetClass="entr" presetID="10" presetSubtype="0">
                                  <p:stCondLst>
                                    <p:cond delay="0"/>
                                  </p:stCondLst>
                                  <p:childTnLst>
                                    <p:set>
                                      <p:cBhvr>
                                        <p:cTn dur="1" fill="hold">
                                          <p:stCondLst>
                                            <p:cond delay="0"/>
                                          </p:stCondLst>
                                        </p:cTn>
                                        <p:tgtEl>
                                          <p:spTgt spid="315">
                                            <p:txEl>
                                              <p:pRg end="0" st="0"/>
                                            </p:txEl>
                                          </p:spTgt>
                                        </p:tgtEl>
                                        <p:attrNameLst>
                                          <p:attrName>style.visibility</p:attrName>
                                        </p:attrNameLst>
                                      </p:cBhvr>
                                      <p:to>
                                        <p:strVal val="visible"/>
                                      </p:to>
                                    </p:set>
                                    <p:animEffect filter="fade" transition="in">
                                      <p:cBhvr>
                                        <p:cTn dur="500"/>
                                        <p:tgtEl>
                                          <p:spTgt spid="315">
                                            <p:txEl>
                                              <p:pRg end="0" st="0"/>
                                            </p:txEl>
                                          </p:spTgt>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14">
                                            <p:txEl>
                                              <p:pRg end="0" st="0"/>
                                            </p:txEl>
                                          </p:spTgt>
                                        </p:tgtEl>
                                        <p:attrNameLst>
                                          <p:attrName>style.visibility</p:attrName>
                                        </p:attrNameLst>
                                      </p:cBhvr>
                                      <p:to>
                                        <p:strVal val="visible"/>
                                      </p:to>
                                    </p:set>
                                    <p:animEffect filter="fade" transition="in">
                                      <p:cBhvr>
                                        <p:cTn dur="500"/>
                                        <p:tgtEl>
                                          <p:spTgt spid="31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9"/>
                                        </p:tgtEl>
                                        <p:attrNameLst>
                                          <p:attrName>style.visibility</p:attrName>
                                        </p:attrNameLst>
                                      </p:cBhvr>
                                      <p:to>
                                        <p:strVal val="visible"/>
                                      </p:to>
                                    </p:set>
                                    <p:animEffect filter="fade" transition="in">
                                      <p:cBhvr>
                                        <p:cTn dur="500"/>
                                        <p:tgtEl>
                                          <p:spTgt spid="2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0"/>
                                        </p:tgtEl>
                                        <p:attrNameLst>
                                          <p:attrName>style.visibility</p:attrName>
                                        </p:attrNameLst>
                                      </p:cBhvr>
                                      <p:to>
                                        <p:strVal val="visible"/>
                                      </p:to>
                                    </p:set>
                                    <p:animEffect filter="fade" transition="in">
                                      <p:cBhvr>
                                        <p:cTn dur="500"/>
                                        <p:tgtEl>
                                          <p:spTgt spid="30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1"/>
                                        </p:tgtEl>
                                        <p:attrNameLst>
                                          <p:attrName>style.visibility</p:attrName>
                                        </p:attrNameLst>
                                      </p:cBhvr>
                                      <p:to>
                                        <p:strVal val="visible"/>
                                      </p:to>
                                    </p:set>
                                    <p:animEffect filter="fade" transition="in">
                                      <p:cBhvr>
                                        <p:cTn dur="500"/>
                                        <p:tgtEl>
                                          <p:spTgt spid="30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2"/>
                                        </p:tgtEl>
                                        <p:attrNameLst>
                                          <p:attrName>style.visibility</p:attrName>
                                        </p:attrNameLst>
                                      </p:cBhvr>
                                      <p:to>
                                        <p:strVal val="visible"/>
                                      </p:to>
                                    </p:set>
                                    <p:animEffect filter="fade" transition="in">
                                      <p:cBhvr>
                                        <p:cTn dur="500"/>
                                        <p:tgtEl>
                                          <p:spTgt spid="30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3"/>
                                        </p:tgtEl>
                                        <p:attrNameLst>
                                          <p:attrName>style.visibility</p:attrName>
                                        </p:attrNameLst>
                                      </p:cBhvr>
                                      <p:to>
                                        <p:strVal val="visible"/>
                                      </p:to>
                                    </p:set>
                                    <p:animEffect filter="fade" transition="in">
                                      <p:cBhvr>
                                        <p:cTn dur="500"/>
                                        <p:tgtEl>
                                          <p:spTgt spid="3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4"/>
                                        </p:tgtEl>
                                        <p:attrNameLst>
                                          <p:attrName>style.visibility</p:attrName>
                                        </p:attrNameLst>
                                      </p:cBhvr>
                                      <p:to>
                                        <p:strVal val="visible"/>
                                      </p:to>
                                    </p:set>
                                    <p:animEffect filter="fade" transition="in">
                                      <p:cBhvr>
                                        <p:cTn dur="500"/>
                                        <p:tgtEl>
                                          <p:spTgt spid="30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5"/>
                                        </p:tgtEl>
                                        <p:attrNameLst>
                                          <p:attrName>style.visibility</p:attrName>
                                        </p:attrNameLst>
                                      </p:cBhvr>
                                      <p:to>
                                        <p:strVal val="visible"/>
                                      </p:to>
                                    </p:set>
                                    <p:animEffect filter="fade" transition="in">
                                      <p:cBhvr>
                                        <p:cTn dur="500"/>
                                        <p:tgtEl>
                                          <p:spTgt spid="30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6"/>
                                        </p:tgtEl>
                                        <p:attrNameLst>
                                          <p:attrName>style.visibility</p:attrName>
                                        </p:attrNameLst>
                                      </p:cBhvr>
                                      <p:to>
                                        <p:strVal val="visible"/>
                                      </p:to>
                                    </p:set>
                                    <p:animEffect filter="fade" transition="in">
                                      <p:cBhvr>
                                        <p:cTn dur="500"/>
                                        <p:tgtEl>
                                          <p:spTgt spid="30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7"/>
                                        </p:tgtEl>
                                        <p:attrNameLst>
                                          <p:attrName>style.visibility</p:attrName>
                                        </p:attrNameLst>
                                      </p:cBhvr>
                                      <p:to>
                                        <p:strVal val="visible"/>
                                      </p:to>
                                    </p:set>
                                    <p:animEffect filter="fade" transition="in">
                                      <p:cBhvr>
                                        <p:cTn dur="500"/>
                                        <p:tgtEl>
                                          <p:spTgt spid="30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8"/>
                                        </p:tgtEl>
                                        <p:attrNameLst>
                                          <p:attrName>style.visibility</p:attrName>
                                        </p:attrNameLst>
                                      </p:cBhvr>
                                      <p:to>
                                        <p:strVal val="visible"/>
                                      </p:to>
                                    </p:set>
                                    <p:animEffect filter="fade" transition="in">
                                      <p:cBhvr>
                                        <p:cTn dur="500"/>
                                        <p:tgtEl>
                                          <p:spTgt spid="30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9"/>
                                        </p:tgtEl>
                                        <p:attrNameLst>
                                          <p:attrName>style.visibility</p:attrName>
                                        </p:attrNameLst>
                                      </p:cBhvr>
                                      <p:to>
                                        <p:strVal val="visible"/>
                                      </p:to>
                                    </p:set>
                                    <p:animEffect filter="fade" transition="in">
                                      <p:cBhvr>
                                        <p:cTn dur="500"/>
                                        <p:tgtEl>
                                          <p:spTgt spid="30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0"/>
                                        </p:tgtEl>
                                        <p:attrNameLst>
                                          <p:attrName>style.visibility</p:attrName>
                                        </p:attrNameLst>
                                      </p:cBhvr>
                                      <p:to>
                                        <p:strVal val="visible"/>
                                      </p:to>
                                    </p:set>
                                    <p:animEffect filter="fade" transition="in">
                                      <p:cBhvr>
                                        <p:cTn dur="500"/>
                                        <p:tgtEl>
                                          <p:spTgt spid="31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1"/>
                                        </p:tgtEl>
                                        <p:attrNameLst>
                                          <p:attrName>style.visibility</p:attrName>
                                        </p:attrNameLst>
                                      </p:cBhvr>
                                      <p:to>
                                        <p:strVal val="visible"/>
                                      </p:to>
                                    </p:set>
                                    <p:animEffect filter="fade" transition="in">
                                      <p:cBhvr>
                                        <p:cTn dur="500"/>
                                        <p:tgtEl>
                                          <p:spTgt spid="31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15"/>
          <p:cNvSpPr/>
          <p:nvPr/>
        </p:nvSpPr>
        <p:spPr>
          <a:xfrm>
            <a:off x="2562860" y="0"/>
            <a:ext cx="5057140" cy="457200"/>
          </a:xfrm>
          <a:prstGeom prst="rect">
            <a:avLst/>
          </a:prstGeom>
        </p:spPr>
        <p:txBody>
          <a:bodyPr>
            <a:prstTxWarp prst="textPlain"/>
          </a:bodyPr>
          <a:lstStyle/>
          <a:p>
            <a:pPr lvl="0" algn="l"/>
            <a:r>
              <a:rPr b="0" i="0">
                <a:ln cap="flat" cmpd="sng" w="19050">
                  <a:solidFill>
                    <a:srgbClr val="99CC00"/>
                  </a:solidFill>
                  <a:prstDash val="solid"/>
                  <a:round/>
                  <a:headEnd len="sm" w="sm" type="none"/>
                  <a:tailEnd len="sm" w="sm" type="none"/>
                </a:ln>
                <a:solidFill>
                  <a:srgbClr val="00CC00"/>
                </a:solidFill>
                <a:latin typeface="Times New Roman"/>
              </a:rPr>
              <a:t>DẤU NGOẶC KÉP</a:t>
            </a:r>
          </a:p>
        </p:txBody>
      </p:sp>
      <p:sp>
        <p:nvSpPr>
          <p:cNvPr id="321" name="Google Shape;321;p15"/>
          <p:cNvSpPr txBox="1"/>
          <p:nvPr/>
        </p:nvSpPr>
        <p:spPr>
          <a:xfrm>
            <a:off x="200660" y="742950"/>
            <a:ext cx="2362200"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400" u="sng" cap="none" strike="noStrike">
                <a:solidFill>
                  <a:schemeClr val="dk1"/>
                </a:solidFill>
                <a:latin typeface="Arial"/>
                <a:ea typeface="Arial"/>
                <a:cs typeface="Arial"/>
                <a:sym typeface="Arial"/>
              </a:rPr>
              <a:t>I. CÔNG DỤNG</a:t>
            </a:r>
            <a:r>
              <a:rPr b="1" i="0" lang="en-US" sz="1400" u="none" cap="none" strike="noStrike">
                <a:solidFill>
                  <a:schemeClr val="dk1"/>
                </a:solidFill>
                <a:latin typeface="Arial"/>
                <a:ea typeface="Arial"/>
                <a:cs typeface="Arial"/>
                <a:sym typeface="Arial"/>
              </a:rPr>
              <a:t>:</a:t>
            </a:r>
            <a:endParaRPr b="0" i="0" sz="1400" u="none" cap="none" strike="noStrike">
              <a:solidFill>
                <a:schemeClr val="dk1"/>
              </a:solidFill>
              <a:latin typeface="Arial"/>
              <a:ea typeface="Arial"/>
              <a:cs typeface="Arial"/>
              <a:sym typeface="Arial"/>
            </a:endParaRPr>
          </a:p>
        </p:txBody>
      </p:sp>
      <p:sp>
        <p:nvSpPr>
          <p:cNvPr descr="Newsprint" id="322" name="Google Shape;322;p15"/>
          <p:cNvSpPr/>
          <p:nvPr/>
        </p:nvSpPr>
        <p:spPr>
          <a:xfrm>
            <a:off x="-281152" y="457200"/>
            <a:ext cx="4776952" cy="4686300"/>
          </a:xfrm>
          <a:prstGeom prst="verticalScroll">
            <a:avLst>
              <a:gd fmla="val 7139" name="adj"/>
            </a:avLst>
          </a:prstGeom>
          <a:noFill/>
          <a:ln cap="flat" cmpd="sng" w="9525">
            <a:solidFill>
              <a:srgbClr val="FF0000"/>
            </a:solidFill>
            <a:prstDash val="solid"/>
            <a:round/>
            <a:headEnd len="sm" w="sm" type="none"/>
            <a:tailEnd len="sm" w="sm" type="none"/>
          </a:ln>
          <a:effectLst>
            <a:outerShdw rotWithShape="0" algn="ctr" dir="2700000" dist="107763">
              <a:schemeClr val="lt2">
                <a:alpha val="49803"/>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15"/>
          <p:cNvSpPr txBox="1"/>
          <p:nvPr/>
        </p:nvSpPr>
        <p:spPr>
          <a:xfrm rot="5400000">
            <a:off x="15092" y="830068"/>
            <a:ext cx="4184467" cy="410784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324" name="Google Shape;324;p15"/>
          <p:cNvSpPr txBox="1"/>
          <p:nvPr/>
        </p:nvSpPr>
        <p:spPr>
          <a:xfrm>
            <a:off x="1066800" y="1047750"/>
            <a:ext cx="2667000" cy="33718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600" u="none" cap="none" strike="noStrike">
                <a:solidFill>
                  <a:schemeClr val="dk1"/>
                </a:solidFill>
                <a:latin typeface="Arial"/>
                <a:ea typeface="Arial"/>
                <a:cs typeface="Arial"/>
                <a:sym typeface="Arial"/>
              </a:rPr>
              <a:t> </a:t>
            </a:r>
            <a:r>
              <a:rPr b="1" i="0" lang="en-US" sz="1600" u="none" cap="none" strike="noStrike">
                <a:solidFill>
                  <a:schemeClr val="dk1"/>
                </a:solidFill>
                <a:latin typeface="Times New Roman"/>
                <a:ea typeface="Times New Roman"/>
                <a:cs typeface="Times New Roman"/>
                <a:sym typeface="Times New Roman"/>
              </a:rPr>
              <a:t>Dấu ngoặc kép dùng để:</a:t>
            </a:r>
            <a:endParaRPr/>
          </a:p>
        </p:txBody>
      </p:sp>
      <p:sp>
        <p:nvSpPr>
          <p:cNvPr id="325" name="Google Shape;325;p15"/>
          <p:cNvSpPr txBox="1"/>
          <p:nvPr/>
        </p:nvSpPr>
        <p:spPr>
          <a:xfrm>
            <a:off x="11430" y="1743940"/>
            <a:ext cx="4191000" cy="58356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0" i="0" lang="en-US" sz="1600" u="none" cap="none" strike="noStrike">
                <a:solidFill>
                  <a:schemeClr val="dk1"/>
                </a:solidFill>
                <a:latin typeface="Arial"/>
                <a:ea typeface="Arial"/>
                <a:cs typeface="Arial"/>
                <a:sym typeface="Arial"/>
              </a:rPr>
              <a:t>   -</a:t>
            </a:r>
            <a:r>
              <a:rPr b="0" i="0" lang="en-US" sz="1600" u="none" cap="none" strike="noStrike">
                <a:solidFill>
                  <a:schemeClr val="dk1"/>
                </a:solidFill>
                <a:latin typeface="Times New Roman"/>
                <a:ea typeface="Times New Roman"/>
                <a:cs typeface="Times New Roman"/>
                <a:sym typeface="Times New Roman"/>
              </a:rPr>
              <a:t> Đánh dấu từ ngữ được hiểu theo nghĩa đặc biệt hay có hàm ý mỉa mai;</a:t>
            </a:r>
            <a:endParaRPr/>
          </a:p>
        </p:txBody>
      </p:sp>
      <p:sp>
        <p:nvSpPr>
          <p:cNvPr id="326" name="Google Shape;326;p15"/>
          <p:cNvSpPr txBox="1"/>
          <p:nvPr/>
        </p:nvSpPr>
        <p:spPr>
          <a:xfrm>
            <a:off x="48260" y="2279015"/>
            <a:ext cx="4191000" cy="58356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0" i="0" lang="en-US" sz="1600" u="none" cap="none" strike="noStrike">
                <a:solidFill>
                  <a:schemeClr val="dk1"/>
                </a:solidFill>
                <a:latin typeface="Arial"/>
                <a:ea typeface="Arial"/>
                <a:cs typeface="Arial"/>
                <a:sym typeface="Arial"/>
              </a:rPr>
              <a:t>   </a:t>
            </a:r>
            <a:r>
              <a:rPr b="0" i="0" lang="en-US" sz="1600" u="none" cap="none" strike="noStrike">
                <a:solidFill>
                  <a:schemeClr val="dk1"/>
                </a:solidFill>
                <a:latin typeface="Times New Roman"/>
                <a:ea typeface="Times New Roman"/>
                <a:cs typeface="Times New Roman"/>
                <a:sym typeface="Times New Roman"/>
              </a:rPr>
              <a:t>- Đánh dấu tên tác phẩm, tờ báo, tập san, … được dẫn.</a:t>
            </a:r>
            <a:endParaRPr/>
          </a:p>
        </p:txBody>
      </p:sp>
      <p:sp>
        <p:nvSpPr>
          <p:cNvPr id="327" name="Google Shape;327;p15"/>
          <p:cNvSpPr txBox="1"/>
          <p:nvPr/>
        </p:nvSpPr>
        <p:spPr>
          <a:xfrm>
            <a:off x="-5080" y="1045210"/>
            <a:ext cx="1676400" cy="33718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600" u="sng" cap="none" strike="noStrike">
                <a:solidFill>
                  <a:schemeClr val="dk1"/>
                </a:solidFill>
                <a:latin typeface="Times New Roman"/>
                <a:ea typeface="Times New Roman"/>
                <a:cs typeface="Times New Roman"/>
                <a:sym typeface="Times New Roman"/>
              </a:rPr>
              <a:t>  Ghi nhớ </a:t>
            </a:r>
            <a:r>
              <a:rPr b="1" i="0" lang="en-US" sz="1600" u="none" cap="none" strike="noStrike">
                <a:solidFill>
                  <a:schemeClr val="dk1"/>
                </a:solidFill>
                <a:latin typeface="Times New Roman"/>
                <a:ea typeface="Times New Roman"/>
                <a:cs typeface="Times New Roman"/>
                <a:sym typeface="Times New Roman"/>
              </a:rPr>
              <a:t>:</a:t>
            </a:r>
            <a:endParaRPr b="0" i="0" sz="1600" u="none" cap="none" strike="noStrike">
              <a:solidFill>
                <a:schemeClr val="dk1"/>
              </a:solidFill>
              <a:latin typeface="Times New Roman"/>
              <a:ea typeface="Times New Roman"/>
              <a:cs typeface="Times New Roman"/>
              <a:sym typeface="Times New Roman"/>
            </a:endParaRPr>
          </a:p>
        </p:txBody>
      </p:sp>
      <p:sp>
        <p:nvSpPr>
          <p:cNvPr id="328" name="Google Shape;328;p15"/>
          <p:cNvSpPr txBox="1"/>
          <p:nvPr/>
        </p:nvSpPr>
        <p:spPr>
          <a:xfrm>
            <a:off x="152228" y="2876256"/>
            <a:ext cx="1962150"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400" u="none" cap="none" strike="noStrike">
                <a:solidFill>
                  <a:schemeClr val="dk1"/>
                </a:solidFill>
                <a:latin typeface="Arial"/>
                <a:ea typeface="Arial"/>
                <a:cs typeface="Arial"/>
                <a:sym typeface="Arial"/>
              </a:rPr>
              <a:t>II. </a:t>
            </a:r>
            <a:r>
              <a:rPr b="1" i="0" lang="en-US" sz="1400" u="sng" cap="none" strike="noStrike">
                <a:solidFill>
                  <a:schemeClr val="dk1"/>
                </a:solidFill>
                <a:latin typeface="Arial"/>
                <a:ea typeface="Arial"/>
                <a:cs typeface="Arial"/>
                <a:sym typeface="Arial"/>
              </a:rPr>
              <a:t>LUYỆN TẬP</a:t>
            </a:r>
            <a:r>
              <a:rPr b="1" i="0" lang="en-US" sz="1400" u="none" cap="none" strike="noStrike">
                <a:solidFill>
                  <a:schemeClr val="dk1"/>
                </a:solidFill>
                <a:latin typeface="Arial"/>
                <a:ea typeface="Arial"/>
                <a:cs typeface="Arial"/>
                <a:sym typeface="Arial"/>
              </a:rPr>
              <a:t>:</a:t>
            </a:r>
            <a:endParaRPr b="0" i="0" sz="1400" u="none" cap="none" strike="noStrike">
              <a:solidFill>
                <a:schemeClr val="dk1"/>
              </a:solidFill>
              <a:latin typeface="Arial"/>
              <a:ea typeface="Arial"/>
              <a:cs typeface="Arial"/>
              <a:sym typeface="Arial"/>
            </a:endParaRPr>
          </a:p>
        </p:txBody>
      </p:sp>
      <p:sp>
        <p:nvSpPr>
          <p:cNvPr id="329" name="Google Shape;329;p15"/>
          <p:cNvSpPr txBox="1"/>
          <p:nvPr/>
        </p:nvSpPr>
        <p:spPr>
          <a:xfrm>
            <a:off x="283145" y="3297181"/>
            <a:ext cx="1098378"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600" u="sng" cap="none" strike="noStrike">
                <a:solidFill>
                  <a:schemeClr val="dk1"/>
                </a:solidFill>
                <a:latin typeface="Arial"/>
                <a:ea typeface="Arial"/>
                <a:cs typeface="Arial"/>
                <a:sym typeface="Arial"/>
              </a:rPr>
              <a:t>Bài tập 1</a:t>
            </a:r>
            <a:r>
              <a:rPr b="0" i="0" lang="en-US" sz="1600" u="none" cap="none" strike="noStrike">
                <a:solidFill>
                  <a:schemeClr val="dk1"/>
                </a:solidFill>
                <a:latin typeface="Arial"/>
                <a:ea typeface="Arial"/>
                <a:cs typeface="Arial"/>
                <a:sym typeface="Arial"/>
              </a:rPr>
              <a:t>:</a:t>
            </a:r>
            <a:endParaRPr/>
          </a:p>
        </p:txBody>
      </p:sp>
      <p:sp>
        <p:nvSpPr>
          <p:cNvPr id="330" name="Google Shape;330;p15"/>
          <p:cNvSpPr txBox="1"/>
          <p:nvPr/>
        </p:nvSpPr>
        <p:spPr>
          <a:xfrm>
            <a:off x="-5080" y="1394460"/>
            <a:ext cx="4443248" cy="33718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600" u="none" cap="none" strike="noStrike">
                <a:solidFill>
                  <a:schemeClr val="dk1"/>
                </a:solidFill>
                <a:latin typeface="Arial"/>
                <a:ea typeface="Arial"/>
                <a:cs typeface="Arial"/>
                <a:sym typeface="Arial"/>
              </a:rPr>
              <a:t>    - </a:t>
            </a:r>
            <a:r>
              <a:rPr b="0" i="0" lang="en-US" sz="1600" u="none" cap="none" strike="noStrike">
                <a:solidFill>
                  <a:schemeClr val="dk1"/>
                </a:solidFill>
                <a:latin typeface="Times New Roman"/>
                <a:ea typeface="Times New Roman"/>
                <a:cs typeface="Times New Roman"/>
                <a:sym typeface="Times New Roman"/>
              </a:rPr>
              <a:t>Đánh dấu từ ngữ, câu, đoạn dẫn trực tiếp</a:t>
            </a:r>
            <a:r>
              <a:rPr b="0" i="0" lang="en-US" sz="1600" u="none" cap="none" strike="noStrike">
                <a:solidFill>
                  <a:schemeClr val="dk1"/>
                </a:solidFill>
                <a:latin typeface="Arial"/>
                <a:ea typeface="Arial"/>
                <a:cs typeface="Arial"/>
                <a:sym typeface="Arial"/>
              </a:rPr>
              <a:t>; </a:t>
            </a:r>
            <a:endParaRPr/>
          </a:p>
        </p:txBody>
      </p:sp>
      <p:sp>
        <p:nvSpPr>
          <p:cNvPr id="331" name="Google Shape;331;p15"/>
          <p:cNvSpPr txBox="1"/>
          <p:nvPr/>
        </p:nvSpPr>
        <p:spPr>
          <a:xfrm>
            <a:off x="283718" y="3692250"/>
            <a:ext cx="1098378"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600" u="sng" cap="none" strike="noStrike">
                <a:solidFill>
                  <a:schemeClr val="dk1"/>
                </a:solidFill>
                <a:latin typeface="Arial"/>
                <a:ea typeface="Arial"/>
                <a:cs typeface="Arial"/>
                <a:sym typeface="Arial"/>
              </a:rPr>
              <a:t>Bài tập 2</a:t>
            </a:r>
            <a:r>
              <a:rPr b="0" i="0" lang="en-US" sz="1600" u="none" cap="none" strike="noStrike">
                <a:solidFill>
                  <a:schemeClr val="dk1"/>
                </a:solidFill>
                <a:latin typeface="Arial"/>
                <a:ea typeface="Arial"/>
                <a:cs typeface="Arial"/>
                <a:sym typeface="Arial"/>
              </a:rPr>
              <a:t>:</a:t>
            </a:r>
            <a:endParaRPr/>
          </a:p>
        </p:txBody>
      </p:sp>
      <p:sp>
        <p:nvSpPr>
          <p:cNvPr id="332" name="Google Shape;332;p15"/>
          <p:cNvSpPr txBox="1"/>
          <p:nvPr/>
        </p:nvSpPr>
        <p:spPr>
          <a:xfrm>
            <a:off x="283145" y="4095860"/>
            <a:ext cx="1098378"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600" u="sng" cap="none" strike="noStrike">
                <a:solidFill>
                  <a:schemeClr val="dk1"/>
                </a:solidFill>
                <a:latin typeface="Arial"/>
                <a:ea typeface="Arial"/>
                <a:cs typeface="Arial"/>
                <a:sym typeface="Arial"/>
              </a:rPr>
              <a:t>Bài tập 3</a:t>
            </a:r>
            <a:r>
              <a:rPr b="0" i="0" lang="en-US" sz="1600" u="none" cap="none" strike="noStrike">
                <a:solidFill>
                  <a:schemeClr val="dk1"/>
                </a:solidFill>
                <a:latin typeface="Arial"/>
                <a:ea typeface="Arial"/>
                <a:cs typeface="Arial"/>
                <a:sym typeface="Arial"/>
              </a:rPr>
              <a:t>:</a:t>
            </a:r>
            <a:endParaRPr/>
          </a:p>
        </p:txBody>
      </p:sp>
      <p:sp>
        <p:nvSpPr>
          <p:cNvPr id="333" name="Google Shape;333;p15"/>
          <p:cNvSpPr txBox="1"/>
          <p:nvPr/>
        </p:nvSpPr>
        <p:spPr>
          <a:xfrm>
            <a:off x="283549" y="4553246"/>
            <a:ext cx="1098378"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600" u="sng" cap="none" strike="noStrike">
                <a:solidFill>
                  <a:schemeClr val="dk1"/>
                </a:solidFill>
                <a:latin typeface="Arial"/>
                <a:ea typeface="Arial"/>
                <a:cs typeface="Arial"/>
                <a:sym typeface="Arial"/>
              </a:rPr>
              <a:t>Bài tập 4</a:t>
            </a:r>
            <a:r>
              <a:rPr b="0" i="0" lang="en-US" sz="1600" u="none" cap="none" strike="noStrike">
                <a:solidFill>
                  <a:schemeClr val="dk1"/>
                </a:solidFill>
                <a:latin typeface="Arial"/>
                <a:ea typeface="Arial"/>
                <a:cs typeface="Arial"/>
                <a:sym typeface="Arial"/>
              </a:rPr>
              <a:t>:</a:t>
            </a:r>
            <a:endParaRPr/>
          </a:p>
        </p:txBody>
      </p:sp>
      <p:sp>
        <p:nvSpPr>
          <p:cNvPr id="334" name="Google Shape;334;p15"/>
          <p:cNvSpPr txBox="1"/>
          <p:nvPr/>
        </p:nvSpPr>
        <p:spPr>
          <a:xfrm>
            <a:off x="4343400" y="628650"/>
            <a:ext cx="4343400" cy="39878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000" u="none" cap="none" strike="noStrike">
                <a:solidFill>
                  <a:srgbClr val="CC0000"/>
                </a:solidFill>
                <a:latin typeface="Times New Roman"/>
                <a:ea typeface="Times New Roman"/>
                <a:cs typeface="Times New Roman"/>
                <a:sym typeface="Times New Roman"/>
              </a:rPr>
              <a:t>HƯỚNG DẪN TỰ HỌC</a:t>
            </a:r>
            <a:endParaRPr/>
          </a:p>
        </p:txBody>
      </p:sp>
      <p:sp>
        <p:nvSpPr>
          <p:cNvPr id="335" name="Google Shape;335;p15"/>
          <p:cNvSpPr txBox="1"/>
          <p:nvPr/>
        </p:nvSpPr>
        <p:spPr>
          <a:xfrm>
            <a:off x="4288220" y="936459"/>
            <a:ext cx="4833555" cy="10147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000" u="none" cap="none" strike="noStrike">
                <a:solidFill>
                  <a:srgbClr val="0000FF"/>
                </a:solidFill>
                <a:latin typeface="Arial"/>
                <a:ea typeface="Arial"/>
                <a:cs typeface="Arial"/>
                <a:sym typeface="Arial"/>
              </a:rPr>
              <a:t> </a:t>
            </a:r>
            <a:r>
              <a:rPr b="1" i="0" lang="en-US" sz="2000" u="none" cap="none" strike="noStrike">
                <a:solidFill>
                  <a:srgbClr val="0000FF"/>
                </a:solidFill>
                <a:latin typeface="Times New Roman"/>
                <a:ea typeface="Times New Roman"/>
                <a:cs typeface="Times New Roman"/>
                <a:sym typeface="Times New Roman"/>
              </a:rPr>
              <a:t>Nắm vững công dụng của dấu ngoặc kép.</a:t>
            </a:r>
            <a:endParaRPr/>
          </a:p>
          <a:p>
            <a:pPr indent="0" lvl="0" marL="0" marR="0" rtl="0" algn="l">
              <a:spcBef>
                <a:spcPts val="0"/>
              </a:spcBef>
              <a:spcAft>
                <a:spcPts val="0"/>
              </a:spcAft>
              <a:buNone/>
            </a:pPr>
            <a:r>
              <a:rPr b="0" i="0" lang="en-US" sz="2000" u="none" cap="none" strike="noStrike">
                <a:solidFill>
                  <a:srgbClr val="0000FF"/>
                </a:solidFill>
                <a:latin typeface="Times New Roman"/>
                <a:ea typeface="Times New Roman"/>
                <a:cs typeface="Times New Roman"/>
                <a:sym typeface="Times New Roman"/>
              </a:rPr>
              <a:t>- </a:t>
            </a:r>
            <a:r>
              <a:rPr b="1" i="0" lang="en-US" sz="2000" u="none" cap="none" strike="noStrike">
                <a:solidFill>
                  <a:srgbClr val="0000FF"/>
                </a:solidFill>
                <a:latin typeface="Times New Roman"/>
                <a:ea typeface="Times New Roman"/>
                <a:cs typeface="Times New Roman"/>
                <a:sym typeface="Times New Roman"/>
              </a:rPr>
              <a:t>Hoàn thành bài tập 1- d, e; 2-c</a:t>
            </a:r>
            <a:endParaRPr b="0" i="0" sz="2000" u="none" cap="none" strike="noStrike">
              <a:solidFill>
                <a:srgbClr val="0000FF"/>
              </a:solidFill>
              <a:latin typeface="Times New Roman"/>
              <a:ea typeface="Times New Roman"/>
              <a:cs typeface="Times New Roman"/>
              <a:sym typeface="Times New Roman"/>
            </a:endParaRPr>
          </a:p>
          <a:p>
            <a:pPr indent="0" lvl="0" marL="0" marR="0" rtl="0" algn="l">
              <a:spcBef>
                <a:spcPts val="0"/>
              </a:spcBef>
              <a:spcAft>
                <a:spcPts val="0"/>
              </a:spcAft>
              <a:buNone/>
            </a:pPr>
            <a:r>
              <a:rPr b="1" i="0" lang="en-US" sz="2000" u="none" cap="none" strike="noStrike">
                <a:solidFill>
                  <a:srgbClr val="0000FF"/>
                </a:solidFill>
                <a:latin typeface="Times New Roman"/>
                <a:ea typeface="Times New Roman"/>
                <a:cs typeface="Times New Roman"/>
                <a:sym typeface="Times New Roman"/>
              </a:rPr>
              <a:t>- Làm bài tập 5/ SGK trang 144.</a:t>
            </a:r>
            <a:endParaRPr/>
          </a:p>
        </p:txBody>
      </p:sp>
      <p:sp>
        <p:nvSpPr>
          <p:cNvPr id="336" name="Google Shape;336;p15"/>
          <p:cNvSpPr txBox="1"/>
          <p:nvPr/>
        </p:nvSpPr>
        <p:spPr>
          <a:xfrm>
            <a:off x="4367048" y="2178848"/>
            <a:ext cx="2730500" cy="368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800" u="none" cap="none" strike="noStrike">
                <a:solidFill>
                  <a:srgbClr val="663300"/>
                </a:solidFill>
                <a:latin typeface="Times New Roman"/>
                <a:ea typeface="Times New Roman"/>
                <a:cs typeface="Times New Roman"/>
                <a:sym typeface="Times New Roman"/>
              </a:rPr>
              <a:t>Chuẩn bị:</a:t>
            </a:r>
            <a:endParaRPr/>
          </a:p>
        </p:txBody>
      </p:sp>
      <p:sp>
        <p:nvSpPr>
          <p:cNvPr id="337" name="Google Shape;337;p15"/>
          <p:cNvSpPr txBox="1"/>
          <p:nvPr/>
        </p:nvSpPr>
        <p:spPr>
          <a:xfrm>
            <a:off x="4288155" y="2676525"/>
            <a:ext cx="4833620" cy="2245360"/>
          </a:xfrm>
          <a:prstGeom prst="rect">
            <a:avLst/>
          </a:prstGeom>
          <a:noFill/>
          <a:ln>
            <a:noFill/>
          </a:ln>
        </p:spPr>
        <p:txBody>
          <a:bodyPr anchorCtr="0" anchor="t" bIns="45700" lIns="91425" spcFirstLastPara="1" rIns="91425" wrap="square" tIns="45700">
            <a:spAutoFit/>
          </a:bodyPr>
          <a:lstStyle/>
          <a:p>
            <a:pPr indent="-127000" lvl="0" marL="0" marR="0" rtl="0" algn="l">
              <a:spcBef>
                <a:spcPts val="0"/>
              </a:spcBef>
              <a:spcAft>
                <a:spcPts val="0"/>
              </a:spcAft>
              <a:buClr>
                <a:srgbClr val="0000FF"/>
              </a:buClr>
              <a:buSzPts val="2000"/>
              <a:buFont typeface="Arial"/>
              <a:buChar char="-"/>
            </a:pPr>
            <a:r>
              <a:rPr b="1" i="0" lang="en-US" sz="2000" u="none" cap="none" strike="noStrike">
                <a:solidFill>
                  <a:srgbClr val="0000FF"/>
                </a:solidFill>
                <a:latin typeface="Arial"/>
                <a:ea typeface="Arial"/>
                <a:cs typeface="Arial"/>
                <a:sym typeface="Arial"/>
              </a:rPr>
              <a:t> </a:t>
            </a:r>
            <a:r>
              <a:rPr b="1" i="0" lang="en-US" sz="2000" u="none" cap="none" strike="noStrike">
                <a:solidFill>
                  <a:srgbClr val="0000FF"/>
                </a:solidFill>
                <a:latin typeface="Times New Roman"/>
                <a:ea typeface="Times New Roman"/>
                <a:cs typeface="Times New Roman"/>
                <a:sym typeface="Times New Roman"/>
              </a:rPr>
              <a:t>Soạn bài : Đập đá ở Côn Lôn</a:t>
            </a:r>
            <a:endParaRPr/>
          </a:p>
          <a:p>
            <a:pPr indent="0" lvl="0" marL="0" marR="0" rtl="0" algn="l">
              <a:spcBef>
                <a:spcPts val="0"/>
              </a:spcBef>
              <a:spcAft>
                <a:spcPts val="0"/>
              </a:spcAft>
              <a:buClr>
                <a:srgbClr val="0000FF"/>
              </a:buClr>
              <a:buSzPts val="2000"/>
              <a:buFont typeface="Times New Roman"/>
              <a:buNone/>
            </a:pPr>
            <a:r>
              <a:rPr b="1" i="0" lang="en-US" sz="2000" u="none" cap="none" strike="noStrike">
                <a:solidFill>
                  <a:srgbClr val="0000FF"/>
                </a:solidFill>
                <a:latin typeface="Times New Roman"/>
                <a:ea typeface="Times New Roman"/>
                <a:cs typeface="Times New Roman"/>
                <a:sym typeface="Times New Roman"/>
              </a:rPr>
              <a:t> + Tìm hiểu phần chú thích, gạch chân những ý chính về tác giả, tác phẩm.</a:t>
            </a:r>
            <a:endParaRPr/>
          </a:p>
          <a:p>
            <a:pPr indent="0" lvl="0" marL="0" marR="0" rtl="0" algn="l">
              <a:spcBef>
                <a:spcPts val="0"/>
              </a:spcBef>
              <a:spcAft>
                <a:spcPts val="0"/>
              </a:spcAft>
              <a:buClr>
                <a:srgbClr val="0000FF"/>
              </a:buClr>
              <a:buSzPts val="2000"/>
              <a:buFont typeface="Times New Roman"/>
              <a:buNone/>
            </a:pPr>
            <a:r>
              <a:rPr b="1" i="0" lang="en-US" sz="2000" u="none" cap="none" strike="noStrike">
                <a:solidFill>
                  <a:srgbClr val="0000FF"/>
                </a:solidFill>
                <a:latin typeface="Times New Roman"/>
                <a:ea typeface="Times New Roman"/>
                <a:cs typeface="Times New Roman"/>
                <a:sym typeface="Times New Roman"/>
              </a:rPr>
              <a:t>+ Tìm hiểu nội dung, nghệ thuật của bài thơ theo bố cục 2 phần : 4 câu đầu, 4 câu cuối.</a:t>
            </a:r>
            <a:endParaRPr b="1" i="0" sz="2000" u="none" cap="none" strike="noStrike">
              <a:solidFill>
                <a:srgbClr val="0000FF"/>
              </a:solidFill>
              <a:latin typeface="Times New Roman"/>
              <a:ea typeface="Times New Roman"/>
              <a:cs typeface="Times New Roman"/>
              <a:sym typeface="Times New Roman"/>
            </a:endParaRPr>
          </a:p>
          <a:p>
            <a:pPr indent="0" lvl="0" marL="0" marR="0" rtl="0" algn="l">
              <a:spcBef>
                <a:spcPts val="0"/>
              </a:spcBef>
              <a:spcAft>
                <a:spcPts val="0"/>
              </a:spcAft>
              <a:buNone/>
            </a:pPr>
            <a:r>
              <a:t/>
            </a:r>
            <a:endParaRPr b="0" i="0" sz="2000" u="none" cap="none" strike="noStrike">
              <a:solidFill>
                <a:srgbClr val="0000FF"/>
              </a:solidFill>
              <a:latin typeface="Times New Roman"/>
              <a:ea typeface="Times New Roman"/>
              <a:cs typeface="Times New Roman"/>
              <a:sym typeface="Times New Roman"/>
            </a:endParaRPr>
          </a:p>
        </p:txBody>
      </p:sp>
      <p:pic>
        <p:nvPicPr>
          <p:cNvPr descr="ros064-082017" id="338" name="Google Shape;338;p15"/>
          <p:cNvPicPr preferRelativeResize="0"/>
          <p:nvPr/>
        </p:nvPicPr>
        <p:blipFill rotWithShape="1">
          <a:blip r:embed="rId3">
            <a:alphaModFix/>
          </a:blip>
          <a:srcRect b="0" l="0" r="0" t="0"/>
          <a:stretch/>
        </p:blipFill>
        <p:spPr>
          <a:xfrm>
            <a:off x="4648200" y="4743451"/>
            <a:ext cx="3276600" cy="47982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34"/>
                                        </p:tgtEl>
                                        <p:attrNameLst>
                                          <p:attrName>style.visibility</p:attrName>
                                        </p:attrNameLst>
                                      </p:cBhvr>
                                      <p:to>
                                        <p:strVal val="visible"/>
                                      </p:to>
                                    </p:set>
                                    <p:anim calcmode="lin" valueType="num">
                                      <p:cBhvr additive="base">
                                        <p:cTn dur="500"/>
                                        <p:tgtEl>
                                          <p:spTgt spid="334"/>
                                        </p:tgtEl>
                                        <p:attrNameLst>
                                          <p:attrName>ppt_w</p:attrName>
                                        </p:attrNameLst>
                                      </p:cBhvr>
                                      <p:tavLst>
                                        <p:tav fmla="" tm="0">
                                          <p:val>
                                            <p:strVal val="0"/>
                                          </p:val>
                                        </p:tav>
                                        <p:tav fmla="" tm="100000">
                                          <p:val>
                                            <p:strVal val="#ppt_w"/>
                                          </p:val>
                                        </p:tav>
                                      </p:tavLst>
                                    </p:anim>
                                    <p:anim calcmode="lin" valueType="num">
                                      <p:cBhvr additive="base">
                                        <p:cTn dur="500"/>
                                        <p:tgtEl>
                                          <p:spTgt spid="334"/>
                                        </p:tgtEl>
                                        <p:attrNameLst>
                                          <p:attrName>ppt_h</p:attrName>
                                        </p:attrNameLst>
                                      </p:cBhvr>
                                      <p:tavLst>
                                        <p:tav fmla="" tm="0">
                                          <p:val>
                                            <p:strVal val="0"/>
                                          </p:val>
                                        </p:tav>
                                        <p:tav fmla="" tm="100000">
                                          <p:val>
                                            <p:strVal val="#ppt_h"/>
                                          </p:val>
                                        </p:tav>
                                      </p:tavLst>
                                    </p:anim>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35"/>
                                        </p:tgtEl>
                                        <p:attrNameLst>
                                          <p:attrName>style.visibility</p:attrName>
                                        </p:attrNameLst>
                                      </p:cBhvr>
                                      <p:to>
                                        <p:strVal val="visible"/>
                                      </p:to>
                                    </p:set>
                                    <p:animEffect filter="fade" transition="in">
                                      <p:cBhvr>
                                        <p:cTn dur="1000"/>
                                        <p:tgtEl>
                                          <p:spTgt spid="3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36"/>
                                        </p:tgtEl>
                                        <p:attrNameLst>
                                          <p:attrName>style.visibility</p:attrName>
                                        </p:attrNameLst>
                                      </p:cBhvr>
                                      <p:to>
                                        <p:strVal val="visible"/>
                                      </p:to>
                                    </p:set>
                                    <p:anim calcmode="lin" valueType="num">
                                      <p:cBhvr additive="base">
                                        <p:cTn dur="500"/>
                                        <p:tgtEl>
                                          <p:spTgt spid="336"/>
                                        </p:tgtEl>
                                        <p:attrNameLst>
                                          <p:attrName>ppt_w</p:attrName>
                                        </p:attrNameLst>
                                      </p:cBhvr>
                                      <p:tavLst>
                                        <p:tav fmla="" tm="0">
                                          <p:val>
                                            <p:strVal val="0"/>
                                          </p:val>
                                        </p:tav>
                                        <p:tav fmla="" tm="100000">
                                          <p:val>
                                            <p:strVal val="#ppt_w"/>
                                          </p:val>
                                        </p:tav>
                                      </p:tavLst>
                                    </p:anim>
                                    <p:anim calcmode="lin" valueType="num">
                                      <p:cBhvr additive="base">
                                        <p:cTn dur="500"/>
                                        <p:tgtEl>
                                          <p:spTgt spid="336"/>
                                        </p:tgtEl>
                                        <p:attrNameLst>
                                          <p:attrName>ppt_h</p:attrName>
                                        </p:attrNameLst>
                                      </p:cBhvr>
                                      <p:tavLst>
                                        <p:tav fmla="" tm="0">
                                          <p:val>
                                            <p:strVal val="0"/>
                                          </p:val>
                                        </p:tav>
                                        <p:tav fmla="" tm="100000">
                                          <p:val>
                                            <p:strVal val="#ppt_h"/>
                                          </p:val>
                                        </p:tav>
                                      </p:tavLst>
                                    </p:anim>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37"/>
                                        </p:tgtEl>
                                        <p:attrNameLst>
                                          <p:attrName>style.visibility</p:attrName>
                                        </p:attrNameLst>
                                      </p:cBhvr>
                                      <p:to>
                                        <p:strVal val="visible"/>
                                      </p:to>
                                    </p:set>
                                    <p:animEffect filter="fade" transition="in">
                                      <p:cBhvr>
                                        <p:cTn dur="1000"/>
                                        <p:tgtEl>
                                          <p:spTgt spid="33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pic>
        <p:nvPicPr>
          <p:cNvPr descr="image002" id="343" name="Google Shape;343;p16"/>
          <p:cNvPicPr preferRelativeResize="0"/>
          <p:nvPr/>
        </p:nvPicPr>
        <p:blipFill rotWithShape="1">
          <a:blip r:embed="rId3">
            <a:alphaModFix/>
          </a:blip>
          <a:srcRect b="0" l="0" r="0" t="0"/>
          <a:stretch/>
        </p:blipFill>
        <p:spPr>
          <a:xfrm>
            <a:off x="539751" y="2007394"/>
            <a:ext cx="2678113" cy="971550"/>
          </a:xfrm>
          <a:prstGeom prst="rect">
            <a:avLst/>
          </a:prstGeom>
          <a:noFill/>
          <a:ln>
            <a:noFill/>
          </a:ln>
        </p:spPr>
      </p:pic>
      <p:pic>
        <p:nvPicPr>
          <p:cNvPr descr="image003" id="344" name="Google Shape;344;p16"/>
          <p:cNvPicPr preferRelativeResize="0"/>
          <p:nvPr/>
        </p:nvPicPr>
        <p:blipFill rotWithShape="1">
          <a:blip r:embed="rId4">
            <a:alphaModFix/>
          </a:blip>
          <a:srcRect b="0" l="0" r="0" t="0"/>
          <a:stretch/>
        </p:blipFill>
        <p:spPr>
          <a:xfrm>
            <a:off x="-57150" y="1809750"/>
            <a:ext cx="1050925" cy="591741"/>
          </a:xfrm>
          <a:prstGeom prst="rect">
            <a:avLst/>
          </a:prstGeom>
          <a:noFill/>
          <a:ln>
            <a:noFill/>
          </a:ln>
        </p:spPr>
      </p:pic>
      <p:pic>
        <p:nvPicPr>
          <p:cNvPr descr="image004" id="345" name="Google Shape;345;p16"/>
          <p:cNvPicPr preferRelativeResize="0"/>
          <p:nvPr/>
        </p:nvPicPr>
        <p:blipFill rotWithShape="1">
          <a:blip r:embed="rId5">
            <a:alphaModFix/>
          </a:blip>
          <a:srcRect b="0" l="0" r="0" t="0"/>
          <a:stretch/>
        </p:blipFill>
        <p:spPr>
          <a:xfrm>
            <a:off x="3398838" y="1528168"/>
            <a:ext cx="3065462" cy="1450776"/>
          </a:xfrm>
          <a:prstGeom prst="rect">
            <a:avLst/>
          </a:prstGeom>
          <a:noFill/>
          <a:ln>
            <a:noFill/>
          </a:ln>
        </p:spPr>
      </p:pic>
      <p:pic>
        <p:nvPicPr>
          <p:cNvPr descr="image005" id="346" name="Google Shape;346;p16"/>
          <p:cNvPicPr preferRelativeResize="0"/>
          <p:nvPr/>
        </p:nvPicPr>
        <p:blipFill rotWithShape="1">
          <a:blip r:embed="rId6">
            <a:alphaModFix/>
          </a:blip>
          <a:srcRect b="0" l="0" r="0" t="0"/>
          <a:stretch/>
        </p:blipFill>
        <p:spPr>
          <a:xfrm>
            <a:off x="5890238" y="1157677"/>
            <a:ext cx="1599588" cy="843825"/>
          </a:xfrm>
          <a:prstGeom prst="rect">
            <a:avLst/>
          </a:prstGeom>
          <a:noFill/>
          <a:ln>
            <a:noFill/>
          </a:ln>
        </p:spPr>
      </p:pic>
      <p:pic>
        <p:nvPicPr>
          <p:cNvPr descr="image006" id="347" name="Google Shape;347;p16"/>
          <p:cNvPicPr preferRelativeResize="0"/>
          <p:nvPr/>
        </p:nvPicPr>
        <p:blipFill rotWithShape="1">
          <a:blip r:embed="rId7">
            <a:alphaModFix/>
          </a:blip>
          <a:srcRect b="0" l="0" r="0" t="0"/>
          <a:stretch/>
        </p:blipFill>
        <p:spPr>
          <a:xfrm>
            <a:off x="6921036" y="946771"/>
            <a:ext cx="1447601" cy="632818"/>
          </a:xfrm>
          <a:prstGeom prst="rect">
            <a:avLst/>
          </a:prstGeom>
          <a:noFill/>
          <a:ln>
            <a:noFill/>
          </a:ln>
        </p:spPr>
      </p:pic>
      <p:pic>
        <p:nvPicPr>
          <p:cNvPr descr="image007" id="348" name="Google Shape;348;p16"/>
          <p:cNvPicPr preferRelativeResize="0"/>
          <p:nvPr/>
        </p:nvPicPr>
        <p:blipFill rotWithShape="1">
          <a:blip r:embed="rId8">
            <a:alphaModFix/>
          </a:blip>
          <a:srcRect b="0" l="0" r="0" t="0"/>
          <a:stretch/>
        </p:blipFill>
        <p:spPr>
          <a:xfrm>
            <a:off x="5961064" y="1579589"/>
            <a:ext cx="1868487" cy="665929"/>
          </a:xfrm>
          <a:prstGeom prst="rect">
            <a:avLst/>
          </a:prstGeom>
          <a:noFill/>
          <a:ln>
            <a:noFill/>
          </a:ln>
        </p:spPr>
      </p:pic>
      <p:pic>
        <p:nvPicPr>
          <p:cNvPr descr="image008" id="349" name="Google Shape;349;p16"/>
          <p:cNvPicPr preferRelativeResize="0"/>
          <p:nvPr/>
        </p:nvPicPr>
        <p:blipFill rotWithShape="1">
          <a:blip r:embed="rId9">
            <a:alphaModFix/>
          </a:blip>
          <a:srcRect b="0" l="0" r="0" t="0"/>
          <a:stretch/>
        </p:blipFill>
        <p:spPr>
          <a:xfrm>
            <a:off x="7357189" y="1564755"/>
            <a:ext cx="1181100" cy="665448"/>
          </a:xfrm>
          <a:prstGeom prst="rect">
            <a:avLst/>
          </a:prstGeom>
          <a:noFill/>
          <a:ln>
            <a:noFill/>
          </a:ln>
        </p:spPr>
      </p:pic>
      <p:pic>
        <p:nvPicPr>
          <p:cNvPr descr="image009" id="350" name="Google Shape;350;p16"/>
          <p:cNvPicPr preferRelativeResize="0"/>
          <p:nvPr/>
        </p:nvPicPr>
        <p:blipFill rotWithShape="1">
          <a:blip r:embed="rId10">
            <a:alphaModFix/>
          </a:blip>
          <a:srcRect b="0" l="0" r="0" t="0"/>
          <a:stretch/>
        </p:blipFill>
        <p:spPr>
          <a:xfrm>
            <a:off x="3417890" y="2470546"/>
            <a:ext cx="3384548" cy="913209"/>
          </a:xfrm>
          <a:prstGeom prst="rect">
            <a:avLst/>
          </a:prstGeom>
          <a:noFill/>
          <a:ln>
            <a:noFill/>
          </a:ln>
        </p:spPr>
      </p:pic>
      <p:pic>
        <p:nvPicPr>
          <p:cNvPr descr="image010" id="351" name="Google Shape;351;p16"/>
          <p:cNvPicPr preferRelativeResize="0"/>
          <p:nvPr/>
        </p:nvPicPr>
        <p:blipFill rotWithShape="1">
          <a:blip r:embed="rId11">
            <a:alphaModFix/>
          </a:blip>
          <a:srcRect b="0" l="0" r="0" t="0"/>
          <a:stretch/>
        </p:blipFill>
        <p:spPr>
          <a:xfrm>
            <a:off x="6118889" y="2348547"/>
            <a:ext cx="2018430" cy="887016"/>
          </a:xfrm>
          <a:prstGeom prst="rect">
            <a:avLst/>
          </a:prstGeom>
          <a:noFill/>
          <a:ln>
            <a:noFill/>
          </a:ln>
        </p:spPr>
      </p:pic>
      <p:pic>
        <p:nvPicPr>
          <p:cNvPr descr="image011" id="352" name="Google Shape;352;p16"/>
          <p:cNvPicPr preferRelativeResize="0"/>
          <p:nvPr/>
        </p:nvPicPr>
        <p:blipFill rotWithShape="1">
          <a:blip r:embed="rId12">
            <a:alphaModFix/>
          </a:blip>
          <a:srcRect b="0" l="0" r="0" t="0"/>
          <a:stretch/>
        </p:blipFill>
        <p:spPr>
          <a:xfrm>
            <a:off x="7474784" y="2126353"/>
            <a:ext cx="1784718" cy="665047"/>
          </a:xfrm>
          <a:prstGeom prst="rect">
            <a:avLst/>
          </a:prstGeom>
          <a:noFill/>
          <a:ln>
            <a:noFill/>
          </a:ln>
        </p:spPr>
      </p:pic>
      <p:pic>
        <p:nvPicPr>
          <p:cNvPr descr="image012" id="353" name="Google Shape;353;p16"/>
          <p:cNvPicPr preferRelativeResize="0"/>
          <p:nvPr/>
        </p:nvPicPr>
        <p:blipFill rotWithShape="1">
          <a:blip r:embed="rId13">
            <a:alphaModFix/>
          </a:blip>
          <a:srcRect b="0" l="0" r="0" t="0"/>
          <a:stretch/>
        </p:blipFill>
        <p:spPr>
          <a:xfrm>
            <a:off x="6256338" y="2796778"/>
            <a:ext cx="1468399" cy="410762"/>
          </a:xfrm>
          <a:prstGeom prst="rect">
            <a:avLst/>
          </a:prstGeom>
          <a:noFill/>
          <a:ln>
            <a:noFill/>
          </a:ln>
        </p:spPr>
      </p:pic>
      <p:pic>
        <p:nvPicPr>
          <p:cNvPr descr="image013" id="354" name="Google Shape;354;p16"/>
          <p:cNvPicPr preferRelativeResize="0"/>
          <p:nvPr/>
        </p:nvPicPr>
        <p:blipFill rotWithShape="1">
          <a:blip r:embed="rId14">
            <a:alphaModFix/>
          </a:blip>
          <a:srcRect b="0" l="0" r="0" t="0"/>
          <a:stretch/>
        </p:blipFill>
        <p:spPr>
          <a:xfrm>
            <a:off x="7221625" y="2723664"/>
            <a:ext cx="1313203" cy="406972"/>
          </a:xfrm>
          <a:prstGeom prst="rect">
            <a:avLst/>
          </a:prstGeom>
          <a:noFill/>
          <a:ln>
            <a:noFill/>
          </a:ln>
        </p:spPr>
      </p:pic>
      <p:pic>
        <p:nvPicPr>
          <p:cNvPr descr="image014" id="355" name="Google Shape;355;p16"/>
          <p:cNvPicPr preferRelativeResize="0"/>
          <p:nvPr/>
        </p:nvPicPr>
        <p:blipFill rotWithShape="1">
          <a:blip r:embed="rId15">
            <a:alphaModFix/>
          </a:blip>
          <a:srcRect b="0" l="0" r="0" t="0"/>
          <a:stretch/>
        </p:blipFill>
        <p:spPr>
          <a:xfrm>
            <a:off x="6157164" y="2868319"/>
            <a:ext cx="1721063" cy="858949"/>
          </a:xfrm>
          <a:prstGeom prst="rect">
            <a:avLst/>
          </a:prstGeom>
          <a:noFill/>
          <a:ln>
            <a:noFill/>
          </a:ln>
        </p:spPr>
      </p:pic>
      <p:pic>
        <p:nvPicPr>
          <p:cNvPr descr="image015" id="356" name="Google Shape;356;p16"/>
          <p:cNvPicPr preferRelativeResize="0"/>
          <p:nvPr/>
        </p:nvPicPr>
        <p:blipFill rotWithShape="1">
          <a:blip r:embed="rId16">
            <a:alphaModFix/>
          </a:blip>
          <a:srcRect b="0" l="0" r="0" t="0"/>
          <a:stretch/>
        </p:blipFill>
        <p:spPr>
          <a:xfrm>
            <a:off x="7302711" y="3270739"/>
            <a:ext cx="1669216" cy="441370"/>
          </a:xfrm>
          <a:prstGeom prst="rect">
            <a:avLst/>
          </a:prstGeom>
          <a:noFill/>
          <a:ln>
            <a:noFill/>
          </a:ln>
        </p:spPr>
      </p:pic>
      <p:pic>
        <p:nvPicPr>
          <p:cNvPr descr="image001" id="357" name="Google Shape;357;p16"/>
          <p:cNvPicPr preferRelativeResize="0"/>
          <p:nvPr/>
        </p:nvPicPr>
        <p:blipFill rotWithShape="1">
          <a:blip r:embed="rId17">
            <a:alphaModFix/>
          </a:blip>
          <a:srcRect b="0" l="0" r="0" t="0"/>
          <a:stretch/>
        </p:blipFill>
        <p:spPr>
          <a:xfrm>
            <a:off x="2911476" y="2021681"/>
            <a:ext cx="1527175" cy="1095375"/>
          </a:xfrm>
          <a:prstGeom prst="rect">
            <a:avLst/>
          </a:prstGeom>
          <a:noFill/>
          <a:ln>
            <a:noFill/>
          </a:ln>
        </p:spPr>
      </p:pic>
      <p:sp>
        <p:nvSpPr>
          <p:cNvPr id="358" name="Google Shape;358;p16"/>
          <p:cNvSpPr txBox="1"/>
          <p:nvPr/>
        </p:nvSpPr>
        <p:spPr>
          <a:xfrm>
            <a:off x="3200400" y="114300"/>
            <a:ext cx="2895600" cy="461665"/>
          </a:xfrm>
          <a:prstGeom prst="rect">
            <a:avLst/>
          </a:prstGeom>
          <a:gradFill>
            <a:gsLst>
              <a:gs pos="0">
                <a:srgbClr val="93CBD3"/>
              </a:gs>
              <a:gs pos="50000">
                <a:srgbClr val="AAEBF4"/>
              </a:gs>
              <a:gs pos="100000">
                <a:srgbClr val="93CBD3"/>
              </a:gs>
            </a:gsLst>
            <a:lin ang="5400000" scaled="0"/>
          </a:gra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2400" u="none" cap="none" strike="noStrike">
                <a:solidFill>
                  <a:srgbClr val="FF00FF"/>
                </a:solidFill>
                <a:latin typeface="Calibri"/>
                <a:ea typeface="Calibri"/>
                <a:cs typeface="Calibri"/>
                <a:sym typeface="Calibri"/>
              </a:rPr>
              <a:t>SƠ ĐỒ TƯ DUY</a:t>
            </a:r>
            <a:endParaRPr/>
          </a:p>
        </p:txBody>
      </p:sp>
      <p:sp>
        <p:nvSpPr>
          <p:cNvPr id="359" name="Google Shape;359;p16"/>
          <p:cNvSpPr txBox="1"/>
          <p:nvPr/>
        </p:nvSpPr>
        <p:spPr>
          <a:xfrm rot="1763321">
            <a:off x="956523" y="2512571"/>
            <a:ext cx="1752600"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400" u="none" cap="none" strike="noStrike">
                <a:solidFill>
                  <a:schemeClr val="dk1"/>
                </a:solidFill>
                <a:latin typeface="Times New Roman"/>
                <a:ea typeface="Times New Roman"/>
                <a:cs typeface="Times New Roman"/>
                <a:sym typeface="Times New Roman"/>
              </a:rPr>
              <a:t>dẫn trực tiếp</a:t>
            </a:r>
            <a:endParaRPr b="1" i="0" sz="1400" u="none" cap="none" strike="noStrike">
              <a:solidFill>
                <a:schemeClr val="dk1"/>
              </a:solidFill>
              <a:latin typeface="Times New Roman"/>
              <a:ea typeface="Times New Roman"/>
              <a:cs typeface="Times New Roman"/>
              <a:sym typeface="Times New Roman"/>
            </a:endParaRPr>
          </a:p>
        </p:txBody>
      </p:sp>
      <p:sp>
        <p:nvSpPr>
          <p:cNvPr id="360" name="Google Shape;360;p16"/>
          <p:cNvSpPr txBox="1"/>
          <p:nvPr/>
        </p:nvSpPr>
        <p:spPr>
          <a:xfrm rot="620095">
            <a:off x="2070502" y="2430868"/>
            <a:ext cx="144780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200" u="none" cap="none" strike="noStrike">
                <a:solidFill>
                  <a:schemeClr val="dk1"/>
                </a:solidFill>
                <a:latin typeface="Times New Roman"/>
                <a:ea typeface="Times New Roman"/>
                <a:cs typeface="Times New Roman"/>
                <a:sym typeface="Times New Roman"/>
              </a:rPr>
              <a:t>,câu,đoạn</a:t>
            </a:r>
            <a:endParaRPr b="1" i="0" sz="1200" u="none" cap="none" strike="noStrike">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58"/>
                                        </p:tgtEl>
                                        <p:attrNameLst>
                                          <p:attrName>style.visibility</p:attrName>
                                        </p:attrNameLst>
                                      </p:cBhvr>
                                      <p:to>
                                        <p:strVal val="visible"/>
                                      </p:to>
                                    </p:set>
                                    <p:animEffect filter="fade" transition="in">
                                      <p:cBhvr>
                                        <p:cTn dur="500"/>
                                        <p:tgtEl>
                                          <p:spTgt spid="35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7"/>
                                        </p:tgtEl>
                                        <p:attrNameLst>
                                          <p:attrName>style.visibility</p:attrName>
                                        </p:attrNameLst>
                                      </p:cBhvr>
                                      <p:to>
                                        <p:strVal val="visible"/>
                                      </p:to>
                                    </p:set>
                                    <p:animEffect filter="fade" transition="in">
                                      <p:cBhvr>
                                        <p:cTn dur="500"/>
                                        <p:tgtEl>
                                          <p:spTgt spid="35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3"/>
                                        </p:tgtEl>
                                        <p:attrNameLst>
                                          <p:attrName>style.visibility</p:attrName>
                                        </p:attrNameLst>
                                      </p:cBhvr>
                                      <p:to>
                                        <p:strVal val="visible"/>
                                      </p:to>
                                    </p:set>
                                    <p:animEffect filter="fade" transition="in">
                                      <p:cBhvr>
                                        <p:cTn dur="500"/>
                                        <p:tgtEl>
                                          <p:spTgt spid="343"/>
                                        </p:tgtEl>
                                      </p:cBhvr>
                                    </p:animEffect>
                                  </p:childTnLst>
                                </p:cTn>
                              </p:par>
                              <p:par>
                                <p:cTn fill="hold" nodeType="withEffect" presetClass="entr" presetID="10" presetSubtype="0">
                                  <p:stCondLst>
                                    <p:cond delay="0"/>
                                  </p:stCondLst>
                                  <p:childTnLst>
                                    <p:set>
                                      <p:cBhvr>
                                        <p:cTn dur="1" fill="hold">
                                          <p:stCondLst>
                                            <p:cond delay="0"/>
                                          </p:stCondLst>
                                        </p:cTn>
                                        <p:tgtEl>
                                          <p:spTgt spid="360">
                                            <p:txEl>
                                              <p:pRg end="0" st="0"/>
                                            </p:txEl>
                                          </p:spTgt>
                                        </p:tgtEl>
                                        <p:attrNameLst>
                                          <p:attrName>style.visibility</p:attrName>
                                        </p:attrNameLst>
                                      </p:cBhvr>
                                      <p:to>
                                        <p:strVal val="visible"/>
                                      </p:to>
                                    </p:set>
                                    <p:animEffect filter="fade" transition="in">
                                      <p:cBhvr>
                                        <p:cTn dur="500"/>
                                        <p:tgtEl>
                                          <p:spTgt spid="360">
                                            <p:txEl>
                                              <p:pRg end="0" st="0"/>
                                            </p:txEl>
                                          </p:spTgt>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59">
                                            <p:txEl>
                                              <p:pRg end="0" st="0"/>
                                            </p:txEl>
                                          </p:spTgt>
                                        </p:tgtEl>
                                        <p:attrNameLst>
                                          <p:attrName>style.visibility</p:attrName>
                                        </p:attrNameLst>
                                      </p:cBhvr>
                                      <p:to>
                                        <p:strVal val="visible"/>
                                      </p:to>
                                    </p:set>
                                    <p:animEffect filter="fade" transition="in">
                                      <p:cBhvr>
                                        <p:cTn dur="500"/>
                                        <p:tgtEl>
                                          <p:spTgt spid="35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4"/>
                                        </p:tgtEl>
                                        <p:attrNameLst>
                                          <p:attrName>style.visibility</p:attrName>
                                        </p:attrNameLst>
                                      </p:cBhvr>
                                      <p:to>
                                        <p:strVal val="visible"/>
                                      </p:to>
                                    </p:set>
                                    <p:animEffect filter="fade" transition="in">
                                      <p:cBhvr>
                                        <p:cTn dur="500"/>
                                        <p:tgtEl>
                                          <p:spTgt spid="34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5"/>
                                        </p:tgtEl>
                                        <p:attrNameLst>
                                          <p:attrName>style.visibility</p:attrName>
                                        </p:attrNameLst>
                                      </p:cBhvr>
                                      <p:to>
                                        <p:strVal val="visible"/>
                                      </p:to>
                                    </p:set>
                                    <p:animEffect filter="fade" transition="in">
                                      <p:cBhvr>
                                        <p:cTn dur="500"/>
                                        <p:tgtEl>
                                          <p:spTgt spid="34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6"/>
                                        </p:tgtEl>
                                        <p:attrNameLst>
                                          <p:attrName>style.visibility</p:attrName>
                                        </p:attrNameLst>
                                      </p:cBhvr>
                                      <p:to>
                                        <p:strVal val="visible"/>
                                      </p:to>
                                    </p:set>
                                    <p:animEffect filter="fade" transition="in">
                                      <p:cBhvr>
                                        <p:cTn dur="500"/>
                                        <p:tgtEl>
                                          <p:spTgt spid="3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7"/>
                                        </p:tgtEl>
                                        <p:attrNameLst>
                                          <p:attrName>style.visibility</p:attrName>
                                        </p:attrNameLst>
                                      </p:cBhvr>
                                      <p:to>
                                        <p:strVal val="visible"/>
                                      </p:to>
                                    </p:set>
                                    <p:animEffect filter="fade" transition="in">
                                      <p:cBhvr>
                                        <p:cTn dur="500"/>
                                        <p:tgtEl>
                                          <p:spTgt spid="34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8"/>
                                        </p:tgtEl>
                                        <p:attrNameLst>
                                          <p:attrName>style.visibility</p:attrName>
                                        </p:attrNameLst>
                                      </p:cBhvr>
                                      <p:to>
                                        <p:strVal val="visible"/>
                                      </p:to>
                                    </p:set>
                                    <p:animEffect filter="fade" transition="in">
                                      <p:cBhvr>
                                        <p:cTn dur="500"/>
                                        <p:tgtEl>
                                          <p:spTgt spid="34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9"/>
                                        </p:tgtEl>
                                        <p:attrNameLst>
                                          <p:attrName>style.visibility</p:attrName>
                                        </p:attrNameLst>
                                      </p:cBhvr>
                                      <p:to>
                                        <p:strVal val="visible"/>
                                      </p:to>
                                    </p:set>
                                    <p:animEffect filter="fade" transition="in">
                                      <p:cBhvr>
                                        <p:cTn dur="500"/>
                                        <p:tgtEl>
                                          <p:spTgt spid="34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0"/>
                                        </p:tgtEl>
                                        <p:attrNameLst>
                                          <p:attrName>style.visibility</p:attrName>
                                        </p:attrNameLst>
                                      </p:cBhvr>
                                      <p:to>
                                        <p:strVal val="visible"/>
                                      </p:to>
                                    </p:set>
                                    <p:animEffect filter="fade" transition="in">
                                      <p:cBhvr>
                                        <p:cTn dur="500"/>
                                        <p:tgtEl>
                                          <p:spTgt spid="35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1"/>
                                        </p:tgtEl>
                                        <p:attrNameLst>
                                          <p:attrName>style.visibility</p:attrName>
                                        </p:attrNameLst>
                                      </p:cBhvr>
                                      <p:to>
                                        <p:strVal val="visible"/>
                                      </p:to>
                                    </p:set>
                                    <p:animEffect filter="fade" transition="in">
                                      <p:cBhvr>
                                        <p:cTn dur="500"/>
                                        <p:tgtEl>
                                          <p:spTgt spid="35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2"/>
                                        </p:tgtEl>
                                        <p:attrNameLst>
                                          <p:attrName>style.visibility</p:attrName>
                                        </p:attrNameLst>
                                      </p:cBhvr>
                                      <p:to>
                                        <p:strVal val="visible"/>
                                      </p:to>
                                    </p:set>
                                    <p:animEffect filter="fade" transition="in">
                                      <p:cBhvr>
                                        <p:cTn dur="500"/>
                                        <p:tgtEl>
                                          <p:spTgt spid="35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3"/>
                                        </p:tgtEl>
                                        <p:attrNameLst>
                                          <p:attrName>style.visibility</p:attrName>
                                        </p:attrNameLst>
                                      </p:cBhvr>
                                      <p:to>
                                        <p:strVal val="visible"/>
                                      </p:to>
                                    </p:set>
                                    <p:animEffect filter="fade" transition="in">
                                      <p:cBhvr>
                                        <p:cTn dur="500"/>
                                        <p:tgtEl>
                                          <p:spTgt spid="35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4"/>
                                        </p:tgtEl>
                                        <p:attrNameLst>
                                          <p:attrName>style.visibility</p:attrName>
                                        </p:attrNameLst>
                                      </p:cBhvr>
                                      <p:to>
                                        <p:strVal val="visible"/>
                                      </p:to>
                                    </p:set>
                                    <p:animEffect filter="fade" transition="in">
                                      <p:cBhvr>
                                        <p:cTn dur="500"/>
                                        <p:tgtEl>
                                          <p:spTgt spid="35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5"/>
                                        </p:tgtEl>
                                        <p:attrNameLst>
                                          <p:attrName>style.visibility</p:attrName>
                                        </p:attrNameLst>
                                      </p:cBhvr>
                                      <p:to>
                                        <p:strVal val="visible"/>
                                      </p:to>
                                    </p:set>
                                    <p:animEffect filter="fade" transition="in">
                                      <p:cBhvr>
                                        <p:cTn dur="500"/>
                                        <p:tgtEl>
                                          <p:spTgt spid="35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6"/>
                                        </p:tgtEl>
                                        <p:attrNameLst>
                                          <p:attrName>style.visibility</p:attrName>
                                        </p:attrNameLst>
                                      </p:cBhvr>
                                      <p:to>
                                        <p:strVal val="visible"/>
                                      </p:to>
                                    </p:set>
                                    <p:animEffect filter="fade" transition="in">
                                      <p:cBhvr>
                                        <p:cTn dur="500"/>
                                        <p:tgtEl>
                                          <p:spTgt spid="35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pic>
        <p:nvPicPr>
          <p:cNvPr descr="Frames PPT 015" id="365" name="Google Shape;365;p17"/>
          <p:cNvPicPr preferRelativeResize="0"/>
          <p:nvPr/>
        </p:nvPicPr>
        <p:blipFill rotWithShape="1">
          <a:blip r:embed="rId3">
            <a:alphaModFix/>
          </a:blip>
          <a:srcRect b="0" l="0" r="0" t="0"/>
          <a:stretch/>
        </p:blipFill>
        <p:spPr>
          <a:xfrm>
            <a:off x="0" y="0"/>
            <a:ext cx="9144000" cy="5143500"/>
          </a:xfrm>
          <a:prstGeom prst="rect">
            <a:avLst/>
          </a:prstGeom>
          <a:noFill/>
          <a:ln>
            <a:noFill/>
          </a:ln>
        </p:spPr>
      </p:pic>
      <p:pic>
        <p:nvPicPr>
          <p:cNvPr descr="Anh dep 10" id="366" name="Google Shape;366;p17"/>
          <p:cNvPicPr preferRelativeResize="0"/>
          <p:nvPr/>
        </p:nvPicPr>
        <p:blipFill rotWithShape="1">
          <a:blip r:embed="rId4">
            <a:alphaModFix/>
          </a:blip>
          <a:srcRect b="0" l="0" r="0" t="0"/>
          <a:stretch/>
        </p:blipFill>
        <p:spPr>
          <a:xfrm>
            <a:off x="0" y="0"/>
            <a:ext cx="9525000" cy="5372100"/>
          </a:xfrm>
          <a:prstGeom prst="rect">
            <a:avLst/>
          </a:prstGeom>
          <a:noFill/>
          <a:ln>
            <a:noFill/>
          </a:ln>
        </p:spPr>
      </p:pic>
      <p:pic>
        <p:nvPicPr>
          <p:cNvPr id="367" name="Google Shape;367;p17"/>
          <p:cNvPicPr preferRelativeResize="0"/>
          <p:nvPr/>
        </p:nvPicPr>
        <p:blipFill rotWithShape="1">
          <a:blip r:embed="rId5">
            <a:alphaModFix/>
          </a:blip>
          <a:srcRect b="0" l="0" r="0" t="0"/>
          <a:stretch/>
        </p:blipFill>
        <p:spPr>
          <a:xfrm>
            <a:off x="8305800" y="4572000"/>
            <a:ext cx="304800" cy="228600"/>
          </a:xfrm>
          <a:prstGeom prst="rect">
            <a:avLst/>
          </a:prstGeom>
          <a:noFill/>
          <a:ln>
            <a:noFill/>
          </a:ln>
        </p:spPr>
      </p:pic>
      <p:sp>
        <p:nvSpPr>
          <p:cNvPr id="368" name="Google Shape;368;p17"/>
          <p:cNvSpPr txBox="1"/>
          <p:nvPr/>
        </p:nvSpPr>
        <p:spPr>
          <a:xfrm>
            <a:off x="1981200" y="1702594"/>
            <a:ext cx="5410200" cy="70675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4000" u="none" cap="none" strike="noStrike">
                <a:solidFill>
                  <a:srgbClr val="FF0000"/>
                </a:solidFill>
                <a:latin typeface="Times New Roman"/>
                <a:ea typeface="Times New Roman"/>
                <a:cs typeface="Times New Roman"/>
                <a:sym typeface="Times New Roman"/>
              </a:rPr>
              <a:t>Chúc các em học tập tốt</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7"/>
                                        </p:tgtEl>
                                        <p:attrNameLst>
                                          <p:attrName>style.visibility</p:attrName>
                                        </p:attrNameLst>
                                      </p:cBhvr>
                                      <p:to>
                                        <p:strVal val="visible"/>
                                      </p:to>
                                    </p:set>
                                    <p:animEffect filter="fade" transition="in">
                                      <p:cBhvr>
                                        <p:cTn dur="5000"/>
                                        <p:tgtEl>
                                          <p:spTgt spid="36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2"/>
          <p:cNvSpPr/>
          <p:nvPr/>
        </p:nvSpPr>
        <p:spPr>
          <a:xfrm>
            <a:off x="2590800" y="57150"/>
            <a:ext cx="5029200" cy="457200"/>
          </a:xfrm>
          <a:prstGeom prst="rect">
            <a:avLst/>
          </a:prstGeom>
        </p:spPr>
        <p:txBody>
          <a:bodyPr>
            <a:prstTxWarp prst="textPlain"/>
          </a:bodyPr>
          <a:lstStyle/>
          <a:p>
            <a:pPr lvl="0" algn="l"/>
            <a:r>
              <a:rPr b="0" i="0">
                <a:ln cap="flat" cmpd="sng" w="19050">
                  <a:solidFill>
                    <a:srgbClr val="99CC00"/>
                  </a:solidFill>
                  <a:prstDash val="solid"/>
                  <a:round/>
                  <a:headEnd len="sm" w="sm" type="none"/>
                  <a:tailEnd len="sm" w="sm" type="none"/>
                </a:ln>
                <a:solidFill>
                  <a:srgbClr val="00CC00"/>
                </a:solidFill>
                <a:latin typeface="Times New Roman"/>
              </a:rPr>
              <a:t>DẤU NGOẶC KÉP</a:t>
            </a:r>
          </a:p>
        </p:txBody>
      </p:sp>
      <p:sp>
        <p:nvSpPr>
          <p:cNvPr id="100" name="Google Shape;100;p2"/>
          <p:cNvSpPr txBox="1"/>
          <p:nvPr/>
        </p:nvSpPr>
        <p:spPr>
          <a:xfrm>
            <a:off x="381000" y="857250"/>
            <a:ext cx="236220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000" u="sng" cap="none" strike="noStrike">
                <a:solidFill>
                  <a:schemeClr val="dk1"/>
                </a:solidFill>
                <a:latin typeface="Arial"/>
                <a:ea typeface="Arial"/>
                <a:cs typeface="Arial"/>
                <a:sym typeface="Arial"/>
              </a:rPr>
              <a:t>I. CÔNG DỤNG</a:t>
            </a:r>
            <a:r>
              <a:rPr b="1" i="0" lang="en-US" sz="2000" u="none" cap="none" strike="noStrike">
                <a:solidFill>
                  <a:schemeClr val="dk1"/>
                </a:solidFill>
                <a:latin typeface="Arial"/>
                <a:ea typeface="Arial"/>
                <a:cs typeface="Arial"/>
                <a:sym typeface="Arial"/>
              </a:rPr>
              <a:t>:</a:t>
            </a:r>
            <a:endParaRPr b="0" i="0" sz="2000" u="none" cap="none" strike="noStrike">
              <a:solidFill>
                <a:schemeClr val="dk1"/>
              </a:solidFill>
              <a:latin typeface="Arial"/>
              <a:ea typeface="Arial"/>
              <a:cs typeface="Arial"/>
              <a:sym typeface="Arial"/>
            </a:endParaRPr>
          </a:p>
        </p:txBody>
      </p:sp>
      <p:sp>
        <p:nvSpPr>
          <p:cNvPr id="101" name="Google Shape;101;p2"/>
          <p:cNvSpPr txBox="1"/>
          <p:nvPr/>
        </p:nvSpPr>
        <p:spPr>
          <a:xfrm>
            <a:off x="304800" y="1200150"/>
            <a:ext cx="22860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800" u="none" cap="none" strike="noStrike">
                <a:solidFill>
                  <a:schemeClr val="dk1"/>
                </a:solidFill>
                <a:latin typeface="Arial"/>
                <a:ea typeface="Arial"/>
                <a:cs typeface="Arial"/>
                <a:sym typeface="Arial"/>
              </a:rPr>
              <a:t> 1. Ví dụ: (SGK) </a:t>
            </a:r>
            <a:endParaRPr b="0" i="0" sz="1800" u="none" cap="none" strike="noStrike">
              <a:solidFill>
                <a:schemeClr val="dk1"/>
              </a:solidFill>
              <a:latin typeface="Arial"/>
              <a:ea typeface="Arial"/>
              <a:cs typeface="Arial"/>
              <a:sym typeface="Arial"/>
            </a:endParaRPr>
          </a:p>
        </p:txBody>
      </p:sp>
      <p:sp>
        <p:nvSpPr>
          <p:cNvPr id="102" name="Google Shape;102;p2"/>
          <p:cNvSpPr txBox="1"/>
          <p:nvPr/>
        </p:nvSpPr>
        <p:spPr>
          <a:xfrm>
            <a:off x="2057400" y="857250"/>
            <a:ext cx="10668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0" i="0" sz="1800" u="none" cap="none" strike="noStrike">
              <a:solidFill>
                <a:schemeClr val="dk1"/>
              </a:solidFill>
              <a:latin typeface="Arial"/>
              <a:ea typeface="Arial"/>
              <a:cs typeface="Arial"/>
              <a:sym typeface="Arial"/>
            </a:endParaRPr>
          </a:p>
        </p:txBody>
      </p:sp>
      <p:sp>
        <p:nvSpPr>
          <p:cNvPr descr="Newsprint" id="103" name="Google Shape;103;p2"/>
          <p:cNvSpPr/>
          <p:nvPr/>
        </p:nvSpPr>
        <p:spPr>
          <a:xfrm>
            <a:off x="0" y="571500"/>
            <a:ext cx="3557588" cy="4572000"/>
          </a:xfrm>
          <a:prstGeom prst="verticalScroll">
            <a:avLst>
              <a:gd fmla="val 7139" name="adj"/>
            </a:avLst>
          </a:prstGeom>
          <a:noFill/>
          <a:ln cap="flat" cmpd="sng" w="9525">
            <a:solidFill>
              <a:srgbClr val="FF0000"/>
            </a:solidFill>
            <a:prstDash val="solid"/>
            <a:round/>
            <a:headEnd len="sm" w="sm" type="none"/>
            <a:tailEnd len="sm" w="sm" type="none"/>
          </a:ln>
          <a:effectLst>
            <a:outerShdw rotWithShape="0" algn="ctr" dir="2700000" dist="107763">
              <a:schemeClr val="lt2">
                <a:alpha val="49803"/>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2"/>
          <p:cNvSpPr txBox="1"/>
          <p:nvPr/>
        </p:nvSpPr>
        <p:spPr>
          <a:xfrm rot="5400000">
            <a:off x="-316724" y="1396176"/>
            <a:ext cx="4191036" cy="304963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pic>
        <p:nvPicPr>
          <p:cNvPr descr="ros064-082017" id="105" name="Google Shape;105;p2"/>
          <p:cNvPicPr preferRelativeResize="0"/>
          <p:nvPr/>
        </p:nvPicPr>
        <p:blipFill rotWithShape="1">
          <a:blip r:embed="rId3">
            <a:alphaModFix/>
          </a:blip>
          <a:srcRect b="0" l="0" r="0" t="0"/>
          <a:stretch/>
        </p:blipFill>
        <p:spPr>
          <a:xfrm>
            <a:off x="7239000" y="4797028"/>
            <a:ext cx="1905000" cy="346472"/>
          </a:xfrm>
          <a:prstGeom prst="rect">
            <a:avLst/>
          </a:prstGeom>
          <a:noFill/>
          <a:ln>
            <a:noFill/>
          </a:ln>
        </p:spPr>
      </p:pic>
      <p:sp>
        <p:nvSpPr>
          <p:cNvPr id="106" name="Google Shape;106;p2"/>
          <p:cNvSpPr txBox="1"/>
          <p:nvPr/>
        </p:nvSpPr>
        <p:spPr>
          <a:xfrm>
            <a:off x="304800" y="1485900"/>
            <a:ext cx="22860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800" u="none" cap="none" strike="noStrike">
                <a:solidFill>
                  <a:schemeClr val="dk1"/>
                </a:solidFill>
                <a:latin typeface="Arial"/>
                <a:ea typeface="Arial"/>
                <a:cs typeface="Arial"/>
                <a:sym typeface="Arial"/>
              </a:rPr>
              <a:t> 2. Nhận xét: </a:t>
            </a:r>
            <a:endParaRPr b="0" i="0" sz="1800" u="none" cap="none" strike="noStrike">
              <a:solidFill>
                <a:schemeClr val="dk1"/>
              </a:solidFill>
              <a:latin typeface="Arial"/>
              <a:ea typeface="Arial"/>
              <a:cs typeface="Arial"/>
              <a:sym typeface="Arial"/>
            </a:endParaRPr>
          </a:p>
        </p:txBody>
      </p:sp>
      <p:sp>
        <p:nvSpPr>
          <p:cNvPr id="107" name="Google Shape;107;p2"/>
          <p:cNvSpPr/>
          <p:nvPr/>
        </p:nvSpPr>
        <p:spPr>
          <a:xfrm>
            <a:off x="3962400" y="914400"/>
            <a:ext cx="4648200" cy="1028700"/>
          </a:xfrm>
          <a:prstGeom prst="wedgeRoundRectCallout">
            <a:avLst>
              <a:gd fmla="val -55120" name="adj1"/>
              <a:gd fmla="val 98176" name="adj2"/>
              <a:gd fmla="val 16667" name="adj3"/>
            </a:avLst>
          </a:prstGeom>
          <a:solidFill>
            <a:schemeClr val="lt1"/>
          </a:solidFill>
          <a:ln cap="flat" cmpd="sng" w="25400">
            <a:solidFill>
              <a:schemeClr val="accent1"/>
            </a:solidFill>
            <a:prstDash val="solid"/>
            <a:round/>
            <a:headEnd len="sm" w="sm" type="none"/>
            <a:tailEnd len="sm" w="sm" type="none"/>
          </a:ln>
        </p:spPr>
        <p:txBody>
          <a:bodyPr anchorCtr="0" anchor="t" bIns="45700" lIns="91425" spcFirstLastPara="1" rIns="91425" wrap="square" tIns="45700">
            <a:noAutofit/>
          </a:bodyPr>
          <a:lstStyle/>
          <a:p>
            <a:pPr indent="-342900" lvl="0" marL="342900" marR="0" rtl="0" algn="ctr">
              <a:spcBef>
                <a:spcPts val="0"/>
              </a:spcBef>
              <a:spcAft>
                <a:spcPts val="0"/>
              </a:spcAft>
              <a:buNone/>
            </a:pPr>
            <a:r>
              <a:rPr b="1" i="1" lang="en-US" sz="2400" u="none" cap="none" strike="noStrike">
                <a:solidFill>
                  <a:srgbClr val="0000FF"/>
                </a:solidFill>
                <a:latin typeface="Calibri"/>
                <a:ea typeface="Calibri"/>
                <a:cs typeface="Calibri"/>
                <a:sym typeface="Calibri"/>
              </a:rPr>
              <a:t>Dấu ngoặc kép trong những đoạn trích sau dùng để làm gì?</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
                                        </p:tgtEl>
                                        <p:attrNameLst>
                                          <p:attrName>style.visibility</p:attrName>
                                        </p:attrNameLst>
                                      </p:cBhvr>
                                      <p:to>
                                        <p:strVal val="visible"/>
                                      </p:to>
                                    </p:set>
                                    <p:animEffect filter="fade" transition="in">
                                      <p:cBhvr>
                                        <p:cTn dur="1000"/>
                                        <p:tgtEl>
                                          <p:spTgt spid="99"/>
                                        </p:tgtEl>
                                      </p:cBhvr>
                                    </p:animEffect>
                                  </p:childTnLst>
                                </p:cTn>
                              </p:par>
                              <p:par>
                                <p:cTn fill="hold" nodeType="withEffect" presetClass="entr" presetID="10" presetSubtype="0">
                                  <p:stCondLst>
                                    <p:cond delay="0"/>
                                  </p:stCondLst>
                                  <p:childTnLst>
                                    <p:set>
                                      <p:cBhvr>
                                        <p:cTn dur="1" fill="hold">
                                          <p:stCondLst>
                                            <p:cond delay="0"/>
                                          </p:stCondLst>
                                        </p:cTn>
                                        <p:tgtEl>
                                          <p:spTgt spid="103"/>
                                        </p:tgtEl>
                                        <p:attrNameLst>
                                          <p:attrName>style.visibility</p:attrName>
                                        </p:attrNameLst>
                                      </p:cBhvr>
                                      <p:to>
                                        <p:strVal val="visible"/>
                                      </p:to>
                                    </p:set>
                                    <p:animEffect filter="fade" transition="in">
                                      <p:cBhvr>
                                        <p:cTn dur="2000"/>
                                        <p:tgtEl>
                                          <p:spTgt spid="1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0"/>
                                        </p:tgtEl>
                                        <p:attrNameLst>
                                          <p:attrName>style.visibility</p:attrName>
                                        </p:attrNameLst>
                                      </p:cBhvr>
                                      <p:to>
                                        <p:strVal val="visible"/>
                                      </p:to>
                                    </p:set>
                                    <p:animEffect filter="fade" transition="in">
                                      <p:cBhvr>
                                        <p:cTn dur="1000"/>
                                        <p:tgtEl>
                                          <p:spTgt spid="10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1"/>
                                        </p:tgtEl>
                                        <p:attrNameLst>
                                          <p:attrName>style.visibility</p:attrName>
                                        </p:attrNameLst>
                                      </p:cBhvr>
                                      <p:to>
                                        <p:strVal val="visible"/>
                                      </p:to>
                                    </p:set>
                                    <p:animEffect filter="fade" transition="in">
                                      <p:cBhvr>
                                        <p:cTn dur="1000"/>
                                        <p:tgtEl>
                                          <p:spTgt spid="10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
                                        </p:tgtEl>
                                        <p:attrNameLst>
                                          <p:attrName>style.visibility</p:attrName>
                                        </p:attrNameLst>
                                      </p:cBhvr>
                                      <p:to>
                                        <p:strVal val="visible"/>
                                      </p:to>
                                    </p:set>
                                    <p:animEffect filter="fade" transition="in">
                                      <p:cBhvr>
                                        <p:cTn dur="1000"/>
                                        <p:tgtEl>
                                          <p:spTgt spid="10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07"/>
                                        </p:tgtEl>
                                        <p:attrNameLst>
                                          <p:attrName>style.visibility</p:attrName>
                                        </p:attrNameLst>
                                      </p:cBhvr>
                                      <p:to>
                                        <p:strVal val="visible"/>
                                      </p:to>
                                    </p:set>
                                    <p:anim calcmode="lin" valueType="num">
                                      <p:cBhvr additive="base">
                                        <p:cTn dur="500"/>
                                        <p:tgtEl>
                                          <p:spTgt spid="107"/>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3"/>
          <p:cNvSpPr txBox="1"/>
          <p:nvPr/>
        </p:nvSpPr>
        <p:spPr>
          <a:xfrm>
            <a:off x="0" y="25958"/>
            <a:ext cx="9144000" cy="4954270"/>
          </a:xfrm>
          <a:prstGeom prst="rect">
            <a:avLst/>
          </a:prstGeom>
          <a:noFill/>
          <a:ln>
            <a:noFill/>
          </a:ln>
        </p:spPr>
        <p:txBody>
          <a:bodyPr anchorCtr="0" anchor="t" bIns="45700" lIns="91425" spcFirstLastPara="1" rIns="91425" wrap="square" tIns="45700">
            <a:spAutoFit/>
          </a:bodyPr>
          <a:lstStyle/>
          <a:p>
            <a:pPr indent="-342900" lvl="0" marL="342900" marR="0" rtl="0" algn="just">
              <a:spcBef>
                <a:spcPts val="0"/>
              </a:spcBef>
              <a:spcAft>
                <a:spcPts val="0"/>
              </a:spcAft>
              <a:buNone/>
            </a:pPr>
            <a:r>
              <a:rPr b="1" i="0" lang="en-US" sz="1800" u="none" cap="none" strike="noStrike">
                <a:solidFill>
                  <a:schemeClr val="dk1"/>
                </a:solidFill>
                <a:latin typeface="Times New Roman"/>
                <a:ea typeface="Times New Roman"/>
                <a:cs typeface="Times New Roman"/>
                <a:sym typeface="Times New Roman"/>
              </a:rPr>
              <a:t>  a. Thánh Găng-đi có một phương châm: “Chinh phục được mọi người ai cũng cho là khó, nhưng tạo được tình thương, lòng nhân đạo, sự thông cảm giữa con người với con người lại càng khó hơn”.</a:t>
            </a:r>
            <a:endParaRPr/>
          </a:p>
          <a:p>
            <a:pPr indent="-342900" lvl="0" marL="342900" marR="0" rtl="0" algn="just">
              <a:spcBef>
                <a:spcPts val="0"/>
              </a:spcBef>
              <a:spcAft>
                <a:spcPts val="0"/>
              </a:spcAft>
              <a:buNone/>
            </a:pPr>
            <a:r>
              <a:rPr b="1" i="0" lang="en-US" sz="1600" u="none" cap="none" strike="noStrike">
                <a:solidFill>
                  <a:schemeClr val="dk1"/>
                </a:solidFill>
                <a:latin typeface="Times New Roman"/>
                <a:ea typeface="Times New Roman"/>
                <a:cs typeface="Times New Roman"/>
                <a:sym typeface="Times New Roman"/>
              </a:rPr>
              <a:t>                                                                                   </a:t>
            </a:r>
            <a:r>
              <a:rPr b="1" i="0" lang="en-US" sz="1600" u="none" cap="none" strike="noStrike">
                <a:solidFill>
                  <a:schemeClr val="dk2"/>
                </a:solidFill>
                <a:latin typeface="Times New Roman"/>
                <a:ea typeface="Times New Roman"/>
                <a:cs typeface="Times New Roman"/>
                <a:sym typeface="Times New Roman"/>
              </a:rPr>
              <a:t>( </a:t>
            </a:r>
            <a:r>
              <a:rPr b="0" i="0" lang="en-US" sz="1600" u="none" cap="none" strike="noStrike">
                <a:solidFill>
                  <a:schemeClr val="dk2"/>
                </a:solidFill>
                <a:latin typeface="Times New Roman"/>
                <a:ea typeface="Times New Roman"/>
                <a:cs typeface="Times New Roman"/>
                <a:sym typeface="Times New Roman"/>
              </a:rPr>
              <a:t>Theo</a:t>
            </a:r>
            <a:r>
              <a:rPr b="1" i="0" lang="en-US" sz="1600" u="none" cap="none" strike="noStrike">
                <a:solidFill>
                  <a:schemeClr val="dk2"/>
                </a:solidFill>
                <a:latin typeface="Times New Roman"/>
                <a:ea typeface="Times New Roman"/>
                <a:cs typeface="Times New Roman"/>
                <a:sym typeface="Times New Roman"/>
              </a:rPr>
              <a:t> Lâm Ngữ Đường, </a:t>
            </a:r>
            <a:r>
              <a:rPr b="1" i="1" lang="en-US" sz="1600" u="none" cap="none" strike="noStrike">
                <a:solidFill>
                  <a:schemeClr val="dk2"/>
                </a:solidFill>
                <a:latin typeface="Times New Roman"/>
                <a:ea typeface="Times New Roman"/>
                <a:cs typeface="Times New Roman"/>
                <a:sym typeface="Times New Roman"/>
              </a:rPr>
              <a:t>Tinh hoa xử thế</a:t>
            </a:r>
            <a:r>
              <a:rPr b="1" i="0" lang="en-US" sz="1600" u="none" cap="none" strike="noStrike">
                <a:solidFill>
                  <a:schemeClr val="dk2"/>
                </a:solidFill>
                <a:latin typeface="Times New Roman"/>
                <a:ea typeface="Times New Roman"/>
                <a:cs typeface="Times New Roman"/>
                <a:sym typeface="Times New Roman"/>
              </a:rPr>
              <a:t>)</a:t>
            </a:r>
            <a:endParaRPr/>
          </a:p>
          <a:p>
            <a:pPr indent="-342900" lvl="0" marL="342900" marR="0" rtl="0" algn="just">
              <a:spcBef>
                <a:spcPts val="0"/>
              </a:spcBef>
              <a:spcAft>
                <a:spcPts val="0"/>
              </a:spcAft>
              <a:buNone/>
            </a:pPr>
            <a:r>
              <a:t/>
            </a:r>
            <a:endParaRPr b="1" i="0" sz="1600" u="none" cap="none" strike="noStrike">
              <a:solidFill>
                <a:schemeClr val="dk2"/>
              </a:solidFill>
              <a:latin typeface="Times New Roman"/>
              <a:ea typeface="Times New Roman"/>
              <a:cs typeface="Times New Roman"/>
              <a:sym typeface="Times New Roman"/>
            </a:endParaRPr>
          </a:p>
          <a:p>
            <a:pPr indent="-342900" lvl="0" marL="342900" marR="0" rtl="0" algn="just">
              <a:spcBef>
                <a:spcPts val="0"/>
              </a:spcBef>
              <a:spcAft>
                <a:spcPts val="0"/>
              </a:spcAft>
              <a:buNone/>
            </a:pPr>
            <a:r>
              <a:rPr b="1" i="0" lang="en-US" sz="1800" u="none" cap="none" strike="noStrike">
                <a:solidFill>
                  <a:schemeClr val="dk2"/>
                </a:solidFill>
                <a:latin typeface="Times New Roman"/>
                <a:ea typeface="Times New Roman"/>
                <a:cs typeface="Times New Roman"/>
                <a:sym typeface="Times New Roman"/>
              </a:rPr>
              <a:t>b.  </a:t>
            </a:r>
            <a:r>
              <a:rPr b="1" i="0" lang="en-US" sz="1800" u="none" cap="none" strike="noStrike">
                <a:solidFill>
                  <a:schemeClr val="dk1"/>
                </a:solidFill>
                <a:latin typeface="Times New Roman"/>
                <a:ea typeface="Times New Roman"/>
                <a:cs typeface="Times New Roman"/>
                <a:sym typeface="Times New Roman"/>
              </a:rPr>
              <a:t>Nhìn từ xa, cầu Long Biên như một dải lụa uốn lượn vắt ngang sông Hồng, nhưng thực ra “ dải lụa” ấy nặng tới 17 nghìn tấn !</a:t>
            </a:r>
            <a:endParaRPr/>
          </a:p>
          <a:p>
            <a:pPr indent="-342900" lvl="0" marL="342900" marR="0" rtl="0" algn="just">
              <a:spcBef>
                <a:spcPts val="0"/>
              </a:spcBef>
              <a:spcAft>
                <a:spcPts val="0"/>
              </a:spcAft>
              <a:buNone/>
            </a:pPr>
            <a:r>
              <a:rPr b="1" i="0" lang="en-US" sz="1600" u="none" cap="none" strike="noStrike">
                <a:solidFill>
                  <a:schemeClr val="dk1"/>
                </a:solidFill>
                <a:latin typeface="Times New Roman"/>
                <a:ea typeface="Times New Roman"/>
                <a:cs typeface="Times New Roman"/>
                <a:sym typeface="Times New Roman"/>
              </a:rPr>
              <a:t>                                                                      </a:t>
            </a:r>
            <a:r>
              <a:rPr b="1" i="0" lang="en-US" sz="1600" u="none" cap="none" strike="noStrike">
                <a:solidFill>
                  <a:schemeClr val="dk2"/>
                </a:solidFill>
                <a:latin typeface="Times New Roman"/>
                <a:ea typeface="Times New Roman"/>
                <a:cs typeface="Times New Roman"/>
                <a:sym typeface="Times New Roman"/>
              </a:rPr>
              <a:t>( Thúy Lan, </a:t>
            </a:r>
            <a:r>
              <a:rPr b="1" i="1" lang="en-US" sz="1600" u="none" cap="none" strike="noStrike">
                <a:solidFill>
                  <a:schemeClr val="dk2"/>
                </a:solidFill>
                <a:latin typeface="Times New Roman"/>
                <a:ea typeface="Times New Roman"/>
                <a:cs typeface="Times New Roman"/>
                <a:sym typeface="Times New Roman"/>
              </a:rPr>
              <a:t>Cầu Long Biên- chứng nhân lịch sử </a:t>
            </a:r>
            <a:r>
              <a:rPr b="1" i="0" lang="en-US" sz="1600" u="none" cap="none" strike="noStrike">
                <a:solidFill>
                  <a:schemeClr val="dk2"/>
                </a:solidFill>
                <a:latin typeface="Times New Roman"/>
                <a:ea typeface="Times New Roman"/>
                <a:cs typeface="Times New Roman"/>
                <a:sym typeface="Times New Roman"/>
              </a:rPr>
              <a:t>)</a:t>
            </a:r>
            <a:endParaRPr/>
          </a:p>
          <a:p>
            <a:pPr indent="-342900" lvl="0" marL="342900" marR="0" rtl="0" algn="just">
              <a:spcBef>
                <a:spcPts val="0"/>
              </a:spcBef>
              <a:spcAft>
                <a:spcPts val="0"/>
              </a:spcAft>
              <a:buNone/>
            </a:pPr>
            <a:r>
              <a:t/>
            </a:r>
            <a:endParaRPr b="1" i="0" sz="1800" u="none" cap="none" strike="noStrike">
              <a:solidFill>
                <a:schemeClr val="dk2"/>
              </a:solidFill>
              <a:latin typeface="Times New Roman"/>
              <a:ea typeface="Times New Roman"/>
              <a:cs typeface="Times New Roman"/>
              <a:sym typeface="Times New Roman"/>
            </a:endParaRPr>
          </a:p>
          <a:p>
            <a:pPr indent="-342900" lvl="0" marL="342900" marR="0" rtl="0" algn="just">
              <a:spcBef>
                <a:spcPts val="0"/>
              </a:spcBef>
              <a:spcAft>
                <a:spcPts val="0"/>
              </a:spcAft>
              <a:buNone/>
            </a:pPr>
            <a:r>
              <a:t/>
            </a:r>
            <a:endParaRPr b="1" i="0" sz="1800" u="none" cap="none" strike="noStrike">
              <a:solidFill>
                <a:schemeClr val="dk1"/>
              </a:solidFill>
              <a:latin typeface="Times New Roman"/>
              <a:ea typeface="Times New Roman"/>
              <a:cs typeface="Times New Roman"/>
              <a:sym typeface="Times New Roman"/>
            </a:endParaRPr>
          </a:p>
          <a:p>
            <a:pPr indent="-342900" lvl="0" marL="342900" marR="0" rtl="0" algn="just">
              <a:spcBef>
                <a:spcPts val="0"/>
              </a:spcBef>
              <a:spcAft>
                <a:spcPts val="0"/>
              </a:spcAft>
              <a:buClr>
                <a:schemeClr val="dk1"/>
              </a:buClr>
              <a:buSzPts val="1800"/>
              <a:buFont typeface="Times New Roman"/>
              <a:buAutoNum type="alphaLcPeriod" startAt="3"/>
            </a:pPr>
            <a:r>
              <a:rPr b="1" i="0" lang="en-US" sz="1800" u="none" cap="none" strike="noStrike">
                <a:solidFill>
                  <a:schemeClr val="dk1"/>
                </a:solidFill>
                <a:latin typeface="Times New Roman"/>
                <a:ea typeface="Times New Roman"/>
                <a:cs typeface="Times New Roman"/>
                <a:sym typeface="Times New Roman"/>
              </a:rPr>
              <a:t>Tre với người như thế đã mấy nghìn năm. Một thế kỉ “ văn minh”,                                                                              </a:t>
            </a:r>
            <a:endParaRPr/>
          </a:p>
          <a:p>
            <a:pPr indent="-342900" lvl="0" marL="342900" marR="0" rtl="0" algn="just">
              <a:spcBef>
                <a:spcPts val="0"/>
              </a:spcBef>
              <a:spcAft>
                <a:spcPts val="0"/>
              </a:spcAft>
              <a:buNone/>
            </a:pPr>
            <a:r>
              <a:rPr b="1" i="0" lang="en-US" sz="1800" u="none" cap="none" strike="noStrike">
                <a:solidFill>
                  <a:schemeClr val="dk1"/>
                </a:solidFill>
                <a:latin typeface="Times New Roman"/>
                <a:ea typeface="Times New Roman"/>
                <a:cs typeface="Times New Roman"/>
                <a:sym typeface="Times New Roman"/>
              </a:rPr>
              <a:t>    “ khai hóa” của thực dân cũng không làm ra được một tấc sắt. Tre vẫn phải còn vất vả mãi với người.</a:t>
            </a:r>
            <a:endParaRPr/>
          </a:p>
          <a:p>
            <a:pPr indent="-342900" lvl="0" marL="342900" marR="0" rtl="0" algn="just">
              <a:spcBef>
                <a:spcPts val="0"/>
              </a:spcBef>
              <a:spcAft>
                <a:spcPts val="0"/>
              </a:spcAft>
              <a:buNone/>
            </a:pPr>
            <a:r>
              <a:rPr b="1" i="0" lang="en-US" sz="1600" u="none" cap="none" strike="noStrike">
                <a:solidFill>
                  <a:schemeClr val="dk1"/>
                </a:solidFill>
                <a:latin typeface="Times New Roman"/>
                <a:ea typeface="Times New Roman"/>
                <a:cs typeface="Times New Roman"/>
                <a:sym typeface="Times New Roman"/>
              </a:rPr>
              <a:t>                                                                             </a:t>
            </a:r>
            <a:r>
              <a:rPr b="1" i="0" lang="en-US" sz="1600" u="none" cap="none" strike="noStrike">
                <a:solidFill>
                  <a:schemeClr val="dk2"/>
                </a:solidFill>
                <a:latin typeface="Times New Roman"/>
                <a:ea typeface="Times New Roman"/>
                <a:cs typeface="Times New Roman"/>
                <a:sym typeface="Times New Roman"/>
              </a:rPr>
              <a:t>( Thép Mới, </a:t>
            </a:r>
            <a:r>
              <a:rPr b="1" i="1" lang="en-US" sz="1600" u="none" cap="none" strike="noStrike">
                <a:solidFill>
                  <a:schemeClr val="dk2"/>
                </a:solidFill>
                <a:latin typeface="Times New Roman"/>
                <a:ea typeface="Times New Roman"/>
                <a:cs typeface="Times New Roman"/>
                <a:sym typeface="Times New Roman"/>
              </a:rPr>
              <a:t>Cây tre Việt Nam</a:t>
            </a:r>
            <a:r>
              <a:rPr b="1" i="0" lang="en-US" sz="1600" u="none" cap="none" strike="noStrike">
                <a:solidFill>
                  <a:schemeClr val="dk2"/>
                </a:solidFill>
                <a:latin typeface="Times New Roman"/>
                <a:ea typeface="Times New Roman"/>
                <a:cs typeface="Times New Roman"/>
                <a:sym typeface="Times New Roman"/>
              </a:rPr>
              <a:t>)</a:t>
            </a:r>
            <a:endParaRPr/>
          </a:p>
          <a:p>
            <a:pPr indent="-342900" lvl="0" marL="342900" marR="0" rtl="0" algn="just">
              <a:spcBef>
                <a:spcPts val="0"/>
              </a:spcBef>
              <a:spcAft>
                <a:spcPts val="0"/>
              </a:spcAft>
              <a:buNone/>
            </a:pPr>
            <a:r>
              <a:t/>
            </a:r>
            <a:endParaRPr b="1" i="0" sz="1800" u="none" cap="none" strike="noStrike">
              <a:solidFill>
                <a:schemeClr val="dk2"/>
              </a:solidFill>
              <a:latin typeface="Times New Roman"/>
              <a:ea typeface="Times New Roman"/>
              <a:cs typeface="Times New Roman"/>
              <a:sym typeface="Times New Roman"/>
            </a:endParaRPr>
          </a:p>
          <a:p>
            <a:pPr indent="-342900" lvl="0" marL="342900" marR="0" rtl="0" algn="just">
              <a:spcBef>
                <a:spcPts val="0"/>
              </a:spcBef>
              <a:spcAft>
                <a:spcPts val="0"/>
              </a:spcAft>
              <a:buNone/>
            </a:pPr>
            <a:r>
              <a:rPr b="1" i="0" lang="en-US" sz="1800" u="none" cap="none" strike="noStrike">
                <a:solidFill>
                  <a:schemeClr val="dk1"/>
                </a:solidFill>
                <a:latin typeface="Times New Roman"/>
                <a:ea typeface="Times New Roman"/>
                <a:cs typeface="Times New Roman"/>
                <a:sym typeface="Times New Roman"/>
              </a:rPr>
              <a:t>d.  Hàng loạt vở kịch như: “Tay người đàn bà”, “Giác ngộ”, “Bên kia sông Đuống”, … ra đời.</a:t>
            </a:r>
            <a:endParaRPr/>
          </a:p>
          <a:p>
            <a:pPr indent="-342900" lvl="0" marL="342900" marR="0" rtl="0" algn="just">
              <a:spcBef>
                <a:spcPts val="0"/>
              </a:spcBef>
              <a:spcAft>
                <a:spcPts val="0"/>
              </a:spcAft>
              <a:buNone/>
            </a:pPr>
            <a:r>
              <a:rPr b="1" i="0" lang="en-US" sz="1800" u="none" cap="none" strike="noStrike">
                <a:solidFill>
                  <a:schemeClr val="dk1"/>
                </a:solidFill>
                <a:latin typeface="Times New Roman"/>
                <a:ea typeface="Times New Roman"/>
                <a:cs typeface="Times New Roman"/>
                <a:sym typeface="Times New Roman"/>
              </a:rPr>
              <a:t>                                                                              </a:t>
            </a:r>
            <a:r>
              <a:rPr b="1" i="0" lang="en-US" sz="1600" u="none" cap="none" strike="noStrike">
                <a:solidFill>
                  <a:schemeClr val="dk2"/>
                </a:solidFill>
                <a:latin typeface="Times New Roman"/>
                <a:ea typeface="Times New Roman"/>
                <a:cs typeface="Times New Roman"/>
                <a:sym typeface="Times New Roman"/>
              </a:rPr>
              <a:t>( </a:t>
            </a:r>
            <a:r>
              <a:rPr b="1" i="1" lang="en-US" sz="1600" u="none" cap="none" strike="noStrike">
                <a:solidFill>
                  <a:schemeClr val="dk2"/>
                </a:solidFill>
                <a:latin typeface="Times New Roman"/>
                <a:ea typeface="Times New Roman"/>
                <a:cs typeface="Times New Roman"/>
                <a:sym typeface="Times New Roman"/>
              </a:rPr>
              <a:t>Ngữ văn 7</a:t>
            </a:r>
            <a:r>
              <a:rPr b="1" i="0" lang="en-US" sz="1600" u="none" cap="none" strike="noStrike">
                <a:solidFill>
                  <a:schemeClr val="dk2"/>
                </a:solidFill>
                <a:latin typeface="Times New Roman"/>
                <a:ea typeface="Times New Roman"/>
                <a:cs typeface="Times New Roman"/>
                <a:sym typeface="Times New Roman"/>
              </a:rPr>
              <a:t>, tập hai)</a:t>
            </a:r>
            <a:endParaRPr b="0" i="0" sz="1600" u="none" cap="none" strike="noStrike">
              <a:solidFill>
                <a:schemeClr val="dk2"/>
              </a:solidFill>
              <a:latin typeface="Times New Roman"/>
              <a:ea typeface="Times New Roman"/>
              <a:cs typeface="Times New Roman"/>
              <a:sym typeface="Times New Roman"/>
            </a:endParaRPr>
          </a:p>
        </p:txBody>
      </p:sp>
      <p:sp>
        <p:nvSpPr>
          <p:cNvPr id="113" name="Google Shape;113;p3"/>
          <p:cNvSpPr txBox="1"/>
          <p:nvPr/>
        </p:nvSpPr>
        <p:spPr>
          <a:xfrm>
            <a:off x="762000" y="1839516"/>
            <a:ext cx="22860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0" i="0" sz="1800" u="none" cap="none" strike="noStrike">
              <a:solidFill>
                <a:schemeClr val="dk1"/>
              </a:solidFill>
              <a:latin typeface="Arial"/>
              <a:ea typeface="Arial"/>
              <a:cs typeface="Arial"/>
              <a:sym typeface="Arial"/>
            </a:endParaRPr>
          </a:p>
        </p:txBody>
      </p:sp>
      <p:sp>
        <p:nvSpPr>
          <p:cNvPr id="114" name="Google Shape;114;p3"/>
          <p:cNvSpPr txBox="1"/>
          <p:nvPr/>
        </p:nvSpPr>
        <p:spPr>
          <a:xfrm>
            <a:off x="533400" y="1102272"/>
            <a:ext cx="8229600" cy="3683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i="1" lang="en-US" sz="1800" u="none" cap="none" strike="noStrike">
                <a:solidFill>
                  <a:srgbClr val="FF0000"/>
                </a:solidFill>
                <a:latin typeface="Times New Roman"/>
                <a:ea typeface="Times New Roman"/>
                <a:cs typeface="Times New Roman"/>
                <a:sym typeface="Times New Roman"/>
              </a:rPr>
              <a:t>=&gt;  Đánh dấu lời dẫn trực tiếp (câu nói của Thánh</a:t>
            </a:r>
            <a:r>
              <a:rPr b="0" i="0" lang="en-US" sz="1800" u="none" cap="none" strike="noStrike">
                <a:solidFill>
                  <a:srgbClr val="FF0000"/>
                </a:solidFill>
                <a:latin typeface="Times New Roman"/>
                <a:ea typeface="Times New Roman"/>
                <a:cs typeface="Times New Roman"/>
                <a:sym typeface="Times New Roman"/>
              </a:rPr>
              <a:t> </a:t>
            </a:r>
            <a:r>
              <a:rPr b="1" i="1" lang="en-US" sz="1800" u="none" cap="none" strike="noStrike">
                <a:solidFill>
                  <a:srgbClr val="FF0000"/>
                </a:solidFill>
                <a:latin typeface="Times New Roman"/>
                <a:ea typeface="Times New Roman"/>
                <a:cs typeface="Times New Roman"/>
                <a:sym typeface="Times New Roman"/>
              </a:rPr>
              <a:t>Găng- đi).</a:t>
            </a:r>
            <a:endParaRPr/>
          </a:p>
        </p:txBody>
      </p:sp>
      <p:sp>
        <p:nvSpPr>
          <p:cNvPr id="115" name="Google Shape;115;p3"/>
          <p:cNvSpPr txBox="1"/>
          <p:nvPr/>
        </p:nvSpPr>
        <p:spPr>
          <a:xfrm>
            <a:off x="457200" y="2114550"/>
            <a:ext cx="8686800" cy="64516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i="1" lang="en-US" sz="1800" u="none" cap="none" strike="noStrike">
                <a:solidFill>
                  <a:srgbClr val="FF0000"/>
                </a:solidFill>
                <a:latin typeface="Times New Roman"/>
                <a:ea typeface="Times New Roman"/>
                <a:cs typeface="Times New Roman"/>
                <a:sym typeface="Times New Roman"/>
              </a:rPr>
              <a:t>=&gt; Đánh dấu từ ngữ được hiểu theo nghĩa đặc biệt (nghĩa được hình thành trên cơ sở phương thức ẩn dụ).</a:t>
            </a:r>
            <a:endParaRPr/>
          </a:p>
        </p:txBody>
      </p:sp>
      <p:sp>
        <p:nvSpPr>
          <p:cNvPr id="116" name="Google Shape;116;p3"/>
          <p:cNvSpPr txBox="1"/>
          <p:nvPr/>
        </p:nvSpPr>
        <p:spPr>
          <a:xfrm>
            <a:off x="609600" y="3714751"/>
            <a:ext cx="5638800" cy="3683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i="0" lang="en-US" sz="1800" u="none" cap="none" strike="noStrike">
                <a:solidFill>
                  <a:srgbClr val="FF0000"/>
                </a:solidFill>
                <a:latin typeface="Times New Roman"/>
                <a:ea typeface="Times New Roman"/>
                <a:cs typeface="Times New Roman"/>
                <a:sym typeface="Times New Roman"/>
              </a:rPr>
              <a:t>=&gt; </a:t>
            </a:r>
            <a:r>
              <a:rPr b="1" i="1" lang="en-US" sz="1800" u="none" cap="none" strike="noStrike">
                <a:solidFill>
                  <a:srgbClr val="FF0000"/>
                </a:solidFill>
                <a:latin typeface="Times New Roman"/>
                <a:ea typeface="Times New Roman"/>
                <a:cs typeface="Times New Roman"/>
                <a:sym typeface="Times New Roman"/>
              </a:rPr>
              <a:t>Đánh dấu từ ngữ có hàm ý mỉa mai.</a:t>
            </a:r>
            <a:endParaRPr b="0" i="0" sz="1800" u="none" cap="none" strike="noStrike">
              <a:solidFill>
                <a:srgbClr val="FF0000"/>
              </a:solidFill>
              <a:latin typeface="Times New Roman"/>
              <a:ea typeface="Times New Roman"/>
              <a:cs typeface="Times New Roman"/>
              <a:sym typeface="Times New Roman"/>
            </a:endParaRPr>
          </a:p>
        </p:txBody>
      </p:sp>
      <p:sp>
        <p:nvSpPr>
          <p:cNvPr id="117" name="Google Shape;117;p3"/>
          <p:cNvSpPr txBox="1"/>
          <p:nvPr/>
        </p:nvSpPr>
        <p:spPr>
          <a:xfrm>
            <a:off x="533400" y="4725655"/>
            <a:ext cx="4148138" cy="3683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i="0" lang="en-US" sz="1800" u="none" cap="none" strike="noStrike">
                <a:solidFill>
                  <a:srgbClr val="FF0000"/>
                </a:solidFill>
                <a:latin typeface="Times New Roman"/>
                <a:ea typeface="Times New Roman"/>
                <a:cs typeface="Times New Roman"/>
                <a:sym typeface="Times New Roman"/>
              </a:rPr>
              <a:t>=&gt; </a:t>
            </a:r>
            <a:r>
              <a:rPr b="1" i="1" lang="en-US" sz="1800" u="none" cap="none" strike="noStrike">
                <a:solidFill>
                  <a:srgbClr val="FF0000"/>
                </a:solidFill>
                <a:latin typeface="Times New Roman"/>
                <a:ea typeface="Times New Roman"/>
                <a:cs typeface="Times New Roman"/>
                <a:sym typeface="Times New Roman"/>
              </a:rPr>
              <a:t>Đánh dấu tên các vở kịch </a:t>
            </a:r>
            <a:endParaRPr b="0" i="0" sz="1800" u="none" cap="none" strike="noStrike">
              <a:solidFill>
                <a:srgbClr val="FF0000"/>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14"/>
                                        </p:tgtEl>
                                        <p:attrNameLst>
                                          <p:attrName>style.visibility</p:attrName>
                                        </p:attrNameLst>
                                      </p:cBhvr>
                                      <p:to>
                                        <p:strVal val="visible"/>
                                      </p:to>
                                    </p:set>
                                    <p:anim calcmode="lin" valueType="num">
                                      <p:cBhvr additive="base">
                                        <p:cTn dur="500"/>
                                        <p:tgtEl>
                                          <p:spTgt spid="114"/>
                                        </p:tgtEl>
                                        <p:attrNameLst>
                                          <p:attrName>ppt_w</p:attrName>
                                        </p:attrNameLst>
                                      </p:cBhvr>
                                      <p:tavLst>
                                        <p:tav fmla="" tm="0">
                                          <p:val>
                                            <p:strVal val="0"/>
                                          </p:val>
                                        </p:tav>
                                        <p:tav fmla="" tm="100000">
                                          <p:val>
                                            <p:strVal val="#ppt_w"/>
                                          </p:val>
                                        </p:tav>
                                      </p:tavLst>
                                    </p:anim>
                                    <p:anim calcmode="lin" valueType="num">
                                      <p:cBhvr additive="base">
                                        <p:cTn dur="500"/>
                                        <p:tgtEl>
                                          <p:spTgt spid="114"/>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
                                        </p:tgtEl>
                                        <p:attrNameLst>
                                          <p:attrName>style.visibility</p:attrName>
                                        </p:attrNameLst>
                                      </p:cBhvr>
                                      <p:to>
                                        <p:strVal val="visible"/>
                                      </p:to>
                                    </p:set>
                                    <p:animEffect filter="fade" transition="in">
                                      <p:cBhvr>
                                        <p:cTn dur="500"/>
                                        <p:tgtEl>
                                          <p:spTgt spid="11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16"/>
                                        </p:tgtEl>
                                        <p:attrNameLst>
                                          <p:attrName>style.visibility</p:attrName>
                                        </p:attrNameLst>
                                      </p:cBhvr>
                                      <p:to>
                                        <p:strVal val="visible"/>
                                      </p:to>
                                    </p:set>
                                    <p:anim calcmode="lin" valueType="num">
                                      <p:cBhvr additive="base">
                                        <p:cTn dur="500"/>
                                        <p:tgtEl>
                                          <p:spTgt spid="116"/>
                                        </p:tgtEl>
                                        <p:attrNameLst>
                                          <p:attrName>ppt_w</p:attrName>
                                        </p:attrNameLst>
                                      </p:cBhvr>
                                      <p:tavLst>
                                        <p:tav fmla="" tm="0">
                                          <p:val>
                                            <p:strVal val="0"/>
                                          </p:val>
                                        </p:tav>
                                        <p:tav fmla="" tm="100000">
                                          <p:val>
                                            <p:strVal val="#ppt_w"/>
                                          </p:val>
                                        </p:tav>
                                      </p:tavLst>
                                    </p:anim>
                                    <p:anim calcmode="lin" valueType="num">
                                      <p:cBhvr additive="base">
                                        <p:cTn dur="500"/>
                                        <p:tgtEl>
                                          <p:spTgt spid="116"/>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17"/>
                                        </p:tgtEl>
                                        <p:attrNameLst>
                                          <p:attrName>style.visibility</p:attrName>
                                        </p:attrNameLst>
                                      </p:cBhvr>
                                      <p:to>
                                        <p:strVal val="visible"/>
                                      </p:to>
                                    </p:set>
                                    <p:anim calcmode="lin" valueType="num">
                                      <p:cBhvr additive="base">
                                        <p:cTn dur="500"/>
                                        <p:tgtEl>
                                          <p:spTgt spid="117"/>
                                        </p:tgtEl>
                                        <p:attrNameLst>
                                          <p:attrName>ppt_w</p:attrName>
                                        </p:attrNameLst>
                                      </p:cBhvr>
                                      <p:tavLst>
                                        <p:tav fmla="" tm="0">
                                          <p:val>
                                            <p:strVal val="0"/>
                                          </p:val>
                                        </p:tav>
                                        <p:tav fmla="" tm="100000">
                                          <p:val>
                                            <p:strVal val="#ppt_w"/>
                                          </p:val>
                                        </p:tav>
                                      </p:tavLst>
                                    </p:anim>
                                    <p:anim calcmode="lin" valueType="num">
                                      <p:cBhvr additive="base">
                                        <p:cTn dur="500"/>
                                        <p:tgtEl>
                                          <p:spTgt spid="117"/>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4"/>
          <p:cNvSpPr/>
          <p:nvPr/>
        </p:nvSpPr>
        <p:spPr>
          <a:xfrm>
            <a:off x="2895600" y="57150"/>
            <a:ext cx="5029200" cy="457200"/>
          </a:xfrm>
          <a:prstGeom prst="rect">
            <a:avLst/>
          </a:prstGeom>
        </p:spPr>
        <p:txBody>
          <a:bodyPr>
            <a:prstTxWarp prst="textPlain"/>
          </a:bodyPr>
          <a:lstStyle/>
          <a:p>
            <a:pPr lvl="0" algn="l"/>
            <a:r>
              <a:rPr b="0" i="0">
                <a:ln cap="flat" cmpd="sng" w="19050">
                  <a:solidFill>
                    <a:srgbClr val="99CC00"/>
                  </a:solidFill>
                  <a:prstDash val="solid"/>
                  <a:round/>
                  <a:headEnd len="sm" w="sm" type="none"/>
                  <a:tailEnd len="sm" w="sm" type="none"/>
                </a:ln>
                <a:solidFill>
                  <a:srgbClr val="00CC00"/>
                </a:solidFill>
                <a:latin typeface="Times New Roman"/>
              </a:rPr>
              <a:t>DẤU NGOẶC KÉP</a:t>
            </a:r>
          </a:p>
        </p:txBody>
      </p:sp>
      <p:sp>
        <p:nvSpPr>
          <p:cNvPr id="123" name="Google Shape;123;p4"/>
          <p:cNvSpPr txBox="1"/>
          <p:nvPr/>
        </p:nvSpPr>
        <p:spPr>
          <a:xfrm>
            <a:off x="304800" y="800100"/>
            <a:ext cx="2362200" cy="368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800" u="sng" cap="none" strike="noStrike">
                <a:solidFill>
                  <a:schemeClr val="dk1"/>
                </a:solidFill>
                <a:latin typeface="Times New Roman"/>
                <a:ea typeface="Times New Roman"/>
                <a:cs typeface="Times New Roman"/>
                <a:sym typeface="Times New Roman"/>
              </a:rPr>
              <a:t>I. CÔNG DỤNG</a:t>
            </a:r>
            <a:r>
              <a:rPr b="1" i="0" lang="en-US" sz="1800" u="none" cap="none" strike="noStrike">
                <a:solidFill>
                  <a:schemeClr val="dk1"/>
                </a:solidFill>
                <a:latin typeface="Times New Roman"/>
                <a:ea typeface="Times New Roman"/>
                <a:cs typeface="Times New Roman"/>
                <a:sym typeface="Times New Roman"/>
              </a:rPr>
              <a:t>:</a:t>
            </a:r>
            <a:endParaRPr b="0" i="0" sz="1800" u="none" cap="none" strike="noStrike">
              <a:solidFill>
                <a:schemeClr val="dk1"/>
              </a:solidFill>
              <a:latin typeface="Times New Roman"/>
              <a:ea typeface="Times New Roman"/>
              <a:cs typeface="Times New Roman"/>
              <a:sym typeface="Times New Roman"/>
            </a:endParaRPr>
          </a:p>
        </p:txBody>
      </p:sp>
      <p:sp>
        <p:nvSpPr>
          <p:cNvPr id="124" name="Google Shape;124;p4"/>
          <p:cNvSpPr txBox="1"/>
          <p:nvPr/>
        </p:nvSpPr>
        <p:spPr>
          <a:xfrm>
            <a:off x="304800" y="1028700"/>
            <a:ext cx="2286000" cy="368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800" u="none" cap="none" strike="noStrike">
                <a:solidFill>
                  <a:schemeClr val="dk1"/>
                </a:solidFill>
                <a:latin typeface="Arial"/>
                <a:ea typeface="Arial"/>
                <a:cs typeface="Arial"/>
                <a:sym typeface="Arial"/>
              </a:rPr>
              <a:t> </a:t>
            </a:r>
            <a:r>
              <a:rPr b="1" i="0" lang="en-US" sz="1800" u="none" cap="none" strike="noStrike">
                <a:solidFill>
                  <a:schemeClr val="dk1"/>
                </a:solidFill>
                <a:latin typeface="Times New Roman"/>
                <a:ea typeface="Times New Roman"/>
                <a:cs typeface="Times New Roman"/>
                <a:sym typeface="Times New Roman"/>
              </a:rPr>
              <a:t>1. Ví dụ: (SGK) </a:t>
            </a:r>
            <a:endParaRPr b="0" i="0" sz="1800" u="none" cap="none" strike="noStrike">
              <a:solidFill>
                <a:schemeClr val="dk1"/>
              </a:solidFill>
              <a:latin typeface="Times New Roman"/>
              <a:ea typeface="Times New Roman"/>
              <a:cs typeface="Times New Roman"/>
              <a:sym typeface="Times New Roman"/>
            </a:endParaRPr>
          </a:p>
        </p:txBody>
      </p:sp>
      <p:sp>
        <p:nvSpPr>
          <p:cNvPr id="125" name="Google Shape;125;p4"/>
          <p:cNvSpPr txBox="1"/>
          <p:nvPr/>
        </p:nvSpPr>
        <p:spPr>
          <a:xfrm>
            <a:off x="2057400" y="857250"/>
            <a:ext cx="10668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0" i="0" sz="1800" u="none" cap="none" strike="noStrike">
              <a:solidFill>
                <a:schemeClr val="dk1"/>
              </a:solidFill>
              <a:latin typeface="Arial"/>
              <a:ea typeface="Arial"/>
              <a:cs typeface="Arial"/>
              <a:sym typeface="Arial"/>
            </a:endParaRPr>
          </a:p>
        </p:txBody>
      </p:sp>
      <p:sp>
        <p:nvSpPr>
          <p:cNvPr descr="Newsprint" id="126" name="Google Shape;126;p4"/>
          <p:cNvSpPr/>
          <p:nvPr/>
        </p:nvSpPr>
        <p:spPr>
          <a:xfrm>
            <a:off x="0" y="571500"/>
            <a:ext cx="4114800" cy="4572000"/>
          </a:xfrm>
          <a:prstGeom prst="verticalScroll">
            <a:avLst>
              <a:gd fmla="val 7139" name="adj"/>
            </a:avLst>
          </a:prstGeom>
          <a:noFill/>
          <a:ln cap="flat" cmpd="sng" w="9525">
            <a:solidFill>
              <a:srgbClr val="FF0000"/>
            </a:solidFill>
            <a:prstDash val="solid"/>
            <a:round/>
            <a:headEnd len="sm" w="sm" type="none"/>
            <a:tailEnd len="sm" w="sm" type="none"/>
          </a:ln>
          <a:effectLst>
            <a:outerShdw rotWithShape="0" algn="ctr" dir="2700000" dist="107763">
              <a:schemeClr val="lt2">
                <a:alpha val="49803"/>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4"/>
          <p:cNvSpPr txBox="1"/>
          <p:nvPr/>
        </p:nvSpPr>
        <p:spPr>
          <a:xfrm rot="5400000">
            <a:off x="-8283" y="1167294"/>
            <a:ext cx="4131366" cy="3527289"/>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28" name="Google Shape;128;p4"/>
          <p:cNvSpPr txBox="1"/>
          <p:nvPr/>
        </p:nvSpPr>
        <p:spPr>
          <a:xfrm>
            <a:off x="304800" y="1771650"/>
            <a:ext cx="3581400" cy="10604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800" u="none" cap="none" strike="noStrike">
                <a:solidFill>
                  <a:schemeClr val="dk1"/>
                </a:solidFill>
                <a:latin typeface="Times New Roman"/>
                <a:ea typeface="Times New Roman"/>
                <a:cs typeface="Times New Roman"/>
                <a:sym typeface="Times New Roman"/>
              </a:rPr>
              <a:t>Dấu ngoặc kép dùng để:</a:t>
            </a:r>
            <a:endParaRPr/>
          </a:p>
          <a:p>
            <a:pPr indent="0" lvl="0" marL="0" marR="0" rtl="0" algn="l">
              <a:spcBef>
                <a:spcPts val="900"/>
              </a:spcBef>
              <a:spcAft>
                <a:spcPts val="0"/>
              </a:spcAft>
              <a:buNone/>
            </a:pPr>
            <a:r>
              <a:rPr b="1" i="0" lang="en-US" sz="1800" u="none" cap="none" strike="noStrike">
                <a:solidFill>
                  <a:schemeClr val="dk1"/>
                </a:solidFill>
                <a:latin typeface="Times New Roman"/>
                <a:ea typeface="Times New Roman"/>
                <a:cs typeface="Times New Roman"/>
                <a:sym typeface="Times New Roman"/>
              </a:rPr>
              <a:t>- Đánh dấu từ ngữ, câu, đoạn dẫn trực tiếp;</a:t>
            </a:r>
            <a:endParaRPr/>
          </a:p>
        </p:txBody>
      </p:sp>
      <p:sp>
        <p:nvSpPr>
          <p:cNvPr id="129" name="Google Shape;129;p4"/>
          <p:cNvSpPr txBox="1"/>
          <p:nvPr/>
        </p:nvSpPr>
        <p:spPr>
          <a:xfrm>
            <a:off x="325820" y="2800272"/>
            <a:ext cx="3407979" cy="922020"/>
          </a:xfrm>
          <a:prstGeom prst="rect">
            <a:avLst/>
          </a:prstGeom>
          <a:noFill/>
          <a:ln>
            <a:noFill/>
          </a:ln>
        </p:spPr>
        <p:txBody>
          <a:bodyPr anchorCtr="0" anchor="t" bIns="45700" lIns="91425" spcFirstLastPara="1" rIns="91425" wrap="square" tIns="45700">
            <a:spAutoFit/>
          </a:bodyPr>
          <a:lstStyle/>
          <a:p>
            <a:pPr indent="-114300" lvl="0" marL="0" marR="0" rtl="0" algn="just">
              <a:spcBef>
                <a:spcPts val="0"/>
              </a:spcBef>
              <a:spcAft>
                <a:spcPts val="0"/>
              </a:spcAft>
              <a:buClr>
                <a:schemeClr val="dk1"/>
              </a:buClr>
              <a:buSzPts val="1800"/>
              <a:buFont typeface="Arial"/>
              <a:buChar char="-"/>
            </a:pPr>
            <a:r>
              <a:rPr b="1" i="0" lang="en-US" sz="1800" u="none" cap="none" strike="noStrike">
                <a:solidFill>
                  <a:schemeClr val="dk1"/>
                </a:solidFill>
                <a:latin typeface="Arial"/>
                <a:ea typeface="Arial"/>
                <a:cs typeface="Arial"/>
                <a:sym typeface="Arial"/>
              </a:rPr>
              <a:t> </a:t>
            </a:r>
            <a:r>
              <a:rPr b="1" i="0" lang="en-US" sz="1800" u="none" cap="none" strike="noStrike">
                <a:solidFill>
                  <a:schemeClr val="dk1"/>
                </a:solidFill>
                <a:latin typeface="Times New Roman"/>
                <a:ea typeface="Times New Roman"/>
                <a:cs typeface="Times New Roman"/>
                <a:sym typeface="Times New Roman"/>
              </a:rPr>
              <a:t>Đánh dấu từ ngữ được hiểu theo nghĩa đặc biệt hay có hàm ý  mỉa mai;</a:t>
            </a:r>
            <a:endParaRPr b="0" i="0" sz="1800" u="none" cap="none" strike="noStrike">
              <a:solidFill>
                <a:schemeClr val="dk1"/>
              </a:solidFill>
              <a:latin typeface="Times New Roman"/>
              <a:ea typeface="Times New Roman"/>
              <a:cs typeface="Times New Roman"/>
              <a:sym typeface="Times New Roman"/>
            </a:endParaRPr>
          </a:p>
        </p:txBody>
      </p:sp>
      <p:sp>
        <p:nvSpPr>
          <p:cNvPr id="130" name="Google Shape;130;p4"/>
          <p:cNvSpPr txBox="1"/>
          <p:nvPr/>
        </p:nvSpPr>
        <p:spPr>
          <a:xfrm>
            <a:off x="325755" y="3714598"/>
            <a:ext cx="3352800" cy="645160"/>
          </a:xfrm>
          <a:prstGeom prst="rect">
            <a:avLst/>
          </a:prstGeom>
          <a:noFill/>
          <a:ln>
            <a:noFill/>
          </a:ln>
        </p:spPr>
        <p:txBody>
          <a:bodyPr anchorCtr="0" anchor="t" bIns="45700" lIns="91425" spcFirstLastPara="1" rIns="91425" wrap="square" tIns="45700">
            <a:spAutoFit/>
          </a:bodyPr>
          <a:lstStyle/>
          <a:p>
            <a:pPr indent="-114300" lvl="0" marL="0" marR="0" rtl="0" algn="just">
              <a:spcBef>
                <a:spcPts val="0"/>
              </a:spcBef>
              <a:spcAft>
                <a:spcPts val="0"/>
              </a:spcAft>
              <a:buClr>
                <a:schemeClr val="dk1"/>
              </a:buClr>
              <a:buSzPts val="1800"/>
              <a:buFont typeface="Arial"/>
              <a:buChar char="-"/>
            </a:pPr>
            <a:r>
              <a:rPr b="1" i="0" lang="en-US" sz="1800" u="none" cap="none" strike="noStrike">
                <a:solidFill>
                  <a:schemeClr val="dk1"/>
                </a:solidFill>
                <a:latin typeface="Arial"/>
                <a:ea typeface="Arial"/>
                <a:cs typeface="Arial"/>
                <a:sym typeface="Arial"/>
              </a:rPr>
              <a:t> </a:t>
            </a:r>
            <a:r>
              <a:rPr b="1" i="0" lang="en-US" sz="1800" u="none" cap="none" strike="noStrike">
                <a:solidFill>
                  <a:schemeClr val="dk1"/>
                </a:solidFill>
                <a:latin typeface="Times New Roman"/>
                <a:ea typeface="Times New Roman"/>
                <a:cs typeface="Times New Roman"/>
                <a:sym typeface="Times New Roman"/>
              </a:rPr>
              <a:t>Đánh dấu tên tác phẩm, tờ báo, tập san, … được dẫn.</a:t>
            </a:r>
            <a:endParaRPr b="0" i="0" sz="1800" u="none" cap="none" strike="noStrike">
              <a:solidFill>
                <a:schemeClr val="dk1"/>
              </a:solidFill>
              <a:latin typeface="Times New Roman"/>
              <a:ea typeface="Times New Roman"/>
              <a:cs typeface="Times New Roman"/>
              <a:sym typeface="Times New Roman"/>
            </a:endParaRPr>
          </a:p>
        </p:txBody>
      </p:sp>
      <p:sp>
        <p:nvSpPr>
          <p:cNvPr id="131" name="Google Shape;131;p4"/>
          <p:cNvSpPr txBox="1"/>
          <p:nvPr/>
        </p:nvSpPr>
        <p:spPr>
          <a:xfrm>
            <a:off x="304800" y="1257300"/>
            <a:ext cx="1676400" cy="368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800" u="none" cap="none" strike="noStrike">
                <a:solidFill>
                  <a:schemeClr val="dk1"/>
                </a:solidFill>
                <a:latin typeface="Arial"/>
                <a:ea typeface="Arial"/>
                <a:cs typeface="Arial"/>
                <a:sym typeface="Arial"/>
              </a:rPr>
              <a:t> </a:t>
            </a:r>
            <a:r>
              <a:rPr b="1" i="0" lang="en-US" sz="1800" u="none" cap="none" strike="noStrike">
                <a:solidFill>
                  <a:schemeClr val="dk1"/>
                </a:solidFill>
                <a:latin typeface="Times New Roman"/>
                <a:ea typeface="Times New Roman"/>
                <a:cs typeface="Times New Roman"/>
                <a:sym typeface="Times New Roman"/>
              </a:rPr>
              <a:t>2. Nhận xét:</a:t>
            </a:r>
            <a:endParaRPr b="0" i="0" sz="1800" u="none" cap="none" strike="noStrike">
              <a:solidFill>
                <a:schemeClr val="dk1"/>
              </a:solidFill>
              <a:latin typeface="Times New Roman"/>
              <a:ea typeface="Times New Roman"/>
              <a:cs typeface="Times New Roman"/>
              <a:sym typeface="Times New Roman"/>
            </a:endParaRPr>
          </a:p>
        </p:txBody>
      </p:sp>
      <p:sp>
        <p:nvSpPr>
          <p:cNvPr id="132" name="Google Shape;132;p4"/>
          <p:cNvSpPr txBox="1"/>
          <p:nvPr/>
        </p:nvSpPr>
        <p:spPr>
          <a:xfrm>
            <a:off x="312420" y="4288790"/>
            <a:ext cx="2698750" cy="368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800" u="none" cap="none" strike="noStrike">
                <a:solidFill>
                  <a:schemeClr val="dk1"/>
                </a:solidFill>
                <a:latin typeface="Times New Roman"/>
                <a:ea typeface="Times New Roman"/>
                <a:cs typeface="Times New Roman"/>
                <a:sym typeface="Times New Roman"/>
              </a:rPr>
              <a:t>II. </a:t>
            </a:r>
            <a:r>
              <a:rPr b="1" i="0" lang="en-US" sz="1800" u="sng" cap="none" strike="noStrike">
                <a:solidFill>
                  <a:schemeClr val="dk1"/>
                </a:solidFill>
                <a:latin typeface="Times New Roman"/>
                <a:ea typeface="Times New Roman"/>
                <a:cs typeface="Times New Roman"/>
                <a:sym typeface="Times New Roman"/>
              </a:rPr>
              <a:t>LUYỆN TẬP</a:t>
            </a:r>
            <a:r>
              <a:rPr b="1" i="0" lang="en-US" sz="1800" u="none" cap="none" strike="noStrike">
                <a:solidFill>
                  <a:schemeClr val="dk1"/>
                </a:solidFill>
                <a:latin typeface="Arial"/>
                <a:ea typeface="Arial"/>
                <a:cs typeface="Arial"/>
                <a:sym typeface="Arial"/>
              </a:rPr>
              <a:t>:</a:t>
            </a:r>
            <a:endParaRPr b="0" i="0" sz="1800" u="none" cap="none" strike="noStrike">
              <a:solidFill>
                <a:schemeClr val="dk1"/>
              </a:solidFill>
              <a:latin typeface="Arial"/>
              <a:ea typeface="Arial"/>
              <a:cs typeface="Arial"/>
              <a:sym typeface="Arial"/>
            </a:endParaRPr>
          </a:p>
        </p:txBody>
      </p:sp>
      <p:sp>
        <p:nvSpPr>
          <p:cNvPr id="133" name="Google Shape;133;p4"/>
          <p:cNvSpPr txBox="1"/>
          <p:nvPr/>
        </p:nvSpPr>
        <p:spPr>
          <a:xfrm>
            <a:off x="533400" y="4674676"/>
            <a:ext cx="1122680" cy="368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800" u="sng" cap="none" strike="noStrike">
                <a:solidFill>
                  <a:schemeClr val="dk1"/>
                </a:solidFill>
                <a:latin typeface="Times New Roman"/>
                <a:ea typeface="Times New Roman"/>
                <a:cs typeface="Times New Roman"/>
                <a:sym typeface="Times New Roman"/>
              </a:rPr>
              <a:t>Bài tập 1</a:t>
            </a:r>
            <a:r>
              <a:rPr b="0" i="0" lang="en-US" sz="1800" u="none" cap="none" strike="noStrike">
                <a:solidFill>
                  <a:schemeClr val="dk1"/>
                </a:solidFill>
                <a:latin typeface="Times New Roman"/>
                <a:ea typeface="Times New Roman"/>
                <a:cs typeface="Times New Roman"/>
                <a:sym typeface="Times New Roman"/>
              </a:rPr>
              <a:t>:</a:t>
            </a:r>
            <a:endParaRPr/>
          </a:p>
        </p:txBody>
      </p:sp>
      <p:sp>
        <p:nvSpPr>
          <p:cNvPr id="134" name="Google Shape;134;p4"/>
          <p:cNvSpPr txBox="1"/>
          <p:nvPr/>
        </p:nvSpPr>
        <p:spPr>
          <a:xfrm>
            <a:off x="4114800" y="632758"/>
            <a:ext cx="5029200" cy="3861435"/>
          </a:xfrm>
          <a:prstGeom prst="rect">
            <a:avLst/>
          </a:prstGeom>
          <a:noFill/>
          <a:ln cap="flat" cmpd="thinThick" w="57150">
            <a:solidFill>
              <a:srgbClr val="008000"/>
            </a:solidFill>
            <a:prstDash val="solid"/>
            <a:miter lim="800000"/>
            <a:headEnd len="sm" w="sm" type="none"/>
            <a:tailEnd len="sm" w="sm" type="none"/>
          </a:ln>
        </p:spPr>
        <p:txBody>
          <a:bodyPr anchorCtr="0" anchor="t" bIns="45700" lIns="91425" spcFirstLastPara="1" rIns="91425" wrap="square" tIns="45700">
            <a:spAutoFit/>
          </a:bodyPr>
          <a:lstStyle/>
          <a:p>
            <a:pPr indent="-107950" lvl="0" marL="0" marR="0" rtl="0" algn="l">
              <a:spcBef>
                <a:spcPts val="0"/>
              </a:spcBef>
              <a:spcAft>
                <a:spcPts val="0"/>
              </a:spcAft>
              <a:buClr>
                <a:srgbClr val="FF0000"/>
              </a:buClr>
              <a:buSzPts val="1700"/>
              <a:buFont typeface="Arial"/>
              <a:buChar char="•"/>
            </a:pPr>
            <a:r>
              <a:rPr b="1" i="0" lang="en-US" sz="1700" u="none" cap="none" strike="noStrike">
                <a:solidFill>
                  <a:srgbClr val="FF0000"/>
                </a:solidFill>
                <a:latin typeface="Arial"/>
                <a:ea typeface="Arial"/>
                <a:cs typeface="Arial"/>
                <a:sym typeface="Arial"/>
              </a:rPr>
              <a:t> </a:t>
            </a:r>
            <a:r>
              <a:rPr b="1" i="0" lang="en-US" sz="2400" u="none" cap="none" strike="noStrike">
                <a:solidFill>
                  <a:srgbClr val="FF0000"/>
                </a:solidFill>
                <a:latin typeface="Times New Roman"/>
                <a:ea typeface="Times New Roman"/>
                <a:cs typeface="Times New Roman"/>
                <a:sym typeface="Times New Roman"/>
              </a:rPr>
              <a:t>Lưu ý: </a:t>
            </a:r>
            <a:endParaRPr b="1" i="0" sz="2400" u="none" cap="none" strike="noStrike">
              <a:solidFill>
                <a:srgbClr val="0000FF"/>
              </a:solidFill>
              <a:latin typeface="Times New Roman"/>
              <a:ea typeface="Times New Roman"/>
              <a:cs typeface="Times New Roman"/>
              <a:sym typeface="Times New Roman"/>
            </a:endParaRPr>
          </a:p>
          <a:p>
            <a:pPr indent="-107950" lvl="0" marL="0" marR="0" rtl="0" algn="l">
              <a:spcBef>
                <a:spcPts val="850"/>
              </a:spcBef>
              <a:spcAft>
                <a:spcPts val="0"/>
              </a:spcAft>
              <a:buClr>
                <a:srgbClr val="0000FF"/>
              </a:buClr>
              <a:buSzPts val="1700"/>
              <a:buFont typeface="Arial"/>
              <a:buChar char="-"/>
            </a:pPr>
            <a:r>
              <a:rPr b="1" i="0" lang="en-US" sz="1700" u="none" cap="none" strike="noStrike">
                <a:solidFill>
                  <a:srgbClr val="0000FF"/>
                </a:solidFill>
                <a:latin typeface="Arial"/>
                <a:ea typeface="Arial"/>
                <a:cs typeface="Arial"/>
                <a:sym typeface="Arial"/>
              </a:rPr>
              <a:t> </a:t>
            </a:r>
            <a:r>
              <a:rPr b="1" i="0" lang="en-US" sz="1700" u="none" cap="none" strike="noStrike">
                <a:solidFill>
                  <a:srgbClr val="0000FF"/>
                </a:solidFill>
                <a:latin typeface="Times New Roman"/>
                <a:ea typeface="Times New Roman"/>
                <a:cs typeface="Times New Roman"/>
                <a:sym typeface="Times New Roman"/>
              </a:rPr>
              <a:t>Những từ ngữ, câu, đoạn dẫn trực tiếp được dẫn lại của người khác (đôi khi của chính người viết nhưng được dùng ở thời điểm khác).</a:t>
            </a:r>
            <a:endParaRPr/>
          </a:p>
          <a:p>
            <a:pPr indent="0" lvl="0" marL="0" marR="0" rtl="0" algn="l">
              <a:spcBef>
                <a:spcPts val="850"/>
              </a:spcBef>
              <a:spcAft>
                <a:spcPts val="0"/>
              </a:spcAft>
              <a:buNone/>
            </a:pPr>
            <a:r>
              <a:rPr b="1" i="0" lang="en-US" sz="1700" u="sng" cap="none" strike="noStrike">
                <a:solidFill>
                  <a:schemeClr val="dk1"/>
                </a:solidFill>
                <a:latin typeface="Times New Roman"/>
                <a:ea typeface="Times New Roman"/>
                <a:cs typeface="Times New Roman"/>
                <a:sym typeface="Times New Roman"/>
              </a:rPr>
              <a:t>Ví dụ</a:t>
            </a:r>
            <a:r>
              <a:rPr b="1" i="0" lang="en-US" sz="1700" u="none" cap="none" strike="noStrike">
                <a:solidFill>
                  <a:schemeClr val="dk1"/>
                </a:solidFill>
                <a:latin typeface="Times New Roman"/>
                <a:ea typeface="Times New Roman"/>
                <a:cs typeface="Times New Roman"/>
                <a:sym typeface="Times New Roman"/>
              </a:rPr>
              <a:t>: Tôi nói  “nghe đâu” vì tôi thấy người ta bắn tin rằng mẹ và em tôi xoay ra sống bằng cách đó́́.   </a:t>
            </a:r>
            <a:endParaRPr b="1" i="0" sz="1700" u="none" cap="none" strike="noStrike">
              <a:solidFill>
                <a:schemeClr val="dk1"/>
              </a:solidFill>
              <a:latin typeface="Arial"/>
              <a:ea typeface="Arial"/>
              <a:cs typeface="Arial"/>
              <a:sym typeface="Arial"/>
            </a:endParaRPr>
          </a:p>
          <a:p>
            <a:pPr indent="-107950" lvl="0" marL="0" marR="0" rtl="0" algn="l">
              <a:spcBef>
                <a:spcPts val="850"/>
              </a:spcBef>
              <a:spcAft>
                <a:spcPts val="0"/>
              </a:spcAft>
              <a:buClr>
                <a:srgbClr val="0000FF"/>
              </a:buClr>
              <a:buSzPts val="1700"/>
              <a:buFont typeface="Arial"/>
              <a:buChar char="-"/>
            </a:pPr>
            <a:r>
              <a:rPr b="1" i="0" lang="en-US" sz="1700" u="none" cap="none" strike="noStrike">
                <a:solidFill>
                  <a:srgbClr val="0000FF"/>
                </a:solidFill>
                <a:latin typeface="Arial"/>
                <a:ea typeface="Arial"/>
                <a:cs typeface="Arial"/>
                <a:sym typeface="Arial"/>
              </a:rPr>
              <a:t> </a:t>
            </a:r>
            <a:r>
              <a:rPr b="1" i="0" lang="en-US" sz="1700" u="none" cap="none" strike="noStrike">
                <a:solidFill>
                  <a:srgbClr val="0000FF"/>
                </a:solidFill>
                <a:latin typeface="Times New Roman"/>
                <a:ea typeface="Times New Roman"/>
                <a:cs typeface="Times New Roman"/>
                <a:sym typeface="Times New Roman"/>
              </a:rPr>
              <a:t>Trong văn bản in, tên tác phẩm, tờ báo, tập san… có thể in nghiêng, in đậm hoặc gạch chân. Nhưng trong văn bản viết tay thì dùng dấu ngoặc kép để đánh dấu là một cách làm phổ biến.</a:t>
            </a:r>
            <a:endParaRPr/>
          </a:p>
          <a:p>
            <a:pPr indent="0" lvl="0" marL="0" marR="0" rtl="0" algn="l">
              <a:spcBef>
                <a:spcPts val="850"/>
              </a:spcBef>
              <a:spcAft>
                <a:spcPts val="0"/>
              </a:spcAft>
              <a:buNone/>
            </a:pPr>
            <a:r>
              <a:rPr b="1" i="0" lang="en-US" sz="1700" u="sng" cap="none" strike="noStrike">
                <a:solidFill>
                  <a:schemeClr val="dk1"/>
                </a:solidFill>
                <a:latin typeface="Times New Roman"/>
                <a:ea typeface="Times New Roman"/>
                <a:cs typeface="Times New Roman"/>
                <a:sym typeface="Times New Roman"/>
              </a:rPr>
              <a:t>Ví dụ</a:t>
            </a:r>
            <a:r>
              <a:rPr b="1" i="0" lang="en-US" sz="1700" u="none" cap="none" strike="noStrike">
                <a:solidFill>
                  <a:schemeClr val="dk1"/>
                </a:solidFill>
                <a:latin typeface="Times New Roman"/>
                <a:ea typeface="Times New Roman"/>
                <a:cs typeface="Times New Roman"/>
                <a:sym typeface="Times New Roman"/>
              </a:rPr>
              <a:t>: </a:t>
            </a:r>
            <a:r>
              <a:rPr b="1" i="1" lang="en-US" sz="1700" u="none" cap="none" strike="noStrike">
                <a:solidFill>
                  <a:schemeClr val="dk1"/>
                </a:solidFill>
                <a:latin typeface="Times New Roman"/>
                <a:ea typeface="Times New Roman"/>
                <a:cs typeface="Times New Roman"/>
                <a:sym typeface="Times New Roman"/>
              </a:rPr>
              <a:t>Tắt đèn</a:t>
            </a:r>
            <a:r>
              <a:rPr b="1" i="0" lang="en-US" sz="1700" u="none" cap="none" strike="noStrike">
                <a:solidFill>
                  <a:schemeClr val="dk1"/>
                </a:solidFill>
                <a:latin typeface="Times New Roman"/>
                <a:ea typeface="Times New Roman"/>
                <a:cs typeface="Times New Roman"/>
                <a:sym typeface="Times New Roman"/>
              </a:rPr>
              <a:t> là tác phẩm tiêu biểu nhất của Ngô Tất Tố.         </a:t>
            </a:r>
            <a:endParaRPr/>
          </a:p>
        </p:txBody>
      </p:sp>
      <p:sp>
        <p:nvSpPr>
          <p:cNvPr id="135" name="Google Shape;135;p4"/>
          <p:cNvSpPr txBox="1"/>
          <p:nvPr/>
        </p:nvSpPr>
        <p:spPr>
          <a:xfrm>
            <a:off x="304800" y="1485900"/>
            <a:ext cx="3429000" cy="368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800" u="none" cap="none" strike="noStrike">
                <a:solidFill>
                  <a:srgbClr val="7030A0"/>
                </a:solidFill>
                <a:latin typeface="Arial"/>
                <a:ea typeface="Arial"/>
                <a:cs typeface="Arial"/>
                <a:sym typeface="Arial"/>
              </a:rPr>
              <a:t> </a:t>
            </a:r>
            <a:r>
              <a:rPr b="1" i="0" lang="en-US" sz="1800" u="none" cap="none" strike="noStrike">
                <a:solidFill>
                  <a:srgbClr val="7030A0"/>
                </a:solidFill>
                <a:latin typeface="Times New Roman"/>
                <a:ea typeface="Times New Roman"/>
                <a:cs typeface="Times New Roman"/>
                <a:sym typeface="Times New Roman"/>
              </a:rPr>
              <a:t>3. Kết luận: Ghi nhớ/sgk</a:t>
            </a:r>
            <a:endParaRPr b="0" i="0" sz="1800" u="none" cap="none" strike="noStrike">
              <a:solidFill>
                <a:srgbClr val="7030A0"/>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28"/>
                                        </p:tgtEl>
                                        <p:attrNameLst>
                                          <p:attrName>style.visibility</p:attrName>
                                        </p:attrNameLst>
                                      </p:cBhvr>
                                      <p:to>
                                        <p:strVal val="visible"/>
                                      </p:to>
                                    </p:set>
                                    <p:anim calcmode="lin" valueType="num">
                                      <p:cBhvr additive="base">
                                        <p:cTn dur="500"/>
                                        <p:tgtEl>
                                          <p:spTgt spid="128"/>
                                        </p:tgtEl>
                                        <p:attrNameLst>
                                          <p:attrName>ppt_w</p:attrName>
                                        </p:attrNameLst>
                                      </p:cBhvr>
                                      <p:tavLst>
                                        <p:tav fmla="" tm="0">
                                          <p:val>
                                            <p:strVal val="0"/>
                                          </p:val>
                                        </p:tav>
                                        <p:tav fmla="" tm="100000">
                                          <p:val>
                                            <p:strVal val="#ppt_w"/>
                                          </p:val>
                                        </p:tav>
                                      </p:tavLst>
                                    </p:anim>
                                    <p:anim calcmode="lin" valueType="num">
                                      <p:cBhvr additive="base">
                                        <p:cTn dur="500"/>
                                        <p:tgtEl>
                                          <p:spTgt spid="128"/>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29"/>
                                        </p:tgtEl>
                                        <p:attrNameLst>
                                          <p:attrName>style.visibility</p:attrName>
                                        </p:attrNameLst>
                                      </p:cBhvr>
                                      <p:to>
                                        <p:strVal val="visible"/>
                                      </p:to>
                                    </p:set>
                                    <p:anim calcmode="lin" valueType="num">
                                      <p:cBhvr additive="base">
                                        <p:cTn dur="500"/>
                                        <p:tgtEl>
                                          <p:spTgt spid="129"/>
                                        </p:tgtEl>
                                        <p:attrNameLst>
                                          <p:attrName>ppt_w</p:attrName>
                                        </p:attrNameLst>
                                      </p:cBhvr>
                                      <p:tavLst>
                                        <p:tav fmla="" tm="0">
                                          <p:val>
                                            <p:strVal val="0"/>
                                          </p:val>
                                        </p:tav>
                                        <p:tav fmla="" tm="100000">
                                          <p:val>
                                            <p:strVal val="#ppt_w"/>
                                          </p:val>
                                        </p:tav>
                                      </p:tavLst>
                                    </p:anim>
                                    <p:anim calcmode="lin" valueType="num">
                                      <p:cBhvr additive="base">
                                        <p:cTn dur="500"/>
                                        <p:tgtEl>
                                          <p:spTgt spid="129"/>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30"/>
                                        </p:tgtEl>
                                        <p:attrNameLst>
                                          <p:attrName>style.visibility</p:attrName>
                                        </p:attrNameLst>
                                      </p:cBhvr>
                                      <p:to>
                                        <p:strVal val="visible"/>
                                      </p:to>
                                    </p:set>
                                    <p:anim calcmode="lin" valueType="num">
                                      <p:cBhvr additive="base">
                                        <p:cTn dur="500"/>
                                        <p:tgtEl>
                                          <p:spTgt spid="130"/>
                                        </p:tgtEl>
                                        <p:attrNameLst>
                                          <p:attrName>ppt_w</p:attrName>
                                        </p:attrNameLst>
                                      </p:cBhvr>
                                      <p:tavLst>
                                        <p:tav fmla="" tm="0">
                                          <p:val>
                                            <p:strVal val="0"/>
                                          </p:val>
                                        </p:tav>
                                        <p:tav fmla="" tm="100000">
                                          <p:val>
                                            <p:strVal val="#ppt_w"/>
                                          </p:val>
                                        </p:tav>
                                      </p:tavLst>
                                    </p:anim>
                                    <p:anim calcmode="lin" valueType="num">
                                      <p:cBhvr additive="base">
                                        <p:cTn dur="500"/>
                                        <p:tgtEl>
                                          <p:spTgt spid="130"/>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
                                        </p:tgtEl>
                                        <p:attrNameLst>
                                          <p:attrName>style.visibility</p:attrName>
                                        </p:attrNameLst>
                                      </p:cBhvr>
                                      <p:to>
                                        <p:strVal val="visible"/>
                                      </p:to>
                                    </p:set>
                                    <p:animEffect filter="fade" transition="in">
                                      <p:cBhvr>
                                        <p:cTn dur="1000"/>
                                        <p:tgtEl>
                                          <p:spTgt spid="1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134"/>
                                        </p:tgtEl>
                                      </p:cBhvr>
                                    </p:animEffect>
                                    <p:set>
                                      <p:cBhvr>
                                        <p:cTn dur="1" fill="hold">
                                          <p:stCondLst>
                                            <p:cond delay="500"/>
                                          </p:stCondLst>
                                        </p:cTn>
                                        <p:tgtEl>
                                          <p:spTgt spid="134"/>
                                        </p:tgtEl>
                                        <p:attrNameLst>
                                          <p:attrName>style.visibility</p:attrName>
                                        </p:attrNameLst>
                                      </p:cBhvr>
                                      <p:to>
                                        <p:strVal val="hidden"/>
                                      </p:to>
                                    </p:se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32"/>
                                        </p:tgtEl>
                                        <p:attrNameLst>
                                          <p:attrName>style.visibility</p:attrName>
                                        </p:attrNameLst>
                                      </p:cBhvr>
                                      <p:to>
                                        <p:strVal val="visible"/>
                                      </p:to>
                                    </p:set>
                                    <p:animEffect filter="fade" transition="in">
                                      <p:cBhvr>
                                        <p:cTn dur="1000"/>
                                        <p:tgtEl>
                                          <p:spTgt spid="13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33"/>
                                        </p:tgtEl>
                                        <p:attrNameLst>
                                          <p:attrName>style.visibility</p:attrName>
                                        </p:attrNameLst>
                                      </p:cBhvr>
                                      <p:to>
                                        <p:strVal val="visible"/>
                                      </p:to>
                                    </p:set>
                                    <p:anim calcmode="lin" valueType="num">
                                      <p:cBhvr additive="base">
                                        <p:cTn dur="500"/>
                                        <p:tgtEl>
                                          <p:spTgt spid="133"/>
                                        </p:tgtEl>
                                        <p:attrNameLst>
                                          <p:attrName>ppt_w</p:attrName>
                                        </p:attrNameLst>
                                      </p:cBhvr>
                                      <p:tavLst>
                                        <p:tav fmla="" tm="0">
                                          <p:val>
                                            <p:strVal val="0"/>
                                          </p:val>
                                        </p:tav>
                                        <p:tav fmla="" tm="100000">
                                          <p:val>
                                            <p:strVal val="#ppt_w"/>
                                          </p:val>
                                        </p:tav>
                                      </p:tavLst>
                                    </p:anim>
                                    <p:anim calcmode="lin" valueType="num">
                                      <p:cBhvr additive="base">
                                        <p:cTn dur="500"/>
                                        <p:tgtEl>
                                          <p:spTgt spid="133"/>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5"/>
          <p:cNvSpPr/>
          <p:nvPr/>
        </p:nvSpPr>
        <p:spPr>
          <a:xfrm>
            <a:off x="2895600" y="57150"/>
            <a:ext cx="5029200" cy="457200"/>
          </a:xfrm>
          <a:prstGeom prst="rect">
            <a:avLst/>
          </a:prstGeom>
        </p:spPr>
        <p:txBody>
          <a:bodyPr>
            <a:prstTxWarp prst="textPlain"/>
          </a:bodyPr>
          <a:lstStyle/>
          <a:p>
            <a:pPr lvl="0" algn="l"/>
            <a:r>
              <a:rPr b="0" i="0">
                <a:ln cap="flat" cmpd="sng" w="19050">
                  <a:solidFill>
                    <a:srgbClr val="99CC00"/>
                  </a:solidFill>
                  <a:prstDash val="solid"/>
                  <a:round/>
                  <a:headEnd len="sm" w="sm" type="none"/>
                  <a:tailEnd len="sm" w="sm" type="none"/>
                </a:ln>
                <a:solidFill>
                  <a:srgbClr val="00CC00"/>
                </a:solidFill>
                <a:latin typeface="Times New Roman"/>
              </a:rPr>
              <a:t>DẤU NGOẶC KÉP</a:t>
            </a:r>
          </a:p>
        </p:txBody>
      </p:sp>
      <p:sp>
        <p:nvSpPr>
          <p:cNvPr id="141" name="Google Shape;141;p5"/>
          <p:cNvSpPr txBox="1"/>
          <p:nvPr/>
        </p:nvSpPr>
        <p:spPr>
          <a:xfrm>
            <a:off x="304800" y="800100"/>
            <a:ext cx="2362200" cy="368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800" u="sng" cap="none" strike="noStrike">
                <a:solidFill>
                  <a:schemeClr val="dk1"/>
                </a:solidFill>
                <a:latin typeface="Arial"/>
                <a:ea typeface="Arial"/>
                <a:cs typeface="Arial"/>
                <a:sym typeface="Arial"/>
              </a:rPr>
              <a:t>I</a:t>
            </a:r>
            <a:r>
              <a:rPr b="1" i="0" lang="en-US" sz="1800" u="sng" cap="none" strike="noStrike">
                <a:solidFill>
                  <a:schemeClr val="dk1"/>
                </a:solidFill>
                <a:latin typeface="Times New Roman"/>
                <a:ea typeface="Times New Roman"/>
                <a:cs typeface="Times New Roman"/>
                <a:sym typeface="Times New Roman"/>
              </a:rPr>
              <a:t>. CÔNG DỤNG</a:t>
            </a:r>
            <a:r>
              <a:rPr b="1" i="0" lang="en-US" sz="1800" u="none" cap="none" strike="noStrike">
                <a:solidFill>
                  <a:schemeClr val="dk1"/>
                </a:solidFill>
                <a:latin typeface="Times New Roman"/>
                <a:ea typeface="Times New Roman"/>
                <a:cs typeface="Times New Roman"/>
                <a:sym typeface="Times New Roman"/>
              </a:rPr>
              <a:t>:</a:t>
            </a:r>
            <a:endParaRPr b="0" i="0" sz="1800" u="none" cap="none" strike="noStrike">
              <a:solidFill>
                <a:schemeClr val="dk1"/>
              </a:solidFill>
              <a:latin typeface="Times New Roman"/>
              <a:ea typeface="Times New Roman"/>
              <a:cs typeface="Times New Roman"/>
              <a:sym typeface="Times New Roman"/>
            </a:endParaRPr>
          </a:p>
        </p:txBody>
      </p:sp>
      <p:sp>
        <p:nvSpPr>
          <p:cNvPr id="142" name="Google Shape;142;p5"/>
          <p:cNvSpPr txBox="1"/>
          <p:nvPr/>
        </p:nvSpPr>
        <p:spPr>
          <a:xfrm>
            <a:off x="381000" y="1028700"/>
            <a:ext cx="2286000" cy="368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800" u="none" cap="none" strike="noStrike">
                <a:solidFill>
                  <a:schemeClr val="dk1"/>
                </a:solidFill>
                <a:latin typeface="Arial"/>
                <a:ea typeface="Arial"/>
                <a:cs typeface="Arial"/>
                <a:sym typeface="Arial"/>
              </a:rPr>
              <a:t> </a:t>
            </a:r>
            <a:r>
              <a:rPr b="1" i="0" lang="en-US" sz="1800" u="none" cap="none" strike="noStrike">
                <a:solidFill>
                  <a:schemeClr val="dk1"/>
                </a:solidFill>
                <a:latin typeface="Times New Roman"/>
                <a:ea typeface="Times New Roman"/>
                <a:cs typeface="Times New Roman"/>
                <a:sym typeface="Times New Roman"/>
              </a:rPr>
              <a:t>1. Ví dụ: (SGK) </a:t>
            </a:r>
            <a:endParaRPr b="0" i="0" sz="1800" u="none" cap="none" strike="noStrike">
              <a:solidFill>
                <a:schemeClr val="dk1"/>
              </a:solidFill>
              <a:latin typeface="Times New Roman"/>
              <a:ea typeface="Times New Roman"/>
              <a:cs typeface="Times New Roman"/>
              <a:sym typeface="Times New Roman"/>
            </a:endParaRPr>
          </a:p>
        </p:txBody>
      </p:sp>
      <p:sp>
        <p:nvSpPr>
          <p:cNvPr id="143" name="Google Shape;143;p5"/>
          <p:cNvSpPr txBox="1"/>
          <p:nvPr/>
        </p:nvSpPr>
        <p:spPr>
          <a:xfrm>
            <a:off x="2057400" y="857250"/>
            <a:ext cx="10668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0" i="0" sz="1800" u="none" cap="none" strike="noStrike">
              <a:solidFill>
                <a:schemeClr val="dk1"/>
              </a:solidFill>
              <a:latin typeface="Arial"/>
              <a:ea typeface="Arial"/>
              <a:cs typeface="Arial"/>
              <a:sym typeface="Arial"/>
            </a:endParaRPr>
          </a:p>
        </p:txBody>
      </p:sp>
      <p:sp>
        <p:nvSpPr>
          <p:cNvPr descr="Newsprint" id="144" name="Google Shape;144;p5"/>
          <p:cNvSpPr/>
          <p:nvPr/>
        </p:nvSpPr>
        <p:spPr>
          <a:xfrm>
            <a:off x="0" y="571500"/>
            <a:ext cx="4038600" cy="4572000"/>
          </a:xfrm>
          <a:prstGeom prst="verticalScroll">
            <a:avLst>
              <a:gd fmla="val 7139" name="adj"/>
            </a:avLst>
          </a:prstGeom>
          <a:noFill/>
          <a:ln cap="flat" cmpd="sng" w="9525">
            <a:solidFill>
              <a:srgbClr val="FF0000"/>
            </a:solidFill>
            <a:prstDash val="solid"/>
            <a:round/>
            <a:headEnd len="sm" w="sm" type="none"/>
            <a:tailEnd len="sm" w="sm" type="none"/>
          </a:ln>
          <a:effectLst>
            <a:outerShdw rotWithShape="0" algn="ctr" dir="2700000" dist="107763">
              <a:schemeClr val="lt2">
                <a:alpha val="49803"/>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5"/>
          <p:cNvSpPr txBox="1"/>
          <p:nvPr/>
        </p:nvSpPr>
        <p:spPr>
          <a:xfrm rot="5400000">
            <a:off x="-50463" y="1198595"/>
            <a:ext cx="4139526" cy="3461969"/>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46" name="Google Shape;146;p5"/>
          <p:cNvSpPr txBox="1"/>
          <p:nvPr/>
        </p:nvSpPr>
        <p:spPr>
          <a:xfrm>
            <a:off x="381000" y="1257300"/>
            <a:ext cx="1676400" cy="368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800" u="none" cap="none" strike="noStrike">
                <a:solidFill>
                  <a:schemeClr val="dk1"/>
                </a:solidFill>
                <a:latin typeface="Times New Roman"/>
                <a:ea typeface="Times New Roman"/>
                <a:cs typeface="Times New Roman"/>
                <a:sym typeface="Times New Roman"/>
              </a:rPr>
              <a:t> 2. Nhận xét:</a:t>
            </a:r>
            <a:endParaRPr b="0" i="0" sz="1800" u="none" cap="none" strike="noStrike">
              <a:solidFill>
                <a:schemeClr val="dk1"/>
              </a:solidFill>
              <a:latin typeface="Times New Roman"/>
              <a:ea typeface="Times New Roman"/>
              <a:cs typeface="Times New Roman"/>
              <a:sym typeface="Times New Roman"/>
            </a:endParaRPr>
          </a:p>
        </p:txBody>
      </p:sp>
      <p:sp>
        <p:nvSpPr>
          <p:cNvPr id="147" name="Google Shape;147;p5"/>
          <p:cNvSpPr txBox="1"/>
          <p:nvPr/>
        </p:nvSpPr>
        <p:spPr>
          <a:xfrm>
            <a:off x="381000" y="1771650"/>
            <a:ext cx="2449830" cy="368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800" u="none" cap="none" strike="noStrike">
                <a:solidFill>
                  <a:schemeClr val="dk1"/>
                </a:solidFill>
                <a:latin typeface="Times New Roman"/>
                <a:ea typeface="Times New Roman"/>
                <a:cs typeface="Times New Roman"/>
                <a:sym typeface="Times New Roman"/>
              </a:rPr>
              <a:t>II. </a:t>
            </a:r>
            <a:r>
              <a:rPr b="1" i="0" lang="en-US" sz="1800" u="sng" cap="none" strike="noStrike">
                <a:solidFill>
                  <a:schemeClr val="dk1"/>
                </a:solidFill>
                <a:latin typeface="Times New Roman"/>
                <a:ea typeface="Times New Roman"/>
                <a:cs typeface="Times New Roman"/>
                <a:sym typeface="Times New Roman"/>
              </a:rPr>
              <a:t>LUYỆN TẬP</a:t>
            </a:r>
            <a:r>
              <a:rPr b="1" i="0" lang="en-US" sz="1800" u="none" cap="none" strike="noStrike">
                <a:solidFill>
                  <a:schemeClr val="dk1"/>
                </a:solidFill>
                <a:latin typeface="Times New Roman"/>
                <a:ea typeface="Times New Roman"/>
                <a:cs typeface="Times New Roman"/>
                <a:sym typeface="Times New Roman"/>
              </a:rPr>
              <a:t>:</a:t>
            </a:r>
            <a:endParaRPr b="0" i="0" sz="1800" u="none" cap="none" strike="noStrike">
              <a:solidFill>
                <a:schemeClr val="dk1"/>
              </a:solidFill>
              <a:latin typeface="Times New Roman"/>
              <a:ea typeface="Times New Roman"/>
              <a:cs typeface="Times New Roman"/>
              <a:sym typeface="Times New Roman"/>
            </a:endParaRPr>
          </a:p>
        </p:txBody>
      </p:sp>
      <p:sp>
        <p:nvSpPr>
          <p:cNvPr id="148" name="Google Shape;148;p5"/>
          <p:cNvSpPr txBox="1"/>
          <p:nvPr/>
        </p:nvSpPr>
        <p:spPr>
          <a:xfrm>
            <a:off x="457200" y="2057400"/>
            <a:ext cx="1122680" cy="368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800" u="sng" cap="none" strike="noStrike">
                <a:solidFill>
                  <a:schemeClr val="dk1"/>
                </a:solidFill>
                <a:latin typeface="Times New Roman"/>
                <a:ea typeface="Times New Roman"/>
                <a:cs typeface="Times New Roman"/>
                <a:sym typeface="Times New Roman"/>
              </a:rPr>
              <a:t>Bài tập 1</a:t>
            </a:r>
            <a:r>
              <a:rPr b="0" i="0" lang="en-US" sz="1800" u="none" cap="none" strike="noStrike">
                <a:solidFill>
                  <a:schemeClr val="dk1"/>
                </a:solidFill>
                <a:latin typeface="Times New Roman"/>
                <a:ea typeface="Times New Roman"/>
                <a:cs typeface="Times New Roman"/>
                <a:sym typeface="Times New Roman"/>
              </a:rPr>
              <a:t>:</a:t>
            </a:r>
            <a:endParaRPr/>
          </a:p>
        </p:txBody>
      </p:sp>
      <p:sp>
        <p:nvSpPr>
          <p:cNvPr id="149" name="Google Shape;149;p5"/>
          <p:cNvSpPr txBox="1"/>
          <p:nvPr/>
        </p:nvSpPr>
        <p:spPr>
          <a:xfrm>
            <a:off x="4038600" y="709613"/>
            <a:ext cx="4895850" cy="70675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i="0" lang="en-US" sz="2000" u="none" cap="none" strike="noStrike">
                <a:solidFill>
                  <a:srgbClr val="CC0000"/>
                </a:solidFill>
                <a:latin typeface="Times New Roman"/>
                <a:ea typeface="Times New Roman"/>
                <a:cs typeface="Times New Roman"/>
                <a:sym typeface="Times New Roman"/>
              </a:rPr>
              <a:t>BT1: Giải thích công dụng của dấu ngoặc kép trong những đoạn trích sau:</a:t>
            </a:r>
            <a:endParaRPr b="0" i="0" sz="2000" u="none" cap="none" strike="noStrike">
              <a:solidFill>
                <a:srgbClr val="CC0000"/>
              </a:solidFill>
              <a:latin typeface="Times New Roman"/>
              <a:ea typeface="Times New Roman"/>
              <a:cs typeface="Times New Roman"/>
              <a:sym typeface="Times New Roman"/>
            </a:endParaRPr>
          </a:p>
        </p:txBody>
      </p:sp>
      <p:sp>
        <p:nvSpPr>
          <p:cNvPr id="150" name="Google Shape;150;p5"/>
          <p:cNvSpPr txBox="1"/>
          <p:nvPr/>
        </p:nvSpPr>
        <p:spPr>
          <a:xfrm>
            <a:off x="4038600" y="1527542"/>
            <a:ext cx="5105400" cy="163004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0" i="0" lang="en-US" sz="2000" u="none" cap="none" strike="noStrike">
                <a:solidFill>
                  <a:schemeClr val="dk1"/>
                </a:solidFill>
                <a:latin typeface="Times New Roman"/>
                <a:ea typeface="Times New Roman"/>
                <a:cs typeface="Times New Roman"/>
                <a:sym typeface="Times New Roman"/>
              </a:rPr>
              <a:t>a.   Nó cứ làm in như nó trách tôi; nó kêu ư ử, nhìn tôi như muốn bảo tôi rằng: “ A! Lão già tệ lắm! Tôi ăn ở với lão như thế mà lão xử với tôi như thế này à?”</a:t>
            </a:r>
            <a:endParaRPr/>
          </a:p>
          <a:p>
            <a:pPr indent="0" lvl="0" marL="0" marR="0" rtl="0" algn="l">
              <a:spcBef>
                <a:spcPts val="0"/>
              </a:spcBef>
              <a:spcAft>
                <a:spcPts val="0"/>
              </a:spcAft>
              <a:buNone/>
            </a:pPr>
            <a:r>
              <a:rPr b="0" i="0" lang="en-US" sz="2000" u="none" cap="none" strike="noStrike">
                <a:solidFill>
                  <a:schemeClr val="dk1"/>
                </a:solidFill>
                <a:latin typeface="Times New Roman"/>
                <a:ea typeface="Times New Roman"/>
                <a:cs typeface="Times New Roman"/>
                <a:sym typeface="Times New Roman"/>
              </a:rPr>
              <a:t>                        (Nam Cao, </a:t>
            </a:r>
            <a:r>
              <a:rPr b="0" i="1" lang="en-US" sz="2000" u="none" cap="none" strike="noStrike">
                <a:solidFill>
                  <a:schemeClr val="dk1"/>
                </a:solidFill>
                <a:latin typeface="Times New Roman"/>
                <a:ea typeface="Times New Roman"/>
                <a:cs typeface="Times New Roman"/>
                <a:sym typeface="Times New Roman"/>
              </a:rPr>
              <a:t>Lão Hạc</a:t>
            </a:r>
            <a:r>
              <a:rPr b="0" i="0" lang="en-US" sz="2000" u="none" cap="none" strike="noStrike">
                <a:solidFill>
                  <a:schemeClr val="dk1"/>
                </a:solidFill>
                <a:latin typeface="Times New Roman"/>
                <a:ea typeface="Times New Roman"/>
                <a:cs typeface="Times New Roman"/>
                <a:sym typeface="Times New Roman"/>
              </a:rPr>
              <a:t>)</a:t>
            </a:r>
            <a:endParaRPr/>
          </a:p>
        </p:txBody>
      </p:sp>
      <p:sp>
        <p:nvSpPr>
          <p:cNvPr id="151" name="Google Shape;151;p5"/>
          <p:cNvSpPr txBox="1"/>
          <p:nvPr/>
        </p:nvSpPr>
        <p:spPr>
          <a:xfrm>
            <a:off x="3968750" y="3068882"/>
            <a:ext cx="5175250" cy="132207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i="0" lang="en-US" sz="2000" u="none" cap="none" strike="noStrike">
                <a:solidFill>
                  <a:srgbClr val="FF0000"/>
                </a:solidFill>
                <a:latin typeface="Times New Roman"/>
                <a:ea typeface="Times New Roman"/>
                <a:cs typeface="Times New Roman"/>
                <a:sym typeface="Times New Roman"/>
              </a:rPr>
              <a:t>=&gt;Đánh dấu câu nói được dẫn trực tiếp </a:t>
            </a:r>
            <a:r>
              <a:rPr b="1" i="0" lang="en-US" sz="2000" u="none" cap="none" strike="noStrike">
                <a:solidFill>
                  <a:schemeClr val="hlink"/>
                </a:solidFill>
                <a:latin typeface="Times New Roman"/>
                <a:ea typeface="Times New Roman"/>
                <a:cs typeface="Times New Roman"/>
                <a:sym typeface="Times New Roman"/>
              </a:rPr>
              <a:t>(câu nói lão Hạc tưởng như con chó Vàng muốn nói với lão).</a:t>
            </a:r>
            <a:endParaRPr b="0" i="0" sz="2000" u="none" cap="none" strike="noStrike">
              <a:solidFill>
                <a:schemeClr val="hlink"/>
              </a:solidFill>
              <a:latin typeface="Times New Roman"/>
              <a:ea typeface="Times New Roman"/>
              <a:cs typeface="Times New Roman"/>
              <a:sym typeface="Times New Roman"/>
            </a:endParaRPr>
          </a:p>
          <a:p>
            <a:pPr indent="0" lvl="0" marL="0" marR="0" rtl="0" algn="l">
              <a:spcBef>
                <a:spcPts val="0"/>
              </a:spcBef>
              <a:spcAft>
                <a:spcPts val="0"/>
              </a:spcAft>
              <a:buNone/>
            </a:pPr>
            <a:r>
              <a:t/>
            </a:r>
            <a:endParaRPr b="0" i="0" sz="2000" u="none" cap="none" strike="noStrike">
              <a:solidFill>
                <a:srgbClr val="006699"/>
              </a:solidFill>
              <a:latin typeface="Times New Roman"/>
              <a:ea typeface="Times New Roman"/>
              <a:cs typeface="Times New Roman"/>
              <a:sym typeface="Times New Roman"/>
            </a:endParaRPr>
          </a:p>
        </p:txBody>
      </p:sp>
      <p:sp>
        <p:nvSpPr>
          <p:cNvPr id="152" name="Google Shape;152;p5"/>
          <p:cNvSpPr txBox="1"/>
          <p:nvPr/>
        </p:nvSpPr>
        <p:spPr>
          <a:xfrm>
            <a:off x="457200" y="2914650"/>
            <a:ext cx="2971800" cy="64516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0" i="0" lang="en-US" sz="1800" u="none" cap="none" strike="noStrike">
                <a:solidFill>
                  <a:schemeClr val="dk1"/>
                </a:solidFill>
                <a:latin typeface="Times New Roman"/>
                <a:ea typeface="Times New Roman"/>
                <a:cs typeface="Times New Roman"/>
                <a:sym typeface="Times New Roman"/>
              </a:rPr>
              <a:t>a. Đánh dấu câu nói được dẫn trực tiếp.</a:t>
            </a:r>
            <a:endParaRPr/>
          </a:p>
        </p:txBody>
      </p:sp>
      <p:sp>
        <p:nvSpPr>
          <p:cNvPr id="153" name="Google Shape;153;p5"/>
          <p:cNvSpPr txBox="1"/>
          <p:nvPr/>
        </p:nvSpPr>
        <p:spPr>
          <a:xfrm>
            <a:off x="381000" y="2343150"/>
            <a:ext cx="3200400" cy="64516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0" i="0" lang="en-US" sz="1800" u="none" cap="none" strike="noStrike">
                <a:solidFill>
                  <a:schemeClr val="dk1"/>
                </a:solidFill>
                <a:latin typeface="Times New Roman"/>
                <a:ea typeface="Times New Roman"/>
                <a:cs typeface="Times New Roman"/>
                <a:sym typeface="Times New Roman"/>
              </a:rPr>
              <a:t>Công dụng của dấu ngoặc kép trong những đoạn trích:</a:t>
            </a:r>
            <a:endParaRPr/>
          </a:p>
        </p:txBody>
      </p:sp>
      <p:pic>
        <p:nvPicPr>
          <p:cNvPr descr="ros064-082017" id="154" name="Google Shape;154;p5"/>
          <p:cNvPicPr preferRelativeResize="0"/>
          <p:nvPr/>
        </p:nvPicPr>
        <p:blipFill rotWithShape="1">
          <a:blip r:embed="rId3">
            <a:alphaModFix/>
          </a:blip>
          <a:srcRect b="0" l="0" r="0" t="0"/>
          <a:stretch/>
        </p:blipFill>
        <p:spPr>
          <a:xfrm>
            <a:off x="7848600" y="4876801"/>
            <a:ext cx="1295400" cy="346472"/>
          </a:xfrm>
          <a:prstGeom prst="rect">
            <a:avLst/>
          </a:prstGeom>
          <a:noFill/>
          <a:ln>
            <a:noFill/>
          </a:ln>
        </p:spPr>
      </p:pic>
      <p:sp>
        <p:nvSpPr>
          <p:cNvPr id="155" name="Google Shape;155;p5"/>
          <p:cNvSpPr txBox="1"/>
          <p:nvPr/>
        </p:nvSpPr>
        <p:spPr>
          <a:xfrm>
            <a:off x="381000" y="1504950"/>
            <a:ext cx="1676400" cy="368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800" u="none" cap="none" strike="noStrike">
                <a:solidFill>
                  <a:schemeClr val="dk1"/>
                </a:solidFill>
                <a:latin typeface="Arial"/>
                <a:ea typeface="Arial"/>
                <a:cs typeface="Arial"/>
                <a:sym typeface="Arial"/>
              </a:rPr>
              <a:t> </a:t>
            </a:r>
            <a:r>
              <a:rPr b="1" i="0" lang="en-US" sz="1800" u="none" cap="none" strike="noStrike">
                <a:solidFill>
                  <a:schemeClr val="dk1"/>
                </a:solidFill>
                <a:latin typeface="Times New Roman"/>
                <a:ea typeface="Times New Roman"/>
                <a:cs typeface="Times New Roman"/>
                <a:sym typeface="Times New Roman"/>
              </a:rPr>
              <a:t>3. Kết luận:</a:t>
            </a:r>
            <a:endParaRPr b="0" i="0" sz="1800" u="none" cap="none" strike="noStrike">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9"/>
                                        </p:tgtEl>
                                        <p:attrNameLst>
                                          <p:attrName>style.visibility</p:attrName>
                                        </p:attrNameLst>
                                      </p:cBhvr>
                                      <p:to>
                                        <p:strVal val="visible"/>
                                      </p:to>
                                    </p:set>
                                    <p:animEffect filter="fade" transition="in">
                                      <p:cBhvr>
                                        <p:cTn dur="500"/>
                                        <p:tgtEl>
                                          <p:spTgt spid="149"/>
                                        </p:tgtEl>
                                      </p:cBhvr>
                                    </p:animEffect>
                                  </p:childTnLst>
                                </p:cTn>
                              </p:par>
                              <p:par>
                                <p:cTn fill="hold" nodeType="withEffect" presetClass="entr" presetID="10" presetSubtype="0">
                                  <p:stCondLst>
                                    <p:cond delay="0"/>
                                  </p:stCondLst>
                                  <p:childTnLst>
                                    <p:set>
                                      <p:cBhvr>
                                        <p:cTn dur="1" fill="hold">
                                          <p:stCondLst>
                                            <p:cond delay="0"/>
                                          </p:stCondLst>
                                        </p:cTn>
                                        <p:tgtEl>
                                          <p:spTgt spid="150"/>
                                        </p:tgtEl>
                                        <p:attrNameLst>
                                          <p:attrName>style.visibility</p:attrName>
                                        </p:attrNameLst>
                                      </p:cBhvr>
                                      <p:to>
                                        <p:strVal val="visible"/>
                                      </p:to>
                                    </p:set>
                                    <p:animEffect filter="fade" transition="in">
                                      <p:cBhvr>
                                        <p:cTn dur="500"/>
                                        <p:tgtEl>
                                          <p:spTgt spid="15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51"/>
                                        </p:tgtEl>
                                        <p:attrNameLst>
                                          <p:attrName>style.visibility</p:attrName>
                                        </p:attrNameLst>
                                      </p:cBhvr>
                                      <p:to>
                                        <p:strVal val="visible"/>
                                      </p:to>
                                    </p:set>
                                    <p:anim calcmode="lin" valueType="num">
                                      <p:cBhvr additive="base">
                                        <p:cTn dur="500"/>
                                        <p:tgtEl>
                                          <p:spTgt spid="151"/>
                                        </p:tgtEl>
                                        <p:attrNameLst>
                                          <p:attrName>ppt_w</p:attrName>
                                        </p:attrNameLst>
                                      </p:cBhvr>
                                      <p:tavLst>
                                        <p:tav fmla="" tm="0">
                                          <p:val>
                                            <p:strVal val="0"/>
                                          </p:val>
                                        </p:tav>
                                        <p:tav fmla="" tm="100000">
                                          <p:val>
                                            <p:strVal val="#ppt_w"/>
                                          </p:val>
                                        </p:tav>
                                      </p:tavLst>
                                    </p:anim>
                                    <p:anim calcmode="lin" valueType="num">
                                      <p:cBhvr additive="base">
                                        <p:cTn dur="500"/>
                                        <p:tgtEl>
                                          <p:spTgt spid="151"/>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53"/>
                                        </p:tgtEl>
                                        <p:attrNameLst>
                                          <p:attrName>style.visibility</p:attrName>
                                        </p:attrNameLst>
                                      </p:cBhvr>
                                      <p:to>
                                        <p:strVal val="visible"/>
                                      </p:to>
                                    </p:set>
                                    <p:anim calcmode="lin" valueType="num">
                                      <p:cBhvr additive="base">
                                        <p:cTn dur="500"/>
                                        <p:tgtEl>
                                          <p:spTgt spid="153"/>
                                        </p:tgtEl>
                                        <p:attrNameLst>
                                          <p:attrName>ppt_w</p:attrName>
                                        </p:attrNameLst>
                                      </p:cBhvr>
                                      <p:tavLst>
                                        <p:tav fmla="" tm="0">
                                          <p:val>
                                            <p:strVal val="0"/>
                                          </p:val>
                                        </p:tav>
                                        <p:tav fmla="" tm="100000">
                                          <p:val>
                                            <p:strVal val="#ppt_w"/>
                                          </p:val>
                                        </p:tav>
                                      </p:tavLst>
                                    </p:anim>
                                    <p:anim calcmode="lin" valueType="num">
                                      <p:cBhvr additive="base">
                                        <p:cTn dur="500"/>
                                        <p:tgtEl>
                                          <p:spTgt spid="153"/>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2"/>
                                        </p:tgtEl>
                                        <p:attrNameLst>
                                          <p:attrName>style.visibility</p:attrName>
                                        </p:attrNameLst>
                                      </p:cBhvr>
                                      <p:to>
                                        <p:strVal val="visible"/>
                                      </p:to>
                                    </p:set>
                                    <p:animEffect filter="fade" transition="in">
                                      <p:cBhvr>
                                        <p:cTn dur="500"/>
                                        <p:tgtEl>
                                          <p:spTgt spid="152"/>
                                        </p:tgtEl>
                                      </p:cBhvr>
                                    </p:animEffect>
                                  </p:childTnLst>
                                </p:cTn>
                              </p:par>
                              <p:par>
                                <p:cTn fill="hold" nodeType="withEffect" presetClass="exit" presetID="2" presetSubtype="4">
                                  <p:stCondLst>
                                    <p:cond delay="0"/>
                                  </p:stCondLst>
                                  <p:childTnLst>
                                    <p:anim calcmode="lin" valueType="num">
                                      <p:cBhvr additive="base">
                                        <p:cTn dur="500"/>
                                        <p:tgtEl>
                                          <p:spTgt spid="151"/>
                                        </p:tgtEl>
                                        <p:attrNameLst>
                                          <p:attrName>ppt_y</p:attrName>
                                        </p:attrNameLst>
                                      </p:cBhvr>
                                      <p:tavLst>
                                        <p:tav fmla="" tm="0">
                                          <p:val>
                                            <p:strVal val="#ppt_y"/>
                                          </p:val>
                                        </p:tav>
                                        <p:tav fmla="" tm="100000">
                                          <p:val>
                                            <p:strVal val="#ppt_y+1"/>
                                          </p:val>
                                        </p:tav>
                                      </p:tavLst>
                                    </p:anim>
                                    <p:set>
                                      <p:cBhvr>
                                        <p:cTn dur="1" fill="hold">
                                          <p:stCondLst>
                                            <p:cond delay="500"/>
                                          </p:stCondLst>
                                        </p:cTn>
                                        <p:tgtEl>
                                          <p:spTgt spid="151"/>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6"/>
          <p:cNvSpPr/>
          <p:nvPr/>
        </p:nvSpPr>
        <p:spPr>
          <a:xfrm>
            <a:off x="2895600" y="57150"/>
            <a:ext cx="5029200" cy="457200"/>
          </a:xfrm>
          <a:prstGeom prst="rect">
            <a:avLst/>
          </a:prstGeom>
        </p:spPr>
        <p:txBody>
          <a:bodyPr>
            <a:prstTxWarp prst="textPlain"/>
          </a:bodyPr>
          <a:lstStyle/>
          <a:p>
            <a:pPr lvl="0" algn="l"/>
            <a:r>
              <a:rPr b="0" i="0">
                <a:ln cap="flat" cmpd="sng" w="19050">
                  <a:solidFill>
                    <a:srgbClr val="99CC00"/>
                  </a:solidFill>
                  <a:prstDash val="solid"/>
                  <a:round/>
                  <a:headEnd len="sm" w="sm" type="none"/>
                  <a:tailEnd len="sm" w="sm" type="none"/>
                </a:ln>
                <a:solidFill>
                  <a:srgbClr val="00CC00"/>
                </a:solidFill>
                <a:latin typeface="Times New Roman"/>
              </a:rPr>
              <a:t>DẤU NGOẶC KÉP</a:t>
            </a:r>
          </a:p>
        </p:txBody>
      </p:sp>
      <p:sp>
        <p:nvSpPr>
          <p:cNvPr id="161" name="Google Shape;161;p6"/>
          <p:cNvSpPr txBox="1"/>
          <p:nvPr/>
        </p:nvSpPr>
        <p:spPr>
          <a:xfrm>
            <a:off x="304800" y="800100"/>
            <a:ext cx="2362200" cy="368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800" u="sng" cap="none" strike="noStrike">
                <a:solidFill>
                  <a:schemeClr val="dk1"/>
                </a:solidFill>
                <a:latin typeface="Arial"/>
                <a:ea typeface="Arial"/>
                <a:cs typeface="Arial"/>
                <a:sym typeface="Arial"/>
              </a:rPr>
              <a:t>I</a:t>
            </a:r>
            <a:r>
              <a:rPr b="1" i="0" lang="en-US" sz="1800" u="sng" cap="none" strike="noStrike">
                <a:solidFill>
                  <a:schemeClr val="dk1"/>
                </a:solidFill>
                <a:latin typeface="Times New Roman"/>
                <a:ea typeface="Times New Roman"/>
                <a:cs typeface="Times New Roman"/>
                <a:sym typeface="Times New Roman"/>
              </a:rPr>
              <a:t>. CÔNG DỤNG</a:t>
            </a:r>
            <a:r>
              <a:rPr b="1" i="0" lang="en-US" sz="1800" u="none" cap="none" strike="noStrike">
                <a:solidFill>
                  <a:schemeClr val="dk1"/>
                </a:solidFill>
                <a:latin typeface="Times New Roman"/>
                <a:ea typeface="Times New Roman"/>
                <a:cs typeface="Times New Roman"/>
                <a:sym typeface="Times New Roman"/>
              </a:rPr>
              <a:t>:</a:t>
            </a:r>
            <a:endParaRPr b="0" i="0" sz="1800" u="none" cap="none" strike="noStrike">
              <a:solidFill>
                <a:schemeClr val="dk1"/>
              </a:solidFill>
              <a:latin typeface="Times New Roman"/>
              <a:ea typeface="Times New Roman"/>
              <a:cs typeface="Times New Roman"/>
              <a:sym typeface="Times New Roman"/>
            </a:endParaRPr>
          </a:p>
        </p:txBody>
      </p:sp>
      <p:sp>
        <p:nvSpPr>
          <p:cNvPr id="162" name="Google Shape;162;p6"/>
          <p:cNvSpPr txBox="1"/>
          <p:nvPr/>
        </p:nvSpPr>
        <p:spPr>
          <a:xfrm>
            <a:off x="381000" y="1028700"/>
            <a:ext cx="2286000" cy="368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800" u="none" cap="none" strike="noStrike">
                <a:solidFill>
                  <a:schemeClr val="dk1"/>
                </a:solidFill>
                <a:latin typeface="Arial"/>
                <a:ea typeface="Arial"/>
                <a:cs typeface="Arial"/>
                <a:sym typeface="Arial"/>
              </a:rPr>
              <a:t> </a:t>
            </a:r>
            <a:r>
              <a:rPr b="1" i="0" lang="en-US" sz="1800" u="none" cap="none" strike="noStrike">
                <a:solidFill>
                  <a:schemeClr val="dk1"/>
                </a:solidFill>
                <a:latin typeface="Times New Roman"/>
                <a:ea typeface="Times New Roman"/>
                <a:cs typeface="Times New Roman"/>
                <a:sym typeface="Times New Roman"/>
              </a:rPr>
              <a:t>1. Ví dụ (SGK): </a:t>
            </a:r>
            <a:endParaRPr b="0" i="0" sz="1800" u="none" cap="none" strike="noStrike">
              <a:solidFill>
                <a:schemeClr val="dk1"/>
              </a:solidFill>
              <a:latin typeface="Times New Roman"/>
              <a:ea typeface="Times New Roman"/>
              <a:cs typeface="Times New Roman"/>
              <a:sym typeface="Times New Roman"/>
            </a:endParaRPr>
          </a:p>
        </p:txBody>
      </p:sp>
      <p:sp>
        <p:nvSpPr>
          <p:cNvPr id="163" name="Google Shape;163;p6"/>
          <p:cNvSpPr txBox="1"/>
          <p:nvPr/>
        </p:nvSpPr>
        <p:spPr>
          <a:xfrm>
            <a:off x="2057400" y="857250"/>
            <a:ext cx="10668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0" i="0" sz="1800" u="none" cap="none" strike="noStrike">
              <a:solidFill>
                <a:schemeClr val="dk1"/>
              </a:solidFill>
              <a:latin typeface="Arial"/>
              <a:ea typeface="Arial"/>
              <a:cs typeface="Arial"/>
              <a:sym typeface="Arial"/>
            </a:endParaRPr>
          </a:p>
        </p:txBody>
      </p:sp>
      <p:sp>
        <p:nvSpPr>
          <p:cNvPr descr="Newsprint" id="164" name="Google Shape;164;p6"/>
          <p:cNvSpPr/>
          <p:nvPr/>
        </p:nvSpPr>
        <p:spPr>
          <a:xfrm>
            <a:off x="0" y="571500"/>
            <a:ext cx="4038600" cy="4572000"/>
          </a:xfrm>
          <a:prstGeom prst="verticalScroll">
            <a:avLst>
              <a:gd fmla="val 7139" name="adj"/>
            </a:avLst>
          </a:prstGeom>
          <a:noFill/>
          <a:ln cap="flat" cmpd="sng" w="9525">
            <a:solidFill>
              <a:srgbClr val="FF0000"/>
            </a:solidFill>
            <a:prstDash val="solid"/>
            <a:round/>
            <a:headEnd len="sm" w="sm" type="none"/>
            <a:tailEnd len="sm" w="sm" type="none"/>
          </a:ln>
          <a:effectLst>
            <a:outerShdw rotWithShape="0" algn="ctr" dir="2700000" dist="107763">
              <a:schemeClr val="lt2">
                <a:alpha val="49803"/>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6"/>
          <p:cNvSpPr txBox="1"/>
          <p:nvPr/>
        </p:nvSpPr>
        <p:spPr>
          <a:xfrm rot="5400000">
            <a:off x="-50463" y="1198595"/>
            <a:ext cx="4139526" cy="3461969"/>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66" name="Google Shape;166;p6"/>
          <p:cNvSpPr txBox="1"/>
          <p:nvPr/>
        </p:nvSpPr>
        <p:spPr>
          <a:xfrm>
            <a:off x="381000" y="1257300"/>
            <a:ext cx="1676400" cy="368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800" u="none" cap="none" strike="noStrike">
                <a:solidFill>
                  <a:schemeClr val="dk1"/>
                </a:solidFill>
                <a:latin typeface="Arial"/>
                <a:ea typeface="Arial"/>
                <a:cs typeface="Arial"/>
                <a:sym typeface="Arial"/>
              </a:rPr>
              <a:t> </a:t>
            </a:r>
            <a:r>
              <a:rPr b="1" i="0" lang="en-US" sz="1800" u="none" cap="none" strike="noStrike">
                <a:solidFill>
                  <a:schemeClr val="dk1"/>
                </a:solidFill>
                <a:latin typeface="Times New Roman"/>
                <a:ea typeface="Times New Roman"/>
                <a:cs typeface="Times New Roman"/>
                <a:sym typeface="Times New Roman"/>
              </a:rPr>
              <a:t>2. Nhận xét:</a:t>
            </a:r>
            <a:endParaRPr b="0" i="0" sz="1800" u="none" cap="none" strike="noStrike">
              <a:solidFill>
                <a:schemeClr val="dk1"/>
              </a:solidFill>
              <a:latin typeface="Times New Roman"/>
              <a:ea typeface="Times New Roman"/>
              <a:cs typeface="Times New Roman"/>
              <a:sym typeface="Times New Roman"/>
            </a:endParaRPr>
          </a:p>
        </p:txBody>
      </p:sp>
      <p:sp>
        <p:nvSpPr>
          <p:cNvPr id="167" name="Google Shape;167;p6"/>
          <p:cNvSpPr txBox="1"/>
          <p:nvPr/>
        </p:nvSpPr>
        <p:spPr>
          <a:xfrm>
            <a:off x="381000" y="1771650"/>
            <a:ext cx="2220595" cy="368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800" u="none" cap="none" strike="noStrike">
                <a:solidFill>
                  <a:schemeClr val="dk1"/>
                </a:solidFill>
                <a:latin typeface="Times New Roman"/>
                <a:ea typeface="Times New Roman"/>
                <a:cs typeface="Times New Roman"/>
                <a:sym typeface="Times New Roman"/>
              </a:rPr>
              <a:t>II. </a:t>
            </a:r>
            <a:r>
              <a:rPr b="1" i="0" lang="en-US" sz="1800" u="sng" cap="none" strike="noStrike">
                <a:solidFill>
                  <a:schemeClr val="dk1"/>
                </a:solidFill>
                <a:latin typeface="Times New Roman"/>
                <a:ea typeface="Times New Roman"/>
                <a:cs typeface="Times New Roman"/>
                <a:sym typeface="Times New Roman"/>
              </a:rPr>
              <a:t>LUYỆN TẬP</a:t>
            </a:r>
            <a:r>
              <a:rPr b="1" i="0" lang="en-US" sz="1800" u="none" cap="none" strike="noStrike">
                <a:solidFill>
                  <a:schemeClr val="dk1"/>
                </a:solidFill>
                <a:latin typeface="Times New Roman"/>
                <a:ea typeface="Times New Roman"/>
                <a:cs typeface="Times New Roman"/>
                <a:sym typeface="Times New Roman"/>
              </a:rPr>
              <a:t>:</a:t>
            </a:r>
            <a:endParaRPr b="0" i="0" sz="1800" u="none" cap="none" strike="noStrike">
              <a:solidFill>
                <a:schemeClr val="dk1"/>
              </a:solidFill>
              <a:latin typeface="Times New Roman"/>
              <a:ea typeface="Times New Roman"/>
              <a:cs typeface="Times New Roman"/>
              <a:sym typeface="Times New Roman"/>
            </a:endParaRPr>
          </a:p>
        </p:txBody>
      </p:sp>
      <p:sp>
        <p:nvSpPr>
          <p:cNvPr id="168" name="Google Shape;168;p6"/>
          <p:cNvSpPr txBox="1"/>
          <p:nvPr/>
        </p:nvSpPr>
        <p:spPr>
          <a:xfrm>
            <a:off x="457200" y="2057400"/>
            <a:ext cx="1122680" cy="368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800" u="sng" cap="none" strike="noStrike">
                <a:solidFill>
                  <a:schemeClr val="dk1"/>
                </a:solidFill>
                <a:latin typeface="Times New Roman"/>
                <a:ea typeface="Times New Roman"/>
                <a:cs typeface="Times New Roman"/>
                <a:sym typeface="Times New Roman"/>
              </a:rPr>
              <a:t>Bài tập 1</a:t>
            </a:r>
            <a:r>
              <a:rPr b="0" i="0" lang="en-US" sz="1800" u="none" cap="none" strike="noStrike">
                <a:solidFill>
                  <a:schemeClr val="dk1"/>
                </a:solidFill>
                <a:latin typeface="Arial"/>
                <a:ea typeface="Arial"/>
                <a:cs typeface="Arial"/>
                <a:sym typeface="Arial"/>
              </a:rPr>
              <a:t>:</a:t>
            </a:r>
            <a:endParaRPr/>
          </a:p>
        </p:txBody>
      </p:sp>
      <p:sp>
        <p:nvSpPr>
          <p:cNvPr id="169" name="Google Shape;169;p6"/>
          <p:cNvSpPr txBox="1"/>
          <p:nvPr/>
        </p:nvSpPr>
        <p:spPr>
          <a:xfrm>
            <a:off x="304800" y="2971800"/>
            <a:ext cx="2971800" cy="64516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0" i="0" lang="en-US" sz="1800" u="none" cap="none" strike="noStrike">
                <a:solidFill>
                  <a:schemeClr val="dk1"/>
                </a:solidFill>
                <a:latin typeface="Arial"/>
                <a:ea typeface="Arial"/>
                <a:cs typeface="Arial"/>
                <a:sym typeface="Arial"/>
              </a:rPr>
              <a:t>   </a:t>
            </a:r>
            <a:r>
              <a:rPr b="0" i="0" lang="en-US" sz="1800" u="none" cap="none" strike="noStrike">
                <a:solidFill>
                  <a:schemeClr val="dk1"/>
                </a:solidFill>
                <a:latin typeface="Times New Roman"/>
                <a:ea typeface="Times New Roman"/>
                <a:cs typeface="Times New Roman"/>
                <a:sym typeface="Times New Roman"/>
              </a:rPr>
              <a:t>a. Đánh dấu câu nói được dẫn trực tiếp.</a:t>
            </a:r>
            <a:endParaRPr/>
          </a:p>
        </p:txBody>
      </p:sp>
      <p:sp>
        <p:nvSpPr>
          <p:cNvPr id="170" name="Google Shape;170;p6"/>
          <p:cNvSpPr txBox="1"/>
          <p:nvPr/>
        </p:nvSpPr>
        <p:spPr>
          <a:xfrm>
            <a:off x="381000" y="2343150"/>
            <a:ext cx="3200400" cy="64516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0" i="0" lang="en-US" sz="1800" u="none" cap="none" strike="noStrike">
                <a:solidFill>
                  <a:schemeClr val="dk1"/>
                </a:solidFill>
                <a:latin typeface="Arial"/>
                <a:ea typeface="Arial"/>
                <a:cs typeface="Arial"/>
                <a:sym typeface="Arial"/>
              </a:rPr>
              <a:t>   </a:t>
            </a:r>
            <a:r>
              <a:rPr b="0" i="0" lang="en-US" sz="1800" u="none" cap="none" strike="noStrike">
                <a:solidFill>
                  <a:schemeClr val="dk1"/>
                </a:solidFill>
                <a:latin typeface="Times New Roman"/>
                <a:ea typeface="Times New Roman"/>
                <a:cs typeface="Times New Roman"/>
                <a:sym typeface="Times New Roman"/>
              </a:rPr>
              <a:t>Công dụng của dấu ngoặc kép trong những đoạn trích:</a:t>
            </a:r>
            <a:endParaRPr/>
          </a:p>
        </p:txBody>
      </p:sp>
      <p:sp>
        <p:nvSpPr>
          <p:cNvPr id="171" name="Google Shape;171;p6"/>
          <p:cNvSpPr txBox="1"/>
          <p:nvPr/>
        </p:nvSpPr>
        <p:spPr>
          <a:xfrm>
            <a:off x="3951890" y="1087904"/>
            <a:ext cx="5029200" cy="1322070"/>
          </a:xfrm>
          <a:prstGeom prst="rect">
            <a:avLst/>
          </a:prstGeom>
          <a:noFill/>
          <a:ln>
            <a:noFill/>
          </a:ln>
        </p:spPr>
        <p:txBody>
          <a:bodyPr anchorCtr="0" anchor="t" bIns="45700" lIns="91425" spcFirstLastPara="1" rIns="91425" wrap="square" tIns="45700">
            <a:spAutoFit/>
          </a:bodyPr>
          <a:lstStyle/>
          <a:p>
            <a:pPr indent="-342900" lvl="0" marL="342900" marR="0" rtl="0" algn="just">
              <a:spcBef>
                <a:spcPts val="0"/>
              </a:spcBef>
              <a:spcAft>
                <a:spcPts val="0"/>
              </a:spcAft>
              <a:buClr>
                <a:schemeClr val="dk1"/>
              </a:buClr>
              <a:buSzPts val="2000"/>
              <a:buFont typeface="Times New Roman"/>
              <a:buAutoNum type="alphaLcPeriod" startAt="2"/>
            </a:pPr>
            <a:r>
              <a:rPr b="0" i="0" lang="en-US" sz="2000" u="none" cap="none" strike="noStrike">
                <a:solidFill>
                  <a:schemeClr val="dk1"/>
                </a:solidFill>
                <a:latin typeface="Times New Roman"/>
                <a:ea typeface="Times New Roman"/>
                <a:cs typeface="Times New Roman"/>
                <a:sym typeface="Times New Roman"/>
              </a:rPr>
              <a:t>Kết cục, anh chàng “hầu cận ông lý” yếu hơn chị chàng con mọn, hắn bị chị này túm tóc lẳng cho một cái, ngã nhào ra thềm.     </a:t>
            </a:r>
            <a:endParaRPr/>
          </a:p>
          <a:p>
            <a:pPr indent="-342900" lvl="0" marL="342900" marR="0" rtl="0" algn="just">
              <a:spcBef>
                <a:spcPts val="0"/>
              </a:spcBef>
              <a:spcAft>
                <a:spcPts val="0"/>
              </a:spcAft>
              <a:buNone/>
            </a:pPr>
            <a:r>
              <a:rPr b="0" i="0" lang="en-US" sz="2000" u="none" cap="none" strike="noStrike">
                <a:solidFill>
                  <a:schemeClr val="dk1"/>
                </a:solidFill>
                <a:latin typeface="Arial"/>
                <a:ea typeface="Arial"/>
                <a:cs typeface="Arial"/>
                <a:sym typeface="Arial"/>
              </a:rPr>
              <a:t>                         </a:t>
            </a:r>
            <a:r>
              <a:rPr b="0" i="0" lang="en-US" sz="2000" u="none" cap="none" strike="noStrike">
                <a:solidFill>
                  <a:schemeClr val="dk1"/>
                </a:solidFill>
                <a:latin typeface="Times New Roman"/>
                <a:ea typeface="Times New Roman"/>
                <a:cs typeface="Times New Roman"/>
                <a:sym typeface="Times New Roman"/>
              </a:rPr>
              <a:t> (Ngô Tất Tố, </a:t>
            </a:r>
            <a:r>
              <a:rPr b="0" i="1" lang="en-US" sz="2000" u="none" cap="none" strike="noStrike">
                <a:solidFill>
                  <a:schemeClr val="dk1"/>
                </a:solidFill>
                <a:latin typeface="Times New Roman"/>
                <a:ea typeface="Times New Roman"/>
                <a:cs typeface="Times New Roman"/>
                <a:sym typeface="Times New Roman"/>
              </a:rPr>
              <a:t>Tắt đèn</a:t>
            </a:r>
            <a:r>
              <a:rPr b="0" i="0" lang="en-US" sz="2000" u="none" cap="none" strike="noStrike">
                <a:solidFill>
                  <a:schemeClr val="dk1"/>
                </a:solidFill>
                <a:latin typeface="Times New Roman"/>
                <a:ea typeface="Times New Roman"/>
                <a:cs typeface="Times New Roman"/>
                <a:sym typeface="Times New Roman"/>
              </a:rPr>
              <a:t>)    </a:t>
            </a:r>
            <a:r>
              <a:rPr b="0" i="0" lang="en-US" sz="2000" u="none" cap="none" strike="noStrike">
                <a:solidFill>
                  <a:schemeClr val="dk1"/>
                </a:solidFill>
                <a:latin typeface="Arial"/>
                <a:ea typeface="Arial"/>
                <a:cs typeface="Arial"/>
                <a:sym typeface="Arial"/>
              </a:rPr>
              <a:t>                      </a:t>
            </a:r>
            <a:endParaRPr/>
          </a:p>
        </p:txBody>
      </p:sp>
      <p:sp>
        <p:nvSpPr>
          <p:cNvPr id="172" name="Google Shape;172;p6"/>
          <p:cNvSpPr txBox="1"/>
          <p:nvPr/>
        </p:nvSpPr>
        <p:spPr>
          <a:xfrm>
            <a:off x="3894083" y="2902826"/>
            <a:ext cx="5105400" cy="107632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i="0" lang="en-US" sz="2400" u="none" cap="none" strike="noStrike">
                <a:solidFill>
                  <a:srgbClr val="FF0000"/>
                </a:solidFill>
                <a:latin typeface="Times New Roman"/>
                <a:ea typeface="Times New Roman"/>
                <a:cs typeface="Times New Roman"/>
                <a:sym typeface="Times New Roman"/>
              </a:rPr>
              <a:t>=</a:t>
            </a:r>
            <a:r>
              <a:rPr b="1" i="0" lang="en-US" sz="2000" u="none" cap="none" strike="noStrike">
                <a:solidFill>
                  <a:srgbClr val="FF0000"/>
                </a:solidFill>
                <a:latin typeface="Times New Roman"/>
                <a:ea typeface="Times New Roman"/>
                <a:cs typeface="Times New Roman"/>
                <a:sym typeface="Times New Roman"/>
              </a:rPr>
              <a:t>&gt; Đánh dấu từ ngữ có hàm ý mỉa mai </a:t>
            </a:r>
            <a:r>
              <a:rPr b="1" i="0" lang="en-US" sz="2000" u="none" cap="none" strike="noStrike">
                <a:solidFill>
                  <a:schemeClr val="hlink"/>
                </a:solidFill>
                <a:latin typeface="Times New Roman"/>
                <a:ea typeface="Times New Roman"/>
                <a:cs typeface="Times New Roman"/>
                <a:sym typeface="Times New Roman"/>
              </a:rPr>
              <a:t>(một anh chàng được coi là hầu cận ông lí mà lại bị một chị chàng con mọn quật ngã).</a:t>
            </a:r>
            <a:endParaRPr b="0" i="0" sz="2000" u="none" cap="none" strike="noStrike">
              <a:solidFill>
                <a:schemeClr val="hlink"/>
              </a:solidFill>
              <a:latin typeface="Times New Roman"/>
              <a:ea typeface="Times New Roman"/>
              <a:cs typeface="Times New Roman"/>
              <a:sym typeface="Times New Roman"/>
            </a:endParaRPr>
          </a:p>
        </p:txBody>
      </p:sp>
      <p:sp>
        <p:nvSpPr>
          <p:cNvPr id="173" name="Google Shape;173;p6"/>
          <p:cNvSpPr txBox="1"/>
          <p:nvPr/>
        </p:nvSpPr>
        <p:spPr>
          <a:xfrm>
            <a:off x="381000" y="3543300"/>
            <a:ext cx="3276600" cy="6451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u="none" cap="none" strike="noStrike">
                <a:solidFill>
                  <a:schemeClr val="dk1"/>
                </a:solidFill>
                <a:latin typeface="Arial"/>
                <a:ea typeface="Arial"/>
                <a:cs typeface="Arial"/>
                <a:sym typeface="Arial"/>
              </a:rPr>
              <a:t>  </a:t>
            </a:r>
            <a:r>
              <a:rPr b="0" i="0" lang="en-US" sz="1800" u="none" cap="none" strike="noStrike">
                <a:solidFill>
                  <a:schemeClr val="dk1"/>
                </a:solidFill>
                <a:latin typeface="Times New Roman"/>
                <a:ea typeface="Times New Roman"/>
                <a:cs typeface="Times New Roman"/>
                <a:sym typeface="Times New Roman"/>
              </a:rPr>
              <a:t>b.  Đánh dấu từ ngữ có hàm ý mỉa mai.</a:t>
            </a:r>
            <a:endParaRPr/>
          </a:p>
        </p:txBody>
      </p:sp>
      <p:pic>
        <p:nvPicPr>
          <p:cNvPr descr="ros064-082017" id="174" name="Google Shape;174;p6"/>
          <p:cNvPicPr preferRelativeResize="0"/>
          <p:nvPr/>
        </p:nvPicPr>
        <p:blipFill rotWithShape="1">
          <a:blip r:embed="rId3">
            <a:alphaModFix/>
          </a:blip>
          <a:srcRect b="0" l="0" r="0" t="0"/>
          <a:stretch/>
        </p:blipFill>
        <p:spPr>
          <a:xfrm>
            <a:off x="7467600" y="4862513"/>
            <a:ext cx="1752600" cy="360760"/>
          </a:xfrm>
          <a:prstGeom prst="rect">
            <a:avLst/>
          </a:prstGeom>
          <a:noFill/>
          <a:ln>
            <a:noFill/>
          </a:ln>
        </p:spPr>
      </p:pic>
      <p:sp>
        <p:nvSpPr>
          <p:cNvPr id="175" name="Google Shape;175;p6"/>
          <p:cNvSpPr txBox="1"/>
          <p:nvPr/>
        </p:nvSpPr>
        <p:spPr>
          <a:xfrm>
            <a:off x="381000" y="1543050"/>
            <a:ext cx="1676400" cy="368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800" u="none" cap="none" strike="noStrike">
                <a:solidFill>
                  <a:schemeClr val="dk1"/>
                </a:solidFill>
                <a:latin typeface="Arial"/>
                <a:ea typeface="Arial"/>
                <a:cs typeface="Arial"/>
                <a:sym typeface="Arial"/>
              </a:rPr>
              <a:t> </a:t>
            </a:r>
            <a:r>
              <a:rPr b="1" i="0" lang="en-US" sz="1800" u="none" cap="none" strike="noStrike">
                <a:solidFill>
                  <a:schemeClr val="dk1"/>
                </a:solidFill>
                <a:latin typeface="Times New Roman"/>
                <a:ea typeface="Times New Roman"/>
                <a:cs typeface="Times New Roman"/>
                <a:sym typeface="Times New Roman"/>
              </a:rPr>
              <a:t>3. Kết luận:</a:t>
            </a:r>
            <a:endParaRPr b="0" i="0" sz="1800" u="none" cap="none" strike="noStrike">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171"/>
                                        </p:tgtEl>
                                        <p:attrNameLst>
                                          <p:attrName>style.visibility</p:attrName>
                                        </p:attrNameLst>
                                      </p:cBhvr>
                                      <p:to>
                                        <p:strVal val="visible"/>
                                      </p:to>
                                    </p:set>
                                    <p:anim calcmode="lin" valueType="num">
                                      <p:cBhvr additive="base">
                                        <p:cTn dur="500"/>
                                        <p:tgtEl>
                                          <p:spTgt spid="171"/>
                                        </p:tgtEl>
                                        <p:attrNameLst>
                                          <p:attrName>ppt_w</p:attrName>
                                        </p:attrNameLst>
                                      </p:cBhvr>
                                      <p:tavLst>
                                        <p:tav fmla="" tm="0">
                                          <p:val>
                                            <p:strVal val="0"/>
                                          </p:val>
                                        </p:tav>
                                        <p:tav fmla="" tm="100000">
                                          <p:val>
                                            <p:strVal val="#ppt_w"/>
                                          </p:val>
                                        </p:tav>
                                      </p:tavLst>
                                    </p:anim>
                                    <p:anim calcmode="lin" valueType="num">
                                      <p:cBhvr additive="base">
                                        <p:cTn dur="500"/>
                                        <p:tgtEl>
                                          <p:spTgt spid="171"/>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2"/>
                                        </p:tgtEl>
                                        <p:attrNameLst>
                                          <p:attrName>style.visibility</p:attrName>
                                        </p:attrNameLst>
                                      </p:cBhvr>
                                      <p:to>
                                        <p:strVal val="visible"/>
                                      </p:to>
                                    </p:set>
                                    <p:animEffect filter="fade" transition="in">
                                      <p:cBhvr>
                                        <p:cTn dur="1000"/>
                                        <p:tgtEl>
                                          <p:spTgt spid="17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73"/>
                                        </p:tgtEl>
                                        <p:attrNameLst>
                                          <p:attrName>style.visibility</p:attrName>
                                        </p:attrNameLst>
                                      </p:cBhvr>
                                      <p:to>
                                        <p:strVal val="visible"/>
                                      </p:to>
                                    </p:set>
                                    <p:anim calcmode="lin" valueType="num">
                                      <p:cBhvr additive="base">
                                        <p:cTn dur="500"/>
                                        <p:tgtEl>
                                          <p:spTgt spid="173"/>
                                        </p:tgtEl>
                                        <p:attrNameLst>
                                          <p:attrName>ppt_w</p:attrName>
                                        </p:attrNameLst>
                                      </p:cBhvr>
                                      <p:tavLst>
                                        <p:tav fmla="" tm="0">
                                          <p:val>
                                            <p:strVal val="0"/>
                                          </p:val>
                                        </p:tav>
                                        <p:tav fmla="" tm="100000">
                                          <p:val>
                                            <p:strVal val="#ppt_w"/>
                                          </p:val>
                                        </p:tav>
                                      </p:tavLst>
                                    </p:anim>
                                    <p:anim calcmode="lin" valueType="num">
                                      <p:cBhvr additive="base">
                                        <p:cTn dur="500"/>
                                        <p:tgtEl>
                                          <p:spTgt spid="173"/>
                                        </p:tgtEl>
                                        <p:attrNameLst>
                                          <p:attrName>ppt_h</p:attrName>
                                        </p:attrNameLst>
                                      </p:cBhvr>
                                      <p:tavLst>
                                        <p:tav fmla="" tm="0">
                                          <p:val>
                                            <p:strVal val="0"/>
                                          </p:val>
                                        </p:tav>
                                        <p:tav fmla="" tm="100000">
                                          <p:val>
                                            <p:strVal val="#ppt_h"/>
                                          </p:val>
                                        </p:tav>
                                      </p:tavLst>
                                    </p:anim>
                                  </p:childTnLst>
                                </p:cTn>
                              </p:par>
                              <p:par>
                                <p:cTn fill="hold" nodeType="withEffect" presetClass="exit" presetID="2" presetSubtype="4">
                                  <p:stCondLst>
                                    <p:cond delay="0"/>
                                  </p:stCondLst>
                                  <p:childTnLst>
                                    <p:anim calcmode="lin" valueType="num">
                                      <p:cBhvr additive="base">
                                        <p:cTn dur="500"/>
                                        <p:tgtEl>
                                          <p:spTgt spid="172"/>
                                        </p:tgtEl>
                                        <p:attrNameLst>
                                          <p:attrName>ppt_y</p:attrName>
                                        </p:attrNameLst>
                                      </p:cBhvr>
                                      <p:tavLst>
                                        <p:tav fmla="" tm="0">
                                          <p:val>
                                            <p:strVal val="#ppt_y"/>
                                          </p:val>
                                        </p:tav>
                                        <p:tav fmla="" tm="100000">
                                          <p:val>
                                            <p:strVal val="#ppt_y+1"/>
                                          </p:val>
                                        </p:tav>
                                      </p:tavLst>
                                    </p:anim>
                                    <p:set>
                                      <p:cBhvr>
                                        <p:cTn dur="1" fill="hold">
                                          <p:stCondLst>
                                            <p:cond delay="500"/>
                                          </p:stCondLst>
                                        </p:cTn>
                                        <p:tgtEl>
                                          <p:spTgt spid="172"/>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7"/>
          <p:cNvSpPr/>
          <p:nvPr/>
        </p:nvSpPr>
        <p:spPr>
          <a:xfrm>
            <a:off x="2895600" y="57150"/>
            <a:ext cx="5029200" cy="457200"/>
          </a:xfrm>
          <a:prstGeom prst="rect">
            <a:avLst/>
          </a:prstGeom>
        </p:spPr>
        <p:txBody>
          <a:bodyPr>
            <a:prstTxWarp prst="textPlain"/>
          </a:bodyPr>
          <a:lstStyle/>
          <a:p>
            <a:pPr lvl="0" algn="l"/>
            <a:r>
              <a:rPr b="0" i="0">
                <a:ln cap="flat" cmpd="sng" w="19050">
                  <a:solidFill>
                    <a:srgbClr val="99CC00"/>
                  </a:solidFill>
                  <a:prstDash val="solid"/>
                  <a:round/>
                  <a:headEnd len="sm" w="sm" type="none"/>
                  <a:tailEnd len="sm" w="sm" type="none"/>
                </a:ln>
                <a:solidFill>
                  <a:srgbClr val="00CC00"/>
                </a:solidFill>
                <a:latin typeface="Times New Roman"/>
              </a:rPr>
              <a:t>DẤU NGOẶC KÉP</a:t>
            </a:r>
          </a:p>
        </p:txBody>
      </p:sp>
      <p:sp>
        <p:nvSpPr>
          <p:cNvPr id="181" name="Google Shape;181;p7"/>
          <p:cNvSpPr txBox="1"/>
          <p:nvPr/>
        </p:nvSpPr>
        <p:spPr>
          <a:xfrm>
            <a:off x="304800" y="800100"/>
            <a:ext cx="2362200" cy="368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800" u="sng" cap="none" strike="noStrike">
                <a:solidFill>
                  <a:schemeClr val="dk1"/>
                </a:solidFill>
                <a:latin typeface="Times New Roman"/>
                <a:ea typeface="Times New Roman"/>
                <a:cs typeface="Times New Roman"/>
                <a:sym typeface="Times New Roman"/>
              </a:rPr>
              <a:t>I. CÔNG DỤNG</a:t>
            </a:r>
            <a:r>
              <a:rPr b="1" i="0" lang="en-US" sz="1800" u="none" cap="none" strike="noStrike">
                <a:solidFill>
                  <a:schemeClr val="dk1"/>
                </a:solidFill>
                <a:latin typeface="Times New Roman"/>
                <a:ea typeface="Times New Roman"/>
                <a:cs typeface="Times New Roman"/>
                <a:sym typeface="Times New Roman"/>
              </a:rPr>
              <a:t>:</a:t>
            </a:r>
            <a:endParaRPr b="0" i="0" sz="1800" u="none" cap="none" strike="noStrike">
              <a:solidFill>
                <a:schemeClr val="dk1"/>
              </a:solidFill>
              <a:latin typeface="Times New Roman"/>
              <a:ea typeface="Times New Roman"/>
              <a:cs typeface="Times New Roman"/>
              <a:sym typeface="Times New Roman"/>
            </a:endParaRPr>
          </a:p>
        </p:txBody>
      </p:sp>
      <p:sp>
        <p:nvSpPr>
          <p:cNvPr id="182" name="Google Shape;182;p7"/>
          <p:cNvSpPr txBox="1"/>
          <p:nvPr/>
        </p:nvSpPr>
        <p:spPr>
          <a:xfrm>
            <a:off x="381000" y="1028700"/>
            <a:ext cx="2286000" cy="368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800" u="none" cap="none" strike="noStrike">
                <a:solidFill>
                  <a:schemeClr val="dk1"/>
                </a:solidFill>
                <a:latin typeface="Arial"/>
                <a:ea typeface="Arial"/>
                <a:cs typeface="Arial"/>
                <a:sym typeface="Arial"/>
              </a:rPr>
              <a:t> </a:t>
            </a:r>
            <a:r>
              <a:rPr b="1" i="0" lang="en-US" sz="1800" u="none" cap="none" strike="noStrike">
                <a:solidFill>
                  <a:schemeClr val="dk1"/>
                </a:solidFill>
                <a:latin typeface="Times New Roman"/>
                <a:ea typeface="Times New Roman"/>
                <a:cs typeface="Times New Roman"/>
                <a:sym typeface="Times New Roman"/>
              </a:rPr>
              <a:t>1. Ví dụ: (SGK) </a:t>
            </a:r>
            <a:endParaRPr b="0" i="0" sz="1800" u="none" cap="none" strike="noStrike">
              <a:solidFill>
                <a:schemeClr val="dk1"/>
              </a:solidFill>
              <a:latin typeface="Times New Roman"/>
              <a:ea typeface="Times New Roman"/>
              <a:cs typeface="Times New Roman"/>
              <a:sym typeface="Times New Roman"/>
            </a:endParaRPr>
          </a:p>
        </p:txBody>
      </p:sp>
      <p:sp>
        <p:nvSpPr>
          <p:cNvPr id="183" name="Google Shape;183;p7"/>
          <p:cNvSpPr txBox="1"/>
          <p:nvPr/>
        </p:nvSpPr>
        <p:spPr>
          <a:xfrm>
            <a:off x="2057400" y="857250"/>
            <a:ext cx="10668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0" i="0" sz="1800" u="none" cap="none" strike="noStrike">
              <a:solidFill>
                <a:schemeClr val="dk1"/>
              </a:solidFill>
              <a:latin typeface="Arial"/>
              <a:ea typeface="Arial"/>
              <a:cs typeface="Arial"/>
              <a:sym typeface="Arial"/>
            </a:endParaRPr>
          </a:p>
        </p:txBody>
      </p:sp>
      <p:sp>
        <p:nvSpPr>
          <p:cNvPr descr="Newsprint" id="184" name="Google Shape;184;p7"/>
          <p:cNvSpPr/>
          <p:nvPr/>
        </p:nvSpPr>
        <p:spPr>
          <a:xfrm>
            <a:off x="0" y="571500"/>
            <a:ext cx="4038600" cy="4572000"/>
          </a:xfrm>
          <a:prstGeom prst="verticalScroll">
            <a:avLst>
              <a:gd fmla="val 7139" name="adj"/>
            </a:avLst>
          </a:prstGeom>
          <a:noFill/>
          <a:ln cap="flat" cmpd="sng" w="9525">
            <a:solidFill>
              <a:srgbClr val="FF0000"/>
            </a:solidFill>
            <a:prstDash val="solid"/>
            <a:round/>
            <a:headEnd len="sm" w="sm" type="none"/>
            <a:tailEnd len="sm" w="sm" type="none"/>
          </a:ln>
          <a:effectLst>
            <a:outerShdw rotWithShape="0" algn="ctr" dir="2700000" dist="107763">
              <a:schemeClr val="lt2">
                <a:alpha val="49803"/>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7"/>
          <p:cNvSpPr txBox="1"/>
          <p:nvPr/>
        </p:nvSpPr>
        <p:spPr>
          <a:xfrm rot="5400000">
            <a:off x="-50463" y="1198595"/>
            <a:ext cx="4139526" cy="3461969"/>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86" name="Google Shape;186;p7"/>
          <p:cNvSpPr txBox="1"/>
          <p:nvPr/>
        </p:nvSpPr>
        <p:spPr>
          <a:xfrm>
            <a:off x="381000" y="1257300"/>
            <a:ext cx="1676400" cy="368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800" u="none" cap="none" strike="noStrike">
                <a:solidFill>
                  <a:schemeClr val="dk1"/>
                </a:solidFill>
                <a:latin typeface="Arial"/>
                <a:ea typeface="Arial"/>
                <a:cs typeface="Arial"/>
                <a:sym typeface="Arial"/>
              </a:rPr>
              <a:t> </a:t>
            </a:r>
            <a:r>
              <a:rPr b="1" i="0" lang="en-US" sz="1800" u="none" cap="none" strike="noStrike">
                <a:solidFill>
                  <a:schemeClr val="dk1"/>
                </a:solidFill>
                <a:latin typeface="Times New Roman"/>
                <a:ea typeface="Times New Roman"/>
                <a:cs typeface="Times New Roman"/>
                <a:sym typeface="Times New Roman"/>
              </a:rPr>
              <a:t>2. Nhận xét:</a:t>
            </a:r>
            <a:endParaRPr b="0" i="0" sz="1800" u="none" cap="none" strike="noStrike">
              <a:solidFill>
                <a:schemeClr val="dk1"/>
              </a:solidFill>
              <a:latin typeface="Times New Roman"/>
              <a:ea typeface="Times New Roman"/>
              <a:cs typeface="Times New Roman"/>
              <a:sym typeface="Times New Roman"/>
            </a:endParaRPr>
          </a:p>
        </p:txBody>
      </p:sp>
      <p:sp>
        <p:nvSpPr>
          <p:cNvPr id="187" name="Google Shape;187;p7"/>
          <p:cNvSpPr txBox="1"/>
          <p:nvPr/>
        </p:nvSpPr>
        <p:spPr>
          <a:xfrm>
            <a:off x="304800" y="1771650"/>
            <a:ext cx="2286000" cy="368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800" u="none" cap="none" strike="noStrike">
                <a:solidFill>
                  <a:schemeClr val="dk1"/>
                </a:solidFill>
                <a:latin typeface="Times New Roman"/>
                <a:ea typeface="Times New Roman"/>
                <a:cs typeface="Times New Roman"/>
                <a:sym typeface="Times New Roman"/>
              </a:rPr>
              <a:t>II. LUYỆN TẬP:</a:t>
            </a:r>
            <a:endParaRPr/>
          </a:p>
        </p:txBody>
      </p:sp>
      <p:sp>
        <p:nvSpPr>
          <p:cNvPr id="188" name="Google Shape;188;p7"/>
          <p:cNvSpPr txBox="1"/>
          <p:nvPr/>
        </p:nvSpPr>
        <p:spPr>
          <a:xfrm>
            <a:off x="457200" y="2000250"/>
            <a:ext cx="1122680" cy="368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800" u="sng" cap="none" strike="noStrike">
                <a:solidFill>
                  <a:schemeClr val="dk1"/>
                </a:solidFill>
                <a:latin typeface="Times New Roman"/>
                <a:ea typeface="Times New Roman"/>
                <a:cs typeface="Times New Roman"/>
                <a:sym typeface="Times New Roman"/>
              </a:rPr>
              <a:t>Bài tập 1</a:t>
            </a:r>
            <a:r>
              <a:rPr b="0" i="0" lang="en-US" sz="1800" u="none" cap="none" strike="noStrike">
                <a:solidFill>
                  <a:schemeClr val="dk1"/>
                </a:solidFill>
                <a:latin typeface="Times New Roman"/>
                <a:ea typeface="Times New Roman"/>
                <a:cs typeface="Times New Roman"/>
                <a:sym typeface="Times New Roman"/>
              </a:rPr>
              <a:t>:</a:t>
            </a:r>
            <a:endParaRPr/>
          </a:p>
        </p:txBody>
      </p:sp>
      <p:sp>
        <p:nvSpPr>
          <p:cNvPr id="189" name="Google Shape;189;p7"/>
          <p:cNvSpPr txBox="1"/>
          <p:nvPr/>
        </p:nvSpPr>
        <p:spPr>
          <a:xfrm>
            <a:off x="304800" y="2872740"/>
            <a:ext cx="2971800" cy="64516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0" i="0" lang="en-US" sz="1800" u="none" cap="none" strike="noStrike">
                <a:solidFill>
                  <a:schemeClr val="dk1"/>
                </a:solidFill>
                <a:latin typeface="Arial"/>
                <a:ea typeface="Arial"/>
                <a:cs typeface="Arial"/>
                <a:sym typeface="Arial"/>
              </a:rPr>
              <a:t>   </a:t>
            </a:r>
            <a:r>
              <a:rPr b="0" i="0" lang="en-US" sz="1800" u="none" cap="none" strike="noStrike">
                <a:solidFill>
                  <a:schemeClr val="dk1"/>
                </a:solidFill>
                <a:latin typeface="Times New Roman"/>
                <a:ea typeface="Times New Roman"/>
                <a:cs typeface="Times New Roman"/>
                <a:sym typeface="Times New Roman"/>
              </a:rPr>
              <a:t>a.Đánh dấu câu nói được dẫn trực tiếp.</a:t>
            </a:r>
            <a:endParaRPr/>
          </a:p>
        </p:txBody>
      </p:sp>
      <p:sp>
        <p:nvSpPr>
          <p:cNvPr id="190" name="Google Shape;190;p7"/>
          <p:cNvSpPr txBox="1"/>
          <p:nvPr/>
        </p:nvSpPr>
        <p:spPr>
          <a:xfrm>
            <a:off x="342900" y="2272665"/>
            <a:ext cx="3200400" cy="64516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0" i="0" lang="en-US" sz="1800" u="none" cap="none" strike="noStrike">
                <a:solidFill>
                  <a:schemeClr val="dk1"/>
                </a:solidFill>
                <a:latin typeface="Arial"/>
                <a:ea typeface="Arial"/>
                <a:cs typeface="Arial"/>
                <a:sym typeface="Arial"/>
              </a:rPr>
              <a:t>   </a:t>
            </a:r>
            <a:r>
              <a:rPr b="0" i="0" lang="en-US" sz="1800" u="none" cap="none" strike="noStrike">
                <a:solidFill>
                  <a:schemeClr val="dk1"/>
                </a:solidFill>
                <a:latin typeface="Times New Roman"/>
                <a:ea typeface="Times New Roman"/>
                <a:cs typeface="Times New Roman"/>
                <a:sym typeface="Times New Roman"/>
              </a:rPr>
              <a:t>Công dụng của dấu ngoặc kép trong những đoạn trích:</a:t>
            </a:r>
            <a:endParaRPr/>
          </a:p>
        </p:txBody>
      </p:sp>
      <p:sp>
        <p:nvSpPr>
          <p:cNvPr id="191" name="Google Shape;191;p7"/>
          <p:cNvSpPr txBox="1"/>
          <p:nvPr/>
        </p:nvSpPr>
        <p:spPr>
          <a:xfrm>
            <a:off x="381000" y="3475990"/>
            <a:ext cx="3276600" cy="6451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u="none" cap="none" strike="noStrike">
                <a:solidFill>
                  <a:schemeClr val="dk1"/>
                </a:solidFill>
                <a:latin typeface="Arial"/>
                <a:ea typeface="Arial"/>
                <a:cs typeface="Arial"/>
                <a:sym typeface="Arial"/>
              </a:rPr>
              <a:t>   </a:t>
            </a:r>
            <a:r>
              <a:rPr b="0" i="0" lang="en-US" sz="1800" u="none" cap="none" strike="noStrike">
                <a:solidFill>
                  <a:schemeClr val="dk1"/>
                </a:solidFill>
                <a:latin typeface="Times New Roman"/>
                <a:ea typeface="Times New Roman"/>
                <a:cs typeface="Times New Roman"/>
                <a:sym typeface="Times New Roman"/>
              </a:rPr>
              <a:t>b.Đánh dấu từ ngữ có hàm ý mỉa mai.</a:t>
            </a:r>
            <a:endParaRPr/>
          </a:p>
        </p:txBody>
      </p:sp>
      <p:sp>
        <p:nvSpPr>
          <p:cNvPr id="192" name="Google Shape;192;p7"/>
          <p:cNvSpPr txBox="1"/>
          <p:nvPr/>
        </p:nvSpPr>
        <p:spPr>
          <a:xfrm>
            <a:off x="4038907" y="1257300"/>
            <a:ext cx="4968875" cy="132207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0" i="0" lang="en-US" sz="2000" u="none" cap="none" strike="noStrike">
                <a:solidFill>
                  <a:schemeClr val="dk1"/>
                </a:solidFill>
                <a:latin typeface="Times New Roman"/>
                <a:ea typeface="Times New Roman"/>
                <a:cs typeface="Times New Roman"/>
                <a:sym typeface="Times New Roman"/>
              </a:rPr>
              <a:t>c.  Hai tiếng “em bé” mà cô tôi ngân dài ra thật ngọt, thật rõ, quả nhiên đã xoắn chặt lấy tâm can tôi như ý cô tôi muốn.</a:t>
            </a:r>
            <a:endParaRPr/>
          </a:p>
          <a:p>
            <a:pPr indent="0" lvl="0" marL="0" marR="0" rtl="0" algn="l">
              <a:spcBef>
                <a:spcPts val="0"/>
              </a:spcBef>
              <a:spcAft>
                <a:spcPts val="0"/>
              </a:spcAft>
              <a:buNone/>
            </a:pPr>
            <a:r>
              <a:rPr b="0" i="0" lang="en-US" sz="2000" u="none" cap="none" strike="noStrike">
                <a:solidFill>
                  <a:schemeClr val="dk1"/>
                </a:solidFill>
                <a:latin typeface="Times New Roman"/>
                <a:ea typeface="Times New Roman"/>
                <a:cs typeface="Times New Roman"/>
                <a:sym typeface="Times New Roman"/>
              </a:rPr>
              <a:t>         </a:t>
            </a:r>
            <a:r>
              <a:rPr b="0" i="1" lang="en-US" sz="2000" u="none" cap="none" strike="noStrike">
                <a:solidFill>
                  <a:schemeClr val="dk1"/>
                </a:solidFill>
                <a:latin typeface="Times New Roman"/>
                <a:ea typeface="Times New Roman"/>
                <a:cs typeface="Times New Roman"/>
                <a:sym typeface="Times New Roman"/>
              </a:rPr>
              <a:t>(Nguyên Hồng, Những ngày thơ ấu)</a:t>
            </a:r>
            <a:endParaRPr/>
          </a:p>
        </p:txBody>
      </p:sp>
      <p:sp>
        <p:nvSpPr>
          <p:cNvPr id="193" name="Google Shape;193;p7"/>
          <p:cNvSpPr txBox="1"/>
          <p:nvPr/>
        </p:nvSpPr>
        <p:spPr>
          <a:xfrm>
            <a:off x="4114800" y="2800350"/>
            <a:ext cx="5029200" cy="119888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i="0" lang="en-US" sz="2400" u="none" cap="none" strike="noStrike">
                <a:solidFill>
                  <a:srgbClr val="FF0000"/>
                </a:solidFill>
                <a:latin typeface="Times New Roman"/>
                <a:ea typeface="Times New Roman"/>
                <a:cs typeface="Times New Roman"/>
                <a:sym typeface="Times New Roman"/>
              </a:rPr>
              <a:t>=&gt; Đánh dấu từ ngữ được dẫn trực tiếp </a:t>
            </a:r>
            <a:r>
              <a:rPr b="1" i="0" lang="en-US" sz="2400" u="none" cap="none" strike="noStrike">
                <a:solidFill>
                  <a:schemeClr val="hlink"/>
                </a:solidFill>
                <a:latin typeface="Times New Roman"/>
                <a:ea typeface="Times New Roman"/>
                <a:cs typeface="Times New Roman"/>
                <a:sym typeface="Times New Roman"/>
              </a:rPr>
              <a:t>(từ ngữ trong lời nói của người cô).</a:t>
            </a:r>
            <a:endParaRPr/>
          </a:p>
        </p:txBody>
      </p:sp>
      <p:sp>
        <p:nvSpPr>
          <p:cNvPr id="194" name="Google Shape;194;p7"/>
          <p:cNvSpPr txBox="1"/>
          <p:nvPr/>
        </p:nvSpPr>
        <p:spPr>
          <a:xfrm>
            <a:off x="381000" y="4020820"/>
            <a:ext cx="3124200" cy="64516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0" i="0" lang="en-US" sz="1800" u="none" cap="none" strike="noStrike">
                <a:solidFill>
                  <a:schemeClr val="dk1"/>
                </a:solidFill>
                <a:latin typeface="Arial"/>
                <a:ea typeface="Arial"/>
                <a:cs typeface="Arial"/>
                <a:sym typeface="Arial"/>
              </a:rPr>
              <a:t>   </a:t>
            </a:r>
            <a:r>
              <a:rPr b="0" i="0" lang="en-US" sz="1800" u="none" cap="none" strike="noStrike">
                <a:solidFill>
                  <a:schemeClr val="dk1"/>
                </a:solidFill>
                <a:latin typeface="Times New Roman"/>
                <a:ea typeface="Times New Roman"/>
                <a:cs typeface="Times New Roman"/>
                <a:sym typeface="Times New Roman"/>
              </a:rPr>
              <a:t>c.Đánh dấu từ ngữ được dẫn trực tiếp.</a:t>
            </a:r>
            <a:endParaRPr/>
          </a:p>
        </p:txBody>
      </p:sp>
      <p:pic>
        <p:nvPicPr>
          <p:cNvPr descr="ros064-082017" id="195" name="Google Shape;195;p7"/>
          <p:cNvPicPr preferRelativeResize="0"/>
          <p:nvPr/>
        </p:nvPicPr>
        <p:blipFill rotWithShape="1">
          <a:blip r:embed="rId3">
            <a:alphaModFix/>
          </a:blip>
          <a:srcRect b="0" l="0" r="0" t="0"/>
          <a:stretch/>
        </p:blipFill>
        <p:spPr>
          <a:xfrm>
            <a:off x="7848600" y="4800600"/>
            <a:ext cx="1295400" cy="388144"/>
          </a:xfrm>
          <a:prstGeom prst="rect">
            <a:avLst/>
          </a:prstGeom>
          <a:noFill/>
          <a:ln>
            <a:noFill/>
          </a:ln>
        </p:spPr>
      </p:pic>
      <p:sp>
        <p:nvSpPr>
          <p:cNvPr id="196" name="Google Shape;196;p7"/>
          <p:cNvSpPr txBox="1"/>
          <p:nvPr/>
        </p:nvSpPr>
        <p:spPr>
          <a:xfrm>
            <a:off x="381000" y="1485900"/>
            <a:ext cx="1676400" cy="368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800" u="none" cap="none" strike="noStrike">
                <a:solidFill>
                  <a:schemeClr val="dk1"/>
                </a:solidFill>
                <a:latin typeface="Arial"/>
                <a:ea typeface="Arial"/>
                <a:cs typeface="Arial"/>
                <a:sym typeface="Arial"/>
              </a:rPr>
              <a:t> </a:t>
            </a:r>
            <a:r>
              <a:rPr b="1" i="0" lang="en-US" sz="1800" u="none" cap="none" strike="noStrike">
                <a:solidFill>
                  <a:schemeClr val="dk1"/>
                </a:solidFill>
                <a:latin typeface="Times New Roman"/>
                <a:ea typeface="Times New Roman"/>
                <a:cs typeface="Times New Roman"/>
                <a:sym typeface="Times New Roman"/>
              </a:rPr>
              <a:t>3. Kết luận:</a:t>
            </a:r>
            <a:endParaRPr b="0" i="0" sz="1800" u="none" cap="none" strike="noStrike">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93"/>
                                        </p:tgtEl>
                                        <p:attrNameLst>
                                          <p:attrName>style.visibility</p:attrName>
                                        </p:attrNameLst>
                                      </p:cBhvr>
                                      <p:to>
                                        <p:strVal val="visible"/>
                                      </p:to>
                                    </p:set>
                                    <p:anim calcmode="lin" valueType="num">
                                      <p:cBhvr additive="base">
                                        <p:cTn dur="1000"/>
                                        <p:tgtEl>
                                          <p:spTgt spid="193"/>
                                        </p:tgtEl>
                                        <p:attrNameLst>
                                          <p:attrName>ppt_w</p:attrName>
                                        </p:attrNameLst>
                                      </p:cBhvr>
                                      <p:tavLst>
                                        <p:tav fmla="" tm="0">
                                          <p:val>
                                            <p:strVal val="0"/>
                                          </p:val>
                                        </p:tav>
                                        <p:tav fmla="" tm="100000">
                                          <p:val>
                                            <p:strVal val="#ppt_w"/>
                                          </p:val>
                                        </p:tav>
                                      </p:tavLst>
                                    </p:anim>
                                    <p:anim calcmode="lin" valueType="num">
                                      <p:cBhvr additive="base">
                                        <p:cTn dur="1000"/>
                                        <p:tgtEl>
                                          <p:spTgt spid="193"/>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94"/>
                                        </p:tgtEl>
                                        <p:attrNameLst>
                                          <p:attrName>style.visibility</p:attrName>
                                        </p:attrNameLst>
                                      </p:cBhvr>
                                      <p:to>
                                        <p:strVal val="visible"/>
                                      </p:to>
                                    </p:set>
                                    <p:anim calcmode="lin" valueType="num">
                                      <p:cBhvr additive="base">
                                        <p:cTn dur="1000"/>
                                        <p:tgtEl>
                                          <p:spTgt spid="194"/>
                                        </p:tgtEl>
                                        <p:attrNameLst>
                                          <p:attrName>ppt_w</p:attrName>
                                        </p:attrNameLst>
                                      </p:cBhvr>
                                      <p:tavLst>
                                        <p:tav fmla="" tm="0">
                                          <p:val>
                                            <p:strVal val="0"/>
                                          </p:val>
                                        </p:tav>
                                        <p:tav fmla="" tm="100000">
                                          <p:val>
                                            <p:strVal val="#ppt_w"/>
                                          </p:val>
                                        </p:tav>
                                      </p:tavLst>
                                    </p:anim>
                                    <p:anim calcmode="lin" valueType="num">
                                      <p:cBhvr additive="base">
                                        <p:cTn dur="1000"/>
                                        <p:tgtEl>
                                          <p:spTgt spid="194"/>
                                        </p:tgtEl>
                                        <p:attrNameLst>
                                          <p:attrName>ppt_h</p:attrName>
                                        </p:attrNameLst>
                                      </p:cBhvr>
                                      <p:tavLst>
                                        <p:tav fmla="" tm="0">
                                          <p:val>
                                            <p:strVal val="0"/>
                                          </p:val>
                                        </p:tav>
                                        <p:tav fmla="" tm="100000">
                                          <p:val>
                                            <p:strVal val="#ppt_h"/>
                                          </p:val>
                                        </p:tav>
                                      </p:tavLst>
                                    </p:anim>
                                  </p:childTnLst>
                                </p:cTn>
                              </p:par>
                              <p:par>
                                <p:cTn fill="hold" nodeType="withEffect" presetClass="exit" presetID="2" presetSubtype="4">
                                  <p:stCondLst>
                                    <p:cond delay="0"/>
                                  </p:stCondLst>
                                  <p:childTnLst>
                                    <p:anim calcmode="lin" valueType="num">
                                      <p:cBhvr additive="base">
                                        <p:cTn dur="500"/>
                                        <p:tgtEl>
                                          <p:spTgt spid="193"/>
                                        </p:tgtEl>
                                        <p:attrNameLst>
                                          <p:attrName>ppt_y</p:attrName>
                                        </p:attrNameLst>
                                      </p:cBhvr>
                                      <p:tavLst>
                                        <p:tav fmla="" tm="0">
                                          <p:val>
                                            <p:strVal val="#ppt_y"/>
                                          </p:val>
                                        </p:tav>
                                        <p:tav fmla="" tm="100000">
                                          <p:val>
                                            <p:strVal val="#ppt_y+1"/>
                                          </p:val>
                                        </p:tav>
                                      </p:tavLst>
                                    </p:anim>
                                    <p:set>
                                      <p:cBhvr>
                                        <p:cTn dur="1" fill="hold">
                                          <p:stCondLst>
                                            <p:cond delay="500"/>
                                          </p:stCondLst>
                                        </p:cTn>
                                        <p:tgtEl>
                                          <p:spTgt spid="193"/>
                                        </p:tgtEl>
                                        <p:attrNameLst>
                                          <p:attrName>style.visibility</p:attrName>
                                        </p:attrNameLst>
                                      </p:cBhvr>
                                      <p:to>
                                        <p:strVal val="hidden"/>
                                      </p:to>
                                    </p:set>
                                  </p:childTnLst>
                                </p:cTn>
                              </p:par>
                              <p:par>
                                <p:cTn fill="hold" nodeType="withEffect" presetClass="exit" presetID="2" presetSubtype="4">
                                  <p:stCondLst>
                                    <p:cond delay="0"/>
                                  </p:stCondLst>
                                  <p:childTnLst>
                                    <p:anim calcmode="lin" valueType="num">
                                      <p:cBhvr additive="base">
                                        <p:cTn dur="500"/>
                                        <p:tgtEl>
                                          <p:spTgt spid="192"/>
                                        </p:tgtEl>
                                        <p:attrNameLst>
                                          <p:attrName>ppt_y</p:attrName>
                                        </p:attrNameLst>
                                      </p:cBhvr>
                                      <p:tavLst>
                                        <p:tav fmla="" tm="0">
                                          <p:val>
                                            <p:strVal val="#ppt_y"/>
                                          </p:val>
                                        </p:tav>
                                        <p:tav fmla="" tm="100000">
                                          <p:val>
                                            <p:strVal val="#ppt_y+1"/>
                                          </p:val>
                                        </p:tav>
                                      </p:tavLst>
                                    </p:anim>
                                    <p:set>
                                      <p:cBhvr>
                                        <p:cTn dur="1" fill="hold">
                                          <p:stCondLst>
                                            <p:cond delay="500"/>
                                          </p:stCondLst>
                                        </p:cTn>
                                        <p:tgtEl>
                                          <p:spTgt spid="192"/>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8"/>
          <p:cNvSpPr txBox="1"/>
          <p:nvPr/>
        </p:nvSpPr>
        <p:spPr>
          <a:xfrm>
            <a:off x="48986" y="600045"/>
            <a:ext cx="228600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000" u="sng" cap="none" strike="noStrike">
                <a:solidFill>
                  <a:srgbClr val="9900FF"/>
                </a:solidFill>
                <a:latin typeface="Times New Roman"/>
                <a:ea typeface="Times New Roman"/>
                <a:cs typeface="Times New Roman"/>
                <a:sym typeface="Times New Roman"/>
              </a:rPr>
              <a:t>II. LUYỆN TẬP</a:t>
            </a:r>
            <a:endParaRPr/>
          </a:p>
        </p:txBody>
      </p:sp>
      <p:sp>
        <p:nvSpPr>
          <p:cNvPr id="202" name="Google Shape;202;p8"/>
          <p:cNvSpPr txBox="1"/>
          <p:nvPr/>
        </p:nvSpPr>
        <p:spPr>
          <a:xfrm>
            <a:off x="152400" y="961965"/>
            <a:ext cx="182880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2000" u="none" cap="none" strike="noStrike">
                <a:solidFill>
                  <a:srgbClr val="000066"/>
                </a:solidFill>
                <a:latin typeface="Times New Roman"/>
                <a:ea typeface="Times New Roman"/>
                <a:cs typeface="Times New Roman"/>
                <a:sym typeface="Times New Roman"/>
              </a:rPr>
              <a:t>    </a:t>
            </a:r>
            <a:r>
              <a:rPr b="1" i="1" lang="en-US" sz="2000" u="sng" cap="none" strike="noStrike">
                <a:solidFill>
                  <a:srgbClr val="000066"/>
                </a:solidFill>
                <a:latin typeface="Times New Roman"/>
                <a:ea typeface="Times New Roman"/>
                <a:cs typeface="Times New Roman"/>
                <a:sym typeface="Times New Roman"/>
              </a:rPr>
              <a:t>Bài tập 2</a:t>
            </a:r>
            <a:r>
              <a:rPr b="1" i="1" lang="en-US" sz="2000" u="none" cap="none" strike="noStrike">
                <a:solidFill>
                  <a:srgbClr val="000066"/>
                </a:solidFill>
                <a:latin typeface="Times New Roman"/>
                <a:ea typeface="Times New Roman"/>
                <a:cs typeface="Times New Roman"/>
                <a:sym typeface="Times New Roman"/>
              </a:rPr>
              <a:t>:</a:t>
            </a:r>
            <a:endParaRPr/>
          </a:p>
        </p:txBody>
      </p:sp>
      <p:sp>
        <p:nvSpPr>
          <p:cNvPr id="203" name="Google Shape;203;p8"/>
          <p:cNvSpPr txBox="1"/>
          <p:nvPr/>
        </p:nvSpPr>
        <p:spPr>
          <a:xfrm>
            <a:off x="2334828" y="4324349"/>
            <a:ext cx="6324600"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2400" u="none" cap="none" strike="noStrike">
                <a:solidFill>
                  <a:srgbClr val="FF0000"/>
                </a:solidFill>
                <a:latin typeface="Times New Roman"/>
                <a:ea typeface="Times New Roman"/>
                <a:cs typeface="Times New Roman"/>
                <a:sym typeface="Times New Roman"/>
              </a:rPr>
              <a:t>Đặt dấu hai chấm và dấu ngoặc kép vào chỗ thích hợp? Giải thích tác dụng?</a:t>
            </a:r>
            <a:endParaRPr/>
          </a:p>
        </p:txBody>
      </p:sp>
      <p:grpSp>
        <p:nvGrpSpPr>
          <p:cNvPr id="204" name="Google Shape;204;p8"/>
          <p:cNvGrpSpPr/>
          <p:nvPr/>
        </p:nvGrpSpPr>
        <p:grpSpPr>
          <a:xfrm>
            <a:off x="6934200" y="3486150"/>
            <a:ext cx="1447800" cy="971550"/>
            <a:chOff x="432" y="1536"/>
            <a:chExt cx="796" cy="792"/>
          </a:xfrm>
        </p:grpSpPr>
        <p:grpSp>
          <p:nvGrpSpPr>
            <p:cNvPr id="205" name="Google Shape;205;p8"/>
            <p:cNvGrpSpPr/>
            <p:nvPr/>
          </p:nvGrpSpPr>
          <p:grpSpPr>
            <a:xfrm>
              <a:off x="432" y="1536"/>
              <a:ext cx="796" cy="423"/>
              <a:chOff x="432" y="1296"/>
              <a:chExt cx="796" cy="663"/>
            </a:xfrm>
          </p:grpSpPr>
          <p:pic>
            <p:nvPicPr>
              <p:cNvPr descr="Dauhoi2" id="206" name="Google Shape;206;p8"/>
              <p:cNvPicPr preferRelativeResize="0"/>
              <p:nvPr/>
            </p:nvPicPr>
            <p:blipFill rotWithShape="1">
              <a:blip r:embed="rId3">
                <a:alphaModFix/>
              </a:blip>
              <a:srcRect b="0" l="0" r="0" t="0"/>
              <a:stretch/>
            </p:blipFill>
            <p:spPr>
              <a:xfrm>
                <a:off x="768" y="1296"/>
                <a:ext cx="460" cy="651"/>
              </a:xfrm>
              <a:prstGeom prst="rect">
                <a:avLst/>
              </a:prstGeom>
              <a:noFill/>
              <a:ln>
                <a:noFill/>
              </a:ln>
            </p:spPr>
          </p:pic>
          <p:pic>
            <p:nvPicPr>
              <p:cNvPr descr="Dauhoi2" id="207" name="Google Shape;207;p8"/>
              <p:cNvPicPr preferRelativeResize="0"/>
              <p:nvPr/>
            </p:nvPicPr>
            <p:blipFill rotWithShape="1">
              <a:blip r:embed="rId4">
                <a:alphaModFix/>
              </a:blip>
              <a:srcRect b="0" l="0" r="0" t="0"/>
              <a:stretch/>
            </p:blipFill>
            <p:spPr>
              <a:xfrm flipH="1">
                <a:off x="432" y="1308"/>
                <a:ext cx="460" cy="651"/>
              </a:xfrm>
              <a:prstGeom prst="rect">
                <a:avLst/>
              </a:prstGeom>
              <a:noFill/>
              <a:ln>
                <a:noFill/>
              </a:ln>
            </p:spPr>
          </p:pic>
        </p:grpSp>
        <p:pic>
          <p:nvPicPr>
            <p:cNvPr descr="ag00317_" id="208" name="Google Shape;208;p8"/>
            <p:cNvPicPr preferRelativeResize="0"/>
            <p:nvPr/>
          </p:nvPicPr>
          <p:blipFill rotWithShape="1">
            <a:blip r:embed="rId5">
              <a:alphaModFix/>
            </a:blip>
            <a:srcRect b="0" l="0" r="0" t="0"/>
            <a:stretch/>
          </p:blipFill>
          <p:spPr>
            <a:xfrm>
              <a:off x="432" y="1824"/>
              <a:ext cx="392" cy="504"/>
            </a:xfrm>
            <a:prstGeom prst="rect">
              <a:avLst/>
            </a:prstGeom>
            <a:noFill/>
            <a:ln>
              <a:noFill/>
            </a:ln>
          </p:spPr>
        </p:pic>
        <p:pic>
          <p:nvPicPr>
            <p:cNvPr descr="ag00317_" id="209" name="Google Shape;209;p8"/>
            <p:cNvPicPr preferRelativeResize="0"/>
            <p:nvPr/>
          </p:nvPicPr>
          <p:blipFill rotWithShape="1">
            <a:blip r:embed="rId6">
              <a:alphaModFix/>
            </a:blip>
            <a:srcRect b="0" l="0" r="0" t="0"/>
            <a:stretch/>
          </p:blipFill>
          <p:spPr>
            <a:xfrm>
              <a:off x="768" y="1824"/>
              <a:ext cx="392" cy="504"/>
            </a:xfrm>
            <a:prstGeom prst="rect">
              <a:avLst/>
            </a:prstGeom>
            <a:noFill/>
            <a:ln>
              <a:noFill/>
            </a:ln>
          </p:spPr>
        </p:pic>
      </p:grpSp>
      <p:sp>
        <p:nvSpPr>
          <p:cNvPr id="210" name="Google Shape;210;p8"/>
          <p:cNvSpPr txBox="1"/>
          <p:nvPr/>
        </p:nvSpPr>
        <p:spPr>
          <a:xfrm>
            <a:off x="174170" y="1362075"/>
            <a:ext cx="4474029" cy="21685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1800" u="none" cap="none" strike="noStrike">
                <a:solidFill>
                  <a:srgbClr val="000066"/>
                </a:solidFill>
                <a:latin typeface="Times New Roman"/>
                <a:ea typeface="Times New Roman"/>
                <a:cs typeface="Times New Roman"/>
                <a:sym typeface="Times New Roman"/>
              </a:rPr>
              <a:t>a. Biển vừa treo lên, có người qua đường xem, cười bảo</a:t>
            </a:r>
            <a:endParaRPr b="1" i="1" sz="1800" u="none" cap="none" strike="noStrike">
              <a:solidFill>
                <a:srgbClr val="000066"/>
              </a:solidFill>
              <a:latin typeface="Times New Roman"/>
              <a:ea typeface="Times New Roman"/>
              <a:cs typeface="Times New Roman"/>
              <a:sym typeface="Times New Roman"/>
            </a:endParaRPr>
          </a:p>
          <a:p>
            <a:pPr indent="-114300" lvl="0" marL="0" marR="0" rtl="0" algn="l">
              <a:spcBef>
                <a:spcPts val="900"/>
              </a:spcBef>
              <a:spcAft>
                <a:spcPts val="0"/>
              </a:spcAft>
              <a:buClr>
                <a:srgbClr val="000066"/>
              </a:buClr>
              <a:buSzPts val="1800"/>
              <a:buFont typeface="Times New Roman"/>
              <a:buChar char="-"/>
            </a:pPr>
            <a:r>
              <a:rPr b="1" i="1" lang="en-US" sz="1800" u="none" cap="none" strike="noStrike">
                <a:solidFill>
                  <a:srgbClr val="000066"/>
                </a:solidFill>
                <a:latin typeface="Times New Roman"/>
                <a:ea typeface="Times New Roman"/>
                <a:cs typeface="Times New Roman"/>
                <a:sym typeface="Times New Roman"/>
              </a:rPr>
              <a:t>Nhà này xưa quen bán cá ươn  hay sao mà bây giờ phải đề biển là cá tươi?</a:t>
            </a:r>
            <a:endParaRPr/>
          </a:p>
          <a:p>
            <a:pPr indent="0" lvl="0" marL="0" marR="0" rtl="0" algn="l">
              <a:spcBef>
                <a:spcPts val="900"/>
              </a:spcBef>
              <a:spcAft>
                <a:spcPts val="0"/>
              </a:spcAft>
              <a:buNone/>
            </a:pPr>
            <a:r>
              <a:rPr b="1" i="1" lang="en-US" sz="1800" u="none" cap="none" strike="noStrike">
                <a:solidFill>
                  <a:srgbClr val="000066"/>
                </a:solidFill>
                <a:latin typeface="Times New Roman"/>
                <a:ea typeface="Times New Roman"/>
                <a:cs typeface="Times New Roman"/>
                <a:sym typeface="Times New Roman"/>
              </a:rPr>
              <a:t>Nhà hàng nghe nói bỏ ngay chữ tươi đi</a:t>
            </a:r>
            <a:endParaRPr b="1" i="1" sz="1800" u="none" cap="none" strike="noStrike">
              <a:solidFill>
                <a:srgbClr val="000066"/>
              </a:solidFill>
              <a:latin typeface="Times New Roman"/>
              <a:ea typeface="Times New Roman"/>
              <a:cs typeface="Times New Roman"/>
              <a:sym typeface="Times New Roman"/>
            </a:endParaRPr>
          </a:p>
          <a:p>
            <a:pPr indent="0" lvl="0" marL="0" marR="0" rtl="0" algn="l">
              <a:spcBef>
                <a:spcPts val="900"/>
              </a:spcBef>
              <a:spcAft>
                <a:spcPts val="0"/>
              </a:spcAft>
              <a:buNone/>
            </a:pPr>
            <a:r>
              <a:rPr b="1" i="1" lang="en-US" sz="1800" u="none" cap="none" strike="noStrike">
                <a:solidFill>
                  <a:srgbClr val="000066"/>
                </a:solidFill>
                <a:latin typeface="Times New Roman"/>
                <a:ea typeface="Times New Roman"/>
                <a:cs typeface="Times New Roman"/>
                <a:sym typeface="Times New Roman"/>
              </a:rPr>
              <a:t>                                                                                                       </a:t>
            </a:r>
            <a:endParaRPr/>
          </a:p>
        </p:txBody>
      </p:sp>
      <p:pic>
        <p:nvPicPr>
          <p:cNvPr id="211" name="Google Shape;211;p8"/>
          <p:cNvPicPr preferRelativeResize="0"/>
          <p:nvPr/>
        </p:nvPicPr>
        <p:blipFill rotWithShape="1">
          <a:blip r:embed="rId7">
            <a:alphaModFix/>
          </a:blip>
          <a:srcRect b="0" l="0" r="0" t="0"/>
          <a:stretch/>
        </p:blipFill>
        <p:spPr>
          <a:xfrm>
            <a:off x="4702629" y="800100"/>
            <a:ext cx="4352925" cy="2428845"/>
          </a:xfrm>
          <a:prstGeom prst="rect">
            <a:avLst/>
          </a:prstGeom>
          <a:noFill/>
          <a:ln>
            <a:noFill/>
          </a:ln>
        </p:spPr>
      </p:pic>
      <p:sp>
        <p:nvSpPr>
          <p:cNvPr id="212" name="Google Shape;212;p8"/>
          <p:cNvSpPr txBox="1"/>
          <p:nvPr/>
        </p:nvSpPr>
        <p:spPr>
          <a:xfrm>
            <a:off x="1524000" y="1600200"/>
            <a:ext cx="60960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2400" u="none" cap="none" strike="noStrike">
                <a:solidFill>
                  <a:srgbClr val="FF0000"/>
                </a:solidFill>
                <a:latin typeface="Times New Roman"/>
                <a:ea typeface="Times New Roman"/>
                <a:cs typeface="Times New Roman"/>
                <a:sym typeface="Times New Roman"/>
              </a:rPr>
              <a:t>:</a:t>
            </a:r>
            <a:endParaRPr/>
          </a:p>
        </p:txBody>
      </p:sp>
      <p:sp>
        <p:nvSpPr>
          <p:cNvPr id="213" name="Google Shape;213;p8"/>
          <p:cNvSpPr txBox="1"/>
          <p:nvPr/>
        </p:nvSpPr>
        <p:spPr>
          <a:xfrm>
            <a:off x="2334986" y="2004716"/>
            <a:ext cx="121920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2400" u="none" cap="none" strike="noStrike">
                <a:solidFill>
                  <a:srgbClr val="FF0000"/>
                </a:solidFill>
                <a:latin typeface="Times New Roman"/>
                <a:ea typeface="Times New Roman"/>
                <a:cs typeface="Times New Roman"/>
                <a:sym typeface="Times New Roman"/>
              </a:rPr>
              <a:t> “       ”</a:t>
            </a:r>
            <a:endParaRPr/>
          </a:p>
        </p:txBody>
      </p:sp>
      <p:sp>
        <p:nvSpPr>
          <p:cNvPr id="214" name="Google Shape;214;p8"/>
          <p:cNvSpPr txBox="1"/>
          <p:nvPr/>
        </p:nvSpPr>
        <p:spPr>
          <a:xfrm>
            <a:off x="3115379" y="2748322"/>
            <a:ext cx="91440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2400" u="none" cap="none" strike="noStrike">
                <a:solidFill>
                  <a:srgbClr val="FF0000"/>
                </a:solidFill>
                <a:latin typeface="Times New Roman"/>
                <a:ea typeface="Times New Roman"/>
                <a:cs typeface="Times New Roman"/>
                <a:sym typeface="Times New Roman"/>
              </a:rPr>
              <a:t>“    ”</a:t>
            </a:r>
            <a:endParaRPr/>
          </a:p>
        </p:txBody>
      </p:sp>
      <p:sp>
        <p:nvSpPr>
          <p:cNvPr id="215" name="Google Shape;215;p8"/>
          <p:cNvSpPr txBox="1"/>
          <p:nvPr/>
        </p:nvSpPr>
        <p:spPr>
          <a:xfrm>
            <a:off x="48895" y="3096261"/>
            <a:ext cx="4876800" cy="1477328"/>
          </a:xfrm>
          <a:prstGeom prst="rect">
            <a:avLst/>
          </a:prstGeom>
          <a:noFill/>
          <a:ln>
            <a:noFill/>
          </a:ln>
        </p:spPr>
        <p:txBody>
          <a:bodyPr anchorCtr="0" anchor="t" bIns="45700" lIns="91425" spcFirstLastPara="1" rIns="91425" wrap="square" tIns="45700">
            <a:spAutoFit/>
          </a:bodyPr>
          <a:lstStyle/>
          <a:p>
            <a:pPr indent="-127000" lvl="0" marL="0" marR="0" rtl="0" algn="l">
              <a:spcBef>
                <a:spcPts val="0"/>
              </a:spcBef>
              <a:spcAft>
                <a:spcPts val="0"/>
              </a:spcAft>
              <a:buClr>
                <a:srgbClr val="0000FF"/>
              </a:buClr>
              <a:buSzPts val="2000"/>
              <a:buFont typeface="Noto Sans Symbols"/>
              <a:buChar char="⇒"/>
            </a:pPr>
            <a:r>
              <a:rPr b="1" i="1" lang="en-US" sz="2000" u="none" cap="none" strike="noStrike">
                <a:solidFill>
                  <a:srgbClr val="0000FF"/>
                </a:solidFill>
                <a:latin typeface="Times New Roman"/>
                <a:ea typeface="Times New Roman"/>
                <a:cs typeface="Times New Roman"/>
                <a:sym typeface="Times New Roman"/>
              </a:rPr>
              <a:t>Dấu hai chấm đánh dấu báo trước lời thoại của nhân vật. </a:t>
            </a:r>
            <a:endParaRPr b="1" i="1" sz="2000" u="none" cap="none" strike="noStrike">
              <a:solidFill>
                <a:srgbClr val="0000FF"/>
              </a:solidFill>
              <a:latin typeface="Times New Roman"/>
              <a:ea typeface="Times New Roman"/>
              <a:cs typeface="Times New Roman"/>
              <a:sym typeface="Times New Roman"/>
            </a:endParaRPr>
          </a:p>
          <a:p>
            <a:pPr indent="-127000" lvl="0" marL="0" marR="0" rtl="0" algn="l">
              <a:spcBef>
                <a:spcPts val="1000"/>
              </a:spcBef>
              <a:spcAft>
                <a:spcPts val="0"/>
              </a:spcAft>
              <a:buClr>
                <a:srgbClr val="0000FF"/>
              </a:buClr>
              <a:buSzPts val="2000"/>
              <a:buFont typeface="Noto Sans Symbols"/>
              <a:buChar char="⇒"/>
            </a:pPr>
            <a:r>
              <a:rPr b="1" i="1" lang="en-US" sz="2000" u="none" cap="none" strike="noStrike">
                <a:solidFill>
                  <a:srgbClr val="0000FF"/>
                </a:solidFill>
                <a:latin typeface="Times New Roman"/>
                <a:ea typeface="Times New Roman"/>
                <a:cs typeface="Times New Roman"/>
                <a:sym typeface="Times New Roman"/>
              </a:rPr>
              <a:t>Dấu ngoặc kép đánh dấu từ ngữ được dẫn lại</a:t>
            </a:r>
            <a:endParaRPr b="1" i="1" sz="2000" u="none" cap="none" strike="noStrike">
              <a:solidFill>
                <a:srgbClr val="0000FF"/>
              </a:solidFill>
              <a:latin typeface="Times New Roman"/>
              <a:ea typeface="Times New Roman"/>
              <a:cs typeface="Times New Roman"/>
              <a:sym typeface="Times New Roman"/>
            </a:endParaRPr>
          </a:p>
        </p:txBody>
      </p:sp>
      <p:sp>
        <p:nvSpPr>
          <p:cNvPr id="216" name="Google Shape;216;p8"/>
          <p:cNvSpPr txBox="1"/>
          <p:nvPr/>
        </p:nvSpPr>
        <p:spPr>
          <a:xfrm>
            <a:off x="90986" y="3104911"/>
            <a:ext cx="4640332" cy="1477328"/>
          </a:xfrm>
          <a:prstGeom prst="rect">
            <a:avLst/>
          </a:prstGeom>
          <a:noFill/>
          <a:ln>
            <a:noFill/>
          </a:ln>
        </p:spPr>
        <p:txBody>
          <a:bodyPr anchorCtr="0" anchor="t" bIns="45700" lIns="91425" spcFirstLastPara="1" rIns="91425" wrap="square" tIns="45700">
            <a:spAutoFit/>
          </a:bodyPr>
          <a:lstStyle/>
          <a:p>
            <a:pPr indent="-127000" lvl="0" marL="0" marR="0" rtl="0" algn="l">
              <a:spcBef>
                <a:spcPts val="0"/>
              </a:spcBef>
              <a:spcAft>
                <a:spcPts val="0"/>
              </a:spcAft>
              <a:buClr>
                <a:srgbClr val="0000FF"/>
              </a:buClr>
              <a:buSzPts val="2000"/>
              <a:buFont typeface="Noto Sans Symbols"/>
              <a:buChar char="⇒"/>
            </a:pPr>
            <a:r>
              <a:rPr b="1" i="1" lang="en-US" sz="2000" u="none" cap="none" strike="noStrike">
                <a:solidFill>
                  <a:srgbClr val="0000FF"/>
                </a:solidFill>
                <a:latin typeface="Times New Roman"/>
                <a:ea typeface="Times New Roman"/>
                <a:cs typeface="Times New Roman"/>
                <a:sym typeface="Times New Roman"/>
              </a:rPr>
              <a:t>Dấu hai chấm đánh dấu báo trước lời thoại của nhân vật.</a:t>
            </a:r>
            <a:endParaRPr b="1" i="1" sz="2000" u="none" cap="none" strike="noStrike">
              <a:solidFill>
                <a:srgbClr val="0000FF"/>
              </a:solidFill>
              <a:latin typeface="Times New Roman"/>
              <a:ea typeface="Times New Roman"/>
              <a:cs typeface="Times New Roman"/>
              <a:sym typeface="Times New Roman"/>
            </a:endParaRPr>
          </a:p>
          <a:p>
            <a:pPr indent="-127000" lvl="0" marL="0" marR="0" rtl="0" algn="l">
              <a:spcBef>
                <a:spcPts val="1000"/>
              </a:spcBef>
              <a:spcAft>
                <a:spcPts val="0"/>
              </a:spcAft>
              <a:buClr>
                <a:srgbClr val="0000FF"/>
              </a:buClr>
              <a:buSzPts val="2000"/>
              <a:buFont typeface="Noto Sans Symbols"/>
              <a:buChar char="⇒"/>
            </a:pPr>
            <a:r>
              <a:rPr b="1" i="1" lang="en-US" sz="2000" u="none" cap="none" strike="noStrike">
                <a:solidFill>
                  <a:srgbClr val="0000FF"/>
                </a:solidFill>
                <a:latin typeface="Times New Roman"/>
                <a:ea typeface="Times New Roman"/>
                <a:cs typeface="Times New Roman"/>
                <a:sym typeface="Times New Roman"/>
              </a:rPr>
              <a:t> Dấu ngoặc kép đánh dấu câu nói được dẫn trực tiếp</a:t>
            </a:r>
            <a:endParaRPr b="1" i="1" sz="2000" u="none" cap="none" strike="noStrike">
              <a:solidFill>
                <a:srgbClr val="0000FF"/>
              </a:solidFill>
              <a:latin typeface="Times New Roman"/>
              <a:ea typeface="Times New Roman"/>
              <a:cs typeface="Times New Roman"/>
              <a:sym typeface="Times New Roman"/>
            </a:endParaRPr>
          </a:p>
        </p:txBody>
      </p:sp>
      <p:sp>
        <p:nvSpPr>
          <p:cNvPr id="217" name="Google Shape;217;p8"/>
          <p:cNvSpPr txBox="1"/>
          <p:nvPr/>
        </p:nvSpPr>
        <p:spPr>
          <a:xfrm>
            <a:off x="228600" y="1530950"/>
            <a:ext cx="8305800" cy="10618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1800" u="none" cap="none" strike="noStrike">
                <a:solidFill>
                  <a:srgbClr val="000066"/>
                </a:solidFill>
                <a:latin typeface="Times New Roman"/>
                <a:ea typeface="Times New Roman"/>
                <a:cs typeface="Times New Roman"/>
                <a:sym typeface="Times New Roman"/>
              </a:rPr>
              <a:t>b.Nó nhập tâm lời dạy của chú Tiến Lê    cháu hãy vẽ cái gì thân thuộc nhất với cháu                                                                                                                		                                           </a:t>
            </a:r>
            <a:endParaRPr/>
          </a:p>
          <a:p>
            <a:pPr indent="0" lvl="0" marL="0" marR="0" rtl="0" algn="l">
              <a:spcBef>
                <a:spcPts val="900"/>
              </a:spcBef>
              <a:spcAft>
                <a:spcPts val="0"/>
              </a:spcAft>
              <a:buNone/>
            </a:pPr>
            <a:r>
              <a:rPr b="1" i="1" lang="en-US" sz="1800" u="none" cap="none" strike="noStrike">
                <a:solidFill>
                  <a:srgbClr val="000066"/>
                </a:solidFill>
                <a:latin typeface="Times New Roman"/>
                <a:ea typeface="Times New Roman"/>
                <a:cs typeface="Times New Roman"/>
                <a:sym typeface="Times New Roman"/>
              </a:rPr>
              <a:t>				    (Tạ Duy Anh, Bức tranh của em gái tôi)</a:t>
            </a:r>
            <a:endParaRPr/>
          </a:p>
        </p:txBody>
      </p:sp>
      <p:sp>
        <p:nvSpPr>
          <p:cNvPr id="218" name="Google Shape;218;p8"/>
          <p:cNvSpPr txBox="1"/>
          <p:nvPr/>
        </p:nvSpPr>
        <p:spPr>
          <a:xfrm>
            <a:off x="3886200" y="1543051"/>
            <a:ext cx="83820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400" u="none" cap="none" strike="noStrike">
                <a:solidFill>
                  <a:srgbClr val="FF0000"/>
                </a:solidFill>
                <a:latin typeface="Times New Roman"/>
                <a:ea typeface="Times New Roman"/>
                <a:cs typeface="Times New Roman"/>
                <a:sym typeface="Times New Roman"/>
              </a:rPr>
              <a:t>:“C</a:t>
            </a:r>
            <a:endParaRPr b="1" i="0" sz="2400" u="none" cap="none" strike="noStrike">
              <a:solidFill>
                <a:srgbClr val="FF0000"/>
              </a:solidFill>
              <a:latin typeface="Times New Roman"/>
              <a:ea typeface="Times New Roman"/>
              <a:cs typeface="Times New Roman"/>
              <a:sym typeface="Times New Roman"/>
            </a:endParaRPr>
          </a:p>
        </p:txBody>
      </p:sp>
      <p:sp>
        <p:nvSpPr>
          <p:cNvPr id="219" name="Google Shape;219;p8"/>
          <p:cNvSpPr txBox="1"/>
          <p:nvPr/>
        </p:nvSpPr>
        <p:spPr>
          <a:xfrm>
            <a:off x="4029778" y="1502440"/>
            <a:ext cx="5025775"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2400" u="none" cap="none" strike="noStrike">
                <a:solidFill>
                  <a:srgbClr val="FF0000"/>
                </a:solidFill>
                <a:latin typeface="Times New Roman"/>
                <a:ea typeface="Times New Roman"/>
                <a:cs typeface="Times New Roman"/>
                <a:sym typeface="Times New Roman"/>
              </a:rPr>
              <a:t>                                                        ”  </a:t>
            </a:r>
            <a:endParaRPr/>
          </a:p>
        </p:txBody>
      </p:sp>
      <p:sp>
        <p:nvSpPr>
          <p:cNvPr id="220" name="Google Shape;220;p8"/>
          <p:cNvSpPr/>
          <p:nvPr/>
        </p:nvSpPr>
        <p:spPr>
          <a:xfrm>
            <a:off x="1891665" y="57150"/>
            <a:ext cx="6033135" cy="457200"/>
          </a:xfrm>
          <a:prstGeom prst="rect">
            <a:avLst/>
          </a:prstGeom>
        </p:spPr>
        <p:txBody>
          <a:bodyPr>
            <a:prstTxWarp prst="textPlain"/>
          </a:bodyPr>
          <a:lstStyle/>
          <a:p>
            <a:pPr lvl="0" algn="l"/>
            <a:r>
              <a:rPr b="0" i="0">
                <a:ln cap="flat" cmpd="sng" w="19050">
                  <a:solidFill>
                    <a:srgbClr val="99CC00"/>
                  </a:solidFill>
                  <a:prstDash val="solid"/>
                  <a:round/>
                  <a:headEnd len="sm" w="sm" type="none"/>
                  <a:tailEnd len="sm" w="sm" type="none"/>
                </a:ln>
                <a:solidFill>
                  <a:srgbClr val="00CC00"/>
                </a:solidFill>
                <a:latin typeface="Times New Roman"/>
              </a:rPr>
              <a:t>DẤU NGOẶC KÉP</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2"/>
                                        </p:tgtEl>
                                        <p:attrNameLst>
                                          <p:attrName>style.visibility</p:attrName>
                                        </p:attrNameLst>
                                      </p:cBhvr>
                                      <p:to>
                                        <p:strVal val="visible"/>
                                      </p:to>
                                    </p:set>
                                    <p:animEffect filter="fade" transition="in">
                                      <p:cBhvr>
                                        <p:cTn dur="500"/>
                                        <p:tgtEl>
                                          <p:spTgt spid="20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0"/>
                                        </p:tgtEl>
                                        <p:attrNameLst>
                                          <p:attrName>style.visibility</p:attrName>
                                        </p:attrNameLst>
                                      </p:cBhvr>
                                      <p:to>
                                        <p:strVal val="visible"/>
                                      </p:to>
                                    </p:set>
                                    <p:animEffect filter="fade" transition="in">
                                      <p:cBhvr>
                                        <p:cTn dur="500"/>
                                        <p:tgtEl>
                                          <p:spTgt spid="210"/>
                                        </p:tgtEl>
                                      </p:cBhvr>
                                    </p:animEffect>
                                  </p:childTnLst>
                                </p:cTn>
                              </p:par>
                              <p:par>
                                <p:cTn fill="hold" nodeType="withEffect" presetClass="entr" presetID="10" presetSubtype="0">
                                  <p:stCondLst>
                                    <p:cond delay="0"/>
                                  </p:stCondLst>
                                  <p:childTnLst>
                                    <p:set>
                                      <p:cBhvr>
                                        <p:cTn dur="1" fill="hold">
                                          <p:stCondLst>
                                            <p:cond delay="0"/>
                                          </p:stCondLst>
                                        </p:cTn>
                                        <p:tgtEl>
                                          <p:spTgt spid="211"/>
                                        </p:tgtEl>
                                        <p:attrNameLst>
                                          <p:attrName>style.visibility</p:attrName>
                                        </p:attrNameLst>
                                      </p:cBhvr>
                                      <p:to>
                                        <p:strVal val="visible"/>
                                      </p:to>
                                    </p:set>
                                    <p:animEffect filter="fade" transition="in">
                                      <p:cBhvr>
                                        <p:cTn dur="500"/>
                                        <p:tgtEl>
                                          <p:spTgt spid="21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4"/>
                                        </p:tgtEl>
                                        <p:attrNameLst>
                                          <p:attrName>style.visibility</p:attrName>
                                        </p:attrNameLst>
                                      </p:cBhvr>
                                      <p:to>
                                        <p:strVal val="visible"/>
                                      </p:to>
                                    </p:set>
                                    <p:animEffect filter="fade" transition="in">
                                      <p:cBhvr>
                                        <p:cTn dur="2000"/>
                                        <p:tgtEl>
                                          <p:spTgt spid="204"/>
                                        </p:tgtEl>
                                      </p:cBhvr>
                                    </p:animEffect>
                                  </p:childTnLst>
                                </p:cTn>
                              </p:par>
                              <p:par>
                                <p:cTn fill="hold" nodeType="withEffect" presetClass="entr" presetID="10" presetSubtype="0">
                                  <p:stCondLst>
                                    <p:cond delay="0"/>
                                  </p:stCondLst>
                                  <p:childTnLst>
                                    <p:set>
                                      <p:cBhvr>
                                        <p:cTn dur="1" fill="hold">
                                          <p:stCondLst>
                                            <p:cond delay="0"/>
                                          </p:stCondLst>
                                        </p:cTn>
                                        <p:tgtEl>
                                          <p:spTgt spid="203"/>
                                        </p:tgtEl>
                                        <p:attrNameLst>
                                          <p:attrName>style.visibility</p:attrName>
                                        </p:attrNameLst>
                                      </p:cBhvr>
                                      <p:to>
                                        <p:strVal val="visible"/>
                                      </p:to>
                                    </p:set>
                                    <p:animEffect filter="fade" transition="in">
                                      <p:cBhvr>
                                        <p:cTn dur="2000"/>
                                        <p:tgtEl>
                                          <p:spTgt spid="2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2"/>
                                        </p:tgtEl>
                                        <p:attrNameLst>
                                          <p:attrName>style.visibility</p:attrName>
                                        </p:attrNameLst>
                                      </p:cBhvr>
                                      <p:to>
                                        <p:strVal val="visible"/>
                                      </p:to>
                                    </p:set>
                                    <p:animEffect filter="fade" transition="in">
                                      <p:cBhvr>
                                        <p:cTn dur="500"/>
                                        <p:tgtEl>
                                          <p:spTgt spid="212"/>
                                        </p:tgtEl>
                                      </p:cBhvr>
                                    </p:animEffect>
                                  </p:childTnLst>
                                </p:cTn>
                              </p:par>
                              <p:par>
                                <p:cTn fill="hold" nodeType="withEffect" presetClass="entr" presetID="10" presetSubtype="0">
                                  <p:stCondLst>
                                    <p:cond delay="0"/>
                                  </p:stCondLst>
                                  <p:childTnLst>
                                    <p:set>
                                      <p:cBhvr>
                                        <p:cTn dur="1" fill="hold">
                                          <p:stCondLst>
                                            <p:cond delay="0"/>
                                          </p:stCondLst>
                                        </p:cTn>
                                        <p:tgtEl>
                                          <p:spTgt spid="214"/>
                                        </p:tgtEl>
                                        <p:attrNameLst>
                                          <p:attrName>style.visibility</p:attrName>
                                        </p:attrNameLst>
                                      </p:cBhvr>
                                      <p:to>
                                        <p:strVal val="visible"/>
                                      </p:to>
                                    </p:set>
                                    <p:animEffect filter="fade" transition="in">
                                      <p:cBhvr>
                                        <p:cTn dur="500"/>
                                        <p:tgtEl>
                                          <p:spTgt spid="214"/>
                                        </p:tgtEl>
                                      </p:cBhvr>
                                    </p:animEffect>
                                  </p:childTnLst>
                                </p:cTn>
                              </p:par>
                              <p:par>
                                <p:cTn fill="hold" nodeType="withEffect" presetClass="entr" presetID="10" presetSubtype="0">
                                  <p:stCondLst>
                                    <p:cond delay="0"/>
                                  </p:stCondLst>
                                  <p:childTnLst>
                                    <p:set>
                                      <p:cBhvr>
                                        <p:cTn dur="1" fill="hold">
                                          <p:stCondLst>
                                            <p:cond delay="0"/>
                                          </p:stCondLst>
                                        </p:cTn>
                                        <p:tgtEl>
                                          <p:spTgt spid="213"/>
                                        </p:tgtEl>
                                        <p:attrNameLst>
                                          <p:attrName>style.visibility</p:attrName>
                                        </p:attrNameLst>
                                      </p:cBhvr>
                                      <p:to>
                                        <p:strVal val="visible"/>
                                      </p:to>
                                    </p:set>
                                    <p:animEffect filter="fade" transition="in">
                                      <p:cBhvr>
                                        <p:cTn dur="500"/>
                                        <p:tgtEl>
                                          <p:spTgt spid="21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5"/>
                                        </p:tgtEl>
                                        <p:attrNameLst>
                                          <p:attrName>style.visibility</p:attrName>
                                        </p:attrNameLst>
                                      </p:cBhvr>
                                      <p:to>
                                        <p:strVal val="visible"/>
                                      </p:to>
                                    </p:set>
                                    <p:animEffect filter="fade" transition="in">
                                      <p:cBhvr>
                                        <p:cTn dur="80"/>
                                        <p:tgtEl>
                                          <p:spTgt spid="21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214"/>
                                        </p:tgtEl>
                                      </p:cBhvr>
                                    </p:animEffect>
                                    <p:set>
                                      <p:cBhvr>
                                        <p:cTn dur="1" fill="hold">
                                          <p:stCondLst>
                                            <p:cond delay="500"/>
                                          </p:stCondLst>
                                        </p:cTn>
                                        <p:tgtEl>
                                          <p:spTgt spid="214"/>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213"/>
                                        </p:tgtEl>
                                      </p:cBhvr>
                                    </p:animEffect>
                                    <p:set>
                                      <p:cBhvr>
                                        <p:cTn dur="1" fill="hold">
                                          <p:stCondLst>
                                            <p:cond delay="500"/>
                                          </p:stCondLst>
                                        </p:cTn>
                                        <p:tgtEl>
                                          <p:spTgt spid="213"/>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212"/>
                                        </p:tgtEl>
                                      </p:cBhvr>
                                    </p:animEffect>
                                    <p:set>
                                      <p:cBhvr>
                                        <p:cTn dur="1" fill="hold">
                                          <p:stCondLst>
                                            <p:cond delay="500"/>
                                          </p:stCondLst>
                                        </p:cTn>
                                        <p:tgtEl>
                                          <p:spTgt spid="212"/>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210"/>
                                        </p:tgtEl>
                                      </p:cBhvr>
                                    </p:animEffect>
                                    <p:set>
                                      <p:cBhvr>
                                        <p:cTn dur="1" fill="hold">
                                          <p:stCondLst>
                                            <p:cond delay="500"/>
                                          </p:stCondLst>
                                        </p:cTn>
                                        <p:tgtEl>
                                          <p:spTgt spid="210"/>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215"/>
                                        </p:tgtEl>
                                      </p:cBhvr>
                                    </p:animEffect>
                                    <p:set>
                                      <p:cBhvr>
                                        <p:cTn dur="1" fill="hold">
                                          <p:stCondLst>
                                            <p:cond delay="500"/>
                                          </p:stCondLst>
                                        </p:cTn>
                                        <p:tgtEl>
                                          <p:spTgt spid="215"/>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211"/>
                                        </p:tgtEl>
                                      </p:cBhvr>
                                    </p:animEffect>
                                    <p:set>
                                      <p:cBhvr>
                                        <p:cTn dur="1" fill="hold">
                                          <p:stCondLst>
                                            <p:cond delay="500"/>
                                          </p:stCondLst>
                                        </p:cTn>
                                        <p:tgtEl>
                                          <p:spTgt spid="21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7"/>
                                        </p:tgtEl>
                                        <p:attrNameLst>
                                          <p:attrName>style.visibility</p:attrName>
                                        </p:attrNameLst>
                                      </p:cBhvr>
                                      <p:to>
                                        <p:strVal val="visible"/>
                                      </p:to>
                                    </p:set>
                                    <p:animEffect filter="fade" transition="in">
                                      <p:cBhvr>
                                        <p:cTn dur="500"/>
                                        <p:tgtEl>
                                          <p:spTgt spid="21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9"/>
                                        </p:tgtEl>
                                        <p:attrNameLst>
                                          <p:attrName>style.visibility</p:attrName>
                                        </p:attrNameLst>
                                      </p:cBhvr>
                                      <p:to>
                                        <p:strVal val="visible"/>
                                      </p:to>
                                    </p:set>
                                    <p:animEffect filter="fade" transition="in">
                                      <p:cBhvr>
                                        <p:cTn dur="500"/>
                                        <p:tgtEl>
                                          <p:spTgt spid="219"/>
                                        </p:tgtEl>
                                      </p:cBhvr>
                                    </p:animEffect>
                                  </p:childTnLst>
                                </p:cTn>
                              </p:par>
                              <p:par>
                                <p:cTn fill="hold" nodeType="withEffect" presetClass="entr" presetID="10" presetSubtype="0">
                                  <p:stCondLst>
                                    <p:cond delay="0"/>
                                  </p:stCondLst>
                                  <p:childTnLst>
                                    <p:set>
                                      <p:cBhvr>
                                        <p:cTn dur="1" fill="hold">
                                          <p:stCondLst>
                                            <p:cond delay="0"/>
                                          </p:stCondLst>
                                        </p:cTn>
                                        <p:tgtEl>
                                          <p:spTgt spid="218"/>
                                        </p:tgtEl>
                                        <p:attrNameLst>
                                          <p:attrName>style.visibility</p:attrName>
                                        </p:attrNameLst>
                                      </p:cBhvr>
                                      <p:to>
                                        <p:strVal val="visible"/>
                                      </p:to>
                                    </p:set>
                                    <p:animEffect filter="fade" transition="in">
                                      <p:cBhvr>
                                        <p:cTn dur="500"/>
                                        <p:tgtEl>
                                          <p:spTgt spid="21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6"/>
                                        </p:tgtEl>
                                        <p:attrNameLst>
                                          <p:attrName>style.visibility</p:attrName>
                                        </p:attrNameLst>
                                      </p:cBhvr>
                                      <p:to>
                                        <p:strVal val="visible"/>
                                      </p:to>
                                    </p:set>
                                    <p:animEffect filter="fade" transition="in">
                                      <p:cBhvr>
                                        <p:cTn dur="80"/>
                                        <p:tgtEl>
                                          <p:spTgt spid="21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9"/>
          <p:cNvSpPr/>
          <p:nvPr/>
        </p:nvSpPr>
        <p:spPr>
          <a:xfrm>
            <a:off x="2895600" y="57150"/>
            <a:ext cx="5029200" cy="457200"/>
          </a:xfrm>
          <a:prstGeom prst="rect">
            <a:avLst/>
          </a:prstGeom>
        </p:spPr>
        <p:txBody>
          <a:bodyPr>
            <a:prstTxWarp prst="textPlain"/>
          </a:bodyPr>
          <a:lstStyle/>
          <a:p>
            <a:pPr lvl="0" algn="l"/>
            <a:r>
              <a:rPr b="0" i="0">
                <a:ln cap="flat" cmpd="sng" w="19050">
                  <a:solidFill>
                    <a:srgbClr val="99CC00"/>
                  </a:solidFill>
                  <a:prstDash val="solid"/>
                  <a:round/>
                  <a:headEnd len="sm" w="sm" type="none"/>
                  <a:tailEnd len="sm" w="sm" type="none"/>
                </a:ln>
                <a:solidFill>
                  <a:srgbClr val="00CC00"/>
                </a:solidFill>
                <a:latin typeface="Times New Roman"/>
              </a:rPr>
              <a:t>DẤU NGOẶC KÉP</a:t>
            </a:r>
          </a:p>
        </p:txBody>
      </p:sp>
      <p:sp>
        <p:nvSpPr>
          <p:cNvPr id="226" name="Google Shape;226;p9"/>
          <p:cNvSpPr txBox="1"/>
          <p:nvPr/>
        </p:nvSpPr>
        <p:spPr>
          <a:xfrm>
            <a:off x="381000" y="800100"/>
            <a:ext cx="2362200" cy="368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800" u="sng" cap="none" strike="noStrike">
                <a:solidFill>
                  <a:schemeClr val="dk1"/>
                </a:solidFill>
                <a:latin typeface="Times New Roman"/>
                <a:ea typeface="Times New Roman"/>
                <a:cs typeface="Times New Roman"/>
                <a:sym typeface="Times New Roman"/>
              </a:rPr>
              <a:t>I. CÔNG DỤNG</a:t>
            </a:r>
            <a:r>
              <a:rPr b="1" i="0" lang="en-US" sz="1800" u="none" cap="none" strike="noStrike">
                <a:solidFill>
                  <a:schemeClr val="dk1"/>
                </a:solidFill>
                <a:latin typeface="Times New Roman"/>
                <a:ea typeface="Times New Roman"/>
                <a:cs typeface="Times New Roman"/>
                <a:sym typeface="Times New Roman"/>
              </a:rPr>
              <a:t>:</a:t>
            </a:r>
            <a:endParaRPr b="0" i="0" sz="1800" u="none" cap="none" strike="noStrike">
              <a:solidFill>
                <a:schemeClr val="dk1"/>
              </a:solidFill>
              <a:latin typeface="Times New Roman"/>
              <a:ea typeface="Times New Roman"/>
              <a:cs typeface="Times New Roman"/>
              <a:sym typeface="Times New Roman"/>
            </a:endParaRPr>
          </a:p>
        </p:txBody>
      </p:sp>
      <p:sp>
        <p:nvSpPr>
          <p:cNvPr id="227" name="Google Shape;227;p9"/>
          <p:cNvSpPr txBox="1"/>
          <p:nvPr/>
        </p:nvSpPr>
        <p:spPr>
          <a:xfrm>
            <a:off x="2057400" y="857250"/>
            <a:ext cx="10668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0" i="0" sz="1800" u="none" cap="none" strike="noStrike">
              <a:solidFill>
                <a:schemeClr val="dk1"/>
              </a:solidFill>
              <a:latin typeface="Arial"/>
              <a:ea typeface="Arial"/>
              <a:cs typeface="Arial"/>
              <a:sym typeface="Arial"/>
            </a:endParaRPr>
          </a:p>
        </p:txBody>
      </p:sp>
      <p:sp>
        <p:nvSpPr>
          <p:cNvPr descr="Newsprint" id="228" name="Google Shape;228;p9"/>
          <p:cNvSpPr/>
          <p:nvPr/>
        </p:nvSpPr>
        <p:spPr>
          <a:xfrm>
            <a:off x="0" y="514350"/>
            <a:ext cx="4038600" cy="4629150"/>
          </a:xfrm>
          <a:prstGeom prst="verticalScroll">
            <a:avLst>
              <a:gd fmla="val 7139" name="adj"/>
            </a:avLst>
          </a:prstGeom>
          <a:noFill/>
          <a:ln cap="flat" cmpd="sng" w="9525">
            <a:solidFill>
              <a:srgbClr val="FF0000"/>
            </a:solidFill>
            <a:prstDash val="solid"/>
            <a:round/>
            <a:headEnd len="sm" w="sm" type="none"/>
            <a:tailEnd len="sm" w="sm" type="none"/>
          </a:ln>
          <a:effectLst>
            <a:outerShdw rotWithShape="0" algn="ctr" dir="2700000" dist="107763">
              <a:schemeClr val="lt2">
                <a:alpha val="49803"/>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9"/>
          <p:cNvSpPr txBox="1"/>
          <p:nvPr/>
        </p:nvSpPr>
        <p:spPr>
          <a:xfrm rot="5400000">
            <a:off x="-79038" y="1170020"/>
            <a:ext cx="4196676" cy="3461969"/>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30" name="Google Shape;230;p9"/>
          <p:cNvSpPr txBox="1"/>
          <p:nvPr/>
        </p:nvSpPr>
        <p:spPr>
          <a:xfrm>
            <a:off x="381000" y="1085850"/>
            <a:ext cx="2559685" cy="368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800" u="none" cap="none" strike="noStrike">
                <a:solidFill>
                  <a:schemeClr val="dk1"/>
                </a:solidFill>
                <a:latin typeface="Times New Roman"/>
                <a:ea typeface="Times New Roman"/>
                <a:cs typeface="Times New Roman"/>
                <a:sym typeface="Times New Roman"/>
              </a:rPr>
              <a:t>II. </a:t>
            </a:r>
            <a:r>
              <a:rPr b="1" i="0" lang="en-US" sz="1800" u="sng" cap="none" strike="noStrike">
                <a:solidFill>
                  <a:schemeClr val="dk1"/>
                </a:solidFill>
                <a:latin typeface="Times New Roman"/>
                <a:ea typeface="Times New Roman"/>
                <a:cs typeface="Times New Roman"/>
                <a:sym typeface="Times New Roman"/>
              </a:rPr>
              <a:t>LUYỆN TẬP</a:t>
            </a:r>
            <a:r>
              <a:rPr b="1" i="0" lang="en-US" sz="1800" u="none" cap="none" strike="noStrike">
                <a:solidFill>
                  <a:schemeClr val="dk1"/>
                </a:solidFill>
                <a:latin typeface="Times New Roman"/>
                <a:ea typeface="Times New Roman"/>
                <a:cs typeface="Times New Roman"/>
                <a:sym typeface="Times New Roman"/>
              </a:rPr>
              <a:t>:</a:t>
            </a:r>
            <a:endParaRPr b="0" i="0" sz="1800" u="none" cap="none" strike="noStrike">
              <a:solidFill>
                <a:schemeClr val="dk1"/>
              </a:solidFill>
              <a:latin typeface="Times New Roman"/>
              <a:ea typeface="Times New Roman"/>
              <a:cs typeface="Times New Roman"/>
              <a:sym typeface="Times New Roman"/>
            </a:endParaRPr>
          </a:p>
        </p:txBody>
      </p:sp>
      <p:sp>
        <p:nvSpPr>
          <p:cNvPr id="231" name="Google Shape;231;p9"/>
          <p:cNvSpPr txBox="1"/>
          <p:nvPr/>
        </p:nvSpPr>
        <p:spPr>
          <a:xfrm>
            <a:off x="457200" y="1371600"/>
            <a:ext cx="1122680" cy="368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800" u="sng" cap="none" strike="noStrike">
                <a:solidFill>
                  <a:schemeClr val="dk1"/>
                </a:solidFill>
                <a:latin typeface="Times New Roman"/>
                <a:ea typeface="Times New Roman"/>
                <a:cs typeface="Times New Roman"/>
                <a:sym typeface="Times New Roman"/>
              </a:rPr>
              <a:t>Bài tập 1</a:t>
            </a:r>
            <a:r>
              <a:rPr b="0" i="0" lang="en-US" sz="1800" u="none" cap="none" strike="noStrike">
                <a:solidFill>
                  <a:schemeClr val="dk1"/>
                </a:solidFill>
                <a:latin typeface="Times New Roman"/>
                <a:ea typeface="Times New Roman"/>
                <a:cs typeface="Times New Roman"/>
                <a:sym typeface="Times New Roman"/>
              </a:rPr>
              <a:t>:</a:t>
            </a:r>
            <a:endParaRPr/>
          </a:p>
        </p:txBody>
      </p:sp>
      <p:sp>
        <p:nvSpPr>
          <p:cNvPr id="232" name="Google Shape;232;p9"/>
          <p:cNvSpPr txBox="1"/>
          <p:nvPr/>
        </p:nvSpPr>
        <p:spPr>
          <a:xfrm>
            <a:off x="381000" y="2266950"/>
            <a:ext cx="2971800" cy="64516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0" i="0" lang="en-US" sz="1800" u="none" cap="none" strike="noStrike">
                <a:solidFill>
                  <a:schemeClr val="dk1"/>
                </a:solidFill>
                <a:latin typeface="Arial"/>
                <a:ea typeface="Arial"/>
                <a:cs typeface="Arial"/>
                <a:sym typeface="Arial"/>
              </a:rPr>
              <a:t>  </a:t>
            </a:r>
            <a:r>
              <a:rPr b="0" i="0" lang="en-US" sz="1800" u="none" cap="none" strike="noStrike">
                <a:solidFill>
                  <a:schemeClr val="dk1"/>
                </a:solidFill>
                <a:latin typeface="Times New Roman"/>
                <a:ea typeface="Times New Roman"/>
                <a:cs typeface="Times New Roman"/>
                <a:sym typeface="Times New Roman"/>
              </a:rPr>
              <a:t> a. Đánh dấu câu nói được dẫn trực tiếp.</a:t>
            </a:r>
            <a:endParaRPr/>
          </a:p>
        </p:txBody>
      </p:sp>
      <p:sp>
        <p:nvSpPr>
          <p:cNvPr id="233" name="Google Shape;233;p9"/>
          <p:cNvSpPr txBox="1"/>
          <p:nvPr/>
        </p:nvSpPr>
        <p:spPr>
          <a:xfrm>
            <a:off x="381000" y="1714500"/>
            <a:ext cx="3200400" cy="64516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0" i="0" lang="en-US" sz="1800" u="none" cap="none" strike="noStrike">
                <a:solidFill>
                  <a:schemeClr val="dk1"/>
                </a:solidFill>
                <a:latin typeface="Arial"/>
                <a:ea typeface="Arial"/>
                <a:cs typeface="Arial"/>
                <a:sym typeface="Arial"/>
              </a:rPr>
              <a:t>   </a:t>
            </a:r>
            <a:r>
              <a:rPr b="0" i="0" lang="en-US" sz="1800" u="none" cap="none" strike="noStrike">
                <a:solidFill>
                  <a:schemeClr val="dk1"/>
                </a:solidFill>
                <a:latin typeface="Times New Roman"/>
                <a:ea typeface="Times New Roman"/>
                <a:cs typeface="Times New Roman"/>
                <a:sym typeface="Times New Roman"/>
              </a:rPr>
              <a:t>Công dụng của dấu ngoặc kép trong những đoạn trích:</a:t>
            </a:r>
            <a:endParaRPr/>
          </a:p>
        </p:txBody>
      </p:sp>
      <p:sp>
        <p:nvSpPr>
          <p:cNvPr id="234" name="Google Shape;234;p9"/>
          <p:cNvSpPr txBox="1"/>
          <p:nvPr/>
        </p:nvSpPr>
        <p:spPr>
          <a:xfrm>
            <a:off x="304800" y="2862262"/>
            <a:ext cx="3276600" cy="6451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u="none" cap="none" strike="noStrike">
                <a:solidFill>
                  <a:schemeClr val="dk1"/>
                </a:solidFill>
                <a:latin typeface="Arial"/>
                <a:ea typeface="Arial"/>
                <a:cs typeface="Arial"/>
                <a:sym typeface="Arial"/>
              </a:rPr>
              <a:t>  </a:t>
            </a:r>
            <a:r>
              <a:rPr b="0" i="0" lang="en-US" sz="1800" u="none" cap="none" strike="noStrike">
                <a:solidFill>
                  <a:schemeClr val="dk1"/>
                </a:solidFill>
                <a:latin typeface="Times New Roman"/>
                <a:ea typeface="Times New Roman"/>
                <a:cs typeface="Times New Roman"/>
                <a:sym typeface="Times New Roman"/>
              </a:rPr>
              <a:t>b. Đánh dấu từ ngữ có hàm ý mỉa mai.</a:t>
            </a:r>
            <a:endParaRPr/>
          </a:p>
        </p:txBody>
      </p:sp>
      <p:sp>
        <p:nvSpPr>
          <p:cNvPr id="235" name="Google Shape;235;p9"/>
          <p:cNvSpPr txBox="1"/>
          <p:nvPr/>
        </p:nvSpPr>
        <p:spPr>
          <a:xfrm>
            <a:off x="304800" y="3400742"/>
            <a:ext cx="3124200" cy="64516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0" i="0" lang="en-US" sz="1800" u="none" cap="none" strike="noStrike">
                <a:solidFill>
                  <a:schemeClr val="dk1"/>
                </a:solidFill>
                <a:latin typeface="Arial"/>
                <a:ea typeface="Arial"/>
                <a:cs typeface="Arial"/>
                <a:sym typeface="Arial"/>
              </a:rPr>
              <a:t>  </a:t>
            </a:r>
            <a:r>
              <a:rPr b="0" i="0" lang="en-US" sz="1800" u="none" cap="none" strike="noStrike">
                <a:solidFill>
                  <a:schemeClr val="dk1"/>
                </a:solidFill>
                <a:latin typeface="Times New Roman"/>
                <a:ea typeface="Times New Roman"/>
                <a:cs typeface="Times New Roman"/>
                <a:sym typeface="Times New Roman"/>
              </a:rPr>
              <a:t>c. Đánh dấu từ ngữ được dẫn trực tiếp.</a:t>
            </a:r>
            <a:endParaRPr/>
          </a:p>
        </p:txBody>
      </p:sp>
      <p:sp>
        <p:nvSpPr>
          <p:cNvPr id="236" name="Google Shape;236;p9"/>
          <p:cNvSpPr txBox="1"/>
          <p:nvPr/>
        </p:nvSpPr>
        <p:spPr>
          <a:xfrm>
            <a:off x="457200" y="4009390"/>
            <a:ext cx="1122680" cy="368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800" u="sng" cap="none" strike="noStrike">
                <a:solidFill>
                  <a:schemeClr val="dk1"/>
                </a:solidFill>
                <a:latin typeface="Times New Roman"/>
                <a:ea typeface="Times New Roman"/>
                <a:cs typeface="Times New Roman"/>
                <a:sym typeface="Times New Roman"/>
              </a:rPr>
              <a:t>Bài tập 2</a:t>
            </a:r>
            <a:r>
              <a:rPr b="0" i="0" lang="en-US" sz="1800" u="none" cap="none" strike="noStrike">
                <a:solidFill>
                  <a:schemeClr val="dk1"/>
                </a:solidFill>
                <a:latin typeface="Times New Roman"/>
                <a:ea typeface="Times New Roman"/>
                <a:cs typeface="Times New Roman"/>
                <a:sym typeface="Times New Roman"/>
              </a:rPr>
              <a:t>:</a:t>
            </a:r>
            <a:endParaRPr/>
          </a:p>
        </p:txBody>
      </p:sp>
      <p:sp>
        <p:nvSpPr>
          <p:cNvPr id="237" name="Google Shape;237;p9"/>
          <p:cNvSpPr txBox="1"/>
          <p:nvPr/>
        </p:nvSpPr>
        <p:spPr>
          <a:xfrm>
            <a:off x="457200" y="4457700"/>
            <a:ext cx="1122680" cy="368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800" u="sng" cap="none" strike="noStrike">
                <a:solidFill>
                  <a:schemeClr val="dk1"/>
                </a:solidFill>
                <a:latin typeface="Times New Roman"/>
                <a:ea typeface="Times New Roman"/>
                <a:cs typeface="Times New Roman"/>
                <a:sym typeface="Times New Roman"/>
              </a:rPr>
              <a:t>Bài tập 3</a:t>
            </a:r>
            <a:r>
              <a:rPr b="0" i="0" lang="en-US" sz="1800" u="none" cap="none" strike="noStrike">
                <a:solidFill>
                  <a:schemeClr val="dk1"/>
                </a:solidFill>
                <a:latin typeface="Times New Roman"/>
                <a:ea typeface="Times New Roman"/>
                <a:cs typeface="Times New Roman"/>
                <a:sym typeface="Times New Roman"/>
              </a:rPr>
              <a:t>:</a:t>
            </a:r>
            <a:endParaRPr/>
          </a:p>
        </p:txBody>
      </p:sp>
      <p:pic>
        <p:nvPicPr>
          <p:cNvPr descr="ros064-082017" id="238" name="Google Shape;238;p9"/>
          <p:cNvPicPr preferRelativeResize="0"/>
          <p:nvPr/>
        </p:nvPicPr>
        <p:blipFill rotWithShape="1">
          <a:blip r:embed="rId3">
            <a:alphaModFix/>
          </a:blip>
          <a:srcRect b="0" l="0" r="0" t="0"/>
          <a:stretch/>
        </p:blipFill>
        <p:spPr>
          <a:xfrm>
            <a:off x="7772400" y="4743450"/>
            <a:ext cx="1371600" cy="33456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2020-12-07T09:24:00Z</dcterms:created>
  <dc:creator>Administrator_PC</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E2059930B3BA4C36AB78BFCAC3C86244</vt:lpwstr>
  </property>
  <property fmtid="{D5CDD505-2E9C-101B-9397-08002B2CF9AE}" pid="3" name="KSOProductBuildVer">
    <vt:lpwstr>1033-11.2.0.10323</vt:lpwstr>
  </property>
</Properties>
</file>