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h9viJjvx5LM6UQ2u7zVMWpq8Dw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7"/>
          <p:cNvSpPr/>
          <p:nvPr>
            <p:ph idx="2" type="pic"/>
          </p:nvPr>
        </p:nvSpPr>
        <p:spPr>
          <a:xfrm>
            <a:off x="5183188" y="987425"/>
            <a:ext cx="6172200" cy="4873625"/>
          </a:xfrm>
          <a:prstGeom prst="rect">
            <a:avLst/>
          </a:prstGeom>
          <a:noFill/>
          <a:ln>
            <a:noFill/>
          </a:ln>
        </p:spPr>
      </p:sp>
      <p:sp>
        <p:nvSpPr>
          <p:cNvPr id="68" name="Google Shape;68;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206063" y="82550"/>
            <a:ext cx="12192001" cy="6858000"/>
          </a:xfrm>
          <a:prstGeom prst="rect">
            <a:avLst/>
          </a:prstGeom>
          <a:noFill/>
          <a:ln>
            <a:noFill/>
          </a:ln>
        </p:spPr>
      </p:pic>
      <p:sp>
        <p:nvSpPr>
          <p:cNvPr id="89" name="Google Shape;89;p1"/>
          <p:cNvSpPr/>
          <p:nvPr/>
        </p:nvSpPr>
        <p:spPr>
          <a:xfrm>
            <a:off x="650607" y="1314723"/>
            <a:ext cx="10478659"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FFFF"/>
                </a:solidFill>
                <a:latin typeface="Times New Roman"/>
                <a:ea typeface="Times New Roman"/>
                <a:cs typeface="Times New Roman"/>
                <a:sym typeface="Times New Roman"/>
              </a:rPr>
              <a:t>RÈN KĨ NĂNG ĐỌC HIỂU</a:t>
            </a:r>
            <a:endParaRPr/>
          </a:p>
          <a:p>
            <a:pPr indent="0" lvl="0" marL="0" marR="0" rtl="0" algn="ctr">
              <a:spcBef>
                <a:spcPts val="0"/>
              </a:spcBef>
              <a:spcAft>
                <a:spcPts val="0"/>
              </a:spcAft>
              <a:buNone/>
            </a:pPr>
            <a:r>
              <a:rPr b="1" i="0" lang="en-US" sz="5400" u="none" cap="none" strike="noStrike">
                <a:solidFill>
                  <a:srgbClr val="FFFFFF"/>
                </a:solidFill>
                <a:latin typeface="Times New Roman"/>
                <a:ea typeface="Times New Roman"/>
                <a:cs typeface="Times New Roman"/>
                <a:sym typeface="Times New Roman"/>
              </a:rPr>
              <a:t> NGỮ VĂN LỚP 8</a:t>
            </a:r>
            <a:endParaRPr b="1" i="0" sz="5400" u="none" cap="none" strike="noStrike">
              <a:solidFill>
                <a:srgbClr val="FFFFFF"/>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b="0" l="4194" r="3858" t="2983"/>
          <a:stretch/>
        </p:blipFill>
        <p:spPr>
          <a:xfrm>
            <a:off x="-1" y="-13439"/>
            <a:ext cx="12192001" cy="6858000"/>
          </a:xfrm>
          <a:prstGeom prst="rect">
            <a:avLst/>
          </a:prstGeom>
          <a:noFill/>
          <a:ln>
            <a:noFill/>
          </a:ln>
        </p:spPr>
      </p:pic>
      <p:sp>
        <p:nvSpPr>
          <p:cNvPr id="175" name="Google Shape;175;p12"/>
          <p:cNvSpPr/>
          <p:nvPr/>
        </p:nvSpPr>
        <p:spPr>
          <a:xfrm>
            <a:off x="4579440" y="332928"/>
            <a:ext cx="38459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rgbClr val="00B0F0"/>
                </a:solidFill>
                <a:latin typeface="Times New Roman"/>
                <a:ea typeface="Times New Roman"/>
                <a:cs typeface="Times New Roman"/>
                <a:sym typeface="Times New Roman"/>
              </a:rPr>
              <a:t>Hướng dẫn cụ thể </a:t>
            </a:r>
            <a:endParaRPr b="1" sz="3600" cap="none">
              <a:solidFill>
                <a:srgbClr val="00B0F0"/>
              </a:solidFill>
              <a:latin typeface="Times New Roman"/>
              <a:ea typeface="Times New Roman"/>
              <a:cs typeface="Times New Roman"/>
              <a:sym typeface="Times New Roman"/>
            </a:endParaRPr>
          </a:p>
        </p:txBody>
      </p:sp>
      <p:sp>
        <p:nvSpPr>
          <p:cNvPr id="176" name="Google Shape;176;p12"/>
          <p:cNvSpPr txBox="1"/>
          <p:nvPr/>
        </p:nvSpPr>
        <p:spPr>
          <a:xfrm>
            <a:off x="1370795" y="1268600"/>
            <a:ext cx="2763324"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GỢI Ý</a:t>
            </a:r>
            <a:endParaRPr sz="2800">
              <a:solidFill>
                <a:srgbClr val="FF0000"/>
              </a:solidFill>
              <a:latin typeface="Times New Roman"/>
              <a:ea typeface="Times New Roman"/>
              <a:cs typeface="Times New Roman"/>
              <a:sym typeface="Times New Roman"/>
            </a:endParaRPr>
          </a:p>
        </p:txBody>
      </p:sp>
      <p:sp>
        <p:nvSpPr>
          <p:cNvPr id="177" name="Google Shape;177;p12"/>
          <p:cNvSpPr txBox="1"/>
          <p:nvPr/>
        </p:nvSpPr>
        <p:spPr>
          <a:xfrm>
            <a:off x="1276349" y="1981213"/>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CÂU 3. Giải mã thông điệp, thái độ, tình cảm mà văn bản muốn truyền tải đến người đọc</a:t>
            </a:r>
            <a:endParaRPr sz="2800">
              <a:solidFill>
                <a:srgbClr val="0000CC"/>
              </a:solidFill>
              <a:latin typeface="Times New Roman"/>
              <a:ea typeface="Times New Roman"/>
              <a:cs typeface="Times New Roman"/>
              <a:sym typeface="Times New Roman"/>
            </a:endParaRPr>
          </a:p>
        </p:txBody>
      </p:sp>
      <p:sp>
        <p:nvSpPr>
          <p:cNvPr id="178" name="Google Shape;178;p12"/>
          <p:cNvSpPr txBox="1"/>
          <p:nvPr/>
        </p:nvSpPr>
        <p:spPr>
          <a:xfrm>
            <a:off x="1022349" y="3073859"/>
            <a:ext cx="10147300"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Tùy vào nội dung mà chúng ta có thể tìm ra những thông điệp khác nhau nhưng ta quy ra hai kiểu</a:t>
            </a:r>
            <a:endParaRPr sz="2800">
              <a:solidFill>
                <a:srgbClr val="0000CC"/>
              </a:solidFill>
              <a:latin typeface="Times New Roman"/>
              <a:ea typeface="Times New Roman"/>
              <a:cs typeface="Times New Roman"/>
              <a:sym typeface="Times New Roman"/>
            </a:endParaRPr>
          </a:p>
          <a:p>
            <a:pPr indent="-457200" lvl="0" marL="457200" marR="0" rtl="0" algn="just">
              <a:spcBef>
                <a:spcPts val="0"/>
              </a:spcBef>
              <a:spcAft>
                <a:spcPts val="0"/>
              </a:spcAft>
              <a:buClr>
                <a:srgbClr val="0000CC"/>
              </a:buClr>
              <a:buSzPts val="2800"/>
              <a:buFont typeface="Times New Roman"/>
              <a:buChar char="-"/>
            </a:pPr>
            <a:r>
              <a:rPr lang="en-US" sz="2800">
                <a:solidFill>
                  <a:srgbClr val="0000CC"/>
                </a:solidFill>
                <a:latin typeface="Times New Roman"/>
                <a:ea typeface="Times New Roman"/>
                <a:cs typeface="Times New Roman"/>
                <a:sym typeface="Times New Roman"/>
              </a:rPr>
              <a:t>Thông điệp tích cực như phải sống yêu thương, đoàn kết giúp đỡ, tự tin, trung thực, yêu nước, gan dạ dũng cảm, …..</a:t>
            </a:r>
            <a:endParaRPr/>
          </a:p>
          <a:p>
            <a:pPr indent="-457200" lvl="0" marL="457200" marR="0" rtl="0" algn="just">
              <a:spcBef>
                <a:spcPts val="0"/>
              </a:spcBef>
              <a:spcAft>
                <a:spcPts val="0"/>
              </a:spcAft>
              <a:buClr>
                <a:srgbClr val="0000CC"/>
              </a:buClr>
              <a:buSzPts val="2800"/>
              <a:buFont typeface="Times New Roman"/>
              <a:buChar char="-"/>
            </a:pPr>
            <a:r>
              <a:rPr lang="en-US" sz="2800">
                <a:solidFill>
                  <a:srgbClr val="0000CC"/>
                </a:solidFill>
                <a:latin typeface="Times New Roman"/>
                <a:ea typeface="Times New Roman"/>
                <a:cs typeface="Times New Roman"/>
                <a:sym typeface="Times New Roman"/>
              </a:rPr>
              <a:t>Thông điệp tiêu cực thì các em phải ghi rõ </a:t>
            </a:r>
            <a:r>
              <a:rPr lang="en-US" sz="2800">
                <a:solidFill>
                  <a:srgbClr val="FF0000"/>
                </a:solidFill>
                <a:latin typeface="Times New Roman"/>
                <a:ea typeface="Times New Roman"/>
                <a:cs typeface="Times New Roman"/>
                <a:sym typeface="Times New Roman"/>
              </a:rPr>
              <a:t>ta không được </a:t>
            </a:r>
            <a:r>
              <a:rPr lang="en-US" sz="2800">
                <a:solidFill>
                  <a:srgbClr val="0000CC"/>
                </a:solidFill>
                <a:latin typeface="Times New Roman"/>
                <a:ea typeface="Times New Roman"/>
                <a:cs typeface="Times New Roman"/>
                <a:sym typeface="Times New Roman"/>
              </a:rPr>
              <a:t>: sống ích kỉ, dựa dẫm ỷ lại, vô cảm, thiếu trách nhiệm….</a:t>
            </a:r>
            <a:endParaRPr/>
          </a:p>
          <a:p>
            <a:pPr indent="-279400" lvl="0" marL="457200" marR="0" rtl="0" algn="just">
              <a:spcBef>
                <a:spcPts val="0"/>
              </a:spcBef>
              <a:spcAft>
                <a:spcPts val="0"/>
              </a:spcAft>
              <a:buClr>
                <a:schemeClr val="dk1"/>
              </a:buClr>
              <a:buSzPts val="2800"/>
              <a:buFont typeface="Calibri"/>
              <a:buNone/>
            </a:pPr>
            <a:r>
              <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b="0" l="4194" r="3858" t="2983"/>
          <a:stretch/>
        </p:blipFill>
        <p:spPr>
          <a:xfrm>
            <a:off x="-1" y="-13439"/>
            <a:ext cx="12192001" cy="6858000"/>
          </a:xfrm>
          <a:prstGeom prst="rect">
            <a:avLst/>
          </a:prstGeom>
          <a:noFill/>
          <a:ln>
            <a:noFill/>
          </a:ln>
        </p:spPr>
      </p:pic>
      <p:sp>
        <p:nvSpPr>
          <p:cNvPr id="184" name="Google Shape;184;p13"/>
          <p:cNvSpPr txBox="1"/>
          <p:nvPr/>
        </p:nvSpPr>
        <p:spPr>
          <a:xfrm>
            <a:off x="994586" y="332928"/>
            <a:ext cx="1295133"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GỢI Ý</a:t>
            </a:r>
            <a:endParaRPr sz="2800">
              <a:solidFill>
                <a:srgbClr val="FF0000"/>
              </a:solidFill>
              <a:latin typeface="Times New Roman"/>
              <a:ea typeface="Times New Roman"/>
              <a:cs typeface="Times New Roman"/>
              <a:sym typeface="Times New Roman"/>
            </a:endParaRPr>
          </a:p>
        </p:txBody>
      </p:sp>
      <p:sp>
        <p:nvSpPr>
          <p:cNvPr id="185" name="Google Shape;185;p13"/>
          <p:cNvSpPr txBox="1"/>
          <p:nvPr/>
        </p:nvSpPr>
        <p:spPr>
          <a:xfrm>
            <a:off x="1263470" y="970189"/>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CÂU 4: Nêu bài học em rút ra từ nhân vật.</a:t>
            </a:r>
            <a:endParaRPr/>
          </a:p>
          <a:p>
            <a:pPr indent="0" lvl="0" marL="0" marR="0" rtl="0" algn="just">
              <a:spcBef>
                <a:spcPts val="0"/>
              </a:spcBef>
              <a:spcAft>
                <a:spcPts val="0"/>
              </a:spcAft>
              <a:buNone/>
            </a:pPr>
            <a:r>
              <a:t/>
            </a:r>
            <a:endParaRPr sz="2800">
              <a:solidFill>
                <a:srgbClr val="0000CC"/>
              </a:solidFill>
              <a:latin typeface="Times New Roman"/>
              <a:ea typeface="Times New Roman"/>
              <a:cs typeface="Times New Roman"/>
              <a:sym typeface="Times New Roman"/>
            </a:endParaRPr>
          </a:p>
        </p:txBody>
      </p:sp>
      <p:sp>
        <p:nvSpPr>
          <p:cNvPr id="186" name="Google Shape;186;p13"/>
          <p:cNvSpPr txBox="1"/>
          <p:nvPr/>
        </p:nvSpPr>
        <p:spPr>
          <a:xfrm>
            <a:off x="1134680" y="1447801"/>
            <a:ext cx="10147300"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Với câu hỏi này học sinh nắm chắc về nhân vật từ đó các em có thể làm theo định hướng sau: </a:t>
            </a:r>
            <a:endParaRPr/>
          </a:p>
          <a:p>
            <a:pPr indent="-457200" lvl="0" marL="457200" marR="0" rtl="0" algn="just">
              <a:spcBef>
                <a:spcPts val="0"/>
              </a:spcBef>
              <a:spcAft>
                <a:spcPts val="0"/>
              </a:spcAft>
              <a:buClr>
                <a:srgbClr val="0000CC"/>
              </a:buClr>
              <a:buSzPts val="2800"/>
              <a:buFont typeface="Times New Roman"/>
              <a:buChar char="-"/>
            </a:pPr>
            <a:r>
              <a:rPr lang="en-US" sz="2800">
                <a:solidFill>
                  <a:srgbClr val="0000CC"/>
                </a:solidFill>
                <a:latin typeface="Times New Roman"/>
                <a:ea typeface="Times New Roman"/>
                <a:cs typeface="Times New Roman"/>
                <a:sym typeface="Times New Roman"/>
              </a:rPr>
              <a:t>Nhân vật tốt: ta làm theo những đức tính, phẩm chất tốt đẹp của nhân vật </a:t>
            </a:r>
            <a:endParaRPr/>
          </a:p>
          <a:p>
            <a:pPr indent="-457200" lvl="0" marL="457200" marR="0" rtl="0" algn="just">
              <a:spcBef>
                <a:spcPts val="0"/>
              </a:spcBef>
              <a:spcAft>
                <a:spcPts val="0"/>
              </a:spcAft>
              <a:buClr>
                <a:srgbClr val="0000CC"/>
              </a:buClr>
              <a:buSzPts val="2800"/>
              <a:buFont typeface="Times New Roman"/>
              <a:buChar char="-"/>
            </a:pPr>
            <a:r>
              <a:rPr lang="en-US" sz="2800">
                <a:solidFill>
                  <a:srgbClr val="0000CC"/>
                </a:solidFill>
                <a:latin typeface="Times New Roman"/>
                <a:ea typeface="Times New Roman"/>
                <a:cs typeface="Times New Roman"/>
                <a:sym typeface="Times New Roman"/>
              </a:rPr>
              <a:t>Nhân vật xấu ta sẽ tránh không làm theo thói xấu, tính xấu của nhân vật.</a:t>
            </a:r>
            <a:endParaRPr sz="2800">
              <a:solidFill>
                <a:srgbClr val="0000CC"/>
              </a:solidFill>
              <a:latin typeface="Times New Roman"/>
              <a:ea typeface="Times New Roman"/>
              <a:cs typeface="Times New Roman"/>
              <a:sym typeface="Times New Roman"/>
            </a:endParaRPr>
          </a:p>
        </p:txBody>
      </p:sp>
      <p:sp>
        <p:nvSpPr>
          <p:cNvPr id="187" name="Google Shape;187;p13"/>
          <p:cNvSpPr txBox="1"/>
          <p:nvPr/>
        </p:nvSpPr>
        <p:spPr>
          <a:xfrm>
            <a:off x="1134680" y="4122818"/>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CÂU 5: Nêu việc làm cụ thể của em</a:t>
            </a:r>
            <a:endParaRPr sz="2800">
              <a:solidFill>
                <a:srgbClr val="0000CC"/>
              </a:solidFill>
              <a:latin typeface="Times New Roman"/>
              <a:ea typeface="Times New Roman"/>
              <a:cs typeface="Times New Roman"/>
              <a:sym typeface="Times New Roman"/>
            </a:endParaRPr>
          </a:p>
        </p:txBody>
      </p:sp>
      <p:sp>
        <p:nvSpPr>
          <p:cNvPr id="188" name="Google Shape;188;p13"/>
          <p:cNvSpPr txBox="1"/>
          <p:nvPr/>
        </p:nvSpPr>
        <p:spPr>
          <a:xfrm>
            <a:off x="1134680" y="4615634"/>
            <a:ext cx="1014730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Với câu hỏi này học sinh phải nêu những việc làm cụ thể của em trong cuộc sống hằng ngày theo yêu cầu của đề. Tránh câu trả lời chung chung.</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p:nvPr/>
        </p:nvSpPr>
        <p:spPr>
          <a:xfrm>
            <a:off x="496116" y="52991"/>
            <a:ext cx="1013226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PHẦN TIẾNG VIỆT</a:t>
            </a:r>
            <a:endParaRPr b="1" sz="3600" cap="none">
              <a:solidFill>
                <a:srgbClr val="00B0F0"/>
              </a:solidFill>
              <a:latin typeface="Times New Roman"/>
              <a:ea typeface="Times New Roman"/>
              <a:cs typeface="Times New Roman"/>
              <a:sym typeface="Times New Roman"/>
            </a:endParaRPr>
          </a:p>
        </p:txBody>
      </p:sp>
      <p:sp>
        <p:nvSpPr>
          <p:cNvPr id="194" name="Google Shape;194;p14"/>
          <p:cNvSpPr txBox="1"/>
          <p:nvPr/>
        </p:nvSpPr>
        <p:spPr>
          <a:xfrm>
            <a:off x="742948" y="910437"/>
            <a:ext cx="6826251"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Dạng 1 : Câu hỏi nhận biết.</a:t>
            </a:r>
            <a:endParaRPr b="1" sz="2800">
              <a:solidFill>
                <a:srgbClr val="385623"/>
              </a:solidFill>
              <a:latin typeface="Times New Roman"/>
              <a:ea typeface="Times New Roman"/>
              <a:cs typeface="Times New Roman"/>
              <a:sym typeface="Times New Roman"/>
            </a:endParaRPr>
          </a:p>
        </p:txBody>
      </p:sp>
      <p:sp>
        <p:nvSpPr>
          <p:cNvPr id="195" name="Google Shape;195;p14"/>
          <p:cNvSpPr txBox="1"/>
          <p:nvPr/>
        </p:nvSpPr>
        <p:spPr>
          <a:xfrm>
            <a:off x="4724400" y="5100239"/>
            <a:ext cx="67945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Dựa vào đặc điểm, hình thức và chức năng.</a:t>
            </a:r>
            <a:endParaRPr/>
          </a:p>
        </p:txBody>
      </p:sp>
      <p:sp>
        <p:nvSpPr>
          <p:cNvPr id="196" name="Google Shape;196;p14"/>
          <p:cNvSpPr txBox="1"/>
          <p:nvPr/>
        </p:nvSpPr>
        <p:spPr>
          <a:xfrm>
            <a:off x="742948" y="2491020"/>
            <a:ext cx="6826251"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Dạng 2 : Câu hỏi thông hiểu.</a:t>
            </a:r>
            <a:endParaRPr b="1" sz="2800">
              <a:solidFill>
                <a:srgbClr val="385623"/>
              </a:solidFill>
              <a:latin typeface="Times New Roman"/>
              <a:ea typeface="Times New Roman"/>
              <a:cs typeface="Times New Roman"/>
              <a:sym typeface="Times New Roman"/>
            </a:endParaRPr>
          </a:p>
        </p:txBody>
      </p:sp>
      <p:sp>
        <p:nvSpPr>
          <p:cNvPr id="197" name="Google Shape;197;p14"/>
          <p:cNvSpPr txBox="1"/>
          <p:nvPr/>
        </p:nvSpPr>
        <p:spPr>
          <a:xfrm>
            <a:off x="509113" y="1696152"/>
            <a:ext cx="7733366"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Nhận diện (gọi tên), tìm  từ loại, phép tu từ đã học.</a:t>
            </a:r>
            <a:endParaRPr/>
          </a:p>
          <a:p>
            <a:pPr indent="0" lvl="0" marL="0" marR="0" rtl="0" algn="just">
              <a:spcBef>
                <a:spcPts val="0"/>
              </a:spcBef>
              <a:spcAft>
                <a:spcPts val="0"/>
              </a:spcAft>
              <a:buNone/>
            </a:pPr>
            <a:r>
              <a:t/>
            </a:r>
            <a:endParaRPr sz="2800">
              <a:solidFill>
                <a:srgbClr val="0000CC"/>
              </a:solidFill>
              <a:latin typeface="Times New Roman"/>
              <a:ea typeface="Times New Roman"/>
              <a:cs typeface="Times New Roman"/>
              <a:sym typeface="Times New Roman"/>
            </a:endParaRPr>
          </a:p>
        </p:txBody>
      </p:sp>
      <p:sp>
        <p:nvSpPr>
          <p:cNvPr id="198" name="Google Shape;198;p14"/>
          <p:cNvSpPr txBox="1"/>
          <p:nvPr/>
        </p:nvSpPr>
        <p:spPr>
          <a:xfrm>
            <a:off x="742948" y="3418170"/>
            <a:ext cx="843842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Nêu vai trò, tác dụng của từ loại, biện pháp tu từ.</a:t>
            </a:r>
            <a:endParaRPr sz="2800">
              <a:solidFill>
                <a:srgbClr val="0000CC"/>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Trả lời các câu hỏi vì sao, tại sao, như thế nào?</a:t>
            </a:r>
            <a:endParaRPr sz="2800">
              <a:solidFill>
                <a:srgbClr val="0000CC"/>
              </a:solidFill>
              <a:latin typeface="Times New Roman"/>
              <a:ea typeface="Times New Roman"/>
              <a:cs typeface="Times New Roman"/>
              <a:sym typeface="Times New Roman"/>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p:nvPr/>
        </p:nvSpPr>
        <p:spPr>
          <a:xfrm>
            <a:off x="2464434" y="916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204" name="Google Shape;204;p15"/>
          <p:cNvSpPr txBox="1"/>
          <p:nvPr/>
        </p:nvSpPr>
        <p:spPr>
          <a:xfrm>
            <a:off x="742950" y="737959"/>
            <a:ext cx="4820724" cy="954107"/>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Dạng 1. Nhận diện, gọi tên, từ loại.</a:t>
            </a:r>
            <a:endParaRPr b="1" sz="2800">
              <a:solidFill>
                <a:srgbClr val="385623"/>
              </a:solidFill>
              <a:latin typeface="Times New Roman"/>
              <a:ea typeface="Times New Roman"/>
              <a:cs typeface="Times New Roman"/>
              <a:sym typeface="Times New Roman"/>
            </a:endParaRPr>
          </a:p>
        </p:txBody>
      </p:sp>
      <p:sp>
        <p:nvSpPr>
          <p:cNvPr id="205" name="Google Shape;205;p15"/>
          <p:cNvSpPr/>
          <p:nvPr/>
        </p:nvSpPr>
        <p:spPr>
          <a:xfrm>
            <a:off x="2036381" y="2420558"/>
            <a:ext cx="3181351" cy="2273300"/>
          </a:xfrm>
          <a:prstGeom prst="ellipse">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2748280" y="3179278"/>
            <a:ext cx="14462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Từ loại</a:t>
            </a:r>
            <a:endParaRPr sz="3200">
              <a:solidFill>
                <a:srgbClr val="FFFF00"/>
              </a:solidFill>
              <a:latin typeface="Calibri"/>
              <a:ea typeface="Calibri"/>
              <a:cs typeface="Calibri"/>
              <a:sym typeface="Calibri"/>
            </a:endParaRPr>
          </a:p>
        </p:txBody>
      </p:sp>
      <p:sp>
        <p:nvSpPr>
          <p:cNvPr id="207" name="Google Shape;207;p15"/>
          <p:cNvSpPr/>
          <p:nvPr/>
        </p:nvSpPr>
        <p:spPr>
          <a:xfrm>
            <a:off x="7378700" y="999569"/>
            <a:ext cx="3835400" cy="1003150"/>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Times New Roman"/>
                <a:ea typeface="Times New Roman"/>
                <a:cs typeface="Times New Roman"/>
                <a:sym typeface="Times New Roman"/>
              </a:rPr>
              <a:t>Từ tượng hình, tượng thanh</a:t>
            </a:r>
            <a:endParaRPr sz="2400">
              <a:solidFill>
                <a:schemeClr val="lt1"/>
              </a:solidFill>
              <a:latin typeface="Calibri"/>
              <a:ea typeface="Calibri"/>
              <a:cs typeface="Calibri"/>
              <a:sym typeface="Calibri"/>
            </a:endParaRPr>
          </a:p>
        </p:txBody>
      </p:sp>
      <p:sp>
        <p:nvSpPr>
          <p:cNvPr id="208" name="Google Shape;208;p15"/>
          <p:cNvSpPr/>
          <p:nvPr/>
        </p:nvSpPr>
        <p:spPr>
          <a:xfrm>
            <a:off x="7378700" y="2282508"/>
            <a:ext cx="3835400" cy="799320"/>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Từ ngữ địa phương và biệt ngữ xã hội</a:t>
            </a:r>
            <a:endParaRPr b="1" sz="2800">
              <a:solidFill>
                <a:schemeClr val="lt1"/>
              </a:solidFill>
              <a:latin typeface="Times New Roman"/>
              <a:ea typeface="Times New Roman"/>
              <a:cs typeface="Times New Roman"/>
              <a:sym typeface="Times New Roman"/>
            </a:endParaRPr>
          </a:p>
        </p:txBody>
      </p:sp>
      <p:sp>
        <p:nvSpPr>
          <p:cNvPr id="209" name="Google Shape;209;p15"/>
          <p:cNvSpPr/>
          <p:nvPr/>
        </p:nvSpPr>
        <p:spPr>
          <a:xfrm>
            <a:off x="7237032" y="3365567"/>
            <a:ext cx="3835400" cy="657319"/>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Trợ từ, thán từ</a:t>
            </a:r>
            <a:endParaRPr b="1" sz="2800">
              <a:solidFill>
                <a:schemeClr val="lt1"/>
              </a:solidFill>
              <a:latin typeface="Times New Roman"/>
              <a:ea typeface="Times New Roman"/>
              <a:cs typeface="Times New Roman"/>
              <a:sym typeface="Times New Roman"/>
            </a:endParaRPr>
          </a:p>
        </p:txBody>
      </p:sp>
      <p:sp>
        <p:nvSpPr>
          <p:cNvPr id="210" name="Google Shape;210;p15"/>
          <p:cNvSpPr/>
          <p:nvPr/>
        </p:nvSpPr>
        <p:spPr>
          <a:xfrm>
            <a:off x="7404100" y="4494420"/>
            <a:ext cx="3835400" cy="721524"/>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chemeClr val="lt1"/>
                </a:solidFill>
                <a:latin typeface="Times New Roman"/>
                <a:ea typeface="Times New Roman"/>
                <a:cs typeface="Times New Roman"/>
                <a:sym typeface="Times New Roman"/>
              </a:rPr>
              <a:t>Tình thái từ</a:t>
            </a:r>
            <a:endParaRPr sz="2400">
              <a:solidFill>
                <a:schemeClr val="lt1"/>
              </a:solidFill>
              <a:latin typeface="Calibri"/>
              <a:ea typeface="Calibri"/>
              <a:cs typeface="Calibri"/>
              <a:sym typeface="Calibri"/>
            </a:endParaRPr>
          </a:p>
        </p:txBody>
      </p:sp>
      <p:cxnSp>
        <p:nvCxnSpPr>
          <p:cNvPr id="211" name="Google Shape;211;p15"/>
          <p:cNvCxnSpPr/>
          <p:nvPr/>
        </p:nvCxnSpPr>
        <p:spPr>
          <a:xfrm flipH="1" rot="10800000">
            <a:off x="5137902" y="1741109"/>
            <a:ext cx="2215398" cy="1425747"/>
          </a:xfrm>
          <a:prstGeom prst="straightConnector1">
            <a:avLst/>
          </a:prstGeom>
          <a:noFill/>
          <a:ln cap="flat" cmpd="sng" w="38100">
            <a:solidFill>
              <a:srgbClr val="0000CC"/>
            </a:solidFill>
            <a:prstDash val="solid"/>
            <a:miter lim="800000"/>
            <a:headEnd len="sm" w="sm" type="none"/>
            <a:tailEnd len="med" w="med" type="triangle"/>
          </a:ln>
        </p:spPr>
      </p:cxnSp>
      <p:cxnSp>
        <p:nvCxnSpPr>
          <p:cNvPr id="212" name="Google Shape;212;p15"/>
          <p:cNvCxnSpPr>
            <a:endCxn id="208" idx="1"/>
          </p:cNvCxnSpPr>
          <p:nvPr/>
        </p:nvCxnSpPr>
        <p:spPr>
          <a:xfrm flipH="1" rot="10800000">
            <a:off x="5159900" y="2682168"/>
            <a:ext cx="2218800" cy="783600"/>
          </a:xfrm>
          <a:prstGeom prst="straightConnector1">
            <a:avLst/>
          </a:prstGeom>
          <a:noFill/>
          <a:ln cap="flat" cmpd="sng" w="38100">
            <a:solidFill>
              <a:srgbClr val="0000CC"/>
            </a:solidFill>
            <a:prstDash val="solid"/>
            <a:miter lim="800000"/>
            <a:headEnd len="sm" w="sm" type="none"/>
            <a:tailEnd len="med" w="med" type="triangle"/>
          </a:ln>
        </p:spPr>
      </p:cxnSp>
      <p:cxnSp>
        <p:nvCxnSpPr>
          <p:cNvPr id="213" name="Google Shape;213;p15"/>
          <p:cNvCxnSpPr>
            <a:stCxn id="205" idx="6"/>
            <a:endCxn id="209" idx="1"/>
          </p:cNvCxnSpPr>
          <p:nvPr/>
        </p:nvCxnSpPr>
        <p:spPr>
          <a:xfrm>
            <a:off x="5217732" y="3557208"/>
            <a:ext cx="2019300" cy="137100"/>
          </a:xfrm>
          <a:prstGeom prst="straightConnector1">
            <a:avLst/>
          </a:prstGeom>
          <a:noFill/>
          <a:ln cap="flat" cmpd="sng" w="38100">
            <a:solidFill>
              <a:srgbClr val="0000CC"/>
            </a:solidFill>
            <a:prstDash val="solid"/>
            <a:miter lim="800000"/>
            <a:headEnd len="sm" w="sm" type="none"/>
            <a:tailEnd len="med" w="med" type="triangle"/>
          </a:ln>
        </p:spPr>
      </p:cxnSp>
      <p:cxnSp>
        <p:nvCxnSpPr>
          <p:cNvPr id="214" name="Google Shape;214;p15"/>
          <p:cNvCxnSpPr>
            <a:endCxn id="210" idx="1"/>
          </p:cNvCxnSpPr>
          <p:nvPr/>
        </p:nvCxnSpPr>
        <p:spPr>
          <a:xfrm>
            <a:off x="5217700" y="3671982"/>
            <a:ext cx="2186400" cy="1183200"/>
          </a:xfrm>
          <a:prstGeom prst="straightConnector1">
            <a:avLst/>
          </a:prstGeom>
          <a:noFill/>
          <a:ln cap="flat" cmpd="sng" w="38100">
            <a:solidFill>
              <a:srgbClr val="0000CC"/>
            </a:solidFill>
            <a:prstDash val="solid"/>
            <a:miter lim="800000"/>
            <a:headEnd len="sm" w="sm" type="none"/>
            <a:tailEnd len="med" w="med" type="triangle"/>
          </a:ln>
        </p:spPr>
      </p:cxn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p:nvPr/>
        </p:nvSpPr>
        <p:spPr>
          <a:xfrm>
            <a:off x="2464434" y="916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220" name="Google Shape;220;p16"/>
          <p:cNvSpPr txBox="1"/>
          <p:nvPr/>
        </p:nvSpPr>
        <p:spPr>
          <a:xfrm>
            <a:off x="742950" y="737959"/>
            <a:ext cx="4820724"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2. Tìm phép tu từ .</a:t>
            </a:r>
            <a:endParaRPr b="1" sz="2800">
              <a:solidFill>
                <a:srgbClr val="385623"/>
              </a:solidFill>
              <a:latin typeface="Times New Roman"/>
              <a:ea typeface="Times New Roman"/>
              <a:cs typeface="Times New Roman"/>
              <a:sym typeface="Times New Roman"/>
            </a:endParaRPr>
          </a:p>
        </p:txBody>
      </p:sp>
      <p:sp>
        <p:nvSpPr>
          <p:cNvPr id="221" name="Google Shape;221;p16"/>
          <p:cNvSpPr/>
          <p:nvPr/>
        </p:nvSpPr>
        <p:spPr>
          <a:xfrm>
            <a:off x="2036381" y="2420558"/>
            <a:ext cx="3181351" cy="2273300"/>
          </a:xfrm>
          <a:prstGeom prst="ellipse">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2257594" y="2972895"/>
            <a:ext cx="301428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Các biện pháp</a:t>
            </a:r>
            <a:endParaRPr b="1" sz="3200">
              <a:solidFill>
                <a:srgbClr val="FFFF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 tu từ</a:t>
            </a:r>
            <a:endParaRPr sz="3200">
              <a:solidFill>
                <a:srgbClr val="FFFF00"/>
              </a:solidFill>
              <a:latin typeface="Calibri"/>
              <a:ea typeface="Calibri"/>
              <a:cs typeface="Calibri"/>
              <a:sym typeface="Calibri"/>
            </a:endParaRPr>
          </a:p>
        </p:txBody>
      </p:sp>
      <p:sp>
        <p:nvSpPr>
          <p:cNvPr id="223" name="Google Shape;223;p16"/>
          <p:cNvSpPr/>
          <p:nvPr/>
        </p:nvSpPr>
        <p:spPr>
          <a:xfrm>
            <a:off x="6199053" y="2208491"/>
            <a:ext cx="3835400" cy="799320"/>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Nói quá</a:t>
            </a:r>
            <a:endParaRPr b="1" sz="2800">
              <a:solidFill>
                <a:schemeClr val="lt1"/>
              </a:solidFill>
              <a:latin typeface="Times New Roman"/>
              <a:ea typeface="Times New Roman"/>
              <a:cs typeface="Times New Roman"/>
              <a:sym typeface="Times New Roman"/>
            </a:endParaRPr>
          </a:p>
        </p:txBody>
      </p:sp>
      <p:sp>
        <p:nvSpPr>
          <p:cNvPr id="224" name="Google Shape;224;p16"/>
          <p:cNvSpPr/>
          <p:nvPr/>
        </p:nvSpPr>
        <p:spPr>
          <a:xfrm>
            <a:off x="6314315" y="3346003"/>
            <a:ext cx="3835400" cy="657319"/>
          </a:xfrm>
          <a:prstGeom prst="rect">
            <a:avLst/>
          </a:prstGeom>
          <a:solidFill>
            <a:srgbClr val="54813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Nói giảm, nói tránh</a:t>
            </a:r>
            <a:endParaRPr b="1" sz="2800">
              <a:solidFill>
                <a:schemeClr val="lt1"/>
              </a:solidFill>
              <a:latin typeface="Times New Roman"/>
              <a:ea typeface="Times New Roman"/>
              <a:cs typeface="Times New Roman"/>
              <a:sym typeface="Times New Roman"/>
            </a:endParaRPr>
          </a:p>
        </p:txBody>
      </p:sp>
      <p:cxnSp>
        <p:nvCxnSpPr>
          <p:cNvPr id="225" name="Google Shape;225;p16"/>
          <p:cNvCxnSpPr/>
          <p:nvPr/>
        </p:nvCxnSpPr>
        <p:spPr>
          <a:xfrm flipH="1" rot="10800000">
            <a:off x="5156615" y="2731711"/>
            <a:ext cx="1070767" cy="582884"/>
          </a:xfrm>
          <a:prstGeom prst="straightConnector1">
            <a:avLst/>
          </a:prstGeom>
          <a:noFill/>
          <a:ln cap="flat" cmpd="sng" w="38100">
            <a:solidFill>
              <a:srgbClr val="0000CC"/>
            </a:solidFill>
            <a:prstDash val="solid"/>
            <a:miter lim="800000"/>
            <a:headEnd len="sm" w="sm" type="none"/>
            <a:tailEnd len="med" w="med" type="triangle"/>
          </a:ln>
        </p:spPr>
      </p:cxnSp>
      <p:cxnSp>
        <p:nvCxnSpPr>
          <p:cNvPr id="226" name="Google Shape;226;p16"/>
          <p:cNvCxnSpPr>
            <a:stCxn id="221" idx="6"/>
          </p:cNvCxnSpPr>
          <p:nvPr/>
        </p:nvCxnSpPr>
        <p:spPr>
          <a:xfrm>
            <a:off x="5217732" y="3557208"/>
            <a:ext cx="1144500" cy="68400"/>
          </a:xfrm>
          <a:prstGeom prst="straightConnector1">
            <a:avLst/>
          </a:prstGeom>
          <a:noFill/>
          <a:ln cap="flat" cmpd="sng" w="38100">
            <a:solidFill>
              <a:srgbClr val="0000CC"/>
            </a:solidFill>
            <a:prstDash val="solid"/>
            <a:miter lim="800000"/>
            <a:headEnd len="sm" w="sm" type="none"/>
            <a:tailEnd len="med" w="med" type="triangle"/>
          </a:ln>
        </p:spPr>
      </p:cxnSp>
      <p:sp>
        <p:nvSpPr>
          <p:cNvPr id="227" name="Google Shape;227;p16"/>
          <p:cNvSpPr txBox="1"/>
          <p:nvPr/>
        </p:nvSpPr>
        <p:spPr>
          <a:xfrm>
            <a:off x="1342890" y="5484147"/>
            <a:ext cx="95884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CC"/>
                </a:solidFill>
                <a:latin typeface="Times New Roman"/>
                <a:ea typeface="Times New Roman"/>
                <a:cs typeface="Times New Roman"/>
                <a:sym typeface="Times New Roman"/>
              </a:rPr>
              <a:t>- Bước 1: </a:t>
            </a:r>
            <a:r>
              <a:rPr lang="en-US" sz="2800">
                <a:solidFill>
                  <a:srgbClr val="0000CC"/>
                </a:solidFill>
                <a:latin typeface="Times New Roman"/>
                <a:ea typeface="Times New Roman"/>
                <a:cs typeface="Times New Roman"/>
                <a:sym typeface="Times New Roman"/>
              </a:rPr>
              <a:t>Xác định đó là từ loại, biện pháp tu từ gì?</a:t>
            </a:r>
            <a:endParaRPr/>
          </a:p>
        </p:txBody>
      </p:sp>
      <p:sp>
        <p:nvSpPr>
          <p:cNvPr id="228" name="Google Shape;228;p16"/>
          <p:cNvSpPr txBox="1"/>
          <p:nvPr/>
        </p:nvSpPr>
        <p:spPr>
          <a:xfrm>
            <a:off x="1114290" y="4785127"/>
            <a:ext cx="6826251"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Câu hỏi về tìm từ loại, phép tu từ.</a:t>
            </a:r>
            <a:endParaRPr/>
          </a:p>
        </p:txBody>
      </p:sp>
      <p:sp>
        <p:nvSpPr>
          <p:cNvPr id="229" name="Google Shape;229;p16"/>
          <p:cNvSpPr txBox="1"/>
          <p:nvPr/>
        </p:nvSpPr>
        <p:spPr>
          <a:xfrm>
            <a:off x="1342888" y="5940186"/>
            <a:ext cx="103124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CC"/>
                </a:solidFill>
                <a:latin typeface="Times New Roman"/>
                <a:ea typeface="Times New Roman"/>
                <a:cs typeface="Times New Roman"/>
                <a:sym typeface="Times New Roman"/>
              </a:rPr>
              <a:t>- Bước 2: </a:t>
            </a:r>
            <a:r>
              <a:rPr lang="en-US" sz="2800">
                <a:solidFill>
                  <a:srgbClr val="0000CC"/>
                </a:solidFill>
                <a:latin typeface="Times New Roman"/>
                <a:ea typeface="Times New Roman"/>
                <a:cs typeface="Times New Roman"/>
                <a:sym typeface="Times New Roman"/>
              </a:rPr>
              <a:t>Chỉ ra những từ ngữ thể hiện từ loại hay biện pháp tu từ đó.</a:t>
            </a:r>
            <a:endParaRPr/>
          </a:p>
        </p:txBody>
      </p:sp>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nvSpPr>
        <p:spPr>
          <a:xfrm>
            <a:off x="884616" y="726615"/>
            <a:ext cx="6826251"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Dạng 2 : Câu hỏi thông hiểu.</a:t>
            </a:r>
            <a:endParaRPr b="1" sz="2800">
              <a:solidFill>
                <a:srgbClr val="385623"/>
              </a:solidFill>
              <a:latin typeface="Times New Roman"/>
              <a:ea typeface="Times New Roman"/>
              <a:cs typeface="Times New Roman"/>
              <a:sym typeface="Times New Roman"/>
            </a:endParaRPr>
          </a:p>
        </p:txBody>
      </p:sp>
      <p:sp>
        <p:nvSpPr>
          <p:cNvPr id="235" name="Google Shape;235;p17"/>
          <p:cNvSpPr txBox="1"/>
          <p:nvPr/>
        </p:nvSpPr>
        <p:spPr>
          <a:xfrm>
            <a:off x="691432" y="1576491"/>
            <a:ext cx="8438429"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Nêu vai trò, tác dụng của từ loại, biện pháp tu từ.</a:t>
            </a:r>
            <a:endParaRPr sz="2800">
              <a:solidFill>
                <a:srgbClr val="0000CC"/>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Trả lời các câu hỏi vì sao, tại sao, như thế nào?</a:t>
            </a:r>
            <a:endParaRPr sz="2800">
              <a:solidFill>
                <a:srgbClr val="0000CC"/>
              </a:solidFill>
              <a:latin typeface="Times New Roman"/>
              <a:ea typeface="Times New Roman"/>
              <a:cs typeface="Times New Roman"/>
              <a:sym typeface="Times New Roman"/>
            </a:endParaRPr>
          </a:p>
        </p:txBody>
      </p:sp>
      <p:sp>
        <p:nvSpPr>
          <p:cNvPr id="236" name="Google Shape;236;p17"/>
          <p:cNvSpPr txBox="1"/>
          <p:nvPr/>
        </p:nvSpPr>
        <p:spPr>
          <a:xfrm>
            <a:off x="1428749" y="3614114"/>
            <a:ext cx="95884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 ND: Nhấn mạnh hoặc làm nổi bật sự vật, hiện tượng.</a:t>
            </a:r>
            <a:endParaRPr/>
          </a:p>
        </p:txBody>
      </p:sp>
      <p:sp>
        <p:nvSpPr>
          <p:cNvPr id="237" name="Google Shape;237;p17"/>
          <p:cNvSpPr txBox="1"/>
          <p:nvPr/>
        </p:nvSpPr>
        <p:spPr>
          <a:xfrm>
            <a:off x="1428749" y="4079098"/>
            <a:ext cx="958849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 NT: Làm câu văn, câu thơ sinh động, gợi hình, gợi cảm, tạo nhịp điệu cho lời văn, lời thơ…</a:t>
            </a:r>
            <a:endParaRPr/>
          </a:p>
        </p:txBody>
      </p:sp>
      <p:sp>
        <p:nvSpPr>
          <p:cNvPr id="238" name="Google Shape;238;p17"/>
          <p:cNvSpPr txBox="1"/>
          <p:nvPr/>
        </p:nvSpPr>
        <p:spPr>
          <a:xfrm>
            <a:off x="1428749" y="4984803"/>
            <a:ext cx="95884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 Bộc lộ thái độ, tình cảm, tài năng của người viết.</a:t>
            </a:r>
            <a:endParaRPr/>
          </a:p>
        </p:txBody>
      </p:sp>
      <p:sp>
        <p:nvSpPr>
          <p:cNvPr id="239" name="Google Shape;239;p17"/>
          <p:cNvSpPr txBox="1"/>
          <p:nvPr/>
        </p:nvSpPr>
        <p:spPr>
          <a:xfrm>
            <a:off x="1123947" y="3021341"/>
            <a:ext cx="95884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a:t>
            </a:r>
            <a:r>
              <a:rPr b="1" lang="en-US" sz="2800">
                <a:solidFill>
                  <a:srgbClr val="0000CC"/>
                </a:solidFill>
                <a:latin typeface="Times New Roman"/>
                <a:ea typeface="Times New Roman"/>
                <a:cs typeface="Times New Roman"/>
                <a:sym typeface="Times New Roman"/>
              </a:rPr>
              <a:t> </a:t>
            </a:r>
            <a:r>
              <a:rPr lang="en-US" sz="2800">
                <a:solidFill>
                  <a:srgbClr val="FF0000"/>
                </a:solidFill>
                <a:latin typeface="Times New Roman"/>
                <a:ea typeface="Times New Roman"/>
                <a:cs typeface="Times New Roman"/>
                <a:sym typeface="Times New Roman"/>
              </a:rPr>
              <a:t>Nêu vai trò, tác dụng.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18"/>
          <p:cNvPicPr preferRelativeResize="0"/>
          <p:nvPr/>
        </p:nvPicPr>
        <p:blipFill rotWithShape="1">
          <a:blip r:embed="rId3">
            <a:alphaModFix/>
          </a:blip>
          <a:srcRect b="0" l="0" r="0" t="0"/>
          <a:stretch/>
        </p:blipFill>
        <p:spPr>
          <a:xfrm>
            <a:off x="-2" y="-1"/>
            <a:ext cx="12012461" cy="6858001"/>
          </a:xfrm>
          <a:prstGeom prst="rect">
            <a:avLst/>
          </a:prstGeom>
          <a:noFill/>
          <a:ln>
            <a:noFill/>
          </a:ln>
        </p:spPr>
      </p:pic>
      <p:sp>
        <p:nvSpPr>
          <p:cNvPr id="245" name="Google Shape;245;p18"/>
          <p:cNvSpPr/>
          <p:nvPr/>
        </p:nvSpPr>
        <p:spPr>
          <a:xfrm>
            <a:off x="4296753" y="1839994"/>
            <a:ext cx="341894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chemeClr val="accent5"/>
                </a:solidFill>
                <a:latin typeface="Times New Roman"/>
                <a:ea typeface="Times New Roman"/>
                <a:cs typeface="Times New Roman"/>
                <a:sym typeface="Times New Roman"/>
              </a:rPr>
              <a:t>LUYỆN TẬP</a:t>
            </a:r>
            <a:endParaRPr/>
          </a:p>
        </p:txBody>
      </p:sp>
      <p:sp>
        <p:nvSpPr>
          <p:cNvPr id="246" name="Google Shape;246;p18"/>
          <p:cNvSpPr/>
          <p:nvPr/>
        </p:nvSpPr>
        <p:spPr>
          <a:xfrm>
            <a:off x="2107841" y="2817023"/>
            <a:ext cx="809741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F7CAAC"/>
                </a:solidFill>
                <a:latin typeface="Times New Roman"/>
                <a:ea typeface="Times New Roman"/>
                <a:cs typeface="Times New Roman"/>
                <a:sym typeface="Times New Roman"/>
              </a:rPr>
              <a:t>ĐỀ ĐỌC HIỂU VĂN BẢN</a:t>
            </a:r>
            <a:endParaRPr/>
          </a:p>
        </p:txBody>
      </p:sp>
    </p:spTree>
  </p:cSld>
  <p:clrMapOvr>
    <a:masterClrMapping/>
  </p:clrMapOvr>
  <mc:AlternateContent>
    <mc:Choice Requires="p14">
      <p:transition spd="slow" p14:dur="1400">
        <p14:rippl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2" name="Google Shape;252;p19"/>
          <p:cNvSpPr txBox="1"/>
          <p:nvPr/>
        </p:nvSpPr>
        <p:spPr>
          <a:xfrm>
            <a:off x="717898" y="149236"/>
            <a:ext cx="622152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1:</a:t>
            </a:r>
            <a:endParaRPr/>
          </a:p>
        </p:txBody>
      </p:sp>
      <p:sp>
        <p:nvSpPr>
          <p:cNvPr id="253" name="Google Shape;253;p19"/>
          <p:cNvSpPr/>
          <p:nvPr/>
        </p:nvSpPr>
        <p:spPr>
          <a:xfrm>
            <a:off x="1134357" y="1081473"/>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Đọc đoạn văn bản sau và trả lời các câu hỏi.</a:t>
            </a:r>
            <a:endParaRPr sz="2800">
              <a:solidFill>
                <a:srgbClr val="0066FF"/>
              </a:solidFill>
              <a:latin typeface="Times New Roman"/>
              <a:ea typeface="Times New Roman"/>
              <a:cs typeface="Times New Roman"/>
              <a:sym typeface="Times New Roman"/>
            </a:endParaRPr>
          </a:p>
        </p:txBody>
      </p:sp>
      <p:sp>
        <p:nvSpPr>
          <p:cNvPr id="254" name="Google Shape;254;p19"/>
          <p:cNvSpPr/>
          <p:nvPr/>
        </p:nvSpPr>
        <p:spPr>
          <a:xfrm>
            <a:off x="779426" y="657241"/>
            <a:ext cx="30492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66FF"/>
                </a:solidFill>
                <a:latin typeface="Times New Roman"/>
                <a:ea typeface="Times New Roman"/>
                <a:cs typeface="Times New Roman"/>
                <a:sym typeface="Times New Roman"/>
              </a:rPr>
              <a:t>ĐỌC HIỂU (… điểm)</a:t>
            </a:r>
            <a:endParaRPr b="1" sz="2400">
              <a:solidFill>
                <a:schemeClr val="dk1"/>
              </a:solidFill>
              <a:latin typeface="Times New Roman"/>
              <a:ea typeface="Times New Roman"/>
              <a:cs typeface="Times New Roman"/>
              <a:sym typeface="Times New Roman"/>
            </a:endParaRPr>
          </a:p>
        </p:txBody>
      </p:sp>
      <p:sp>
        <p:nvSpPr>
          <p:cNvPr id="255" name="Google Shape;255;p19"/>
          <p:cNvSpPr/>
          <p:nvPr/>
        </p:nvSpPr>
        <p:spPr>
          <a:xfrm>
            <a:off x="717898" y="1595021"/>
            <a:ext cx="11009375" cy="5262979"/>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Clr>
                <a:schemeClr val="dk1"/>
              </a:buClr>
              <a:buSzPts val="2100"/>
              <a:buFont typeface="Times New Roman"/>
              <a:buNone/>
            </a:pPr>
            <a:r>
              <a:rPr b="1" i="1" lang="en-US" sz="2100">
                <a:solidFill>
                  <a:schemeClr val="dk1"/>
                </a:solidFill>
                <a:latin typeface="Times New Roman"/>
                <a:ea typeface="Times New Roman"/>
                <a:cs typeface="Times New Roman"/>
                <a:sym typeface="Times New Roman"/>
              </a:rPr>
              <a:t>   “ Xe chạy chậm chậm... Mẹ tôi cầm nón vẫy tôi, vài giây sau, tôi đuổi kịp. Tôi thở hồng hộc, trán đẫm mồ hôi</a:t>
            </a:r>
            <a:r>
              <a:rPr b="1" i="1" lang="en-US" sz="2100" u="sng">
                <a:solidFill>
                  <a:schemeClr val="dk1"/>
                </a:solidFill>
                <a:latin typeface="Times New Roman"/>
                <a:ea typeface="Times New Roman"/>
                <a:cs typeface="Times New Roman"/>
                <a:sym typeface="Times New Roman"/>
              </a:rPr>
              <a:t>,</a:t>
            </a:r>
            <a:r>
              <a:rPr b="1" i="1" lang="en-US" sz="2100">
                <a:solidFill>
                  <a:schemeClr val="dk1"/>
                </a:solidFill>
                <a:latin typeface="Times New Roman"/>
                <a:ea typeface="Times New Roman"/>
                <a:cs typeface="Times New Roman"/>
                <a:sym typeface="Times New Roman"/>
              </a:rPr>
              <a:t> và, khi trèo lên xe, tôi ríu cả chân lại. Mẹ tôi vừa kéo tay tôi, xoa đầu tôi hỏi, thì tôi òa lên khóc rồi cứ thế nức nở. Mẹ tôi cũng sụt sùi theo:</a:t>
            </a:r>
            <a:endParaRPr/>
          </a:p>
          <a:p>
            <a:pPr indent="0" lvl="0" marL="0" marR="0" rtl="0" algn="just">
              <a:spcBef>
                <a:spcPts val="0"/>
              </a:spcBef>
              <a:spcAft>
                <a:spcPts val="0"/>
              </a:spcAft>
              <a:buClr>
                <a:schemeClr val="dk1"/>
              </a:buClr>
              <a:buSzPts val="2100"/>
              <a:buFont typeface="Times New Roman"/>
              <a:buNone/>
            </a:pPr>
            <a:r>
              <a:rPr b="1" i="1" lang="en-US" sz="2100">
                <a:solidFill>
                  <a:schemeClr val="dk1"/>
                </a:solidFill>
                <a:latin typeface="Times New Roman"/>
                <a:ea typeface="Times New Roman"/>
                <a:cs typeface="Times New Roman"/>
                <a:sym typeface="Times New Roman"/>
              </a:rPr>
              <a:t>    - Con nín đi! Mợ đã về với các con rồi mà. </a:t>
            </a:r>
            <a:endParaRPr/>
          </a:p>
          <a:p>
            <a:pPr indent="0" lvl="0" marL="0" marR="0" rtl="0" algn="just">
              <a:spcBef>
                <a:spcPts val="0"/>
              </a:spcBef>
              <a:spcAft>
                <a:spcPts val="0"/>
              </a:spcAft>
              <a:buClr>
                <a:schemeClr val="dk1"/>
              </a:buClr>
              <a:buSzPts val="2100"/>
              <a:buFont typeface="Times New Roman"/>
              <a:buNone/>
            </a:pPr>
            <a:r>
              <a:rPr b="1" i="1" lang="en-US" sz="2100">
                <a:solidFill>
                  <a:schemeClr val="dk1"/>
                </a:solidFill>
                <a:latin typeface="Times New Roman"/>
                <a:ea typeface="Times New Roman"/>
                <a:cs typeface="Times New Roman"/>
                <a:sym typeface="Times New Roman"/>
              </a:rPr>
              <a:t>    Mẹ tôi lấy vạt áo nâu thấm nước mắt cho tôi rồi xốc nách tôi lên xe. Đến bấy giờ tôi mới kịp nhận ra mẹ tôi không còm cõi xơ xác quá như cô tôi nhắc lại lời người họ nội của tôi nói. Gương mặt mẹ tôi vẫn tươi sáng với đôi mắt trong, và nước da mịn làm nổi bật màu hồng của hai gò má. Hay tại sự sung sướng bỗng được trông nhìn và ôm ấp cái hình hài máu mủ của mình mà mẹ tôi lại tươi đẹp như thuở còn sung túc? Tôi ngồi trên đệm xe, đùi áp đùi mẹ tôi, đầu ngả vào cánh tay mẹ tôi, tôi thấy những cảm giác ấm áp đã bao lâu mất đi bỗng lại mơn man khắp da thịt. Hơi quần áo mẹ tôi và những hơi thở ở khuôn miệng xinh xắn nhai trầu phả ra lúc đó thơm tho lạ thường. </a:t>
            </a:r>
            <a:endParaRPr/>
          </a:p>
          <a:p>
            <a:pPr indent="0" lvl="0" marL="0" marR="0" rtl="0" algn="just">
              <a:spcBef>
                <a:spcPts val="0"/>
              </a:spcBef>
              <a:spcAft>
                <a:spcPts val="0"/>
              </a:spcAft>
              <a:buClr>
                <a:schemeClr val="dk1"/>
              </a:buClr>
              <a:buSzPts val="2100"/>
              <a:buFont typeface="Times New Roman"/>
              <a:buNone/>
            </a:pPr>
            <a:r>
              <a:rPr b="1" i="1" lang="en-US" sz="2100">
                <a:solidFill>
                  <a:schemeClr val="dk1"/>
                </a:solidFill>
                <a:latin typeface="Times New Roman"/>
                <a:ea typeface="Times New Roman"/>
                <a:cs typeface="Times New Roman"/>
                <a:sym typeface="Times New Roman"/>
              </a:rPr>
              <a:t>    Phải bé lại và lăn vào lòng một người mẹ, áp mặt vào bầu sữa nóng của người mẹ, để bàn tay người mẹ vuốt ve từ trên trán xuống cằm, và gãi rôm ở sống lưng cho, mới thấy người mẹ có một êm dịu vô cùng. Từ ngã tư đầu trường học về đến nhà, tôi không còn nhớ mẹ tôi đã hỏi tôi và tôi đã trả lời mẹ tôi những câu gì.”</a:t>
            </a:r>
            <a:endParaRPr b="1" i="1" sz="2100">
              <a:solidFill>
                <a:schemeClr val="dk1"/>
              </a:solidFill>
              <a:latin typeface="Times New Roman"/>
              <a:ea typeface="Times New Roman"/>
              <a:cs typeface="Times New Roman"/>
              <a:sym typeface="Times New Roman"/>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20"/>
          <p:cNvPicPr preferRelativeResize="0"/>
          <p:nvPr/>
        </p:nvPicPr>
        <p:blipFill rotWithShape="1">
          <a:blip r:embed="rId3">
            <a:alphaModFix/>
          </a:blip>
          <a:srcRect b="0" l="0" r="0" t="0"/>
          <a:stretch/>
        </p:blipFill>
        <p:spPr>
          <a:xfrm>
            <a:off x="-152401" y="-193183"/>
            <a:ext cx="12192000" cy="6858000"/>
          </a:xfrm>
          <a:prstGeom prst="rect">
            <a:avLst/>
          </a:prstGeom>
          <a:noFill/>
          <a:ln>
            <a:noFill/>
          </a:ln>
        </p:spPr>
      </p:pic>
      <p:sp>
        <p:nvSpPr>
          <p:cNvPr id="261" name="Google Shape;261;p20"/>
          <p:cNvSpPr txBox="1"/>
          <p:nvPr/>
        </p:nvSpPr>
        <p:spPr>
          <a:xfrm>
            <a:off x="717898" y="149236"/>
            <a:ext cx="622152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1:</a:t>
            </a:r>
            <a:endParaRPr/>
          </a:p>
        </p:txBody>
      </p:sp>
      <p:sp>
        <p:nvSpPr>
          <p:cNvPr id="262" name="Google Shape;262;p20"/>
          <p:cNvSpPr/>
          <p:nvPr/>
        </p:nvSpPr>
        <p:spPr>
          <a:xfrm>
            <a:off x="717898" y="863795"/>
            <a:ext cx="462100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CÂU HỎI ĐỌC HIỂU VĂN BẢN</a:t>
            </a:r>
            <a:endParaRPr b="1" sz="2400">
              <a:solidFill>
                <a:srgbClr val="FF0000"/>
              </a:solidFill>
              <a:latin typeface="Times New Roman"/>
              <a:ea typeface="Times New Roman"/>
              <a:cs typeface="Times New Roman"/>
              <a:sym typeface="Times New Roman"/>
            </a:endParaRPr>
          </a:p>
        </p:txBody>
      </p:sp>
      <p:sp>
        <p:nvSpPr>
          <p:cNvPr id="263" name="Google Shape;263;p20"/>
          <p:cNvSpPr/>
          <p:nvPr/>
        </p:nvSpPr>
        <p:spPr>
          <a:xfrm>
            <a:off x="820196" y="2558422"/>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3:</a:t>
            </a:r>
            <a:r>
              <a:rPr lang="en-US" sz="2800">
                <a:solidFill>
                  <a:srgbClr val="0066FF"/>
                </a:solidFill>
                <a:latin typeface="Times New Roman"/>
                <a:ea typeface="Times New Roman"/>
                <a:cs typeface="Times New Roman"/>
                <a:sym typeface="Times New Roman"/>
              </a:rPr>
              <a:t> Tìm hai chi tiết nêu cảm xúc của bé Hồng khi được gặp lại mẹ.	</a:t>
            </a:r>
            <a:endParaRPr sz="2800">
              <a:solidFill>
                <a:srgbClr val="0066FF"/>
              </a:solidFill>
              <a:latin typeface="Times New Roman"/>
              <a:ea typeface="Times New Roman"/>
              <a:cs typeface="Times New Roman"/>
              <a:sym typeface="Times New Roman"/>
            </a:endParaRPr>
          </a:p>
        </p:txBody>
      </p:sp>
      <p:sp>
        <p:nvSpPr>
          <p:cNvPr id="264" name="Google Shape;264;p20"/>
          <p:cNvSpPr/>
          <p:nvPr/>
        </p:nvSpPr>
        <p:spPr>
          <a:xfrm>
            <a:off x="717896" y="1363529"/>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Đoạn văn trên trích từ văn bản nào? Tác giả là ai?</a:t>
            </a:r>
            <a:endParaRPr sz="2800">
              <a:solidFill>
                <a:srgbClr val="0066FF"/>
              </a:solidFill>
              <a:latin typeface="Times New Roman"/>
              <a:ea typeface="Times New Roman"/>
              <a:cs typeface="Times New Roman"/>
              <a:sym typeface="Times New Roman"/>
            </a:endParaRPr>
          </a:p>
        </p:txBody>
      </p:sp>
      <p:sp>
        <p:nvSpPr>
          <p:cNvPr id="265" name="Google Shape;265;p20"/>
          <p:cNvSpPr/>
          <p:nvPr/>
        </p:nvSpPr>
        <p:spPr>
          <a:xfrm>
            <a:off x="717896" y="1960988"/>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a:t>
            </a:r>
            <a:r>
              <a:rPr lang="en-US" sz="2800">
                <a:solidFill>
                  <a:srgbClr val="0066FF"/>
                </a:solidFill>
                <a:latin typeface="Times New Roman"/>
                <a:ea typeface="Times New Roman"/>
                <a:cs typeface="Times New Roman"/>
                <a:sym typeface="Times New Roman"/>
              </a:rPr>
              <a:t> Nêu nội dung của đoạn văn trên.</a:t>
            </a:r>
            <a:endParaRPr sz="2800">
              <a:solidFill>
                <a:srgbClr val="0066FF"/>
              </a:solidFill>
              <a:latin typeface="Times New Roman"/>
              <a:ea typeface="Times New Roman"/>
              <a:cs typeface="Times New Roman"/>
              <a:sym typeface="Times New Roman"/>
            </a:endParaRPr>
          </a:p>
        </p:txBody>
      </p:sp>
      <p:sp>
        <p:nvSpPr>
          <p:cNvPr id="266" name="Google Shape;266;p20"/>
          <p:cNvSpPr/>
          <p:nvPr/>
        </p:nvSpPr>
        <p:spPr>
          <a:xfrm>
            <a:off x="820192" y="4314628"/>
            <a:ext cx="11219407"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Tìm từ tượng hình trong câu văn sau: “Đến bấy giờ tôi mới kịp nhận ra mẹ tôi không còm cõi xơ xác quá như cô tôi nhắc lại lời người họ nội của tôi nói.” </a:t>
            </a:r>
            <a:endParaRPr sz="2800">
              <a:solidFill>
                <a:srgbClr val="0066FF"/>
              </a:solidFill>
              <a:latin typeface="Times New Roman"/>
              <a:ea typeface="Times New Roman"/>
              <a:cs typeface="Times New Roman"/>
              <a:sym typeface="Times New Roman"/>
            </a:endParaRPr>
          </a:p>
        </p:txBody>
      </p:sp>
      <p:sp>
        <p:nvSpPr>
          <p:cNvPr id="267" name="Google Shape;267;p20"/>
          <p:cNvSpPr/>
          <p:nvPr/>
        </p:nvSpPr>
        <p:spPr>
          <a:xfrm>
            <a:off x="820192" y="3221073"/>
            <a:ext cx="11219400" cy="954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4:</a:t>
            </a:r>
            <a:r>
              <a:rPr lang="en-US" sz="2800">
                <a:solidFill>
                  <a:srgbClr val="0066FF"/>
                </a:solidFill>
                <a:latin typeface="Times New Roman"/>
                <a:ea typeface="Times New Roman"/>
                <a:cs typeface="Times New Roman"/>
                <a:sym typeface="Times New Roman"/>
              </a:rPr>
              <a:t> Tìm tình thái từ trong câu văn sau : </a:t>
            </a:r>
            <a:r>
              <a:rPr b="1" lang="en-US" sz="2800">
                <a:solidFill>
                  <a:srgbClr val="0066FF"/>
                </a:solidFill>
                <a:latin typeface="Times New Roman"/>
                <a:ea typeface="Times New Roman"/>
                <a:cs typeface="Times New Roman"/>
                <a:sym typeface="Times New Roman"/>
              </a:rPr>
              <a:t> </a:t>
            </a:r>
            <a:r>
              <a:rPr lang="en-US" sz="2800">
                <a:solidFill>
                  <a:srgbClr val="0066FF"/>
                </a:solidFill>
                <a:latin typeface="Times New Roman"/>
                <a:ea typeface="Times New Roman"/>
                <a:cs typeface="Times New Roman"/>
                <a:sym typeface="Times New Roman"/>
              </a:rPr>
              <a:t>“- Con nín đi! Mợ đã về với các con rồi mà.” </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21"/>
          <p:cNvPicPr preferRelativeResize="0"/>
          <p:nvPr/>
        </p:nvPicPr>
        <p:blipFill rotWithShape="1">
          <a:blip r:embed="rId3">
            <a:alphaModFix/>
          </a:blip>
          <a:srcRect b="0" l="0" r="0" t="0"/>
          <a:stretch/>
        </p:blipFill>
        <p:spPr>
          <a:xfrm>
            <a:off x="-152401" y="-193183"/>
            <a:ext cx="12192000" cy="6858000"/>
          </a:xfrm>
          <a:prstGeom prst="rect">
            <a:avLst/>
          </a:prstGeom>
          <a:noFill/>
          <a:ln>
            <a:noFill/>
          </a:ln>
        </p:spPr>
      </p:pic>
      <p:sp>
        <p:nvSpPr>
          <p:cNvPr id="273" name="Google Shape;273;p21"/>
          <p:cNvSpPr txBox="1"/>
          <p:nvPr/>
        </p:nvSpPr>
        <p:spPr>
          <a:xfrm>
            <a:off x="717898" y="149236"/>
            <a:ext cx="622152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1:</a:t>
            </a:r>
            <a:endParaRPr/>
          </a:p>
        </p:txBody>
      </p:sp>
      <p:sp>
        <p:nvSpPr>
          <p:cNvPr id="274" name="Google Shape;274;p21"/>
          <p:cNvSpPr/>
          <p:nvPr/>
        </p:nvSpPr>
        <p:spPr>
          <a:xfrm>
            <a:off x="563349" y="3757922"/>
            <a:ext cx="11219400" cy="26778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3</a:t>
            </a:r>
            <a:r>
              <a:rPr lang="en-US" sz="2800">
                <a:solidFill>
                  <a:srgbClr val="0066FF"/>
                </a:solidFill>
                <a:latin typeface="Times New Roman"/>
                <a:ea typeface="Times New Roman"/>
                <a:cs typeface="Times New Roman"/>
                <a:sym typeface="Times New Roman"/>
              </a:rPr>
              <a:t>: Hai chi tiết nêu cảm xúc của bé Hồng khi được gặp lại mẹ là:</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Chi tiết 1: </a:t>
            </a:r>
            <a:r>
              <a:rPr i="1" lang="en-US" sz="2800">
                <a:solidFill>
                  <a:srgbClr val="0066FF"/>
                </a:solidFill>
                <a:latin typeface="Times New Roman"/>
                <a:ea typeface="Times New Roman"/>
                <a:cs typeface="Times New Roman"/>
                <a:sym typeface="Times New Roman"/>
              </a:rPr>
              <a:t>tôi thấy những cảm giác ấm áp đã bao lâu mất đi bỗng lại mơn man khắp da thịt.</a:t>
            </a:r>
            <a:endParaRPr i="1" sz="2800">
              <a:solidFill>
                <a:srgbClr val="0066FF"/>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Chi tiết 2:  </a:t>
            </a:r>
            <a:r>
              <a:rPr i="1" lang="en-US" sz="2800">
                <a:solidFill>
                  <a:srgbClr val="0066FF"/>
                </a:solidFill>
                <a:latin typeface="Times New Roman"/>
                <a:ea typeface="Times New Roman"/>
                <a:cs typeface="Times New Roman"/>
                <a:sym typeface="Times New Roman"/>
              </a:rPr>
              <a:t>Phải bé lại và lăn vào lòng một người mẹ, áp mặt vào bầu sữa nóng của người mẹ, để bàn tay người mẹ vuốt ve từ trên trán xuống cằm, và gãi rôm ở sống lưng cho, mới thấy người mẹ có một êm dịu vô cùng. </a:t>
            </a:r>
            <a:endParaRPr i="1" sz="2800">
              <a:solidFill>
                <a:srgbClr val="0066FF"/>
              </a:solidFill>
              <a:latin typeface="Times New Roman"/>
              <a:ea typeface="Times New Roman"/>
              <a:cs typeface="Times New Roman"/>
              <a:sym typeface="Times New Roman"/>
            </a:endParaRPr>
          </a:p>
        </p:txBody>
      </p:sp>
      <p:sp>
        <p:nvSpPr>
          <p:cNvPr id="275" name="Google Shape;275;p21"/>
          <p:cNvSpPr/>
          <p:nvPr/>
        </p:nvSpPr>
        <p:spPr>
          <a:xfrm>
            <a:off x="563351" y="1505229"/>
            <a:ext cx="11219400" cy="954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Đoạn văn trên trích từ văn bản “ Trong lòng mẹ”.  Tác giả là Nguyên Hồng.</a:t>
            </a:r>
            <a:endParaRPr/>
          </a:p>
        </p:txBody>
      </p:sp>
      <p:sp>
        <p:nvSpPr>
          <p:cNvPr id="276" name="Google Shape;276;p21"/>
          <p:cNvSpPr/>
          <p:nvPr/>
        </p:nvSpPr>
        <p:spPr>
          <a:xfrm>
            <a:off x="837125" y="864705"/>
            <a:ext cx="1021294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HƯỚNG DẨN TRẢ LỜI </a:t>
            </a:r>
            <a:r>
              <a:rPr b="1" lang="en-US" sz="2800">
                <a:solidFill>
                  <a:srgbClr val="FF0000"/>
                </a:solidFill>
                <a:latin typeface="Times New Roman"/>
                <a:ea typeface="Times New Roman"/>
                <a:cs typeface="Times New Roman"/>
                <a:sym typeface="Times New Roman"/>
              </a:rPr>
              <a:t>CÂU HỎI ĐỌC HIỂU VĂN BẢN</a:t>
            </a:r>
            <a:endParaRPr b="1" sz="2800">
              <a:solidFill>
                <a:srgbClr val="FF0000"/>
              </a:solidFill>
              <a:latin typeface="Times New Roman"/>
              <a:ea typeface="Times New Roman"/>
              <a:cs typeface="Times New Roman"/>
              <a:sym typeface="Times New Roman"/>
            </a:endParaRPr>
          </a:p>
        </p:txBody>
      </p:sp>
      <p:sp>
        <p:nvSpPr>
          <p:cNvPr id="277" name="Google Shape;277;p21"/>
          <p:cNvSpPr/>
          <p:nvPr/>
        </p:nvSpPr>
        <p:spPr>
          <a:xfrm>
            <a:off x="577492" y="2459220"/>
            <a:ext cx="10732200" cy="13851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a:t>
            </a:r>
            <a:r>
              <a:rPr lang="en-US" sz="2800">
                <a:solidFill>
                  <a:srgbClr val="0066FF"/>
                </a:solidFill>
                <a:latin typeface="Times New Roman"/>
                <a:ea typeface="Times New Roman"/>
                <a:cs typeface="Times New Roman"/>
                <a:sym typeface="Times New Roman"/>
              </a:rPr>
              <a:t> Nội dung của đoạn văn trên là kể về cuộc gặp gỡ của bé Hồng với mẹ sau nhiều ngày xa cách. Đồng thời nêu được cảm xúc sung sướng, hạnh phúc của  Hồng khi được sống trong lòng mẹ.</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p:nvPr/>
        </p:nvSpPr>
        <p:spPr>
          <a:xfrm>
            <a:off x="673100" y="889000"/>
            <a:ext cx="2108200" cy="5359400"/>
          </a:xfrm>
          <a:prstGeom prst="can">
            <a:avLst>
              <a:gd fmla="val 25000" name="adj"/>
            </a:avLst>
          </a:prstGeom>
          <a:solidFill>
            <a:srgbClr val="833C0B"/>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C55A11"/>
              </a:solidFill>
              <a:latin typeface="Calibri"/>
              <a:ea typeface="Calibri"/>
              <a:cs typeface="Calibri"/>
              <a:sym typeface="Calibri"/>
            </a:endParaRPr>
          </a:p>
        </p:txBody>
      </p:sp>
      <p:sp>
        <p:nvSpPr>
          <p:cNvPr id="95" name="Google Shape;95;p2"/>
          <p:cNvSpPr/>
          <p:nvPr/>
        </p:nvSpPr>
        <p:spPr>
          <a:xfrm>
            <a:off x="652738" y="3196196"/>
            <a:ext cx="214892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00"/>
                </a:solidFill>
                <a:latin typeface="Times New Roman"/>
                <a:ea typeface="Times New Roman"/>
                <a:cs typeface="Times New Roman"/>
                <a:sym typeface="Times New Roman"/>
              </a:rPr>
              <a:t>MỤC TIÊU</a:t>
            </a:r>
            <a:endParaRPr/>
          </a:p>
        </p:txBody>
      </p:sp>
      <p:sp>
        <p:nvSpPr>
          <p:cNvPr id="96" name="Google Shape;96;p2"/>
          <p:cNvSpPr/>
          <p:nvPr/>
        </p:nvSpPr>
        <p:spPr>
          <a:xfrm>
            <a:off x="2781300" y="1408214"/>
            <a:ext cx="7442199" cy="1219200"/>
          </a:xfrm>
          <a:prstGeom prst="homePlat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txBox="1"/>
          <p:nvPr/>
        </p:nvSpPr>
        <p:spPr>
          <a:xfrm>
            <a:off x="3226441" y="1540760"/>
            <a:ext cx="640015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Ôn lại những kiến thức cơ bản và kỹ năng làm bài Đọc hiểu văn bản.</a:t>
            </a:r>
            <a:endParaRPr/>
          </a:p>
        </p:txBody>
      </p:sp>
      <p:sp>
        <p:nvSpPr>
          <p:cNvPr id="98" name="Google Shape;98;p2"/>
          <p:cNvSpPr/>
          <p:nvPr/>
        </p:nvSpPr>
        <p:spPr>
          <a:xfrm>
            <a:off x="2781300" y="2944914"/>
            <a:ext cx="7442199" cy="1219200"/>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txBox="1"/>
          <p:nvPr/>
        </p:nvSpPr>
        <p:spPr>
          <a:xfrm>
            <a:off x="3226441" y="3077460"/>
            <a:ext cx="640015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Thực hành cách làm bài Đọc hiểu văn bản.</a:t>
            </a:r>
            <a:endParaRPr/>
          </a:p>
        </p:txBody>
      </p:sp>
      <p:sp>
        <p:nvSpPr>
          <p:cNvPr id="100" name="Google Shape;100;p2"/>
          <p:cNvSpPr/>
          <p:nvPr/>
        </p:nvSpPr>
        <p:spPr>
          <a:xfrm>
            <a:off x="2781300" y="4480128"/>
            <a:ext cx="7442199" cy="1219200"/>
          </a:xfrm>
          <a:prstGeom prst="homePlat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txBox="1"/>
          <p:nvPr/>
        </p:nvSpPr>
        <p:spPr>
          <a:xfrm>
            <a:off x="3226441" y="4612674"/>
            <a:ext cx="6400159"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Phát triển năng lực tiếp nhận văn bản, giao tiếp, tự chủ, tự học, thẩm mỹ.</a:t>
            </a:r>
            <a:endParaRPr/>
          </a:p>
        </p:txBody>
      </p:sp>
      <p:sp>
        <p:nvSpPr>
          <p:cNvPr id="102" name="Google Shape;102;p2"/>
          <p:cNvSpPr/>
          <p:nvPr/>
        </p:nvSpPr>
        <p:spPr>
          <a:xfrm>
            <a:off x="2464434" y="1170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5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22"/>
          <p:cNvPicPr preferRelativeResize="0"/>
          <p:nvPr/>
        </p:nvPicPr>
        <p:blipFill rotWithShape="1">
          <a:blip r:embed="rId3">
            <a:alphaModFix/>
          </a:blip>
          <a:srcRect b="0" l="0" r="0" t="0"/>
          <a:stretch/>
        </p:blipFill>
        <p:spPr>
          <a:xfrm>
            <a:off x="-152401" y="-193183"/>
            <a:ext cx="12192000" cy="6858000"/>
          </a:xfrm>
          <a:prstGeom prst="rect">
            <a:avLst/>
          </a:prstGeom>
          <a:noFill/>
          <a:ln>
            <a:noFill/>
          </a:ln>
        </p:spPr>
      </p:pic>
      <p:sp>
        <p:nvSpPr>
          <p:cNvPr id="283" name="Google Shape;283;p22"/>
          <p:cNvSpPr txBox="1"/>
          <p:nvPr/>
        </p:nvSpPr>
        <p:spPr>
          <a:xfrm>
            <a:off x="717898" y="149236"/>
            <a:ext cx="622152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1:</a:t>
            </a:r>
            <a:endParaRPr/>
          </a:p>
        </p:txBody>
      </p:sp>
      <p:sp>
        <p:nvSpPr>
          <p:cNvPr id="284" name="Google Shape;284;p22"/>
          <p:cNvSpPr/>
          <p:nvPr/>
        </p:nvSpPr>
        <p:spPr>
          <a:xfrm>
            <a:off x="717898" y="863795"/>
            <a:ext cx="598997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TRẢ LỜI CÂU HỎI ĐỌC HIỂU VĂN BẢN</a:t>
            </a:r>
            <a:endParaRPr b="1" sz="2400">
              <a:solidFill>
                <a:srgbClr val="FF0000"/>
              </a:solidFill>
              <a:latin typeface="Times New Roman"/>
              <a:ea typeface="Times New Roman"/>
              <a:cs typeface="Times New Roman"/>
              <a:sym typeface="Times New Roman"/>
            </a:endParaRPr>
          </a:p>
        </p:txBody>
      </p:sp>
      <p:sp>
        <p:nvSpPr>
          <p:cNvPr id="285" name="Google Shape;285;p22"/>
          <p:cNvSpPr/>
          <p:nvPr/>
        </p:nvSpPr>
        <p:spPr>
          <a:xfrm>
            <a:off x="820191" y="3480823"/>
            <a:ext cx="11219407"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Từ tượng hình trong câu văn là </a:t>
            </a:r>
            <a:r>
              <a:rPr lang="en-US" sz="2800">
                <a:solidFill>
                  <a:schemeClr val="dk1"/>
                </a:solidFill>
                <a:latin typeface="Times New Roman"/>
                <a:ea typeface="Times New Roman"/>
                <a:cs typeface="Times New Roman"/>
                <a:sym typeface="Times New Roman"/>
              </a:rPr>
              <a:t> </a:t>
            </a:r>
            <a:r>
              <a:rPr i="1" lang="en-US" sz="2800">
                <a:solidFill>
                  <a:srgbClr val="0066FF"/>
                </a:solidFill>
                <a:latin typeface="Times New Roman"/>
                <a:ea typeface="Times New Roman"/>
                <a:cs typeface="Times New Roman"/>
                <a:sym typeface="Times New Roman"/>
              </a:rPr>
              <a:t>“Đến bấy giờ tôi mới kịp nhận ra mẹ tôi không </a:t>
            </a:r>
            <a:r>
              <a:rPr i="1" lang="en-US" sz="2800">
                <a:solidFill>
                  <a:srgbClr val="FF0000"/>
                </a:solidFill>
                <a:latin typeface="Times New Roman"/>
                <a:ea typeface="Times New Roman"/>
                <a:cs typeface="Times New Roman"/>
                <a:sym typeface="Times New Roman"/>
              </a:rPr>
              <a:t>còm cõi xơ xác </a:t>
            </a:r>
            <a:r>
              <a:rPr i="1" lang="en-US" sz="2800">
                <a:solidFill>
                  <a:srgbClr val="0066FF"/>
                </a:solidFill>
                <a:latin typeface="Times New Roman"/>
                <a:ea typeface="Times New Roman"/>
                <a:cs typeface="Times New Roman"/>
                <a:sym typeface="Times New Roman"/>
              </a:rPr>
              <a:t>quá như cô tôi nhắc lại lời người họ nội của tôi nói.” </a:t>
            </a:r>
            <a:endParaRPr i="1" sz="2800">
              <a:solidFill>
                <a:srgbClr val="0066FF"/>
              </a:solidFill>
              <a:latin typeface="Times New Roman"/>
              <a:ea typeface="Times New Roman"/>
              <a:cs typeface="Times New Roman"/>
              <a:sym typeface="Times New Roman"/>
            </a:endParaRPr>
          </a:p>
        </p:txBody>
      </p:sp>
      <p:sp>
        <p:nvSpPr>
          <p:cNvPr id="286" name="Google Shape;286;p22"/>
          <p:cNvSpPr/>
          <p:nvPr/>
        </p:nvSpPr>
        <p:spPr>
          <a:xfrm>
            <a:off x="820191" y="1926141"/>
            <a:ext cx="11219400" cy="9540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4:</a:t>
            </a:r>
            <a:r>
              <a:rPr lang="en-US" sz="2800">
                <a:solidFill>
                  <a:srgbClr val="0066FF"/>
                </a:solidFill>
                <a:latin typeface="Times New Roman"/>
                <a:ea typeface="Times New Roman"/>
                <a:cs typeface="Times New Roman"/>
                <a:sym typeface="Times New Roman"/>
              </a:rPr>
              <a:t> Tình thái từ trong câu văn là </a:t>
            </a:r>
            <a:r>
              <a:rPr i="1" lang="en-US" sz="2800">
                <a:solidFill>
                  <a:srgbClr val="0066FF"/>
                </a:solidFill>
                <a:latin typeface="Times New Roman"/>
                <a:ea typeface="Times New Roman"/>
                <a:cs typeface="Times New Roman"/>
                <a:sym typeface="Times New Roman"/>
              </a:rPr>
              <a:t>: “Con nín </a:t>
            </a:r>
            <a:r>
              <a:rPr i="1" lang="en-US" sz="2800">
                <a:solidFill>
                  <a:srgbClr val="FF0000"/>
                </a:solidFill>
                <a:latin typeface="Times New Roman"/>
                <a:ea typeface="Times New Roman"/>
                <a:cs typeface="Times New Roman"/>
                <a:sym typeface="Times New Roman"/>
              </a:rPr>
              <a:t>đi</a:t>
            </a:r>
            <a:r>
              <a:rPr i="1" lang="en-US" sz="2800">
                <a:solidFill>
                  <a:srgbClr val="0066FF"/>
                </a:solidFill>
                <a:latin typeface="Times New Roman"/>
                <a:ea typeface="Times New Roman"/>
                <a:cs typeface="Times New Roman"/>
                <a:sym typeface="Times New Roman"/>
              </a:rPr>
              <a:t>! Mợ đã về với các con rồi </a:t>
            </a:r>
            <a:r>
              <a:rPr i="1" lang="en-US" sz="2800">
                <a:solidFill>
                  <a:srgbClr val="FF0000"/>
                </a:solidFill>
                <a:latin typeface="Times New Roman"/>
                <a:ea typeface="Times New Roman"/>
                <a:cs typeface="Times New Roman"/>
                <a:sym typeface="Times New Roman"/>
              </a:rPr>
              <a:t>mà</a:t>
            </a:r>
            <a:r>
              <a:rPr i="1" lang="en-US" sz="2800">
                <a:solidFill>
                  <a:srgbClr val="0066FF"/>
                </a:solidFill>
                <a:latin typeface="Times New Roman"/>
                <a:ea typeface="Times New Roman"/>
                <a:cs typeface="Times New Roman"/>
                <a:sym typeface="Times New Roman"/>
              </a:rPr>
              <a:t>.” </a:t>
            </a:r>
            <a:endParaRPr i="1"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92" name="Google Shape;292;p23"/>
          <p:cNvPicPr preferRelativeResize="0"/>
          <p:nvPr/>
        </p:nvPicPr>
        <p:blipFill rotWithShape="1">
          <a:blip r:embed="rId4">
            <a:alphaModFix/>
          </a:blip>
          <a:srcRect b="7620" l="8498" r="9035" t="18474"/>
          <a:stretch/>
        </p:blipFill>
        <p:spPr>
          <a:xfrm>
            <a:off x="7567808" y="0"/>
            <a:ext cx="4496844" cy="1461319"/>
          </a:xfrm>
          <a:prstGeom prst="rect">
            <a:avLst/>
          </a:prstGeom>
          <a:noFill/>
          <a:ln>
            <a:noFill/>
          </a:ln>
        </p:spPr>
      </p:pic>
      <p:sp>
        <p:nvSpPr>
          <p:cNvPr id="293" name="Google Shape;293;p23"/>
          <p:cNvSpPr txBox="1"/>
          <p:nvPr/>
        </p:nvSpPr>
        <p:spPr>
          <a:xfrm>
            <a:off x="717898" y="149236"/>
            <a:ext cx="969234"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2</a:t>
            </a:r>
            <a:endParaRPr/>
          </a:p>
        </p:txBody>
      </p:sp>
      <p:sp>
        <p:nvSpPr>
          <p:cNvPr id="294" name="Google Shape;294;p23"/>
          <p:cNvSpPr/>
          <p:nvPr/>
        </p:nvSpPr>
        <p:spPr>
          <a:xfrm>
            <a:off x="717898" y="938099"/>
            <a:ext cx="6945032"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Đọc đoạn văn bản sau và trả lời các câu hỏi.</a:t>
            </a:r>
            <a:endParaRPr sz="2800">
              <a:solidFill>
                <a:srgbClr val="0066FF"/>
              </a:solidFill>
              <a:latin typeface="Times New Roman"/>
              <a:ea typeface="Times New Roman"/>
              <a:cs typeface="Times New Roman"/>
              <a:sym typeface="Times New Roman"/>
            </a:endParaRPr>
          </a:p>
        </p:txBody>
      </p:sp>
      <p:sp>
        <p:nvSpPr>
          <p:cNvPr id="295" name="Google Shape;295;p23"/>
          <p:cNvSpPr/>
          <p:nvPr/>
        </p:nvSpPr>
        <p:spPr>
          <a:xfrm>
            <a:off x="2405030" y="369022"/>
            <a:ext cx="30492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66FF"/>
                </a:solidFill>
                <a:latin typeface="Times New Roman"/>
                <a:ea typeface="Times New Roman"/>
                <a:cs typeface="Times New Roman"/>
                <a:sym typeface="Times New Roman"/>
              </a:rPr>
              <a:t>ĐỌC HIỂU (… điểm)</a:t>
            </a:r>
            <a:endParaRPr b="1" sz="2400">
              <a:solidFill>
                <a:schemeClr val="dk1"/>
              </a:solidFill>
              <a:latin typeface="Times New Roman"/>
              <a:ea typeface="Times New Roman"/>
              <a:cs typeface="Times New Roman"/>
              <a:sym typeface="Times New Roman"/>
            </a:endParaRPr>
          </a:p>
        </p:txBody>
      </p:sp>
      <p:sp>
        <p:nvSpPr>
          <p:cNvPr id="296" name="Google Shape;296;p23"/>
          <p:cNvSpPr/>
          <p:nvPr/>
        </p:nvSpPr>
        <p:spPr>
          <a:xfrm>
            <a:off x="796344" y="1335195"/>
            <a:ext cx="10599311" cy="595239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00B050"/>
              </a:buClr>
              <a:buSzPts val="2800"/>
              <a:buFont typeface="Times New Roman"/>
              <a:buNone/>
            </a:pPr>
            <a:r>
              <a:rPr lang="en-US" sz="2800">
                <a:solidFill>
                  <a:srgbClr val="00B050"/>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“Mặt lão tự nhiên co rúm lại . Những vết nhăn xô lại với nhau, ép cho nước mắt chảy ra. Cái đầu lão ngoẹo về một bên và cái miệng móm mém của lão mếu như con nít. Lão hu hu khóc...</a:t>
            </a:r>
            <a:endParaRPr/>
          </a:p>
          <a:p>
            <a:pPr indent="-457200" lvl="0" marL="457200" marR="0" rtl="0" algn="l">
              <a:spcBef>
                <a:spcPts val="560"/>
              </a:spcBef>
              <a:spcAft>
                <a:spcPts val="0"/>
              </a:spcAft>
              <a:buClr>
                <a:schemeClr val="dk1"/>
              </a:buClr>
              <a:buSzPts val="2800"/>
              <a:buFont typeface="Times New Roman"/>
              <a:buChar char="-"/>
            </a:pPr>
            <a:r>
              <a:rPr i="1" lang="en-US" sz="2800">
                <a:solidFill>
                  <a:schemeClr val="dk1"/>
                </a:solidFill>
                <a:latin typeface="Times New Roman"/>
                <a:ea typeface="Times New Roman"/>
                <a:cs typeface="Times New Roman"/>
                <a:sym typeface="Times New Roman"/>
              </a:rPr>
              <a:t>Khốn nạn… Ông giáo ơi!...Nó có biết gì đâu! Nó thấy tôi gọi thì chạy ngay về, vẫy đuôi mừng. Tôi cho nó ăn cơm. Nó đang ăn thì thằng Mục nấp ở trong nhà, ngay đằng sau nó, tóm lấy hai cẳng nó dốc ngược nó lên. Cứ như thế là thằng Mục và thằng Xiên, hai thằng chúng nó chỉ loay hoay một lúc đã trói chặt cả bốn chân nó lại. Bấy giờ cu cậu mới biết là cu cậu chết!...</a:t>
            </a:r>
            <a:endParaRPr/>
          </a:p>
          <a:p>
            <a:pPr indent="0" lvl="0" marL="0" marR="0" rtl="0" algn="l">
              <a:spcBef>
                <a:spcPts val="560"/>
              </a:spcBef>
              <a:spcAft>
                <a:spcPts val="0"/>
              </a:spcAft>
              <a:buClr>
                <a:schemeClr val="dk1"/>
              </a:buClr>
              <a:buSzPts val="2800"/>
              <a:buFont typeface="Times New Roman"/>
              <a:buNone/>
            </a:pPr>
            <a:r>
              <a:rPr i="1" lang="en-US" sz="2800">
                <a:solidFill>
                  <a:schemeClr val="dk1"/>
                </a:solidFill>
                <a:latin typeface="Times New Roman"/>
                <a:ea typeface="Times New Roman"/>
                <a:cs typeface="Times New Roman"/>
                <a:sym typeface="Times New Roman"/>
              </a:rPr>
              <a:t>-  Này! Ông giáo ạ! Cái giống nó cũng khôn! Nó cứ làm in như nó trách tôi; nó kêu ư ử, nhìn tôi như muốn bảo tôi rằng: “A! Lão già tệ lắm! Tôi ăn ở với lão như thế mà lão xử với tôi như thế này à?”</a:t>
            </a:r>
            <a:endParaRPr/>
          </a:p>
          <a:p>
            <a:pPr indent="0" lvl="0" marL="0" marR="0" rtl="0" algn="l">
              <a:spcBef>
                <a:spcPts val="56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a:t>
            </a:r>
            <a:r>
              <a:rPr b="1" lang="en-US" sz="1600">
                <a:solidFill>
                  <a:schemeClr val="dk1"/>
                </a:solidFill>
                <a:latin typeface="Arial"/>
                <a:ea typeface="Arial"/>
                <a:cs typeface="Arial"/>
                <a:sym typeface="Arial"/>
              </a:rPr>
              <a:t>			</a:t>
            </a:r>
            <a:endParaRPr b="1" i="1" sz="1600">
              <a:solidFill>
                <a:schemeClr val="dk1"/>
              </a:solidFill>
              <a:latin typeface="Arial"/>
              <a:ea typeface="Arial"/>
              <a:cs typeface="Arial"/>
              <a:sym typeface="Arial"/>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2" name="Google Shape;302;p24"/>
          <p:cNvSpPr txBox="1"/>
          <p:nvPr/>
        </p:nvSpPr>
        <p:spPr>
          <a:xfrm>
            <a:off x="717897" y="149236"/>
            <a:ext cx="389273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CÂU HỎI Đề 2:</a:t>
            </a:r>
            <a:endParaRPr b="1" sz="2800">
              <a:solidFill>
                <a:srgbClr val="385623"/>
              </a:solidFill>
              <a:latin typeface="Times New Roman"/>
              <a:ea typeface="Times New Roman"/>
              <a:cs typeface="Times New Roman"/>
              <a:sym typeface="Times New Roman"/>
            </a:endParaRPr>
          </a:p>
        </p:txBody>
      </p:sp>
      <p:sp>
        <p:nvSpPr>
          <p:cNvPr id="303" name="Google Shape;303;p24"/>
          <p:cNvSpPr/>
          <p:nvPr/>
        </p:nvSpPr>
        <p:spPr>
          <a:xfrm>
            <a:off x="972592" y="1502348"/>
            <a:ext cx="112194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FF"/>
              </a:buClr>
              <a:buSzPts val="2800"/>
              <a:buFont typeface="Times New Roman"/>
              <a:buNone/>
            </a:pPr>
            <a:r>
              <a:rPr b="1" lang="en-US" sz="2800">
                <a:solidFill>
                  <a:srgbClr val="0066FF"/>
                </a:solidFill>
                <a:latin typeface="Times New Roman"/>
                <a:ea typeface="Times New Roman"/>
                <a:cs typeface="Times New Roman"/>
                <a:sym typeface="Times New Roman"/>
              </a:rPr>
              <a:t>Câu 2</a:t>
            </a:r>
            <a:r>
              <a:rPr b="1" lang="en-US" sz="2800">
                <a:solidFill>
                  <a:srgbClr val="0070C0"/>
                </a:solidFill>
                <a:latin typeface="Times New Roman"/>
                <a:ea typeface="Times New Roman"/>
                <a:cs typeface="Times New Roman"/>
                <a:sym typeface="Times New Roman"/>
              </a:rPr>
              <a:t>:</a:t>
            </a:r>
            <a:r>
              <a:rPr lang="en-US" sz="2800">
                <a:solidFill>
                  <a:srgbClr val="0070C0"/>
                </a:solidFill>
                <a:latin typeface="Times New Roman"/>
                <a:ea typeface="Times New Roman"/>
                <a:cs typeface="Times New Roman"/>
                <a:sym typeface="Times New Roman"/>
              </a:rPr>
              <a:t> </a:t>
            </a:r>
            <a:r>
              <a:rPr lang="en-US" sz="2800">
                <a:solidFill>
                  <a:srgbClr val="0066FF"/>
                </a:solidFill>
                <a:latin typeface="Times New Roman"/>
                <a:ea typeface="Times New Roman"/>
                <a:cs typeface="Times New Roman"/>
                <a:sym typeface="Times New Roman"/>
              </a:rPr>
              <a:t>Qua câu văn </a:t>
            </a:r>
            <a:r>
              <a:rPr i="1" lang="en-US" sz="2800">
                <a:solidFill>
                  <a:srgbClr val="0066FF"/>
                </a:solidFill>
                <a:latin typeface="Times New Roman"/>
                <a:ea typeface="Times New Roman"/>
                <a:cs typeface="Times New Roman"/>
                <a:sym typeface="Times New Roman"/>
              </a:rPr>
              <a:t>“Nó cứ làm in như nó trách tôi; nó kêu ư ử, nhìn tôi như muốn bảo tôi rằng: “A! Lão già tệ lắm! Tôi ăn ở với lão như thế mà lão xử với tôi như thế này à?”, </a:t>
            </a:r>
            <a:r>
              <a:rPr lang="en-US" sz="2800">
                <a:solidFill>
                  <a:srgbClr val="0066FF"/>
                </a:solidFill>
                <a:latin typeface="Times New Roman"/>
                <a:ea typeface="Times New Roman"/>
                <a:cs typeface="Times New Roman"/>
                <a:sym typeface="Times New Roman"/>
              </a:rPr>
              <a:t>em hãy hình dung và nêu tâm trạng của Lão Hạc lúc đó như thế nào?</a:t>
            </a:r>
            <a:endParaRPr sz="2800">
              <a:solidFill>
                <a:srgbClr val="0066FF"/>
              </a:solidFill>
              <a:latin typeface="Times New Roman"/>
              <a:ea typeface="Times New Roman"/>
              <a:cs typeface="Times New Roman"/>
              <a:sym typeface="Times New Roman"/>
            </a:endParaRPr>
          </a:p>
        </p:txBody>
      </p:sp>
      <p:sp>
        <p:nvSpPr>
          <p:cNvPr id="304" name="Google Shape;304;p24"/>
          <p:cNvSpPr/>
          <p:nvPr/>
        </p:nvSpPr>
        <p:spPr>
          <a:xfrm>
            <a:off x="717893" y="682266"/>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Đoạn văn trên trích từ văn bản nào? Tác giả là ai?</a:t>
            </a:r>
            <a:endParaRPr sz="2800">
              <a:solidFill>
                <a:srgbClr val="0066FF"/>
              </a:solidFill>
              <a:latin typeface="Times New Roman"/>
              <a:ea typeface="Times New Roman"/>
              <a:cs typeface="Times New Roman"/>
              <a:sym typeface="Times New Roman"/>
            </a:endParaRPr>
          </a:p>
        </p:txBody>
      </p:sp>
      <p:sp>
        <p:nvSpPr>
          <p:cNvPr id="305" name="Google Shape;305;p24"/>
          <p:cNvSpPr/>
          <p:nvPr/>
        </p:nvSpPr>
        <p:spPr>
          <a:xfrm>
            <a:off x="845242" y="4274451"/>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Tìm từ tượng hình, tượng thanh trong đoạn văn đầu tiên.</a:t>
            </a:r>
            <a:endParaRPr sz="2800">
              <a:solidFill>
                <a:srgbClr val="0066FF"/>
              </a:solidFill>
              <a:latin typeface="Times New Roman"/>
              <a:ea typeface="Times New Roman"/>
              <a:cs typeface="Times New Roman"/>
              <a:sym typeface="Times New Roman"/>
            </a:endParaRPr>
          </a:p>
        </p:txBody>
      </p:sp>
      <p:sp>
        <p:nvSpPr>
          <p:cNvPr id="306" name="Google Shape;306;p24"/>
          <p:cNvSpPr/>
          <p:nvPr/>
        </p:nvSpPr>
        <p:spPr>
          <a:xfrm>
            <a:off x="845241" y="4818392"/>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6: </a:t>
            </a:r>
            <a:r>
              <a:rPr lang="en-US" sz="2800">
                <a:solidFill>
                  <a:srgbClr val="0066FF"/>
                </a:solidFill>
                <a:latin typeface="Times New Roman"/>
                <a:ea typeface="Times New Roman"/>
                <a:cs typeface="Times New Roman"/>
                <a:sym typeface="Times New Roman"/>
              </a:rPr>
              <a:t>Tìm thán từ,  tình thái từ trong đoạn văn cuối cùng.</a:t>
            </a:r>
            <a:endParaRPr sz="2800">
              <a:solidFill>
                <a:srgbClr val="0066FF"/>
              </a:solidFill>
              <a:latin typeface="Times New Roman"/>
              <a:ea typeface="Times New Roman"/>
              <a:cs typeface="Times New Roman"/>
              <a:sym typeface="Times New Roman"/>
            </a:endParaRPr>
          </a:p>
        </p:txBody>
      </p:sp>
      <p:sp>
        <p:nvSpPr>
          <p:cNvPr id="307" name="Google Shape;307;p24"/>
          <p:cNvSpPr/>
          <p:nvPr/>
        </p:nvSpPr>
        <p:spPr>
          <a:xfrm>
            <a:off x="845243" y="3264120"/>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3: </a:t>
            </a:r>
            <a:r>
              <a:rPr lang="en-US" sz="2800">
                <a:solidFill>
                  <a:srgbClr val="0066FF"/>
                </a:solidFill>
                <a:latin typeface="Times New Roman"/>
                <a:ea typeface="Times New Roman"/>
                <a:cs typeface="Times New Roman"/>
                <a:sym typeface="Times New Roman"/>
              </a:rPr>
              <a:t>Hãy nêu lí do vì sao  Lão Hạc quyết định bán cậu Vàng ?</a:t>
            </a:r>
            <a:endParaRPr sz="2800">
              <a:solidFill>
                <a:srgbClr val="0066FF"/>
              </a:solidFill>
              <a:latin typeface="Times New Roman"/>
              <a:ea typeface="Times New Roman"/>
              <a:cs typeface="Times New Roman"/>
              <a:sym typeface="Times New Roman"/>
            </a:endParaRPr>
          </a:p>
        </p:txBody>
      </p:sp>
      <p:sp>
        <p:nvSpPr>
          <p:cNvPr id="308" name="Google Shape;308;p24"/>
          <p:cNvSpPr/>
          <p:nvPr/>
        </p:nvSpPr>
        <p:spPr>
          <a:xfrm>
            <a:off x="845242" y="3766260"/>
            <a:ext cx="11219400" cy="523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4: </a:t>
            </a:r>
            <a:r>
              <a:rPr lang="en-US" sz="2800">
                <a:solidFill>
                  <a:srgbClr val="0066FF"/>
                </a:solidFill>
                <a:latin typeface="Times New Roman"/>
                <a:ea typeface="Times New Roman"/>
                <a:cs typeface="Times New Roman"/>
                <a:sym typeface="Times New Roman"/>
              </a:rPr>
              <a:t>Qua đoạn văn bản trên em có nhận xét gì về Lão Hạc?</a:t>
            </a:r>
            <a:endParaRPr sz="2800">
              <a:solidFill>
                <a:srgbClr val="0066FF"/>
              </a:solidFill>
              <a:latin typeface="Times New Roman"/>
              <a:ea typeface="Times New Roman"/>
              <a:cs typeface="Times New Roman"/>
              <a:sym typeface="Times New Roman"/>
            </a:endParaRPr>
          </a:p>
        </p:txBody>
      </p:sp>
      <p:sp>
        <p:nvSpPr>
          <p:cNvPr id="309" name="Google Shape;309;p24"/>
          <p:cNvSpPr/>
          <p:nvPr/>
        </p:nvSpPr>
        <p:spPr>
          <a:xfrm>
            <a:off x="845240" y="5281725"/>
            <a:ext cx="11219400" cy="954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7: </a:t>
            </a:r>
            <a:r>
              <a:rPr lang="en-US" sz="2800">
                <a:solidFill>
                  <a:srgbClr val="0066FF"/>
                </a:solidFill>
                <a:latin typeface="Times New Roman"/>
                <a:ea typeface="Times New Roman"/>
                <a:cs typeface="Times New Roman"/>
                <a:sym typeface="Times New Roman"/>
              </a:rPr>
              <a:t>Tìm một câu ghép trong đoạn văn bản trên. Giải thích tại sao em lại khẳng định đó là câu ghép.</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25"/>
          <p:cNvPicPr preferRelativeResize="0"/>
          <p:nvPr/>
        </p:nvPicPr>
        <p:blipFill rotWithShape="1">
          <a:blip r:embed="rId3">
            <a:alphaModFix/>
          </a:blip>
          <a:srcRect b="0" l="0" r="0" t="0"/>
          <a:stretch/>
        </p:blipFill>
        <p:spPr>
          <a:xfrm>
            <a:off x="0" y="-93595"/>
            <a:ext cx="12192000" cy="6858000"/>
          </a:xfrm>
          <a:prstGeom prst="rect">
            <a:avLst/>
          </a:prstGeom>
          <a:noFill/>
          <a:ln>
            <a:noFill/>
          </a:ln>
        </p:spPr>
      </p:pic>
      <p:sp>
        <p:nvSpPr>
          <p:cNvPr id="315" name="Google Shape;315;p25"/>
          <p:cNvSpPr txBox="1"/>
          <p:nvPr/>
        </p:nvSpPr>
        <p:spPr>
          <a:xfrm>
            <a:off x="717897" y="149236"/>
            <a:ext cx="8825347"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HƯỚNG DẪN TRẢ LỜI ĐỀ 2:</a:t>
            </a:r>
            <a:endParaRPr b="1" sz="2800">
              <a:solidFill>
                <a:srgbClr val="C00000"/>
              </a:solidFill>
              <a:latin typeface="Times New Roman"/>
              <a:ea typeface="Times New Roman"/>
              <a:cs typeface="Times New Roman"/>
              <a:sym typeface="Times New Roman"/>
            </a:endParaRPr>
          </a:p>
        </p:txBody>
      </p:sp>
      <p:sp>
        <p:nvSpPr>
          <p:cNvPr id="316" name="Google Shape;316;p25"/>
          <p:cNvSpPr/>
          <p:nvPr/>
        </p:nvSpPr>
        <p:spPr>
          <a:xfrm>
            <a:off x="717895" y="1604901"/>
            <a:ext cx="11219400" cy="1815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FF"/>
              </a:buClr>
              <a:buSzPts val="2800"/>
              <a:buFont typeface="Times New Roman"/>
              <a:buNone/>
            </a:pPr>
            <a:r>
              <a:rPr b="1" lang="en-US" sz="2800">
                <a:solidFill>
                  <a:srgbClr val="0066FF"/>
                </a:solidFill>
                <a:latin typeface="Times New Roman"/>
                <a:ea typeface="Times New Roman"/>
                <a:cs typeface="Times New Roman"/>
                <a:sym typeface="Times New Roman"/>
              </a:rPr>
              <a:t>Câu 2:</a:t>
            </a:r>
            <a:r>
              <a:rPr lang="en-US" sz="2800">
                <a:solidFill>
                  <a:srgbClr val="0066FF"/>
                </a:solidFill>
                <a:latin typeface="Times New Roman"/>
                <a:ea typeface="Times New Roman"/>
                <a:cs typeface="Times New Roman"/>
                <a:sym typeface="Times New Roman"/>
              </a:rPr>
              <a:t> Qua câu văn “Nó cứ làm in như nó trách tôi; nó kêu ư ử, nhìn tôi như muốn bảo tôi rằng: “</a:t>
            </a:r>
            <a:r>
              <a:rPr i="1" lang="en-US" sz="2800">
                <a:solidFill>
                  <a:srgbClr val="0066FF"/>
                </a:solidFill>
                <a:latin typeface="Times New Roman"/>
                <a:ea typeface="Times New Roman"/>
                <a:cs typeface="Times New Roman"/>
                <a:sym typeface="Times New Roman"/>
              </a:rPr>
              <a:t>A! Lão già tệ lắm! Tôi ăn ở với lão như thế mà lão xử với tôi như thế này à?” </a:t>
            </a:r>
            <a:r>
              <a:rPr lang="en-US" sz="2800">
                <a:solidFill>
                  <a:srgbClr val="0066FF"/>
                </a:solidFill>
                <a:latin typeface="Times New Roman"/>
                <a:ea typeface="Times New Roman"/>
                <a:cs typeface="Times New Roman"/>
                <a:sym typeface="Times New Roman"/>
              </a:rPr>
              <a:t>em hãy hình dung tâm trạng của Lão Hạc lúc đó rất đau khổ, ân hận, tự dằn vặt mình vì đã trót lừa một con chó.</a:t>
            </a:r>
            <a:endParaRPr sz="2800">
              <a:solidFill>
                <a:srgbClr val="0066FF"/>
              </a:solidFill>
              <a:latin typeface="Times New Roman"/>
              <a:ea typeface="Times New Roman"/>
              <a:cs typeface="Times New Roman"/>
              <a:sym typeface="Times New Roman"/>
            </a:endParaRPr>
          </a:p>
        </p:txBody>
      </p:sp>
      <p:sp>
        <p:nvSpPr>
          <p:cNvPr id="317" name="Google Shape;317;p25"/>
          <p:cNvSpPr/>
          <p:nvPr/>
        </p:nvSpPr>
        <p:spPr>
          <a:xfrm>
            <a:off x="717895" y="970364"/>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Đoạn văn trên trích từ văn bản “ Lão Hạc”; Tác giả là Nam Cao.</a:t>
            </a:r>
            <a:endParaRPr sz="2800">
              <a:solidFill>
                <a:srgbClr val="0066FF"/>
              </a:solidFill>
              <a:latin typeface="Times New Roman"/>
              <a:ea typeface="Times New Roman"/>
              <a:cs typeface="Times New Roman"/>
              <a:sym typeface="Times New Roman"/>
            </a:endParaRPr>
          </a:p>
        </p:txBody>
      </p:sp>
      <p:sp>
        <p:nvSpPr>
          <p:cNvPr id="318" name="Google Shape;318;p25"/>
          <p:cNvSpPr/>
          <p:nvPr/>
        </p:nvSpPr>
        <p:spPr>
          <a:xfrm>
            <a:off x="810169" y="3532135"/>
            <a:ext cx="11219400" cy="1385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3: L</a:t>
            </a:r>
            <a:r>
              <a:rPr lang="en-US" sz="2800">
                <a:solidFill>
                  <a:srgbClr val="0066FF"/>
                </a:solidFill>
                <a:latin typeface="Times New Roman"/>
                <a:ea typeface="Times New Roman"/>
                <a:cs typeface="Times New Roman"/>
                <a:sym typeface="Times New Roman"/>
              </a:rPr>
              <a:t>í do Lão Hạc quyết định bán cậu Vàng là vì mất việc làm thuê, cạn nguồn thu hoạch, tiêu hết tiền dành dụm, không đủ kinh tế nuôi cả mình và con chó.</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4" name="Google Shape;324;p26"/>
          <p:cNvSpPr/>
          <p:nvPr/>
        </p:nvSpPr>
        <p:spPr>
          <a:xfrm>
            <a:off x="717898" y="1250727"/>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Tìm từ tượng hình là </a:t>
            </a:r>
            <a:r>
              <a:rPr lang="en-US" sz="2800">
                <a:solidFill>
                  <a:srgbClr val="C00000"/>
                </a:solidFill>
                <a:latin typeface="Times New Roman"/>
                <a:ea typeface="Times New Roman"/>
                <a:cs typeface="Times New Roman"/>
                <a:sym typeface="Times New Roman"/>
              </a:rPr>
              <a:t>móm mém</a:t>
            </a:r>
            <a:r>
              <a:rPr lang="en-US" sz="2800">
                <a:solidFill>
                  <a:srgbClr val="0066FF"/>
                </a:solidFill>
                <a:latin typeface="Times New Roman"/>
                <a:ea typeface="Times New Roman"/>
                <a:cs typeface="Times New Roman"/>
                <a:sym typeface="Times New Roman"/>
              </a:rPr>
              <a:t>, từ tượng thanh là </a:t>
            </a:r>
            <a:r>
              <a:rPr lang="en-US" sz="2800">
                <a:solidFill>
                  <a:srgbClr val="C00000"/>
                </a:solidFill>
                <a:latin typeface="Times New Roman"/>
                <a:ea typeface="Times New Roman"/>
                <a:cs typeface="Times New Roman"/>
                <a:sym typeface="Times New Roman"/>
              </a:rPr>
              <a:t>hu hu</a:t>
            </a:r>
            <a:endParaRPr sz="2800">
              <a:solidFill>
                <a:srgbClr val="C00000"/>
              </a:solidFill>
              <a:latin typeface="Times New Roman"/>
              <a:ea typeface="Times New Roman"/>
              <a:cs typeface="Times New Roman"/>
              <a:sym typeface="Times New Roman"/>
            </a:endParaRPr>
          </a:p>
        </p:txBody>
      </p:sp>
      <p:sp>
        <p:nvSpPr>
          <p:cNvPr id="325" name="Google Shape;325;p26"/>
          <p:cNvSpPr/>
          <p:nvPr/>
        </p:nvSpPr>
        <p:spPr>
          <a:xfrm>
            <a:off x="597283" y="1825109"/>
            <a:ext cx="11219407"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6:</a:t>
            </a:r>
            <a:r>
              <a:rPr b="1" lang="en-US" sz="2800">
                <a:solidFill>
                  <a:schemeClr val="dk1"/>
                </a:solidFill>
                <a:latin typeface="Times New Roman"/>
                <a:ea typeface="Times New Roman"/>
                <a:cs typeface="Times New Roman"/>
                <a:sym typeface="Times New Roman"/>
              </a:rPr>
              <a:t> </a:t>
            </a:r>
            <a:r>
              <a:rPr lang="en-US" sz="2800">
                <a:solidFill>
                  <a:srgbClr val="0066FF"/>
                </a:solidFill>
                <a:latin typeface="Times New Roman"/>
                <a:ea typeface="Times New Roman"/>
                <a:cs typeface="Times New Roman"/>
                <a:sym typeface="Times New Roman"/>
              </a:rPr>
              <a:t>Trong đoạn văn cuối </a:t>
            </a:r>
            <a:r>
              <a:rPr b="1" i="1" lang="en-US" sz="2800">
                <a:solidFill>
                  <a:srgbClr val="0066FF"/>
                </a:solidFill>
                <a:latin typeface="Times New Roman"/>
                <a:ea typeface="Times New Roman"/>
                <a:cs typeface="Times New Roman"/>
                <a:sym typeface="Times New Roman"/>
              </a:rPr>
              <a:t>“</a:t>
            </a:r>
            <a:r>
              <a:rPr i="1" lang="en-US" sz="2800">
                <a:solidFill>
                  <a:srgbClr val="FF0000"/>
                </a:solidFill>
                <a:latin typeface="Times New Roman"/>
                <a:ea typeface="Times New Roman"/>
                <a:cs typeface="Times New Roman"/>
                <a:sym typeface="Times New Roman"/>
              </a:rPr>
              <a:t>Này</a:t>
            </a:r>
            <a:r>
              <a:rPr i="1" lang="en-US" sz="2800">
                <a:solidFill>
                  <a:srgbClr val="0066FF"/>
                </a:solidFill>
                <a:latin typeface="Times New Roman"/>
                <a:ea typeface="Times New Roman"/>
                <a:cs typeface="Times New Roman"/>
                <a:sym typeface="Times New Roman"/>
              </a:rPr>
              <a:t>! Ông giáo </a:t>
            </a:r>
            <a:r>
              <a:rPr i="1" lang="en-US" sz="2800">
                <a:solidFill>
                  <a:srgbClr val="00B050"/>
                </a:solidFill>
                <a:latin typeface="Times New Roman"/>
                <a:ea typeface="Times New Roman"/>
                <a:cs typeface="Times New Roman"/>
                <a:sym typeface="Times New Roman"/>
              </a:rPr>
              <a:t>ạ</a:t>
            </a:r>
            <a:r>
              <a:rPr i="1" lang="en-US" sz="2800">
                <a:solidFill>
                  <a:srgbClr val="0066FF"/>
                </a:solidFill>
                <a:latin typeface="Times New Roman"/>
                <a:ea typeface="Times New Roman"/>
                <a:cs typeface="Times New Roman"/>
                <a:sym typeface="Times New Roman"/>
              </a:rPr>
              <a:t>! Cái giống nó cũng khôn! Nó cứ làm in như nó trách tôi; nó kêu ư ử, nhìn tôi như muốn bảo tôi rằng: “</a:t>
            </a:r>
            <a:r>
              <a:rPr i="1" lang="en-US" sz="2800">
                <a:solidFill>
                  <a:srgbClr val="FF0000"/>
                </a:solidFill>
                <a:latin typeface="Times New Roman"/>
                <a:ea typeface="Times New Roman"/>
                <a:cs typeface="Times New Roman"/>
                <a:sym typeface="Times New Roman"/>
              </a:rPr>
              <a:t>A</a:t>
            </a:r>
            <a:r>
              <a:rPr i="1" lang="en-US" sz="2800">
                <a:solidFill>
                  <a:srgbClr val="0066FF"/>
                </a:solidFill>
                <a:latin typeface="Times New Roman"/>
                <a:ea typeface="Times New Roman"/>
                <a:cs typeface="Times New Roman"/>
                <a:sym typeface="Times New Roman"/>
              </a:rPr>
              <a:t>! Lão già tệ lắm! Tôi ăn ở với lão như thế mà lão xử với tôi như thế này </a:t>
            </a:r>
            <a:r>
              <a:rPr i="1" lang="en-US" sz="2800">
                <a:solidFill>
                  <a:srgbClr val="00B050"/>
                </a:solidFill>
                <a:latin typeface="Times New Roman"/>
                <a:ea typeface="Times New Roman"/>
                <a:cs typeface="Times New Roman"/>
                <a:sym typeface="Times New Roman"/>
              </a:rPr>
              <a:t>à</a:t>
            </a:r>
            <a:r>
              <a:rPr i="1" lang="en-US" sz="2800">
                <a:solidFill>
                  <a:srgbClr val="0066FF"/>
                </a:solidFill>
                <a:latin typeface="Times New Roman"/>
                <a:ea typeface="Times New Roman"/>
                <a:cs typeface="Times New Roman"/>
                <a:sym typeface="Times New Roman"/>
              </a:rPr>
              <a:t>?”</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Thán từ, là “ </a:t>
            </a:r>
            <a:r>
              <a:rPr lang="en-US" sz="2800">
                <a:solidFill>
                  <a:srgbClr val="C00000"/>
                </a:solidFill>
                <a:latin typeface="Times New Roman"/>
                <a:ea typeface="Times New Roman"/>
                <a:cs typeface="Times New Roman"/>
                <a:sym typeface="Times New Roman"/>
              </a:rPr>
              <a:t>Này!, A!” . </a:t>
            </a:r>
            <a:r>
              <a:rPr lang="en-US" sz="2800">
                <a:solidFill>
                  <a:srgbClr val="0066FF"/>
                </a:solidFill>
                <a:latin typeface="Times New Roman"/>
                <a:ea typeface="Times New Roman"/>
                <a:cs typeface="Times New Roman"/>
                <a:sym typeface="Times New Roman"/>
              </a:rPr>
              <a:t>Tình thái từ là “ </a:t>
            </a:r>
            <a:r>
              <a:rPr lang="en-US" sz="2800">
                <a:solidFill>
                  <a:srgbClr val="00B050"/>
                </a:solidFill>
                <a:latin typeface="Times New Roman"/>
                <a:ea typeface="Times New Roman"/>
                <a:cs typeface="Times New Roman"/>
                <a:sym typeface="Times New Roman"/>
              </a:rPr>
              <a:t>ạ ; à</a:t>
            </a:r>
            <a:r>
              <a:rPr lang="en-US" sz="2800">
                <a:solidFill>
                  <a:srgbClr val="0066FF"/>
                </a:solidFill>
                <a:latin typeface="Times New Roman"/>
                <a:ea typeface="Times New Roman"/>
                <a:cs typeface="Times New Roman"/>
                <a:sym typeface="Times New Roman"/>
              </a:rPr>
              <a:t>”</a:t>
            </a:r>
            <a:endParaRPr sz="2800">
              <a:solidFill>
                <a:srgbClr val="0066FF"/>
              </a:solidFill>
              <a:latin typeface="Times New Roman"/>
              <a:ea typeface="Times New Roman"/>
              <a:cs typeface="Times New Roman"/>
              <a:sym typeface="Times New Roman"/>
            </a:endParaRPr>
          </a:p>
        </p:txBody>
      </p:sp>
      <p:sp>
        <p:nvSpPr>
          <p:cNvPr id="326" name="Google Shape;326;p26"/>
          <p:cNvSpPr/>
          <p:nvPr/>
        </p:nvSpPr>
        <p:spPr>
          <a:xfrm>
            <a:off x="633120" y="153396"/>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4: </a:t>
            </a:r>
            <a:r>
              <a:rPr lang="en-US" sz="2800">
                <a:solidFill>
                  <a:srgbClr val="0066FF"/>
                </a:solidFill>
                <a:latin typeface="Times New Roman"/>
                <a:ea typeface="Times New Roman"/>
                <a:cs typeface="Times New Roman"/>
                <a:sym typeface="Times New Roman"/>
              </a:rPr>
              <a:t>Qua đoạn văn bản trên em có nhận xét Lão Hạc </a:t>
            </a:r>
            <a:r>
              <a:rPr i="1" lang="en-US" sz="2800">
                <a:solidFill>
                  <a:srgbClr val="0066FF"/>
                </a:solidFill>
                <a:latin typeface="Times New Roman"/>
                <a:ea typeface="Times New Roman"/>
                <a:cs typeface="Times New Roman"/>
                <a:sym typeface="Times New Roman"/>
              </a:rPr>
              <a:t>là người sống giàu tình nghĩa, thủy chung, lương thiện, nhân hậu.</a:t>
            </a:r>
            <a:endParaRPr sz="2800">
              <a:solidFill>
                <a:srgbClr val="0066FF"/>
              </a:solidFill>
              <a:latin typeface="Times New Roman"/>
              <a:ea typeface="Times New Roman"/>
              <a:cs typeface="Times New Roman"/>
              <a:sym typeface="Times New Roman"/>
            </a:endParaRPr>
          </a:p>
        </p:txBody>
      </p:sp>
      <p:sp>
        <p:nvSpPr>
          <p:cNvPr id="327" name="Google Shape;327;p26"/>
          <p:cNvSpPr/>
          <p:nvPr/>
        </p:nvSpPr>
        <p:spPr>
          <a:xfrm>
            <a:off x="503180" y="3972194"/>
            <a:ext cx="11479285"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7: </a:t>
            </a:r>
            <a:r>
              <a:rPr lang="en-US" sz="2800">
                <a:solidFill>
                  <a:srgbClr val="0066FF"/>
                </a:solidFill>
                <a:latin typeface="Times New Roman"/>
                <a:ea typeface="Times New Roman"/>
                <a:cs typeface="Times New Roman"/>
                <a:sym typeface="Times New Roman"/>
              </a:rPr>
              <a:t>Một câu ghép trong đoạn văn bản trên là : “</a:t>
            </a:r>
            <a:r>
              <a:rPr i="1" lang="en-US" sz="2800">
                <a:solidFill>
                  <a:srgbClr val="0066FF"/>
                </a:solidFill>
                <a:latin typeface="Times New Roman"/>
                <a:ea typeface="Times New Roman"/>
                <a:cs typeface="Times New Roman"/>
                <a:sym typeface="Times New Roman"/>
              </a:rPr>
              <a:t>Cái đầu lão ngoẹo về một bên và cái miệng móm mém của lão mếu như con nít”</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Em khẳng định đó là câu ghép vì câu có hai cụm chủ vị không bao chứa nhau</a:t>
            </a:r>
            <a:endParaRPr sz="2800">
              <a:solidFill>
                <a:srgbClr val="0066FF"/>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a:t>
            </a:r>
            <a:r>
              <a:rPr lang="en-US" sz="2400">
                <a:solidFill>
                  <a:srgbClr val="0066FF"/>
                </a:solidFill>
                <a:latin typeface="Times New Roman"/>
                <a:ea typeface="Times New Roman"/>
                <a:cs typeface="Times New Roman"/>
                <a:sym typeface="Times New Roman"/>
              </a:rPr>
              <a:t>Cái đầu lão ngoẹo về một bên và cái miệng móm mém của lão mếu như con nít.</a:t>
            </a:r>
            <a:endParaRPr sz="2400">
              <a:solidFill>
                <a:srgbClr val="0066FF"/>
              </a:solidFill>
              <a:latin typeface="Times New Roman"/>
              <a:ea typeface="Times New Roman"/>
              <a:cs typeface="Times New Roman"/>
              <a:sym typeface="Times New Roman"/>
            </a:endParaRPr>
          </a:p>
        </p:txBody>
      </p:sp>
      <p:cxnSp>
        <p:nvCxnSpPr>
          <p:cNvPr id="328" name="Google Shape;328;p26"/>
          <p:cNvCxnSpPr/>
          <p:nvPr/>
        </p:nvCxnSpPr>
        <p:spPr>
          <a:xfrm flipH="1">
            <a:off x="1932187" y="5404140"/>
            <a:ext cx="245369" cy="515414"/>
          </a:xfrm>
          <a:prstGeom prst="straightConnector1">
            <a:avLst/>
          </a:prstGeom>
          <a:noFill/>
          <a:ln cap="flat" cmpd="sng" w="57150">
            <a:solidFill>
              <a:srgbClr val="FF0000"/>
            </a:solidFill>
            <a:prstDash val="solid"/>
            <a:miter lim="800000"/>
            <a:headEnd len="sm" w="sm" type="none"/>
            <a:tailEnd len="sm" w="sm" type="none"/>
          </a:ln>
        </p:spPr>
      </p:cxnSp>
      <p:cxnSp>
        <p:nvCxnSpPr>
          <p:cNvPr id="329" name="Google Shape;329;p26"/>
          <p:cNvCxnSpPr/>
          <p:nvPr/>
        </p:nvCxnSpPr>
        <p:spPr>
          <a:xfrm>
            <a:off x="718170" y="5720771"/>
            <a:ext cx="1220847" cy="0"/>
          </a:xfrm>
          <a:prstGeom prst="straightConnector1">
            <a:avLst/>
          </a:prstGeom>
          <a:noFill/>
          <a:ln cap="flat" cmpd="sng" w="57150">
            <a:solidFill>
              <a:srgbClr val="FF0000"/>
            </a:solidFill>
            <a:prstDash val="solid"/>
            <a:miter lim="800000"/>
            <a:headEnd len="sm" w="sm" type="none"/>
            <a:tailEnd len="sm" w="sm" type="none"/>
          </a:ln>
        </p:spPr>
      </p:cxnSp>
      <p:cxnSp>
        <p:nvCxnSpPr>
          <p:cNvPr id="330" name="Google Shape;330;p26"/>
          <p:cNvCxnSpPr/>
          <p:nvPr/>
        </p:nvCxnSpPr>
        <p:spPr>
          <a:xfrm>
            <a:off x="2177556" y="5720771"/>
            <a:ext cx="2067339" cy="0"/>
          </a:xfrm>
          <a:prstGeom prst="straightConnector1">
            <a:avLst/>
          </a:prstGeom>
          <a:noFill/>
          <a:ln cap="flat" cmpd="sng" w="57150">
            <a:solidFill>
              <a:srgbClr val="FF0000"/>
            </a:solidFill>
            <a:prstDash val="solid"/>
            <a:miter lim="800000"/>
            <a:headEnd len="sm" w="sm" type="none"/>
            <a:tailEnd len="sm" w="sm" type="none"/>
          </a:ln>
        </p:spPr>
      </p:cxnSp>
      <p:cxnSp>
        <p:nvCxnSpPr>
          <p:cNvPr id="331" name="Google Shape;331;p26"/>
          <p:cNvCxnSpPr/>
          <p:nvPr/>
        </p:nvCxnSpPr>
        <p:spPr>
          <a:xfrm>
            <a:off x="4771566" y="5784899"/>
            <a:ext cx="3339548" cy="0"/>
          </a:xfrm>
          <a:prstGeom prst="straightConnector1">
            <a:avLst/>
          </a:prstGeom>
          <a:noFill/>
          <a:ln cap="flat" cmpd="sng" w="57150">
            <a:solidFill>
              <a:srgbClr val="FF0000"/>
            </a:solidFill>
            <a:prstDash val="solid"/>
            <a:miter lim="800000"/>
            <a:headEnd len="sm" w="sm" type="none"/>
            <a:tailEnd len="sm" w="sm" type="none"/>
          </a:ln>
        </p:spPr>
      </p:cxnSp>
      <p:cxnSp>
        <p:nvCxnSpPr>
          <p:cNvPr id="332" name="Google Shape;332;p26"/>
          <p:cNvCxnSpPr/>
          <p:nvPr/>
        </p:nvCxnSpPr>
        <p:spPr>
          <a:xfrm>
            <a:off x="8356483" y="5784899"/>
            <a:ext cx="2027583" cy="0"/>
          </a:xfrm>
          <a:prstGeom prst="straightConnector1">
            <a:avLst/>
          </a:prstGeom>
          <a:noFill/>
          <a:ln cap="flat" cmpd="sng" w="57150">
            <a:solidFill>
              <a:srgbClr val="FF0000"/>
            </a:solidFill>
            <a:prstDash val="solid"/>
            <a:miter lim="800000"/>
            <a:headEnd len="sm" w="sm" type="none"/>
            <a:tailEnd len="sm" w="sm" type="none"/>
          </a:ln>
        </p:spPr>
      </p:cxnSp>
      <p:sp>
        <p:nvSpPr>
          <p:cNvPr id="333" name="Google Shape;333;p26"/>
          <p:cNvSpPr txBox="1"/>
          <p:nvPr/>
        </p:nvSpPr>
        <p:spPr>
          <a:xfrm>
            <a:off x="708845" y="5784899"/>
            <a:ext cx="92145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CN1</a:t>
            </a:r>
            <a:endParaRPr b="1" sz="2800">
              <a:solidFill>
                <a:srgbClr val="385623"/>
              </a:solidFill>
              <a:latin typeface="Times New Roman"/>
              <a:ea typeface="Times New Roman"/>
              <a:cs typeface="Times New Roman"/>
              <a:sym typeface="Times New Roman"/>
            </a:endParaRPr>
          </a:p>
        </p:txBody>
      </p:sp>
      <p:sp>
        <p:nvSpPr>
          <p:cNvPr id="334" name="Google Shape;334;p26"/>
          <p:cNvSpPr txBox="1"/>
          <p:nvPr/>
        </p:nvSpPr>
        <p:spPr>
          <a:xfrm>
            <a:off x="2607576" y="5784899"/>
            <a:ext cx="92145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VN1</a:t>
            </a:r>
            <a:endParaRPr b="1" sz="2800">
              <a:solidFill>
                <a:srgbClr val="385623"/>
              </a:solidFill>
              <a:latin typeface="Times New Roman"/>
              <a:ea typeface="Times New Roman"/>
              <a:cs typeface="Times New Roman"/>
              <a:sym typeface="Times New Roman"/>
            </a:endParaRPr>
          </a:p>
        </p:txBody>
      </p:sp>
      <p:sp>
        <p:nvSpPr>
          <p:cNvPr id="335" name="Google Shape;335;p26"/>
          <p:cNvSpPr txBox="1"/>
          <p:nvPr/>
        </p:nvSpPr>
        <p:spPr>
          <a:xfrm>
            <a:off x="5777563" y="5823234"/>
            <a:ext cx="92145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CN2</a:t>
            </a:r>
            <a:endParaRPr/>
          </a:p>
        </p:txBody>
      </p:sp>
      <p:sp>
        <p:nvSpPr>
          <p:cNvPr id="336" name="Google Shape;336;p26"/>
          <p:cNvSpPr txBox="1"/>
          <p:nvPr/>
        </p:nvSpPr>
        <p:spPr>
          <a:xfrm>
            <a:off x="8541134" y="5877239"/>
            <a:ext cx="921452"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VN2</a:t>
            </a:r>
            <a:endParaRPr/>
          </a:p>
        </p:txBody>
      </p:sp>
      <p:cxnSp>
        <p:nvCxnSpPr>
          <p:cNvPr id="337" name="Google Shape;337;p26"/>
          <p:cNvCxnSpPr/>
          <p:nvPr/>
        </p:nvCxnSpPr>
        <p:spPr>
          <a:xfrm flipH="1">
            <a:off x="8156379" y="5387455"/>
            <a:ext cx="245369" cy="515414"/>
          </a:xfrm>
          <a:prstGeom prst="straightConnector1">
            <a:avLst/>
          </a:prstGeom>
          <a:noFill/>
          <a:ln cap="flat" cmpd="sng" w="57150">
            <a:solidFill>
              <a:srgbClr val="FF0000"/>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10" presetSubtype="0">
                                  <p:stCondLst>
                                    <p:cond delay="0"/>
                                  </p:stCondLst>
                                  <p:childTnLst>
                                    <p:set>
                                      <p:cBhvr>
                                        <p:cTn dur="1" fill="hold">
                                          <p:stCondLst>
                                            <p:cond delay="0"/>
                                          </p:stCondLst>
                                        </p:cTn>
                                        <p:tgtEl>
                                          <p:spTgt spid="331"/>
                                        </p:tgtEl>
                                        <p:attrNameLst>
                                          <p:attrName>style.visibility</p:attrName>
                                        </p:attrNameLst>
                                      </p:cBhvr>
                                      <p:to>
                                        <p:strVal val="visible"/>
                                      </p:to>
                                    </p:set>
                                    <p:animEffect filter="fade" transition="in">
                                      <p:cBhvr>
                                        <p:cTn dur="500"/>
                                        <p:tgtEl>
                                          <p:spTgt spid="331"/>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7"/>
          <p:cNvPicPr preferRelativeResize="0"/>
          <p:nvPr/>
        </p:nvPicPr>
        <p:blipFill rotWithShape="1">
          <a:blip r:embed="rId3">
            <a:alphaModFix/>
          </a:blip>
          <a:srcRect b="0" l="0" r="0" t="0"/>
          <a:stretch/>
        </p:blipFill>
        <p:spPr>
          <a:xfrm>
            <a:off x="0" y="-42189"/>
            <a:ext cx="12192000" cy="6858000"/>
          </a:xfrm>
          <a:prstGeom prst="rect">
            <a:avLst/>
          </a:prstGeom>
          <a:noFill/>
          <a:ln>
            <a:noFill/>
          </a:ln>
        </p:spPr>
      </p:pic>
      <p:pic>
        <p:nvPicPr>
          <p:cNvPr id="343" name="Google Shape;343;p27"/>
          <p:cNvPicPr preferRelativeResize="0"/>
          <p:nvPr/>
        </p:nvPicPr>
        <p:blipFill rotWithShape="1">
          <a:blip r:embed="rId4">
            <a:alphaModFix/>
          </a:blip>
          <a:srcRect b="7620" l="8498" r="9035" t="18474"/>
          <a:stretch/>
        </p:blipFill>
        <p:spPr>
          <a:xfrm>
            <a:off x="7567808" y="0"/>
            <a:ext cx="4496844" cy="1461319"/>
          </a:xfrm>
          <a:prstGeom prst="rect">
            <a:avLst/>
          </a:prstGeom>
          <a:noFill/>
          <a:ln>
            <a:noFill/>
          </a:ln>
        </p:spPr>
      </p:pic>
      <p:sp>
        <p:nvSpPr>
          <p:cNvPr id="344" name="Google Shape;344;p27"/>
          <p:cNvSpPr txBox="1"/>
          <p:nvPr/>
        </p:nvSpPr>
        <p:spPr>
          <a:xfrm>
            <a:off x="717898" y="149236"/>
            <a:ext cx="969234"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3</a:t>
            </a:r>
            <a:endParaRPr b="1" sz="2800">
              <a:solidFill>
                <a:srgbClr val="385623"/>
              </a:solidFill>
              <a:latin typeface="Times New Roman"/>
              <a:ea typeface="Times New Roman"/>
              <a:cs typeface="Times New Roman"/>
              <a:sym typeface="Times New Roman"/>
            </a:endParaRPr>
          </a:p>
        </p:txBody>
      </p:sp>
      <p:sp>
        <p:nvSpPr>
          <p:cNvPr id="345" name="Google Shape;345;p27"/>
          <p:cNvSpPr/>
          <p:nvPr/>
        </p:nvSpPr>
        <p:spPr>
          <a:xfrm>
            <a:off x="717898" y="832640"/>
            <a:ext cx="6945032"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Đọc đoạn văn bản sau và trả lời các câu hỏi.</a:t>
            </a:r>
            <a:endParaRPr sz="2800">
              <a:solidFill>
                <a:srgbClr val="0066FF"/>
              </a:solidFill>
              <a:latin typeface="Times New Roman"/>
              <a:ea typeface="Times New Roman"/>
              <a:cs typeface="Times New Roman"/>
              <a:sym typeface="Times New Roman"/>
            </a:endParaRPr>
          </a:p>
        </p:txBody>
      </p:sp>
      <p:sp>
        <p:nvSpPr>
          <p:cNvPr id="346" name="Google Shape;346;p27"/>
          <p:cNvSpPr/>
          <p:nvPr/>
        </p:nvSpPr>
        <p:spPr>
          <a:xfrm>
            <a:off x="2405030" y="369022"/>
            <a:ext cx="30492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66FF"/>
                </a:solidFill>
                <a:latin typeface="Times New Roman"/>
                <a:ea typeface="Times New Roman"/>
                <a:cs typeface="Times New Roman"/>
                <a:sym typeface="Times New Roman"/>
              </a:rPr>
              <a:t>ĐỌC HIỂU (… điểm)</a:t>
            </a:r>
            <a:endParaRPr b="1" sz="2400">
              <a:solidFill>
                <a:schemeClr val="dk1"/>
              </a:solidFill>
              <a:latin typeface="Times New Roman"/>
              <a:ea typeface="Times New Roman"/>
              <a:cs typeface="Times New Roman"/>
              <a:sym typeface="Times New Roman"/>
            </a:endParaRPr>
          </a:p>
        </p:txBody>
      </p:sp>
      <p:sp>
        <p:nvSpPr>
          <p:cNvPr id="347" name="Google Shape;347;p27"/>
          <p:cNvSpPr/>
          <p:nvPr/>
        </p:nvSpPr>
        <p:spPr>
          <a:xfrm>
            <a:off x="717898" y="1663327"/>
            <a:ext cx="10599311" cy="5102935"/>
          </a:xfrm>
          <a:prstGeom prst="rect">
            <a:avLst/>
          </a:prstGeom>
          <a:noFill/>
          <a:ln>
            <a:noFill/>
          </a:ln>
        </p:spPr>
        <p:txBody>
          <a:bodyPr anchorCtr="0" anchor="ctr" bIns="45700" lIns="91425" spcFirstLastPara="1" rIns="91425" wrap="square" tIns="45700">
            <a:spAutoFit/>
          </a:bodyPr>
          <a:lstStyle/>
          <a:p>
            <a:pPr indent="0" lvl="0" marL="0" marR="0" rtl="0" algn="just">
              <a:spcBef>
                <a:spcPts val="0"/>
              </a:spcBef>
              <a:spcAft>
                <a:spcPts val="0"/>
              </a:spcAft>
              <a:buClr>
                <a:schemeClr val="dk1"/>
              </a:buClr>
              <a:buSzPts val="2400"/>
              <a:buFont typeface="Calibri"/>
              <a:buNone/>
            </a:pPr>
            <a:r>
              <a:rPr i="1" lang="en-US" sz="2400">
                <a:solidFill>
                  <a:schemeClr val="dk1"/>
                </a:solidFill>
                <a:latin typeface="Calibri"/>
                <a:ea typeface="Calibri"/>
                <a:cs typeface="Calibri"/>
                <a:sym typeface="Calibri"/>
              </a:rPr>
              <a:t>“Thế là em em quẹt tất cả cả những que diêm còn lại trong bao. Em muốn níu bà em lại! Diêm nối nhau chiếu sáng như giữa ban ngày. Chưa bao giờ em thấy bà em cao lớn và đẹp lão như thế này. Bà cụ cầm lấy tay em, rồi hai bà cháu vụt bay  lên cao, cao mãi, chẳng còn đói rét, đau buồn  nào đe dọa nữa. Họ đã về chầu thượng đế.</a:t>
            </a:r>
            <a:endParaRPr/>
          </a:p>
          <a:p>
            <a:pPr indent="0" lvl="0" marL="0" marR="0" rtl="0" algn="just">
              <a:spcBef>
                <a:spcPts val="480"/>
              </a:spcBef>
              <a:spcAft>
                <a:spcPts val="0"/>
              </a:spcAft>
              <a:buClr>
                <a:schemeClr val="dk1"/>
              </a:buClr>
              <a:buSzPts val="2400"/>
              <a:buFont typeface="Calibri"/>
              <a:buNone/>
            </a:pPr>
            <a:r>
              <a:rPr i="1" lang="en-US" sz="2400">
                <a:solidFill>
                  <a:schemeClr val="dk1"/>
                </a:solidFill>
                <a:latin typeface="Calibri"/>
                <a:ea typeface="Calibri"/>
                <a:cs typeface="Calibri"/>
                <a:sym typeface="Calibri"/>
              </a:rPr>
              <a:t>	Sáng hôm sau, tuyết vẫn phủ kín mặt đất, nhưng mặt trời lên, trong sáng, chói chang trên bầu trời xanh nhạt. Mọi người vui vẻ ra khỏi nhà.Trong buổi sáng lạnh lẽo ấy,  khi ở một xó tường, người ta thấy một em gái có đôi má hồng và đôi môi đang mỉm cười. Em đã chết vì giá rét trong đêm giao thừa.</a:t>
            </a:r>
            <a:endParaRPr/>
          </a:p>
          <a:p>
            <a:pPr indent="0" lvl="0" marL="0" marR="0" rtl="0" algn="just">
              <a:spcBef>
                <a:spcPts val="560"/>
              </a:spcBef>
              <a:spcAft>
                <a:spcPts val="0"/>
              </a:spcAft>
              <a:buClr>
                <a:schemeClr val="dk1"/>
              </a:buClr>
              <a:buSzPts val="2400"/>
              <a:buFont typeface="Calibri"/>
              <a:buNone/>
            </a:pPr>
            <a:r>
              <a:rPr i="1" lang="en-US" sz="2400">
                <a:solidFill>
                  <a:schemeClr val="dk1"/>
                </a:solidFill>
                <a:latin typeface="Calibri"/>
                <a:ea typeface="Calibri"/>
                <a:cs typeface="Calibri"/>
                <a:sym typeface="Calibri"/>
              </a:rPr>
              <a:t>	Ngày mùng một  đầu năm hiện lên trên thi thể em bé bé ngồi giữa những bao diêm,  trong đó có một bao đã đốt hết nhẵn. Mọi người bảo nhau “ Chắc nó muốn sưởi ấm!”, nhưng chẳng ai biết những cái kỳ diệu em đã trông thấy, nhất là cảnh huy hoàng  lúc hai bà cháu bay  lên để đón lấy những niềm vui đầu năm.”</a:t>
            </a:r>
            <a:r>
              <a:rPr lang="en-US" sz="2800">
                <a:solidFill>
                  <a:schemeClr val="dk1"/>
                </a:solidFill>
                <a:latin typeface="Times New Roman"/>
                <a:ea typeface="Times New Roman"/>
                <a:cs typeface="Times New Roman"/>
                <a:sym typeface="Times New Roman"/>
              </a:rPr>
              <a:t>	</a:t>
            </a:r>
            <a:r>
              <a:rPr b="1" lang="en-US" sz="1600">
                <a:solidFill>
                  <a:schemeClr val="dk1"/>
                </a:solidFill>
                <a:latin typeface="Arial"/>
                <a:ea typeface="Arial"/>
                <a:cs typeface="Arial"/>
                <a:sym typeface="Arial"/>
              </a:rPr>
              <a:t>			</a:t>
            </a:r>
            <a:endParaRPr b="1" i="1" sz="1600">
              <a:solidFill>
                <a:schemeClr val="dk1"/>
              </a:solidFill>
              <a:latin typeface="Arial"/>
              <a:ea typeface="Arial"/>
              <a:cs typeface="Arial"/>
              <a:sym typeface="Arial"/>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id="352" name="Google Shape;352;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53" name="Google Shape;353;p28"/>
          <p:cNvSpPr txBox="1"/>
          <p:nvPr/>
        </p:nvSpPr>
        <p:spPr>
          <a:xfrm>
            <a:off x="717897" y="149236"/>
            <a:ext cx="389273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CÂU HỎI ĐỀ 3</a:t>
            </a:r>
            <a:endParaRPr b="1" sz="2800">
              <a:solidFill>
                <a:srgbClr val="FF0000"/>
              </a:solidFill>
              <a:latin typeface="Times New Roman"/>
              <a:ea typeface="Times New Roman"/>
              <a:cs typeface="Times New Roman"/>
              <a:sym typeface="Times New Roman"/>
            </a:endParaRPr>
          </a:p>
        </p:txBody>
      </p:sp>
      <p:sp>
        <p:nvSpPr>
          <p:cNvPr id="354" name="Google Shape;354;p28"/>
          <p:cNvSpPr/>
          <p:nvPr/>
        </p:nvSpPr>
        <p:spPr>
          <a:xfrm>
            <a:off x="717889" y="1364113"/>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 </a:t>
            </a:r>
            <a:r>
              <a:rPr lang="en-US" sz="2800">
                <a:solidFill>
                  <a:srgbClr val="0066FF"/>
                </a:solidFill>
                <a:latin typeface="Times New Roman"/>
                <a:ea typeface="Times New Roman"/>
                <a:cs typeface="Times New Roman"/>
                <a:sym typeface="Times New Roman"/>
              </a:rPr>
              <a:t>Qua các chi tiết đó em có nhận xét gì về cái chết của cô bé?</a:t>
            </a:r>
            <a:endParaRPr sz="2800">
              <a:solidFill>
                <a:srgbClr val="0066FF"/>
              </a:solidFill>
              <a:latin typeface="Times New Roman"/>
              <a:ea typeface="Times New Roman"/>
              <a:cs typeface="Times New Roman"/>
              <a:sym typeface="Times New Roman"/>
            </a:endParaRPr>
          </a:p>
        </p:txBody>
      </p:sp>
      <p:sp>
        <p:nvSpPr>
          <p:cNvPr id="355" name="Google Shape;355;p28"/>
          <p:cNvSpPr/>
          <p:nvPr/>
        </p:nvSpPr>
        <p:spPr>
          <a:xfrm>
            <a:off x="717889" y="2251857"/>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66FF"/>
              </a:buClr>
              <a:buSzPts val="2800"/>
              <a:buFont typeface="Times New Roman"/>
              <a:buNone/>
            </a:pPr>
            <a:r>
              <a:rPr b="1" lang="en-US" sz="2800">
                <a:solidFill>
                  <a:srgbClr val="0066FF"/>
                </a:solidFill>
                <a:latin typeface="Times New Roman"/>
                <a:ea typeface="Times New Roman"/>
                <a:cs typeface="Times New Roman"/>
                <a:sym typeface="Times New Roman"/>
              </a:rPr>
              <a:t>Câu 3: </a:t>
            </a:r>
            <a:r>
              <a:rPr lang="en-US" sz="2800">
                <a:solidFill>
                  <a:srgbClr val="0066FF"/>
                </a:solidFill>
                <a:latin typeface="Times New Roman"/>
                <a:ea typeface="Times New Roman"/>
                <a:cs typeface="Times New Roman"/>
                <a:sym typeface="Times New Roman"/>
              </a:rPr>
              <a:t>Từ việc miêu tả cái chết của cô bé em hãy cho biết tình cảm của tác giả dành cho cô bé bán diêm.</a:t>
            </a:r>
            <a:endParaRPr sz="2800">
              <a:solidFill>
                <a:srgbClr val="0066FF"/>
              </a:solidFill>
              <a:latin typeface="Times New Roman"/>
              <a:ea typeface="Times New Roman"/>
              <a:cs typeface="Times New Roman"/>
              <a:sym typeface="Times New Roman"/>
            </a:endParaRPr>
          </a:p>
        </p:txBody>
      </p:sp>
      <p:sp>
        <p:nvSpPr>
          <p:cNvPr id="356" name="Google Shape;356;p28"/>
          <p:cNvSpPr/>
          <p:nvPr/>
        </p:nvSpPr>
        <p:spPr>
          <a:xfrm>
            <a:off x="717893" y="682266"/>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Hãy tìm chi tiết miêu tả về cái chết của cô bé bán diêm.</a:t>
            </a:r>
            <a:endParaRPr sz="2800">
              <a:solidFill>
                <a:srgbClr val="0066FF"/>
              </a:solidFill>
              <a:latin typeface="Times New Roman"/>
              <a:ea typeface="Times New Roman"/>
              <a:cs typeface="Times New Roman"/>
              <a:sym typeface="Times New Roman"/>
            </a:endParaRPr>
          </a:p>
        </p:txBody>
      </p:sp>
      <p:sp>
        <p:nvSpPr>
          <p:cNvPr id="357" name="Google Shape;357;p28"/>
          <p:cNvSpPr/>
          <p:nvPr/>
        </p:nvSpPr>
        <p:spPr>
          <a:xfrm>
            <a:off x="601982" y="4438823"/>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Tìm một phép tu từ có trong đoạn văn bản trên. Nêu tác dụng của biện pháp tu từ đó.</a:t>
            </a:r>
            <a:endParaRPr sz="2800">
              <a:solidFill>
                <a:srgbClr val="0066FF"/>
              </a:solidFill>
              <a:latin typeface="Times New Roman"/>
              <a:ea typeface="Times New Roman"/>
              <a:cs typeface="Times New Roman"/>
              <a:sym typeface="Times New Roman"/>
            </a:endParaRPr>
          </a:p>
        </p:txBody>
      </p:sp>
      <p:sp>
        <p:nvSpPr>
          <p:cNvPr id="358" name="Google Shape;358;p28"/>
          <p:cNvSpPr/>
          <p:nvPr/>
        </p:nvSpPr>
        <p:spPr>
          <a:xfrm>
            <a:off x="717889" y="3345340"/>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4: </a:t>
            </a:r>
            <a:r>
              <a:rPr lang="en-US" sz="2800">
                <a:solidFill>
                  <a:srgbClr val="0066FF"/>
                </a:solidFill>
                <a:latin typeface="Times New Roman"/>
                <a:ea typeface="Times New Roman"/>
                <a:cs typeface="Times New Roman"/>
                <a:sym typeface="Times New Roman"/>
              </a:rPr>
              <a:t>Thông qua cái chết của cô  bé tác giả muốn gửi tới người đọc những thông điệp nào?</a:t>
            </a:r>
            <a:endParaRPr sz="2800">
              <a:solidFill>
                <a:srgbClr val="0066FF"/>
              </a:solidFill>
              <a:latin typeface="Times New Roman"/>
              <a:ea typeface="Times New Roman"/>
              <a:cs typeface="Times New Roman"/>
              <a:sym typeface="Times New Roman"/>
            </a:endParaRPr>
          </a:p>
        </p:txBody>
      </p:sp>
      <p:sp>
        <p:nvSpPr>
          <p:cNvPr id="359" name="Google Shape;359;p28"/>
          <p:cNvSpPr/>
          <p:nvPr/>
        </p:nvSpPr>
        <p:spPr>
          <a:xfrm>
            <a:off x="601982" y="5392930"/>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6  :</a:t>
            </a:r>
            <a:r>
              <a:rPr lang="en-US" sz="2800">
                <a:solidFill>
                  <a:srgbClr val="0066FF"/>
                </a:solidFill>
                <a:latin typeface="Times New Roman"/>
                <a:ea typeface="Times New Roman"/>
                <a:cs typeface="Times New Roman"/>
                <a:sym typeface="Times New Roman"/>
              </a:rPr>
              <a:t> Nếu em gặp cô bé bán diêm đó trong đêm giao thừa thì em sẽ làm gì để giúp đỡ cô bé? ( Nêu ít nhất hai việc làm cụ thể)</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5" name="Google Shape;365;p29"/>
          <p:cNvSpPr/>
          <p:nvPr/>
        </p:nvSpPr>
        <p:spPr>
          <a:xfrm>
            <a:off x="717887" y="2019437"/>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 </a:t>
            </a:r>
            <a:r>
              <a:rPr lang="en-US" sz="2800">
                <a:solidFill>
                  <a:srgbClr val="0066FF"/>
                </a:solidFill>
                <a:latin typeface="Times New Roman"/>
                <a:ea typeface="Times New Roman"/>
                <a:cs typeface="Times New Roman"/>
                <a:sym typeface="Times New Roman"/>
              </a:rPr>
              <a:t>Qua các chi tiết đó em có nhận xét  về cái chết của cô bé là: Cái chết không bi luỵ mà được miêu tả rất đẹp, cái chết của một người toại nguyện. </a:t>
            </a:r>
            <a:endParaRPr sz="2800">
              <a:solidFill>
                <a:srgbClr val="0066FF"/>
              </a:solidFill>
              <a:latin typeface="Times New Roman"/>
              <a:ea typeface="Times New Roman"/>
              <a:cs typeface="Times New Roman"/>
              <a:sym typeface="Times New Roman"/>
            </a:endParaRPr>
          </a:p>
        </p:txBody>
      </p:sp>
      <p:sp>
        <p:nvSpPr>
          <p:cNvPr id="366" name="Google Shape;366;p29"/>
          <p:cNvSpPr/>
          <p:nvPr/>
        </p:nvSpPr>
        <p:spPr>
          <a:xfrm>
            <a:off x="717885" y="3356608"/>
            <a:ext cx="1121940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3: </a:t>
            </a:r>
            <a:r>
              <a:rPr lang="en-US" sz="2800">
                <a:solidFill>
                  <a:srgbClr val="0066FF"/>
                </a:solidFill>
                <a:latin typeface="Times New Roman"/>
                <a:ea typeface="Times New Roman"/>
                <a:cs typeface="Times New Roman"/>
                <a:sym typeface="Times New Roman"/>
              </a:rPr>
              <a:t>Từ việc miêu tả cái chết của cô bé em hãy cho biết tình cảm của tác giả dành cho cô bé bán diêm là : Ngợi ca vẻ đẹp, khát vọng ước mơ trong tâm hồn của cô bé bán diêm. Thể hiện sự cảm thông, thương xót đối với cô bé.</a:t>
            </a:r>
            <a:endParaRPr sz="2800">
              <a:solidFill>
                <a:srgbClr val="0066FF"/>
              </a:solidFill>
              <a:latin typeface="Times New Roman"/>
              <a:ea typeface="Times New Roman"/>
              <a:cs typeface="Times New Roman"/>
              <a:sym typeface="Times New Roman"/>
            </a:endParaRPr>
          </a:p>
        </p:txBody>
      </p:sp>
      <p:sp>
        <p:nvSpPr>
          <p:cNvPr id="367" name="Google Shape;367;p29"/>
          <p:cNvSpPr/>
          <p:nvPr/>
        </p:nvSpPr>
        <p:spPr>
          <a:xfrm>
            <a:off x="717893" y="682266"/>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 </a:t>
            </a:r>
            <a:r>
              <a:rPr lang="en-US" sz="2800">
                <a:solidFill>
                  <a:srgbClr val="0066FF"/>
                </a:solidFill>
                <a:latin typeface="Times New Roman"/>
                <a:ea typeface="Times New Roman"/>
                <a:cs typeface="Times New Roman"/>
                <a:sym typeface="Times New Roman"/>
              </a:rPr>
              <a:t>Chi tiết miêu tả về cái chết của cô bé bán diêm là: </a:t>
            </a:r>
            <a:r>
              <a:rPr i="1" lang="en-US" sz="2800">
                <a:solidFill>
                  <a:srgbClr val="0066FF"/>
                </a:solidFill>
                <a:latin typeface="Times New Roman"/>
                <a:ea typeface="Times New Roman"/>
                <a:cs typeface="Times New Roman"/>
                <a:sym typeface="Times New Roman"/>
              </a:rPr>
              <a:t>khi ở một xó tường, người ta thấy một em gái có đôi má hồng và đôi môi đang mỉm cười.</a:t>
            </a:r>
            <a:endParaRPr i="1" sz="2800">
              <a:solidFill>
                <a:srgbClr val="0066FF"/>
              </a:solidFill>
              <a:latin typeface="Times New Roman"/>
              <a:ea typeface="Times New Roman"/>
              <a:cs typeface="Times New Roman"/>
              <a:sym typeface="Times New Roman"/>
            </a:endParaRPr>
          </a:p>
        </p:txBody>
      </p:sp>
      <p:sp>
        <p:nvSpPr>
          <p:cNvPr id="368" name="Google Shape;368;p29"/>
          <p:cNvSpPr/>
          <p:nvPr/>
        </p:nvSpPr>
        <p:spPr>
          <a:xfrm>
            <a:off x="717886" y="5152549"/>
            <a:ext cx="1121940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4: </a:t>
            </a:r>
            <a:r>
              <a:rPr lang="en-US" sz="2800">
                <a:solidFill>
                  <a:srgbClr val="0066FF"/>
                </a:solidFill>
                <a:latin typeface="Times New Roman"/>
                <a:ea typeface="Times New Roman"/>
                <a:cs typeface="Times New Roman"/>
                <a:sym typeface="Times New Roman"/>
              </a:rPr>
              <a:t>Thông qua cái chết của cô  bé tác giả muốn gửi tới người đọc những thông điệp: Con người phải biết yêu thương đùm bọc nhau; Chúng ta phải biết quan tâm đến trẻ em, đặc biệt là những em bé có hoàn cảnh bất hạnh.</a:t>
            </a:r>
            <a:endParaRPr sz="2800">
              <a:solidFill>
                <a:srgbClr val="0066FF"/>
              </a:solidFill>
              <a:latin typeface="Times New Roman"/>
              <a:ea typeface="Times New Roman"/>
              <a:cs typeface="Times New Roman"/>
              <a:sym typeface="Times New Roman"/>
            </a:endParaRPr>
          </a:p>
        </p:txBody>
      </p:sp>
      <p:sp>
        <p:nvSpPr>
          <p:cNvPr id="369" name="Google Shape;369;p29"/>
          <p:cNvSpPr txBox="1"/>
          <p:nvPr/>
        </p:nvSpPr>
        <p:spPr>
          <a:xfrm>
            <a:off x="717897" y="149236"/>
            <a:ext cx="7138216"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HƯỚNG DẪN TRẢ LỜI CÂU HỎI ĐỀ 3</a:t>
            </a:r>
            <a:endParaRPr b="1" sz="2800">
              <a:solidFill>
                <a:srgbClr val="FF0000"/>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xEl>
                                              <p:pRg end="0" st="0"/>
                                            </p:txEl>
                                          </p:spTgt>
                                        </p:tgtEl>
                                        <p:attrNameLst>
                                          <p:attrName>style.visibility</p:attrName>
                                        </p:attrNameLst>
                                      </p:cBhvr>
                                      <p:to>
                                        <p:strVal val="visible"/>
                                      </p:to>
                                    </p:set>
                                    <p:animEffect filter="fade" transition="in">
                                      <p:cBhvr>
                                        <p:cTn dur="500"/>
                                        <p:tgtEl>
                                          <p:spTgt spid="36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pic>
        <p:nvPicPr>
          <p:cNvPr id="374" name="Google Shape;374;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5" name="Google Shape;375;p30"/>
          <p:cNvSpPr txBox="1"/>
          <p:nvPr/>
        </p:nvSpPr>
        <p:spPr>
          <a:xfrm>
            <a:off x="717897" y="149236"/>
            <a:ext cx="7138216"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HƯỚNG DẪN TRẢ LỜI CÂU HỎI ĐỀ 3</a:t>
            </a:r>
            <a:endParaRPr b="1" sz="2800">
              <a:solidFill>
                <a:srgbClr val="385623"/>
              </a:solidFill>
              <a:latin typeface="Times New Roman"/>
              <a:ea typeface="Times New Roman"/>
              <a:cs typeface="Times New Roman"/>
              <a:sym typeface="Times New Roman"/>
            </a:endParaRPr>
          </a:p>
        </p:txBody>
      </p:sp>
      <p:sp>
        <p:nvSpPr>
          <p:cNvPr id="376" name="Google Shape;376;p30"/>
          <p:cNvSpPr/>
          <p:nvPr/>
        </p:nvSpPr>
        <p:spPr>
          <a:xfrm>
            <a:off x="890318" y="932115"/>
            <a:ext cx="11137133"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a:t>
            </a:r>
            <a:endParaRPr sz="2800">
              <a:solidFill>
                <a:srgbClr val="0066FF"/>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Phép tu từ : nói giảm, nói tránh: </a:t>
            </a:r>
            <a:r>
              <a:rPr lang="en-US" sz="2800">
                <a:solidFill>
                  <a:srgbClr val="FF0000"/>
                </a:solidFill>
                <a:latin typeface="Calibri"/>
                <a:ea typeface="Calibri"/>
                <a:cs typeface="Calibri"/>
                <a:sym typeface="Calibri"/>
              </a:rPr>
              <a:t>về chầu thượng đế - </a:t>
            </a:r>
            <a:r>
              <a:rPr lang="en-US" sz="2800">
                <a:solidFill>
                  <a:srgbClr val="0066FF"/>
                </a:solidFill>
                <a:latin typeface="Times New Roman"/>
                <a:ea typeface="Times New Roman"/>
                <a:cs typeface="Times New Roman"/>
                <a:sym typeface="Times New Roman"/>
              </a:rPr>
              <a:t>nghĩa là chết</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Tác dụng: Tránh gây cảm giác đau buồn khi nói về cái chết của hai bà cháu. </a:t>
            </a:r>
            <a:endParaRPr sz="2800">
              <a:solidFill>
                <a:srgbClr val="0066FF"/>
              </a:solidFill>
              <a:latin typeface="Times New Roman"/>
              <a:ea typeface="Times New Roman"/>
              <a:cs typeface="Times New Roman"/>
              <a:sym typeface="Times New Roman"/>
            </a:endParaRPr>
          </a:p>
        </p:txBody>
      </p:sp>
      <p:sp>
        <p:nvSpPr>
          <p:cNvPr id="377" name="Google Shape;377;p30"/>
          <p:cNvSpPr/>
          <p:nvPr/>
        </p:nvSpPr>
        <p:spPr>
          <a:xfrm>
            <a:off x="972593" y="2799265"/>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a:t>
            </a:r>
            <a:endParaRPr sz="2800">
              <a:solidFill>
                <a:srgbClr val="0066FF"/>
              </a:solidFill>
              <a:latin typeface="Times New Roman"/>
              <a:ea typeface="Times New Roman"/>
              <a:cs typeface="Times New Roman"/>
              <a:sym typeface="Times New Roman"/>
            </a:endParaRPr>
          </a:p>
        </p:txBody>
      </p:sp>
      <p:sp>
        <p:nvSpPr>
          <p:cNvPr id="378" name="Google Shape;378;p30"/>
          <p:cNvSpPr/>
          <p:nvPr/>
        </p:nvSpPr>
        <p:spPr>
          <a:xfrm>
            <a:off x="808044" y="2930387"/>
            <a:ext cx="11219407"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6:</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Nếu em gặp cô bé bán diêm đó trong đêm giao thừa thì em sẽ giúp đỡ cô bé bằng cách:  </a:t>
            </a:r>
            <a:endParaRPr sz="2800">
              <a:solidFill>
                <a:srgbClr val="0066FF"/>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 Mua diêm ủng hộ cho cô bé.</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 Mua giầy và quần áo mới cho em không bị lạnh.</a:t>
            </a:r>
            <a:endParaRPr/>
          </a:p>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	- Cho cô bé thật nhiều đồ ăn….</a:t>
            </a:r>
            <a:endParaRPr/>
          </a:p>
          <a:p>
            <a:pPr indent="0" lvl="0" marL="0" marR="0" rtl="0" algn="just">
              <a:spcBef>
                <a:spcPts val="0"/>
              </a:spcBef>
              <a:spcAft>
                <a:spcPts val="0"/>
              </a:spcAft>
              <a:buNone/>
            </a:pPr>
            <a:r>
              <a:rPr i="1" lang="en-US" sz="2800">
                <a:solidFill>
                  <a:srgbClr val="0066FF"/>
                </a:solidFill>
                <a:latin typeface="Times New Roman"/>
                <a:ea typeface="Times New Roman"/>
                <a:cs typeface="Times New Roman"/>
                <a:sym typeface="Times New Roman"/>
              </a:rPr>
              <a:t>*Lưu ý: Học sinh có thể có nhiều hành động khác nữa </a:t>
            </a:r>
            <a:endParaRPr i="1"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3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84" name="Google Shape;384;p31"/>
          <p:cNvPicPr preferRelativeResize="0"/>
          <p:nvPr/>
        </p:nvPicPr>
        <p:blipFill rotWithShape="1">
          <a:blip r:embed="rId4">
            <a:alphaModFix/>
          </a:blip>
          <a:srcRect b="7620" l="8498" r="9035" t="18474"/>
          <a:stretch/>
        </p:blipFill>
        <p:spPr>
          <a:xfrm>
            <a:off x="7567808" y="0"/>
            <a:ext cx="4496844" cy="1461319"/>
          </a:xfrm>
          <a:prstGeom prst="rect">
            <a:avLst/>
          </a:prstGeom>
          <a:noFill/>
          <a:ln>
            <a:noFill/>
          </a:ln>
        </p:spPr>
      </p:pic>
      <p:sp>
        <p:nvSpPr>
          <p:cNvPr id="385" name="Google Shape;385;p31"/>
          <p:cNvSpPr txBox="1"/>
          <p:nvPr/>
        </p:nvSpPr>
        <p:spPr>
          <a:xfrm>
            <a:off x="717898" y="149236"/>
            <a:ext cx="969234"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Đề 4</a:t>
            </a:r>
            <a:endParaRPr/>
          </a:p>
        </p:txBody>
      </p:sp>
      <p:sp>
        <p:nvSpPr>
          <p:cNvPr id="386" name="Google Shape;386;p31"/>
          <p:cNvSpPr/>
          <p:nvPr/>
        </p:nvSpPr>
        <p:spPr>
          <a:xfrm>
            <a:off x="717898" y="832640"/>
            <a:ext cx="6945032"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66FF"/>
                </a:solidFill>
                <a:latin typeface="Times New Roman"/>
                <a:ea typeface="Times New Roman"/>
                <a:cs typeface="Times New Roman"/>
                <a:sym typeface="Times New Roman"/>
              </a:rPr>
              <a:t>Đọc đoạn văn bản sau và trả lời các câu hỏi.</a:t>
            </a:r>
            <a:endParaRPr sz="2800">
              <a:solidFill>
                <a:srgbClr val="0066FF"/>
              </a:solidFill>
              <a:latin typeface="Times New Roman"/>
              <a:ea typeface="Times New Roman"/>
              <a:cs typeface="Times New Roman"/>
              <a:sym typeface="Times New Roman"/>
            </a:endParaRPr>
          </a:p>
        </p:txBody>
      </p:sp>
      <p:sp>
        <p:nvSpPr>
          <p:cNvPr id="387" name="Google Shape;387;p31"/>
          <p:cNvSpPr/>
          <p:nvPr/>
        </p:nvSpPr>
        <p:spPr>
          <a:xfrm>
            <a:off x="2405030" y="369022"/>
            <a:ext cx="30492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66FF"/>
                </a:solidFill>
                <a:latin typeface="Times New Roman"/>
                <a:ea typeface="Times New Roman"/>
                <a:cs typeface="Times New Roman"/>
                <a:sym typeface="Times New Roman"/>
              </a:rPr>
              <a:t>ĐỌC HIỂU (… điểm)</a:t>
            </a:r>
            <a:endParaRPr b="1" sz="2400">
              <a:solidFill>
                <a:schemeClr val="dk1"/>
              </a:solidFill>
              <a:latin typeface="Times New Roman"/>
              <a:ea typeface="Times New Roman"/>
              <a:cs typeface="Times New Roman"/>
              <a:sym typeface="Times New Roman"/>
            </a:endParaRPr>
          </a:p>
        </p:txBody>
      </p:sp>
      <p:sp>
        <p:nvSpPr>
          <p:cNvPr id="388" name="Google Shape;388;p31"/>
          <p:cNvSpPr/>
          <p:nvPr/>
        </p:nvSpPr>
        <p:spPr>
          <a:xfrm>
            <a:off x="796344" y="1642914"/>
            <a:ext cx="10599311" cy="554921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2300"/>
              <a:buFont typeface="Arial"/>
              <a:buNone/>
            </a:pPr>
            <a:r>
              <a:rPr i="1" lang="en-US" sz="2300">
                <a:solidFill>
                  <a:schemeClr val="dk1"/>
                </a:solidFill>
                <a:latin typeface="Arial"/>
                <a:ea typeface="Arial"/>
                <a:cs typeface="Arial"/>
                <a:sym typeface="Arial"/>
              </a:rPr>
              <a:t>“</a:t>
            </a:r>
            <a:r>
              <a:rPr i="1" lang="en-US" sz="2300">
                <a:solidFill>
                  <a:schemeClr val="dk1"/>
                </a:solidFill>
                <a:latin typeface="Calibri"/>
                <a:ea typeface="Calibri"/>
                <a:cs typeface="Calibri"/>
                <a:sym typeface="Calibri"/>
              </a:rPr>
              <a:t>Và buổi chiều hôm đó, Xiu tới bên giường Giôn-xi nằm, thấy Giôn-xi đang vui vẻ đan một chiếc khăn choàng len màu xanh thẫm rất vô dụng, chị ôm lấy người Giôn-xi lẫn những chiếc gối.</a:t>
            </a:r>
            <a:endParaRPr/>
          </a:p>
          <a:p>
            <a:pPr indent="0" lvl="0" marL="0" marR="0" rtl="0" algn="l">
              <a:spcBef>
                <a:spcPts val="560"/>
              </a:spcBef>
              <a:spcAft>
                <a:spcPts val="0"/>
              </a:spcAft>
              <a:buClr>
                <a:schemeClr val="dk1"/>
              </a:buClr>
              <a:buSzPts val="2300"/>
              <a:buFont typeface="Calibri"/>
              <a:buNone/>
            </a:pPr>
            <a:r>
              <a:rPr i="1" lang="en-US" sz="2300">
                <a:solidFill>
                  <a:schemeClr val="dk1"/>
                </a:solidFill>
                <a:latin typeface="Calibri"/>
                <a:ea typeface="Calibri"/>
                <a:cs typeface="Calibri"/>
                <a:sym typeface="Calibri"/>
              </a:rPr>
              <a:t>“Chị có chuyện này muốn nói với em, con chuột bạch của chị”, cô nói, “Cụ Bơ-men đã chết vì sưng phổi hôm nay ở bệnh viện rồi. Cụ ốm chỉ có hai ngày. Buổi sáng ngày thứ nhất, bác gác cổng thấy cụ ốm nặng trong căn phòng của cụ ở tầng dưới. Giày và áo quần của cụ ướt sũng và lạnh buốt. Chẳng ai hình dung nổi cụ đã ở đâu trong một đêm khủng khiếp như thế. Nhưng rồi người ta tìm thấy một chiếc đèn bão vẫn còn thắp sáng và một chiếc thang đã bị lôi ra khỏi chỗ để của nó, và vài chiếc bút lông rơi vung vãi, và một bảng pha màu có màu xanh và màu vàng trộn lẫn với nhau, và - em thân yêu ơi, em hãy nhìn ra ngoài cửa sổ, nhìn chiếc lá thường xuân cuối cùng ở trên tường. Em có lấy làm lạ tại sao chẳng bao giờ nó rung rinh hoặc lay động khi gió thổi không? Ồ, em thân yêu, đó chính là kiệt tác của cụ Bơ-men, - cụ vẽ nó ở đấy vào cái đêm mà chiếc lá cuối cùng đã rụng”.</a:t>
            </a:r>
            <a:br>
              <a:rPr lang="en-US" sz="2300">
                <a:solidFill>
                  <a:schemeClr val="dk1"/>
                </a:solidFill>
                <a:latin typeface="Arial"/>
                <a:ea typeface="Arial"/>
                <a:cs typeface="Arial"/>
                <a:sym typeface="Arial"/>
              </a:rPr>
            </a:br>
            <a:r>
              <a:rPr lang="en-US" sz="2800">
                <a:solidFill>
                  <a:schemeClr val="dk1"/>
                </a:solidFill>
                <a:latin typeface="Times New Roman"/>
                <a:ea typeface="Times New Roman"/>
                <a:cs typeface="Times New Roman"/>
                <a:sym typeface="Times New Roman"/>
              </a:rPr>
              <a:t>	</a:t>
            </a:r>
            <a:r>
              <a:rPr b="1" lang="en-US" sz="1600">
                <a:solidFill>
                  <a:schemeClr val="dk1"/>
                </a:solidFill>
                <a:latin typeface="Arial"/>
                <a:ea typeface="Arial"/>
                <a:cs typeface="Arial"/>
                <a:sym typeface="Arial"/>
              </a:rPr>
              <a:t>			</a:t>
            </a:r>
            <a:endParaRPr b="1" i="1" sz="1600">
              <a:solidFill>
                <a:schemeClr val="dk1"/>
              </a:solidFill>
              <a:latin typeface="Arial"/>
              <a:ea typeface="Arial"/>
              <a:cs typeface="Arial"/>
              <a:sym typeface="Arial"/>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1063" l="2292" r="2187" t="2220"/>
          <a:stretch/>
        </p:blipFill>
        <p:spPr>
          <a:xfrm>
            <a:off x="-1" y="0"/>
            <a:ext cx="12192001" cy="6858000"/>
          </a:xfrm>
          <a:prstGeom prst="rect">
            <a:avLst/>
          </a:prstGeom>
          <a:noFill/>
          <a:ln>
            <a:noFill/>
          </a:ln>
        </p:spPr>
      </p:pic>
      <p:sp>
        <p:nvSpPr>
          <p:cNvPr id="108" name="Google Shape;108;p3"/>
          <p:cNvSpPr txBox="1"/>
          <p:nvPr/>
        </p:nvSpPr>
        <p:spPr>
          <a:xfrm>
            <a:off x="2234563" y="1257931"/>
            <a:ext cx="8305800" cy="523220"/>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I/ Cấu trúc của đề Đọc hiểu văn bản</a:t>
            </a:r>
            <a:endParaRPr/>
          </a:p>
        </p:txBody>
      </p:sp>
      <p:sp>
        <p:nvSpPr>
          <p:cNvPr id="109" name="Google Shape;109;p3"/>
          <p:cNvSpPr/>
          <p:nvPr/>
        </p:nvSpPr>
        <p:spPr>
          <a:xfrm>
            <a:off x="2464434" y="305800"/>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10" name="Google Shape;110;p3"/>
          <p:cNvSpPr/>
          <p:nvPr/>
        </p:nvSpPr>
        <p:spPr>
          <a:xfrm rot="10800000">
            <a:off x="723900" y="3009900"/>
            <a:ext cx="4737100" cy="1409700"/>
          </a:xfrm>
          <a:prstGeom prst="wedgeRectCallout">
            <a:avLst>
              <a:gd fmla="val -69894" name="adj1"/>
              <a:gd fmla="val 140237"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3"/>
          <p:cNvSpPr/>
          <p:nvPr/>
        </p:nvSpPr>
        <p:spPr>
          <a:xfrm rot="10800000">
            <a:off x="6731000" y="3009900"/>
            <a:ext cx="4737100" cy="1409700"/>
          </a:xfrm>
          <a:prstGeom prst="wedgeRectCallout">
            <a:avLst>
              <a:gd fmla="val 57451" name="adj1"/>
              <a:gd fmla="val 140298" name="adj2"/>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3"/>
          <p:cNvSpPr txBox="1"/>
          <p:nvPr/>
        </p:nvSpPr>
        <p:spPr>
          <a:xfrm>
            <a:off x="857249" y="3416931"/>
            <a:ext cx="4470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Ngữ liệu đọc hiểu</a:t>
            </a:r>
            <a:endParaRPr/>
          </a:p>
        </p:txBody>
      </p:sp>
      <p:sp>
        <p:nvSpPr>
          <p:cNvPr id="113" name="Google Shape;113;p3"/>
          <p:cNvSpPr txBox="1"/>
          <p:nvPr/>
        </p:nvSpPr>
        <p:spPr>
          <a:xfrm>
            <a:off x="6864350" y="3416931"/>
            <a:ext cx="4470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Hệ thống câu hỏi</a:t>
            </a:r>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32"/>
          <p:cNvPicPr preferRelativeResize="0"/>
          <p:nvPr/>
        </p:nvPicPr>
        <p:blipFill rotWithShape="1">
          <a:blip r:embed="rId3">
            <a:alphaModFix/>
          </a:blip>
          <a:srcRect b="0" l="0" r="0" t="0"/>
          <a:stretch/>
        </p:blipFill>
        <p:spPr>
          <a:xfrm>
            <a:off x="0" y="149236"/>
            <a:ext cx="12192000" cy="6858000"/>
          </a:xfrm>
          <a:prstGeom prst="rect">
            <a:avLst/>
          </a:prstGeom>
          <a:noFill/>
          <a:ln>
            <a:noFill/>
          </a:ln>
        </p:spPr>
      </p:pic>
      <p:sp>
        <p:nvSpPr>
          <p:cNvPr id="394" name="Google Shape;394;p32"/>
          <p:cNvSpPr txBox="1"/>
          <p:nvPr/>
        </p:nvSpPr>
        <p:spPr>
          <a:xfrm>
            <a:off x="717897" y="149236"/>
            <a:ext cx="389273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CÂU HỎI ĐỀ 3</a:t>
            </a:r>
            <a:endParaRPr b="1" sz="2800">
              <a:solidFill>
                <a:srgbClr val="FF0000"/>
              </a:solidFill>
              <a:latin typeface="Times New Roman"/>
              <a:ea typeface="Times New Roman"/>
              <a:cs typeface="Times New Roman"/>
              <a:sym typeface="Times New Roman"/>
            </a:endParaRPr>
          </a:p>
        </p:txBody>
      </p:sp>
      <p:sp>
        <p:nvSpPr>
          <p:cNvPr id="395" name="Google Shape;395;p32"/>
          <p:cNvSpPr/>
          <p:nvPr/>
        </p:nvSpPr>
        <p:spPr>
          <a:xfrm>
            <a:off x="717887" y="3382174"/>
            <a:ext cx="1121940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2: </a:t>
            </a:r>
            <a:r>
              <a:rPr lang="en-US" sz="2800">
                <a:solidFill>
                  <a:srgbClr val="0066FF"/>
                </a:solidFill>
                <a:latin typeface="Times New Roman"/>
                <a:ea typeface="Times New Roman"/>
                <a:cs typeface="Times New Roman"/>
                <a:sym typeface="Times New Roman"/>
              </a:rPr>
              <a:t>Qua câu văn “</a:t>
            </a:r>
            <a:r>
              <a:rPr i="1" lang="en-US" sz="2800">
                <a:solidFill>
                  <a:srgbClr val="0066FF"/>
                </a:solidFill>
                <a:latin typeface="Times New Roman"/>
                <a:ea typeface="Times New Roman"/>
                <a:cs typeface="Times New Roman"/>
                <a:sym typeface="Times New Roman"/>
              </a:rPr>
              <a:t>Ồ, em thân yêu, đó chính là kiệt tác của cụ Bơ-men, - cụ vẽ nó ở đấy vào cái đêm mà chiếc lá cuối cùng đã rụng”</a:t>
            </a:r>
            <a:r>
              <a:rPr lang="en-US" sz="2800">
                <a:solidFill>
                  <a:srgbClr val="0066FF"/>
                </a:solidFill>
                <a:latin typeface="Times New Roman"/>
                <a:ea typeface="Times New Roman"/>
                <a:cs typeface="Times New Roman"/>
                <a:sym typeface="Times New Roman"/>
              </a:rPr>
              <a:t>, em hiểu thế nào là một kiệt tác nghệ thuật? </a:t>
            </a:r>
            <a:endParaRPr sz="2800">
              <a:solidFill>
                <a:srgbClr val="0066FF"/>
              </a:solidFill>
              <a:latin typeface="Times New Roman"/>
              <a:ea typeface="Times New Roman"/>
              <a:cs typeface="Times New Roman"/>
              <a:sym typeface="Times New Roman"/>
            </a:endParaRPr>
          </a:p>
        </p:txBody>
      </p:sp>
      <p:sp>
        <p:nvSpPr>
          <p:cNvPr id="396" name="Google Shape;396;p32"/>
          <p:cNvSpPr/>
          <p:nvPr/>
        </p:nvSpPr>
        <p:spPr>
          <a:xfrm>
            <a:off x="717886" y="2056505"/>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 </a:t>
            </a:r>
            <a:r>
              <a:rPr lang="en-US" sz="2800">
                <a:solidFill>
                  <a:srgbClr val="0066FF"/>
                </a:solidFill>
                <a:latin typeface="Times New Roman"/>
                <a:ea typeface="Times New Roman"/>
                <a:cs typeface="Times New Roman"/>
                <a:sym typeface="Times New Roman"/>
              </a:rPr>
              <a:t>Hãy tìm chi tiết cho thấy chính cụ Bơ –men là người đã vẽ chiếc lá cuối cùng.</a:t>
            </a:r>
            <a:endParaRPr sz="2800">
              <a:solidFill>
                <a:srgbClr val="0066FF"/>
              </a:solidFill>
              <a:latin typeface="Times New Roman"/>
              <a:ea typeface="Times New Roman"/>
              <a:cs typeface="Times New Roman"/>
              <a:sym typeface="Times New Roman"/>
            </a:endParaRPr>
          </a:p>
        </p:txBody>
      </p:sp>
      <p:sp>
        <p:nvSpPr>
          <p:cNvPr id="397" name="Google Shape;397;p32"/>
          <p:cNvSpPr/>
          <p:nvPr/>
        </p:nvSpPr>
        <p:spPr>
          <a:xfrm>
            <a:off x="717888" y="5288042"/>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4: </a:t>
            </a:r>
            <a:r>
              <a:rPr lang="en-US" sz="2800">
                <a:solidFill>
                  <a:srgbClr val="0066FF"/>
                </a:solidFill>
                <a:latin typeface="Times New Roman"/>
                <a:ea typeface="Times New Roman"/>
                <a:cs typeface="Times New Roman"/>
                <a:sym typeface="Times New Roman"/>
              </a:rPr>
              <a:t>Vì  sao lại nói chiếc lá cuối cùng mà cụ Bơ – men vẽ là một kiệt tác nghệ thuật? </a:t>
            </a:r>
            <a:endParaRPr sz="2800">
              <a:solidFill>
                <a:srgbClr val="0066FF"/>
              </a:solidFill>
              <a:latin typeface="Times New Roman"/>
              <a:ea typeface="Times New Roman"/>
              <a:cs typeface="Times New Roman"/>
              <a:sym typeface="Times New Roman"/>
            </a:endParaRPr>
          </a:p>
        </p:txBody>
      </p:sp>
      <p:sp>
        <p:nvSpPr>
          <p:cNvPr id="398" name="Google Shape;398;p32"/>
          <p:cNvSpPr/>
          <p:nvPr/>
        </p:nvSpPr>
        <p:spPr>
          <a:xfrm>
            <a:off x="601982" y="864344"/>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a:t>
            </a:r>
            <a:r>
              <a:rPr lang="en-US" sz="2800">
                <a:solidFill>
                  <a:srgbClr val="0066FF"/>
                </a:solidFill>
                <a:latin typeface="Times New Roman"/>
                <a:ea typeface="Times New Roman"/>
                <a:cs typeface="Times New Roman"/>
                <a:sym typeface="Times New Roman"/>
              </a:rPr>
              <a:t> Xác định phương thức biểu đạt của đoạn văn trên. </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33"/>
          <p:cNvPicPr preferRelativeResize="0"/>
          <p:nvPr/>
        </p:nvPicPr>
        <p:blipFill rotWithShape="1">
          <a:blip r:embed="rId3">
            <a:alphaModFix/>
          </a:blip>
          <a:srcRect b="0" l="0" r="0" t="0"/>
          <a:stretch/>
        </p:blipFill>
        <p:spPr>
          <a:xfrm>
            <a:off x="0" y="149236"/>
            <a:ext cx="12192000" cy="6858000"/>
          </a:xfrm>
          <a:prstGeom prst="rect">
            <a:avLst/>
          </a:prstGeom>
          <a:noFill/>
          <a:ln>
            <a:noFill/>
          </a:ln>
        </p:spPr>
      </p:pic>
      <p:sp>
        <p:nvSpPr>
          <p:cNvPr id="404" name="Google Shape;404;p33"/>
          <p:cNvSpPr txBox="1"/>
          <p:nvPr/>
        </p:nvSpPr>
        <p:spPr>
          <a:xfrm>
            <a:off x="717897" y="149236"/>
            <a:ext cx="389273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CÂU HỎI ĐỀ 3</a:t>
            </a:r>
            <a:endParaRPr b="1" sz="2800">
              <a:solidFill>
                <a:srgbClr val="FF0000"/>
              </a:solidFill>
              <a:latin typeface="Times New Roman"/>
              <a:ea typeface="Times New Roman"/>
              <a:cs typeface="Times New Roman"/>
              <a:sym typeface="Times New Roman"/>
            </a:endParaRPr>
          </a:p>
        </p:txBody>
      </p:sp>
      <p:sp>
        <p:nvSpPr>
          <p:cNvPr id="405" name="Google Shape;405;p33"/>
          <p:cNvSpPr/>
          <p:nvPr/>
        </p:nvSpPr>
        <p:spPr>
          <a:xfrm>
            <a:off x="717887" y="3382174"/>
            <a:ext cx="1121940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7: </a:t>
            </a:r>
            <a:r>
              <a:rPr lang="en-US" sz="2800">
                <a:solidFill>
                  <a:srgbClr val="0066FF"/>
                </a:solidFill>
                <a:latin typeface="Times New Roman"/>
                <a:ea typeface="Times New Roman"/>
                <a:cs typeface="Times New Roman"/>
                <a:sym typeface="Times New Roman"/>
              </a:rPr>
              <a:t>Tìm thán từ trong câu văn sau “</a:t>
            </a:r>
            <a:r>
              <a:rPr i="1" lang="en-US" sz="2800">
                <a:solidFill>
                  <a:srgbClr val="0066FF"/>
                </a:solidFill>
                <a:latin typeface="Times New Roman"/>
                <a:ea typeface="Times New Roman"/>
                <a:cs typeface="Times New Roman"/>
                <a:sym typeface="Times New Roman"/>
              </a:rPr>
              <a:t>Ồ, em thân yêu, đó chính là kiệt tác của cụ Bơ-men, - cụ vẽ nó ở đấy vào cái đêm mà chiếc lá cuối cùng đã rụng</a:t>
            </a:r>
            <a:r>
              <a:rPr lang="en-US" sz="2800">
                <a:solidFill>
                  <a:srgbClr val="0066FF"/>
                </a:solidFill>
                <a:latin typeface="Times New Roman"/>
                <a:ea typeface="Times New Roman"/>
                <a:cs typeface="Times New Roman"/>
                <a:sym typeface="Times New Roman"/>
              </a:rPr>
              <a:t>”. </a:t>
            </a:r>
            <a:endParaRPr sz="2800">
              <a:solidFill>
                <a:srgbClr val="0066FF"/>
              </a:solidFill>
              <a:latin typeface="Times New Roman"/>
              <a:ea typeface="Times New Roman"/>
              <a:cs typeface="Times New Roman"/>
              <a:sym typeface="Times New Roman"/>
            </a:endParaRPr>
          </a:p>
        </p:txBody>
      </p:sp>
      <p:sp>
        <p:nvSpPr>
          <p:cNvPr id="406" name="Google Shape;406;p33"/>
          <p:cNvSpPr/>
          <p:nvPr/>
        </p:nvSpPr>
        <p:spPr>
          <a:xfrm>
            <a:off x="717886" y="2056505"/>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6: </a:t>
            </a:r>
            <a:r>
              <a:rPr lang="en-US" sz="2800">
                <a:solidFill>
                  <a:srgbClr val="0066FF"/>
                </a:solidFill>
                <a:latin typeface="Times New Roman"/>
                <a:ea typeface="Times New Roman"/>
                <a:cs typeface="Times New Roman"/>
                <a:sym typeface="Times New Roman"/>
              </a:rPr>
              <a:t>Từ nhân vật Giôn- xi em rút ra cho mình bài học gì  trong cuộc sống nếu em gặp khó khăn và bất hạnh?</a:t>
            </a:r>
            <a:endParaRPr sz="2800">
              <a:solidFill>
                <a:srgbClr val="0066FF"/>
              </a:solidFill>
              <a:latin typeface="Times New Roman"/>
              <a:ea typeface="Times New Roman"/>
              <a:cs typeface="Times New Roman"/>
              <a:sym typeface="Times New Roman"/>
            </a:endParaRPr>
          </a:p>
        </p:txBody>
      </p:sp>
      <p:sp>
        <p:nvSpPr>
          <p:cNvPr id="407" name="Google Shape;407;p33"/>
          <p:cNvSpPr/>
          <p:nvPr/>
        </p:nvSpPr>
        <p:spPr>
          <a:xfrm>
            <a:off x="717888" y="5288042"/>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8: </a:t>
            </a:r>
            <a:r>
              <a:rPr lang="en-US" sz="2800">
                <a:solidFill>
                  <a:srgbClr val="0066FF"/>
                </a:solidFill>
                <a:latin typeface="Times New Roman"/>
                <a:ea typeface="Times New Roman"/>
                <a:cs typeface="Times New Roman"/>
                <a:sym typeface="Times New Roman"/>
              </a:rPr>
              <a:t>Tìm và ghi lại một câu ghép có trong đoạn văn bản trên. Giải thích tại sao em cho đó là câu ghép?</a:t>
            </a:r>
            <a:endParaRPr sz="2800">
              <a:solidFill>
                <a:srgbClr val="2E75B5"/>
              </a:solidFill>
              <a:latin typeface="Times New Roman"/>
              <a:ea typeface="Times New Roman"/>
              <a:cs typeface="Times New Roman"/>
              <a:sym typeface="Times New Roman"/>
            </a:endParaRPr>
          </a:p>
        </p:txBody>
      </p:sp>
      <p:sp>
        <p:nvSpPr>
          <p:cNvPr id="408" name="Google Shape;408;p33"/>
          <p:cNvSpPr/>
          <p:nvPr/>
        </p:nvSpPr>
        <p:spPr>
          <a:xfrm>
            <a:off x="601982" y="864344"/>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Em có nhận xét gì về cụ Bơ – men qua hành động cụ vẽ chiếc lá cuối cùng?</a:t>
            </a:r>
            <a:endParaRPr/>
          </a:p>
        </p:txBody>
      </p:sp>
    </p:spTree>
  </p:cSld>
  <p:clrMapOvr>
    <a:masterClrMapping/>
  </p:clrMapOvr>
  <p:transition spd="slow" p14:dur="1500">
    <p:split orient="ver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34"/>
          <p:cNvPicPr preferRelativeResize="0"/>
          <p:nvPr/>
        </p:nvPicPr>
        <p:blipFill rotWithShape="1">
          <a:blip r:embed="rId3">
            <a:alphaModFix/>
          </a:blip>
          <a:srcRect b="0" l="0" r="0" t="0"/>
          <a:stretch/>
        </p:blipFill>
        <p:spPr>
          <a:xfrm>
            <a:off x="0" y="789998"/>
            <a:ext cx="12192000" cy="6858000"/>
          </a:xfrm>
          <a:prstGeom prst="rect">
            <a:avLst/>
          </a:prstGeom>
          <a:noFill/>
          <a:ln>
            <a:noFill/>
          </a:ln>
        </p:spPr>
      </p:pic>
      <p:sp>
        <p:nvSpPr>
          <p:cNvPr id="414" name="Google Shape;414;p34"/>
          <p:cNvSpPr txBox="1"/>
          <p:nvPr/>
        </p:nvSpPr>
        <p:spPr>
          <a:xfrm>
            <a:off x="717897" y="149236"/>
            <a:ext cx="7833675"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HƯỚNG DẪN TRẢ LỜI CÂU HỎI ĐỀ 3</a:t>
            </a:r>
            <a:endParaRPr b="1" sz="2800">
              <a:solidFill>
                <a:srgbClr val="FF0000"/>
              </a:solidFill>
              <a:latin typeface="Times New Roman"/>
              <a:ea typeface="Times New Roman"/>
              <a:cs typeface="Times New Roman"/>
              <a:sym typeface="Times New Roman"/>
            </a:endParaRPr>
          </a:p>
        </p:txBody>
      </p:sp>
      <p:sp>
        <p:nvSpPr>
          <p:cNvPr id="415" name="Google Shape;415;p34"/>
          <p:cNvSpPr/>
          <p:nvPr/>
        </p:nvSpPr>
        <p:spPr>
          <a:xfrm>
            <a:off x="972593" y="2642572"/>
            <a:ext cx="10409460" cy="26776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2: </a:t>
            </a:r>
            <a:r>
              <a:rPr lang="en-US" sz="2800">
                <a:solidFill>
                  <a:srgbClr val="0066FF"/>
                </a:solidFill>
                <a:latin typeface="Times New Roman"/>
                <a:ea typeface="Times New Roman"/>
                <a:cs typeface="Times New Roman"/>
                <a:sym typeface="Times New Roman"/>
              </a:rPr>
              <a:t>Chi tiết cho thấy chính cụ Bơ –men là người đã vẽ chiếc lá cuối cùnglà : </a:t>
            </a:r>
            <a:r>
              <a:rPr i="1" lang="en-US" sz="2800">
                <a:solidFill>
                  <a:srgbClr val="0066FF"/>
                </a:solidFill>
                <a:latin typeface="Calibri"/>
                <a:ea typeface="Calibri"/>
                <a:cs typeface="Calibri"/>
                <a:sym typeface="Calibri"/>
              </a:rPr>
              <a:t>Giày và áo quần của cụ ướt sũng và lạnh buốt. Chẳng ai hình dung nổi cụ đã ở đâu trong một đêm khủng khiếp như thế. Nhưng rồi người ta tìm thấy một chiếc đèn bão vẫn còn thắp sáng và một chiếc thang đã bị lôi ra khỏi chỗ để của nó, và vài chiếc bút lông rơi vung vãi, và một bảng pha màu có màu xanh và màu vàng trộn lẫn với nhau</a:t>
            </a:r>
            <a:endParaRPr i="1" sz="2800">
              <a:solidFill>
                <a:srgbClr val="0066FF"/>
              </a:solidFill>
              <a:latin typeface="Calibri"/>
              <a:ea typeface="Calibri"/>
              <a:cs typeface="Calibri"/>
              <a:sym typeface="Calibri"/>
            </a:endParaRPr>
          </a:p>
        </p:txBody>
      </p:sp>
      <p:sp>
        <p:nvSpPr>
          <p:cNvPr id="416" name="Google Shape;416;p34"/>
          <p:cNvSpPr/>
          <p:nvPr/>
        </p:nvSpPr>
        <p:spPr>
          <a:xfrm>
            <a:off x="972593" y="1713452"/>
            <a:ext cx="11219407"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1:</a:t>
            </a:r>
            <a:r>
              <a:rPr lang="en-US" sz="2800">
                <a:solidFill>
                  <a:srgbClr val="0066FF"/>
                </a:solidFill>
                <a:latin typeface="Times New Roman"/>
                <a:ea typeface="Times New Roman"/>
                <a:cs typeface="Times New Roman"/>
                <a:sym typeface="Times New Roman"/>
              </a:rPr>
              <a:t> Phương thức biểu đạt của đoạn văn trên là tự sự.</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35"/>
          <p:cNvPicPr preferRelativeResize="0"/>
          <p:nvPr/>
        </p:nvPicPr>
        <p:blipFill rotWithShape="1">
          <a:blip r:embed="rId3">
            <a:alphaModFix/>
          </a:blip>
          <a:srcRect b="0" l="0" r="0" t="0"/>
          <a:stretch/>
        </p:blipFill>
        <p:spPr>
          <a:xfrm>
            <a:off x="231589" y="645671"/>
            <a:ext cx="12192000" cy="6858000"/>
          </a:xfrm>
          <a:prstGeom prst="rect">
            <a:avLst/>
          </a:prstGeom>
          <a:noFill/>
          <a:ln>
            <a:noFill/>
          </a:ln>
        </p:spPr>
      </p:pic>
      <p:sp>
        <p:nvSpPr>
          <p:cNvPr id="422" name="Google Shape;422;p35"/>
          <p:cNvSpPr txBox="1"/>
          <p:nvPr/>
        </p:nvSpPr>
        <p:spPr>
          <a:xfrm>
            <a:off x="717897" y="149236"/>
            <a:ext cx="7833675"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HƯỚNG DẪN TRẢ LỜI CÂU HỎI ĐỀ 3</a:t>
            </a:r>
            <a:endParaRPr b="1" sz="2800">
              <a:solidFill>
                <a:srgbClr val="FF0000"/>
              </a:solidFill>
              <a:latin typeface="Times New Roman"/>
              <a:ea typeface="Times New Roman"/>
              <a:cs typeface="Times New Roman"/>
              <a:sym typeface="Times New Roman"/>
            </a:endParaRPr>
          </a:p>
        </p:txBody>
      </p:sp>
      <p:sp>
        <p:nvSpPr>
          <p:cNvPr id="423" name="Google Shape;423;p35"/>
          <p:cNvSpPr/>
          <p:nvPr/>
        </p:nvSpPr>
        <p:spPr>
          <a:xfrm>
            <a:off x="972593" y="1445495"/>
            <a:ext cx="1121940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3: </a:t>
            </a:r>
            <a:r>
              <a:rPr lang="en-US" sz="2800">
                <a:solidFill>
                  <a:srgbClr val="0066FF"/>
                </a:solidFill>
                <a:latin typeface="Times New Roman"/>
                <a:ea typeface="Times New Roman"/>
                <a:cs typeface="Times New Roman"/>
                <a:sym typeface="Times New Roman"/>
              </a:rPr>
              <a:t>Em hiểu một kiệt tác nghệ thuật  phải là một tác phẩm nghệ thuật nổi tiếng, có giá trị tư tưởng và nghệ thuật cao, đem lại niềm vui và khoái cảm thẩm mĩ cho người xem, người nghe, người đọc…( </a:t>
            </a:r>
            <a:r>
              <a:rPr i="1" lang="en-US" sz="2800">
                <a:solidFill>
                  <a:srgbClr val="0066FF"/>
                </a:solidFill>
                <a:latin typeface="Times New Roman"/>
                <a:ea typeface="Times New Roman"/>
                <a:cs typeface="Times New Roman"/>
                <a:sym typeface="Times New Roman"/>
              </a:rPr>
              <a:t>Học sinh có thể diễn đạt nhiều cách khác nhau). </a:t>
            </a:r>
            <a:endParaRPr i="1" sz="2800">
              <a:solidFill>
                <a:srgbClr val="0066FF"/>
              </a:solidFill>
              <a:latin typeface="Times New Roman"/>
              <a:ea typeface="Times New Roman"/>
              <a:cs typeface="Times New Roman"/>
              <a:sym typeface="Times New Roman"/>
            </a:endParaRPr>
          </a:p>
        </p:txBody>
      </p:sp>
      <p:sp>
        <p:nvSpPr>
          <p:cNvPr id="424" name="Google Shape;424;p35"/>
          <p:cNvSpPr/>
          <p:nvPr/>
        </p:nvSpPr>
        <p:spPr>
          <a:xfrm>
            <a:off x="972592" y="3544220"/>
            <a:ext cx="11219407" cy="31085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a:t>
            </a:r>
            <a:r>
              <a:rPr lang="en-US" sz="2800">
                <a:solidFill>
                  <a:srgbClr val="0066FF"/>
                </a:solidFill>
                <a:latin typeface="Times New Roman"/>
                <a:ea typeface="Times New Roman"/>
                <a:cs typeface="Times New Roman"/>
                <a:sym typeface="Times New Roman"/>
              </a:rPr>
              <a:t>4: Nói chiếc lá cuối cùng mà cụ Bơ – men vẽ là một kiệt tác nghệ thuật vì :Chiếc lá được vẽ trong hoàn cảnh đặc biệt</a:t>
            </a:r>
            <a:r>
              <a:rPr i="1" lang="en-US" sz="2800">
                <a:solidFill>
                  <a:srgbClr val="0066FF"/>
                </a:solidFill>
                <a:latin typeface="Times New Roman"/>
                <a:ea typeface="Times New Roman"/>
                <a:cs typeface="Times New Roman"/>
                <a:sym typeface="Times New Roman"/>
              </a:rPr>
              <a:t>, </a:t>
            </a:r>
            <a:r>
              <a:rPr lang="en-US" sz="2800">
                <a:solidFill>
                  <a:srgbClr val="0066FF"/>
                </a:solidFill>
                <a:latin typeface="Times New Roman"/>
                <a:ea typeface="Times New Roman"/>
                <a:cs typeface="Times New Roman"/>
                <a:sym typeface="Times New Roman"/>
              </a:rPr>
              <a:t>chiếc lá vẽ y như thật, chiếc lá đã cứu sống Giôn-xi, được vẽ bằng tình thương bao la và sự hi sinh cao thượng của cụ Bơ – men…</a:t>
            </a:r>
            <a:endParaRPr i="1" sz="2800">
              <a:solidFill>
                <a:srgbClr val="0066F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i="1" sz="2800">
              <a:solidFill>
                <a:srgbClr val="0066F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i="1" sz="2800">
              <a:solidFill>
                <a:srgbClr val="0066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66FF"/>
                </a:solidFill>
                <a:latin typeface="Times New Roman"/>
                <a:ea typeface="Times New Roman"/>
                <a:cs typeface="Times New Roman"/>
                <a:sym typeface="Times New Roman"/>
              </a:rPr>
              <a:t> </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36"/>
          <p:cNvPicPr preferRelativeResize="0"/>
          <p:nvPr/>
        </p:nvPicPr>
        <p:blipFill rotWithShape="1">
          <a:blip r:embed="rId3">
            <a:alphaModFix/>
          </a:blip>
          <a:srcRect b="0" l="0" r="0" t="0"/>
          <a:stretch/>
        </p:blipFill>
        <p:spPr>
          <a:xfrm>
            <a:off x="0" y="149236"/>
            <a:ext cx="12192000" cy="6858000"/>
          </a:xfrm>
          <a:prstGeom prst="rect">
            <a:avLst/>
          </a:prstGeom>
          <a:noFill/>
          <a:ln>
            <a:noFill/>
          </a:ln>
        </p:spPr>
      </p:pic>
      <p:sp>
        <p:nvSpPr>
          <p:cNvPr id="430" name="Google Shape;430;p36"/>
          <p:cNvSpPr txBox="1"/>
          <p:nvPr/>
        </p:nvSpPr>
        <p:spPr>
          <a:xfrm>
            <a:off x="717897" y="149236"/>
            <a:ext cx="8235980"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HƯỚNG DẪN TRẢ LỜI CÂU HỎI ĐỀ 3</a:t>
            </a:r>
            <a:endParaRPr b="1" sz="2800">
              <a:solidFill>
                <a:srgbClr val="FF0000"/>
              </a:solidFill>
              <a:latin typeface="Times New Roman"/>
              <a:ea typeface="Times New Roman"/>
              <a:cs typeface="Times New Roman"/>
              <a:sym typeface="Times New Roman"/>
            </a:endParaRPr>
          </a:p>
        </p:txBody>
      </p:sp>
      <p:sp>
        <p:nvSpPr>
          <p:cNvPr id="431" name="Google Shape;431;p36"/>
          <p:cNvSpPr/>
          <p:nvPr/>
        </p:nvSpPr>
        <p:spPr>
          <a:xfrm>
            <a:off x="717887" y="3382174"/>
            <a:ext cx="1121940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7: </a:t>
            </a:r>
            <a:r>
              <a:rPr lang="en-US" sz="2800">
                <a:solidFill>
                  <a:srgbClr val="0066FF"/>
                </a:solidFill>
                <a:latin typeface="Times New Roman"/>
                <a:ea typeface="Times New Roman"/>
                <a:cs typeface="Times New Roman"/>
                <a:sym typeface="Times New Roman"/>
              </a:rPr>
              <a:t>Thán từ trong câu văn sau </a:t>
            </a:r>
            <a:r>
              <a:rPr lang="en-US" sz="2800">
                <a:solidFill>
                  <a:srgbClr val="C00000"/>
                </a:solidFill>
                <a:latin typeface="Times New Roman"/>
                <a:ea typeface="Times New Roman"/>
                <a:cs typeface="Times New Roman"/>
                <a:sym typeface="Times New Roman"/>
              </a:rPr>
              <a:t>“</a:t>
            </a:r>
            <a:r>
              <a:rPr i="1" lang="en-US" sz="2800">
                <a:solidFill>
                  <a:srgbClr val="C00000"/>
                </a:solidFill>
                <a:latin typeface="Times New Roman"/>
                <a:ea typeface="Times New Roman"/>
                <a:cs typeface="Times New Roman"/>
                <a:sym typeface="Times New Roman"/>
              </a:rPr>
              <a:t>Ồ</a:t>
            </a:r>
            <a:r>
              <a:rPr i="1" lang="en-US" sz="2800">
                <a:solidFill>
                  <a:srgbClr val="0066FF"/>
                </a:solidFill>
                <a:latin typeface="Times New Roman"/>
                <a:ea typeface="Times New Roman"/>
                <a:cs typeface="Times New Roman"/>
                <a:sym typeface="Times New Roman"/>
              </a:rPr>
              <a:t>, em thân yêu, đó chính là kiệt tác của cụ Bơ-men, - cụ vẽ nó ở đấy vào cái đêm mà chiếc lá cuối cùng đã rụng”.</a:t>
            </a:r>
            <a:endParaRPr i="1" sz="2800">
              <a:solidFill>
                <a:srgbClr val="0066FF"/>
              </a:solidFill>
              <a:latin typeface="Times New Roman"/>
              <a:ea typeface="Times New Roman"/>
              <a:cs typeface="Times New Roman"/>
              <a:sym typeface="Times New Roman"/>
            </a:endParaRPr>
          </a:p>
        </p:txBody>
      </p:sp>
      <p:sp>
        <p:nvSpPr>
          <p:cNvPr id="432" name="Google Shape;432;p36"/>
          <p:cNvSpPr/>
          <p:nvPr/>
        </p:nvSpPr>
        <p:spPr>
          <a:xfrm>
            <a:off x="787287" y="1834603"/>
            <a:ext cx="1121940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6: </a:t>
            </a:r>
            <a:r>
              <a:rPr lang="en-US" sz="2800">
                <a:solidFill>
                  <a:srgbClr val="0066FF"/>
                </a:solidFill>
                <a:latin typeface="Times New Roman"/>
                <a:ea typeface="Times New Roman"/>
                <a:cs typeface="Times New Roman"/>
                <a:sym typeface="Times New Roman"/>
              </a:rPr>
              <a:t>Từ nhân vật Giôn – xi </a:t>
            </a:r>
            <a:r>
              <a:rPr i="1" lang="en-US" sz="2800">
                <a:solidFill>
                  <a:srgbClr val="0066FF"/>
                </a:solidFill>
                <a:latin typeface="Times New Roman"/>
                <a:ea typeface="Times New Roman"/>
                <a:cs typeface="Times New Roman"/>
                <a:sym typeface="Times New Roman"/>
              </a:rPr>
              <a:t> em rút ra cho mình bài học là nếu trong cuộc sống em gặp khó khăn và bất hạnh thì em phải : </a:t>
            </a:r>
            <a:r>
              <a:rPr lang="en-US" sz="2800">
                <a:solidFill>
                  <a:srgbClr val="C00000"/>
                </a:solidFill>
                <a:latin typeface="Times New Roman"/>
                <a:ea typeface="Times New Roman"/>
                <a:cs typeface="Times New Roman"/>
                <a:sym typeface="Times New Roman"/>
              </a:rPr>
              <a:t>Biết quý trọng bản thân, có nghị lực, niềm tin vượt lên cuộc sống, không được bi quan chán nản.</a:t>
            </a:r>
            <a:endParaRPr sz="2800">
              <a:solidFill>
                <a:schemeClr val="dk1"/>
              </a:solidFill>
              <a:latin typeface="Times New Roman"/>
              <a:ea typeface="Times New Roman"/>
              <a:cs typeface="Times New Roman"/>
              <a:sym typeface="Times New Roman"/>
            </a:endParaRPr>
          </a:p>
        </p:txBody>
      </p:sp>
      <p:sp>
        <p:nvSpPr>
          <p:cNvPr id="433" name="Google Shape;433;p36"/>
          <p:cNvSpPr/>
          <p:nvPr/>
        </p:nvSpPr>
        <p:spPr>
          <a:xfrm>
            <a:off x="601982" y="4352433"/>
            <a:ext cx="1121940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FF"/>
                </a:solidFill>
                <a:latin typeface="Times New Roman"/>
                <a:ea typeface="Times New Roman"/>
                <a:cs typeface="Times New Roman"/>
                <a:sym typeface="Times New Roman"/>
              </a:rPr>
              <a:t>Câu 8: </a:t>
            </a:r>
            <a:r>
              <a:rPr lang="en-US" sz="2800">
                <a:solidFill>
                  <a:srgbClr val="0066FF"/>
                </a:solidFill>
                <a:latin typeface="Times New Roman"/>
                <a:ea typeface="Times New Roman"/>
                <a:cs typeface="Times New Roman"/>
                <a:sym typeface="Times New Roman"/>
              </a:rPr>
              <a:t>Một câu ghép có trong đoạn văn bản trên là:</a:t>
            </a:r>
            <a:endParaRPr/>
          </a:p>
          <a:p>
            <a:pPr indent="0" lvl="0" marL="0" marR="0" rtl="0" algn="l">
              <a:spcBef>
                <a:spcPts val="0"/>
              </a:spcBef>
              <a:spcAft>
                <a:spcPts val="0"/>
              </a:spcAft>
              <a:buNone/>
            </a:pPr>
            <a:r>
              <a:rPr lang="en-US" sz="2800">
                <a:solidFill>
                  <a:srgbClr val="0066FF"/>
                </a:solidFill>
                <a:latin typeface="Times New Roman"/>
                <a:ea typeface="Times New Roman"/>
                <a:cs typeface="Times New Roman"/>
                <a:sym typeface="Times New Roman"/>
              </a:rPr>
              <a:t> </a:t>
            </a:r>
            <a:r>
              <a:rPr i="1" lang="en-US" sz="2800">
                <a:solidFill>
                  <a:srgbClr val="0066FF"/>
                </a:solidFill>
                <a:latin typeface="Times New Roman"/>
                <a:ea typeface="Times New Roman"/>
                <a:cs typeface="Times New Roman"/>
                <a:sym typeface="Times New Roman"/>
              </a:rPr>
              <a:t>Và buổi chiều hôm đó, Xiu tới bên giường Giôn-xi nằm, thấy Giôn-xi đang vui vẻ đan một chiếc khăn choàng len màu xanh thẫm rất vô dụng, chị ôm lấy người Giôn-xi lẫn những chiếc gối.</a:t>
            </a:r>
            <a:endParaRPr i="1" sz="2800">
              <a:solidFill>
                <a:srgbClr val="0066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66FF"/>
                </a:solidFill>
                <a:latin typeface="Times New Roman"/>
                <a:ea typeface="Times New Roman"/>
                <a:cs typeface="Times New Roman"/>
                <a:sym typeface="Times New Roman"/>
              </a:rPr>
              <a:t>Vì câu này có hai cụm chủ vị không bao chứa nhau.</a:t>
            </a:r>
            <a:endParaRPr sz="2800">
              <a:solidFill>
                <a:srgbClr val="0066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0066FF"/>
                </a:solidFill>
                <a:latin typeface="Times New Roman"/>
                <a:ea typeface="Times New Roman"/>
                <a:cs typeface="Times New Roman"/>
                <a:sym typeface="Times New Roman"/>
              </a:rPr>
              <a:t>  </a:t>
            </a:r>
            <a:endParaRPr sz="2800">
              <a:solidFill>
                <a:srgbClr val="0066FF"/>
              </a:solidFill>
              <a:latin typeface="Times New Roman"/>
              <a:ea typeface="Times New Roman"/>
              <a:cs typeface="Times New Roman"/>
              <a:sym typeface="Times New Roman"/>
            </a:endParaRPr>
          </a:p>
        </p:txBody>
      </p:sp>
      <p:sp>
        <p:nvSpPr>
          <p:cNvPr id="434" name="Google Shape;434;p36"/>
          <p:cNvSpPr/>
          <p:nvPr/>
        </p:nvSpPr>
        <p:spPr>
          <a:xfrm>
            <a:off x="601982" y="864344"/>
            <a:ext cx="11219407"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66FF"/>
                </a:solidFill>
                <a:latin typeface="Times New Roman"/>
                <a:ea typeface="Times New Roman"/>
                <a:cs typeface="Times New Roman"/>
                <a:sym typeface="Times New Roman"/>
              </a:rPr>
              <a:t>Câu 5: </a:t>
            </a:r>
            <a:r>
              <a:rPr lang="en-US" sz="2800">
                <a:solidFill>
                  <a:srgbClr val="0066FF"/>
                </a:solidFill>
                <a:latin typeface="Times New Roman"/>
                <a:ea typeface="Times New Roman"/>
                <a:cs typeface="Times New Roman"/>
                <a:sym typeface="Times New Roman"/>
              </a:rPr>
              <a:t>Nhận xét về hành động cụ </a:t>
            </a:r>
            <a:r>
              <a:rPr i="1" lang="en-US" sz="2800">
                <a:solidFill>
                  <a:srgbClr val="0066FF"/>
                </a:solidFill>
                <a:latin typeface="Times New Roman"/>
                <a:ea typeface="Times New Roman"/>
                <a:cs typeface="Times New Roman"/>
                <a:sym typeface="Times New Roman"/>
              </a:rPr>
              <a:t>Bơ-men </a:t>
            </a:r>
            <a:r>
              <a:rPr lang="en-US" sz="2800">
                <a:solidFill>
                  <a:srgbClr val="0066FF"/>
                </a:solidFill>
                <a:latin typeface="Times New Roman"/>
                <a:ea typeface="Times New Roman"/>
                <a:cs typeface="Times New Roman"/>
                <a:sym typeface="Times New Roman"/>
              </a:rPr>
              <a:t>vẽ chiếc lá cuối cùng là : Cụ có tấm lòng hi sinh cao thượng, quên mình vì người khác.</a:t>
            </a:r>
            <a:endParaRPr sz="2800">
              <a:solidFill>
                <a:srgbClr val="0066FF"/>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500"/>
                                        <p:tgtEl>
                                          <p:spTgt spid="4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7"/>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7"/>
          <p:cNvSpPr/>
          <p:nvPr/>
        </p:nvSpPr>
        <p:spPr>
          <a:xfrm>
            <a:off x="0" y="0"/>
            <a:ext cx="12192000" cy="6858000"/>
          </a:xfrm>
          <a:prstGeom prst="rect">
            <a:avLst/>
          </a:prstGeom>
          <a:gradFill>
            <a:gsLst>
              <a:gs pos="0">
                <a:srgbClr val="E1DFDF"/>
              </a:gs>
              <a:gs pos="77000">
                <a:srgbClr val="C8C6C6"/>
              </a:gs>
              <a:gs pos="100000">
                <a:srgbClr val="C0BEB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37"/>
          <p:cNvSpPr/>
          <p:nvPr/>
        </p:nvSpPr>
        <p:spPr>
          <a:xfrm>
            <a:off x="0" y="0"/>
            <a:ext cx="12192000" cy="6858000"/>
          </a:xfrm>
          <a:prstGeom prst="rect">
            <a:avLst/>
          </a:prstGeom>
          <a:blipFill rotWithShape="1">
            <a:blip r:embed="rId3">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7"/>
          <p:cNvSpPr/>
          <p:nvPr/>
        </p:nvSpPr>
        <p:spPr>
          <a:xfrm>
            <a:off x="3201150" y="457200"/>
            <a:ext cx="8533646" cy="5943603"/>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p:nvPr/>
        </p:nvSpPr>
        <p:spPr>
          <a:xfrm>
            <a:off x="3372467" y="621793"/>
            <a:ext cx="8198780" cy="5614416"/>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7"/>
          <p:cNvSpPr/>
          <p:nvPr/>
        </p:nvSpPr>
        <p:spPr>
          <a:xfrm>
            <a:off x="823865" y="292606"/>
            <a:ext cx="10910931" cy="6327650"/>
          </a:xfrm>
          <a:prstGeom prst="rect">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37"/>
          <p:cNvSpPr txBox="1"/>
          <p:nvPr/>
        </p:nvSpPr>
        <p:spPr>
          <a:xfrm>
            <a:off x="4627336" y="566931"/>
            <a:ext cx="3575104" cy="133415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4800">
                <a:solidFill>
                  <a:srgbClr val="FF0000"/>
                </a:solidFill>
                <a:latin typeface="Times New Roman"/>
                <a:ea typeface="Times New Roman"/>
                <a:cs typeface="Times New Roman"/>
                <a:sym typeface="Times New Roman"/>
              </a:rPr>
              <a:t>DẶN DÒ</a:t>
            </a:r>
            <a:endParaRPr b="1" sz="4800">
              <a:solidFill>
                <a:srgbClr val="FF0000"/>
              </a:solidFill>
              <a:latin typeface="Times New Roman"/>
              <a:ea typeface="Times New Roman"/>
              <a:cs typeface="Times New Roman"/>
              <a:sym typeface="Times New Roman"/>
            </a:endParaRPr>
          </a:p>
        </p:txBody>
      </p:sp>
      <p:sp>
        <p:nvSpPr>
          <p:cNvPr id="446" name="Google Shape;446;p37"/>
          <p:cNvSpPr txBox="1"/>
          <p:nvPr/>
        </p:nvSpPr>
        <p:spPr>
          <a:xfrm>
            <a:off x="959667" y="1570559"/>
            <a:ext cx="10611580" cy="4885106"/>
          </a:xfrm>
          <a:prstGeom prst="rect">
            <a:avLst/>
          </a:prstGeom>
          <a:noFill/>
          <a:ln>
            <a:noFill/>
          </a:ln>
        </p:spPr>
        <p:txBody>
          <a:bodyPr anchorCtr="0" anchor="t" bIns="45700" lIns="91425" spcFirstLastPara="1" rIns="91425" wrap="square" tIns="45700">
            <a:noAutofit/>
          </a:bodyPr>
          <a:lstStyle/>
          <a:p>
            <a:pPr indent="-285750" lvl="0" marL="388620" marR="0" rtl="0" algn="l">
              <a:lnSpc>
                <a:spcPct val="150000"/>
              </a:lnSpc>
              <a:spcBef>
                <a:spcPts val="0"/>
              </a:spcBef>
              <a:spcAft>
                <a:spcPts val="0"/>
              </a:spcAft>
              <a:buClr>
                <a:srgbClr val="262626"/>
              </a:buClr>
              <a:buSzPts val="2800"/>
              <a:buFont typeface="Noto Sans Symbols"/>
              <a:buChar char="⮚"/>
            </a:pPr>
            <a:r>
              <a:rPr lang="en-US" sz="2800">
                <a:solidFill>
                  <a:srgbClr val="3F3F3F"/>
                </a:solidFill>
                <a:latin typeface="Times New Roman"/>
                <a:ea typeface="Times New Roman"/>
                <a:cs typeface="Times New Roman"/>
                <a:sym typeface="Times New Roman"/>
              </a:rPr>
              <a:t>(1) Tiếp tục tìm đọc lại các văn bản và kiến thức tiếng việt để trả lời tốt các câu hỏi phần đọc hiểu.</a:t>
            </a:r>
            <a:endParaRPr/>
          </a:p>
          <a:p>
            <a:pPr indent="-285750" lvl="0" marL="388620" marR="0" rtl="0" algn="l">
              <a:lnSpc>
                <a:spcPct val="150000"/>
              </a:lnSpc>
              <a:spcBef>
                <a:spcPts val="600"/>
              </a:spcBef>
              <a:spcAft>
                <a:spcPts val="0"/>
              </a:spcAft>
              <a:buClr>
                <a:srgbClr val="262626"/>
              </a:buClr>
              <a:buSzPts val="2800"/>
              <a:buFont typeface="Noto Sans Symbols"/>
              <a:buChar char="⮚"/>
            </a:pPr>
            <a:r>
              <a:rPr lang="en-US" sz="2800">
                <a:solidFill>
                  <a:srgbClr val="3F3F3F"/>
                </a:solidFill>
                <a:latin typeface="Times New Roman"/>
                <a:ea typeface="Times New Roman"/>
                <a:cs typeface="Times New Roman"/>
                <a:sym typeface="Times New Roman"/>
              </a:rPr>
              <a:t>(2)Xem lại các dạng câu hỏi đọc hiểu thường gặp.</a:t>
            </a:r>
            <a:endParaRPr sz="2800">
              <a:solidFill>
                <a:srgbClr val="3F3F3F"/>
              </a:solidFill>
              <a:latin typeface="Times New Roman"/>
              <a:ea typeface="Times New Roman"/>
              <a:cs typeface="Times New Roman"/>
              <a:sym typeface="Times New Roman"/>
            </a:endParaRPr>
          </a:p>
          <a:p>
            <a:pPr indent="-285750" lvl="0" marL="388620" marR="0" rtl="0" algn="l">
              <a:lnSpc>
                <a:spcPct val="150000"/>
              </a:lnSpc>
              <a:spcBef>
                <a:spcPts val="600"/>
              </a:spcBef>
              <a:spcAft>
                <a:spcPts val="0"/>
              </a:spcAft>
              <a:buClr>
                <a:srgbClr val="262626"/>
              </a:buClr>
              <a:buSzPts val="2800"/>
              <a:buFont typeface="Noto Sans Symbols"/>
              <a:buChar char="⮚"/>
            </a:pPr>
            <a:r>
              <a:rPr lang="en-US" sz="2800">
                <a:solidFill>
                  <a:srgbClr val="3F3F3F"/>
                </a:solidFill>
                <a:latin typeface="Times New Roman"/>
                <a:ea typeface="Times New Roman"/>
                <a:cs typeface="Times New Roman"/>
                <a:sym typeface="Times New Roman"/>
              </a:rPr>
              <a:t>(3) Chuẩn bị bài tiếp theo ôn tập HỌC KÌ I phần tập làm văn. Văn tự sự  “Kể chuyện đời thường” </a:t>
            </a:r>
            <a:endParaRPr/>
          </a:p>
          <a:p>
            <a:pPr indent="0" lvl="0" marL="102870" marR="0" rtl="0" algn="l">
              <a:lnSpc>
                <a:spcPct val="150000"/>
              </a:lnSpc>
              <a:spcBef>
                <a:spcPts val="600"/>
              </a:spcBef>
              <a:spcAft>
                <a:spcPts val="0"/>
              </a:spcAft>
              <a:buNone/>
            </a:pPr>
            <a:r>
              <a:rPr lang="en-US" sz="2800">
                <a:solidFill>
                  <a:srgbClr val="3F3F3F"/>
                </a:solidFill>
                <a:latin typeface="Times New Roman"/>
                <a:ea typeface="Times New Roman"/>
                <a:cs typeface="Times New Roman"/>
                <a:sym typeface="Times New Roman"/>
              </a:rPr>
              <a:t>Học sinh xem lại kiến thức tập làm văn  “ Miêu tả và biểu cảm trong văn tự sự, lập dàn ý cho bài văn tự sự kết hợp với miêu tả và biểu cảm”</a:t>
            </a:r>
            <a:endParaRPr sz="2800">
              <a:solidFill>
                <a:srgbClr val="3F3F3F"/>
              </a:solidFill>
              <a:latin typeface="Times New Roman"/>
              <a:ea typeface="Times New Roman"/>
              <a:cs typeface="Times New Roman"/>
              <a:sym typeface="Times New Roman"/>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4"/>
          <p:cNvPicPr preferRelativeResize="0"/>
          <p:nvPr/>
        </p:nvPicPr>
        <p:blipFill rotWithShape="1">
          <a:blip r:embed="rId3">
            <a:alphaModFix/>
          </a:blip>
          <a:srcRect b="0" l="4194" r="3858" t="2983"/>
          <a:stretch/>
        </p:blipFill>
        <p:spPr>
          <a:xfrm>
            <a:off x="-1" y="0"/>
            <a:ext cx="12192001" cy="6858000"/>
          </a:xfrm>
          <a:prstGeom prst="rect">
            <a:avLst/>
          </a:prstGeom>
          <a:noFill/>
          <a:ln>
            <a:noFill/>
          </a:ln>
        </p:spPr>
      </p:pic>
      <p:sp>
        <p:nvSpPr>
          <p:cNvPr id="119" name="Google Shape;119;p4"/>
          <p:cNvSpPr/>
          <p:nvPr/>
        </p:nvSpPr>
        <p:spPr>
          <a:xfrm>
            <a:off x="2464434" y="3329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20" name="Google Shape;120;p4"/>
          <p:cNvSpPr txBox="1"/>
          <p:nvPr/>
        </p:nvSpPr>
        <p:spPr>
          <a:xfrm>
            <a:off x="562610" y="1016438"/>
            <a:ext cx="380364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85623"/>
                </a:solidFill>
                <a:latin typeface="Times New Roman"/>
                <a:ea typeface="Times New Roman"/>
                <a:cs typeface="Times New Roman"/>
                <a:sym typeface="Times New Roman"/>
              </a:rPr>
              <a:t>Yêu cầu chung:</a:t>
            </a:r>
            <a:endParaRPr/>
          </a:p>
        </p:txBody>
      </p:sp>
      <p:sp>
        <p:nvSpPr>
          <p:cNvPr id="121" name="Google Shape;121;p4"/>
          <p:cNvSpPr txBox="1"/>
          <p:nvPr/>
        </p:nvSpPr>
        <p:spPr>
          <a:xfrm>
            <a:off x="869949" y="1576837"/>
            <a:ext cx="10452099" cy="310854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Đọc kỹ ngữ liệu, chú ý cả nhan đề (nếu có) và nguồn trích dẫn.</a:t>
            </a:r>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Đọc hết các câu hỏi một lượt, gạch chân dưới những từ quan trọng của mỗi câu hỏi.</a:t>
            </a:r>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Khi làm bài cần vận dụng những kiến thức đã học và kiến thức thực tế đời sống.</a:t>
            </a:r>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Bài làm ngắn gọn, trả lời đúng trọng tâm của đề nhưng phải đầy đủ và chính xác.</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4194" r="3858" t="2983"/>
          <a:stretch/>
        </p:blipFill>
        <p:spPr>
          <a:xfrm>
            <a:off x="-1" y="0"/>
            <a:ext cx="12192001" cy="6858000"/>
          </a:xfrm>
          <a:prstGeom prst="rect">
            <a:avLst/>
          </a:prstGeom>
          <a:noFill/>
          <a:ln>
            <a:noFill/>
          </a:ln>
        </p:spPr>
      </p:pic>
      <p:sp>
        <p:nvSpPr>
          <p:cNvPr id="127" name="Google Shape;127;p5"/>
          <p:cNvSpPr/>
          <p:nvPr/>
        </p:nvSpPr>
        <p:spPr>
          <a:xfrm>
            <a:off x="2464434" y="3329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28" name="Google Shape;128;p5"/>
          <p:cNvSpPr txBox="1"/>
          <p:nvPr/>
        </p:nvSpPr>
        <p:spPr>
          <a:xfrm>
            <a:off x="869949" y="2522624"/>
            <a:ext cx="10452099"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CC"/>
                </a:solidFill>
                <a:latin typeface="Times New Roman"/>
                <a:ea typeface="Times New Roman"/>
                <a:cs typeface="Times New Roman"/>
                <a:sym typeface="Times New Roman"/>
              </a:rPr>
              <a:t>Dạng 1:</a:t>
            </a:r>
            <a:r>
              <a:rPr lang="en-US" sz="2800">
                <a:solidFill>
                  <a:srgbClr val="0000CC"/>
                </a:solidFill>
                <a:latin typeface="Times New Roman"/>
                <a:ea typeface="Times New Roman"/>
                <a:cs typeface="Times New Roman"/>
                <a:sym typeface="Times New Roman"/>
              </a:rPr>
              <a:t> Hệ thống câu hỏi NHẬN BIẾT</a:t>
            </a:r>
            <a:endParaRPr sz="2800">
              <a:solidFill>
                <a:srgbClr val="0000CC"/>
              </a:solidFill>
              <a:latin typeface="Times New Roman"/>
              <a:ea typeface="Times New Roman"/>
              <a:cs typeface="Times New Roman"/>
              <a:sym typeface="Times New Roman"/>
            </a:endParaRPr>
          </a:p>
        </p:txBody>
      </p:sp>
      <p:sp>
        <p:nvSpPr>
          <p:cNvPr id="129" name="Google Shape;129;p5"/>
          <p:cNvSpPr txBox="1"/>
          <p:nvPr/>
        </p:nvSpPr>
        <p:spPr>
          <a:xfrm>
            <a:off x="1481070" y="1582639"/>
            <a:ext cx="9059293" cy="523220"/>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II/ Các dạng câu hỏi thường gặp phần đọc hiểu văn bản</a:t>
            </a:r>
            <a:endParaRPr b="1" sz="2800">
              <a:solidFill>
                <a:srgbClr val="0000CC"/>
              </a:solidFill>
              <a:latin typeface="Times New Roman"/>
              <a:ea typeface="Times New Roman"/>
              <a:cs typeface="Times New Roman"/>
              <a:sym typeface="Times New Roman"/>
            </a:endParaRPr>
          </a:p>
        </p:txBody>
      </p:sp>
      <p:sp>
        <p:nvSpPr>
          <p:cNvPr id="130" name="Google Shape;130;p5"/>
          <p:cNvSpPr txBox="1"/>
          <p:nvPr/>
        </p:nvSpPr>
        <p:spPr>
          <a:xfrm>
            <a:off x="869948" y="3240273"/>
            <a:ext cx="10452099"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0000CC"/>
                </a:solidFill>
                <a:latin typeface="Times New Roman"/>
                <a:ea typeface="Times New Roman"/>
                <a:cs typeface="Times New Roman"/>
                <a:sym typeface="Times New Roman"/>
              </a:rPr>
              <a:t>Dạng 2:</a:t>
            </a:r>
            <a:r>
              <a:rPr lang="en-US" sz="2800">
                <a:solidFill>
                  <a:srgbClr val="0000CC"/>
                </a:solidFill>
                <a:latin typeface="Times New Roman"/>
                <a:ea typeface="Times New Roman"/>
                <a:cs typeface="Times New Roman"/>
                <a:sym typeface="Times New Roman"/>
              </a:rPr>
              <a:t> Hệ thống câu hỏi THÔNG HIỂU</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b="0" l="4194" r="3858" t="2983"/>
          <a:stretch/>
        </p:blipFill>
        <p:spPr>
          <a:xfrm>
            <a:off x="-1" y="0"/>
            <a:ext cx="12192001" cy="6858000"/>
          </a:xfrm>
          <a:prstGeom prst="rect">
            <a:avLst/>
          </a:prstGeom>
          <a:noFill/>
          <a:ln>
            <a:noFill/>
          </a:ln>
        </p:spPr>
      </p:pic>
      <p:sp>
        <p:nvSpPr>
          <p:cNvPr id="136" name="Google Shape;136;p6"/>
          <p:cNvSpPr/>
          <p:nvPr/>
        </p:nvSpPr>
        <p:spPr>
          <a:xfrm>
            <a:off x="2464434" y="3329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37" name="Google Shape;137;p6"/>
          <p:cNvSpPr txBox="1"/>
          <p:nvPr/>
        </p:nvSpPr>
        <p:spPr>
          <a:xfrm>
            <a:off x="971549" y="1319454"/>
            <a:ext cx="1045209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85623"/>
                </a:solidFill>
                <a:latin typeface="Times New Roman"/>
                <a:ea typeface="Times New Roman"/>
                <a:cs typeface="Times New Roman"/>
                <a:sym typeface="Times New Roman"/>
              </a:rPr>
              <a:t>Dạng 1:</a:t>
            </a:r>
            <a:r>
              <a:rPr lang="en-US" sz="2800">
                <a:solidFill>
                  <a:srgbClr val="385623"/>
                </a:solidFill>
                <a:latin typeface="Times New Roman"/>
                <a:ea typeface="Times New Roman"/>
                <a:cs typeface="Times New Roman"/>
                <a:sym typeface="Times New Roman"/>
              </a:rPr>
              <a:t> Hệ thống câu hỏi nhận biết phần văn bản</a:t>
            </a:r>
            <a:endParaRPr sz="2800">
              <a:solidFill>
                <a:srgbClr val="385623"/>
              </a:solidFill>
              <a:latin typeface="Times New Roman"/>
              <a:ea typeface="Times New Roman"/>
              <a:cs typeface="Times New Roman"/>
              <a:sym typeface="Times New Roman"/>
            </a:endParaRPr>
          </a:p>
        </p:txBody>
      </p:sp>
      <p:sp>
        <p:nvSpPr>
          <p:cNvPr id="138" name="Google Shape;138;p6"/>
          <p:cNvSpPr txBox="1"/>
          <p:nvPr/>
        </p:nvSpPr>
        <p:spPr>
          <a:xfrm>
            <a:off x="1276349" y="1981213"/>
            <a:ext cx="10147200" cy="1816200"/>
          </a:xfrm>
          <a:prstGeom prst="rect">
            <a:avLst/>
          </a:prstGeom>
          <a:noFill/>
          <a:ln>
            <a:noFill/>
          </a:ln>
        </p:spPr>
        <p:txBody>
          <a:bodyPr anchorCtr="0" anchor="t" bIns="45700" lIns="91425" spcFirstLastPara="1" rIns="91425" wrap="square" tIns="45700">
            <a:spAutoFit/>
          </a:bodyPr>
          <a:lstStyle/>
          <a:p>
            <a:pPr indent="-514350" lvl="0" marL="514350" marR="0" rtl="0" algn="just">
              <a:spcBef>
                <a:spcPts val="0"/>
              </a:spcBef>
              <a:spcAft>
                <a:spcPts val="0"/>
              </a:spcAft>
              <a:buClr>
                <a:srgbClr val="0000CC"/>
              </a:buClr>
              <a:buSzPts val="2800"/>
              <a:buFont typeface="Calibri"/>
              <a:buAutoNum type="arabicPeriod"/>
            </a:pPr>
            <a:r>
              <a:rPr lang="en-US" sz="2800">
                <a:solidFill>
                  <a:srgbClr val="0000CC"/>
                </a:solidFill>
                <a:latin typeface="Times New Roman"/>
                <a:ea typeface="Times New Roman"/>
                <a:cs typeface="Times New Roman"/>
                <a:sym typeface="Times New Roman"/>
              </a:rPr>
              <a:t>Xác định tên  tác giả, tác phẩm</a:t>
            </a:r>
            <a:endParaRPr sz="2800">
              <a:solidFill>
                <a:srgbClr val="0000CC"/>
              </a:solidFill>
              <a:latin typeface="Times New Roman"/>
              <a:ea typeface="Times New Roman"/>
              <a:cs typeface="Times New Roman"/>
              <a:sym typeface="Times New Roman"/>
            </a:endParaRPr>
          </a:p>
          <a:p>
            <a:pPr indent="-514350" lvl="0" marL="514350" marR="0" rtl="0" algn="just">
              <a:spcBef>
                <a:spcPts val="0"/>
              </a:spcBef>
              <a:spcAft>
                <a:spcPts val="0"/>
              </a:spcAft>
              <a:buClr>
                <a:srgbClr val="0000CC"/>
              </a:buClr>
              <a:buSzPts val="2800"/>
              <a:buFont typeface="Calibri"/>
              <a:buAutoNum type="arabicPeriod"/>
            </a:pPr>
            <a:r>
              <a:rPr lang="en-US" sz="2800">
                <a:solidFill>
                  <a:srgbClr val="0000CC"/>
                </a:solidFill>
                <a:latin typeface="Times New Roman"/>
                <a:ea typeface="Times New Roman"/>
                <a:cs typeface="Times New Roman"/>
                <a:sym typeface="Times New Roman"/>
              </a:rPr>
              <a:t>Xác định hoàn cảnh sáng tác, xuất xứ của tác phẩm.</a:t>
            </a:r>
            <a:endParaRPr/>
          </a:p>
          <a:p>
            <a:pPr indent="-514350" lvl="0" marL="514350" marR="0" rtl="0" algn="just">
              <a:spcBef>
                <a:spcPts val="0"/>
              </a:spcBef>
              <a:spcAft>
                <a:spcPts val="0"/>
              </a:spcAft>
              <a:buClr>
                <a:srgbClr val="0000CC"/>
              </a:buClr>
              <a:buSzPts val="2800"/>
              <a:buFont typeface="Calibri"/>
              <a:buAutoNum type="arabicPeriod"/>
            </a:pPr>
            <a:r>
              <a:rPr lang="en-US" sz="2800">
                <a:solidFill>
                  <a:srgbClr val="0000CC"/>
                </a:solidFill>
                <a:latin typeface="Times New Roman"/>
                <a:ea typeface="Times New Roman"/>
                <a:cs typeface="Times New Roman"/>
                <a:sym typeface="Times New Roman"/>
              </a:rPr>
              <a:t>Xác định thể loại.</a:t>
            </a:r>
            <a:endParaRPr/>
          </a:p>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4.  Tìm chi tiết, từ ngữ,  hoạt động, nhân vật trong văn bản.</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9"/>
          <p:cNvPicPr preferRelativeResize="0"/>
          <p:nvPr/>
        </p:nvPicPr>
        <p:blipFill rotWithShape="1">
          <a:blip r:embed="rId3">
            <a:alphaModFix/>
          </a:blip>
          <a:srcRect b="0" l="4194" r="3858" t="2983"/>
          <a:stretch/>
        </p:blipFill>
        <p:spPr>
          <a:xfrm>
            <a:off x="-1" y="0"/>
            <a:ext cx="12192001" cy="6858000"/>
          </a:xfrm>
          <a:prstGeom prst="rect">
            <a:avLst/>
          </a:prstGeom>
          <a:noFill/>
          <a:ln>
            <a:noFill/>
          </a:ln>
        </p:spPr>
      </p:pic>
      <p:sp>
        <p:nvSpPr>
          <p:cNvPr id="144" name="Google Shape;144;p9"/>
          <p:cNvSpPr/>
          <p:nvPr/>
        </p:nvSpPr>
        <p:spPr>
          <a:xfrm>
            <a:off x="2464434" y="3329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45" name="Google Shape;145;p9"/>
          <p:cNvSpPr txBox="1"/>
          <p:nvPr/>
        </p:nvSpPr>
        <p:spPr>
          <a:xfrm>
            <a:off x="971550" y="1319454"/>
            <a:ext cx="1668620"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0000"/>
                </a:solidFill>
                <a:latin typeface="Times New Roman"/>
                <a:ea typeface="Times New Roman"/>
                <a:cs typeface="Times New Roman"/>
                <a:sym typeface="Times New Roman"/>
              </a:rPr>
              <a:t>GỢI Ý</a:t>
            </a:r>
            <a:endParaRPr b="1" sz="2800">
              <a:solidFill>
                <a:srgbClr val="FF0000"/>
              </a:solidFill>
              <a:latin typeface="Times New Roman"/>
              <a:ea typeface="Times New Roman"/>
              <a:cs typeface="Times New Roman"/>
              <a:sym typeface="Times New Roman"/>
            </a:endParaRPr>
          </a:p>
        </p:txBody>
      </p:sp>
      <p:sp>
        <p:nvSpPr>
          <p:cNvPr id="146" name="Google Shape;146;p9"/>
          <p:cNvSpPr txBox="1"/>
          <p:nvPr/>
        </p:nvSpPr>
        <p:spPr>
          <a:xfrm>
            <a:off x="1276349" y="1981213"/>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4.  Tìm chi tiết, từ ngữ,  hoạt động, nhân vật trong văn bản.</a:t>
            </a:r>
            <a:endParaRPr sz="2800">
              <a:solidFill>
                <a:srgbClr val="0000CC"/>
              </a:solidFill>
              <a:latin typeface="Times New Roman"/>
              <a:ea typeface="Times New Roman"/>
              <a:cs typeface="Times New Roman"/>
              <a:sym typeface="Times New Roman"/>
            </a:endParaRPr>
          </a:p>
        </p:txBody>
      </p:sp>
      <p:sp>
        <p:nvSpPr>
          <p:cNvPr id="147" name="Google Shape;147;p9"/>
          <p:cNvSpPr txBox="1"/>
          <p:nvPr/>
        </p:nvSpPr>
        <p:spPr>
          <a:xfrm>
            <a:off x="1123948" y="3225312"/>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FF0000"/>
                </a:solidFill>
                <a:latin typeface="Times New Roman"/>
                <a:ea typeface="Times New Roman"/>
                <a:cs typeface="Times New Roman"/>
                <a:sym typeface="Times New Roman"/>
              </a:rPr>
              <a:t>Hướng dẫn </a:t>
            </a:r>
            <a:r>
              <a:rPr lang="en-US" sz="2800">
                <a:solidFill>
                  <a:srgbClr val="0000CC"/>
                </a:solidFill>
                <a:latin typeface="Times New Roman"/>
                <a:ea typeface="Times New Roman"/>
                <a:cs typeface="Times New Roman"/>
                <a:sym typeface="Times New Roman"/>
              </a:rPr>
              <a:t>với kiểu câu hỏi này các em đọc kĩ ngữ liệu trong đề thi để tìm chi tiết, từ ngữ, hoạt động, nhân vật theo yêu cầu.</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10"/>
          <p:cNvPicPr preferRelativeResize="0"/>
          <p:nvPr/>
        </p:nvPicPr>
        <p:blipFill rotWithShape="1">
          <a:blip r:embed="rId3">
            <a:alphaModFix/>
          </a:blip>
          <a:srcRect b="0" l="4194" r="3858" t="2983"/>
          <a:stretch/>
        </p:blipFill>
        <p:spPr>
          <a:xfrm>
            <a:off x="-1" y="-13439"/>
            <a:ext cx="12192001" cy="6858000"/>
          </a:xfrm>
          <a:prstGeom prst="rect">
            <a:avLst/>
          </a:prstGeom>
          <a:noFill/>
          <a:ln>
            <a:noFill/>
          </a:ln>
        </p:spPr>
      </p:pic>
      <p:sp>
        <p:nvSpPr>
          <p:cNvPr id="153" name="Google Shape;153;p10"/>
          <p:cNvSpPr/>
          <p:nvPr/>
        </p:nvSpPr>
        <p:spPr>
          <a:xfrm>
            <a:off x="2464434" y="332928"/>
            <a:ext cx="80759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B0F0"/>
                </a:solidFill>
                <a:latin typeface="Times New Roman"/>
                <a:ea typeface="Times New Roman"/>
                <a:cs typeface="Times New Roman"/>
                <a:sym typeface="Times New Roman"/>
              </a:rPr>
              <a:t>RÈN KỸ NĂNG ĐỌC HIỂU VĂN BẢN</a:t>
            </a:r>
            <a:endParaRPr b="1" sz="3600" cap="none">
              <a:solidFill>
                <a:srgbClr val="00B0F0"/>
              </a:solidFill>
              <a:latin typeface="Times New Roman"/>
              <a:ea typeface="Times New Roman"/>
              <a:cs typeface="Times New Roman"/>
              <a:sym typeface="Times New Roman"/>
            </a:endParaRPr>
          </a:p>
        </p:txBody>
      </p:sp>
      <p:sp>
        <p:nvSpPr>
          <p:cNvPr id="154" name="Google Shape;154;p10"/>
          <p:cNvSpPr txBox="1"/>
          <p:nvPr/>
        </p:nvSpPr>
        <p:spPr>
          <a:xfrm>
            <a:off x="971549" y="1319454"/>
            <a:ext cx="10452099"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85623"/>
                </a:solidFill>
                <a:latin typeface="Times New Roman"/>
                <a:ea typeface="Times New Roman"/>
                <a:cs typeface="Times New Roman"/>
                <a:sym typeface="Times New Roman"/>
              </a:rPr>
              <a:t>Dạng 2:</a:t>
            </a:r>
            <a:r>
              <a:rPr lang="en-US" sz="2800">
                <a:solidFill>
                  <a:srgbClr val="385623"/>
                </a:solidFill>
                <a:latin typeface="Times New Roman"/>
                <a:ea typeface="Times New Roman"/>
                <a:cs typeface="Times New Roman"/>
                <a:sym typeface="Times New Roman"/>
              </a:rPr>
              <a:t> Hệ thống câu hỏi THÔNG HIỂU</a:t>
            </a:r>
            <a:endParaRPr sz="2800">
              <a:solidFill>
                <a:srgbClr val="385623"/>
              </a:solidFill>
              <a:latin typeface="Times New Roman"/>
              <a:ea typeface="Times New Roman"/>
              <a:cs typeface="Times New Roman"/>
              <a:sym typeface="Times New Roman"/>
            </a:endParaRPr>
          </a:p>
        </p:txBody>
      </p:sp>
      <p:sp>
        <p:nvSpPr>
          <p:cNvPr id="155" name="Google Shape;155;p10"/>
          <p:cNvSpPr txBox="1"/>
          <p:nvPr/>
        </p:nvSpPr>
        <p:spPr>
          <a:xfrm>
            <a:off x="1276349" y="1981213"/>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1.  Nêu nội dung của văn bản.</a:t>
            </a:r>
            <a:endParaRPr sz="2800">
              <a:solidFill>
                <a:srgbClr val="0000CC"/>
              </a:solidFill>
              <a:latin typeface="Times New Roman"/>
              <a:ea typeface="Times New Roman"/>
              <a:cs typeface="Times New Roman"/>
              <a:sym typeface="Times New Roman"/>
            </a:endParaRPr>
          </a:p>
        </p:txBody>
      </p:sp>
      <p:sp>
        <p:nvSpPr>
          <p:cNvPr id="156" name="Google Shape;156;p10"/>
          <p:cNvSpPr txBox="1"/>
          <p:nvPr/>
        </p:nvSpPr>
        <p:spPr>
          <a:xfrm>
            <a:off x="1276348" y="2649315"/>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2. Nêu ý nghĩa của chi tiết hay hình ảnh trong ngữ liệu của đề thi.</a:t>
            </a:r>
            <a:endParaRPr sz="2800">
              <a:solidFill>
                <a:srgbClr val="0000CC"/>
              </a:solidFill>
              <a:latin typeface="Times New Roman"/>
              <a:ea typeface="Times New Roman"/>
              <a:cs typeface="Times New Roman"/>
              <a:sym typeface="Times New Roman"/>
            </a:endParaRPr>
          </a:p>
        </p:txBody>
      </p:sp>
      <p:sp>
        <p:nvSpPr>
          <p:cNvPr id="157" name="Google Shape;157;p10"/>
          <p:cNvSpPr txBox="1"/>
          <p:nvPr/>
        </p:nvSpPr>
        <p:spPr>
          <a:xfrm>
            <a:off x="1276348" y="3225312"/>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3. Giải mã thông điệp, thái độ, tình cảm mà nhà văn muốn truyền tải đến người đọc </a:t>
            </a:r>
            <a:endParaRPr sz="2800">
              <a:solidFill>
                <a:srgbClr val="0000CC"/>
              </a:solidFill>
              <a:latin typeface="Times New Roman"/>
              <a:ea typeface="Times New Roman"/>
              <a:cs typeface="Times New Roman"/>
              <a:sym typeface="Times New Roman"/>
            </a:endParaRPr>
          </a:p>
        </p:txBody>
      </p:sp>
      <p:sp>
        <p:nvSpPr>
          <p:cNvPr id="158" name="Google Shape;158;p10"/>
          <p:cNvSpPr txBox="1"/>
          <p:nvPr/>
        </p:nvSpPr>
        <p:spPr>
          <a:xfrm>
            <a:off x="1276348" y="4084730"/>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4. Nêu bài học em rút ra từ nhân vật.</a:t>
            </a:r>
            <a:endParaRPr sz="2800">
              <a:solidFill>
                <a:srgbClr val="0000CC"/>
              </a:solidFill>
              <a:latin typeface="Times New Roman"/>
              <a:ea typeface="Times New Roman"/>
              <a:cs typeface="Times New Roman"/>
              <a:sym typeface="Times New Roman"/>
            </a:endParaRPr>
          </a:p>
        </p:txBody>
      </p:sp>
      <p:sp>
        <p:nvSpPr>
          <p:cNvPr id="159" name="Google Shape;159;p10"/>
          <p:cNvSpPr/>
          <p:nvPr/>
        </p:nvSpPr>
        <p:spPr>
          <a:xfrm>
            <a:off x="1276348" y="4678732"/>
            <a:ext cx="461376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CC"/>
                </a:solidFill>
                <a:latin typeface="Times New Roman"/>
                <a:ea typeface="Times New Roman"/>
                <a:cs typeface="Times New Roman"/>
                <a:sym typeface="Times New Roman"/>
              </a:rPr>
              <a:t>5. Nêu việc làm cụ thể của em </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1"/>
          <p:cNvPicPr preferRelativeResize="0"/>
          <p:nvPr/>
        </p:nvPicPr>
        <p:blipFill rotWithShape="1">
          <a:blip r:embed="rId3">
            <a:alphaModFix/>
          </a:blip>
          <a:srcRect b="0" l="4194" r="3858" t="2983"/>
          <a:stretch/>
        </p:blipFill>
        <p:spPr>
          <a:xfrm>
            <a:off x="-1" y="-13439"/>
            <a:ext cx="12192001" cy="6858000"/>
          </a:xfrm>
          <a:prstGeom prst="rect">
            <a:avLst/>
          </a:prstGeom>
          <a:noFill/>
          <a:ln>
            <a:noFill/>
          </a:ln>
        </p:spPr>
      </p:pic>
      <p:sp>
        <p:nvSpPr>
          <p:cNvPr id="165" name="Google Shape;165;p11"/>
          <p:cNvSpPr txBox="1"/>
          <p:nvPr/>
        </p:nvSpPr>
        <p:spPr>
          <a:xfrm>
            <a:off x="932912" y="894403"/>
            <a:ext cx="1977713" cy="523220"/>
          </a:xfrm>
          <a:prstGeom prst="rect">
            <a:avLst/>
          </a:prstGeom>
          <a:gradFill>
            <a:gsLst>
              <a:gs pos="0">
                <a:srgbClr val="B0CAE9"/>
              </a:gs>
              <a:gs pos="50000">
                <a:srgbClr val="A1C1E4"/>
              </a:gs>
              <a:gs pos="100000">
                <a:srgbClr val="90B8E4"/>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FF0000"/>
                </a:solidFill>
                <a:latin typeface="Times New Roman"/>
                <a:ea typeface="Times New Roman"/>
                <a:cs typeface="Times New Roman"/>
                <a:sym typeface="Times New Roman"/>
              </a:rPr>
              <a:t>GỢI Ý</a:t>
            </a:r>
            <a:endParaRPr b="1" sz="2800">
              <a:solidFill>
                <a:srgbClr val="FF0000"/>
              </a:solidFill>
              <a:latin typeface="Times New Roman"/>
              <a:ea typeface="Times New Roman"/>
              <a:cs typeface="Times New Roman"/>
              <a:sym typeface="Times New Roman"/>
            </a:endParaRPr>
          </a:p>
        </p:txBody>
      </p:sp>
      <p:sp>
        <p:nvSpPr>
          <p:cNvPr id="166" name="Google Shape;166;p11"/>
          <p:cNvSpPr txBox="1"/>
          <p:nvPr/>
        </p:nvSpPr>
        <p:spPr>
          <a:xfrm>
            <a:off x="1276348" y="1417623"/>
            <a:ext cx="1014730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CÂU 1.  Nêu nội dung của văn bản.</a:t>
            </a:r>
            <a:endParaRPr sz="2800">
              <a:solidFill>
                <a:srgbClr val="0000CC"/>
              </a:solidFill>
              <a:latin typeface="Times New Roman"/>
              <a:ea typeface="Times New Roman"/>
              <a:cs typeface="Times New Roman"/>
              <a:sym typeface="Times New Roman"/>
            </a:endParaRPr>
          </a:p>
        </p:txBody>
      </p:sp>
      <p:sp>
        <p:nvSpPr>
          <p:cNvPr id="167" name="Google Shape;167;p11"/>
          <p:cNvSpPr txBox="1"/>
          <p:nvPr/>
        </p:nvSpPr>
        <p:spPr>
          <a:xfrm>
            <a:off x="1186196" y="2204741"/>
            <a:ext cx="10147300"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Với câu hỏi này học sinh đọc kĩ nội dung văn bản và trả lời được  câu hỏi sau:</a:t>
            </a:r>
            <a:endParaRPr/>
          </a:p>
          <a:p>
            <a:pPr indent="-457200" lvl="0" marL="457200" marR="0" rtl="0" algn="just">
              <a:spcBef>
                <a:spcPts val="0"/>
              </a:spcBef>
              <a:spcAft>
                <a:spcPts val="0"/>
              </a:spcAft>
              <a:buClr>
                <a:srgbClr val="0000CC"/>
              </a:buClr>
              <a:buSzPts val="2800"/>
              <a:buFont typeface="Times New Roman"/>
              <a:buChar char="-"/>
            </a:pPr>
            <a:r>
              <a:rPr lang="en-US" sz="2800">
                <a:solidFill>
                  <a:srgbClr val="0000CC"/>
                </a:solidFill>
                <a:latin typeface="Times New Roman"/>
                <a:ea typeface="Times New Roman"/>
                <a:cs typeface="Times New Roman"/>
                <a:sym typeface="Times New Roman"/>
              </a:rPr>
              <a:t>Văn bản nói đến nhân vật nào?, sự việc gì? Nó như thế nào?</a:t>
            </a:r>
            <a:endParaRPr sz="2800">
              <a:solidFill>
                <a:srgbClr val="0000CC"/>
              </a:solidFill>
              <a:latin typeface="Times New Roman"/>
              <a:ea typeface="Times New Roman"/>
              <a:cs typeface="Times New Roman"/>
              <a:sym typeface="Times New Roman"/>
            </a:endParaRPr>
          </a:p>
          <a:p>
            <a:pPr indent="-279400" lvl="0" marL="457200" marR="0" rtl="0" algn="just">
              <a:spcBef>
                <a:spcPts val="0"/>
              </a:spcBef>
              <a:spcAft>
                <a:spcPts val="0"/>
              </a:spcAft>
              <a:buClr>
                <a:schemeClr val="dk1"/>
              </a:buClr>
              <a:buSzPts val="2800"/>
              <a:buFont typeface="Calibri"/>
              <a:buNone/>
            </a:pPr>
            <a:r>
              <a:t/>
            </a:r>
            <a:endParaRPr sz="2800">
              <a:solidFill>
                <a:srgbClr val="0000CC"/>
              </a:solidFill>
              <a:latin typeface="Times New Roman"/>
              <a:ea typeface="Times New Roman"/>
              <a:cs typeface="Times New Roman"/>
              <a:sym typeface="Times New Roman"/>
            </a:endParaRPr>
          </a:p>
        </p:txBody>
      </p:sp>
      <p:sp>
        <p:nvSpPr>
          <p:cNvPr id="168" name="Google Shape;168;p11"/>
          <p:cNvSpPr txBox="1"/>
          <p:nvPr/>
        </p:nvSpPr>
        <p:spPr>
          <a:xfrm>
            <a:off x="1276348" y="3807467"/>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CÂU 2 . Nêu ý nghĩa của chi tiết hay hình ảnh trong ngữ liệu của đề thi.</a:t>
            </a:r>
            <a:endParaRPr/>
          </a:p>
        </p:txBody>
      </p:sp>
      <p:sp>
        <p:nvSpPr>
          <p:cNvPr id="169" name="Google Shape;169;p11"/>
          <p:cNvSpPr txBox="1"/>
          <p:nvPr/>
        </p:nvSpPr>
        <p:spPr>
          <a:xfrm>
            <a:off x="1276347" y="4674938"/>
            <a:ext cx="101473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rgbClr val="0000CC"/>
                </a:solidFill>
                <a:latin typeface="Times New Roman"/>
                <a:ea typeface="Times New Roman"/>
                <a:cs typeface="Times New Roman"/>
                <a:sym typeface="Times New Roman"/>
              </a:rPr>
              <a:t> Với câu hỏi này học sinh suy ra  được ý nghĩa tùy thuộc vào chi tiết.</a:t>
            </a:r>
            <a:endParaRPr/>
          </a:p>
          <a:p>
            <a:pPr indent="-279400" lvl="0" marL="457200" marR="0" rtl="0" algn="just">
              <a:spcBef>
                <a:spcPts val="0"/>
              </a:spcBef>
              <a:spcAft>
                <a:spcPts val="0"/>
              </a:spcAft>
              <a:buClr>
                <a:schemeClr val="dk1"/>
              </a:buClr>
              <a:buSzPts val="2800"/>
              <a:buFont typeface="Calibri"/>
              <a:buNone/>
            </a:pPr>
            <a:r>
              <a:t/>
            </a:r>
            <a:endParaRPr sz="2800">
              <a:solidFill>
                <a:srgbClr val="0000CC"/>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14:warp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2020-05-28T06:56:07Z</dcterms:created>
  <dc:creator>PHUONG</dc:creator>
</cp:coreProperties>
</file>