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10" r:id="rId4"/>
  </p:sldMasterIdLst>
  <p:notesMasterIdLst>
    <p:notesMasterId r:id="rId19"/>
  </p:notesMasterIdLst>
  <p:sldIdLst>
    <p:sldId id="280" r:id="rId5"/>
    <p:sldId id="282" r:id="rId6"/>
    <p:sldId id="284" r:id="rId7"/>
    <p:sldId id="287" r:id="rId8"/>
    <p:sldId id="288" r:id="rId9"/>
    <p:sldId id="257" r:id="rId10"/>
    <p:sldId id="258" r:id="rId11"/>
    <p:sldId id="272" r:id="rId12"/>
    <p:sldId id="289" r:id="rId13"/>
    <p:sldId id="290" r:id="rId14"/>
    <p:sldId id="277" r:id="rId15"/>
    <p:sldId id="291" r:id="rId16"/>
    <p:sldId id="283" r:id="rId17"/>
    <p:sldId id="275" r:id="rId18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46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293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4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586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33" algn="l" defTabSz="914293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879" algn="l" defTabSz="914293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026" algn="l" defTabSz="914293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172" algn="l" defTabSz="914293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00"/>
    <a:srgbClr val="FF0000"/>
    <a:srgbClr val="0000CC"/>
    <a:srgbClr val="CC3300"/>
    <a:srgbClr val="80008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D9E2A-7850-44FE-B75B-432D5A108E0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0F349-D632-4C93-93F5-45C9EA9CB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35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1183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7384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392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9068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352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b="0" dirty="0" smtClean="0"/>
              <a:t>Right-click on a slide to add sections.</a:t>
            </a:r>
            <a:r>
              <a:rPr lang="en-US" sz="1200" b="0" baseline="0" dirty="0" smtClean="0"/>
              <a:t> Sections can help to organize your slides or facilitate collaboration between multiple authors.</a:t>
            </a:r>
            <a:endParaRPr lang="en-US" sz="1200" b="0" dirty="0" smtClean="0"/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dirty="0" smtClean="0"/>
              <a:t>Use the Notes section for delivery notes or to provide additional details for the audience.</a:t>
            </a:r>
            <a:r>
              <a:rPr lang="en-US" sz="1200" baseline="0" dirty="0" smtClean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EC6EAC7D-5A89-47C2-8ABA-56C9C2DEF7A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05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6" y="5052546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DB27B-6B3B-4C98-A793-141665676E7F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0"/>
            <a:ext cx="7175351" cy="1793167"/>
          </a:xfrm>
          <a:effectLst/>
        </p:spPr>
        <p:txBody>
          <a:bodyPr>
            <a:noAutofit/>
          </a:bodyPr>
          <a:lstStyle>
            <a:lvl1pPr marL="640005" indent="-457146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28BB-BABE-4BA3-8472-6CAA49D6EF7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8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28A32-AB5E-437E-9AB4-F0E70AFA2F6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896809"/>
            <a:ext cx="1081625" cy="1499922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8" y="4457244"/>
            <a:ext cx="1081625" cy="1499922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6" y="375661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1680312" y="1585242"/>
            <a:ext cx="5783455" cy="1943205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12" y="4065934"/>
            <a:ext cx="5783455" cy="1212088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2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6" y="375661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2353270"/>
            <a:ext cx="8222182" cy="1209971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296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6" y="168037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5" y="1986437"/>
            <a:ext cx="8368091" cy="4105324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marL="409824" lvl="0" indent="-330136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647" lvl="1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471" lvl="2" indent="-301679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293" lvl="3" indent="-301679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118" lvl="4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8942" lvl="5" indent="-301679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8766" lvl="6" indent="-301679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589" lvl="7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413" lvl="8" indent="-301679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709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6" y="168037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986437"/>
            <a:ext cx="3999818" cy="4105324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marL="409824" lvl="0" indent="-301679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500"/>
            </a:lvl1pPr>
            <a:lvl2pPr marL="819647" lvl="1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471" lvl="2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293" lvl="3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118" lvl="4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8942" lvl="5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8766" lvl="6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589" lvl="7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413" lvl="8" indent="-290292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986437"/>
            <a:ext cx="3999818" cy="4105324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marL="409824" lvl="0" indent="-301679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500"/>
            </a:lvl1pPr>
            <a:lvl2pPr marL="819647" lvl="1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471" lvl="2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293" lvl="3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118" lvl="4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8942" lvl="5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8766" lvl="6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589" lvl="7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413" lvl="8" indent="-290292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578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61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883036"/>
            <a:ext cx="331636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740800"/>
            <a:ext cx="2808000" cy="1007471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2125369"/>
            <a:ext cx="2808000" cy="3574853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marL="409824" lvl="0" indent="-290292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300"/>
            </a:lvl1pPr>
            <a:lvl2pPr marL="819647" lvl="1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471" lvl="2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293" lvl="3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118" lvl="4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8942" lvl="5" indent="-290292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8766" lvl="6" indent="-290292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589" lvl="7" indent="-290292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413" lvl="8" indent="-290292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50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701803"/>
            <a:ext cx="5618727" cy="5454529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553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00"/>
            <a:ext cx="457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01383" tIns="101383" rIns="101383" bIns="101383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3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4" name="Google Shape;44;p9"/>
          <p:cNvCxnSpPr/>
          <p:nvPr/>
        </p:nvCxnSpPr>
        <p:spPr>
          <a:xfrm>
            <a:off x="5029676" y="5994004"/>
            <a:ext cx="540818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5" y="1612104"/>
            <a:ext cx="4045091" cy="2008324"/>
          </a:xfrm>
          <a:prstGeom prst="rect">
            <a:avLst/>
          </a:prstGeom>
        </p:spPr>
        <p:txBody>
          <a:bodyPr spcFirstLastPara="1" wrap="square" lIns="101383" tIns="101383" rIns="101383" bIns="101383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5" y="3692001"/>
            <a:ext cx="4045091" cy="1793912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965611"/>
            <a:ext cx="3837000" cy="4926705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marL="409824" lvl="0" indent="-330136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647" lvl="1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471" lvl="2" indent="-301679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293" lvl="3" indent="-301679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118" lvl="4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8942" lvl="5" indent="-301679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8766" lvl="6" indent="-301679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589" lvl="7" indent="-301679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413" lvl="8" indent="-301679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8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0EEF9-C9AD-4AD0-B2B7-95137D4159FC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6" y="5644969"/>
            <a:ext cx="5998909" cy="798353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marL="409824" lvl="0" indent="-20491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43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6769102"/>
            <a:ext cx="9143727" cy="886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01383" tIns="101383" rIns="101383" bIns="101383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3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5" y="1536608"/>
            <a:ext cx="8368091" cy="2051205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5" y="3892601"/>
            <a:ext cx="8368091" cy="1428882"/>
          </a:xfrm>
          <a:prstGeom prst="rect">
            <a:avLst/>
          </a:prstGeom>
        </p:spPr>
        <p:txBody>
          <a:bodyPr spcFirstLastPara="1" wrap="square" lIns="101383" tIns="101383" rIns="101383" bIns="101383" anchor="t" anchorCtr="0">
            <a:noAutofit/>
          </a:bodyPr>
          <a:lstStyle>
            <a:lvl1pPr marL="409824" lvl="0" indent="-330136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647" lvl="1" indent="-301679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471" lvl="2" indent="-301679" algn="ctr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293" lvl="3" indent="-301679" algn="ctr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118" lvl="4" indent="-301679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8942" lvl="5" indent="-301679" algn="ctr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8766" lvl="6" indent="-301679" algn="ctr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589" lvl="7" indent="-301679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413" lvl="8" indent="-301679" algn="ctr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54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1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56" y="2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16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1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754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56" y="2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1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1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678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4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2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638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758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42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4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2190"/>
      </p:ext>
    </p:extLst>
  </p:cSld>
  <p:clrMapOvr>
    <a:masterClrMapping/>
  </p:clrMapOvr>
  <p:transition spd="slow">
    <p:wipe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041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21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6041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9782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49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61446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2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F4B2-88C9-4D96-876F-BE5908D7FF5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403961"/>
      </p:ext>
    </p:extLst>
  </p:cSld>
  <p:clrMapOvr>
    <a:masterClrMapping/>
  </p:clrMapOvr>
  <p:transition spd="slow">
    <p:wipe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40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17985"/>
      </p:ext>
    </p:extLst>
  </p:cSld>
  <p:clrMapOvr>
    <a:masterClrMapping/>
  </p:clrMapOvr>
  <p:transition spd="slow">
    <p:wipe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30" y="355600"/>
            <a:ext cx="81946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7"/>
            <a:ext cx="397510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7"/>
            <a:ext cx="397764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2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2"/>
            <a:ext cx="2895600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2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5814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1282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893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56" y="2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2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2"/>
            <a:ext cx="2895600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2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9412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896809"/>
            <a:ext cx="1081625" cy="1499922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8" y="4457244"/>
            <a:ext cx="1081625" cy="1499922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6" y="375661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1680311" y="1585241"/>
            <a:ext cx="5783455" cy="1943205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4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11" y="4065934"/>
            <a:ext cx="5783455" cy="1212088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27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682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6" y="375661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2353270"/>
            <a:ext cx="8222182" cy="1209971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0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6" y="168037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5" y="1986437"/>
            <a:ext cx="8368091" cy="4105324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marL="409872" lvl="0" indent="-330175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742" lvl="1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615" lvl="2" indent="-301714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485" lvl="3" indent="-301714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357" lvl="4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9229" lvl="5" indent="-301714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9102" lvl="6" indent="-301714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972" lvl="7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844" lvl="8" indent="-301714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4959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6" y="1680379"/>
            <a:ext cx="424909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986437"/>
            <a:ext cx="3999818" cy="4105324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marL="409872" lvl="0" indent="-301714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500"/>
            </a:lvl1pPr>
            <a:lvl2pPr marL="819742" lvl="1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615" lvl="2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485" lvl="3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357" lvl="4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9229" lvl="5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9102" lvl="6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972" lvl="7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844" lvl="8" indent="-290326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986437"/>
            <a:ext cx="3999818" cy="4105324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marL="409872" lvl="0" indent="-301714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500"/>
            </a:lvl1pPr>
            <a:lvl2pPr marL="819742" lvl="1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615" lvl="2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485" lvl="3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357" lvl="4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9229" lvl="5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9102" lvl="6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972" lvl="7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844" lvl="8" indent="-290326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23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E07B-AFDE-41AD-8830-8D7B74E720E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7116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883036"/>
            <a:ext cx="331636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740800"/>
            <a:ext cx="2808000" cy="1007471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2125369"/>
            <a:ext cx="2808000" cy="3574853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marL="409872" lvl="0" indent="-290326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300"/>
            </a:lvl1pPr>
            <a:lvl2pPr marL="819742" lvl="1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2pPr>
            <a:lvl3pPr marL="1229615" lvl="2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3pPr>
            <a:lvl4pPr marL="1639485" lvl="3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4pPr>
            <a:lvl5pPr marL="2049357" lvl="4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5pPr>
            <a:lvl6pPr marL="2459229" lvl="5" indent="-290326">
              <a:spcBef>
                <a:spcPts val="1794"/>
              </a:spcBef>
              <a:spcAft>
                <a:spcPts val="0"/>
              </a:spcAft>
              <a:buSzPts val="1500"/>
              <a:buChar char="■"/>
              <a:defRPr sz="1300"/>
            </a:lvl6pPr>
            <a:lvl7pPr marL="2869102" lvl="6" indent="-290326">
              <a:spcBef>
                <a:spcPts val="1794"/>
              </a:spcBef>
              <a:spcAft>
                <a:spcPts val="0"/>
              </a:spcAft>
              <a:buSzPts val="1500"/>
              <a:buChar char="●"/>
              <a:defRPr sz="1300"/>
            </a:lvl7pPr>
            <a:lvl8pPr marL="3278972" lvl="7" indent="-290326">
              <a:spcBef>
                <a:spcPts val="1794"/>
              </a:spcBef>
              <a:spcAft>
                <a:spcPts val="0"/>
              </a:spcAft>
              <a:buSzPts val="1500"/>
              <a:buChar char="○"/>
              <a:defRPr sz="1300"/>
            </a:lvl8pPr>
            <a:lvl9pPr marL="3688844" lvl="8" indent="-290326">
              <a:spcBef>
                <a:spcPts val="1794"/>
              </a:spcBef>
              <a:spcAft>
                <a:spcPts val="1794"/>
              </a:spcAft>
              <a:buSzPts val="1500"/>
              <a:buChar char="■"/>
              <a:defRPr sz="13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823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701803"/>
            <a:ext cx="5618727" cy="5454529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3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6911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00"/>
            <a:ext cx="457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01395" tIns="101395" rIns="101395" bIns="10139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3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4" name="Google Shape;44;p9"/>
          <p:cNvCxnSpPr/>
          <p:nvPr/>
        </p:nvCxnSpPr>
        <p:spPr>
          <a:xfrm>
            <a:off x="5029676" y="5994004"/>
            <a:ext cx="540818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5" y="1612104"/>
            <a:ext cx="4045091" cy="2008324"/>
          </a:xfrm>
          <a:prstGeom prst="rect">
            <a:avLst/>
          </a:prstGeom>
        </p:spPr>
        <p:txBody>
          <a:bodyPr spcFirstLastPara="1" wrap="square" lIns="101395" tIns="101395" rIns="101395" bIns="10139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2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5" y="3692001"/>
            <a:ext cx="4045091" cy="1793912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3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965610"/>
            <a:ext cx="3837000" cy="4926705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marL="409872" lvl="0" indent="-330175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742" lvl="1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615" lvl="2" indent="-301714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485" lvl="3" indent="-301714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357" lvl="4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9229" lvl="5" indent="-301714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9102" lvl="6" indent="-301714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972" lvl="7" indent="-301714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844" lvl="8" indent="-301714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8384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6" y="5644969"/>
            <a:ext cx="5998909" cy="798353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marL="409872" lvl="0" indent="-20493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5901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6769102"/>
            <a:ext cx="9143727" cy="886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01395" tIns="101395" rIns="101395" bIns="10139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3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5" y="1536607"/>
            <a:ext cx="8368091" cy="2051205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44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5" y="3892601"/>
            <a:ext cx="8368091" cy="1428882"/>
          </a:xfrm>
          <a:prstGeom prst="rect">
            <a:avLst/>
          </a:prstGeom>
        </p:spPr>
        <p:txBody>
          <a:bodyPr spcFirstLastPara="1" wrap="square" lIns="101395" tIns="101395" rIns="101395" bIns="101395" anchor="t" anchorCtr="0">
            <a:noAutofit/>
          </a:bodyPr>
          <a:lstStyle>
            <a:lvl1pPr marL="409872" lvl="0" indent="-330175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819742" lvl="1" indent="-301714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2pPr>
            <a:lvl3pPr marL="1229615" lvl="2" indent="-301714" algn="ctr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3pPr>
            <a:lvl4pPr marL="1639485" lvl="3" indent="-301714" algn="ctr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4pPr>
            <a:lvl5pPr marL="2049357" lvl="4" indent="-301714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5pPr>
            <a:lvl6pPr marL="2459229" lvl="5" indent="-301714" algn="ctr">
              <a:spcBef>
                <a:spcPts val="1794"/>
              </a:spcBef>
              <a:spcAft>
                <a:spcPts val="0"/>
              </a:spcAft>
              <a:buSzPts val="1700"/>
              <a:buChar char="■"/>
              <a:defRPr/>
            </a:lvl6pPr>
            <a:lvl7pPr marL="2869102" lvl="6" indent="-301714" algn="ctr">
              <a:spcBef>
                <a:spcPts val="1794"/>
              </a:spcBef>
              <a:spcAft>
                <a:spcPts val="0"/>
              </a:spcAft>
              <a:buSzPts val="1700"/>
              <a:buChar char="●"/>
              <a:defRPr/>
            </a:lvl7pPr>
            <a:lvl8pPr marL="3278972" lvl="7" indent="-301714" algn="ctr">
              <a:spcBef>
                <a:spcPts val="1794"/>
              </a:spcBef>
              <a:spcAft>
                <a:spcPts val="0"/>
              </a:spcAft>
              <a:buSzPts val="1700"/>
              <a:buChar char="○"/>
              <a:defRPr/>
            </a:lvl8pPr>
            <a:lvl9pPr marL="3688844" lvl="8" indent="-301714" algn="ctr">
              <a:spcBef>
                <a:spcPts val="1794"/>
              </a:spcBef>
              <a:spcAft>
                <a:spcPts val="1794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82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vi" smtClean="0">
                <a:solidFill>
                  <a:srgbClr val="FFFFFF"/>
                </a:solidFill>
              </a:rPr>
              <a:pPr/>
              <a:t>‹#›</a:t>
            </a:fld>
            <a:endParaRPr lang="v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08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marL="0" lvl="0" indent="0" algn="ctr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68A1B-2AB4-48E8-AC93-4410F2101B50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78DA2-D1B2-4807-91DA-73E6654B6ED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C9597-B43E-4003-8846-960C00998EF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573" indent="-228573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1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3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6807C-A56B-4EF3-939A-05D0F408D55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1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1010486"/>
            <a:ext cx="3694114" cy="2163020"/>
          </a:xfrm>
        </p:spPr>
        <p:txBody>
          <a:bodyPr anchor="b"/>
          <a:lstStyle>
            <a:lvl1pPr marL="182859" indent="-182859">
              <a:buFont typeface="Georgia" pitchFamily="18" charset="0"/>
              <a:buChar char="*"/>
              <a:defRPr sz="16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9F6-3AC9-445D-B129-7CC71A80A2E0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29" tIns="45714" rIns="91429" bIns="45714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1"/>
            <a:ext cx="2514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1"/>
            <a:ext cx="3352801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1"/>
            <a:ext cx="18288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12DBA91-70A4-42BD-933B-BA9C26D5BCCD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03" indent="-320003" algn="r" defTabSz="914293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573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576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864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151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725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014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730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5733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449" indent="-182859" algn="l" defTabSz="914293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83" tIns="101383" rIns="101383" bIns="10138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5" y="1986437"/>
            <a:ext cx="8368091" cy="41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83" tIns="101383" rIns="101383" bIns="101383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"/>
              <a:buChar char="●"/>
              <a:defRPr sz="2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83" tIns="101383" rIns="101383" bIns="101383" anchor="ctr" anchorCtr="0">
            <a:noAutofit/>
          </a:bodyPr>
          <a:lstStyle>
            <a:lvl1pPr lvl="0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fld id="{00000000-1234-1234-1234-123412341234}" type="slidenum">
              <a:rPr lang="vi" kern="0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t>‹#›</a:t>
            </a:fld>
            <a:endParaRPr lang="vi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8801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56" y="2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9"/>
            <a:ext cx="8077200" cy="11430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2"/>
            <a:ext cx="8077200" cy="4525963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2"/>
            <a:ext cx="2133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7B281C-5159-4971-8228-52B9A72E9ED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10/23/2021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2"/>
            <a:ext cx="2895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2"/>
            <a:ext cx="2133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Arial"/>
              <a:sym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2"/>
            <a:ext cx="818707" cy="708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49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293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914293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914293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5" y="610700"/>
            <a:ext cx="8368091" cy="91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95" tIns="101395" rIns="101395" bIns="10139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5" y="1986437"/>
            <a:ext cx="8368091" cy="4105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95" tIns="101395" rIns="101395" bIns="101395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"/>
              <a:buChar char="●"/>
              <a:defRPr sz="2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27" cy="524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1395" tIns="101395" rIns="101395" bIns="101395" anchor="ctr" anchorCtr="0">
            <a:noAutofit/>
          </a:bodyPr>
          <a:lstStyle>
            <a:lvl1pPr lvl="0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vi" kern="0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vi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908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3"/>
          <p:cNvGrpSpPr/>
          <p:nvPr/>
        </p:nvGrpSpPr>
        <p:grpSpPr>
          <a:xfrm>
            <a:off x="467546" y="349246"/>
            <a:ext cx="8292114" cy="6060520"/>
            <a:chOff x="675000" y="691875"/>
            <a:chExt cx="8708400" cy="6414000"/>
          </a:xfrm>
        </p:grpSpPr>
        <p:grpSp>
          <p:nvGrpSpPr>
            <p:cNvPr id="64" name="Google Shape;64;p13"/>
            <p:cNvGrpSpPr/>
            <p:nvPr/>
          </p:nvGrpSpPr>
          <p:grpSpPr>
            <a:xfrm>
              <a:off x="675000" y="691875"/>
              <a:ext cx="8708400" cy="6414000"/>
              <a:chOff x="675000" y="691875"/>
              <a:chExt cx="8708400" cy="6414000"/>
            </a:xfrm>
          </p:grpSpPr>
          <p:sp>
            <p:nvSpPr>
              <p:cNvPr id="65" name="Google Shape;65;p13"/>
              <p:cNvSpPr/>
              <p:nvPr/>
            </p:nvSpPr>
            <p:spPr>
              <a:xfrm>
                <a:off x="675000" y="691875"/>
                <a:ext cx="8708400" cy="3584700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300" kern="0">
                  <a:solidFill>
                    <a:srgbClr val="00517C"/>
                  </a:solidFill>
                  <a:sym typeface="Arial"/>
                </a:endParaRPr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675000" y="4035075"/>
                <a:ext cx="8708400" cy="3070800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300" kern="0">
                  <a:solidFill>
                    <a:srgbClr val="00517C"/>
                  </a:solidFill>
                  <a:sym typeface="Arial"/>
                </a:endParaRPr>
              </a:p>
            </p:txBody>
          </p:sp>
          <p:cxnSp>
            <p:nvCxnSpPr>
              <p:cNvPr id="67" name="Google Shape;67;p13"/>
              <p:cNvCxnSpPr/>
              <p:nvPr/>
            </p:nvCxnSpPr>
            <p:spPr>
              <a:xfrm>
                <a:off x="684525" y="4035066"/>
                <a:ext cx="8689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8" name="Google Shape;68;p13"/>
            <p:cNvCxnSpPr/>
            <p:nvPr/>
          </p:nvCxnSpPr>
          <p:spPr>
            <a:xfrm>
              <a:off x="4786350" y="6159150"/>
              <a:ext cx="48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pic>
        <p:nvPicPr>
          <p:cNvPr id="69" name="Google Shape;69;p13" descr="Hình minh họa một quả địa cầu thường được học sinh sử dụ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5182" y="262216"/>
            <a:ext cx="1073636" cy="116786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Box 3"/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111250" y="1070979"/>
            <a:ext cx="7397750" cy="2790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293">
              <a:spcBef>
                <a:spcPct val="50000"/>
              </a:spcBef>
              <a:buClrTx/>
              <a:buSzTx/>
            </a:pPr>
            <a:r>
              <a:rPr lang="en-US" sz="4800" b="1" dirty="0">
                <a:solidFill>
                  <a:srgbClr val="FF0000"/>
                </a:solidFill>
              </a:rPr>
              <a:t>NGỮ VĂN 8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4800" b="1" dirty="0" err="1">
                <a:solidFill>
                  <a:srgbClr val="FF0000"/>
                </a:solidFill>
              </a:rPr>
              <a:t>Ôn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tập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kiểm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tra</a:t>
            </a:r>
            <a:r>
              <a:rPr lang="en-US" sz="4800" b="1" dirty="0">
                <a:solidFill>
                  <a:srgbClr val="FF0000"/>
                </a:solidFill>
              </a:rPr>
              <a:t> HK1 </a:t>
            </a:r>
            <a:br>
              <a:rPr lang="en-US" sz="4800" b="1" dirty="0">
                <a:solidFill>
                  <a:srgbClr val="FF0000"/>
                </a:solidFill>
              </a:rPr>
            </a:b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043608" y="4062393"/>
            <a:ext cx="7586042" cy="149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indent="0" algn="ctr" defTabSz="914293">
              <a:lnSpc>
                <a:spcPct val="100000"/>
              </a:lnSpc>
              <a:buClrTx/>
              <a:buSzTx/>
              <a:buNone/>
            </a:pPr>
            <a:r>
              <a:rPr lang="en-US" sz="3600" b="1" dirty="0" smtClean="0">
                <a:solidFill>
                  <a:srgbClr val="0000FF"/>
                </a:solidFill>
              </a:rPr>
              <a:t>VĂN </a:t>
            </a:r>
            <a:r>
              <a:rPr lang="en-US" sz="3600" b="1" dirty="0">
                <a:solidFill>
                  <a:srgbClr val="0000FF"/>
                </a:solidFill>
              </a:rPr>
              <a:t>TỰ SỰ </a:t>
            </a:r>
          </a:p>
          <a:p>
            <a:pPr marL="0" indent="0" algn="ctr" defTabSz="914293">
              <a:lnSpc>
                <a:spcPct val="100000"/>
              </a:lnSpc>
              <a:buClrTx/>
              <a:buSzTx/>
              <a:buNone/>
            </a:pPr>
            <a:r>
              <a:rPr lang="en-US" sz="3600" b="1" dirty="0">
                <a:solidFill>
                  <a:srgbClr val="CC3300"/>
                </a:solidFill>
              </a:rPr>
              <a:t> </a:t>
            </a:r>
            <a:r>
              <a:rPr lang="en-US" sz="4800" b="1" dirty="0" err="1">
                <a:solidFill>
                  <a:srgbClr val="CC3300"/>
                </a:solidFill>
              </a:rPr>
              <a:t>Kể</a:t>
            </a:r>
            <a:r>
              <a:rPr lang="en-US" sz="4800" b="1" dirty="0">
                <a:solidFill>
                  <a:srgbClr val="CC3300"/>
                </a:solidFill>
              </a:rPr>
              <a:t> </a:t>
            </a:r>
            <a:r>
              <a:rPr lang="en-US" sz="4800" b="1" dirty="0" err="1">
                <a:solidFill>
                  <a:srgbClr val="CC3300"/>
                </a:solidFill>
              </a:rPr>
              <a:t>chuyện</a:t>
            </a:r>
            <a:r>
              <a:rPr lang="en-US" sz="4800" b="1" dirty="0">
                <a:solidFill>
                  <a:srgbClr val="CC3300"/>
                </a:solidFill>
              </a:rPr>
              <a:t> </a:t>
            </a:r>
            <a:r>
              <a:rPr lang="en-US" sz="4800" b="1" dirty="0" err="1">
                <a:solidFill>
                  <a:srgbClr val="CC3300"/>
                </a:solidFill>
              </a:rPr>
              <a:t>đời</a:t>
            </a:r>
            <a:r>
              <a:rPr lang="en-US" sz="4800" b="1" dirty="0">
                <a:solidFill>
                  <a:srgbClr val="CC3300"/>
                </a:solidFill>
              </a:rPr>
              <a:t> </a:t>
            </a:r>
            <a:r>
              <a:rPr lang="en-US" sz="4800" b="1" dirty="0" err="1">
                <a:solidFill>
                  <a:srgbClr val="CC3300"/>
                </a:solidFill>
              </a:rPr>
              <a:t>thường</a:t>
            </a:r>
            <a:endParaRPr lang="vi-VN" sz="4800" b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66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79389" y="149163"/>
            <a:ext cx="2702641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Thân bài:</a:t>
            </a:r>
            <a:r>
              <a:rPr 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1520" y="790845"/>
            <a:ext cx="8604572" cy="2062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là câu chuyện xảy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khi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 Ở đâu?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kiến câu chuyện ấy trong hoàn cảnh nào? (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79389" y="5303198"/>
            <a:ext cx="8964612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 anchor="ctr">
            <a:spAutoFit/>
          </a:bodyPr>
          <a:lstStyle/>
          <a:p>
            <a:r>
              <a:rPr lang="pt-BR" sz="2400" dirty="0" smtClean="0">
                <a:solidFill>
                  <a:prstClr val="black"/>
                </a:solidFill>
              </a:rPr>
              <a:t> </a:t>
            </a:r>
            <a:r>
              <a:rPr lang="vi-VN" sz="2400" dirty="0" smtClean="0">
                <a:solidFill>
                  <a:prstClr val="black"/>
                </a:solidFill>
              </a:rPr>
              <a:t>    </a:t>
            </a:r>
            <a:endParaRPr lang="vi-VN" sz="2400" dirty="0">
              <a:solidFill>
                <a:prstClr val="black"/>
              </a:solidFill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7785" y="2841910"/>
            <a:ext cx="8676703" cy="353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thời gian, không gian, địa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cụ thể nào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pt-B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tả và bộc lộ tâm trạng cảm xúc ban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khi chứng kiến câu chuyện.</a:t>
            </a:r>
            <a:endParaRPr lang="vi-VN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(Kết hợp yếu tố miêu tả và biểu cảm của em về </a:t>
            </a:r>
            <a:r>
              <a:rPr lang="pt-BR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việc diễn ra trước mắt)</a:t>
            </a:r>
            <a:endParaRPr lang="vi-VN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70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9" grpId="0"/>
      <p:bldP spid="11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784976" cy="5577800"/>
          </a:xfrm>
        </p:spPr>
        <p:txBody>
          <a:bodyPr>
            <a:noAutofit/>
          </a:bodyPr>
          <a:lstStyle/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pt-B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diễn tiến ra sao? 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việc </a:t>
            </a:r>
            <a:r>
              <a:rPr lang="vi-VN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</a:t>
            </a:r>
            <a:r>
              <a:rPr lang="vi-VN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 </a:t>
            </a:r>
            <a:r>
              <a:rPr lang="vi-VN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trào, sự việc ấy diễn ra như thế nào? </a:t>
            </a:r>
            <a:endParaRPr lang="vi-VN" sz="32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 </a:t>
            </a:r>
            <a:r>
              <a:rPr lang="pt-BR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cử chỉ, thái độ, hành động, nội tâm của bản thân và những người liên quan trước sự việc xảy </a:t>
            </a:r>
            <a:r>
              <a:rPr lang="pt-BR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ra; thể hiện cảm xúc của bản thân ở sự việc cao trào, gây xúc động cho bản thân ra sao?</a:t>
            </a: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pt-BR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Xây </a:t>
            </a:r>
            <a:r>
              <a:rPr lang="pt-BR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 lời đối </a:t>
            </a:r>
            <a:r>
              <a:rPr lang="pt-BR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 giữa các nhân vật trong câu chuyện…</a:t>
            </a:r>
            <a:r>
              <a:rPr lang="vi-VN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fontAlgn="base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vi-VN" sz="32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2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2240" y="190393"/>
            <a:ext cx="2377552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Kết bài:</a:t>
            </a:r>
            <a:r>
              <a:rPr 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95536" y="911634"/>
            <a:ext cx="8352928" cy="107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>
              <a:buFontTx/>
              <a:buChar char="-"/>
            </a:pP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Khẳng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 sâu sắc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thân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95536" y="2060848"/>
            <a:ext cx="8352928" cy="2554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pt-BR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cảm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nghĩ, suy ngẫm của bản thân về ý nghĩa của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cảm động ấy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cuộc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 nói chung.</a:t>
            </a:r>
          </a:p>
          <a:p>
            <a:pPr algn="just"/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Rút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bài  học sâu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 nào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bản thân và mọi người qua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đó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55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07504" y="748735"/>
            <a:ext cx="8883943" cy="559134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91429" tIns="45714" rIns="91429" bIns="45714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endParaRPr lang="en-US" sz="3200" dirty="0">
              <a:solidFill>
                <a:prstClr val="black"/>
              </a:solidFill>
              <a:latin typeface="Calibri"/>
              <a:sym typeface="Arial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707904" y="3404184"/>
            <a:ext cx="4772528" cy="1593211"/>
          </a:xfr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</a:pPr>
            <a:endParaRPr lang="en-US" sz="4800" dirty="0">
              <a:solidFill>
                <a:srgbClr val="FF0000"/>
              </a:solidFill>
              <a:latin typeface="Calibri"/>
            </a:endParaRPr>
          </a:p>
          <a:p>
            <a:pPr lvl="0" algn="ctr">
              <a:spcBef>
                <a:spcPct val="0"/>
              </a:spcBef>
            </a:pPr>
            <a:endParaRPr lang="en-US" sz="4800" dirty="0">
              <a:solidFill>
                <a:srgbClr val="FF0000"/>
              </a:solidFill>
              <a:latin typeface="Calibri"/>
            </a:endParaRP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39552" y="46346"/>
            <a:ext cx="8434723" cy="633498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29" tIns="45714" rIns="91429" bIns="45714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</a:pPr>
            <a:endParaRPr lang="en-US" sz="3200" dirty="0">
              <a:solidFill>
                <a:srgbClr val="0000FF"/>
              </a:solidFill>
              <a:latin typeface="Calibri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4655" y="107933"/>
            <a:ext cx="4685657" cy="5847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29" tIns="45714" rIns="91429" bIns="45714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9" y="836712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2/ HS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ựa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chi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4/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61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076056" y="1340768"/>
            <a:ext cx="3228619" cy="42473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9" tIns="45714" rIns="91429" bIns="4571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3"/>
          <p:cNvGrpSpPr/>
          <p:nvPr/>
        </p:nvGrpSpPr>
        <p:grpSpPr>
          <a:xfrm>
            <a:off x="687721" y="409406"/>
            <a:ext cx="7916727" cy="5659412"/>
            <a:chOff x="675000" y="691875"/>
            <a:chExt cx="8708400" cy="6414000"/>
          </a:xfrm>
        </p:grpSpPr>
        <p:grpSp>
          <p:nvGrpSpPr>
            <p:cNvPr id="64" name="Google Shape;64;p13"/>
            <p:cNvGrpSpPr/>
            <p:nvPr/>
          </p:nvGrpSpPr>
          <p:grpSpPr>
            <a:xfrm>
              <a:off x="675000" y="691875"/>
              <a:ext cx="8708400" cy="6414000"/>
              <a:chOff x="675000" y="691875"/>
              <a:chExt cx="8708400" cy="6414000"/>
            </a:xfrm>
          </p:grpSpPr>
          <p:sp>
            <p:nvSpPr>
              <p:cNvPr id="65" name="Google Shape;65;p13"/>
              <p:cNvSpPr/>
              <p:nvPr/>
            </p:nvSpPr>
            <p:spPr>
              <a:xfrm>
                <a:off x="675000" y="691875"/>
                <a:ext cx="8708400" cy="3584700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300" kern="0">
                  <a:solidFill>
                    <a:srgbClr val="00517C"/>
                  </a:solidFill>
                  <a:sym typeface="Arial"/>
                </a:endParaRPr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675000" y="4035075"/>
                <a:ext cx="8708400" cy="3070800"/>
              </a:xfrm>
              <a:prstGeom prst="rect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300" kern="0">
                  <a:solidFill>
                    <a:srgbClr val="00517C"/>
                  </a:solidFill>
                  <a:sym typeface="Arial"/>
                </a:endParaRPr>
              </a:p>
            </p:txBody>
          </p:sp>
          <p:cxnSp>
            <p:nvCxnSpPr>
              <p:cNvPr id="67" name="Google Shape;67;p13"/>
              <p:cNvCxnSpPr/>
              <p:nvPr/>
            </p:nvCxnSpPr>
            <p:spPr>
              <a:xfrm>
                <a:off x="684525" y="4035066"/>
                <a:ext cx="8689200" cy="0"/>
              </a:xfrm>
              <a:prstGeom prst="straightConnector1">
                <a:avLst/>
              </a:prstGeom>
              <a:noFill/>
              <a:ln w="76200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  <p:cxnSp>
          <p:nvCxnSpPr>
            <p:cNvPr id="68" name="Google Shape;68;p13"/>
            <p:cNvCxnSpPr/>
            <p:nvPr/>
          </p:nvCxnSpPr>
          <p:spPr>
            <a:xfrm>
              <a:off x="4786350" y="6159150"/>
              <a:ext cx="485700" cy="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pic>
        <p:nvPicPr>
          <p:cNvPr id="69" name="Google Shape;69;p13" descr="Hình minh họa một quả địa cầu thường được học sinh sử dụ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5182" y="262216"/>
            <a:ext cx="1073636" cy="116786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3"/>
          <p:cNvSpPr txBox="1">
            <a:spLocks noGrp="1"/>
          </p:cNvSpPr>
          <p:nvPr>
            <p:ph type="body" idx="4294967295"/>
          </p:nvPr>
        </p:nvSpPr>
        <p:spPr>
          <a:xfrm>
            <a:off x="723963" y="3212976"/>
            <a:ext cx="7880485" cy="280831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1" wrap="square" lIns="101371" tIns="101371" rIns="101371" bIns="101371" anchor="t" anchorCtr="0"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u="sng" kern="1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Đề</a:t>
            </a:r>
            <a:r>
              <a:rPr lang="en-US" sz="3200" b="1" u="sng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b="1" u="sng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en-US" sz="3600" b="1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 </a:t>
            </a:r>
            <a:r>
              <a:rPr lang="vi-VN" sz="3200" b="1" kern="1200" dirty="0" smtClean="0">
                <a:solidFill>
                  <a:srgbClr val="33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 </a:t>
            </a:r>
            <a:r>
              <a:rPr lang="vi-VN" sz="3200" b="1" kern="1200" dirty="0">
                <a:solidFill>
                  <a:srgbClr val="33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 một kỉ niệm sâu sắc của bản </a:t>
            </a:r>
            <a:r>
              <a:rPr lang="vi-VN" sz="3200" b="1" kern="1200" dirty="0" smtClean="0">
                <a:solidFill>
                  <a:srgbClr val="33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thân </a:t>
            </a:r>
            <a:r>
              <a:rPr lang="vi-VN" sz="32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(một lần mắc lỗi với cha mẹ hoặc thầy cô). </a:t>
            </a:r>
            <a:endParaRPr lang="vi-VN" sz="3200" b="1" i="1" kern="1200" dirty="0">
              <a:solidFill>
                <a:srgbClr val="99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lại một câu chuyện cảm động mà em được chứng kiến.</a:t>
            </a:r>
            <a:endParaRPr sz="3200" b="1" dirty="0">
              <a:solidFill>
                <a:srgbClr val="33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15616" y="1412776"/>
            <a:ext cx="7397750" cy="106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defTabSz="914293">
              <a:buClrTx/>
              <a:buSzTx/>
            </a:pPr>
            <a:r>
              <a:rPr lang="en-US" sz="2800" b="1" dirty="0" smtClean="0">
                <a:solidFill>
                  <a:srgbClr val="0000FF"/>
                </a:solidFill>
              </a:rPr>
              <a:t>VĂN </a:t>
            </a:r>
            <a:r>
              <a:rPr lang="en-US" sz="2800" b="1" dirty="0">
                <a:solidFill>
                  <a:srgbClr val="0000FF"/>
                </a:solidFill>
              </a:rPr>
              <a:t>TỰ SỰ </a:t>
            </a:r>
          </a:p>
          <a:p>
            <a:pPr algn="ctr" defTabSz="914293">
              <a:buClrTx/>
              <a:buSzTx/>
            </a:pPr>
            <a:r>
              <a:rPr lang="en-US" sz="2800" b="1" dirty="0" err="1" smtClean="0">
                <a:solidFill>
                  <a:srgbClr val="CC3300"/>
                </a:solidFill>
              </a:rPr>
              <a:t>Dạng</a:t>
            </a:r>
            <a:r>
              <a:rPr lang="en-US" sz="2800" b="1" dirty="0" smtClean="0">
                <a:solidFill>
                  <a:srgbClr val="CC3300"/>
                </a:solidFill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</a:rPr>
              <a:t>bài</a:t>
            </a:r>
            <a:r>
              <a:rPr lang="en-US" sz="2800" b="1" dirty="0" smtClean="0">
                <a:solidFill>
                  <a:srgbClr val="CC3300"/>
                </a:solidFill>
              </a:rPr>
              <a:t>: </a:t>
            </a:r>
            <a:r>
              <a:rPr lang="en-US" sz="2800" b="1" dirty="0" err="1">
                <a:solidFill>
                  <a:srgbClr val="CC3300"/>
                </a:solidFill>
              </a:rPr>
              <a:t>Kể</a:t>
            </a:r>
            <a:r>
              <a:rPr lang="en-US" sz="2800" b="1" dirty="0">
                <a:solidFill>
                  <a:srgbClr val="CC3300"/>
                </a:solidFill>
              </a:rPr>
              <a:t> </a:t>
            </a:r>
            <a:r>
              <a:rPr lang="en-US" sz="2800" b="1" dirty="0" err="1">
                <a:solidFill>
                  <a:srgbClr val="CC3300"/>
                </a:solidFill>
              </a:rPr>
              <a:t>chuyện</a:t>
            </a:r>
            <a:r>
              <a:rPr lang="en-US" sz="2800" b="1" dirty="0">
                <a:solidFill>
                  <a:srgbClr val="CC3300"/>
                </a:solidFill>
              </a:rPr>
              <a:t> </a:t>
            </a:r>
            <a:r>
              <a:rPr lang="en-US" sz="2800" b="1" dirty="0" err="1">
                <a:solidFill>
                  <a:srgbClr val="CC3300"/>
                </a:solidFill>
              </a:rPr>
              <a:t>đời</a:t>
            </a:r>
            <a:r>
              <a:rPr lang="en-US" sz="2800" b="1" dirty="0">
                <a:solidFill>
                  <a:srgbClr val="CC3300"/>
                </a:solidFill>
              </a:rPr>
              <a:t> </a:t>
            </a:r>
            <a:r>
              <a:rPr lang="en-US" sz="2800" b="1" dirty="0" err="1">
                <a:solidFill>
                  <a:srgbClr val="CC3300"/>
                </a:solidFill>
              </a:rPr>
              <a:t>thường</a:t>
            </a:r>
            <a:endParaRPr lang="vi-VN" sz="2800" b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23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3"/>
          <p:cNvGrpSpPr/>
          <p:nvPr/>
        </p:nvGrpSpPr>
        <p:grpSpPr>
          <a:xfrm>
            <a:off x="190449" y="95101"/>
            <a:ext cx="8545835" cy="6196853"/>
            <a:chOff x="675000" y="691875"/>
            <a:chExt cx="8717925" cy="6414000"/>
          </a:xfrm>
        </p:grpSpPr>
        <p:sp>
          <p:nvSpPr>
            <p:cNvPr id="65" name="Google Shape;65;p13"/>
            <p:cNvSpPr/>
            <p:nvPr/>
          </p:nvSpPr>
          <p:spPr>
            <a:xfrm>
              <a:off x="684525" y="691875"/>
              <a:ext cx="8708400" cy="358470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3600" ker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675000" y="4035075"/>
              <a:ext cx="8708400" cy="307080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3600" ker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endParaRPr>
            </a:p>
          </p:txBody>
        </p:sp>
        <p:cxnSp>
          <p:nvCxnSpPr>
            <p:cNvPr id="67" name="Google Shape;67;p13"/>
            <p:cNvCxnSpPr/>
            <p:nvPr/>
          </p:nvCxnSpPr>
          <p:spPr>
            <a:xfrm>
              <a:off x="684525" y="4035066"/>
              <a:ext cx="8689200" cy="0"/>
            </a:xfrm>
            <a:prstGeom prst="straightConnector1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212757" y="1052737"/>
            <a:ext cx="8517678" cy="7469489"/>
          </a:xfrm>
          <a:prstGeom prst="rect">
            <a:avLst/>
          </a:prstGeom>
        </p:spPr>
        <p:txBody>
          <a:bodyPr wrap="square" lIns="82048" tIns="41025" rIns="82048" bIns="41025">
            <a:spAutoFit/>
          </a:bodyPr>
          <a:lstStyle/>
          <a:p>
            <a:pPr lvl="0" indent="165080" algn="just"/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xác định được ngôi kể: ngôi thứ </a:t>
            </a:r>
            <a:r>
              <a:rPr lang="vi-VN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165080" algn="just"/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Nội dung câu chuyện kể phải thể hiện được kỉ niệm sâu sắc, những ấn tượng khó quên về một kỉ niệm </a:t>
            </a:r>
            <a:r>
              <a:rPr lang="vi-VN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kỉ vật gợi nhớ</a:t>
            </a:r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vi-VN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 </a:t>
            </a:r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 có thể là buồn hoặc vui, với cha mẹ, thầy cô</a:t>
            </a:r>
            <a:r>
              <a:rPr lang="vi-VN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r>
              <a:rPr lang="vi-VN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3331" fontAlgn="auto">
              <a:spcBef>
                <a:spcPts val="0"/>
              </a:spcBef>
              <a:spcAft>
                <a:spcPts val="0"/>
              </a:spcAft>
            </a:pPr>
            <a:endParaRPr lang="en-US" sz="4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algn="just" defTabSz="913331" fontAlgn="auto">
              <a:spcBef>
                <a:spcPts val="0"/>
              </a:spcBef>
              <a:spcAft>
                <a:spcPts val="0"/>
              </a:spcAft>
            </a:pPr>
            <a:r>
              <a:rPr 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</a:p>
          <a:p>
            <a:pPr algn="just" defTabSz="913331" fontAlgn="auto">
              <a:spcBef>
                <a:spcPts val="0"/>
              </a:spcBef>
              <a:spcAft>
                <a:spcPts val="0"/>
              </a:spcAft>
            </a:pP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3528" y="332390"/>
            <a:ext cx="4824536" cy="63684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lIns="82048" tIns="41025" rIns="82048" bIns="41025">
            <a:spAutoFit/>
          </a:bodyPr>
          <a:lstStyle/>
          <a:p>
            <a:pPr lvl="0" indent="165080"/>
            <a:r>
              <a:rPr lang="vi-VN" sz="3600" b="1" dirty="0">
                <a:solidFill>
                  <a:srgbClr val="0000CC"/>
                </a:solidFill>
              </a:rPr>
              <a:t>1</a:t>
            </a:r>
            <a:r>
              <a:rPr lang="vi-VN" sz="3600" dirty="0">
                <a:solidFill>
                  <a:srgbClr val="0000CC"/>
                </a:solidFill>
              </a:rPr>
              <a:t>. </a:t>
            </a:r>
            <a:r>
              <a:rPr lang="vi-VN" sz="3600" b="1" u="sng" dirty="0">
                <a:solidFill>
                  <a:srgbClr val="0000CC"/>
                </a:solidFill>
              </a:rPr>
              <a:t>Yêu cầu </a:t>
            </a:r>
            <a:r>
              <a:rPr lang="vi-VN" sz="3600" b="1" u="sng" dirty="0" smtClean="0">
                <a:solidFill>
                  <a:srgbClr val="0000CC"/>
                </a:solidFill>
              </a:rPr>
              <a:t>chung</a:t>
            </a:r>
            <a:endParaRPr lang="vi-VN" sz="3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887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3"/>
          <p:cNvGrpSpPr/>
          <p:nvPr/>
        </p:nvGrpSpPr>
        <p:grpSpPr>
          <a:xfrm>
            <a:off x="0" y="116631"/>
            <a:ext cx="8879695" cy="6544535"/>
            <a:chOff x="218381" y="1239266"/>
            <a:chExt cx="9213839" cy="5866609"/>
          </a:xfrm>
        </p:grpSpPr>
        <p:sp>
          <p:nvSpPr>
            <p:cNvPr id="65" name="Google Shape;65;p13"/>
            <p:cNvSpPr/>
            <p:nvPr/>
          </p:nvSpPr>
          <p:spPr>
            <a:xfrm>
              <a:off x="218381" y="1239266"/>
              <a:ext cx="9213839" cy="358470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300" kern="0">
                <a:solidFill>
                  <a:srgbClr val="FFFFFF"/>
                </a:solidFill>
                <a:sym typeface="Arial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253438" y="4338698"/>
              <a:ext cx="9129961" cy="2767177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300" kern="0">
                <a:solidFill>
                  <a:srgbClr val="FFFFFF"/>
                </a:solidFill>
                <a:sym typeface="Arial"/>
              </a:endParaRPr>
            </a:p>
          </p:txBody>
        </p:sp>
        <p:cxnSp>
          <p:nvCxnSpPr>
            <p:cNvPr id="67" name="Google Shape;67;p13"/>
            <p:cNvCxnSpPr/>
            <p:nvPr/>
          </p:nvCxnSpPr>
          <p:spPr>
            <a:xfrm>
              <a:off x="684525" y="4035066"/>
              <a:ext cx="8689200" cy="0"/>
            </a:xfrm>
            <a:prstGeom prst="straightConnector1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467544" y="4793212"/>
            <a:ext cx="8391349" cy="975403"/>
          </a:xfrm>
          <a:prstGeom prst="rect">
            <a:avLst/>
          </a:prstGeom>
        </p:spPr>
        <p:txBody>
          <a:bodyPr wrap="square" lIns="82048" tIns="41025" rIns="82048" bIns="41025">
            <a:spAutoFit/>
          </a:bodyPr>
          <a:lstStyle/>
          <a:p>
            <a:pPr defTabSz="913331" fontAlgn="auto">
              <a:spcBef>
                <a:spcPts val="0"/>
              </a:spcBef>
              <a:spcAft>
                <a:spcPts val="0"/>
              </a:spcAft>
            </a:pPr>
            <a:endParaRPr lang="en-US" sz="2900" dirty="0" smtClean="0">
              <a:solidFill>
                <a:prstClr val="black"/>
              </a:solidFill>
              <a:latin typeface="+mn-lt"/>
              <a:cs typeface="Arial"/>
              <a:sym typeface="Arial"/>
            </a:endParaRPr>
          </a:p>
          <a:p>
            <a:pPr defTabSz="913331" fontAlgn="auto">
              <a:spcBef>
                <a:spcPts val="0"/>
              </a:spcBef>
              <a:spcAft>
                <a:spcPts val="0"/>
              </a:spcAft>
            </a:pPr>
            <a:endParaRPr lang="en-US" sz="2900" dirty="0">
              <a:solidFill>
                <a:prstClr val="black"/>
              </a:solidFill>
              <a:latin typeface="+mn-lt"/>
              <a:cs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603" y="255984"/>
            <a:ext cx="8718092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Tx/>
              <a:buChar char="-"/>
            </a:pP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endParaRPr lang="en-US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  <a:p>
            <a:pPr lvl="0" algn="just" defTabSz="913331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-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làm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cần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đảm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bố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cục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3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phần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một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văn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tự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sự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</a:t>
            </a:r>
          </a:p>
          <a:p>
            <a:pPr lvl="0" algn="just" defTabSz="913331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-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Có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chú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ý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tách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đoạn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và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liên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kết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đoạn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hợp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lý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lvl="0" algn="just"/>
            <a:endParaRPr lang="en-US" sz="3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3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47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3"/>
          <p:cNvGrpSpPr/>
          <p:nvPr/>
        </p:nvGrpSpPr>
        <p:grpSpPr>
          <a:xfrm>
            <a:off x="180965" y="170595"/>
            <a:ext cx="8545835" cy="6196853"/>
            <a:chOff x="675000" y="691875"/>
            <a:chExt cx="8717925" cy="6414000"/>
          </a:xfrm>
        </p:grpSpPr>
        <p:sp>
          <p:nvSpPr>
            <p:cNvPr id="65" name="Google Shape;65;p13"/>
            <p:cNvSpPr/>
            <p:nvPr/>
          </p:nvSpPr>
          <p:spPr>
            <a:xfrm>
              <a:off x="684525" y="691875"/>
              <a:ext cx="8708400" cy="358470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300" kern="0">
                <a:solidFill>
                  <a:srgbClr val="FFFFFF"/>
                </a:solidFill>
                <a:sym typeface="Arial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675000" y="4035075"/>
              <a:ext cx="8708400" cy="307080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300" kern="0">
                <a:solidFill>
                  <a:srgbClr val="FFFFFF"/>
                </a:solidFill>
                <a:sym typeface="Arial"/>
              </a:endParaRPr>
            </a:p>
          </p:txBody>
        </p:sp>
        <p:cxnSp>
          <p:nvCxnSpPr>
            <p:cNvPr id="67" name="Google Shape;67;p13"/>
            <p:cNvCxnSpPr/>
            <p:nvPr/>
          </p:nvCxnSpPr>
          <p:spPr>
            <a:xfrm>
              <a:off x="684525" y="4035066"/>
              <a:ext cx="8689200" cy="0"/>
            </a:xfrm>
            <a:prstGeom prst="straightConnector1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212757" y="1052737"/>
            <a:ext cx="8517678" cy="3883892"/>
          </a:xfrm>
          <a:prstGeom prst="rect">
            <a:avLst/>
          </a:prstGeom>
        </p:spPr>
        <p:txBody>
          <a:bodyPr wrap="square" lIns="82048" tIns="41025" rIns="82048" bIns="41025">
            <a:spAutoFit/>
          </a:bodyPr>
          <a:lstStyle/>
          <a:p>
            <a:pPr lvl="0" indent="165080" algn="just"/>
            <a:r>
              <a:rPr lang="en-US" sz="3200" dirty="0" smtClean="0">
                <a:solidFill>
                  <a:prstClr val="black"/>
                </a:solidFill>
              </a:rPr>
              <a:t>- Ở </a:t>
            </a:r>
            <a:r>
              <a:rPr lang="en-US" sz="3200" dirty="0" err="1" smtClean="0">
                <a:solidFill>
                  <a:prstClr val="black"/>
                </a:solidFill>
              </a:rPr>
              <a:t>mỗi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đề</a:t>
            </a:r>
            <a:r>
              <a:rPr lang="en-US" sz="3200" dirty="0" smtClean="0">
                <a:solidFill>
                  <a:prstClr val="black"/>
                </a:solidFill>
              </a:rPr>
              <a:t>, </a:t>
            </a:r>
            <a:r>
              <a:rPr lang="en-US" sz="3200" dirty="0" err="1" smtClean="0">
                <a:solidFill>
                  <a:prstClr val="black"/>
                </a:solidFill>
              </a:rPr>
              <a:t>Hs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có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cách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kể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khác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nhau</a:t>
            </a:r>
            <a:r>
              <a:rPr lang="en-US" sz="3200" dirty="0" smtClean="0">
                <a:solidFill>
                  <a:prstClr val="black"/>
                </a:solidFill>
              </a:rPr>
              <a:t>, </a:t>
            </a:r>
            <a:r>
              <a:rPr lang="en-US" sz="3200" dirty="0" err="1" smtClean="0">
                <a:solidFill>
                  <a:prstClr val="black"/>
                </a:solidFill>
              </a:rPr>
              <a:t>nội</a:t>
            </a:r>
            <a:r>
              <a:rPr lang="en-US" sz="3200" dirty="0" smtClean="0">
                <a:solidFill>
                  <a:prstClr val="black"/>
                </a:solidFill>
              </a:rPr>
              <a:t> dung </a:t>
            </a:r>
            <a:r>
              <a:rPr lang="en-US" sz="3200" dirty="0" err="1" smtClean="0">
                <a:solidFill>
                  <a:prstClr val="black"/>
                </a:solidFill>
              </a:rPr>
              <a:t>câu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chuyện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khác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nhau</a:t>
            </a:r>
            <a:r>
              <a:rPr lang="en-US" sz="3200" dirty="0" smtClean="0">
                <a:solidFill>
                  <a:prstClr val="black"/>
                </a:solidFill>
              </a:rPr>
              <a:t>. </a:t>
            </a:r>
            <a:r>
              <a:rPr lang="en-US" sz="3200" dirty="0" err="1" smtClean="0">
                <a:solidFill>
                  <a:prstClr val="black"/>
                </a:solidFill>
              </a:rPr>
              <a:t>Tuy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nhiên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cần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đáp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ứng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được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một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số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nội</a:t>
            </a:r>
            <a:r>
              <a:rPr lang="en-US" sz="3200" dirty="0" smtClean="0">
                <a:solidFill>
                  <a:prstClr val="black"/>
                </a:solidFill>
              </a:rPr>
              <a:t> dung </a:t>
            </a:r>
            <a:r>
              <a:rPr lang="en-US" sz="3200" dirty="0" err="1" smtClean="0">
                <a:solidFill>
                  <a:prstClr val="black"/>
                </a:solidFill>
              </a:rPr>
              <a:t>cơ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bản</a:t>
            </a:r>
            <a:r>
              <a:rPr lang="en-US" sz="3200" dirty="0" smtClean="0">
                <a:solidFill>
                  <a:prstClr val="black"/>
                </a:solidFill>
              </a:rPr>
              <a:t>.</a:t>
            </a:r>
          </a:p>
          <a:p>
            <a:pPr lvl="0" indent="165080" algn="just"/>
            <a:r>
              <a:rPr lang="en-US" sz="3200" dirty="0" smtClean="0">
                <a:solidFill>
                  <a:prstClr val="black"/>
                </a:solidFill>
              </a:rPr>
              <a:t>-</a:t>
            </a:r>
            <a:r>
              <a:rPr lang="en-US" sz="3200" dirty="0" err="1" smtClean="0">
                <a:solidFill>
                  <a:prstClr val="black"/>
                </a:solidFill>
              </a:rPr>
              <a:t>Tham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khảo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dàn</a:t>
            </a:r>
            <a:r>
              <a:rPr lang="en-US" sz="3200" dirty="0" smtClean="0">
                <a:solidFill>
                  <a:prstClr val="black"/>
                </a:solidFill>
              </a:rPr>
              <a:t> ý </a:t>
            </a:r>
            <a:r>
              <a:rPr lang="en-US" sz="3200" dirty="0" err="1" smtClean="0">
                <a:solidFill>
                  <a:prstClr val="black"/>
                </a:solidFill>
              </a:rPr>
              <a:t>sau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đây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cho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mỗi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đề</a:t>
            </a:r>
            <a:r>
              <a:rPr lang="en-US" sz="3200" dirty="0" smtClean="0">
                <a:solidFill>
                  <a:prstClr val="black"/>
                </a:solidFill>
              </a:rPr>
              <a:t>.</a:t>
            </a:r>
            <a:endParaRPr lang="en-US" sz="3200" dirty="0">
              <a:solidFill>
                <a:prstClr val="black"/>
              </a:solidFill>
            </a:endParaRPr>
          </a:p>
          <a:p>
            <a:pPr lvl="0" algn="just"/>
            <a:r>
              <a:rPr lang="en-US" sz="3200" dirty="0" smtClean="0">
                <a:solidFill>
                  <a:prstClr val="black"/>
                </a:solidFill>
              </a:rPr>
              <a:t>  </a:t>
            </a:r>
            <a:endParaRPr lang="vi-VN" sz="3200" dirty="0">
              <a:solidFill>
                <a:prstClr val="black"/>
              </a:solidFill>
            </a:endParaRPr>
          </a:p>
          <a:p>
            <a:pPr defTabSz="913331" fontAlgn="auto">
              <a:spcBef>
                <a:spcPts val="0"/>
              </a:spcBef>
              <a:spcAft>
                <a:spcPts val="0"/>
              </a:spcAft>
            </a:pPr>
            <a:endParaRPr lang="en-US" sz="2900" b="1" dirty="0" smtClean="0">
              <a:solidFill>
                <a:prstClr val="black"/>
              </a:solidFill>
              <a:latin typeface="Calibri"/>
              <a:cs typeface="Arial"/>
              <a:sym typeface="Arial"/>
            </a:endParaRPr>
          </a:p>
          <a:p>
            <a:pPr defTabSz="913331" fontAlgn="auto">
              <a:spcBef>
                <a:spcPts val="0"/>
              </a:spcBef>
              <a:spcAft>
                <a:spcPts val="0"/>
              </a:spcAft>
            </a:pPr>
            <a:r>
              <a:rPr lang="en-US" sz="2900" b="1" dirty="0" smtClean="0">
                <a:solidFill>
                  <a:prstClr val="black"/>
                </a:solidFill>
                <a:latin typeface="Calibri"/>
                <a:cs typeface="Arial"/>
                <a:sym typeface="Arial"/>
              </a:rPr>
              <a:t> </a:t>
            </a:r>
          </a:p>
          <a:p>
            <a:pPr defTabSz="913331" fontAlgn="auto">
              <a:spcBef>
                <a:spcPts val="0"/>
              </a:spcBef>
              <a:spcAft>
                <a:spcPts val="0"/>
              </a:spcAft>
            </a:pPr>
            <a:endParaRPr lang="en-US" sz="2900" dirty="0">
              <a:solidFill>
                <a:prstClr val="black"/>
              </a:solidFill>
              <a:latin typeface="+mn-lt"/>
              <a:cs typeface="Arial"/>
              <a:sym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3528" y="332390"/>
            <a:ext cx="3618555" cy="5137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lIns="82048" tIns="41025" rIns="82048" bIns="41025">
            <a:spAutoFit/>
          </a:bodyPr>
          <a:lstStyle/>
          <a:p>
            <a:pPr lvl="0" indent="165080"/>
            <a:r>
              <a:rPr lang="vi-VN" sz="2800" b="1" dirty="0">
                <a:solidFill>
                  <a:srgbClr val="0000CC"/>
                </a:solidFill>
              </a:rPr>
              <a:t>1</a:t>
            </a:r>
            <a:r>
              <a:rPr lang="vi-VN" sz="2800" dirty="0">
                <a:solidFill>
                  <a:srgbClr val="0000CC"/>
                </a:solidFill>
              </a:rPr>
              <a:t>. </a:t>
            </a:r>
            <a:r>
              <a:rPr lang="vi-VN" sz="2800" b="1" u="sng" dirty="0">
                <a:solidFill>
                  <a:srgbClr val="0000CC"/>
                </a:solidFill>
              </a:rPr>
              <a:t>Yêu cầu </a:t>
            </a:r>
            <a:r>
              <a:rPr lang="en-US" sz="2800" b="1" u="sng" dirty="0" err="1" smtClean="0">
                <a:solidFill>
                  <a:srgbClr val="0000CC"/>
                </a:solidFill>
              </a:rPr>
              <a:t>cụ</a:t>
            </a:r>
            <a:r>
              <a:rPr lang="en-US" sz="2800" b="1" u="sng" dirty="0" smtClean="0">
                <a:solidFill>
                  <a:srgbClr val="0000CC"/>
                </a:solidFill>
              </a:rPr>
              <a:t> </a:t>
            </a:r>
            <a:r>
              <a:rPr lang="en-US" sz="2800" b="1" u="sng" dirty="0" err="1" smtClean="0">
                <a:solidFill>
                  <a:srgbClr val="0000CC"/>
                </a:solidFill>
              </a:rPr>
              <a:t>thể</a:t>
            </a:r>
            <a:endParaRPr lang="vi-VN" sz="2800" dirty="0">
              <a:solidFill>
                <a:srgbClr val="0000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4029061"/>
            <a:ext cx="8393935" cy="156017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lIns="82048" tIns="41025" rIns="82048" bIns="41025">
            <a:spAutoFit/>
          </a:bodyPr>
          <a:lstStyle/>
          <a:p>
            <a:pPr lvl="0"/>
            <a:r>
              <a:rPr lang="en-US" sz="2800" b="1" dirty="0" smtClean="0">
                <a:solidFill>
                  <a:srgbClr val="0000CC"/>
                </a:solidFill>
              </a:rPr>
              <a:t>ĐỀ 1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  <a:sym typeface="Arial"/>
              </a:rPr>
              <a:t>: </a:t>
            </a:r>
            <a:r>
              <a:rPr lang="vi-VN" sz="3200" b="1" i="1" dirty="0" smtClean="0">
                <a:solidFill>
                  <a:srgbClr val="990000"/>
                </a:solidFill>
                <a:latin typeface="Arial"/>
                <a:sym typeface="Roboto"/>
              </a:rPr>
              <a:t>Kể </a:t>
            </a:r>
            <a:r>
              <a:rPr lang="vi-VN" sz="3200" b="1" i="1" dirty="0">
                <a:solidFill>
                  <a:srgbClr val="990000"/>
                </a:solidFill>
                <a:latin typeface="Arial"/>
                <a:sym typeface="Roboto"/>
              </a:rPr>
              <a:t>lại </a:t>
            </a:r>
            <a:r>
              <a:rPr lang="vi-VN" sz="3200" b="1" i="1" u="sng" dirty="0">
                <a:solidFill>
                  <a:srgbClr val="990000"/>
                </a:solidFill>
                <a:latin typeface="Arial"/>
                <a:sym typeface="Roboto"/>
              </a:rPr>
              <a:t>một kỉ niệm sâu sắc của bản </a:t>
            </a:r>
            <a:r>
              <a:rPr lang="vi-VN" sz="3200" b="1" i="1" u="sng" dirty="0" smtClean="0">
                <a:solidFill>
                  <a:srgbClr val="990000"/>
                </a:solidFill>
                <a:latin typeface="Arial"/>
                <a:sym typeface="Roboto"/>
              </a:rPr>
              <a:t>thân</a:t>
            </a:r>
            <a:r>
              <a:rPr lang="en-US" sz="3200" b="1" i="1" dirty="0">
                <a:solidFill>
                  <a:srgbClr val="990000"/>
                </a:solidFill>
                <a:latin typeface="Arial"/>
                <a:sym typeface="Roboto"/>
              </a:rPr>
              <a:t> </a:t>
            </a:r>
            <a:r>
              <a:rPr lang="vi-VN" sz="3200" dirty="0" smtClean="0">
                <a:solidFill>
                  <a:prstClr val="black"/>
                </a:solidFill>
                <a:latin typeface="Arial"/>
                <a:sym typeface="Roboto"/>
              </a:rPr>
              <a:t>(một </a:t>
            </a:r>
            <a:r>
              <a:rPr lang="vi-VN" sz="3200" dirty="0">
                <a:solidFill>
                  <a:prstClr val="black"/>
                </a:solidFill>
                <a:latin typeface="Arial"/>
                <a:sym typeface="Roboto"/>
              </a:rPr>
              <a:t>lần mắc lỗi với cha mẹ hoặc thầy cô). </a:t>
            </a:r>
            <a:endParaRPr lang="vi-VN" sz="3200" b="1" i="1" dirty="0">
              <a:solidFill>
                <a:srgbClr val="990000"/>
              </a:solidFill>
              <a:latin typeface="Arial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4754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13891" y="692696"/>
            <a:ext cx="8568629" cy="175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>
              <a:buFontTx/>
              <a:buChar char="-"/>
            </a:pPr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Giới 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thiệu </a:t>
            </a:r>
            <a:r>
              <a:rPr lang="pt-BR" sz="36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huống gợi nhớ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kỷ niệm trong </a:t>
            </a:r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iều gì khiến em gợi nhớ đến kỷ niệm?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79389" y="118385"/>
            <a:ext cx="2337477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bài:</a:t>
            </a:r>
            <a:r>
              <a:rPr 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59604" y="4410990"/>
            <a:ext cx="8748900" cy="175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tên kỉ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73752" y="2564904"/>
            <a:ext cx="8568629" cy="175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thiệu về kỷ niệm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sâu sắc của bản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Đ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là kỉ niệm, câu chuyện </a:t>
            </a:r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gì? Xảy 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 khi nào?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4" grpId="0"/>
      <p:bldP spid="122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79389" y="85855"/>
            <a:ext cx="2410189" cy="58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Thân bài:</a:t>
            </a:r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51520" y="2839588"/>
            <a:ext cx="8712968" cy="2677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cụ thể diễn biến câu chuyện kỉ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Sự việc bắt đầu từ khi nào ?</a:t>
            </a: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</a:t>
            </a:r>
            <a:r>
              <a:rPr lang="pt-BR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</a:t>
            </a:r>
            <a:r>
              <a:rPr lang="vi-V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-&gt; sự việc </a:t>
            </a:r>
            <a:r>
              <a:rPr lang="pt-BR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trào? </a:t>
            </a:r>
            <a:endParaRPr lang="vi-VN" sz="28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vi-VN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 </a:t>
            </a:r>
            <a:r>
              <a:rPr lang="pt-BR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cử chỉ, thái độ, hành động, nội tâm của bản thân và những người liên quan trước sự việc xảy ra. Xây dựng lời đối thoại…</a:t>
            </a:r>
            <a:r>
              <a:rPr lang="vi-VN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23528" y="606179"/>
            <a:ext cx="8496944" cy="2246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kỷ niệm đáng nhớ ấy diễn ra trong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gian, không gian, địa điểm như thế nào? -&gt; Gợi tả và bộc lộ tâm trạng cảm xúc ban đầu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(Kết hợp yếu tố miêu tả và biểu cảm của em về những đối tượng tham gia vào kỷ niệm.)</a:t>
            </a:r>
            <a:endParaRPr lang="vi-VN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5517232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pt-BR" sz="28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việc kết thúc như thế nào?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(Xây dựng tình huống mở nút thắt cho những mâu thuẫn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 </a:t>
            </a:r>
            <a:endParaRPr lang="vi-VN" sz="28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89309" y="961003"/>
            <a:ext cx="8259155" cy="2554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/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Kỷ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niệm đáng nhớ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 để lại trong em cảm xúc gì?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(Vui hay buồn? tốt đẹp hay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mỗi khi nhớ lại?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Cảm nghĩ của em về kỷ niệm đáng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 ra cho bản thân từ kỷ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niệm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 là gì?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sz="3200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44937" y="262401"/>
            <a:ext cx="2364728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Kết bài:</a:t>
            </a:r>
            <a:r>
              <a:rPr 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89309" y="3659552"/>
            <a:ext cx="8259155" cy="1569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 algn="just">
              <a:buFontTx/>
              <a:buChar char="-"/>
            </a:pP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Khẳng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định tình cảm, ấn tượng sâu sắc không bao giờ quên của bản thân đối với kỉ niệm bất kể khoảng cách về không gian hoặc thời gian.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37246" y="2590477"/>
            <a:ext cx="8699250" cy="1200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pPr>
              <a:buFontTx/>
              <a:buChar char="-"/>
            </a:pPr>
            <a:r>
              <a:rPr lang="pt-BR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Giới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 </a:t>
            </a:r>
            <a:r>
              <a:rPr lang="pt-BR" sz="36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huống gợi nhớ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vi-VN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 gì khiến </a:t>
            </a:r>
            <a:r>
              <a:rPr lang="pt-BR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đến </a:t>
            </a:r>
            <a:r>
              <a:rPr lang="pt-BR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đó?</a:t>
            </a:r>
            <a:endParaRPr lang="vi-VN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23528" y="4632811"/>
            <a:ext cx="8569075" cy="175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9" tIns="45714" rIns="91429" bIns="45714" anchor="ctr">
            <a:spAutoFit/>
          </a:bodyPr>
          <a:lstStyle/>
          <a:p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287908" y="3934809"/>
            <a:ext cx="8964612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 anchor="ctr">
            <a:spAutoFit/>
          </a:bodyPr>
          <a:lstStyle/>
          <a:p>
            <a:pPr>
              <a:buFontTx/>
              <a:buChar char="-"/>
            </a:pP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pt-BR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vi-VN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30325" y="195004"/>
            <a:ext cx="8569075" cy="1357046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lIns="82048" tIns="41025" rIns="82048" bIns="41025">
            <a:spAutoFit/>
          </a:bodyPr>
          <a:lstStyle>
            <a:lvl1pPr marL="228573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576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864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151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725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014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730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5733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449" indent="-182859" algn="l" defTabSz="914293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defTabSz="91440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None/>
            </a:pPr>
            <a:r>
              <a:rPr lang="en-US" sz="36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2: </a:t>
            </a:r>
            <a:r>
              <a:rPr lang="vi-VN" sz="3600" i="1" kern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Kể </a:t>
            </a:r>
            <a:r>
              <a:rPr lang="vi-VN" sz="3600" i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lại </a:t>
            </a:r>
            <a:r>
              <a:rPr lang="vi-VN" sz="3600" i="1" u="sng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một câu chuyện cảm động </a:t>
            </a:r>
            <a:r>
              <a:rPr lang="vi-VN" sz="3600" i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mà </a:t>
            </a:r>
            <a:r>
              <a:rPr lang="vi-VN" sz="3600" i="1" u="sng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em được chứng kiến</a:t>
            </a:r>
            <a:r>
              <a:rPr lang="vi-VN" sz="3600" i="1" u="sng" kern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Roboto"/>
              </a:rPr>
              <a:t>.</a:t>
            </a:r>
            <a:endParaRPr lang="vi-VN" sz="3600" kern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3656" y="1702561"/>
            <a:ext cx="2196413" cy="646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Mở </a:t>
            </a:r>
            <a:r>
              <a:rPr lang="pt-B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736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4" grpId="0"/>
      <p:bldP spid="122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5rpkfSAY2XQl9CRvNvPM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795</TotalTime>
  <Words>1295</Words>
  <Application>Microsoft Office PowerPoint</Application>
  <PresentationFormat>On-screen Show (4:3)</PresentationFormat>
  <Paragraphs>89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Georgia</vt:lpstr>
      <vt:lpstr>Roboto</vt:lpstr>
      <vt:lpstr>Roboto Slab</vt:lpstr>
      <vt:lpstr>Times New Roman</vt:lpstr>
      <vt:lpstr>Trebuchet MS</vt:lpstr>
      <vt:lpstr>Slipstream</vt:lpstr>
      <vt:lpstr>Marina</vt:lpstr>
      <vt:lpstr>Training</vt:lpstr>
      <vt:lpstr>1_Marina</vt:lpstr>
      <vt:lpstr>NGỮ VĂN 8 Ôn tập kiểm tra HK1  </vt:lpstr>
      <vt:lpstr>VĂN TỰ SỰ  Dạng bài: Kể chuyện đời thường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IK</cp:lastModifiedBy>
  <cp:revision>75</cp:revision>
  <dcterms:created xsi:type="dcterms:W3CDTF">2016-09-22T23:40:05Z</dcterms:created>
  <dcterms:modified xsi:type="dcterms:W3CDTF">2021-10-23T06:28:36Z</dcterms:modified>
</cp:coreProperties>
</file>