
<file path=[Content_Types].xml><?xml version="1.0" encoding="utf-8"?>
<Types xmlns="http://schemas.openxmlformats.org/package/2006/content-types">
  <Default ContentType="image/jpeg" Extension="jpg"/>
  <Default ContentType="application/vnd.openxmlformats-officedocument.vmlDrawing" Extension="vml"/>
  <Default ContentType="image/gif" Extension="gif"/>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9.bin"/>
  <Override ContentType="application/vnd.openxmlformats-officedocument.oleObject" PartName="/ppt/embeddings/oleObject32.bin"/>
  <Override ContentType="application/vnd.openxmlformats-officedocument.oleObject" PartName="/ppt/embeddings/oleObject15.bin"/>
  <Override ContentType="application/vnd.openxmlformats-officedocument.oleObject" PartName="/ppt/embeddings/oleObject40.bin"/>
  <Override ContentType="application/vnd.openxmlformats-officedocument.oleObject" PartName="/ppt/embeddings/oleObject41.bin"/>
  <Override ContentType="application/vnd.openxmlformats-officedocument.oleObject" PartName="/ppt/embeddings/oleObject8.bin"/>
  <Override ContentType="application/vnd.openxmlformats-officedocument.oleObject" PartName="/ppt/embeddings/oleObject33.bin"/>
  <Override ContentType="application/vnd.openxmlformats-officedocument.oleObject" PartName="/ppt/embeddings/oleObject24.bin"/>
  <Override ContentType="application/vnd.openxmlformats-officedocument.oleObject" PartName="/ppt/embeddings/oleObject25.bin"/>
  <Override ContentType="application/vnd.openxmlformats-officedocument.oleObject" PartName="/ppt/embeddings/oleObject17.bin"/>
  <Override ContentType="application/vnd.openxmlformats-officedocument.oleObject" PartName="/ppt/embeddings/oleObject42.bin"/>
  <Override ContentType="application/vnd.openxmlformats-officedocument.oleObject" PartName="/ppt/embeddings/oleObject7.bin"/>
  <Override ContentType="application/vnd.openxmlformats-officedocument.oleObject" PartName="/ppt/embeddings/oleObject16.bin"/>
  <Override ContentType="application/vnd.openxmlformats-officedocument.oleObject" PartName="/ppt/embeddings/oleObject34.bin"/>
  <Override ContentType="application/vnd.openxmlformats-officedocument.oleObject" PartName="/ppt/embeddings/oleObject18.bin"/>
  <Override ContentType="application/vnd.openxmlformats-officedocument.oleObject" PartName="/ppt/embeddings/oleObject1.bin"/>
  <Override ContentType="application/vnd.openxmlformats-officedocument.oleObject" PartName="/ppt/embeddings/oleObject52.bin"/>
  <Override ContentType="application/vnd.openxmlformats-officedocument.oleObject" PartName="/ppt/embeddings/oleObject48.bin"/>
  <Override ContentType="application/vnd.openxmlformats-officedocument.oleObject" PartName="/ppt/embeddings/oleObject35.bin"/>
  <Override ContentType="application/vnd.openxmlformats-officedocument.oleObject" PartName="/ppt/embeddings/oleObject22.bin"/>
  <Override ContentType="application/vnd.openxmlformats-officedocument.oleObject" PartName="/ppt/embeddings/oleObject19.bin"/>
  <Override ContentType="application/vnd.openxmlformats-officedocument.oleObject" PartName="/ppt/embeddings/oleObject49.bin"/>
  <Override ContentType="application/vnd.openxmlformats-officedocument.oleObject" PartName="/ppt/embeddings/oleObject53.bin"/>
  <Override ContentType="application/vnd.openxmlformats-officedocument.oleObject" PartName="/ppt/embeddings/oleObject10.bin"/>
  <Override ContentType="application/vnd.openxmlformats-officedocument.oleObject" PartName="/ppt/embeddings/oleObject23.bin"/>
  <Override ContentType="application/vnd.openxmlformats-officedocument.oleObject" PartName="/ppt/embeddings/oleObject36.bin"/>
  <Override ContentType="application/vnd.openxmlformats-officedocument.oleObject" PartName="/ppt/embeddings/oleObject37.bin"/>
  <Override ContentType="application/vnd.openxmlformats-officedocument.oleObject" PartName="/ppt/embeddings/oleObject45.bin"/>
  <Override ContentType="application/vnd.openxmlformats-officedocument.oleObject" PartName="/ppt/embeddings/oleObject29.bin"/>
  <Override ContentType="application/vnd.openxmlformats-officedocument.oleObject" PartName="/ppt/embeddings/oleObject54.bin"/>
  <Override ContentType="application/vnd.openxmlformats-officedocument.oleObject" PartName="/ppt/embeddings/oleObject4.bin"/>
  <Override ContentType="application/vnd.openxmlformats-officedocument.oleObject" PartName="/ppt/embeddings/oleObject28.bin"/>
  <Override ContentType="application/vnd.openxmlformats-officedocument.oleObject" PartName="/ppt/embeddings/oleObject11.bin"/>
  <Override ContentType="application/vnd.openxmlformats-officedocument.oleObject" PartName="/ppt/embeddings/oleObject46.bin"/>
  <Override ContentType="application/vnd.openxmlformats-officedocument.oleObject" PartName="/ppt/embeddings/oleObject20.bin"/>
  <Override ContentType="application/vnd.openxmlformats-officedocument.oleObject" PartName="/ppt/embeddings/oleObject12.bin"/>
  <Override ContentType="application/vnd.openxmlformats-officedocument.oleObject" PartName="/ppt/embeddings/oleObject3.bin"/>
  <Override ContentType="application/vnd.openxmlformats-officedocument.oleObject" PartName="/ppt/embeddings/oleObject55.bin"/>
  <Override ContentType="application/vnd.openxmlformats-officedocument.oleObject" PartName="/ppt/embeddings/oleObject2.bin"/>
  <Override ContentType="application/vnd.openxmlformats-officedocument.oleObject" PartName="/ppt/embeddings/oleObject47.bin"/>
  <Override ContentType="application/vnd.openxmlformats-officedocument.oleObject" PartName="/ppt/embeddings/oleObject21.bin"/>
  <Override ContentType="application/vnd.openxmlformats-officedocument.oleObject" PartName="/ppt/embeddings/oleObject38.bin"/>
  <Override ContentType="application/vnd.openxmlformats-officedocument.oleObject" PartName="/ppt/embeddings/oleObject13.bin"/>
  <Override ContentType="application/vnd.openxmlformats-officedocument.oleObject" PartName="/ppt/embeddings/oleObject26.bin"/>
  <Override ContentType="application/vnd.openxmlformats-officedocument.oleObject" PartName="/ppt/embeddings/oleObject51.bin"/>
  <Override ContentType="application/vnd.openxmlformats-officedocument.oleObject" PartName="/ppt/embeddings/oleObject6.bin"/>
  <Override ContentType="application/vnd.openxmlformats-officedocument.oleObject" PartName="/ppt/embeddings/oleObject30.bin"/>
  <Override ContentType="application/vnd.openxmlformats-officedocument.oleObject" PartName="/ppt/embeddings/oleObject43.bin"/>
  <Override ContentType="application/vnd.openxmlformats-officedocument.oleObject" PartName="/ppt/embeddings/oleObject56.bin"/>
  <Override ContentType="application/vnd.openxmlformats-officedocument.oleObject" PartName="/ppt/embeddings/oleObject39.bin"/>
  <Override ContentType="application/vnd.openxmlformats-officedocument.oleObject" PartName="/ppt/embeddings/oleObject44.bin"/>
  <Override ContentType="application/vnd.openxmlformats-officedocument.oleObject" PartName="/ppt/embeddings/oleObject50.bin"/>
  <Override ContentType="application/vnd.openxmlformats-officedocument.oleObject" PartName="/ppt/embeddings/oleObject14.bin"/>
  <Override ContentType="application/vnd.openxmlformats-officedocument.oleObject" PartName="/ppt/embeddings/oleObject31.bin"/>
  <Override ContentType="application/vnd.openxmlformats-officedocument.oleObject" PartName="/ppt/embeddings/oleObject5.bin"/>
  <Override ContentType="application/vnd.openxmlformats-officedocument.oleObject" PartName="/ppt/embeddings/oleObject27.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j0KDkrp1qyPc1fQdc1k0UFCUvN7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56" name="Google Shape;15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66" name="Google Shape;16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77" name="Google Shape;17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88" name="Google Shape;18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1"/>
          <p:cNvSpPr/>
          <p:nvPr>
            <p:ph idx="2" type="pic"/>
          </p:nvPr>
        </p:nvSpPr>
        <p:spPr>
          <a:xfrm>
            <a:off x="5183188" y="987425"/>
            <a:ext cx="6172200" cy="4873625"/>
          </a:xfrm>
          <a:prstGeom prst="rect">
            <a:avLst/>
          </a:prstGeom>
          <a:noFill/>
          <a:ln>
            <a:noFill/>
          </a:ln>
        </p:spPr>
      </p:sp>
      <p:sp>
        <p:nvSpPr>
          <p:cNvPr id="68" name="Google Shape;68;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3.gif"/><Relationship Id="rId10" Type="http://schemas.openxmlformats.org/officeDocument/2006/relationships/image" Target="../media/image14.gif"/><Relationship Id="rId13" Type="http://schemas.openxmlformats.org/officeDocument/2006/relationships/image" Target="../media/image8.png"/><Relationship Id="rId12" Type="http://schemas.openxmlformats.org/officeDocument/2006/relationships/image" Target="../media/image12.gi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gif"/><Relationship Id="rId4" Type="http://schemas.openxmlformats.org/officeDocument/2006/relationships/image" Target="../media/image16.jpg"/><Relationship Id="rId9"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17.png"/><Relationship Id="rId7" Type="http://schemas.openxmlformats.org/officeDocument/2006/relationships/image" Target="../media/image6.gif"/><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0"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vmlDrawing" Target="../drawings/vmlDrawing8.vml"/><Relationship Id="rId4" Type="http://schemas.openxmlformats.org/officeDocument/2006/relationships/image" Target="../media/image21.png"/><Relationship Id="rId9" Type="http://schemas.openxmlformats.org/officeDocument/2006/relationships/oleObject" Target="../embeddings/oleObject16.bin"/><Relationship Id="rId5" Type="http://schemas.openxmlformats.org/officeDocument/2006/relationships/oleObject" Target="../embeddings/oleObject15.bin"/><Relationship Id="rId6" Type="http://schemas.openxmlformats.org/officeDocument/2006/relationships/oleObject" Target="../embeddings/oleObject15.bin"/><Relationship Id="rId7" Type="http://schemas.openxmlformats.org/officeDocument/2006/relationships/image" Target="../media/image10.png"/><Relationship Id="rId8"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11" Type="http://schemas.openxmlformats.org/officeDocument/2006/relationships/image" Target="../media/image19.gif"/><Relationship Id="rId10"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vmlDrawing" Target="../drawings/vmlDrawing9.vml"/><Relationship Id="rId4" Type="http://schemas.openxmlformats.org/officeDocument/2006/relationships/image" Target="../media/image15.png"/><Relationship Id="rId9" Type="http://schemas.openxmlformats.org/officeDocument/2006/relationships/oleObject" Target="../embeddings/oleObject18.bin"/><Relationship Id="rId5" Type="http://schemas.openxmlformats.org/officeDocument/2006/relationships/oleObject" Target="../embeddings/oleObject17.bin"/><Relationship Id="rId6" Type="http://schemas.openxmlformats.org/officeDocument/2006/relationships/oleObject" Target="../embeddings/oleObject17.bin"/><Relationship Id="rId7" Type="http://schemas.openxmlformats.org/officeDocument/2006/relationships/image" Target="../media/image10.png"/><Relationship Id="rId8" Type="http://schemas.openxmlformats.org/officeDocument/2006/relationships/oleObject" Target="../embeddings/oleObject18.bin"/></Relationships>
</file>

<file path=ppt/slides/_rels/slide12.xml.rels><?xml version="1.0" encoding="UTF-8" standalone="yes"?><Relationships xmlns="http://schemas.openxmlformats.org/package/2006/relationships"><Relationship Id="rId11" Type="http://schemas.openxmlformats.org/officeDocument/2006/relationships/image" Target="../media/image19.gif"/><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vmlDrawing" Target="../drawings/vmlDrawing10.vml"/><Relationship Id="rId4" Type="http://schemas.openxmlformats.org/officeDocument/2006/relationships/oleObject" Target="../embeddings/oleObject19.bin"/><Relationship Id="rId9" Type="http://schemas.openxmlformats.org/officeDocument/2006/relationships/image" Target="../media/image9.png"/><Relationship Id="rId5" Type="http://schemas.openxmlformats.org/officeDocument/2006/relationships/oleObject" Target="../embeddings/oleObject19.bin"/><Relationship Id="rId6" Type="http://schemas.openxmlformats.org/officeDocument/2006/relationships/image" Target="../media/image10.png"/><Relationship Id="rId7" Type="http://schemas.openxmlformats.org/officeDocument/2006/relationships/oleObject" Target="../embeddings/oleObject20.bin"/><Relationship Id="rId8"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11" Type="http://schemas.openxmlformats.org/officeDocument/2006/relationships/image" Target="../media/image19.gif"/><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vmlDrawing" Target="../drawings/vmlDrawing11.vml"/><Relationship Id="rId4" Type="http://schemas.openxmlformats.org/officeDocument/2006/relationships/oleObject" Target="../embeddings/oleObject21.bin"/><Relationship Id="rId9" Type="http://schemas.openxmlformats.org/officeDocument/2006/relationships/image" Target="../media/image9.png"/><Relationship Id="rId5" Type="http://schemas.openxmlformats.org/officeDocument/2006/relationships/oleObject" Target="../embeddings/oleObject21.bin"/><Relationship Id="rId6" Type="http://schemas.openxmlformats.org/officeDocument/2006/relationships/image" Target="../media/image10.png"/><Relationship Id="rId7" Type="http://schemas.openxmlformats.org/officeDocument/2006/relationships/oleObject" Target="../embeddings/oleObject22.bin"/><Relationship Id="rId8" Type="http://schemas.openxmlformats.org/officeDocument/2006/relationships/oleObject" Target="../embeddings/oleObject22.bin"/></Relationships>
</file>

<file path=ppt/slides/_rels/slide14.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vmlDrawing" Target="../drawings/vmlDrawing12.vml"/><Relationship Id="rId4" Type="http://schemas.openxmlformats.org/officeDocument/2006/relationships/oleObject" Target="../embeddings/oleObject23.bin"/><Relationship Id="rId9" Type="http://schemas.openxmlformats.org/officeDocument/2006/relationships/image" Target="../media/image9.png"/><Relationship Id="rId5" Type="http://schemas.openxmlformats.org/officeDocument/2006/relationships/oleObject" Target="../embeddings/oleObject23.bin"/><Relationship Id="rId6" Type="http://schemas.openxmlformats.org/officeDocument/2006/relationships/image" Target="../media/image10.png"/><Relationship Id="rId7" Type="http://schemas.openxmlformats.org/officeDocument/2006/relationships/oleObject" Target="../embeddings/oleObject24.bin"/><Relationship Id="rId8" Type="http://schemas.openxmlformats.org/officeDocument/2006/relationships/oleObject" Target="../embeddings/oleObject24.bin"/></Relationships>
</file>

<file path=ppt/slides/_rels/slide15.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vmlDrawing" Target="../drawings/vmlDrawing13.vml"/><Relationship Id="rId4" Type="http://schemas.openxmlformats.org/officeDocument/2006/relationships/oleObject" Target="../embeddings/oleObject25.bin"/><Relationship Id="rId9" Type="http://schemas.openxmlformats.org/officeDocument/2006/relationships/image" Target="../media/image9.png"/><Relationship Id="rId5" Type="http://schemas.openxmlformats.org/officeDocument/2006/relationships/oleObject" Target="../embeddings/oleObject25.bin"/><Relationship Id="rId6" Type="http://schemas.openxmlformats.org/officeDocument/2006/relationships/image" Target="../media/image10.png"/><Relationship Id="rId7" Type="http://schemas.openxmlformats.org/officeDocument/2006/relationships/oleObject" Target="../embeddings/oleObject26.bin"/><Relationship Id="rId8" Type="http://schemas.openxmlformats.org/officeDocument/2006/relationships/oleObject" Target="../embeddings/oleObject26.bin"/></Relationships>
</file>

<file path=ppt/slides/_rels/slide16.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vmlDrawing" Target="../drawings/vmlDrawing14.vml"/><Relationship Id="rId4" Type="http://schemas.openxmlformats.org/officeDocument/2006/relationships/oleObject" Target="../embeddings/oleObject27.bin"/><Relationship Id="rId9" Type="http://schemas.openxmlformats.org/officeDocument/2006/relationships/image" Target="../media/image9.png"/><Relationship Id="rId5" Type="http://schemas.openxmlformats.org/officeDocument/2006/relationships/oleObject" Target="../embeddings/oleObject27.bin"/><Relationship Id="rId6" Type="http://schemas.openxmlformats.org/officeDocument/2006/relationships/image" Target="../media/image10.png"/><Relationship Id="rId7" Type="http://schemas.openxmlformats.org/officeDocument/2006/relationships/oleObject" Target="../embeddings/oleObject28.bin"/><Relationship Id="rId8" Type="http://schemas.openxmlformats.org/officeDocument/2006/relationships/oleObject" Target="../embeddings/oleObject28.bin"/></Relationships>
</file>

<file path=ppt/slides/_rels/slide17.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vmlDrawing" Target="../drawings/vmlDrawing15.vml"/><Relationship Id="rId4" Type="http://schemas.openxmlformats.org/officeDocument/2006/relationships/oleObject" Target="../embeddings/oleObject29.bin"/><Relationship Id="rId9" Type="http://schemas.openxmlformats.org/officeDocument/2006/relationships/image" Target="../media/image9.png"/><Relationship Id="rId5" Type="http://schemas.openxmlformats.org/officeDocument/2006/relationships/oleObject" Target="../embeddings/oleObject29.bin"/><Relationship Id="rId6" Type="http://schemas.openxmlformats.org/officeDocument/2006/relationships/image" Target="../media/image10.png"/><Relationship Id="rId7" Type="http://schemas.openxmlformats.org/officeDocument/2006/relationships/oleObject" Target="../embeddings/oleObject30.bin"/><Relationship Id="rId8" Type="http://schemas.openxmlformats.org/officeDocument/2006/relationships/oleObject" Target="../embeddings/oleObject30.bin"/></Relationships>
</file>

<file path=ppt/slides/_rels/slide18.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vmlDrawing" Target="../drawings/vmlDrawing16.vml"/><Relationship Id="rId4" Type="http://schemas.openxmlformats.org/officeDocument/2006/relationships/oleObject" Target="../embeddings/oleObject31.bin"/><Relationship Id="rId9" Type="http://schemas.openxmlformats.org/officeDocument/2006/relationships/image" Target="../media/image9.png"/><Relationship Id="rId5" Type="http://schemas.openxmlformats.org/officeDocument/2006/relationships/oleObject" Target="../embeddings/oleObject31.bin"/><Relationship Id="rId6" Type="http://schemas.openxmlformats.org/officeDocument/2006/relationships/image" Target="../media/image10.png"/><Relationship Id="rId7" Type="http://schemas.openxmlformats.org/officeDocument/2006/relationships/oleObject" Target="../embeddings/oleObject32.bin"/><Relationship Id="rId8" Type="http://schemas.openxmlformats.org/officeDocument/2006/relationships/oleObject" Target="../embeddings/oleObject32.bin"/></Relationships>
</file>

<file path=ppt/slides/_rels/slide19.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vmlDrawing" Target="../drawings/vmlDrawing17.vml"/><Relationship Id="rId4" Type="http://schemas.openxmlformats.org/officeDocument/2006/relationships/oleObject" Target="../embeddings/oleObject33.bin"/><Relationship Id="rId9" Type="http://schemas.openxmlformats.org/officeDocument/2006/relationships/image" Target="../media/image9.png"/><Relationship Id="rId5" Type="http://schemas.openxmlformats.org/officeDocument/2006/relationships/oleObject" Target="../embeddings/oleObject33.bin"/><Relationship Id="rId6" Type="http://schemas.openxmlformats.org/officeDocument/2006/relationships/image" Target="../media/image10.png"/><Relationship Id="rId7" Type="http://schemas.openxmlformats.org/officeDocument/2006/relationships/oleObject" Target="../embeddings/oleObject34.bin"/><Relationship Id="rId8" Type="http://schemas.openxmlformats.org/officeDocument/2006/relationships/oleObject" Target="../embeddings/oleObject3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image" Target="../media/image4.gif"/></Relationships>
</file>

<file path=ppt/slides/_rels/slide20.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vmlDrawing" Target="../drawings/vmlDrawing18.vml"/><Relationship Id="rId4" Type="http://schemas.openxmlformats.org/officeDocument/2006/relationships/oleObject" Target="../embeddings/oleObject35.bin"/><Relationship Id="rId9" Type="http://schemas.openxmlformats.org/officeDocument/2006/relationships/image" Target="../media/image9.png"/><Relationship Id="rId5" Type="http://schemas.openxmlformats.org/officeDocument/2006/relationships/oleObject" Target="../embeddings/oleObject35.bin"/><Relationship Id="rId6" Type="http://schemas.openxmlformats.org/officeDocument/2006/relationships/image" Target="../media/image10.png"/><Relationship Id="rId7" Type="http://schemas.openxmlformats.org/officeDocument/2006/relationships/oleObject" Target="../embeddings/oleObject36.bin"/><Relationship Id="rId8" Type="http://schemas.openxmlformats.org/officeDocument/2006/relationships/oleObject" Target="../embeddings/oleObject36.bin"/></Relationships>
</file>

<file path=ppt/slides/_rels/slide21.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vmlDrawing" Target="../drawings/vmlDrawing19.vml"/><Relationship Id="rId4" Type="http://schemas.openxmlformats.org/officeDocument/2006/relationships/oleObject" Target="../embeddings/oleObject37.bin"/><Relationship Id="rId9" Type="http://schemas.openxmlformats.org/officeDocument/2006/relationships/image" Target="../media/image9.png"/><Relationship Id="rId5" Type="http://schemas.openxmlformats.org/officeDocument/2006/relationships/oleObject" Target="../embeddings/oleObject37.bin"/><Relationship Id="rId6" Type="http://schemas.openxmlformats.org/officeDocument/2006/relationships/image" Target="../media/image10.png"/><Relationship Id="rId7" Type="http://schemas.openxmlformats.org/officeDocument/2006/relationships/oleObject" Target="../embeddings/oleObject38.bin"/><Relationship Id="rId8" Type="http://schemas.openxmlformats.org/officeDocument/2006/relationships/oleObject" Target="../embeddings/oleObject38.bin"/></Relationships>
</file>

<file path=ppt/slides/_rels/slide22.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vmlDrawing" Target="../drawings/vmlDrawing20.vml"/><Relationship Id="rId4" Type="http://schemas.openxmlformats.org/officeDocument/2006/relationships/oleObject" Target="../embeddings/oleObject39.bin"/><Relationship Id="rId9" Type="http://schemas.openxmlformats.org/officeDocument/2006/relationships/image" Target="../media/image9.png"/><Relationship Id="rId5" Type="http://schemas.openxmlformats.org/officeDocument/2006/relationships/oleObject" Target="../embeddings/oleObject39.bin"/><Relationship Id="rId6" Type="http://schemas.openxmlformats.org/officeDocument/2006/relationships/image" Target="../media/image10.png"/><Relationship Id="rId7" Type="http://schemas.openxmlformats.org/officeDocument/2006/relationships/oleObject" Target="../embeddings/oleObject40.bin"/><Relationship Id="rId8" Type="http://schemas.openxmlformats.org/officeDocument/2006/relationships/oleObject" Target="../embeddings/oleObject40.bin"/></Relationships>
</file>

<file path=ppt/slides/_rels/slide23.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vmlDrawing" Target="../drawings/vmlDrawing21.vml"/><Relationship Id="rId4" Type="http://schemas.openxmlformats.org/officeDocument/2006/relationships/oleObject" Target="../embeddings/oleObject41.bin"/><Relationship Id="rId9" Type="http://schemas.openxmlformats.org/officeDocument/2006/relationships/image" Target="../media/image9.png"/><Relationship Id="rId5" Type="http://schemas.openxmlformats.org/officeDocument/2006/relationships/oleObject" Target="../embeddings/oleObject41.bin"/><Relationship Id="rId6" Type="http://schemas.openxmlformats.org/officeDocument/2006/relationships/image" Target="../media/image10.png"/><Relationship Id="rId7" Type="http://schemas.openxmlformats.org/officeDocument/2006/relationships/oleObject" Target="../embeddings/oleObject42.bin"/><Relationship Id="rId8" Type="http://schemas.openxmlformats.org/officeDocument/2006/relationships/oleObject" Target="../embeddings/oleObject42.bin"/></Relationships>
</file>

<file path=ppt/slides/_rels/slide24.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vmlDrawing" Target="../drawings/vmlDrawing22.vml"/><Relationship Id="rId4" Type="http://schemas.openxmlformats.org/officeDocument/2006/relationships/oleObject" Target="../embeddings/oleObject43.bin"/><Relationship Id="rId9" Type="http://schemas.openxmlformats.org/officeDocument/2006/relationships/image" Target="../media/image9.png"/><Relationship Id="rId5" Type="http://schemas.openxmlformats.org/officeDocument/2006/relationships/oleObject" Target="../embeddings/oleObject43.bin"/><Relationship Id="rId6" Type="http://schemas.openxmlformats.org/officeDocument/2006/relationships/image" Target="../media/image10.png"/><Relationship Id="rId7" Type="http://schemas.openxmlformats.org/officeDocument/2006/relationships/oleObject" Target="../embeddings/oleObject44.bin"/><Relationship Id="rId8" Type="http://schemas.openxmlformats.org/officeDocument/2006/relationships/oleObject" Target="../embeddings/oleObject44.bin"/></Relationships>
</file>

<file path=ppt/slides/_rels/slide25.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vmlDrawing" Target="../drawings/vmlDrawing23.vml"/><Relationship Id="rId4" Type="http://schemas.openxmlformats.org/officeDocument/2006/relationships/oleObject" Target="../embeddings/oleObject45.bin"/><Relationship Id="rId9" Type="http://schemas.openxmlformats.org/officeDocument/2006/relationships/image" Target="../media/image9.png"/><Relationship Id="rId5" Type="http://schemas.openxmlformats.org/officeDocument/2006/relationships/oleObject" Target="../embeddings/oleObject45.bin"/><Relationship Id="rId6" Type="http://schemas.openxmlformats.org/officeDocument/2006/relationships/image" Target="../media/image10.png"/><Relationship Id="rId7" Type="http://schemas.openxmlformats.org/officeDocument/2006/relationships/oleObject" Target="../embeddings/oleObject46.bin"/><Relationship Id="rId8" Type="http://schemas.openxmlformats.org/officeDocument/2006/relationships/oleObject" Target="../embeddings/oleObject46.bin"/></Relationships>
</file>

<file path=ppt/slides/_rels/slide26.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vmlDrawing" Target="../drawings/vmlDrawing24.vml"/><Relationship Id="rId4" Type="http://schemas.openxmlformats.org/officeDocument/2006/relationships/oleObject" Target="../embeddings/oleObject47.bin"/><Relationship Id="rId9" Type="http://schemas.openxmlformats.org/officeDocument/2006/relationships/image" Target="../media/image9.png"/><Relationship Id="rId5" Type="http://schemas.openxmlformats.org/officeDocument/2006/relationships/oleObject" Target="../embeddings/oleObject47.bin"/><Relationship Id="rId6" Type="http://schemas.openxmlformats.org/officeDocument/2006/relationships/image" Target="../media/image10.png"/><Relationship Id="rId7" Type="http://schemas.openxmlformats.org/officeDocument/2006/relationships/oleObject" Target="../embeddings/oleObject48.bin"/><Relationship Id="rId8" Type="http://schemas.openxmlformats.org/officeDocument/2006/relationships/oleObject" Target="../embeddings/oleObject48.bin"/></Relationships>
</file>

<file path=ppt/slides/_rels/slide27.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vmlDrawing" Target="../drawings/vmlDrawing25.vml"/><Relationship Id="rId4" Type="http://schemas.openxmlformats.org/officeDocument/2006/relationships/oleObject" Target="../embeddings/oleObject49.bin"/><Relationship Id="rId9" Type="http://schemas.openxmlformats.org/officeDocument/2006/relationships/image" Target="../media/image9.png"/><Relationship Id="rId5" Type="http://schemas.openxmlformats.org/officeDocument/2006/relationships/oleObject" Target="../embeddings/oleObject49.bin"/><Relationship Id="rId6" Type="http://schemas.openxmlformats.org/officeDocument/2006/relationships/image" Target="../media/image10.png"/><Relationship Id="rId7" Type="http://schemas.openxmlformats.org/officeDocument/2006/relationships/oleObject" Target="../embeddings/oleObject50.bin"/><Relationship Id="rId8" Type="http://schemas.openxmlformats.org/officeDocument/2006/relationships/oleObject" Target="../embeddings/oleObject50.bin"/></Relationships>
</file>

<file path=ppt/slides/_rels/slide28.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vmlDrawing" Target="../drawings/vmlDrawing26.vml"/><Relationship Id="rId4" Type="http://schemas.openxmlformats.org/officeDocument/2006/relationships/oleObject" Target="../embeddings/oleObject51.bin"/><Relationship Id="rId9" Type="http://schemas.openxmlformats.org/officeDocument/2006/relationships/image" Target="../media/image9.png"/><Relationship Id="rId5" Type="http://schemas.openxmlformats.org/officeDocument/2006/relationships/oleObject" Target="../embeddings/oleObject51.bin"/><Relationship Id="rId6" Type="http://schemas.openxmlformats.org/officeDocument/2006/relationships/image" Target="../media/image10.png"/><Relationship Id="rId7" Type="http://schemas.openxmlformats.org/officeDocument/2006/relationships/oleObject" Target="../embeddings/oleObject52.bin"/><Relationship Id="rId8" Type="http://schemas.openxmlformats.org/officeDocument/2006/relationships/oleObject" Target="../embeddings/oleObject52.bin"/></Relationships>
</file>

<file path=ppt/slides/_rels/slide29.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vmlDrawing" Target="../drawings/vmlDrawing27.vml"/><Relationship Id="rId4" Type="http://schemas.openxmlformats.org/officeDocument/2006/relationships/oleObject" Target="../embeddings/oleObject53.bin"/><Relationship Id="rId9" Type="http://schemas.openxmlformats.org/officeDocument/2006/relationships/image" Target="../media/image9.png"/><Relationship Id="rId5" Type="http://schemas.openxmlformats.org/officeDocument/2006/relationships/oleObject" Target="../embeddings/oleObject53.bin"/><Relationship Id="rId6" Type="http://schemas.openxmlformats.org/officeDocument/2006/relationships/image" Target="../media/image10.png"/><Relationship Id="rId7" Type="http://schemas.openxmlformats.org/officeDocument/2006/relationships/oleObject" Target="../embeddings/oleObject54.bin"/><Relationship Id="rId8" Type="http://schemas.openxmlformats.org/officeDocument/2006/relationships/oleObject" Target="../embeddings/oleObject54.bin"/></Relationships>
</file>

<file path=ppt/slides/_rels/slide3.xml.rels><?xml version="1.0" encoding="UTF-8" standalone="yes"?><Relationships xmlns="http://schemas.openxmlformats.org/package/2006/relationships"><Relationship Id="rId11" Type="http://schemas.openxmlformats.org/officeDocument/2006/relationships/image" Target="../media/image18.gif"/><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vmlDrawing" Target="../drawings/vmlDrawing1.vml"/><Relationship Id="rId4" Type="http://schemas.openxmlformats.org/officeDocument/2006/relationships/image" Target="../media/image15.png"/><Relationship Id="rId9" Type="http://schemas.openxmlformats.org/officeDocument/2006/relationships/oleObject" Target="../embeddings/oleObject2.bin"/><Relationship Id="rId5" Type="http://schemas.openxmlformats.org/officeDocument/2006/relationships/oleObject" Target="../embeddings/oleObject1.bin"/><Relationship Id="rId6" Type="http://schemas.openxmlformats.org/officeDocument/2006/relationships/oleObject" Target="../embeddings/oleObject1.bin"/><Relationship Id="rId7" Type="http://schemas.openxmlformats.org/officeDocument/2006/relationships/image" Target="../media/image9.png"/><Relationship Id="rId8"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vmlDrawing" Target="../drawings/vmlDrawing28.vml"/><Relationship Id="rId4" Type="http://schemas.openxmlformats.org/officeDocument/2006/relationships/oleObject" Target="../embeddings/oleObject55.bin"/><Relationship Id="rId9" Type="http://schemas.openxmlformats.org/officeDocument/2006/relationships/image" Target="../media/image9.png"/><Relationship Id="rId5" Type="http://schemas.openxmlformats.org/officeDocument/2006/relationships/oleObject" Target="../embeddings/oleObject55.bin"/><Relationship Id="rId6" Type="http://schemas.openxmlformats.org/officeDocument/2006/relationships/image" Target="../media/image10.png"/><Relationship Id="rId7" Type="http://schemas.openxmlformats.org/officeDocument/2006/relationships/oleObject" Target="../embeddings/oleObject56.bin"/><Relationship Id="rId8" Type="http://schemas.openxmlformats.org/officeDocument/2006/relationships/oleObject" Target="../embeddings/oleObject56.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0.jpg"/><Relationship Id="rId4" Type="http://schemas.openxmlformats.org/officeDocument/2006/relationships/image" Target="../media/image19.gif"/></Relationships>
</file>

<file path=ppt/slides/_rels/slide4.xml.rels><?xml version="1.0" encoding="UTF-8" standalone="yes"?><Relationships xmlns="http://schemas.openxmlformats.org/package/2006/relationships"><Relationship Id="rId11" Type="http://schemas.openxmlformats.org/officeDocument/2006/relationships/image" Target="../media/image18.gif"/><Relationship Id="rId10"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vmlDrawing" Target="../drawings/vmlDrawing2.vml"/><Relationship Id="rId4" Type="http://schemas.openxmlformats.org/officeDocument/2006/relationships/oleObject" Target="../embeddings/oleObject3.bin"/><Relationship Id="rId9" Type="http://schemas.openxmlformats.org/officeDocument/2006/relationships/oleObject" Target="../embeddings/oleObject4.bin"/><Relationship Id="rId5" Type="http://schemas.openxmlformats.org/officeDocument/2006/relationships/oleObject" Target="../embeddings/oleObject3.bin"/><Relationship Id="rId6" Type="http://schemas.openxmlformats.org/officeDocument/2006/relationships/image" Target="../media/image10.png"/><Relationship Id="rId7" Type="http://schemas.openxmlformats.org/officeDocument/2006/relationships/image" Target="../media/image15.png"/><Relationship Id="rId8"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vmlDrawing" Target="../drawings/vmlDrawing3.vml"/><Relationship Id="rId4" Type="http://schemas.openxmlformats.org/officeDocument/2006/relationships/oleObject" Target="../embeddings/oleObject5.bin"/><Relationship Id="rId9" Type="http://schemas.openxmlformats.org/officeDocument/2006/relationships/image" Target="../media/image9.png"/><Relationship Id="rId5" Type="http://schemas.openxmlformats.org/officeDocument/2006/relationships/oleObject" Target="../embeddings/oleObject5.bin"/><Relationship Id="rId6" Type="http://schemas.openxmlformats.org/officeDocument/2006/relationships/image" Target="../media/image10.png"/><Relationship Id="rId7" Type="http://schemas.openxmlformats.org/officeDocument/2006/relationships/oleObject" Target="../embeddings/oleObject6.bin"/><Relationship Id="rId8"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vmlDrawing" Target="../drawings/vmlDrawing4.vml"/><Relationship Id="rId4" Type="http://schemas.openxmlformats.org/officeDocument/2006/relationships/oleObject" Target="../embeddings/oleObject7.bin"/><Relationship Id="rId9" Type="http://schemas.openxmlformats.org/officeDocument/2006/relationships/image" Target="../media/image9.png"/><Relationship Id="rId5" Type="http://schemas.openxmlformats.org/officeDocument/2006/relationships/oleObject" Target="../embeddings/oleObject7.bin"/><Relationship Id="rId6" Type="http://schemas.openxmlformats.org/officeDocument/2006/relationships/image" Target="../media/image10.png"/><Relationship Id="rId7" Type="http://schemas.openxmlformats.org/officeDocument/2006/relationships/oleObject" Target="../embeddings/oleObject8.bin"/><Relationship Id="rId8"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vmlDrawing" Target="../drawings/vmlDrawing5.vml"/><Relationship Id="rId4" Type="http://schemas.openxmlformats.org/officeDocument/2006/relationships/oleObject" Target="../embeddings/oleObject9.bin"/><Relationship Id="rId9" Type="http://schemas.openxmlformats.org/officeDocument/2006/relationships/image" Target="../media/image9.png"/><Relationship Id="rId5" Type="http://schemas.openxmlformats.org/officeDocument/2006/relationships/oleObject" Target="../embeddings/oleObject9.bin"/><Relationship Id="rId6" Type="http://schemas.openxmlformats.org/officeDocument/2006/relationships/image" Target="../media/image10.png"/><Relationship Id="rId7" Type="http://schemas.openxmlformats.org/officeDocument/2006/relationships/oleObject" Target="../embeddings/oleObject10.bin"/><Relationship Id="rId8"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11" Type="http://schemas.openxmlformats.org/officeDocument/2006/relationships/image" Target="../media/image19.gif"/><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vmlDrawing" Target="../drawings/vmlDrawing6.vml"/><Relationship Id="rId4" Type="http://schemas.openxmlformats.org/officeDocument/2006/relationships/oleObject" Target="../embeddings/oleObject11.bin"/><Relationship Id="rId9" Type="http://schemas.openxmlformats.org/officeDocument/2006/relationships/image" Target="../media/image9.png"/><Relationship Id="rId5" Type="http://schemas.openxmlformats.org/officeDocument/2006/relationships/oleObject" Target="../embeddings/oleObject11.bin"/><Relationship Id="rId6" Type="http://schemas.openxmlformats.org/officeDocument/2006/relationships/image" Target="../media/image10.png"/><Relationship Id="rId7" Type="http://schemas.openxmlformats.org/officeDocument/2006/relationships/oleObject" Target="../embeddings/oleObject12.bin"/><Relationship Id="rId8"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vmlDrawing" Target="../drawings/vmlDrawing7.vml"/><Relationship Id="rId4" Type="http://schemas.openxmlformats.org/officeDocument/2006/relationships/oleObject" Target="../embeddings/oleObject13.bin"/><Relationship Id="rId9" Type="http://schemas.openxmlformats.org/officeDocument/2006/relationships/image" Target="../media/image9.png"/><Relationship Id="rId5" Type="http://schemas.openxmlformats.org/officeDocument/2006/relationships/oleObject" Target="../embeddings/oleObject13.bin"/><Relationship Id="rId6" Type="http://schemas.openxmlformats.org/officeDocument/2006/relationships/image" Target="../media/image10.png"/><Relationship Id="rId7" Type="http://schemas.openxmlformats.org/officeDocument/2006/relationships/oleObject" Target="../embeddings/oleObject14.bin"/><Relationship Id="rId8"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EARTH3" id="89" name="Google Shape;89;p1"/>
          <p:cNvPicPr preferRelativeResize="0"/>
          <p:nvPr/>
        </p:nvPicPr>
        <p:blipFill rotWithShape="1">
          <a:blip r:embed="rId3">
            <a:alphaModFix/>
          </a:blip>
          <a:srcRect b="0" l="0" r="0" t="0"/>
          <a:stretch/>
        </p:blipFill>
        <p:spPr>
          <a:xfrm>
            <a:off x="4267200" y="1905000"/>
            <a:ext cx="609600" cy="434975"/>
          </a:xfrm>
          <a:prstGeom prst="rect">
            <a:avLst/>
          </a:prstGeom>
          <a:noFill/>
          <a:ln>
            <a:noFill/>
          </a:ln>
        </p:spPr>
      </p:pic>
      <p:pic>
        <p:nvPicPr>
          <p:cNvPr descr="aqua_melon_01" id="90" name="Google Shape;90;p1"/>
          <p:cNvPicPr preferRelativeResize="0"/>
          <p:nvPr/>
        </p:nvPicPr>
        <p:blipFill rotWithShape="1">
          <a:blip r:embed="rId4">
            <a:alphaModFix/>
          </a:blip>
          <a:srcRect b="0" l="0" r="0" t="0"/>
          <a:stretch/>
        </p:blipFill>
        <p:spPr>
          <a:xfrm>
            <a:off x="491319" y="304800"/>
            <a:ext cx="11163869" cy="6248400"/>
          </a:xfrm>
          <a:prstGeom prst="rect">
            <a:avLst/>
          </a:prstGeom>
          <a:noFill/>
          <a:ln>
            <a:noFill/>
          </a:ln>
        </p:spPr>
      </p:pic>
      <p:pic>
        <p:nvPicPr>
          <p:cNvPr id="91" name="Google Shape;91;p1"/>
          <p:cNvPicPr preferRelativeResize="0"/>
          <p:nvPr/>
        </p:nvPicPr>
        <p:blipFill rotWithShape="1">
          <a:blip r:embed="rId5">
            <a:alphaModFix/>
          </a:blip>
          <a:srcRect b="0" l="0" r="0" t="0"/>
          <a:stretch/>
        </p:blipFill>
        <p:spPr>
          <a:xfrm>
            <a:off x="2209800" y="381000"/>
            <a:ext cx="304800" cy="304800"/>
          </a:xfrm>
          <a:prstGeom prst="rect">
            <a:avLst/>
          </a:prstGeom>
          <a:noFill/>
          <a:ln>
            <a:noFill/>
          </a:ln>
        </p:spPr>
      </p:pic>
      <p:sp>
        <p:nvSpPr>
          <p:cNvPr id="92" name="Google Shape;92;p1"/>
          <p:cNvSpPr/>
          <p:nvPr/>
        </p:nvSpPr>
        <p:spPr>
          <a:xfrm>
            <a:off x="1981200" y="1371600"/>
            <a:ext cx="8077200" cy="2209800"/>
          </a:xfrm>
          <a:prstGeom prst="rect">
            <a:avLst/>
          </a:prstGeom>
        </p:spPr>
        <p:txBody>
          <a:bodyPr>
            <a:prstTxWarp prst="textPlain"/>
          </a:bodyPr>
          <a:lstStyle/>
          <a:p>
            <a:pPr lvl="0" algn="ctr"/>
            <a:r>
              <a:rPr b="0" i="0">
                <a:ln>
                  <a:noFill/>
                </a:ln>
                <a:gradFill>
                  <a:gsLst>
                    <a:gs pos="0">
                      <a:srgbClr val="FFFF00"/>
                    </a:gs>
                    <a:gs pos="100000">
                      <a:srgbClr val="FF3300"/>
                    </a:gs>
                  </a:gsLst>
                  <a:path path="circle">
                    <a:fillToRect b="50%" l="50%" r="50%" t="50%"/>
                  </a:path>
                  <a:tileRect/>
                </a:gradFill>
                <a:latin typeface="Times New Roman"/>
              </a:rPr>
              <a:t>Ngữ văn 8</a:t>
            </a:r>
          </a:p>
        </p:txBody>
      </p:sp>
      <p:pic>
        <p:nvPicPr>
          <p:cNvPr descr="POINSET2" id="93" name="Google Shape;93;p1"/>
          <p:cNvPicPr preferRelativeResize="0"/>
          <p:nvPr/>
        </p:nvPicPr>
        <p:blipFill rotWithShape="1">
          <a:blip r:embed="rId6">
            <a:alphaModFix/>
          </a:blip>
          <a:srcRect b="0" l="0" r="0" t="0"/>
          <a:stretch/>
        </p:blipFill>
        <p:spPr>
          <a:xfrm>
            <a:off x="1524000" y="-11112"/>
            <a:ext cx="2590800" cy="2579687"/>
          </a:xfrm>
          <a:prstGeom prst="rect">
            <a:avLst/>
          </a:prstGeom>
          <a:noFill/>
          <a:ln>
            <a:noFill/>
          </a:ln>
        </p:spPr>
      </p:pic>
      <p:pic>
        <p:nvPicPr>
          <p:cNvPr descr="Bellcoll" id="94" name="Google Shape;94;p1"/>
          <p:cNvPicPr preferRelativeResize="0"/>
          <p:nvPr/>
        </p:nvPicPr>
        <p:blipFill rotWithShape="1">
          <a:blip r:embed="rId7">
            <a:alphaModFix/>
          </a:blip>
          <a:srcRect b="0" l="0" r="0" t="0"/>
          <a:stretch/>
        </p:blipFill>
        <p:spPr>
          <a:xfrm>
            <a:off x="9296400" y="-76200"/>
            <a:ext cx="1371600" cy="1257300"/>
          </a:xfrm>
          <a:prstGeom prst="rect">
            <a:avLst/>
          </a:prstGeom>
          <a:noFill/>
          <a:ln>
            <a:noFill/>
          </a:ln>
        </p:spPr>
      </p:pic>
      <p:pic>
        <p:nvPicPr>
          <p:cNvPr descr="BOOK1" id="95" name="Google Shape;95;p1"/>
          <p:cNvPicPr preferRelativeResize="0"/>
          <p:nvPr/>
        </p:nvPicPr>
        <p:blipFill rotWithShape="1">
          <a:blip r:embed="rId8">
            <a:alphaModFix/>
          </a:blip>
          <a:srcRect b="0" l="0" r="0" t="0"/>
          <a:stretch/>
        </p:blipFill>
        <p:spPr>
          <a:xfrm rot="-1610799">
            <a:off x="3886200" y="3200400"/>
            <a:ext cx="3429000" cy="1670050"/>
          </a:xfrm>
          <a:prstGeom prst="rect">
            <a:avLst/>
          </a:prstGeom>
          <a:noFill/>
          <a:ln>
            <a:noFill/>
          </a:ln>
        </p:spPr>
      </p:pic>
      <p:pic>
        <p:nvPicPr>
          <p:cNvPr descr="FIREWRK5" id="96" name="Google Shape;96;p1"/>
          <p:cNvPicPr preferRelativeResize="0"/>
          <p:nvPr/>
        </p:nvPicPr>
        <p:blipFill rotWithShape="1">
          <a:blip r:embed="rId9">
            <a:alphaModFix/>
          </a:blip>
          <a:srcRect b="0" l="0" r="0" t="0"/>
          <a:stretch/>
        </p:blipFill>
        <p:spPr>
          <a:xfrm>
            <a:off x="1295400" y="3124200"/>
            <a:ext cx="2471738" cy="2671763"/>
          </a:xfrm>
          <a:prstGeom prst="rect">
            <a:avLst/>
          </a:prstGeom>
          <a:noFill/>
          <a:ln>
            <a:noFill/>
          </a:ln>
        </p:spPr>
      </p:pic>
      <p:pic>
        <p:nvPicPr>
          <p:cNvPr descr="image" id="97" name="Google Shape;97;p1"/>
          <p:cNvPicPr preferRelativeResize="0"/>
          <p:nvPr/>
        </p:nvPicPr>
        <p:blipFill rotWithShape="1">
          <a:blip r:embed="rId10">
            <a:alphaModFix/>
          </a:blip>
          <a:srcRect b="0" l="0" r="0" t="0"/>
          <a:stretch/>
        </p:blipFill>
        <p:spPr>
          <a:xfrm>
            <a:off x="5715000" y="3886200"/>
            <a:ext cx="1376363" cy="1981200"/>
          </a:xfrm>
          <a:prstGeom prst="rect">
            <a:avLst/>
          </a:prstGeom>
          <a:noFill/>
          <a:ln>
            <a:noFill/>
          </a:ln>
        </p:spPr>
      </p:pic>
      <p:pic>
        <p:nvPicPr>
          <p:cNvPr descr="image" id="98" name="Google Shape;98;p1"/>
          <p:cNvPicPr preferRelativeResize="0"/>
          <p:nvPr/>
        </p:nvPicPr>
        <p:blipFill rotWithShape="1">
          <a:blip r:embed="rId11">
            <a:alphaModFix/>
          </a:blip>
          <a:srcRect b="0" l="0" r="0" t="0"/>
          <a:stretch/>
        </p:blipFill>
        <p:spPr>
          <a:xfrm>
            <a:off x="7162800" y="3962400"/>
            <a:ext cx="1376363" cy="1981200"/>
          </a:xfrm>
          <a:prstGeom prst="rect">
            <a:avLst/>
          </a:prstGeom>
          <a:noFill/>
          <a:ln>
            <a:noFill/>
          </a:ln>
        </p:spPr>
      </p:pic>
      <p:pic>
        <p:nvPicPr>
          <p:cNvPr descr="image" id="99" name="Google Shape;99;p1"/>
          <p:cNvPicPr preferRelativeResize="0"/>
          <p:nvPr/>
        </p:nvPicPr>
        <p:blipFill rotWithShape="1">
          <a:blip r:embed="rId12">
            <a:alphaModFix/>
          </a:blip>
          <a:srcRect b="0" l="0" r="0" t="0"/>
          <a:stretch/>
        </p:blipFill>
        <p:spPr>
          <a:xfrm>
            <a:off x="6705600" y="3505200"/>
            <a:ext cx="1376363" cy="1981200"/>
          </a:xfrm>
          <a:prstGeom prst="rect">
            <a:avLst/>
          </a:prstGeom>
          <a:noFill/>
          <a:ln>
            <a:noFill/>
          </a:ln>
        </p:spPr>
      </p:pic>
      <p:pic>
        <p:nvPicPr>
          <p:cNvPr descr="POINSET3" id="100" name="Google Shape;100;p1"/>
          <p:cNvPicPr preferRelativeResize="0"/>
          <p:nvPr/>
        </p:nvPicPr>
        <p:blipFill rotWithShape="1">
          <a:blip r:embed="rId13">
            <a:alphaModFix/>
          </a:blip>
          <a:srcRect b="0" l="0" r="0" t="0"/>
          <a:stretch/>
        </p:blipFill>
        <p:spPr>
          <a:xfrm>
            <a:off x="7324725" y="3625850"/>
            <a:ext cx="3429000" cy="31400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0"/>
          <p:cNvSpPr txBox="1"/>
          <p:nvPr>
            <p:ph type="title"/>
          </p:nvPr>
        </p:nvSpPr>
        <p:spPr>
          <a:xfrm>
            <a:off x="838200" y="365126"/>
            <a:ext cx="7195457" cy="4117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0000"/>
              </a:buClr>
              <a:buSzPct val="100000"/>
              <a:buFont typeface="Times New Roman"/>
              <a:buNone/>
            </a:pPr>
            <a:r>
              <a:rPr lang="en-US">
                <a:solidFill>
                  <a:srgbClr val="FF0000"/>
                </a:solidFill>
                <a:latin typeface="Times New Roman"/>
                <a:ea typeface="Times New Roman"/>
                <a:cs typeface="Times New Roman"/>
                <a:sym typeface="Times New Roman"/>
              </a:rPr>
              <a:t>Sơ đồ hệ thống văn thuyết minh</a:t>
            </a:r>
            <a:endParaRPr>
              <a:solidFill>
                <a:srgbClr val="FF0000"/>
              </a:solidFill>
              <a:latin typeface="Times New Roman"/>
              <a:ea typeface="Times New Roman"/>
              <a:cs typeface="Times New Roman"/>
              <a:sym typeface="Times New Roman"/>
            </a:endParaRPr>
          </a:p>
        </p:txBody>
      </p:sp>
      <p:pic>
        <p:nvPicPr>
          <p:cNvPr id="201" name="Google Shape;201;p10"/>
          <p:cNvPicPr preferRelativeResize="0"/>
          <p:nvPr>
            <p:ph idx="1" type="body"/>
          </p:nvPr>
        </p:nvPicPr>
        <p:blipFill rotWithShape="1">
          <a:blip r:embed="rId4">
            <a:alphaModFix/>
          </a:blip>
          <a:srcRect b="0" l="0" r="0" t="0"/>
          <a:stretch/>
        </p:blipFill>
        <p:spPr>
          <a:xfrm>
            <a:off x="873352" y="776900"/>
            <a:ext cx="10918372" cy="6323192"/>
          </a:xfrm>
          <a:prstGeom prst="rect">
            <a:avLst/>
          </a:prstGeom>
          <a:noFill/>
          <a:ln>
            <a:noFill/>
          </a:ln>
        </p:spPr>
      </p:pic>
      <p:sp>
        <p:nvSpPr>
          <p:cNvPr descr="data:image/png;base64,iVBORw0KGgoAAAANSUhEUgAAAfQAAAF3CAYAAABT8rn8AAAAAXNSR0IArs4c6QAAIABJREFUeF7svQecHXd5LvycmdP79qJVWWlVrF4t23IBjMFgsAHzIwklJhgISb7kI84NN7k3yQ35bvIluQlJCIEklws2YGyaDS7INu7GtmTLkmV1aVVW23s5/Zw5Z+7vef8zu2ePVraklZFkz+h3tKdMfWf+/+etz+syTdOEszgScCTgSOASlIA9ebkqz718VjvdexdQ0oDSOV43j6kBOOXY57g/ZzNHArOVgMsB9NmK0NnekYAjgQslgdMCOk/odEBedrLmLAGdYO4A+oW6+85xKyXgALrzTDgScCTw1pXAmfgfHUR+697/t9mVOYD+NrvhzuU6EnAkUG6iz1IajjIwSwE6m59PCTiAfj6l6ezLkYAjgYtCAjMZ5pXfibt8tilELgfRL4ob7pyESMABdOdBcCTgSODSlcBpguj215V/yy9UJbWZwDmDugtwAP3SfXbegmfuAPpb8KY6l+RI4G0jgXKzu8xY5tflYF5pnfMzV9dhwjUte+5sJOekxJ2NtJx133wJOID+5svYOYIjAUcCb6YEZrDSZwLzyqR320KfDaC7nBz3N/POOvs+Swk4gH6WAnNWdyTgSODMJZDP5+H1emWDbDYrf/1+/+Rnn88Hl+W2JiUG34+PjyMUCsHtdst6hUIBHo9Htue+uJ6u68jlcuD2pVIJhmFMHoefubg0VolPr17LFfIoloqyP13j/stteaBoFmUb3aW/4UUSzDWcCuk8P/vF83QWRwK/Kgk4gP6rkrRzHEcCjgQUwFrAbYuDQE3w5iuZTCIcDk+TFME6k8kgEonI9yMjI6iurp4G9vZ+uW/NAnJ+R4WCLwI4wb/SSs8aOYmDU5HgdvzHhcBeLBbhdStlpHIxYcqaZrEEl8ldTO3Duc2OBC6UBBxAv1CSd47rSOBtIgGCLMGRoMf3tLj54hKNRjE2NoZ4PC6faZ0Hg0EBV74ncI+OjqKqqkq2pVVOC//kyZOYN28eMtmsfKb7vNJSR0mQVkmZiW/W+xKPny+gBBP+cEiY4kQRqEhwM4pFuN/Awnai6G+Th/gSuUwH0C+RG+WcpiOBS1ECtI5t1znPv9x6tq/HBmz7M63xQCAgH/mebnYqBHRfV7qwyy3ubCYjoO7zeuF2e2T7QiYLD138JROFdFq21/jZzoqzE+ls/ldloE8uRcNy39O1rlnudXudGdDcdrXbO5jpei/F++ic86UhAQfQL4375JylI4G3hAQI8KlUSqxwusDpTifg00qntV4OgOXud1rmXI+ATNBMp9PwEOjNkljtAb8fXo93KkXNDo3PlB2XzSlZ0gWfycPl8zLd/ewXF1AsGSB9rONyP3vxOVucfwk4gH7+Zers0ZGAI4EyCdgxbIJeV1cXXnvtNXGxb968WSxqAjUt8J/97Ge46aabBKBjsRjuv/9+iZfffvvt+MpXvoKVK1dizpw5+O53v4s/+ZM/wb9+7Wv42K//Gvbt34/Okyfh9/lQHa9CLBLFgpa5WLigFW6vDyN9ffC5PQjV1sEYGcWOl19GYnwCzc0taKifg2isCt6q8BSo562TJ8hLoLziJT56/lYCIppax1kcCVwEEnAA/SK4Cc4pOBJ4q0qAYM6kN8a56Tqn1X3s2DFxpRPU+dtLL72Ej3zkI/jP//xP3HjjjWhoaEBzczO2bduGBx54AO973/tw/Phx2X7Tpk149NFHccstt+DQ4cNYu2E9MrksAj4/4tGYwtZKAM7lAU1XLxMYPtKOxMQEquM1iMZqAX8IUIn3ajFswLYAnd/NRAgngF+CoZ++X1t5uOGteo+d67p4JDArQC8v+JgsEDH5cNsPuBVkcpGPaaras7xs9NTCkjLh2HGuaawQZR9el3XxTLoy2KPfPuaZ0jjOxGahtp36pXJf6pepb5kne2oF7Oufgb3+1FqVeyjf//THbCZ5uFCyzIvp4cCpO3QqXaZ11+U+kynLaSB58Qzn838mbzSK1PPHZ9nGUfUE2s9h+Se6yfm0JCcSeP65X+IXTzyBT3/2dvz4vp/gU5/6FNLJFJ588in80R13oFQswefz4OcPP4JDBw9i5YqVaF3Qirali/C1f/k3tMxpwYduvWVqwLHajIlv01zsJpDOyPlkkykMDw3JsQv5vCgWE2MJsEqtZJiT2fAMAdiZ8nT/06tANz+z5KlQMEzAv/xsel2oaW2Uv/Kb368UF67j80LTdbjspLoK0puznXHO/5119vhWlMCsAJ1TOpVZPqus6HSZBmDmAf6VhcElN+DyoOTSwTFne6v4KxVcjwxAWwGomD4E0MsGaQVkqnoRezpRRzw7QLNpHyszZGbKXS1XX+z3U4BGcObRbdhWn6cWe+KzYZ+fS3ChWAbq/G76RDg17NUvtmKkjsX1p1Sl6QqDfTy1h8pzt/frRh4e+VWMDZNHmLpDsndmJlurqzMoqftrMkuZ1+8DzqBm9604eN4K12QYKtvcTiKT0VgqSYK4rgsx6uQTlMsX4fOqYHMuX4Lfq2FifAixWBQGTKQLOfg8QfndKBXg01gmVkL7kXb09w/gpW3b8a6rr8OB1/biqo2XQ2PyWjyC3Qf2Y/u2bbj1wx/BN/7tG/id3/4C1q1ejtREAV6PB+5KhlWeFB9TTigsbU8kkR8ZwcDgIEbGRpFIJqHqzUtIplNw6ZoAq9vrESB2y8stSW7haFji9jZo83epUWfynKZN1pOLTEolCQ3Y70sooeQqSombkpkJl1sdx+3zQve40bZihZqUrFe586Ds67fCo+Rcw0UggVkDujWtgzmlLk7yJSaccMIn2OoC5nB5UawAdD7MnBrcXE24lE9nC1jfyx/rPYF8CutmEGPl/sqnpfLVK3mc7ZmjElbLtp92rjagT6W9KgCceXv5pXx7lwnDAvRy2/tUK70czJVFbKsg8qlsn1N+AlsRmkkRmQL0guaWuZH3gi/a7FMlPtqkEsYteCxSZQqYC6BzAwK6IgBxlktRAvZz4kLRsk4JSALKRSafZRCOBOV5yxdMeDwq03toeAK1NVG4wOegiEQmhXAggnQ+C93tgUeTGQHJVBL//E//jE0bNmHh/FZ859t3iWu8vrYe1bU1iNXVYcs1W/Dgzx7CkrbFWLZ4KTweID2aRzDqndJF+ZBmgOxgAr3dPejr7UNqZASp/n74dU2s42A4hFA0gkg8hmAkDI/fh9iSNvvBVVZHZYY6bY/K794oJl6OyuIVKFELUvOT5gLcOqDTmJkCcvu9rS5PG7+X4mPjnPNFKYFZA7riVaq00K1vBdAtC11BxTRrbyY7+HRSmskVLbh+GuP+jKRtaRXlEbDXUy0qz1fGvbj6Zjha5QmfTl+RnZb9eMp6r+OrO90+Z7r4mdbVgKKuRMhrmVIV1HRDxcT2qgh225a8gLrlhRHr/I1mwDO6G85Kv2oJ8DYbRZricmSzUFDsagSk8sUFDI+wJjw2+S0teIL33T/8Lpa2LcI7r7wG3UdPYM6CVvWgaC6kWTPuC2D7tu34xcOP4NOf/i1s37EDeZeJnNuFXDqLjW0rsGnDWhSTBnRuGNCBRAmFiQQ8VTEc2/YqxodH0dfZjdGhEWhFUxLfmhubEK+Jo2V5G0CvAdnofD7A77I1U3UetODtqJD9t3wg+15H6Dbqnm6VSnPbHiTl+68AdcdC/1U/5G+v480K0MvxVKYAoU0sTnUvEqIGAvqU626aBWmBxtng0rR5Rqz7ii4M9qCqvI+nATSDoFax7kzjeKbvxMNQnjJg72cm7UPkcwbAb69yrkI5m+fXBZQ0wHQpd3ulysX4On8rV8Rs4J/KfTjdxZ7NiTjrXhAJKLMb0DlGy+5j+S1laVbBEPcxAZIlZ4wTMz6cKWSxfdfLuP8n9+FD730/tj3zSyxpXYSP/vqvA6wDN4pIJ5IIVsXxza//O5atWIHVGzege2QIc1vnSR6aO81icevq0yV07d6DPa+9hmAgiCOHDyMajqKmpkbi5wtbFwJNdYANwnwIK61uW5D2Q2sTvVVq4/Y1lg/syjFnmuJG5zJJOkM5lW9LzWaStKbcE2h9T29H2bHL1yjH/wty/52DvuUkMCtAL8eoKaCejmpT48VyTQng2yhItLDtPrVdZezZHj1qIEx3ZZdcLhSsXbwhrJQP1gqj90xw9nTrWGH8yQfjjXC4Yq4ss4qtXRBBz3DhsYqSQzA9CfeUeek0+6NC4peyHDutt/zeqXAC70e5m7BijUnj5wxP2VntYpKArZEXVS6KAnUTuWQSmluDJ6ji4WMjwxgcGpQ48cK2RfJdMpXC4fYj2LRpM/7hX/4Zut+Lj3/84/hff/XX+PjNt6La5UdtKIZo20L1gHqAsVQCoaqIJJtLYvhoCUhowN52PPbQgzjeeRKBaBiLV1yGthVLEamthn9V65T7aNKCYPSaiXgmdA+9gMojMM11bk8XlYOB88VUlEHO5VyXSQ/hTNr+9Klq2gA9zVR0rqfhbOdIYFICswT0cvNYWeEzxYhUKQnj6gQO/iWoF60YO9VtKwYrg+B1RkJFohmxj8r9uXrdbVWiEmTLz8KWVKVmrZSP6dbrTNtVPmvlg1nFpFVqnFrs+Hu5n276HsrPVQB9BsP/dOdaObcxyuk1c1MJbuVBP5ncLR+lZLJPpctNluFOxt2dEXVJSqAc0ItFwLLCxeK067/kgTPxyssvobunGzd/6ENyqVsf2YqAPwi/J4hIrAr3/fxBfOb22/HsU0+j53gHgiUdMV8IH//07UAuC4T8AurIAcZoAmY6h0PbduLwsztQF4qL+37RsqVYsHQR3BuXqSmBYJsvAl5NudK5vQYYltfI8v9NRqxI1coM9anZzQW3W7I+TllmUnrtbcvZ3iqpX2XGs47B3BWXUVQNWqhQiPVeoZCXW/RlZ2Ef/8zV90vyCXNO+lcsgVkCOhOo7Hi5WzK2CdnlLIpqXDJphNnvdga8DegeQAtL0typy2ke9Wlfc1hYSXjWDiot+amBe6oPQWJ24lNWlolayjPfy89qhoQ5C/PUlnYRWrmSU3lVCqjtjHgF5Dx//i0H8fJg3+upBEoJKJvBrLdTx7A9HuqspitLbqpDRhoo2cqVUjEmz2XSarMc7VaSY3lc3Ymg/4pH7Pk8nGiEViKX7TpmMhefykwKHSc7UN9Yj3hVXEq9Ojo70N/fjzktLXjiycfx3utvRNQXRzQex4/vvAc9/X343B/8Hg50HkfDklb0DQ+hpbYR9W4N2fZhBMbzOPHKHrz09HOIx+Iw3Bo233gDPLEwoosWACGa/kUgxppxxr+LQNh6z9AQwVxMAstCL5nwae7JOpGZgPuNAfON1zidyG2Vt2KWOJ93yNmXI4GzksDsAJ2uc2Y7y8TvE2u53GLmZE+o1mmZlzIVgG6lYuUIDzMlVc000CzgnfyJw3s6oKurt8Bxcj0bLCsAUCwUzhQWkJeD+SnZ7PY+y4DX1r4tK0ZUGQknzDS1WMe2rF11jlRsbECfbg2LTGZyv8v+7fOtSKiTQ5QrBmUAPk0W9i7KlA/JVGectAzQeR1eO4OdWbtUwLyqasGaRu21z+qpc1a+aCSQy6oWpALifB9Q73fseBlbt/4ct/3WbXj11Vfh9bhRU1uD73z3O/jMZz6Dxx57FNXRGtSE6xH2hPGe629AYmwMkaZqZPIG3DE3JlIFZMaSOPDiDmSO9mDXY8/gnes34+oNl0OrrQUum6sIXSSYfmpGeHlmuFIiSzIkyhuWGijIZ3ZJ49/KWWNmddcudbVqS6zhKvStlV7AirF8uv7nEgCgxW6r1OzeZn06d5XhonlMnBO5RCQwS0AnIJEnkfErP/iOL4tyRMYox+p430nEa8Nq3WwKnXt2I5FIIDnUC29mGH4OSgIRk1BKqm0hk1GYiBIMBsQ6MAoqq1rwUHDLBd2lwe/xIJNMS6JOvmAgX8gjGApJnMwwitDdbhQMAz5/QD4XS6q9ovRPDvhRKJoYGx9DU0MDhgb7EQ0HkUkloWsuBAOKPorbcH+5ggFfIATd7cVEMgm/1wev7pGkIY/uglk05BXweWUfmuaSvs75fAFGyRRjKJ3NIRyNAZob6eQEwn4duSx5qX2yf48viGQ6i9raeoyMjEHXFX+1z+dFkp2o/F4E/X6MjY4gGPTLJBcI+EWeZN2itcT6W5YbBQJBmWQoD9YBk/DC41GNLtiisntwCMVgFIbbB3gCgNuPku6Va6Vi4jKLWNbWijmMm/KcCehMi/dGYLp8YA6DQytzcY90u6kJnwOyttngzXh4vlCA5nFDqwgkHz3WjtraWrzyyg58/+7v4bO3fxbtRw4Lu9uWLVfhW9/6Fj7/+c+j43gndASwbt0m1NWH1cDnMM0D6RcO4IVHnsCxI+2Yu3ABlm5ai4UrLwOaG9SkYMedQ0BRVcmdogbP7Cp/PQ/YzAG7mUDdmkVmUAHO/H6Wh7xOpzhM94lN18VP0T7O/NDOmo4EZpTAeQN0swLQhTSGwJtJweslHVMGuY52HDt6BENDQ5g3vxVNNVF4I7py+zKGJ0hNbd2q42QJTTYDFA1VWiPlNFZGCxUA0Rx8QKYAsIMSN2ZbRp/F40jKR6ITX/xO4lx04dF3Z0wdhzG+aARIJQGfm2m9QD6nakm5biaraCMJX6yv5b6kNaMOFEpATvVUVnWolguT+7Rd1hz5Hlq2mhUT9KnrSacAnw7ks4A/AGTzQKxa/Q3HgLFxdVwej+fC8ysZSlb8GwkByQRgKR5SC8vyHXoXiiVIQe/EBMDe0ZmM+pzNqve0kOhql2uk6uUBTLdEUKiAFAtZwMhh366X4NGANWvWwLWANb1BoKABvhiKOLX7lTPOLi4J2M1PBDAr+pDb3Cx0YQ8PD6G+ph6FUgF3f+97wnX+6d+8Dbt27sS2F1/EFz7/23jwgQfQ39+HlctXYMOGDWhqaJmeRDJSwHMPP4Znf/ow6uDFOy6/Eku2bAHIk94YB9jO3IqDC3pbWerFGRx0M/u4FCOdsq9ta3i6zVwOoDOC6bTbY2WUniuysgKgzIAp33WlT3CalV5+cY75fnENmEv8bM4roNN5bPc1IETQeafnJgA9D4z1YceTv4Db40Nd0xzMWbocCMcVyMnMwjguN5C0awXiRl65fCfd2PzeWo8ASmvAGwHyJVV6wxfBlX8JXjSJ3TP48kQZEBNe8bV53DCzGbj83IbKA0cpkS0r+0sn0wjSQo3EAXZqIqgTgLl/HksGqOVul4Q/mymvLPVFAJ8ZuZaTWv6WlDLDHehulBJpaNEqK6SuI5/Nwxu0anSoOOicgKhAZAEfZ0YqK8xPMNX18jMBW1zlPrWuHRZIpYBgQCkoVJKoABVSgJZSZpVGghgqHVRoioCRBYoZYGwALz76MGLRCJZf+y6gpgVwBQA9LEQjXlGenFnpYp8H2PCEXi1SlIrXif3JdR37jh2CLxhAY30jfJrqVvbithfwV//jy/jG176OBXPn4a//v7/Gh2++BWaphFQiiauvuQZwa8BoHihYncr2duC+e+/FvkMHcdn61bju5htRt2Kpal5i6bpyYCmoKKLk05WOzN9sl56t0FdGjSw2SJXDZ4O6knhlyGfGJ/F0ETDbgnjd31/nzkr6zan0zfZlzPR3cm9OVtzFPmQuyfM7P4Du0lBy+SSaXc4c5xdgHgeKKXS9+BTaDx3E5VuuQ3DxcnHRQwvQYQzDihXTAOeAzGdymBgbRmpiHIVcGqVCDrFICH6vByWjgOp4HIhFlTJA63KST9yFbCotLvZIvEpmi0wuL6BDq5MMVnSDl4/fklGCz62hv6cHDQ21KOUy0AjsAswlDJ88iWwuj4Y5c+EOx1DI5pFM51BVW4tMoQTNo7K/7eQwJgD2dp9EXU2VtHe0M1+JrSPjCYTjNcgbZNxi1A9IjvSiOhoG3D70Dw6jtq5JeS0NlXTMhaXCo0PDiEfDCPm90MwiNN2FXCYnpUU5a12Jylu4L84IZczIf5QbS5FovReyGelw5WLtUHYIcHGjoLjcxa0u7Fc5oMSEuRRyr+3EiWNHEK1pQNMV7wIC1ZLMWDI5KdsK0yX5/L9tTpoAbnOTMzRTKBQQjIRw+OQxJFJJtM5vFWDNZ7JoqmtAx/EOfP1fvoYPvv8DSI8nUR2rxuXXXqmep/EcEPUBwwYGn3kZW++5D0P9/bj51g+j7Zb3q9+Y4BZmmMqE283wmCVqy9Vusjy73Gddad7anycR2iqtm2m9chQ/a3A+6w2mPTPTmSHVTzMpFY7K+7YZahf0QmcJ6HZSnIaiyyPWuc2kKMVoBIXMEM10HH3sYbEKllz7biBCd68PBgIo+vyTfPA2aQmN5InRUaQnxjAy1A+tVEBzQx3CQT9SE2OojsfgrqoCUqMwsiNwB93KSg2FkR4YxPDoKBqb5gi4+VlLG6Kvz1L7i0VxJwYCASTHxhCPRIVhqnPny5i7YB5QyCk3ON3ZRgHZw4cl/h2urQea5iLf2Y2+oRHMW3KZKBJGMAiX1y3xfNLeFjNJ7N65A4sXtiISCUv830NrXtPR0zeA5oVLYZZMuDQvCtlxHHj5WSya14xQvBpH2o+htW0ZTM2DTK6IaG2DWMvZVBKmkYffo8M0ctDotfD7gGQaeVcAI4kMquIx+EKcRa2kPIJyLoPRgX5UVVcBQVrSJaS6OpFKJlEVj8PT0ARwZqUvhQqWWOi2MsNQRwpI9kvJkHlgL3btPYD177sVqJoDaBFl1TvLRS0BWuZ23JwnShc8W5IS0CPxKAKhEHoGe/D1r30d73vPjbhuy7XCzBaPV+HQzn0YHRjBFVdeDfhcwDgVPzLJAc/88OfY+ezz8KdyuP7aa7HkXdcCzXHlUudjwcHMClXdRMnnQomOH0tSNh8MPxbL3OdTbIV8VC13uP1XmedTVLDcmBvweLOoJRdl9rRJrG90a8tdCW+0rvO7I4E3XwKzA3S7UQc0GC4pgpJBy3EWIISWksoCzI/h1Qfuw7wFraje/A5x15byHpjBuGyTtwarjE81XyhKymIOg71d0M0i6ubNkb0nT56Aq1SEz+PGyY52BPxFRCJ+FIwiqmrrMDI8gq7uHjQ0NSOVzqKmvgEx0lEq9gkYY2M40XFSAH1saAiL582F163jleefw/Jli+FxlTA2NIDa5UuARAKF4WEYpZJYwfHmFvT19KOrpx+r1m2ANxpHMRiERuYsWr/ZtAD6s08+jnVrViIWDePgwYOY0zIPoWgc7cdPYum6jZK9bmpujPd3Yf+Lj2H10laEo1V4aeduLF2+GgVTQ//gKFasW4+h3n7JJ6+Z14LS8AC6O46jrioGv8+NbFHDSN6LZB6Ix2Oob25SrtBkAuMjQxgfGZaGOSG/T2g7E6MjSEyMS8YyLfhIVRM8c5cDrhCYA1GQ+8iqBMBXpIWeAAaOAzVBoPM4HvzJT/HBT/8eUDdfAL2keSaL7d78R9U5wmwkMD4+LmAeiUQkOa6zsxNDI0PYvXc3br/9Mzi47wDuvfse/Pqtv4Zli5YiEIqqwxHvGMUhaKaAX/7oYTz71DPwub34wAfej6VXXw7UMMRV5qayzVFua9WT55g+IuDNZEsTTKshZZHppk+LXAwqe932dEmGuF1SWk5XaOfElcXgTymSOZ05bIfMpwlyJqrHM5O0RO9ZS/d6ISfHND8zYTprnRcJnCdA12G49MmSNWEgs93txigw2oPnf3wv1m+6AoG1VwF6FNDj0rDFdlHJgBbvlxWDtohoTr66Q0C2ackiIZjItx8W0HcFA+g9egxNK9fKoEoNDCLU3CwJbEMDg6id34pCIoH9Bw9jzVVbVFKa24viyCj6BwfR3NamYtF0O+sm9r+0HcuZhRv04cT2F7Bg0wZgZEhi0uw6Rqu8qbUNRcPEia5eLFq1GghElEUrM4pVW28a2PHoz7Hx8g2SrLbr6aexZt16aNV12L9jF5Zv3CznAd0LY7QPI4deQv3SViAYQucL2zF3/WaxbNr3H0Tb2vUY6jiJQi6HplUrYXZ24ET7IbQubUNpYhSJgguxJZdL6EJc+z7GR4sC6CN93TCNAmoWLgBGBiUfYWJ0GNF4DGhsAHq6MTCSQP26q1FiPNwi6aFCxrtCjjCdLnfev1IS5pH9+Mn9D+Kjn/9/gboFgB6TMmE6M5w567yMxTdtJ0yG6+rqAtuXNjY2Shz90KFDOHToIPr6uzE2Oor/8sU7cPTwUezdtQe/9qGPQY+Ep3jQR0t47O4fYvtz21AdqcL1112PZR++WoF9A2DQsWN162PqCaNVZH6dZvhOy1az3dx2Wp6d6jZl8apvpvMp2FvZf8XSL096L38Qy8C73KleuQ91EeXdHM78NlDp0AjoM5WXVpxL5V6dEPqZy9lZ88wlMEtAt4Ng7Mo11ZlLMtyl0XBKwADJAez96d1YuX4jsGgD4Iqi4IlBY+KWFfNVo59WeUG9pKOXgWRPl7ibI63zZKYYP7APAa8H3ngM/cc70LDhCiCVRde+fairb4BL08Uyr7rsMvJTouPQYczfsEnNOEYRYydPYnh4GIs28TsTyCQEjw/t2Y2la1aJi2D3o1ux5srNyAz0Y3BwUErKunv7sWrteviqatF1sgstrYsAsWKYVU53e0nhulnErqefwLrNGwGPjn3P/xIrrrwK8Pix65nnsHzNBrgDYegMA+ST6HjhYcxfRkAP4/i2l9DKxLMS0L59B9pWr0Z2ZAyDA/2Yu3ED8kePYHSoHw2bNgInjqJvKInGK25UmecZK7nO70F+oF9yEGriMbhqq1Q2fSGH8Z4uxKJRoKkRZmcnjvYMou3a94Id1+gpsUmBRCFjnh25A4wEYCaBk/vwynO/xIYPfAIINgCReqlFd8rWznywvSlrliFDJbbxkWePcZYtcunv70U6lxU39+jEOMbHJlBXVY2nf/Ekuo+fxJ/e8ceoamhUiTD20O4YwcM/vg9PP/kMli27DLf/+X+T2LjE16JAISqG+2TyOtuhskDtAAAgAElEQVQhi4eNuZrMtbRyXOUEyvmShP6BT5Dd3W9KtVfXwV9Uvov6O52CmN/bibcsLJm2nAbMuc6pgG778s/+7ihAtzwJ5ZtXargzaLwOoJ+9vJ0t3lgCswT0qZCWlesyNfTKCVYSPdh1199gHYFo3U2AVg3oAcFBe7tSsQTNZbOt2VqziZ6jRyTeN3/ZMpRSKdB1yFd1TS16Oo5h2eqlUirWsf0ltMydh1yhIIM/1NjEThI4sP8ALrvyCivbndzRE+g/2g6zVEQwFIbp8SJWU4Njhw5g4do1olScfOUVzFu2BJmhIeGv5vG7e/qwYu1asawPHjyEBa2L4A/HUNS80JmtLw0uVDncscOHkEslsHTxQrQf3I8lSxYD8Soc370H7kAUc5etlEx5MzuBzj3PIeIpoaqqCj29fWheuUpi+gefeRbLNm5AaWICfT09iEYiGB0ZhkfX0LhyhVjhPZ0DKAYakCm60dzchHBtjcrMN/LIJybQ2XEcVfEoxkZGsXD1aiQH+kV2rEHv7OzCouVrEGhaqDwrFhpw7vHIfShrtFMcAY4+g12PbMW6j/weMGeFxNxN9seqpLp842fOWeN8SaAci9hkyCqj4u6plIn/y2Clg0LVjhNH0T08gB8//DNcef07sG7tJnzzq9/CmraVeNfmq9FQF1U8TYL+WZx47nl85847sXbDOlzznutRtXGNKj2zaVnp1fEABemoW0KIrjO7Fp0VIJ4yJLONb1EcTTlXnpbKuS9H5OnoZ1vqtsgqsXsmSqpy8VauP7Poz2ytmbZVbvdTFYrzdYud/TgSOBsJzArQ7fmEf8nkrvK9LXZxoXQiHawGPdmL3d/+M6zZuB7Y8BFAq1WAZpO0WWOacV2l2lv7cAGJkWEUiyXE6xqEwIVkGKl0BrF4NcYGe1AXJymKC4muLkSamsncomJa4bAklGVGRhBoqLdKxNhZijsdRzExITOKgHE0JslioTnNKnHsxHGE5syRGm4jy/7ObmlGEZnTIu61sb5+xKuqYTJkoLvhCjJBzKNAHRoGe3uRSU5gbnM9kqNDiFTFpUxsoqcXmj+McF0z8oYLHt3E4PE9qK8KScIgiTvCPG6piImuLkTntgDpNBKDg4hEo5LMpusa/Awt8EzHkkjkdWTyJmqqq+AJByWRTxJ9DAOpwX7JbObLx1r0bA6ZdEbc8yTLCdc0ouRnPbnlMi2VoEnJnZUoxLoihhQKg0D7I9i39WGs+OgdQMtKi66XsQ/HRj+bAXde160AdOY/2Iln0gmQB2P15UQCu3btxL7DB1E3rxnrt1yBb/3gbuimF+/Z9F601s5DRPPAS4eTAYxvO4If3HkXRgYG8NnPfQY1zfVwtc0F4p7JWHleN2GyYqRowqvTUi1LWLPzzMjDzuRMSaSzkmN4jhaFhK14nFFW+Okw14n3nNdHytnZpS2BCwrodMEJP4s1KMXBNtmJzXLFCbgTJ3VVH+32wCwYcDEmzs9cnw0YrO+k1aPXC7H4pc+zxc1uFpFPJ+FlLTYBi3XZrN320R3pglnISz267I+kMmx7KDXfOVVzbqd/STY7yWPYSLwIkIBFytMsm4glfIUC8tk0/FJDblm6PA+DVgvj3V6k8yX4fB7kkuMIhgKiOLh5PjxnIb2xKVdNFKlUSN14QYBf3osSpFQpI5eFW+g7bW59a6bn+afTADP9GRKgwlEwYObycIWVEsJyQzuRUSPxSMkm77WIc0j1agwBRx7BnkcewioC+pxVU7kDNnXfpT0OLs2zL/OxS9Snoo+CWOhFYKCnF489+iiuuOpKPPfC89hwxSbpbOYzfbjxHe+ecrH35XHPt7+FF557Dldsvhyf+OQngIVUvstMfjkOCYxUa91ped62m96WpvA0VKxU1o7X9s7NbPlO//Z18twuzXvnnLUjgTdBAhcc0FlaxjibGrAWIJWD+iQzHMmm84o1TfCKQK7KrFSOrPo6my/B69WQzhQRDOhSukbL3+0iTufFi+BlPXshD83jFSvbBjQ1OVmz5Axc7iWhgHVB01VnOeXSTFsXoFuNxQnEVCJsghmruxzBn1a8xYeeyhHQWW6nzo1J/cJRY3HFENepr9h6DD/zmMR6+1pZvSZnIg1yLGIbsdAttjp+x53Ixtb0Kb51mm8e4bEvuckFYIU3BdDLLHSTv3uhGSNiob+29WEBdJdY6B6UTE1k6ywXTgKVhmt5bFbSRvJFSXrb+vBWlIwiFsybhxd++TyWLl6Cq1ZfjkbWn6eAxIETuPfHP0R7xzF87JO/jg0fesdUi4XyDjw2gpcxuhjFkpDOeEQhBgr5AjxUTmeIJcvoEh2b+e4s31RjqXw500dKEvEcWqML9/A5R77oJHDBAd220AVIWYAudaGW656WMkctGWf4niAkWTZEQLKpKHIao6SBrRM9Hl2YWOnhS2dLCPg1wX0uDO9xy1LRELe1AjiWu+oosHOkZczTKif5DMlXZILSNBRyeXh8fnFT08XMVompTF4IabyugkUp64ZhkB/bkLpfnT5IWrss/6KVUshL/B06Gdk8KJCURVMlYtm0AX/ALYZ/Pm/Cx1aRUIyzNNRpBMs5Wk3pSGtPjBbjp2hC1yyZMZmQS5GUt/RmEMgtUGcComgNpL6ld4HWExUa7xSgC/OcHTLhhKuhpLvhJjnQkUew65GHsPqjd0AXC9092ajrTCfgi+7pv8RPiEVgTHDjMomvknE96fKaJGHLJHM4fqgd//O//wW++vdfwWjvIOKmD/WrV6H/wefxjTv/D3zVUdzx5f8G37J6ca0PjyQQrYvAZOTFMrSlVtyyxJmHQs8ASY7kK4ZsdNWulOeWy+cmQz6SQEZWNfZo4HsZx/Twz8y0dia3hlfpNAc6E0k567xdJHDBAX3K7UaXdH5qtkgnkRwbQZjlM7Q4CUzM1pUNGIgjOHkAQ0PR1DA2PoEaZujaMV1p9KImGCOfw/joCKpiEUXKYsWIu48exxwSuRhFuIQn3nLzF/LIJMall7KHWeGiQNCUptXBY5tIJlNS093EZhPUGqhc0P1tFOEWS4VZ/uSETyttgZazKCREZeuveBrotudvFuMaKeKs7lcKnFUwlPoAAV2Saq0wBSc0Uyg8LRc7j2HTwxpUgHQJLeQyGRVDp2ykBarL8naEUIIHJnMJBAPskIcyowjoRU2Dp5gQC33nVgXo7jkrxbMxadm/XUbLRXadtHANK2dFZW9YGddEWSuORY6HVDKDqkgAY91jSPUO44VHn0RbfQvWffB9OPztn4nFboZ8+Pjvfha+9fNhZosYMpKIzYlNlqLa4Gn15INLnEJ8EKk4KnDOFfIwdQ265sbQ+DBe3b0bGzduRNAfgM/iLBB13PYWMXPdpbLXz2axLfppRDRnswNnXUcCb1EJXHBAn5KrVeciSXF5TPR2o/vkCSxqna+sZVrDTY3I9fTCFwzCNAyJJ7sZC3ZpOH74MObOnScZ7p4A2eFUUpyY67ksju3bg/ktc6AHvCquXFONfc8+hxVrNqBQMuHWXHCxRrtooDDYj0IuK+5kf2OjcvMPDSsFQjjc6cfXcfjAQbQtW46JZBbheDXcYYK/VadjGjCT48gmRhGIBJEfH4M3Fpfa9WwiA3+8TikQAyeBeER5HMjxSkAn8FZVy4SZHxyGt64eyf4BBEJh6KS9tTwFogiQMY72UCaFfC4DHxUgWuhs5BIIYLyvb5LyM9zUJFS5qYEB6eJWgBvBmiaYLrd0l3OJ4mRNlzLRajKh+1h+eOQRvCKA/ofwtKycTIF0XJ4XbmYoooSCIke3eF0Y4LbITkR5A5LZAoIBD8SJw5uZANCbkGZEr3zzXjz+i0dxxTVX4brbbwPqvSplPe6C6QVGcga8fveklW8Ts7E0bTIJjm9cpiR0Fl30LgVl/cMd7dh/4ADmtrSgvrYOLY3N8DBBVpRUKs5WXoxt+s8gxtOFE8pXLfNHXLgb4RzZkcBFIoELC+hWxYcCEsttzCzrfBbdRw+h/dABrFu9EsmJMfi8btQ0NeH4gQMIMslL+jdnMG/FMgGh1557Dg2NTWA8zx8IombpMiViorJZRMe2bZi/YK5YxImRIUSWLcWhp55BTUOzgDNjgHXz5wnIjp44rmLDZgkxdiVrbMLgq7uFFz4UiSEcicJXW4tdL7yEuW3LMDCaQFVtA5oWLFSgz9kql8ZobydG+rsRCXjFmm+e0wJPMIre4XHUNLYgWBVF94uPYc6a5cgfOyaNa1KZLEbGxjF/3QbJSj/w2l40t8xF/+AQ4lU1qF+6RAXb6TYnfZ0vKArAeG+3yCkWCcMsFpBJJhAKBaXmPh6Po7+/H4vXrhNvwmuv7EJDQwOGJzJYuu4KmDpDBNxNmflv8QoQA/wkmDmyFTu2PoQ1BHSWrdFCt0P1F8nD/HY7DQJ63ioa51PnlixThpOs6gNrfKVTBoKaWxnto4zlAI995d+x/cUXcNv/czvmvftaIGK56elA8qrdGHQsWbkptoUuVrHiYrIy4kzsfW03JlJJLF+9EqFwFJliDt19veIh27p1K9paF2LlZcsxp7EJAfGqWaV0M1VIzBB3n3ZfnfjO2+0xd673LCRwwQGdZWgEExXXJrEM3e4kKBvEof17seLKzcj3dmOgvxctixfjtRdfxGqSwkQiOPHSNsxrqoMWDKB9zx60veMdMsvsfewXWPmu6y03tlIW+nfuQOeJ45g/rwV1G9bLNNX7wotoWr0eCAQxcegQolUxYXcrDg9BD4fQc+QwmllGFgyh/0QHGq64Us1iI2PCINc3MIzGVevFjb5/524s37hJJeqxp/vYMA7tfRXLt2wWcB87cghefxDBxjk4tPcglq7ZCAQ9OPHUz7DgmsuB3j5luRRLONnRgeaWeXDX1qHzwCHM3XC5+Nv3P/0Mll97rXKn0n3P+h83S9VUpn+mtxu7XtmBFZctRWzhAuQ6O5HNpKUn+569+3DZ8uVIZ7JCvlM1fwHgDcEouFHSffC4dQXosjDWSYOOLlHAmxyCNvACXrr/R7j8k3+KTKARgWjc8kacxdPmrHpeJaAsdMUCo1zhFpgLHWlZhTZ15aRVxzYMfP+v/wkHt+3EF790B6o/sE7lVgSZlGGFeIQZSj3qTFQvL2TIZfMI+Bn7IXGMAc2to6erE1/9t6/h/R+4CS0L5uN4xwmsXrsG377zTrzrHe8UZbk6GsPcpjnwMm7E82GCK89xMjGEyZx8npk0YmXOGQaMQh5uVpFIN0Hre0kw5aQxmU17XuXq7MyRwKUqgQsL6FZumimJaDSODYteqoT8sAL0VRvWITcyjNGRITQubsOx3a9h4YoV4k7u37cHsZAf/kgE7Qf2o23L1VKWtfeXz2Ml30urSNWl6djzzwnQ1tVWI0ILvyqGw9tfwpJr3imTw9DBQ8K9zsS6sRF2Nouip6dHaDJr58zB6MAAqkj3ykkow6YzaRxvP47WzVcBqQxe2r4Dq9eug7+ONe8mzJFB7N/9ClZcvVlK28YOHoQvEEBgwSJ0H2zHnIVLgbAfB5/4KZZtXodiX7+ECwi23X19aJ4zF+6qGnQePoK5K1dLO9QjL72MxZtJDUvOVTZTYdKbl8FLOa2xzpM41n5ElJaa5ib0HTuKUDAgRDLtR49h8ZKl4hrNGwZizDfQ/Cj54ijqfrh1lexnAzqz+WmdsbY5SAv9+KPY/pN7sfn2vwSqFkxl9NvtYC/VEXAJnzfLxwyhaWFwhDzo7OBHs9yquLBJXqwUC97Q+/7uW3j254/jv/7+H6LpqvXAAl0eIekoXDCRTbNVsGKWM3MFuKRNL0kbDclIt+Pl+UJeMtntJ2bHjpfx+BNPYM26tdiwcSNqa2rxl1/+SyxZvBixSBSt8+Zj4fwFQuYkiiuBm+dF3gi73bE6EnIjI+ju6cHw6Ag2btoEFymN7TJOSZG3SmPsloKO1X4JP8XOqZ9PCVx4QJ/MyRWVXyWSaSaK46M4euQQ4tEIvG4NicQE5i5YgM4THWhpaZFezr09vQiFI4hWVeP4sWNoXb5cAP3Avv24zHIvSw9SF3Dwpe1oaW5EMOBHX3cXmue14PD+A1hCC90ETp44IYDOyWJooB/RSBiJBN3WITTMmSPH9QWC4maOROPw+Hw4cvgwVlxxuVjrB/fuR+uiNviqalQSXzaF4eOHoZdy4nLvPHEC8epqxJetQM/BdsAThMfrQffJI1ixYgkGBwbBVowejxfDo2Oob2xCMBRB/8AgFrQuFEA/fOAAlly2XHpSM6ygM55PQKW1k0lhbFS1nGXvcr/XjaGBAVBZYkOO/v4BzJs/H5lcThL6OLFmihoa21YJoEsMvdxCt7jiElkTVZ4kcORhbPvJPbjik38CtKxQsX5x9zNRcDbtrs7n4/z22heBvFTWr0xYyyROraliESauUSvj3wTQtWMv/vFv/wGLW9vwu//4Z+Jaz3gNmCGVKFrM5RGhomiYyIyOI8B8DRMY7e5Cd28vWtsWIVTL5ErgzrvuxMc/8Qnhe3BLY3Pgr778ZZw4dhwfuOkmtLW1wev24N577sGCefOxaeNGrFm9xsr5YH0pKeno/vECqTSG+/owNDIsCmeJ5ZNWaej6yzcp61ySVu2aNwfQ315PunO1ZyqBiwLQebJSvEJXmmRnk8cyj7HeHollR2uqkUtMwFdbJ93S3Gx5yrkqlUG+5EKwugbDff3SWa1oFNHb14+W+fNVBriVdDPY04W6ulrJAh/v75XYeGJkBJF6sq65kBofQygWE6VirL8Pfp8PRcMQQEcoiMTAoLirmd1dVVMDXziC0b5eVNVVCYBnRyfgZyIb/ZO5jBBvoJBBuvM4giE/+k+eQDQWR2DRUpSGxzCeLsDt96OkmYg1NiA3NiZlP263R5jwIrGY9G8fGRkVmluX7kZ3dxcam5oxMEB+eS+qY3FFnkOLJZWAkSc5jeWyZJkfE/zyqmd6PpWGl/kARhHZiQlRHJK5ImJNrYq+Vqwd8XVOkugQC1I5EzH3BHDoAbxy/w/QeNXHMGfzu1UfevZPZx91l02Cc6aPnbPe+ZGAbXoz251kvRxFKvHMY1vnxE0DSO48hq9+5auIVVfj9+74Q2BBRFzs+ajqwVIs5RDUvPDSS1QCChNJeVaom7pjMdz9zf+N6rpavPOGd2N4fBR/cMcf4rOf+zxuvPG9KOSK8Hp1aezywE/uxxWbLkd/Ty8+dutHocfIFVu2sGBkLIHegX6kkgmcaG+HR9fhDwZQXV2NhqZGVDc0CLOi6Ccs76B1Tve6DejidXNZ5aLnR5LOXhwJvBUkcMEB3eY5sWlfC+kkPJK5bWW9E5jEaihYdVvEG2twu3QYhRLcXj+yuTy8Pq9Y0BnG+ZjNXkY6IVuUOEFZTDN27q7Lo2poDUPK1AiOinlNbZ9LpSSrfiorV+V1yzaM73G2lMlmqiQsl0rCx+ObeetlINNxXGKBnuZ5yqolWno5aZXliVv1aFJuJ1aPS1kr1josC2IMcmx8DLquIxoOq+sRAhkrfUmS7En9yomQ9eZMQLLB2pIIXfaMwZO5zk1OfQXI02nZVTkRjTtPdhA48QgOPvQTJOrWYtmV70GEMXidgM6yQqtA/q0wIi6laxAWIhVSMjQX8pZXRbrl8QFlmJpJcCXg2a/fhcefeBK//V/uwJzr18AkA3AdUHADI5lxxANRUQTonaqLV4syuWfHK6LYLm5bjHQ2i86uLry042UEQkFsueYafPVrX8Nv3vYZtC5YBL/XhexYVnJJ1m/ZjFL/OLTaGJChe529UwsY7OrE3kMH0Ds4AF8wgJq6aqxetRyBgB8BUjUHLAZERg0yGaSzGaVkc3yVMRixxp2K+lTJ66V005xzdSTw5kngggO6VLCYJnSdDkMT+XQK3oBNY2pZ7ZoGI52Bm9ayUQQZ29ipzSgYAuZ2eYtNIV0uLmFXK5Tg92jIZbNwmUX4qDBYdeFkOxMClaKiuCCMuYlsAtIkuykKl7xOYhZBPA2ZbA5uKQo3pZyOfaZdbvckbwvx1CPEMrSSSY5TBMZHJblOyGVo2TKhzeNHoVCUuDllwDI8Lm63W5HbkKTG6z6FSUu2cbngdmsoklhGZCfmyxRrHAGekyD/cr88f5bFkRY3nxf5lYwSNCoV0yi9prjGLP4QuCc6gYFncfKRn2KiaiVCLcvQumIlEKuTNqrQeL+c5VcuAdG4lLVquJWlzRQ5AjMbomn8IgWM/2IHvvp3/4jr3v1uXPul21VHFA4lNytFcgj6LQ4Ebl/I4+mnnkYykcAHP/hBabt65Eg71q9bj3//xr/j5ptvRlNjI2KxGO7/2YPIFEp497tuQEtTDbIjWfjJx2BTPYxkpV3x3r17sefgfpgeHZetXY2V69fC3xit4I21pFdehzaV0iFjwK5XV8Q1anOHWOZX/tQ5B7yIJXBBAd1uzmIUTXgsUCoaeZXxzlQf1oKLpexCPpODl/XlAqrqRRCUrmA2aQspKDUmd+mK89yiPC2VigKQYrUK9zvT6Bmrd8MsueDyWAqEAOKUG1OxuZDT3fIKMJvc40EpX1BAaNHGsi84D5VmWbiHbG9AgDTxPM1iRtrAKsx0qUSjQERqv/MFEz63S/1sh6HLzQ67JlxxZZa5Hem9UEQ3dkMOe+6jHqH8BRYVLC0Zhh7cbqG+9fr8IjfbHD81n2g6oHMS1dM9QM8TOPnQj9FwxYfRPpiVEsHatZcDepUk1znLBZCAXVvOR5v0CpZRzkeJQSk9o7LbH/8f/4xtTz6HP/vb/x+4eok8i/kaIMtbPTSMKPkXGO4SZkTgvp/ej+07d+APvvhFHDl6FN+/+2780R/+EV785fNIjIzD7/Zg8cJFeMcNN+BkzwCi0TjiIfZWUBpF54uv4fj+Q+jp6ISRy2PdhvVYcc0WoI4KrSUn5tpxGFLJdrukAZIMIuuBpBUuJEqTLVQJ6GpwlBPLWLu5AMJ3DulI4OKTwKwA3SJVt6gep8pklKVrgyPZLXqw466/EdYorFftU03Nq0pmOQcYCtDdUo9uNTPJZzE+PIBYQz2yI6OSmc3kN9XRTJVtFRIJeEIBFbMmuxrNfbuNKVGVVqnNEp/NQpOmJkI2rdz3pSL6Ok6gpioOTyyq6GX5u9eDTF+f9CFnljtBsLqVnNdpRVhjA7ypo+jyIVt0CX98isheMiUjv64qinDQcrtnyffOCUxD+76DWNC2BO5wTNkXhgv5fAFeK0RQzLO5DDneTeSzWauZjMVdL3XiliVeJO2mDsOtyF9s6TOvkBTxnBfzuYI0gJH9ez1IpDIIhQKKF4dVP8LaRb8sHQbKba5bn0kJK3eCCfXmIHDkIRx64EdYetufYPfzu+ApprH85o8C3gZAiyrngMU2J0qWcO4yDOGe7K4llOBlzXa4hkMMMotJQVwoyuVe0F3S+ZT3jHcywAgMAb19HHd9+W/RUFuHG3/3c0BrBPABo1Q4PUCQN5hES1wCAfHqGEUDT73wPH700/vxL//0r7j/gZ9i7+7X8OlPfAr3//DHMDJZfOimD2JR62L4YxZ7YwqY6B/Bq9u24/GfP4JoIIiP3Xor5l27ccoBVE43Jw9dEQhMgXixaEgeCZVNncrFVGcFAXMF5FMqKJ95xZDnLI4EHAnI6DDFXDvXhY1HVLaq6fLDIPWpNeSoOQs4sOQpOYhn7/4PbLr8CgTWXAeYIeT1IEqWts4hqlosM8s9B6QnMNLTgWOH92PjutXIplMCrnOXLsVE/wCiLLki6xoTdxhf54uTw8SE+sukOVJejoxKQ5RQY7NF+GIRo5saCga53104+MLjaKyOIBqNIJ/Lwd8yV0C9a+dOzJkzB2NjY0Jk44uwO5lF4UrFgN6CkguJkSQiTWyrqqzeif4+pBITaFq0QBjqRrs6EAsHFeVsNIZdv3gMi5csQSgURlEPwF3XOmNSWXmTltPeHatdZvkNLLe4K63vyhutmwUW/EtMP+uukgkzUJwQWCjqVRKC1dlYy+gH9j+A4y88jdZbfhfI5LF763ex5ootqr+9m/S3LrBbpstjwEPnL1nsCC16CGnmB5KghqxzpMIl+PuCsn/HwjrXsSc+LBRRsLqsMbfdDbK4sb2A+N8p4IND+Os//wus2LAaH/rvXxAwZ/16McimKEV4CmmVr1Hks81mAkUgHMJ4MoUfP/AggsEQVq9ag4cefBA3v/8mXLZ0AXpP9MFdMlFX2yQnP7T9BB75xWMYGOrHwiWLsHnLFWhavlDc+lbi/XT3OhV3G5vt0rMKMZQ/q6d7P+WrO3cZOls6EngrSWB2gE5AYHYNR60WQs6iCqWAaBt7zCxgjBNZ8eS938OGTVcitnozYAaR10MC6OLgLgE+jeQYBJiMuKkzPR1o378bS9vmS2/x3u4uLCWgJ5KSB1S1aDGGj55AJF4Nb00dxk6exOjoKFppSesaenv7VbKcYaKuqQX+aLWKXfuZxKXoLNn7e+ejP0JLTQi1tbUSL2xqaoInHMbxgwfRumqVWP79+/dLtns4EsHQ4KCsi/p6jB/rQLqko+myVcrP7vUg1d2Jwf4+LFi0EKP9vUgnEwj4fYiEAvDU1ODVp57E4sVtYnt0DIxj8eU3oOSLwcPuMZYsmCPAhWECq4fFaZ+5WWhj0KiMsZOa5sc4XecAYmzEYhoouGsED9g4Viv0Ae2PY/+jD2P5r31RvAcntv4fBIIhNHzgs0B4EUqlgIC2221CNxNAOgF4IoA7iqQF6OT38+VTovyYvrBYlKL4vZVG1K/wWgjIReSlcK0IN3R44KObhIK1/O9jT+7F33/lH3DLbR/D5tverzRnplOgoBr8wEBidAQ6aYCjNYBpVSwUga7uQXzjP/43vvSlL8Ht0hAKs/rECmZngH2PPYsHvvcA5jbNx/K1q3DZupUILKpVAXw6k8gVwyT3achrM0La3ztR8F/hI+Mc6i0ugVkCOi10G9CDk4DO8UtAd7tX2H0AACAASURBVPM3Y0IA/ekffh/rN25GdOUmwBWEqUWQt3pIKE+cCU0ses5GBWCwR4hZll97pfCSj3ecQGzRIqkz720/iqaVq9C3/yDq6huhz2lBqacHnZ0nMX/5chQnEhgcGkbjmnXARAqIszac9dK00D0olVxI5wwE3SY6Xn0WzdVh+ObNw8CePQgEAog0N6PvyBE0rlkjt3//U09h7ty5iMybh649e1BfXw/v3LkYPHAI4xkDbZuuUFzsuo5MXw9OHD+GJW2LcPDAfhU7zHB2NQG/F0ef/yUWkaDG48aJ/e1oWLoRerBaMvTtxSyxreQZsGVMxhvP7Sl1ccalB0ULYsClSELqSlnJzM/pUZm7hWQ3zxj6C3jlB9/Hhk//qST3ZZ79Efa+uhObbvk00ErWu7lIm0CQeglbyqaGgWAMpicqxiIXXqFe5CfmAwTEm+NM5+d272QruwGQZiLtUtz8OlwI88bR0ULd+Mn9+B9f/kt89Hduw9pP36TcJH5IvXcgyDFRlPuQkUa8GjKJJKJaEAHmjjBVg48HLe2UBcBjBex96BE8++gvpJXwDR/+KJpaWxFd0gIQvHlD+bJ94TZ53SSu26mrdrKI0w1gFk+As6kjgWkSOA+AzixuutwDUjZju9wJ6DoBPU+a1HE888PvY936TYiuYkyNhChhmYDsEmb27nJxspd2oyYw0o99r+7AinWrpTZ8oq8P0YWLJHZ++IUXsWTjJgwePY5SsYiGxYuR7OlBMplE45IlyPT3Y2BwCPMvvwLZ3gH4q+usbmg64OWxmTmugYB29OWn0RgPIrRgAYYOHJBGJtUtLTi4cycWL14siXX79+/H8vXrhW529PBh4aiuWbgQwx2dGEnmsHjj5QrQ3Tqy/f3oOHEMSy+7DHte3YlVV10Fc2QILibieTw4smsnFq9fJ/HKE7v2oX7Rarj8UVEk3tAcn+nhPQPcP715r4qVDZcP/VYssklm8Szymmqy4WdQPtMFjL2GF771TVz12T8DqmuAYy9j2w+/g0WLV6HuHbcAzeuRMv0IiculCOSGpZbY1KMKuK1kPbhsdnDPZNc4Z0yeowTo2mJoQzOR8+hIC4q6BFdJHSAgvHsA//BHf4w177wSN/zRFwASGbIHSz4PT4hcBEm4fX7kpL6DdrpSxr0GkO1Owl8TBkZZseHCyWefx73fuhM1sSg+dMstqFmzGpgfV+Btx8d5KXzPXFKmgpCBruzyqDZM5tiw5t3JojjHm+9s5kjgVAnMDtBpw0kSFTm//eJypXFgW+ga1fvCBJBP4Nkf3I01a9chRkDXCF5BmCUdpkeVZelmEcVcGhLXJSnL+DCOHtgrvNFkd8tmMmhk7XMwhIM7XsGyDZtQGBvF8fYjk53XxIqmFZ9I4Pihw5IEFquuRaSqBi66290+RKpq4faHVP23WUDnnpcQ8WmIL1yIwUOHpJd5tLER+15+WRjWhCo1nxdw99fUoPvwYfT19cl6+aKJuuZ5mHvZSmWFB/xID/RjaHAA85YuRffhQxgbHQH7Rrc0NSJeXSV88nOXLJbysUM7X8PcJetQIrGLrss+Nbt1KoPo0vPd4rA+32AuE68iIqH/YMgyrObw61IGBu8RgaGQBooDwPAevPidO3Hlp/4YqGsCcr04dvd/IN11HCs/8klg/S1Iu+oQtFqyQ0uqZ8MdkV5gguMuIGuFWaRYzsmKm92cxOzGAkskTJR8OlKKFUHCJH46zgjoR7O498+/jFyxgNv+558BS+MqPFTlhSGudzH1hW1Q1zwoelQeDJ+6AO/lOIBfHsZT3/0htm/fji0ffi+u+a2PA03VKkbOAW8narKsg9oAPfMuVn0Y8JaVXaqiz6lUN/XeBvXZicLZ2pGAI4FZJ8WxNEo1VSjCKxOB3SNbis0I6EYCyCfxzL3fw6pVq1C9li53nwJ1ck57/DDIkGZ1RRPqV9Ztm4Y0GyFxij/MollDtRR1aUj09CHS3KLoKgf7MNTfJxZutKXFAkAiRw7Dvf0IRWPwBcICvjnDRCAchebxIc/JRjOh5xOqrCwUgjEyAjdJZPx+ZIU21VSWM0FVmKsscziZFM5r1qYbcCNQTQY29jTXUZiYkHr3cF0tzGRCwJ0sbNU1NUDQr45RUy3PXnZwFP5oHXK8XNOUjPpJQOc8mc/DJXz0r7PMxkJ3qRp8AvqY5SVt5OzMdqma6miHIhnDhoHuXXjlwYew4cNfAJrmSjKd8czPcODhu7DquhuA93wOxegycomqQgTWTLFkj3XJJAtn0bMGJCxAl9AqwcDxuJ77PEQLnSRBklWqwXDpk3XotLAlyz0FbP/7O/Hkzx7G7V/4POo/eYNC/JDCezY/E2Y53gtGu/i4GUB6MAVfsoAnv3kvdmx9EuuXLcc7brwBvstXAfOjCrjL4yU8BxaQmEXpic5StErnuh1KV9kiVCVtQD93EThbOhJwJDAlgVla6DaXGF3tKtGMyrrqm6xctxKEK6Tw9N13YcXy5ahjW1CdJC2SNge4Q1azMGbRWPuzS9ekhMWyIPjGInZhfZRBchcS0NAKzGenLNl0RpWukeecZ5LNy3szb0jfc2+Q/dOtqYXHY5IWE9I4MdJVzHpYZqIxMY1KBL+z+4QyG9hrWcz8jhfrJkmN6nYmX0gsvbyQxqbBsH4TxjvrGJwRGdsXk8bqIDWdru3NA3PZs5JpHpqEXHkmMfueCVkMiXVooY8D+1/Anlf3YNX7bgNqmgEzBXTswMB3/wqecAT+9/w2Ams/CORjFsAwHyKlaotNxmPplQEmLNEIoDsW+qzmIqnVFpWMIGz1QrdIC/nRTZDOAKnn2nH///oGAtBx6+9/AdiyEIgBYzkTumEgEvVIyaEoWET5QeD4nT/EU088gUJVAFd96L1Y9f7rgTp2cVGnXMgbMF0llIp5+Fn/xhwQDmGXS0C95KLlPb2gbMpCr8iTm5UUnI0dCTgSsCUwS0BXJCxSDgtGwdWi6kNtQGdiXAaPf+9OrLhsGZrYNEWIXJiQ45Ms6FS+BI+uSRMW9vIuGQXoApw2GPIwTKRyC1e77vYimcogHGJ2zwTgtfOkbdBnYa7F9iL9yVX9NhnefIGQ4Hkur5jhmOnOJimSam+llOfSaUX3ai9lRCyFbFYas6j2VHQyuDE2NoF4XPHLM6GN2en5fE4sbtLD6rJfi8xFLJkSzEJBEdoIo0wZT7VdRfhG6e2Td3AWDzMVJypELjdyLo/KZWLWO6sTpC7dYrsrpZDa9gSO9wxh5Xs/CcTqVfJi9gSKd/1XdJ44gvC1n0bt+z8PuBqRyZYQEO7RnMUrwGTEMIpsVGeFZChdB9Bnce8kddRExmqdGixYpQRWDWhW5bTBm2HYBOj61uP47j99A5uv2YJ3ffF3gIUBlcRmpzRw5T4DQ09sx1P33IfCyATWbLkcKz7zUWBZlVj0gzkD4YAb6XQekaBXjXObeth6vhXX4hQhjA3d5db5pI5u6ZSzk4KztSMBRwLnDdCVlcBBPJ3BSbfj65z4S3mMHz6AA3tfQ1VVFZaytSmJXTImStE5yBOHK6tbFF+GRVYyBe3l9K6cULxkixOLXsWEVYSOqTdq2zL7WAFuxb2fjceauyo/n5lqwN/ouxlP6gyfT0Xkcuo1neHm8Ep3O5apUfkhQQg54cesMIrdf9rA2Ksvo+PQHsxdsgrVG96rytFIKWt0Ai9+A0d+8j2YLVuw5L23AcuvAbwxFJMT0EmbJyEZHaY7Ih5dLnYitLpLs70DZ3q1v7r1crmcUPNSoWMohS8mW2apDHo8ki/BvAz+LvfPNMFt/H6/MBymUilEo0pBVLz+U5ZuOUVwzu1CQqrPXai1XeasJdeBbIieF/WARgna3cC2r92FZx59Emu2XIkbv/CbQFNQxcEZK3/yOH76b99Ef2cXVmxei6t/42Zg8yKrXAUwA0DaBfRmk4j5wyiaBmIuN/RCGl63G4nxcWF7C4bDSKXT0g1Qs3oQFPIFaTokn+0BKFYA2ekUsUyhUJBrpUykoRLVwVxO8kpOt5TL1l6H+yF1MvfB/VHm5JHgwt8oS77sY1Tum7LnfeA94r3gelw/zbay1n7se8ffuU+uPz4+LnS49v1kgi5zcHh8+77yvTR7su45KaP5PDiLI4HzJYFZWegKLBWglwOL8vqpOLi4tHWaxGl07N6F3p4uNDU2YP7KlUAoqmhDmeo+yW9zusrqMpf7JPzTHW7zY/EMLKdeGT3sFGDYwFGx/7NxcZ8i9XI1xP5xJhqMsu9O4fGxXPfnckdni4W0zosJNetbSXAoZVQbWytAeuSZp5AYH0NNPIL5azYD9UtR1ALiAPGXWJ/+Y5z4zr/B9M1F/brrEbr+I0C4EaDFKBoHOeU1FNwhFOCCj3jDSxaMohpoy/BcBHDhtyGoEDjsiZ9nVA4E9mehIa5YBgcHZUKPx+PSD4BAZC8ECOZvSM/ximfU5oLKulwYgAEvdDRSklZnNZrOjHDY5YJBap1JACcLeOAr38CD9z+E6953Iz75d3cAJw08f88P8fKDj6G5vg5Xf/AGNN94DbAkMBUn14GxRAYIuuHyepCGgSAT8AoZ1Ag1sh07Ud6nRCKJCBUSAXA7vKUe1lI2D80OaxUKwmejvHFTC0GS8iKQUi5cbBCeCYgrlR4CLre37wnlRTC1gX4msOYxKGtbyeJntk8mKHd0qJbN0rOBoYSyF/fFexUOh+WYNrDzGmywlhJB5uI4iyOBN1kCswb08pIUG1LtJicy0MWty3r1IozBPrQfPoD+7i6heq2P+jE3psNLF6+1KBIpGwBZDqfcd2qxC17UZyoNUrtud06zM6yonU/G76aAfDolrXKBs1Rnav/nIm11jva1n+ICOPWLMpuULv+ysMK5Hf5ctpJtGCYxdD/y8CDn8qFouqCVCmIxGgyhmEBX50kh0mlbugxoWgC4q5AteUGW27g7AaRexuC3/wkTXUPwNrRi7oc+DixcCxTjQJqMQWyzqiGnk0pWg4ALXyxpsgDdbi1zzhdyEW9IWXJCp3XH95zoaQXSU8Wl3LIjMJGZkG1EpU9BGZDbSkP5d6qZGp9gTbhchFHfzkzlQNJdSGTy8Gpe+GzXeg/wxFe/g33PvIzrFq/F6ugc/Pihn2GsNYqbv/Q5NNzQppLmrEhQMl1CKKKpZ9bCbTZFMn30C/A2FpEeHxewi1ZXIzU+rjqkmWxJPIGQzbAoA9nKI2GnP2vAZLNpFNgF0eUSa/xsLVYb8G3Zcre0iMu9GrSuCajlsrM9HQT5cm8Jt+f94bq8Z7wfW7duxU033SSgbe+XFjjvCe/fyMgI1qxZg6GhIdx3331Yt24dNmzYIPvlufB7IaMi3086LZ4HKnFUGGxPzEX8CDundglJ4LwAuu04nQ63FijT5ZjLwsWuIZI3ZsDo70HPyRMwxvvhSfbAR6vwlMUGyqk2iVN2rkJQ5tbrpoqFi8vfVVblar2fVAOkkQvXKk2CqLR2YU263Y71nG7c63gU3mB/LrpihQf1HPnebGr3czpvlha5kWW5ocsHQ/PKZ3GPs/ub8LC7sHbdWsAfVHS69KZoIRRIFVsCwsUMXMWjKD7xA7Q//jDcAT9qr3kPYu+6FdBagIJfJQDqLuQ1lVHvt8uc6JSRDt5vnTT3ShC2rW6COBfb6uR7Wn2NjY0CYhMTEzKxV7qQCSy2i5bgwaUcqOzeLLZIJVsdTHRj7oMVc6J3jDjPWLqV1oADJl771+/i4M+fx0S6A7e+81Oo+otPAEutInRGVFiFQY+41ZaclLLImyiMTcBTFcOPvv99NM5txjXXXS1JoEYuh+PHjklntQ/c9AF4GFKjJS78DLzZzDmx8lSk2RAvhgyTyrFmdxq0PRmiVM7gkrZlZHspyj0flV4Oe1jYljYVKy4E47q6Onk/PDyMGlagWG5w3gvbdU6ZHzlyBE8//TS2bNmClStXCtjzHjz77LM4cOAAfv/3fx+vvPIK2traBKw7OzsF+FnR097eLhY+r623t1dA3lkcCbyZEjhvgD6dMEKmHhmp4j5zadA4sYilzo5nZChTVvvMUe0pi3zq4suDb/a3Kh1PobudQ2vRz01z5Vqdx+wOZIpwdrJ5yOzaO5w7oKsTv5Aud3pPrIY0GpMU+WK2suUenuw8J+nLVv90P0xPUMKukm5oDABHt6H9rr+Br5iEUdeC1o/9LlC7EfA1Wb3YSTCiatQ0Mo3I/aKHhN9d2lxx5e7eSlc7AcZ2/fKSyy3Be+65B7/xG7+hGNsCARknhw8fxquv/l/2zgLMjvJ647/rvq6RjSeQEDcihECCFHeHtpSiBUpboBRpcSlWSgUoFOePtBBciqaEEA8h7rub9d3sXte5/+d8M7O52S6UJlCke/e5z93dO/rNzPceec97lrFt2zalTCjf5766GgyGiLtezCEtxw3FRfHUbeKRSzG4KQxhPirCYpfw+wvVfHjfY0QTKSLpBP1HDWPM4TPhyP5KurU9nsVdoRvTsViaPKdd6ccQTZIKR7nvnnsZOXY0SzasZsYB+zN8zz0VmIU6goyfNIl4JIrT4cAqBp0ikBqxPOEDZDUFfnLeHaEgPr+/0zOXMZS33kJY2gMbz7d6xHeEu3PHxQxvm9dCPGAxmMQrlmiH+X9z/M3lzby4aXBJdEDGWJYzw/NyTuKlC5BPnTq1c7fLly/nhRde4JprrlFe+YEHHqiumxgPH330kVKTlDC/HIN47w899BAXXXSRisyY94l8/qcRia8SDHq2/e0fgS8V0FXLzk6ikwnxxvytvIQYtkxM9ThRk7mUinkKjNItczBz8tKd0fJcalvXHLXZClRy7Hr2vmsQW99iV1A34ocKxHajX1O3IXMTtLpLcnf53y4655233u7k0TUpLTPq8AXEBcyVPoCMhzFeotyncrvyvQCEeFl2MlZdKtYqLWkTW2n76y9I162kI2FhyMHfh1HHQPnwTjyxqgk9q7x/Hc9V8b1uPOwWj+Hrfwi7I66Z4V3xBsVjM4FCAF5CsHfeeSenn3666h0gk/5PfvITBeqHHXaY8upeeukl1Z3w+OOP38koMD1UZTLLdRLLSnqqOCBul5iTRZWMupX7LtfLAHURG5DLuE6DAis8t5Fnb72HjN+DO+DDkc2yqXELow+bzoyLz4C+dijWld6UjWcMczal8eff38teA4cyYeJErv7tzVRU9VElqZs2bqJP797sueeeDB02WHX7C4WCFJfoHnA0GsHr8+30fL7/3nv07dNHRSskPG2S2aQvQ1NTk/KKP+9lGkQC4u+++64aO1lH1hWDQMZXQucC3gKwAvDyMkPl4o3LunINBFyln8OWLVuUl96vXz/eeustRo0axRtvvMH06dOpqqpS2xBxKQFp8dBvueUW5cFLdGLKlCkKwMV7F0OgsbGRgw46iLvvvptf/OIXndGAr/+u7TmC7+II7Dagm/azHlA1M+ry+OtlbPKWMm1Jp3tkQlGeuXjp4hladQETVYv9RV9dQtQCBkrxzGj0snOxm9qoUZqrZ9XNGnc5IAFyiwQpdx0Vd3D7cw0S/feuWN0ddu/6nrvfxxcdRX1cJDQr2u0iTiJj4SRpNK4x5bilh7xFhW1NkJfoimC+S4GzCJW5tGZ492Ya3nkSW9yCo/8U/EddRnbA3p2evCOlawxkpJ+8ePfqPpDNfvsBvavnLF6aALfJihZPTLw+kxgl4dpHHnlEgZeAhnjiDz/8sPr7+uuvV5fwueeeU+/77rtPrZfLiJftKc9fwFqiyDKOIofg0rVhxHh1SDlmLAMpXYO17YOVVC/dwPp/fsrUweNoXlnNmuVrSVlt+PLzOObUE9je0cgTc54k5kiy92Ez2OeiH4BEpl0QCgcJpmMUlBXz6OOPMXbMWNatWc+61etIJ9P8+Mc/ZlttjconL/h4PmeccTrV1dV4vR6mTpuiqLPLV3yiyHL9+w1Q/IlEMk7d1lr69em7E2lMjKAlS5Ywb9481Rim6ys3F25680IwFICV8PkRRxyhwFvGTYBd/idetACxGAoCzOJ5i8H061//mvPOO0+BtgCyhNfFux40aJCKnojs85lnnsnzzz+vtnn00UerNIiE6u+55x7ldYuCnqRMNm/ejHjuM2fOVAaCLPfYY4+p/axcuVKtKw2mxHAQI/DzGPz/yXPcs2zPCHSiz+60TzUD1yY47NCG2hnQTfU43TFPk44GsTsseumaEpjR5V+NcvFur46k4HeGMP0fet7cKE8zcspdiXpmlla2oYyOztpZK5rKoe/iDWGU1uWCelfjwDyvrke/4wLs4r7N0djVY1cenmQ/4thU+NuGZhNA140ws7RM75muKWU90d+xWI3RlSY3FpvqtunOhmHtE6x+6Ab6ORw0xp0MOPsGGDKdtKNcGUwORVbWyNp13QKryrZYdBGer9ND74yw5LDtjTHtGgv6F2Ax/pFKZZQ3aLNZiMcTKl8qfwswCPBKL3p5JRIp1qxZo7y1Aw44gIEDB3LVr67knHPOIa8gj/fnfsAVV12pcrxlJaUccdQRPHj//QT8fvxGyZQAY1pC0grQbboQjByo2QxFjl1JtoYhnGDl+x+xfVsrz//fHPLseRTY8hjZZw8aV26lNK+EUePG8uQLz3LBFZfgOGoPmp/+kFdfm8P2UAu9Bvdhv6MPpnTmZCgWVUcd3GMadLSHeOSxRxk5ZjR/n/MCV/zylzgcdsLBIA//9SEuv+wyXnjheZwOGyefeBKJVILnn/+7Go+x48eq8WlpaibS3sHE8RMoKCxUfRkEKCWPLeMkuekTTjhBhb/FoBEPXkBaPh1myR8W1q5bqwBaQFNAuyC/gNaWFvbdd1+eeeYZBbDPPvOM8pQFsGXsxaj60Zln8cILc5g2bTpjx41R4/jSSy8rUBYjQLzxl195hZtvuVkZGALcV1xxubqWoj1xx29v5+QTTqC+ro4VK1YocBeDTAyBs846i8HDhvHOW28psJecveJM+Ax9C5N49FmPf9fnOufv3PtyNx7/3Zt4etb+Ro7AbnnoClCN09JvrJ1vtdys947p0vSwTWD4cnKonzf5/mtG3jQB9KPanaj3v3ugdmfbX/Uds+OambOL0Az1V07iI+cw5NqZ180wk2RVKU2MbWDjY7fiqv6YbLyD8r0m4TzqHCieRCRdiMvtVsEZS6wNh9etl7WJsM5n9MP+qs9dv13lfIzQvyIBGudkGobGZzCUIBBwqVI9KZuOJRKk0knyfYHOcYpG03i9dsLhuAqpX3TRhVx/w/UEQyEFBlVV/Zg9+wAWL1nK5s1bFGv6lRdfZPmiJTQ1NXLr3bdz/a0303tAFTNn7cdzzz1LcWE+P7/wIjx2h85XUDRC8WwTWBxWPKIMI/lws9CjSVoDbqF20VI2LfmEhuoaGre3UdS/iu0OK4PHjmXavrPoqG7mmdvu47iDD6XqxEO56Zwf0HvvkXz/9p/r20rD5pfe5v1XXiPR2s7QIYOZMHM6gX0mwUBJyxgysW5od8KbC96nsb6BQ753MEsWLWLF8uVMmTSJV16cwy8vvZQKaW/c0UaovZ1HHv4rxxx9NF6Pl0g4xN+efY7rrruOaCSiQPuuu+7ilFNOYf78+crbF4CW8Pj+++/Po48+yuWXX47L5yMRieDy+wjFYpxz/nk89tdHefX1VxUxb/as2bw4Zw5nn302d9z2Wy655BLu/f3vueD8C3j7H/9QBoI0p/G4pSVyIZUVvRkxak9i4YSKIki+XPY5YsQIln/yCW6Pm9KyMvr3709lpc5Wb20L0dbUTJHHR5FfJzRa87wk24KKCyGRl0Bl6Y7ONN3RgmRD6QzZSFilBMSw9Qb8WETqWklhGyTCnIcxN/nY/TP6X3lyenbyDR2B3Qb0b+h59RzWf2MEOvMcIr/bSsPrfyW57Fns7RspLS3BMf0omPIjsrYqEo6AKoPzSk5eyJGJLHj8X6+We2dZpYoZGCRJg09hRCpMcrbCe8HOtIZDOueZkjgy54pTLH10DNn9SCzJQw89yGuvvcrs2bNxu1y8+MIcrr32OiZNnMg/585jzgsvcPjhhzFh0jjliR986CHsMWI4N9x8M/vtvz9Tpkxl9MhRVFVU6ux0sbRSBl/EDI2JJ748TPPGRlYuXcr6pcsIb6nBk0xT4vXhywswdO9xDJo2AcYP0zutabDoD+8w9+G/c8mFF8GRQ9nw9Bs8+vyznPTj7zP8hH30uL1YEOtCNP5jHssXLGLJutU4K4oYffB+TJ85E1ffQr28LQ80F4RDKQIBB1trGliyZDEVFeWsWrWSM75/uhJgFFGZWDzKjTfdwP6zZjFs2FBqt1bzl/vu48EHH1Ljua26mj/96U9cfPHFimC2ceNGFbaWsLlwC371q19x6623qvRFaUWFAsDNtTX89dFH2XefGSpn/c7bb3PsMcfyxuuvc9yxxyqD4XsHH8zyZcvZb+ZM6rZtU2qOWzZvxul0g2ajV2UfRWrLapqKjricLiWUU9pHBszwU8w2krlyAmYvAlkmmgJpRyv3SEsHTinXs1gINTcrEpwcs4TsxXuXT/lbE+0BFSbTsDsc5BXkU1JeRkA4Bx6jvCAXtc17ciem0ndRmum/MXl9N/fRA+jfzev63zkrE9AFpLUwrHmPba/di7V5JU4SBAaOx3n8lVA8hnA6H6vTjldANB4lm7Vi8Qh/4usUizOQUoXdDUDvIr8XDiZxe5wqB+xwWQgFwwTypepbo317BwX5hSQTsGXLZubNn8fWmi1cePGFOJx2jjryCM495xyOP/ZYFvxzHnfdfjuPPPgQTz3+BJ8sXcYJp5/I3FUfE0lGmDx6ApNGT+Say69h1swDOPrk01TAKxUCh0RpBVDEe24FVrSz5Z+L2bj0E7bX1kmLIsKWJFFrGkexl4EjhjB28nhK9hoKgwqM1mlGKH4j/PWnN+BuTXDyPddDf6AmzkPnXILN7+H7Gf+LXQAAIABJREFUf79TB2rZpwCW6A51QNPWjbw99wMW/PMjsm1h9hm8FxPHjaNojz74x++lh/wNRWeVszGbtxgBOM2hZwLenvchQ/bcg8LCIjZuWEdLdS0H7z9L3a+NTc0q5yyesJDOBAi/973vMWfOHFXbPXfuXE477TRef/115bGXl1eoUP2HH85TXrF41B3t7Xzv4ANYsGCJSlW4nE7yAnk4DPU4Yd4LaH88/2NpoExRXiF+j49RY0bpeSYTwCOioSDdhFJ6Bxu5PWQ8onEIRyAaI5ZNszXcQkRLqmiCpAMkpSAevrzkU0LtEhGQNIFwKsRAkU+VNrDbsPpksCUXKCV8htWY+0x0AfQeD/2/M7V9W/fSA+jf1iv3TThuAULV8UtcuiQEN1H31A1kaxdhjzbiLOlH4cHnwbij0Cy9iFtdeIWYHRUJVKlTzpnAvobzMZub6NJFMr0b5Xm5s6ZxXOG2DvyFebrqoSCWEqK3snr5Gt56620aGuqZfcAsVnz6CWvXreGGG69nzosvMO+f/+SBhx4kHgry80suYfy4sZx4wgm8+fobrNmyjmmH78eEMRNxYSMZjFL96WYaNzUwY/aReo8CAfIaaFm4nnUfr6Ru+SZi29rxpWzKIWwN15D1ZykZVsWIA6bQ99B9YIBHByfpPVQArXFw26BQOvCsjPHABb9iz/5DmX79edBLb8iSePhdnnz8cQ677mJKjxhFayRDYbENq1HVqLqwybg0Ztg4dyErXvgH6xYuUxUQe+41gqoB/SnrU0nl5AnQv0A/blE5lUhModH3QAIMfr2IIi7cSl37hkxKU+AtHr50dg2FIioE3bdvqcqKPPfcSwoAZ8yYQV6ei3ffnceAAQMY2L9SD2kLLUbaD8ilkX5NMbBI7Z5JBhHioEcaP6ax+3U1vpaaFpxWG3mlhdARVc2dgo1NhIJB0okk9bXblKRuPBxV93g6mSIVT5DNaCriku8PYAt4ifituIryFJgLUMunVDW4CwL/Wg1rsoTlxOW5UUzhHEKwurXkeUqR0TJkpAOjhN9zAD43jWlGif5d2u9reLR6dvk1jUAPoH9NA/+d2K3Sfs/RE9BaaHr6FiIr3yIQ3YorUIh12Gx8x/8cXEOIE1BN6aTSzW2qnH6NHrrQ89IGg0Lg3CaQboazDVBPtAVxCZALJkXDWP0eQm3NWKwW/IXFrF62kpNOOInrrv0NRx5zjFru6kt/QWVlBWedfRYnn3YK1950PXuNG8Pqjeu475EHuf66GzsrK4KpINashSJnIS6BkKQNbWMr1oJiWBuHxZtZ+8Z8Pv1gGSQsBLxFYHUQTWeIumIMnFHFiP1GEpg9Fcp1ubhIIonP71Tg1mFFtccVlXGveNtv1vPgRb9ixnFHMeSnR+rriFDj6iTPX3oVHY4MP/i/O1TjlrQP7AYISbWigKsilsryrVnoSLPmwadY9+laGpubaNneRkFpEWMmTWDAsMFUDOwPeT4YVKHL2Ml60hDGlKgtMDx5uRfEANihfNtZjifPSbAjqcLpVUPKSEfAbji1KmIhRorRWFFFE2T7HVnIN2DOVN9pCao8vZQGhiMRVS+uJRO0bqslFg4p1nkwEiYl2gEOO9FEXEnSevw+CkuKlcEib09FOXhyylzl19winaR0XjS+V7mYnKZM/6r+q+vZCzFUPPTcV9ecew8p7jsxZX7VJ9ED6F/1CH+Xty+EMulfrzh1NtDaSXzwODXvPUZRxyo8ThvBvMGUn3wZ9JtFxlYhmKQii+6deYlfyyjpc7346eJMWXSieC6g55ZLJGJs2LiOwaOGK1EcLZ3EKlGGpMblv7hM5WcPOvBAtHSGpUuW8PAjj3DvQw/y9OOPsT3UwY/OO4dIOo7T5SOkRXBZvSQSUcodBTp4STi3PkZ4axPxra1Uf/QpS175AF8QPAkbfkcAh9tLiCyukiLG778vRYeMg8EGoAmoCQh7dWxUinwWCBn9UCRJYK3OknnwbR64648cc9MvKTttEhEP+OTEN8Kavz7LnCee5keXXkTJGTOUhy1t7JVSr+EaSqWcqlgQMl59HKTjYb0mReZk6+pYuHghNTXVtLa1EYlGyM/PU+DZu09viktLSKWSqqRLGP4RkYMu9OEoCHQ2spEbwWyOYtb3S3mX5J0lnC35dFNGddPadRR5fbQ2NKntbquro7yigkQySX19HZFIVJXHSamc6MsLy1wyKlabVZHt0sk4ewweoJj4Uh9vFwZ6wA8Bn54y6CyPMfPoRmhcxkveps2QSGMViWMpzXR+jqaFqtzMqly9nJv8OHxm85ksWUNUR6ngGU1hbKKV340LvjMZ+Wt5fHp2+g0cgR5A/wZelG/NISlANyqfNQdWawy2LWTrM7dTWD8PV6qDkKOYkinHwewLIG8PoqJIJ13ypPX816z6ajpvZga9E9BzQT2R4JWXX2TthrUsX7WCWQfP5rQzziCeSbJdWNh5eQTbg5x2+hlc8+vfkJdXwJwXX6a8opIjjzyagoJCUqk0Po9TF8cTZ1Q61krFngBjNbA+xbo336Zu3SYa1m0i2rqdaKidIQMG0xEPkbSDu6KIfmOHM3LfvXGPHwiijyJY4AHNrhsioiPTbslgz2YojAjZyqIaqohGv02QuB24712ee+Rx9v39r/DNGETGr2OTR8LS66MsvvdxmuvrOfjiM2FSX2LiVfp0A0xUXBOWDC6bDYcYDCqnbACbGZKXsZP9yLlJnrm5lTWffEo8FMGRtbBp3Xq8LrcSKNqwfgNFhcXYrLprLvXZAv6mOpyEruV3U7pVvje7pQnop50WEnkONI+D8vJyvRmLzUYgL6AAurikhNLyMl0YSdIXwguQe06OTY5XLoYiZxqIaWKxGFhySEqmIYVVwkqST+8utp17D5v1uZLFCEZV7tzlNZiSn/VQ5zSgM0Po35rnv+dAv3Ej0APo37hL8i06IAF01U3PQSxtx+MUybJa6h+/icCmN3B01KLZnWR6jcV/wjXQdxpJe77ukIYT5Il38jUmAJXokeF8mV3plYduvsny6yt+iS/PzyFHHMb8RQv44OMPuexXv6RPvyqcSA950aOH+x95iDt/93vO/8lPRU2dk088jSKfl0wcAgIOAnImsSoLdW8spWN1IxtfWoG9JU08GFJSTJqWJGvP4Cjy0KwFGTBlOKMOnELhvuNBKqYEHwzvMZJKYnVJ0xv933LYYVGJQ8NnNiF0GwqKArwhC7HrnuDhZ5/jkL/dReGM/roTmgFpX2+JQeyV5dxz7c1MPXB/9rnqbMVizxhOpGRXpLDRbhc1hywJicPbdA2JSCSLw2ohzw02M1esS9jrwK83TdOjEbJT4Y2JbdcgXdw8EIlLf1Pl6SONTOT3RAKk/j4ugxjQw/bS8EeIGHJ+YtRIZEJC70Z5tw7SRqca2a8dEm1JXMXSrtlY3vg+k9J1rUQNb0fhpp5FEgz/l1szN4GdExIPdoTJE6KkUZEr1Y/xmE6m3OmVo4mlKiYtWSXaJKWISpxI0j6GaqXk0KUu3+lwfp2PyLdoMuo5VGUQ7o6wTM8Q/o+PgKrhTqgJO+PwYpX2kol6WP4y2/52E6XJbWRTWZKFvbFPPAPPoeeTsvUhJQ6TSjWa0+iuj6PZtETdzIbWd+7WcmVZRbAkt2OWKqHPZNRkKj29M6k0H334IYl4nAMOOpDtrS2cePKJPPToI/gKhPjk56//9yhrN23gJz+9mBJvITaFUNCeifLTn1/OmAl7c85pP9Y5aXEolV8ESDqAeS2se3UuWz/+hHTDdjwJO464C58zn5QtQ2O8jZArSfnYAYw8bCql04fDKL8CraxSgZOpXy8Ul06DDuzYshJjN9w8u0bYKt3XNDxJvUeA5rISTifxZ91YwzYar/wrj//9eY575c8Uju9FnoCvLgKvM9rtsPjxV3nm9w9w/sUX0u/Y/aFAl5YVDHPI6UZCZAo8JI3KAAF2l03vyCbvWCyJ3+NU30qFYmfquCtF2wR7Eyi7uw0+z+CT77pGeXKX7yYPnbsrAXKzOV1X77grtaPrpszld0M0WhkRuWLZ5unn7qu7/XYR/9j1h6dnze/cCPQA+nfukv4XT0gBuuTQLWRsLrJpDXu2A9a/R+PfbsHXtBw/CcLiUo46Bv8RF0HpOJJWJ9lkCpeEQXezbu3fAbqMRtf2mGaHLSWhamjLy3JXX301CxctJJGIM2r0KO66+25uvOUm1m3cwAMPPKQIdI89/SR33XMPd9x9FzMmTsNCQrGhE2g8+shTpBMWvn/SD8kX3RzZaBxaX93GvCdfpnXJesqTTvo6AnjjGolonGBWozkbJmaH8tEDGXvkvgQOHAP9DLe7QG+8kiJDlhRW9U6rtqVOQd+0X090yyzv0IjZJGKg4TZCD0mHFckk5+HG2gHtt/2Nhx9/isMevpm++w7BFTLKs8wQRRbC61t5+jd30bKphssf/QsUOpSue3NLG6WihW7NsqpmLf0HDiYTjxNw+8ik0yp3LaQzX8Cv1OycDlcn9uQ6t50BkG7wuOvd+3l4rrDcRMTuEDkHIbspXOj2Qel6nLJQ7vGaf5u7MwX6duWp686+yQX17oBdfZ9rlXyNEa5dOeeedb7aEegB9K92fL/jWxeWu8QtbbqEbkoAMgEtqwjOuYvYitcod7QTDmZJ9JtA8X4/gMknkrUWkU4lcLgllrt7NHcT0HP1vXN/N1uQSu2xNOEwW2XKhYlFotiyFkW0uv2OOyjvVcFJp52sxD3O+P4ZnHLaqUzae2+uvubXeH1+Ru41moaGRlVZtG1bHb+74w4CbjtKDVcAVLzXugzk2WBRkNjmZpa//TEdm5sIVTfhiKZxpy1YJaZLiigpYn2cVE0fwagDp+OfsCdUWfQSK6ceqRbQUvwrKXUSd1eVzIn2vvxtBc0JWaNGza4Rtegtgj0G0EVtMvs78QiHvyENf1vIn+68l/2v+gnDjp+iu4gStrajWuJKqNmegPDba3jitj9Q4s/j2N/fqNPkU0kodJKxZ0lId7dkiAKLHKyBMMEOKMg3Lqm4vykQiVbVb8GUdtaVGSVkL2+9fe5nv1Qp4We8lDmoxuUzFujOW89dVFx04RbktqAwb0dTCFGG2MgadFad5VTESVC9O/L6F3nwv0hgolsPvatV8UV21rPM/8QI9AD6/8Rl/qpOMksmIy1CdcpvJpmSlCokG0m9+QC17zzCAEstqXCGUEEvLMNmU3jq1eCS4meb6tq2u1JxZl/srmeYC+rCkBZClbCkZXlp5CEs51defImVy1Zw3rnncsXVV1LWq4LfXH8dS1cuJxiJcN/993PVlVfh9wZYOG8BwbYgs2bMYvH8RaxasYqrL7tcz+sKkMtbcrNvbWLzx6upXbae+tVbIZLGZXXidLnAbiGUioHLzsA9B9N7wkAqD90TBuZBZUC59JoNolIOaLcqIFfvzthsjq+oGHZ6yYAODBppkYVVGXwBdJ0Ul5TlZP8C/g0ZWFjHA7+4hrFHH8yEX5yo14q7M7Sl49idXmwpCz5BLgm/v7eaP157G5P3nsz4n52rStw0a5p0gV1F6aXNjktUdURsRY7F5RTJOPD50OJxrIE8oxxLTx4r3FTiKTv6L+jK/p8NbZ8H6PJdbqXbf3yXC2lQJIhzAd10vc1QvgnwOX0i/pMIw398TJ+hs9TjiO/KSP7vrdMD6P971/xLO2OZ2FJaFpvVgi2bIZtKYbE7Id0OS19h/Zx7GBBahp20kn6t9w6k/6m/gSHTFBspk7Fgcwgi7k4mUj+dzwJ2ESgRdS4zly4NPKQxh9Q1i1CI3+VVuuqD9xzKj88/V/X4Pv+CC5X3+OTTTxEPxTj8oEPxWdw8/McHGdZnMGuXruS0406hfPgAvXxrQQ3VS1bT8Okm2tbU0la3jQGeXgRj7VQU9aYu1EJTNoKrfwll44cwYMpIBkweCcOdqvd4xprUiWRRob/bdWUyAUgBdqddOeJiL+TijniF4sFLafcO/X2946FbStsykkAXKr3N6Ilu1Yl51WmeOu8yKsp7s9+dP4eSNFpBhmotSp61kCK5qPUiFODUiWsfruH+O+9h0MABzPrVxTDEScQOLbEgxXl5uBCVtAZKi0r5ZOUn1NZuwx/IY8bUGWbTYl2wx+iZoAn5S7gOqtefgLyM9K4Buvj3qsdPFy/+3znmO7xeXU4oF7vVnZgbC/+s32U5oyWhtou37+7Fpr60x7hnQ9+hEegB9O/Qxfxvn0oun8qRFmgRbJaSpAjULKH2hbsp2PAyfo/0XbexVSshf/9zKJhxIuT3Jp22Ka/wywD0rqBuAryUOUnLzMLCQtXF68orr1TtM6Vn97y5/+SNl1/j3HPP5aAjDmXlujVc8NMLueWO3zJ6+Bgi8QiFbh82If01Jdm2cjOBtJPCUQN0ktumGBuffptNC1fTtHkb8USQwZ4+aLEk5aVlNLY10ZYJU7xHHwbOHE3VfqNhbC9dnc0NcRs0xJvJc7sJ4FBlXZ09zAVmJLYv9c028bR3MPLVMOdIjOugZobnNSRz7VBqZKroWjd4JFIvVsF2eP+K+witquGwa38G493K864hiYc8SsR6EO/cjAqkIfrRRh667W76DxnAQWefhGNkLzQ/tCbj+J12OqItSh99/kfzWbZsOQcccCDlpeWEgyGq+lbhdnlwK8NNh/aMpmGxWJXNIrK1uwPoaZVg0CG6K5B3w4nbaTkzlG6uK8ubVAK9y2AOa63r7+ZFkO60uwHo/7YzVI9r/t+e1r7V++sB9G/15ft6D16ARKLMEvZ0JsN6va9obmaSEKkl9Oof0T68n3xHSKFRm72Ixr77Meywc7AOGg9WkbUU6tguzojdnL4Aea63LoAuOXLxChsbG7nzzjtVR6/8/HwFWo8++BCfrlzJzbffRsZm4cXXX6GssoLRo8fgwYElCQ6ZzOVEG41yqLk1/P3+R1ny/jwGUEElZZQVlqt0bDgVpzbUQNJqoWhwBb5+RUw4dColR4yAQiNf7coSN2huNuTHSjgSRkumCHi9ikymasjToiJmZGjNPLRVB3YZe+UgGu65pNH1nLv4q/pb/PUEFrW8EO1FmM0ZhuonF7PoD89yxNEHYr9gXyiIE7VniVns+HAj1YdWg1QXkzJtK8SWt/OHy65hoDuPY269FgbaiNs1EokO8vN8PPb440yYMJEbb7yRO357Bw888BcmTpxEcVEJZWXl9Krshd1p10u7jGMWLSK9XixXwafLRf3c1rrdoF2us/9ZbDZzFzKWhrpud+D/ef/bcZSflwn//OdTbV+Mru5e/ybMYO61B++/3jnwm7b33QR002wVlTD91FRvC3WXmfJXuQ+r2NJm8FAWEttcLPSuSayuw9T1KTW/z0lw/cfVmmomydlRrgn+WdvvGn+T5Xan/at5Xrs6KRgNRdR5dN2G/M/8vmttj3keEnAUWs8O2avuJ4jcmbGT3aTmItHlsMu/ElEcqu+3JIJTkAmS+uBJ2l++kVKtUd0OWl4Rq+nDHoefg23sweCpUB69AM+/kn++CGXoXxm/yjE1qoplC2vWrFa9sKfsPZlpU6dy0gnH8/Of/4xRe42ktKKc1994g9feeJMLL7yQgQMGEk/E8bo8EE9DRljkxq1co5H4eDXr563gH8++yuDyfvgSTjxhO9lkljYxaAIu2m0JHL3yiQZg6lGzGDprgs5YF6k2C8QtcWxuKTozCrPTVlx2CZLrVzCdzSjPUHTGdS+5C+nLuKSytpKqlWS2LNdJt9bVa3Tv00KEDFZsRA01VE8CUotbefJnN7HXHoMYf9v5YOuAQj9Jq42IysFbVFl33KjbVm3QI9A+dwNv3PkAHo+bw6+6AMuwMp1Ql0nRUN/A1q1bqaurU+RD+f2iiy/mpVdeoV///gwdOpTCEikc19XS9Py/0cL289zUroC+023R5W7test8AUCX29UskVfzV5cZoev/cv+WvUsV/q6ao+roZcLs7tHNnQI/x27pAfRvGqR+vcezm4CuejqSjMuU4VR8F/EU1JsgGiFVL5uQTJ+oVVlSRBN1tLc3YrM48Od7iWkdZMUdUDd1d1kl46nU7/6cGJj8LTuUmFfX8qfPus1zAdQEdAMMhTksj7b6NL8zT8YERpmIzGUMbU0pEFb735WXbC+37iZ3utCPVTxL3ePc8bmD8OVAyzrRMnqnbKU+JrrQMuppiyIZZzUHLqefrGbF6XRR7JFJVQhUEiJ34aacWNyC0+HFbrPpYUbjSqRSGg6njI+cq2l0mRfZZC6LOabnMmXPNiljSyfJxqJYQuvZ/tBPyGtZjjWtkZE+1L4KWgND6HPWzVA4DOwBohmrWtcpnTqUuqZOosokE4rIJl5qVmrc7XoxdCgYwp+XTyqRUMIbso7UkNtcDtojUXx+rzra+YuWcO+9v+eYo48iFurgqMMPpWbTRn57y01M33synvw8Plr1KYcffQwHTdsfu0yuYclju3WPXPTKt2cIvfQB81/+J5GaDvKzfpxSlB3VSGSTpDwZwvY4EUeabJGL0lH9GTFrAv1mjoMqp674Io6pwb0yzayutcSfOad3Z9fkCKEYSeRObmEuPpirCn/AIYIlcpHCupzZphfe5pqrr+bWP99D730nqGNs6WjHUV6gFhP7w57IYpWbKizF5HbdaNgc5Onf30e0I8yQcSOZfs5xyuYQgRY5p3BTkMVLFpG1Zhk2fBh/fvB+Djj4QMZNGMv2ju1KCraxoV7JnIr8q9Vm5/U3XicvL4+pU6Yqg8rtcquIhd8nRwHB9nbyCgoIi45AII+UQXJUEaGuHPPuQL27R9N8xLsotX0R09pcJted2JWnv3Odfwfou7XxnpX/l0ZgNwFdD+alU07sWZdq3pCWycYpvkELWZWMy9AUaqSutoFErB2s0v8xTjZjVR5expZEU6CWC+ZdPWcT6HIBUCZ9AVzxH3IA3Wx/+VlXUSGW8c5KgNLorKASjALWptSEgqccg0H+lkSkuYwsL808zP3v4m2Te7wmmnbL/BVA1wFejCMF9PIW8Nb0NiNiUNnsSm8KTcY3Y8dq8WATL1jiwfKNiLq4rPTr14tSZ1/slImuGFZcKFg15EllaUnhWlXZkxnkNeAoKwhlXqOUAvSE1a6uglNKq7JpsskMlshmQk9eChvex6vFlLGQsdppcVVRedI1MHw2uEuJZGw4bDbVeUvFEpQBIwcgYy1AlCab1f1u0U9PqwYaoqBlgaR+HWRyF+1uOdLVG9YzcMgQ8vxePpz/MTfdeAMHzd6f888+C4/Dzratm1m2aCGxdIqx++5L71598Vmkk4lsy1AU+7SV5jfn88Fzb1IkcmkdGULbpROICJQV47F7CVqi1DhacFb56bPXQIZOG0XZPqNgsGilQkKLY/E4VP26PnJWMXt1G85ksplJ2125fXI9UOPx6VqWrZzgZBqLVBTIl4m0qi5oWb6Cv/7pQcoDFZxx6WVQalXedn08qsrSfFYbXs3Co/fex2nHn4RHJFRlfSHK2WDjs+/w9+fnUDVxFNMOmkWfQf11b90BkcYOVq5diWbViCSiTNt3Gu6Al45wOxf+9EIuvuRinG4nHpeHYEcQl9Otuqe5HC4y2YzqGR7w+tm8ZRMBf4DSklI1OtFYFJ/HSzKVVIacnljoGn3611z6rgxtzzo9I/BtHIHdBHSJ94XRNCdWza8AJyGY5wpjpVW6NLN0zXIsmkzWbvL8HkrLnBS6/CqwF01rOO2F0qIgB9C7ete54eTcGSzHxP4XY+DzPPRcL91BVgUXZVY1AL1TDNQAdHVspsEg65o6lnpKQa+q3dWXbNdsHJ17XDsMGJnghEBkgrhOLDJZwkk0gmRUoFQ/HgmX6v6uGCs2stgRyJX1UpkkjU211NVvxe2x0q/3YHrnjcCi/DEBSLsO4rJ2Zwy8K6CLkaPnQtUrq289ZXEo7FVilypJmoV4Dbx2O20fPkOh1o4llSaegSZrCQXTTidv1mlQMoRE1qN0r02TLiX17J3RBr2dpCqQliVUeXMGzWLBKYz6LLQ3t1AgcqEWqN22jd/fey+9+/bljO9/n4Dfx5tvvcUzT/8f48eP48dn/QiXw0E8GsXt8ZIVgItmsLhEYlT0zOMsfngOq95dgr09Q0BzkWqP4bQ4KMwvIGu10NaxnXg6jpZvp//MkQydPorCfcdBpZFjl0vqFI11uSpK2FOX9cSKQ0Y3N+DxFQF67tMhuXmbMOdVvbzuoROOsumd+Tx17R/58U8upOz7+xLVNJxOK22hdl6f+zYLli+mb1VfIrXN/OLYH5Annd7EaxbDpiBP2XlP3XIXrc0tDBu9FwccfTj09u/8uBjBq1Q0zLzFC6hubWDZ2pVcc811/OEv91JVVEZDzTbV5/y9995j/Pjxit8gBuudd9zBiSeeyKi9RqlUhFWIdMIJ0NLYVcmj/iTkQnh3s8euPp096/WMwLdtBHYT0CUuGVSgYdEKFaArf83WTpo6WiLbWLRgJUMG7cWAvnvgsbiwEDNAUKZ+DxkE3P9NA4OvclTNFOXnJaNyMTtnuS8tf2XOvt2cp3RXVHwo4925iLGOBM+zxMiSVKBucn71iU6XJdmxefFfk7TG6qmuWU9TQyszpx+G11qsEEgMAIl42KSsqHOlXFkNwWkjzNkZd9TlNjQxBowBUQaB0nmvh0+ep/nFP1AU3oxNdMpFyEXLJ9Z7Ev0PPQuG7we2fLISk7aKAaI3AUmnU3jcAkIZwh3tBARAslmVn3V5vHR0hMjPL1DiMB6vl4a6OhXO9fh8zP3gPf7y4IPM2GcfTj3lVNxeH6eefAoDBw3h+huuIxUXPXKb7imbdV/bYfNz7zP/+bmEN23HH3fhTjnw2dwK/J1eB64CF9uC9bTE2thr0khmHH0gzkNH62wzsfsUO1D/PWvLEs1KykBXcdPbs1qxyXmagC7j9RUDujKHJaJheuipjM58l3NvivFJ9UL7AAAgAElEQVTOFb/jk+Ur+emz9xGxxXn+1Rd46+MPqBg9hEuvuFKZtzdfdzUnjN6HaSMmcu0vf8WJZ5zBHgcaojSiEV8T4pF772HFutWccMapTPregeCVhia6/ZsId5C2Zlm+dhXt8TCLViyjuLKc3r0qcWayVG/azOzZs7n22ms5+phjqK+vZ/DgwXwwdy6HHHoIVVVVVFZIaYD+EhNJjNZ0JoXL9vla51/aM/pVzkE92+4ZgS9pBHYT0GU2bNenq2yZHii2CKS30J5ZzbqNq3HbKxjUbzQ+WwkilRGOduCwOXHafapsyeHaIQ+5E1h1d4KflWvazad2x+qm962Cu7lMo26ORhpvml78l3Q1ugN05aGbXvfOC3T16XW/Xicd6udkIZlJE4tFVahd0s0upZ8epz3ZyOKFixg6aC+qKoZiQcKdVuwWrxGyz2ITN1mhTw6vQPEFDMKW2oWEZPQIgKiIyx0ha3mkTirVBHWLaf373bg3vYtP6r+cTiIZL7WZIgbsfwrOA34orcQU2zcjiGiXqAnEExoelx5rkC2rjhlWC4loDJfPz4IFi1TkYuLECTzzzLO89NIcHHYbh3zvII474Tg+XbqMX15+OTNnzMTp8NCnVxWTJ0+j94C+CsyyooUiG5fyswW1LHjhbRa/tQias/TPq6LIVkgqnCSWiJNxaHTQwXZbEFdfDyNnjmbCodNhUpUuLGMS9WUYJGigiFZ6e0yzStoEdIsULes2kD5QXyGg63eAfleIIp4a2KSRxlAdRCD0/AIeuPl3HHbYIQz90SnM/fBliicMo8OdYUtrPRs2bqCpZhuzx+3Nmn8uYmL/PZg8ZSq+4b317TWk9EqFWJqVb77Fm6+/rhrXHHbc0XiG9Ae/9MqV65mmPRSkob6OoQMH88Af/8TQoUN4b94HHPi9gzDleKdOm8qtt93GwEGD2FK9lWnTp7Nx40bOPPNMdSbprKY8dXnF4jECbs8uk9K+uqe2Z8s9I/D1jMBuArp46B2GB1imyDFYRDm6mYbYIpYsW8y4kYdQ5B+IkzyyWTuWrA27TAAGGplQ8Zmnnwvi3UW3d4647ZxA+wJGgQqZKylNM+S+c1WvTrrLaX7cmUMX38VKNuvedVKcAkOzGmDH9Jt72KI3bjYdkYlM6gKUHIfkzTMubFan8t5zI4/qOihC3c7DoREnlmzD5xRPOMbC5R9htzsZNWI8DvykNAtOqx8LDhXWdjjkvE130nDZuwK6MhBE013G0KXwUV75chCZVghuJfbmQ0Q+uJ8S6RfqcZDR3GwNaviH70fZUZdA39EKCZMJDZsvXxdMSalFiYYjeJ02tFQCl9eDlkqjZa089sRTLF3+CXvssQfVNVs5++yz2LhxHc8+8xRDhwzm9FNOIRVP8uarb5KKpjn7h+di8fl0IRgBYQHUBth4/6sse/kDGjY1Mrh8MMWOEuq3NhInSYmtHJvPQXOqjVRRloHThjDxqClYpvVVvcflnCUu4iyw62RlYbGn02QtGcUJ0OmCunCJLmAiYG4AuhkB2d0iic5IiX4PyJ9daZZmrEZFXaRDmpTDKW6CTY1H7SNv8ur9j/LD887CcfRMso4oqV5eFm1ay5aarSxY8DG9yysY0W8Q0epGjjvlZOKpFE888jiHTZ5J+aABO3acgBVvvMncjz4iv7SYyoFV7D1zH7y9pWbPoK9IHj6VJhLczgdLPmLE2JE88cQT7DtzJvFEgmWfLCeeTHD4EUewtaaaj+bP5/obrlXZAuGLSLc3eYl2vM/Z043s64GOnr1+E0dgNwFdvNSQIcCYp+aKrFWIcM3Uxz9SjS72n/5DXFQiFa5WaRCR1UOdwncKR1PkFQpAGaIknSPUOQV1Kb0y2ea5Q2n2iTRnttzpLHe2MwHTLDIx829GYwsVXDTfsqzpoZuxVEUvyvFYBYj1WbmrUtV/dqG7zMjdMv3NLaoYiHpL2ZMAejrpQXBX6Yd05r13HEFCCgyy4BbCElmiiVa80tuZOJ+uX0pbezNTJk5T1yeezuKxFypATybTuJwSMzXdye4BXUDMIkaOprPDt1tEqwwKtSxWLQiJDljxGs1P/pJSrR0ccpAOWsNJkmV7kjfjTHz7HAvOAJm4BYu/WMUYYmlwS1l7Flxyw2TTpGNR0hlN4VEiA5u3VHPVVVcyfuJ4fnXVL3E7HVRv28xtt92i8uR33363rqWacuqhdZXsB9pgzauL+OCpV3GvaaWfowin1U0kGCMhhozUYnt9qt92a7qDkj0rGXPIJIoPGQ0DDI/clQG3hbRFWqVAIpUim83gFe1yBeQawXAHhf78Ts6DXpVhoK4J6F0N0v/k5jFvB3Mdw6gwQd3ET/3Oz5IVtrtRDid5dasY1tv1+2bJdQ+y6N0POPuqy2DsEMXQD5LkxXfeoKJ/H/oN7M/bb79NbU01g8p6M2vkBKINbdizNgYOGoy1TFIiIveexuGxk2lPsnLhMrat2cimlWsYO2IUfXv3oe+ee0KfPAhnoMimRwwcUhCeVk1x3nnvPRWJWbBoIT+/9FLefvcdFSU56dQT1fwil1CiTSZv8gvVl+xmBO8/uSQ9y/aMwNc5ArsJ6BkymRg2m8QZnaq8NE0Qm7WFxtQ/WbxkMbMnn4+dCsXvlRIqLWlXhCfFcVL4LOa6JOJyQcuc5XLrqI1Qb2eMUpaRx1tvJ7nD/DcBaOfpTP/e3J75hCtetlmklcPmzgV0ObccxehOirIJ/l39of/kcuaeZ9fjM4OlOqGqk5kv2lrZFOK5axkboSC4XH7cbptEq9VL00MlehbdCsFgirw8veQrnmzH7ZTpPc7aTZ/Q0LyVfSbPwIKHaDKDz1miatMTiZRS+Nrh75mAbrL/9X1J+1Gn3Yxhe9huEaFXlISoTYvpDUXqF9F875mUxrfsiMykIOgpJb7n4VQefS4EKiDlAH85cSxEDUDXzSmNNZ8s4U9/uJdQOIrD5eXSK66mslcfUqkEF150AYOGDuKyKy4la5USLRtbtm6iJFBMcaAMUjYd0MU7XxXl3Yf/xvx/zGOwp5LCRg1vykKSjE48t9vJeu1EbEnaLVEO/cExlMwaD6McOotbbhlpfW3X6EiGyVhseB0+g2+dJa0llPyq02o3qutzwycGoJv1zl0iKP/JnbPT42IaBzpyd3roOrDr948m0rxCerM59LtJ07Ca0QIZmyZY+fDTzH3xFc655EIsB0zUhXC88PH6tfzliUdw+N1MnDoZf8aCryHMsN79GTRpnBoTMbKU2I0DvVlNTL/3kMIADT596S3qa+sUEbGmbhv7HXQgFf17YelfAOE4qpG6MGpFxUbsrvaIIiC+/c47jJ0wnor+lbrBamTDEnENl9s0zruMXHcA3gPqu3R79az07RqB3QT0HJwxNBI0i3jtddTF32LxkiXM3PsC/NYBBhHOgS3rVB66NG7a3tGCzRXDZk+rUiRp9CE1xH63rsIRioaxK5Sy4XH6SSQzuJxeRaDS67PFO9RDwvFEDLvDit1qIZNNq799bmGw67OcTGyZjIbVKqQvqd+WGtsduo2aljRUMjMkkwmcTo9Orra7SEg/DXFWVStOcErI1gjVB0PbSWeSqo5WwuCKea08tgSiUibnJeU5yXRS1VTblDyWAbyyjawFq8VGNBbD45H8tR7ej0bjeNxu3VN22wmFwgQC0kkjQzQWwevxsGHjehxOO/36VqkxEK9ddMei8QRedx7JpIbd5lITqxDNZCgFyAW+5HP1xmW0tNew9/i9seETGMJGAC1rx27RyxAtuWV+6rRzAN3wCJUWmRZRHnqHxaUmdolIOySPrkofthD9849x1cwnFY3h9ki9Ypa4xU1twTj6zTgBx9QDwVYIjmJCGYeSNFfFctEo1lSMs04/haOPPIKjjjyGZ/7+Im+//xG333En5SWFWO0WbrztJhYuXcx1N13HkAFDFds/m0jhignZzgUtsP7hfzD/uXdI1YYpzPrIS3gozxYSSkvayIKz0ENNrJ76dAujD5zAtB8cCVP76CF6uf6Gbk7GUGuT2JIE1vXiKVNgxIi4GNoBO3IhOqtRfPdcx3p3Iu7qLspNQ+U4/12dd/Oeyw3iKDjMQKQ1hS/fAa3w2lW/pWn1Bk76/mm4jtxHdVlrSoTY2FbPnff+jot/8hNWzPuYbUtXcv4FF/Dch+9w2hk/xCPjp8raUkoPQC+RM8YtV0uqNUPjynVs+nQ1Dc0NZAud+EsLlPBMf/HeA0bjdTPzZfJlcyMZuSeRC9TKxpcdy5TRBeyN5bpm7Xpw/tsFWD1H+/kjsHuAviMCrM8t4h1YZZqrpS7+GouXLmW/yT/Da61SPZwFmK2aW/nJwt4OhppY/ulCAvnSqCNNLB6lrKyUwYMHKSDctGkzgwYNxmXTS8uSqszNQyqVVd2zZBuJRAyvV0+KalL/TJrW1mZS6SS9K3qpjLPZfiGZTqv1xVOPJ5IKaOOxGJlMCp9ftqHXoAt71m4zc+NOwsEEPp9LJ1Hp9gEdHW20tjYpsYxEKonL5VJNQKSeVkBdANz8dNjFK5KysRQOm4NYQqIaNpx2B8l0TC0XjcfwusVokVC3R7HBczuGyblJKZmGHtqVuuy16z6lvLwAmz1LUaDASADYCMfj+N0iIONE0+xYrXbS0qvcrnvmota3A9CrDUD3dwF0dxdANyZKBeiGpynHo2rHM6CFweIkYvGoUTS5Ymoejm2D539NeOmLWKNteF0SyhH+gJVa91BKxx+Ma9ax4O8D9lKCGRcWaUoi+NDRwaMP/AmvVeP8s8/G5g2wZVMNZ517MU8/+xx5XumiJrnrJI8+8TjDR+7F1ElTyQiYWx26Z74hxorn3mXFK/PRNnVQrgXIS7kgmSVCmhJrBVFXjI2xzaRLYPyRe7PXcfvA6D6QJw1SJCwsYy93sfQy049NwFg6jinSnhkD3glJDRRSHzqg693Kd3Didqef9mcBuonzJnh1BTHjFlarh0IJ/AHdCHMJ8K7ezhO/uY14dSM/+vWVMHaQ6oVeF25nzdYNbFi5im2bNvPDU0/jvQ/nsmTLWsZMGM8B02dS6PThl6iOCpyJ3J0hLGAekFlVINfEyFi98+LfCMXDqme9x+OhoKiQ8spK+varwl1ZskPjySw37xLwkFy88hBUFze9+1xnzWVXsO9i/+SOQw9Q9IzAd2EEdh/QzYiz4a3JBJ+11FGXeInFS5Yxa+8rcFv6YlVq0hKO8+qsVGuKaKyNZCbF1potRKNhevWupLS0mHg8pnfDSumiIX36VOG2+1m/cRMOu4dwOEZlRR9KiksNkQkHHaE2WlqacDitNDTUkc4kmDBhPDU1NZSWlpHnLWTjls3kBQopLS7nkxUrKS0pJJnoIB4PseceQ2luqyeZjClvWDx0n7eAkqJeNDdvV+sJaItwi7g19Q3VNDQ0MGrMBMLRGG1tbUjP7bKyMmOiDDGw30BC0ZBq19m7d2+qq6tVP+6WlhblzVdVVeJyabRsb6SttR2Px08smmTokD2x4VBBYPG4m1qbCEeCRCJB8vJ99OlVSWt7M5u3rCcv4CSTSTBq6EiaOlpobm5TNOuArxSft5jC/AqsFhfptJRqiR8p6t65gC4e+hRsmIAukQY7dqvpocvp5OTRlaCMALpMoCagi96qxLNtpKxelQQxkxtKbzzWCMueouXlP+MM1pLnSOghAyu0WsqxVY2jYMZRMHw6WMuI2QvI2CTQDosWzOfUY4/kj3fcytHHHU/91jquvOYGZh54BKeefixaIo3Dqfu5yXiSWCSB1+bBIQn4GMSXNLLslQ9Z+tJcMpvb6W8robe9EEdMqvcl0J7PdmKEXVH8Q/IYeehoqo6aCHsWgjcGjqQqxdSBXAwzEeAReRhDbVVJswopsOt0YKBJZy9wHdBN2SIzSv6lAXoOeHUH5N2Buplrl8+W7UEKfHn4hHKwvo2P73+WTQuXc8ZPL4Qp4jnr4ff1S1axpXoLTdEOpep28tFH88Tjj2F1uzjznLNpbm9XioSLFy5mwuhxeCwOVfKn1yMaY+TSuYEqNG9SYEIJEu3tNLU009jcREcwSCqTxu3x4Av4KSoupqSslPyCAvBKK9pupCt2crezpJNJ7G4jtNbjoX8X8KrnHP7NCHw5gG6YuspDV556PXWJOSxespzZe/8aJxXYLGKWS/mMBOd0Nnw6G1Fh73Vb1hGJhBg9YqQKSNY2VdPU3EhRUSE1NbX07zdQhb6rt9ZRWdGXeDxFfl4h5SWi5KEHmz9d+QkZLcmAgVVs2bKRtu3NTJs2lSVLljBgwEDVxnLB0sUKmPv07sf8+QsYPEjUqbKsX7+SmTOms/zTJRQVFShvYft24QK4GTliAqFQjKJCUauyKMC3WDM0NdcTCofo1bcvPrfMdpDUkjisDrbUbFG1tOIpdkQ6VNnNiBEjmDdvnqqplVpqAf9+/XtjsSVoaqrH5fLisLvZtKmaUSPHUJJfRpoM0st7zdrV6rgSSYlGOOldWcHW2k1ktAThUDMJUeMaN43l61bQ1trBnnuMIRrWaKzvYPKkfRUACZnMbpPRTXaG3NdsWkbL9m3sPX6qAegubJiA7tA7dCnry5z6jVorBep66kAE6JTzJCF3dV29pCwS1NfXkoipM9wEHUtpeORGXM2rKJTEquQzbJCwBNjuKKdk3IHYDz8TbJVo7nIiKpgNyXiEBR+8wyvPPYXP6Sat2dljxDh+dMG5ejpVZEfJEmkL4gvk66AhO09B3ZxPeOPROWTqwlibYhSl3ZRoXnxJG86sjISden+WZkeMXiN7M+uUA7B+b7AKM+MMknJGVcMW/VwkiO/Ejhu7Sk0IR8CkGBjRi51cPhPQTeDRE+ZdagZ2q2rt855tE8DNtLN5FXPXkWXEWAnFogQ8ogcBjW3t9M8vUMTB9274E6vmLWT6Afsz6uLTFKCr8oN8B//31NNM2XsSqxcuYvOmjZx7yUXgcaHZbfzjvXd54YU53HbzrQQEUM3hkfO36pdHZoNkJEm53CF6wcgOFdfOcc2SCgZpD3aoBjstra3qebDabXi9XlweF4UlBWQtesTOHwgoD9/mUQzQnUmiXQDdNKh6Qu49GPldGoHdB/ScmaMT0NlmAPoKZk++EUe2CLtNgo0ZrJpRZmIVjy5GRyJCXUOdCnv37lOB3+mhNdxEe0eb0iXftm0b5WWVingn3uuIwWPUk5/QRA4U3DYXoXiQjZvWUVZWTK+SMmpbtrBtWw2TR09kwYoF9KsaQHl+JctWf0peoIg+ffqxfNmnjB09DqfFyVtvv8m48aNYt34148aNwW1zs2HLZtpaQ0wavw+pdFaBrbwkX57JJGlorCUYbmHInv1xGOAWTASVDnVdfZ2qqx2/13gatjcocB87fCxzF8xl2LBh+P1+FTmQEL1EIiS8PnLoaJWF/WDePIYNHU5FiQhpWKmpr1HnsveESSoyENdEmS/Fho3r6NO7jLbtddTUbGa/qfuxfPUKfL58hlbtRXskzupVm5g8cYYB6GkD0M0ceow1mz+hpa2eKeOn6blzBNADaBkHdquU5OlRTN0C68ZLl2C7QeyySmG3EOBkYauXoBFalqy/I9KsasTanryd7Ib3CcTqcWaFFS9fummK2qDfRMpO/imUjwF3JRFJFxgGQTYVgmiIl+fM4e7f/Ymjjj+Dg486mQGDeysmfDoaweXwQYtEdBwKNVfd/RqfvrOY1jV1FFv8FNp8eDU72VgSiyZnaieaZ2WVr53xx+3HxKNnwx5uHbRUzjxOR7pDGZI6HoksjF2BuYjcdoK5iZS5ed2uYJLz946IvP7gmLUWuzqp5AJ3t9v43AWytLa3kl9QKMLBerWGLB/P4hHmahw2PfIW7zz3IoOHDWHmz84j6k3g7SVN3KF25Xpef/d1fnT2mVg8Xsl/8dbrb7Bw8WJ+ePZZ2D0eAqVFaIZgUI7Zo2v3y9UyVYWVB2/ccDm1+an2MA6vV7rV7Dg9DaJt7QTDQYLBdjQto1JYXr9PefD+vAA4jFx8Z4REX70rtyA3Nb+r16BnvZ4R+KaMwO4Beq7Zb5H8tV55m6WeuuQcFi9axaxJt+LIBtTzpaYMTWdfYwB6VMuwpaZa5YWr+vXCatHYUr0RIZvl5fmpra2lV68++LwBmpraKCvtRSqZpbCwmHxfgZoYYpkIm7dsUBrlhUUB1q1bRSqdYMaE6cxbNg+fL0BZaQXV1XUU5JdQXFRObU09Y4aPU+VGy5YuYczYvVizZiVFxQUKaOV78cjG7DWZ1u1BAv4C5QXolKYMtfVbqGvYyh579ScSC9LR0UE0KhyAMqVFLSDev39/1X1KPP7J4yez5JMlDBkyhEJPIeuq1ymeQEVFJTXV2ygv70UykWHduk1Mn7YvbptAoVVJjC5evJBevctVOsFq1ZS++oYNa8nP95HNpqmp3sp+++3Hli3VSsO9uKiC1uYwLmceQwaPUECU1lJI+a7Un+ukuKgC9Na2JqaMn54D6HlKA14t2+mhKxd8B+NdgYSE3G3KudL9del5ntDL16w+2q1u9Z2IqNmTHaomXXv/KdrnPYWjdR0ShbWJly615jELLflDqZp9Oux9DAT6E1UqglK2lsKejuG2W8iEwoSjGZ545iVe+sc8fn39tYwdPVAkcfTm4pLV2ZBm67Pv8c7DL1GU9JGfdmOPW1RPcyEpZqwaiUyKVDZFc16CCZcdybDDJ0I/rx7GlTpyN2guCY9L0sMEXmlAJCNpU1GBnYq9uwFzU+re9AR3ct5Vvt1A2h0W0y7NCbmh9C4R5x3byz2I3L0YFRvy3DZub8Pj9pPn0RuitLTHKfW59d7oDVl+f9Z5xOwaF//xFlyVRRBLQr6TrC1JypLG6XKzZc1a7rnrbi677DLeevddhuw1nFAqTp/BA+jTu78yXlQTIbLKoJLh1uKiy59TRZI7p6Q0vaTNeGnxlEpVCXgLx6KT9S7fC6FG3kKGU2Oql+lZXM6dNBp6AH2XbrOelb4lI7CbgC6TvKkkJnlZIfwIYaiRuuSLLF60hv0n3I4940G4Mio0a7BXLXbRH5ccpof1W7eonPfQgQPV/5avWkx7RyuVleUqNF1eXkFRUQkb1m8hEk6QSmqMGDGKkvySzv3Xt9XS3FKPpiUIhdvxBzyMGjaSDTUbaGvbrgRYhPFdXFyBzeoiFIzSv18/krEwbW2NDOk3kA01a6iv36YmjGg0SXlZHwYNGE5Lcwf5+cUqhy71zRJpCMXa2R5sYcWqFSruW1RURElJCX0r+yqwWL58uQJ4+b+8RMpSwF2WKfIWKUAXktrAXn1ZsmaREkKLROLEomm+t99hKkMr3bxcFhefrltBNBYklY5TUOijoqKU+oZawqEoed5iIuE4Y8aMYfXqNYpfIKBut3rZY9goZcAImS4tghxW4fpHsUhzHGKs2SIh+mamjN+ni4cu4j86z2sHEVA3ZBQQKRQR11wAXTfQbIoYF4VMGKx+2mwBBegiKmtLhyHWAtULCb10J+mapQQ8TmzxkC4xa7NQ5+hLauB0+h3/Uyjbk6jK6Qvey+SfINRcR6C4hNa6NuyeYv4xbxkVfXsxclQVeVYrqa0dONxFtD48jzm3P0Fhm4NB7kpcMRvxbEwvqbJ6CNoShK1J8vuW4ptYweg/HIf0Xsmt4Y+nsqpkSjXzMr5SnAATDbqiaJf679xCRoNx0MkpUINqvlU0o6um7xefOXLBaSebIvf4cn/vuulOQSWz0ZGNZCyFw+mWSysdcUkFU/il5HFbmr/d80c2rl7DD8/7MaUHjNVdbI/o+Gs0tjRyw3XXc8QRR7Bxwwa2bt7Cb2+9lXvu+R3TpkxlxHDpGWDBZrXicIvFpKl0Wu+qfjq3IJ1RqSj53uvRo2EKp9OarpRotlHNtVpUziBntFW7QcMAyB2QHDe8B9C/+P3Vs+S3bwS+BEDfIcgiIWMpfcrSRF3iRRYvXsV+E27ArhUgz7Cea9U9P6xRrFbhpLsJJxLKQ/cp9RM9BpfQYiSScdxut2KpO0RJLJvGZnGSSmu47R6SmaTyxH2qXjpDKLEdmy2LS83EIkSqP9w1TbVEIjF696oi4CrUlcgSKfwuIegl2B5qUgaAsNYl9y7NIba3BXG7/QzpN9xgjUti1UIsGcWj6tbEdxOh1TTheASnUxjlGl67xGwtJLIJVSsuva5TWgq31U1ci2O3OpRv0hZqoygQoLZlvdpnZUVvpU/e1NjGVAnzIwInQugRClsSWSuWCavzzVPNbTSCsTD5njJiiSRel5ulnyylpKSM8rJeShxGGP2qtaUAeiaL3SaAHskB9OW0tjUwZdwMbEiTHA/2/2fvTeDjOsur8TP7vmi0r5blRbYc72tsx05CEhISSMMO39fAx5aE/im00JbShQJt8wGFQktKKfQjrElaEhJIyILjxHZiO14ir5JX7dY6M5Jm3+f/O897rzQWdkpIDMTRzc/RSDNz5947933P+zzPec5hDZ0tbpqtpAogS6bBqRQuH5D1rWZOoaUx7Z6PSvtaTAN0j/Sjp4FoGMieQ/DHn0fmzHOodhRhSkyoYmqZA9GiC4P2BrR+6LNA3UrkjdXIa9fOWEzDIf45DLPdspBIGZX4jC1fgJMEvSgw/L3d+Ok//RALrPVAfxJsAqyBG0mxCDMjbTPjdG4MEU8R1733Vsz91DViqJK08f4zwGxUZDcdxOUnr9/FAFIDCiGCljANZuJ9qZrCNKBrH3SpAZ0fczFQF6XCjIpsqbWQ1+4TDla9a4UPkpAMBwlse7/+A7Qfbod/SQv+4APvgT3ghsFnk8E9ODSC6vpq3P3FL+EPbn0LPC4nvv2tb2H9mjWorqxEZGISdbU1aFu+AplYDDv3PI8r33AtTBaO8fMa/OR7SKcysNtKlOBmngfnEXZLSFResigThSvNNpCCF6WLgN+waH7RS/jam/Nnj/gyvgKvEND13KOK1EkcIk9s60IAACAASURBVBO4iCAGk4/iYPsBbF33cXjMC5TIiQhaqJSbUbPzKu3L1ZLxUyOT0o42q07ook1oESajAfFEEi6nIr7EEym4pG2NWwGZXApWAfRpEEpIm5gZNq1ljfsxGk3SKmcxAZHYOLxuF5KZODo6j8LhsEtk7XS6pYWM74vE4jAYTPC4FLBzo42jyUJBT4O0orENTn9ufHICZb6ASFjarRpJh0fIji1hnJukvJAtTmJouB/jYbLcHfD7A6gKVGuLhzQcVheyeUqJEtz13h21H8ECqesTrA2IRCdkEVTmJ2eB7PfpTp5crgizWY/Q0xKpd/a8iLHJHmxYvgVm1KIAHyxwoiD99xIfadK0fEyBHQV3eoA+XWJRV19Kn0XSlkmM1GvP2hXJ5mDMB5He8X30PPltNOd7YUtnAU8ZJkLj8JdbES6YkVt0Lare9ReAbRkYOicoWmNi5icFc7EIe05pC4RMKTiMdiGiYwwIfWcfnv7OI8iOZVHtrgbo5Z1MokbutjhiiGPSDfRU5nDVh9+KxR++Th2Yn2Jy0znpC833U662F5oINDDXn7rQxD8zIz/V4iYrht8QYbQPnFpfvdQkddEovTTloCGiWPJOd4vJIeoWByKJB+S6e/CLXz6FZ5/egbvedycWLFwMzK+Y8n4PjU6g88xJDAWHkcyl5MZYvnI5Hn74p6gKlOHdb3s7fnLf/fjwR+8SSalgOoIymw/ZYhpOetFzMV40yD+JzNkCJ74CTNHnhRQnB2lh+2gUvnKPZLjYvqiXieKxJFxuhzQg5LLkj5hgYNqJyrfiPmeCoSSdL/esdp1KpZT1Szfzp1yXkn+XMUbMntpr6Aq8QkDXp3eV9pIInR7jhgkMJh7FwUN7ce3Gu+DAXBih2tUIJCpyViAcT05Kio2gxUZ2aotLD/YMywUOMimRsVSaSsJhd2h912og0nKTqpYUQiFJhn3arJmaxe1KASDNPKYXDepbUlX/gtSY+V6mtXO5DJwOp/gvF4tFeJw+qbXbLKofPhQeh8ftg5V1PK0RiTanJqqhaMM8Fo/D7WIuV2ldUCjGYrHCRtnVklk4kQoLaJJMp6xI9M2AbCGHWDSJbLYAp8MDh92jBHU4KbE1WlOG42OqtKZSaemhJwdAP0+xQxVhGR3QWUMnoCfR0bMfo5Ez2LCMgN6IAgKwFu0qQpdT0RuGOXU5RLN+apkkQKa6/EsBQPGZ6IlOFDAiywWe9t05ijHk23+Os4/+K5rG98NezCELr3hg2x1xxJJAon4Rqm79U2AOyw4VyLksihGNNFwww5ZT7PqYKQU376FhIPyjDhz47hOInwrCaw3AkDeLXKjbaICnkEAcY/DWlGHAE0fjuzZj2V1vR9qchq3Sdn709hoauK/Koc7M2ZeozE0BVrEIg852pRQk0xHUVO8bwMCpftz37/ehoaYJV9/wBjRsWKkEeDhMNFW9Fw4cwuGOI7A7bOg8cRx//Zd/ie9861uoqarEjTffhJzFAJfDg2Q2ARO9CvJFuGwu5As56RjhfZxMpOQYOM6dbFnTNoK4gST5IpCkaY/NBquZY1zd7wRuh0NTprkAIhcyeRhtmtDTzLSKvqjRyin6TFf6cxbQX5W7cHYnr+IVuOSAft3GP4IVTaJEpqJ0sqy5Ubglj3B0EGVkpUq6nv83IV8sIplMCxFOLRMU0IXGgygvCyCWiApw+T3UplQ9yFSHkwkBBYTCQbhcTiUck03BbuHiQbF4dauMbI7MWIa4it8bS0bgJlNXYztRda2nt0ci+5rqOvGTthi5H5NkCLjwsFnNmIyNIBINw+PxwOf2IZ5Kwm33Ip5KaO1sRuSYlTAYNcCn7WNeeuwpCGM1M+zJIlNMIx6PC1GOqXum/e0mB7r6epBO56QWXlvVIJ+vu2uriL100zMmXMAwujEqf/MpQOfVZA1dB/QDGI2cfkWAzmuvf6qqpeuArnqR0gULDCbWSAGnIQn078Hww1+H/fTj8NvySEcNsJX5gEIYoQQQd1SiaeN7gGs/Cjgbkbc5RbGVeR9xJ82VRLQJIPqTU9j57cdwdu9R1KESVe5aFJKUxc3CLjmjOBLmOKLVRaz639eh4Y5bACZAdIn+VxYgv4pD8Xewq5cAdD1nITkh/QsWpzaGwRryaxSaE0+8gAfvewDlgTLc/qH3w9nWCCSzgMuCs92ncfz4MaTJJynzw+1zY9+hg/jA/3cnXKyVUzO2UEA+FsXQ2Cj6R4axYEkb3AE/RkIhPPCTn+BNb34zmoRUZ0QsE0MqmUKlr0LKT24qOabScGj95sy+FVjq0oh2LLXJctRml8Uw297sNopEXeSLn3lNZg6x0q/p9Xzv/A5u19mP/J+vwG8F0C1olD5nBb0K0IsFK5LJKDrP7sfitnlwmF2IpeNw27zIFHIYGhpBTXWt1KC5BcfH0NV9FldcsQQTE+OYnJzAvHkLhBlutzthNih3q3Q2hZHRYUmZs/7OOjbr7bKUoKKbhX3watFA3+9sISElOPayU32bcSfBnMYaXV1domdOtTrWozlZWCgjSgGVfA4jo+dwbugkRkYHpB3N7y9DNBqH1+OXlD57yQm+qhhhls+VxYf2u5LLSmIo1Ie+vl6Mjo6gprZG2toaGhrgsXpxuvcMkskMfN4A5tTRGcSEOGVtbR5k80VYTGQlGzEZCcMnCyM1FeuKc78K6DMj9FcC6MpNTJ2j2pRQCiN0BehZutUZDSLo5TSmgNhpJH/2DUzu/iFqHDkx8TBVlSGVHEfGCMQzXhhrVqP6nX8OzFmNgtWHhMEq+MstGUnAz4UXU+1dwBMf/yomDg+KHYDf7IcpaYQDFriMZkQKYVhcJpwzheC5sgk3fvmTQDPb8QowuLiwKsBc2g71P4+Xy+sVvwag6x34ytiG0ozUD6AbEB1SgMJoDEa/W67/Y9//ER792cPYsuUqvOeuO4EyK3KDYzAH/ALuHPg/+va3MXfxAjjL/fC5naIRkRoYgL2+Dt/40v/FYGhM7oP3vv92tC1bjjs/8Uf4wt13SxQfy8Zx3333iUjTDW+4AU7Ykc+QX0HCq8oeRWMxAW6PyzWVweOXpmMvs1jku7DkV8ypLN6vrIk10iKzcwYxnbjIVlq3v7zujNmzeY1egUsO6Ey5M0I3w3MeoKeSRURjYWx/7iGsWtMGl8uN0ZEgmpq4Ejehu7sXixYtFjAma7y/v09W+uvXr0MsFkX/QB9aFy4S0ReH3YXG2gYMjp2T+jfbxDhpJxJJlJWVSe03FksIG9xqtcPr9QvostYeTYbR19eNJa1tYAJ44Fw/KirKEQoFpf2M9e7Gxib4nGWy0KArF+e2waFhTEyOIhLvR//AGaxZs1Z051nTs5htEsHPb1qIWDohKnCRSBwOhwuVFVXwuZhZkMQgus8dRyQaQiQakc/kgoWTDLXhWecLBkNIxFOw2RyY2zwP4+OTCIcnUOYvx9joJBy2cng8ZRgc7MfSpUtEWlaIdAL2dhQKBi1Cp/Sr3rbGCD2lpdwJ6Ff9Ril35SqmJFF1QFcWOiyfKJU/1tKlBFtgTiYDpHuBXfdh8PFvorYQhoHi+C4rxpMZuMpcyMWsGM340PzWu4DNtwHWOqSNdOpjWUVUZOBklN4FTPx4H7b/84/hSllh95cDeQsSE5PwwoYyox1jhTGEnRlkFrrw9rs/CtPGGrXiIDM7lVNqcq/nKOt/AHTOacyE0dBliuHPL1J/n6g5a4Co9ZOP9w7g4e/fh7HTPbhu8xasuu02wG0F8knAY9fEYwp48P4H0NTUgLXXbuaXgf6+Ptz7/Xvx6b/6DP7z3u8KkNqcdrx4+BBuufUtqGuog788gBMnT8JitWDNsrWIJiKocJYLh6XARVpJC2Aun5OSGTd9Yc9xZbVMp+zJ57FI+6V2E0yl5blS0Yh1eqvDzAleT2HM9Ch+jQLB7GFfHlfgkgP6NVfeCZthDizwaJQuFaEnEwVEYyG0H9+O5SsXIp8v4uTJU2hbvFQi7mNHOwQkbUY70oU0wuEQOjqOY83a1Ugk4jh5shMLFiwUD222pS1ftgyHDrdj3rx5KHP70TXQhdGRMWl5I8haLXa43T6pA7MvneQzMuuzuQTa2w9g/bp1GAuNSt879eS5gKisrMTkZEReP7e5BQ4LDUyK6B84h1AojLnz6pDOjeDU6aNYvnyFSMYSfFkuSKUyovh26tRZMZThQoLiNG63F06HC9lsDtHYOMZC/QiUe2CzWXH69Cm0tMwVYOfko0vfZoTEY0FT4xyMjgYlC9DYMAdnz/TD46oW9TyS+VavXgWXk6UNEzLZgtT8CwX2rjPlXQroypxF1dBPvSJAZ6FEaZyzcKHmaxFtpXCMtLbZQBzmQwuL85kB4MR2BH92DxzBE3AVEwIQE0XAW14GY9KMc+Ec/OtvhOuWDwBVq1AwBVRgaIKQGA3Umbn3FJ750v2oHC8iG08jbrLBbLHDxL5mZIWxEbflcNQ2gvf9y5/Bddt8pAxFWD1q8s4m07AxTTsL6Gom06JNPbs+s6Q8lXov5dFpc2AqkoTdrRE/uY4juHf24dH/ehD9PX1YuWEdyubUovXqzYBXRfah7nPwVZbBXOGUNoIvf+lL8LpceNc73oHv3XsvGhsbZQzeetut2LZ9G+wuB1xeN6rrajE0Moybb34zurq7EfAEpL7OdlCWmHh4qUwKFrGxBZ548kmsXbdWLey1ktt4ZFzAvrG6HqAoDf/OSL30pBmlS3rrIhG63NNay+Hr+R66PHDwsjmLSw7ojNBtmAMz3OcBej5nRjIVwcnuF7Bs6UIkUikcPnwUa9asg93kxM7du7Bu3QY4zE6RVCVJ5ujRI2hrWyxuaF1dZ7Fo0SJxUGtvb8fVm7Zi556daF20ENVl1Th49KDU3BYvXoIzZ7pQHqhEXVUj0mLQwjYZDlRxkcDp7pMSDTON7/f7hQh37NgxLF68WECadqStrYvgcXhlzHf39gigr1zVhmwhiENHXsDCha2ygPB4fFr7WRBr127A0SMdaG1djICb0rGEPx4V+7fzCIfHEAyfQ3NzvRi1PL/3OTQ3E7RHYDIbJUPA2rxuLlNf34Dh4VHOQVi8sA2Hj3bA761Fy5z5eG7PTqxYuUyiEaqZJdN0eaNzmlEmumlAn3Zb6+jZ9woBPS9nRJZDVpNqVRrnJFJlFFvRyGMpwmwzwcIDz40AY8eR+sW3kex8FmXZMQGAnN2MgtEuOmzxtAGT/nrUXf0uYPP7AVO1NO6xLErr9cSuczj6pe3offIg2szVyOayGJEjsCFgZGkkgRxSSNVYYX3jAmz+yntFzjVmLMJhNKCQTcNitqKQy8GoMwsvmyH9Mk6kNELXQF23a9dV3ab5m6IjB2kIEP16ftFkxCgmB/1rMJkCbOwx1yo/fGIwiMP7X8TubTvQ0jwXRrsV1916CwzNAeSzReQdBjy3dzd+cv/9+NDt70dNoBzDAwMw5gt44P77cfeXv4RvffMbKKsIoLapHuHYJIZDY2hspnzzC3jj9TficPth3H777XA4nRgeGcajjz2G666/Xko95wYHsXHDRgX0OWamiti9Z4/4K7z55ltgN1Pn0aBY7zMos5JyJ2iXAr1+eUsB/WVc8tmXzl6BS3kFLjmgvxQprljI4KlnH8KadUuRyxbQ2XkSWzdeIyvp7TufxaqVa+D3+BFLxmTAvdh+EHPmNEnEOTY2iuVLliGRjWPnzh248Q1vxLPPP4uamhpJmR84cEBAeG7DPBw83C4Rcl1to0S4VH1rqCOrm4CURyQxLprvJK5t3bQV49Fxef+a1WuRTKYkUq6rq4fJSKgqYmJiEj3dvaitD8BojuPAi7vRPGeupMfnz18oUXpf3zlsvHIzDh8+JqQ6arXz7x6PH9UVNXKOwfFRnD5zDPPmz4HVasFzz+3CqtUrpKTAc6SJC+uFPHdG6RUVlaIqxyl08fw27G9/EYGyasxrno8dz2/HsmVLpfXNzkVQvgiryYlCke1xFwH07v0YjZ78jSN05R2ms9mVmQonfUn6s31NeoEtiCUysLkcsAiJKgSkBpB/6nsY2/cwKmPdCiTcXiQmEnBSQs5qR28sh4oVb4Trts8AngWA1a2AYjSP9n/7Bfr+4xAqxviZE6g0VSFsKCCWS6LK6KKSDSaMUYw3GHHb459HwpGFqYFmN/RaSQqY51JpkSZ9pW1jl3Jw/lb2rYN6SW+djsd8Kl8ifDtVMhbrYfXNpzWXQze/dZZC+EeS51jO0PcdyQJWC0b3HMHRY8fQceY0KprqceU1W9C8ZCH6z3RLe2rV/HogWSDZAqHuAdiddgwND+H+/7pfUj/rr1yP7TuewU03v0myK/sPHMA73/Uu/P0//APuZp3d45Go/vNf+AI+cucd6KUZUmUFFra24tSpU4jEomhbsgSHjxyW1P1NN96I1gULhUzLMaYaUKe3kktykUTObBH9t3KPzn7Ir30FLjmgv2HjR2Eq1MNm9E1F6BzpBulrKaDj1EFMRkICeky7E5zGJycxMhJEbW0dfB7flO3o0eNHxImtpqYa0VgEba2LMBIcFN33BfMWyHDcve95YbK2tLRILX1hS6sA4InTpzE2FkLL3PkiG5vN5MV7nS1jdHobH5+QFDtr5l6XT/TlT58+A5vNjmXLlgnb3Ww2y4qdAM/XtR/aB4/PBLvdLByAdJqmLpPSA06CHJXpuJAYGQ5K6xld41jD8/sC2qK/gMnIGI4cbYfb7RJmvsfrkvJCXV2tYM2ZM2ekHY3EvNqqOoyMjclnO50uyR7Y7TZUVlTg3FCfvJ9qW5MTUSxasFRS4XReu3SATlkZZYvL9jQF7RoxTgCdwiVmpDNFkeAUoE+yTW8cOP08Tnz/H9GcPwk7ESRB8pwN8BSQyacRzxqR8S5E9Vs/A7S+ATD5JX2P9hD+34fuxpyBSngiZuSQEPLgeIb10qKIyaTMaXQVR/GWz38I/j9ahZxPGYJYkJvWDqdyjlhu/tpj5fJ84YzcemlG/UKBaSnISYJbE3Dh9eXyjheUNAW1eNP+6Sl9/uTfhmJof2Y3Du3cA3OygA3rNmDB9dcA9Xa1GmTanlxYJ5A3AeOTSYSDQWHK/+RHP8Yf3PJmPPnoY7j+husQy8Rx4tQJ3HHnndJrufu5Xejo7MSH7vgIvvjFL2LJUko6n8Cbbr4ZNocdxzs6ZF7o6esV4ml3Tw8++YlPynebzCThsDqQyaVhM9sUeVcbqaVQP33LqJj+9X4LXZ4D47V5Vpcc0G/c+HGYUD/Vh06WO/vEyUVm3YqCIRR2YV836870BCcsKPEY6plrpSwjwN5ul0u5tY1PhOF02aU9hS1nFGqxW2zIFekXTplTsywEmDbTBWUmIhFVy7bYYDGxxsYpSxlaKj9yF6LxGDwu9kYXEI8lxAqSTHeKyFgt6j36Y/bQG0052K1UszJIyxqJeCTEkXRnMnB2MiKdycq5sQ2PhjOilUGQY13ZAlGKc3tc8hyZ92zLc2vnzvOPJxOw2x3S9hZLkJVvgcPulDJEJpuAw2bBZGxcrgcBfTw8ica6FvGPp6/7pUq5E8ypY6cA3aq01zVAN00BOuv5zMlqDmWpKGCMAn2H0P3Q1+AbfRYBKtkk+F2bAHcaWaSRywAZWz18y94O3HgH4G4Gog4M/Od27P7G4ygf9MALNzL0TDOZRZ/dajGJ9vtocQKm5ZV40+c/BFwXQFyEzCgyTJY2v24jJH+vmg5e39sFAJ0XpDQbfzFgF14568wGuubRIUDlbLioI/VM7n5tR3RCzrMjhaxxgn24CJwLov/AcfT3DmAgOAxXZQBLNqxC88orgHKNRc+XGwGt2QWDfWOoa6zEvuf2C6nuyOGDYi381re9TbItv3zqKRzv7MAf3n47fnz/fVi/YQOee+453PzmW+AvK5MOknu/9z20LWlDZVUVHv75z/DJP/sUzKIhoc6bmTvaFuv2xaXrkVwhh2wuJwt7i8kEq/TKz26zV+D34wr8VgDdjAaJyJXOmbJRlQidC3wxdeE0oM+u6lWZTB5Wq0n6l3Wi6ZT7l3btCsW8qKXpRTuVQlfDksCuWtn4WWqf5/dvs7UrJUYnHJg6K4i1fILl9PGo4aqL2fCzkqmECNvI0C9mYWJvrmQaNSdwTSDHKH+fHu5Txy9COADXB8xKiCCOlCZ5PgZpvSO4c1GiNj6rC4hO3zjSXYMsjIY8MvmksJG5Tcai8LnLRd7WanFeMlIcK+fCZjfwkTJj0QHdLICu+pbzeRPyZjXxGVIpmE1JIHwWkR0/wOSBe9GQj8CQpvVpEUVnEjlTlllzJAtuRFxXoPa9fwXUbwRO5vDkp76NzKEJOOJ2eOEXHXFq3pOtbHdakSjE0W8IY+PHbkXLn1wDVLF2ToDJwMKMQZpZC41dpwvvvZ5n5Oki+dSNNUX2LpmjLgTqahyrTgcuaPmISzyumTjKucDLIiv6g5QApgzBVH1dI0pODY84MHj4NI7uO4jQ0DAq/H7U1dVh8RVtyFuMsLbUqRWCi8Y5QIxdEybAyg9JpAGtD33gzFmc7TqL+QsWYPv27dh01Wb8/Oc/F2vVOXPmYN26dfiXb/wrbr75ZmlxO3T8KN7/wQ+IGBP1H4SMmsvBYjYjW8jDPIMUN5MsOLsm/P0Astmj0JCiyBD2FW1qTXsxpTim3JWwjCLFnScsQ6BMR2C1sUebKnPUb87CKd7MBmQzyiLVZlPAJtGvhfXkNNwuFb2n0hSKYH6uqDmKGUX+NV/IaprrXC7ocYMSliFYU5KV1qwerwPl5QGYVEJYEddEnrUg6fF4gnVdJTeqFOgoSKMScARwpve9ZM9La1ZOtNq5iGBEzhQ90+OialckeJNpbhShGP2cVLSvpGpZRvC4ldtVNp+RFrSoKM55JBDKZYuw2SyyEOKCgAI1FitlX8nsjUumQL2XkrYOkYSl37wSlnn129YUoNMGlY8cEqvrNfQpQBfbMSsyJlVjR5o6/BkgNQx0PIHuh/8e1ckRODOcqQvIm2Iw2HjcQCJlRLhYh4atHwBW/iFSj/bg4b97EOUxP2x5G5xGN9LFAjLFjPQi5yx5jJvjiNUY8Z6vfxLY5BPjlRTdwLjwkQvHyI991Ey5T7O7X9EQuAzfXIrzFwJ4dcq6VqAucTQN6FTP5wIvgSQq4AAVErhIUxkS7YLxpwvIkz+ZgNzHsq6fBFLdfRjqHxCb4RwXYnYzclYTKpobYPW5UT9/Luw2C+yGIgxWC/KJOEwe13kZl+xEFBa/B0jncKqzU5jzDpcLJzo6JN1+puusfOiK9avV2WQLMFiNKOSKMFoMMuZSmQxMZrOM+Sm6gdapVxRditmU+2V4+79mT+mSR+ilLHeOCJNhWimukM8hlZ+Aw2oRZTXWitlapqfIS0cn0+dkoVeIe5kaWkw/u51lSKbSMuAUMHLJrqw+c8WMiNAwna3EZdSWK+ZlcUCma1V1BTxiGWlEIp2C06Ye66pymSyjXE0+ckoTTc1IpdH/xe4AJQlLjftpxbt0Ng2b9MNyD6ryGIlPIhqNSPsN63dqK43MTUilMxpAqwUOMxeUuKTORyoVh83OOFUpt6lK5oWU4l49YRkF6JyhTcgaFKBz49LIokfovFQmBzIGo0hyG/PkPHF1Mw6MHMTADz8Nx0gn/Gm2NBuBfFzlax3U6Qfy1irYXSthnX87uv67B52PD8GZLYNDeqMpg6sUBin7OZKbQNCbQfXWhbjhax9UVm9c65l5jEQTbtSkt0yDyrQ8/mt2EL+SA79AgH7+7l7qBTIMlQlKngZAEqXr0kZTnXDT44497Nk8HEa1yDyPDa/f6poInX7309fHkC5g6HQ3ivEUosNBJEITMGXyGE/GYGkIoGZ+s5Sa2BHCLhV2erBUBo8N2WAElnKvmhY4JNKMEEpSMmkuFkp66fV1PQ+AN7TyR5qeinjOTPIUWTbLw8Y0wew2ewV+T67AJQd0stztoFiMqn0bkBTQYdtaLDaJE10H0DSnWpTV2L89p64FkURMRFpS7BW22SXCZb34yNHDWLhwAdLU6Xa7YDOz55q1ZGXLyBkiND4Cq80Ej9OFVC6BEyc6UFbmFylVp9MBq5HgbMDQ2DCGhgYxb16LpNtImKOYzdzm+fD5yjRgV0dMALZaLFrNWmm9Z7MZlPtp32pAOpcRyVYmO2j44nV75VxT2aQmOwuMhcdQGagU4GbEz5rdZHxCMg3MJvT19an3er2orayTVj0y7Gn7ajCYYbc5xWmO4KnLupbeQwVJtFBcQy1FNAWPSyr9qgCdyVUCuvNXAZ21cc7wdMYzmJDMqz5ysbDJxYHkaaQe+gdMHtkGezIOH9OmsZiaeL1AnGUJuw/xYCXKrLfg0M/HETtXhXzODZMxB2MhDyfNZLg/qxU9+RDGaoAtd7wZiz66SbVXeYuAmQYheaRhRAZ0VLPASRxSWsOv6zr6zBTy1D1V+oSeHr/QpKU9R4K7HnhLoK0n7vgeI2vsClP1wpHgpqy7tQ/i88YiMvRikDBdfS18JMvbKN1XzMA4SzlmYCIqPeRHTh+D0eNCKBQSUOfCLpNOIzI5KfMGa+bpVAp1tbVgRM2x7vf5JLXuq6sH0mkleKO3aKjpYfqf8D+0E+eaUNFizn/N67lk83sCZLOHoa7AJQd0RuhOtPwKoKdTEKW1X+74L6xcvRher09AdWXbarx47JCorRHkOXLYuuV1efCzxx7BosWtSCYTogi3qGUZEikTnHa/gNlocBjh8VFkMkl4fS7U1lZh3/698Pu9ki7nyr25uVn229vbi3A4DLvDirpaZV165PBxtLVdgcqKGmGiMzXPFH08xbY5I8bGRoSAY7GYkcmkhBVfUVaFM91nJS5hq9nExIQI0wQCZejr78Wi+YuQKaRx7NhRrF62Gh2nj4v4jc1oQ+eZDiycPx+TsQkMDQ1JyxkXBXMa5wg5j4I5NKCgd3tdXSNqUVuEowAAIABJREFUK6nlztY5VTbI5oqwmFUKXq9FqqyBShdyjXMpzVkIjypCNyJrcF0Y0HlsJju90pAqAFbWPXkWmSSQ7wf23Iuxp3+A3OQQaj1uIBQTF55iBRDhORgAd3IuDF0r0LXHhuD4XGQNfmSKIdFqr0QZ4kghb7Sj1x7DaLMJ7/7cnfC9oU7L/5OEkQZsBUzyu4RNZHiZ57Eogv7rFtBLiW86JsnPmWB+sdmSUbnWpq2c9qaSY+fvQ0NmmvXpujNsd8sVUzBn0vCJS6Gqw8u9m82hwBKRgWURlkgMyvfcZoNoCE+RakqifH6XMYKzDVw5JkNh0XEYGx4RCWfquwdHx1BbWyuPs+mMLKa58Cdp1O50wGQxw+qww2yxIJPPwcDfnXaY7TYYTKRVFuHkgqAioDI/XKHoEfwsosxegd+DK3DJAX3zmg/CY10gwjIqq6ZS7pm0AeHxYRw5sUOU4jicjxw5iuuuugFPbH9S5FbZttbR0YmmpibU1dTisccfw9VXb5U+bUa0bYtXwGoOwGH1icpbV9cZ1NZVSZ07mYph/vy5eO75HWhpaUY2l0E8HkV5ebmw4DnYqR61b99erFq1GhaLA0cOd+CKJcvFCMVidKiMoJQJuCTP48jxdtFMb2ioQzwRkYh6SdtSHD2mLFcZHQwOnhNA5+ccO34UWzZcJT7ou3c/j2s3X4Ode3di+fJlsFgs2L17N5YuvUL6zbm44HsmJydBAZlIJIqhoWGsWb0ep06dQZm/AvNaFkr7G1HILs5vFuTpPsYgVDN6Y6ROBq6qmRtFhEZq6LRYNVPVbTrl3tlzULNP3QQzKlCAFxYEhOcmPEGJrpQdKoo2RWLkQ8lQZoX+pICALHfhkGukuCJMjNzpuEZ3LqMdmaJJUu6sikgxIJWCwRACurZj8MF7kBrtREuZAxgLidE5AT1uAFJJoKJ8MbDHh2BnJc70V8DinIdwIgS/0YPyggdBjCNnsCFYXsBYsxkf/PKngBV29UHcLHkUbQVEYEACZgmyAlr6XzNyL+F1z6wY6+GaFpZdjHGiIeL/8LQGdCWveoX2qa9kDvm1AH0mwJd+oFG1A8ol1iNu3gS/EvbzximIEE3eqKyBeFexOGRDVpQFKTHLqN7K7hPeYBLua1ZnjKKpGcDVqUVxMVK5DOwmK4w8gEQBcOiFbT5ZBOzaSkP1K6qttHYfSajFQb6API2SbFaJ5MmtyRUKwkNxuF2IJuKw2G1yG9NkyeV2I1BdofbJ8yxN0b+SL2P2vbNX4FW4Apcc0EmKY8q91D5VKGUFG3K5FF5o34ZN61cjixy2P7Md119zA3bv241FrYtQ4atE+7F2WVWz95sktg2r18tpExjXr9sEm5EWpWb09Pfi3LkBrFq1UshwsWQUbocDz+x6GkuXtaHCV4ajJw/Bbreirr4GJ0+eEAEa9nyTwLZh5VXYvus5XHvVTVqOzaIZnKhaNyuE7Uf2iU3pktaFCEaGcPbsabS0zJNof82yNfK6F9pfEHYuwZkKdpvWbkQkFcGhQ4ewZcMWBCNjGBkZkXNZvLgNVVXV2P700yJMwwmMjms0rIjF4qBT1JKFS9EzQOOWIFavWjNF3osnk3A5/ECRE6AeZTKPrM+maoIjoHM9QkCnu1up21pn9xGMhoewYfVasKmsAPaK1wAFj0qHcruQd4X8LUQaIgA64tm0fl0mSykCq83qjKykxO5QkZY2R8tPuaQRINKN0Ue/i7FDv0CDIQRfcUKIcyxzMzefyPKHG8ZoExLdZeg96UV4uBwozoHbWoNEalIgOldmQld+FJ61TXjLV/8IEoIzccOPNQNZk4omuVm5SNOBx5hDjobfKv8Lk5QsSqFO76xXZDpWEYhN4kWvrOWmzkvedQFg18vDarfavvXvTJcPfRUG82+yi5cqkU/t7yVWKefdJqWXrfRgSsL/0iBeslqaAe90mXqmwTwvtL4z9fi8Y9aL9i918hc7fv0+LL0vL3Tcpc8XOKby0nIr/upaSmPaS/0C+feX+vyXOu6XTOX/Wt/cb3JLzL7nNXwFfqeAns9nsXPPE2hd1CItI0yNbdiwAQcPHpTUeG1lLY6dOCaRNKNOpqXb2tqEPb5//34sX74SJqNNotVoIoazZ7qkZkbYyuWo7laDzs7jmNvShMrygETYVpsR5eVlOHVaAXokMgmj0YK1yzZi5+69mD9vCUxGJzzugHii6ylrkteOd7TDZM5j4cK5GBkbwMC5PhGdocpcdTU9OSFAPX/+fInWeR6Up2UafnR0FNdtoRBGTMRiYrEYli1dDpfDhX379guwkxFPjXdmJsbHx0X8pq11Cc4ND4nU7OJFbVPmK+xNdzmoTV8K6OwJLgV0w1SETrMWBejsHVL2qZ3dRxGeCOHKlWtFvNUI9tOz1FDGgub57CbtJhdpUJloQkL0K2ioqdTcuQ8mVbWCJNvD5PhYFlBFVB302PYr8rCZCWR3PYJzu+6De7ITFaYxIU7x400eIM4JNOeBPV+D/EQtznW6ceaYFdFYM+zGJjhdNkxkJhGzpTDuSGLh9Stw093v5TpD0qIxBoeUbDeo7Lq4pirsnirSKmMZNl2RoMg2yhyy+bRM3EaDWfQEDGyMM9iVN/jMSb+ENMVIbiauTTEadEDXQZ1oICuD2SLs7/scOiUDO+NAWcoTvDdQX+L871HjC76yU7vorTEL6K/swl6e7/4dA3oeZ3s7pXWMgM6tvqYePf09AuL0Fx8NjYosI+vLJL4w8iVY9vT0oKlpjvRx2y1Cs8JocEzayERMxmYVMhyNTsoCPjisVgwM98JmN8PptKOnpwsVleVCpGE9urFmLk6d7YbT4UOhwNq5BfV1jYqNK1sRw6MDMBjzqKoow2QsJAz6xoYmnD5zRohuTOMTvAnofp8f4fGwqFIlEgnJMLQtbBPnOAI9z2HZ0mUww4Rzw3SJ4/vpBmdDWVkAI8Oj8riyvBqT0QiikZgYzVCxjv3tqt2NaUhtxMuPlwvoRxAcH8HGVRthEjCnOhbJi/xpU6BeOqFoYE4Y52ep+Eq18KkoVHm7T+U2mTolgYlQqvL08lAPqkyFFJCaBI7sxOjTP0Cm7wU0uOh+npD6uSXgQDhrRDRhhR01cBlbEewNoOMwEArVwe5uRt5SQDAVQs4LFAJGLNiyFLfecRMm7UDKAeRYKWCaX3rR1T+p4WspYokYpwXPYDQW5bVK2FTFk4pkyP+XnIdEatOJhykOgwboeuSqB3eSsJ/K5pd84O84Qr88p7VX96z0zt6ZgE1rZr13nSS7CwJ66fj5dSP12fXdq/sFvo72dskBnaQ4ptxNUBaYTPlSNZlhU55+xJaiiLMQ8OxW5X3OFjUODl1YJZFKwGl3Sp83/842sNLWL51ySnW3Am1DSRTTQFiJzXCEFJAtpGARol0BkcQEvE6GcQZkClmxRc3k86J/ni8Cw0OjIhHLKF3fV44NswaKTShGPSVKKb/K6JuEOx242e8a8DPSZRuP7hmuRnO+kJeInkS/hloK7hAeC2IAE48n4PMwT6xU8dwulhMMKBYptJOFxUIf55Ic+K8UQV8uoB/CSKgPV67ZAqvU0C3yH+N4+Y4EwPidMIokRJEWxH+8vqp2r4PUdHDC9LVmpkrcYqsSc9MmM4oG1dakAL0IWzEOpELA0AlMPnk/Ro49h1oXX5PDUDILBKoRKlgQy1phNvrhsM5BOl6FUMiPZLYZNmctLHYjMoYU7JUORE1x5P0GBObXIJiNoeC0wuR0wEBFL5MZLpsV5S47KjxOBDyAUxP00Rck/KlZYatzY0SvvYbnrosWqVuriEKeQiQaLbokrawvWEpjqCkyfSmoC9qXppRfRzPPa+RUSyNzPuY/jkECOQFdNOBneKpfLJp/jZzy7GG+hq/AJQd02qc6DHOnAB1a2xrzofksAV3BvM7O1mVV6W/MjQzUeCI+JQNLQDRp6k1sZaMdM4GezHW6mOULBTFR4XRMi0QCMglxlIYtFHMirUpISeeSU/3eXAiw7cxm0cCLtWxJabtBX2VGxRzA6nOV9zIV3biRzNPX3ycLDf5jyr8iQHBUx8/9Ws2q7yUajwrwk9A3d+5cWWioei2jRAXoHrcCcfbJU69dW5eo12jM9an7TU8bCzDIK15eyr3nRYSifVi3VPmh5wo22DQ5XuqeqyS1RymrGcguyko6uihqIBbB+BILanVYU8CmJEHlemnVdkbzOqBnkYc5H4bbFASyIcSffBwnd++D2+BBpujBYMaDfGAOog4f8pTMtVuRZwuf1Q+zqxZ5ax0MBTt8hQJsxgI8VVZEc0lEEUOskECCSoEOOxKpjGQxuMYwFQrCnXLbLHBaTbCbzfA6/XDYbfB4AOqS8H6SO4R8vpwi8anvgOl33gvkCeiVYIbjqpWw9NzVOkv/ZvWn9Dj/QqSx1/AMcpkfOscvS3xq/Kl5gr/PBHH9MhDkubEr5vzt1w3P9XfNDNNnw/bL/FZ7VU7vtwLodkPzlH1qKaBzwmQtVQdzgidXt9MRtjrHadlVCEhbrVbR72bETHUpxrhK3pWyjYprLY5a+TzMJgK5mmIVCBcF2OU9GuDQZSlXyGgSqVkkknF57HV5tcQydeGpvkbAN4rAC9XpuF+joYhEMlYSyatj5sKDAE+Sm8fNTAAwGZmEz+tDLB6D26Vq/azTmkWy1SApd6be5Zz52K4yFrpkbCYjplVKNtYCaWlja+40mLxMQO/dj3CyB+sXXQUD5qAID6jZR6902p6oa8pFBX+y35zpdEboXhRzLwHoWsirW3GKQJjkpxXw6aCuotYgivER9O55Af2HTsFR9MNir0fc1gCUz0HS6YKjwgerk4pwCRhsZlh9fmTMQDoOBGi9ngCsTgiL3lUmJHlYWY2gMJxKqoigXT4FZBIxpONRZJIx5LJZkpxFe59yv16PBwGfB4EywOdVbVhS4p4qKfDouahhRzsjdp4BOQIvBegloftU8v78SsarMpJnd3JJrgBLZpxv1DgsqoX9VAvIr34kAZ2vYwAxTd+7GFvwpQ65hJhxnrLNJTnN2Z1eJlfgkgP61RvugMM49yKAXoDBXEQ6mxTlNCWdagbV1di+xbS1gKOmtkYApN8xgbKmihak7GVNi2a7XsVV0dJM5Qf929IHlvpJ0CUJzc7+VuSRziWQTicwMjoIn8+DqgA9zFV1OJ3Li5ANq6+pNN9jFylXgymL4eFzqKupkw9heUBfyXMVz4idE394IizP85z080wTbQoGEY2Rqm2ek4VmEqEdqjJyEW8T0cCwWakKBxDrSzDyN4rQO/r2onfsADau3goXFvHo2BAnx6vq4dwtJzNCMMl06m9FuKci9Jk1dn1xQTBneZ/v5DJAl4Xlcot7ieeAcBY4MJBBLlOANTgEy+QkvAYbfN4qmH3lMLgUO93uBNxWfrMJMYMpmsxIGV2i81/tA1JxaV1HNFaAz29EJJIUUZFELAWHxQ6SkW2Ub2dbs9ZBxY46LgAi6RxiqZQY8aSSGVGfY3nH63bBabeithpwOVXkrt9V+WJSXPqYE6L3vPADpgrk6l6bjtIVoCs38WlvrtI0/2Uyl1yWp6Gn1WUhqmm9649JXKVpErkuFtZmSkCf45ZBwfkUydIofWbEPoOsog+k81RuLstLPHtSr+IV+K0Aut3YTHsGrQaplOKYci8WCigYU2KfWuYtQzwVh8vuElIce7MXLlwo5DE9Ymd0rhTV8mKP6qLjGDKSAk8m0hJpOW2Mho3IF4vCTlYp+Gl5RqbIhfFsNEodnmp0Hi9Bl2n4OGxmI86N9oowDYl1CtIciDAF7vDBZKCjWUFAmCl/ozEt7Wwk67G9TlyYDBakcik5h4aaBvFXJ4Ofsq6N9Y2iAS9pO5gRmUzA7yuXGrralN68LqrDv6RTedhspqnIXAf28+6D3yDl3tH3PA6cfBRbr9kCv3kxbGiAFVXihCfxhdbDDgMhWLfbIKw5UCyYFYZJbT2nkd+0NKMmBUo5UN1BU//JluGhkQx6+4bQHc5gzF4HGK2Y7zKh0W2E16gA1OCECNGQvca+eCcScFLxLZdGPJ1D3uKDw+0F10mcSyntn4xnUOazYiI0icqAD+l4EUYt3c6VRalrAYOsHJVmtcg+nwUyKbWPRCyJdCKFbDotBMjyMjcqKw1wa1Lh/KrMRprTFiSjMQ3hCrrVN6nyTsKB0P5Nx/rTj0rjsFdxXM/u6lW+AnrNnPoR3Eh+pc48iaokxFKBTueR8LXUuiCgT3NLZkbp/xOgn5/Zmc3pvMpf6GW6u0sO6KVa7irCUcIylH6lolv7secRjQeFxU6QW7FiBQYHBwUAGd0yUl+8eLGw3vX+bTLTSSpjr3r/QD/a2w9hbvM8TExE0NIyH7U1DcJ+d1hdYq5gZ/6VRLNEVAYZI7Dh0WGcPXtW2sPYxrZi5RUYHOqF0ZTH3IZGdA+eFonZhoZGtL94BBazE+PhOBrqW7C0bZUgTSaXgNWcwbYdv5ABTZY7z2Pp0qXCyI9EIliwYIG0qQ0PD0vqjqYQLY0t2Ne+D8lEFvmsSVrvNm7cCKvZhqTm9iba8kkuIpgVKJn2Z84D53WvvLyUe0f/Ljx/7L+weNk81Fe2oda6DBa0wIQyGGlMkQBYATAY6Kg2rdQuHlvFgliVGgoJGEStjuUBu4AmtW+YhWaErgM5I/Kx8SwOHT6FdMaAsbEoGuYugMnjRWONGc5EGo1+G9LRSVjtTiTNFpELNdmAoYEhNFQ4UBPwYCI8iclEHllLADa3SYw9+CEUB/G4LChkk8glk7AYTLCZHDAULSgWKLQDkJIQo54IyxxWI2LZOGzlLkSSJCO6EA6m4HXZ4bABA30097Hg7OkulJd5kU7FsG5d8xSox5OAh+31BHdhtjPjo6x4TcoCUDIxtLrVQV33CNDnEpX7mZ2q9YiXP0tr03pEPJNkxjQ4gVVnleuSr3wdS1ycN0pT5Wx35WJ75sbAgPvgZ+r74HxDmWj9d76n9HX8neOaEs1HjhxBR0cH3va2twmpl8BeGtFTeIptbXyO8w75M3oaXi8z6qU5HodaCDDYMEkbnCwLZXxfvH4+k1l/meLU7Gn9mlfgdwbohbwFmUwC+w5tw4LWRhkIbEXbuHYjRsIjAoKM0NmGxgHEVjBdr5k1LIL+mtVr0dPbi4lxBeTnzg3BYXdhwVymj6dT71R/0hn0HFDZQkY+iwOIEq3pdBL+Mjd6es/A6bKgpaEJfSPd0pa2rHU5zg70wOspx0D/CLIZA1YsXyMgTBESIIptO3+B1tZWmRhEwa6tTepoPAeaRRDMq6qqhAXPAUiQ37dvH1oXLkEha8W5gRE5v/KyCjANr8h5M8sGpb+XBIWvANCP9+/CcHIfzM4MChkzFs3djErDBhSLNTDlzJKiliDcRFU4pVCnGr5Ic6PuGlVjiiK0QqKcwegRAE/SUEPrVktyYZAF9r/YgdGxSaQzJvi8tWhqagTXAYTApmqg6+ARzKn0YCI4Jt3sdQuXIZxIi0/9yrYqjA8FETzXh5aWBSiYXQhnjCiYyTVQiqD5bA4WYw7FbFIA1u/yCaktmy5iYiKBmloPBoaSsHscqK4DfvboHhw63o55bfOwcfMmaVP0uGyKLZAAxoYZnduQoBJtDug6cxputx1+nxuLFpXJF8Co3mkD7HpThUYBZNcGMV1lotSETEKgDugXZL//mgP2cnuZ3q46E8wVmCnVw9ISVilBTQFgUcCd2TBmwPTFwYVIa5xLOM/wOS68SXDjpu+TwKtH4HqLLHUlotGo6EkQ5AcGBgSguYAn+PN5LtKXLFky9dWcOnVKwJsKl6Ubj1d1KWplGO38zv9O2dVSlAWJ/jkv9Z3PAvrlNiJe2fn8VgFdRSQqQi8WrMhk43h610O46bqrkUMOz+x8Bps3b5aoWcB99UYk8gns2bMHa9euFWDkYORg2rVrF265+S04efIMygOVaKptRs+5PoyNhrBqJVXbTFOqapOxSRlgysWsKAYpAwP9MqjnNjUjnU9K//HZrlMwWwxobmrEwFCvuJ/Nn78AXWd7UFlZi5HhEELBCJZesRLl/iqtGhzD49sfwdatW+E0ObFj7w5hsDOjcODAAQQCAcksMPPA86KgDLXcCejXb71J0tsHDx2W1zU3zZVeZxFsKbAfWteVLI3lSquvM6ypXibLnYCetJ2F0R5FX08Pqstasarx7TCiCcWMj46VojJHX3MhyOm95AzfMSp19bxUkl0owIVMwS6vVw1uwLkRYGC4HyOhUcQTSdhsHtTXLYDX4xR4Y2daRSOQjAFHdu3ASM8ZBEdGse7Krbhi3UbQlTY4BjRXA7FzIQRcZjjsVgyHJlFwlWM0loHV65IoPpdlGjwHYzGDYi4Lv8eH4cFRVFdVCTkuPJmD0WoGW/eDE1Eks3EMDvajrqocixa0oK9vRPbhcZfB77XC5wTOdhXhchoE4NNpMusKCAXHMHduHRjwWenCeoGlF0mXRsO0xYiqpKrvUAH7+Zo9r2f+MkGVY7oUgPX2sFKQ13u+Cb46iPG9XNzzd4Ir3da4H32fBEQ+x8xYaf2bkTVfSyAmgJcuHPRuFabUuRjfsWMHnn/+eXzsYx+T1zEyZ9sps4ZcoPf29kikvmnTZjzyyCN497vfLT7s1JJ485tvQTabV/X1Irkv6nh06+TSqZuuiYzipzrgtJtiukx04dScHsm/MhiYffflcgUuOaDrfui6lrvutsY+9Gw2iZ17H8W1WzbJ9Xzm+WdEeY2gxxX36qWrp2RTCYiUWOUqm4B+/PhxvPXWt+F45wnU1tYj4K9AeJy16h4sX7ZSrA1Zh2YLGwciSVLReESmUrvdJiAbi0VgsZrhcNjEwKV/oE/+5vW6EYlOyGp6zpxmnOg8Bb+/HNlMQbzMl16xAi67h53tyBYmsW//bqxbtw42g02kXxmNE9A7OztF8a67u1tq7PrERWlYSsGuWrkWVqMLR491SJqvqXGO1NWlMCFZBSWYM034mwHmfE5XMPkNaujH+3fjXLwdKxe14NTIEfR3jWFJy/WYV70RDsyBoWiHyUAwZ07ZLJ+lInb+f1jY8AnxLgsIQz7B9DcV3sxAVx/QfuQw9uzfiYMvvoCFixbilpv/AAvnLUNkIofHf74DgaoqXHXDUqmBt9UDe3cflQzHO959M86MUq8bGA/G8dhP7oM5FsQf3HgdGhvn4FDHGXSem4DJ7cOGqzbAYM4jk45iPDyEEx2HcPpkJ5ZdsVQWIMGxCaxbvwmLr2gDEx8E/7FwEolMDIcP7sdNW69GMZODy+XB4UNHsW3bswiOjeOjd30M81sC2LbtCM6e6RbTntbWeeg624dYNC7RYF1dBebNVb0AJOWRpGi3alr1vDuyKdi0muv0dzjtq61i99mUe+lkqjPJdTBnpEoeDTcd1PUomn/jIvnkyZOiMMl5g+l2lr64gNeBXwd2HaT5er5v06ZNEnXTR4H7JoCzDMefHLfcqDHxxS9+EW984xvlc7hwf+KJJyTNvmfPbni9HplfKNf8058+jNtvv120KZ588im8/33/Ryyha2pqpSuFmyw8tc4Undx6HpiUALne3TKdcZ8SMZhK3StAfz0vCS8XKH51zuO3Aug2zJE+dDV5TZPictk0RsI98Jc54bQ60XuuVxzMCNpcZVcFqpDIJGQlXO4vF9U4PsdVOgdv67xFCEfGhWVqNlmFFDc4OISG+iYkEjT/MIogC61WLSYLguExAenysoBovVNFLhqdEMW4yooKRKIRWelz1c/6Fz+njsp1fb2wWjhBGIWJTvMUEyxIpGOi7R4Mjghgc+PkwFoa98HjrvBXYHB0UGRrCeRc4TtsDgyNDCEQqIDJYBaXOa+H9q6uqag8k8tKOxtV4S7q1/gKhWWO972AE8P7ccO6KxFCL3bsfBYeWxUWzV2DlqpVcKBK7GkN/O40iVmJGBihG8LIS17FhUSR0qgEf2A8ArQfDmFodBg2J8mJUTz00/tw+nQHvv7P/4IrV7bi2PEEnt/5IpYuXYP5C+2SGjfnC7j77s9g/5F9+Lt/+hJM5XXIGO0IBiP44XfuxUBHB8pc5bjjrj9HRcNc/McDe7CgdT5WLPLCYY5J2n1osAeP/vy/8cz2p/CJj38cG6/chK985Ws4c7ob9/zbN+F0OxGo8COamMTdX/x7hIZH8J1//gaQzskiLBgM4V++8a/YsWMnFrYuwj/+492w25148MGHsXjxFdi4cbGk38NhOgXGkUknUF8fQE2VCU5arGsUBlpkc5rl8w4hVsoySDPSnu5Plr/OzsVTM5kemetRMp8gGOtRuF7LLm0bI0jTM4GAThBnNM1ofPny5arDRFNw48Lgu9/9riycCcrMkK1ZswaPPvooampqZKxyTmHUfvToUbzzne8UOWdm8b761a/ihhtumHotX8ea/L59L+CWW27G3JZmJOJJ9Pb2CZDfdttbcd+PH8Bf//XfYvv2Z7Gk7QosWNA65S+jt6gz48+SEX1ndHMltXChfoW6ZbSOOQ2zS7p0WO4rknQ3C+ivDhReHnu55IBOP3QrmgTQOa8ZDdOALiYHpjzCk2MI+AIixsKGqbwkcinfURTVODowiT57gXVStdRVwi1KeJR+5Kzj2q1UkysIKOYL1HPPCyiTmGIxs289KylhuqflCkx/yV5L2t5mRsAqhlLTsZp5FUNdidhMt6So4xRiDHusSlrt9NvkbPdZqalxYVH6PPeu2vLMEpXzc2xWu8bO11PuFxi0pYt1PdR7mSn3Y30H0R85g01XrEQaQRw8tQtjQ72wGe1Y0bYJC8s3wIBaGFABY9ExhUvs4S8aEprMjEfq4DyccAQ4ejSB02d7YHdZMXdeDZqa3dj+zBP4xAf/Fz7/5S/j//zhB7Bn11GUeepRWxtAIg1JXz+3vR3bn/05Ht/+OLbc/Ca84yMfw7lQFA6bGy/u3gdXNoewqQMdAAAgAElEQVTv/se9aGhqw5/97edwqCcPr9+Eeh+QjU/C7bGiWEzi2e2P46c//S/8ycc/LuTEe/7133DwYDs+99m/g8fjFi3/UHgEj/zsQbzw3B586bP/F2+/9Sr09ydgthhx4MX9KBTz+NSffwqr167GPff8G7Y9/QxaFy1BWVmlpEs5AYdCQE9PP1IJlmAWobmed6y6EKzhK9tsJtpLjGqmEvQlk8csoAsAq/qy4aI93nrtuzRSJ1gzomaUzWwYQfgb3/iGBAN33XWXRN3M5hHMuf9vf/vbEr1/+MMfxve//31s2bIFzz77LK688kpJvT/44IP4whe+gM997nN417veJXVxLhi+8pWv4H3ve59kDZlZI0eGoH/99dfhW//xTbhcTrz3vf8Li1oX46c/fQSrVq3BeHgSy5Zdgaee3IH58xdi3jyOI23Txm6pUBQBfGQ0gXPn+jE+EQJ9LkwmA2544xb1Jnkz36gTX/VZ6XXs/3t5YPCreha/U0CXFK5xWnBFZ37qZ0gGKAel1cJ6O4VfjCIoo2+ZbBpWi5KBpZCMHs2yt5ye5UyPcwJm+t1KI27Z1KDIT6nGqQmXbHij0QyL2a40u9nxTHtF0qW0HlP9/SJ/KmpxVKZTrFTWyjhp2GzagmOGqls6nZXn9DSa/jv7qnWnkHQmI33ojMyZWWDmYSqdNrOEpp+KfjF+g5T7sd5DGE2NYEVrG6zIYiTfgc4Tv0R/TyfmNbViyfxrUOG4CuYchYH80out0iyUwGQft0EsTvm34ARw+NAEBoei8PkDqKlzgcq1JKCNj4fw0Ttvh9Nqwd9+5vMY7BtD67wVsDoC6A5OwON345lf/ARVVT785OFHMDQew59//qswmJwopDLo3L8bt21dgwd/9F386L4f4IZbb0PVwhVonL8crfNaERzNwGIVU008//zT+H//+e9477vfKaJCO7bvwMYNV+I973wXcpk0hgf7kMun0NRYg/ff/gG0NLTie9/9T9G8GRkbRXfvaWy8ar1E8L98+il88MMfhMVqw7vf+78RjaWRSGREo4CRdSRSRNeZswiU+TCnoRJ1FYo2yHY/3gXsfVeONPqXV8JDKP3eXuegTgDm2ClVYOO4F58FrQauR+UkpZGIxuibC+Snn35aQJuR9kc+8hEpxfE1f/qnf6pGewnxjJE8AZlgfc8990jUzd9ZHmNN/N5778WnP/1p/Pu//ztWr16N9evXy76/+c1vCu+FPBf6MJAjQ6Lu29/+NoTHx6SktnrVai2TZsTEeBR+v0cJP5VMO4y8I5NALJZGOq0WGSwx8Rw5nxDEDcYiXC47AuV+eL0u1NWVTWfUhYRLQJ92CjBoJbpXFRVmd/aavQK/F4CezqRhs9oQT8QkxSUpN4mM1USoqpSUWZ2WYc1lCdaM3Kn2RUEavefcjHgiAZfTLYDMOrpSbmL6naCbFwtVXeWtIKpfutWIomYTWG1WhxIH0YCZVqaM7p0O1XqSTCVEXSyXL8giQ8nBKhlbaekST/Kc9NCfF+FncrBazRgZCaK6ugJ5GpQwS2C0aMekUFPJ1uoqbTMqraXgLmCgN4fpqV3+kQ3cZAgrP/Rsnmk95YdO4KPb2rHedpyb6MPK5Svhhh8GxHBo4BEc69wGtzsNt70Sm1e+H5ZiK2xohdXgOa9aR44799YzBnQcG0E4RLnaAGpqvAhUqJY3Mty9XuCXTz2KP/noXfirv/k8aqua4LQHUFnbhGihiK6es+g5cRRbt2zGD354H7bt2IMP3PlJbNq0FUhnsP/Zp3DLltXw2HJ46OEH8NSz21Fwe/EXf/NPMBrrAaMD/jL2BsfwxOOP4IEHfoi//qtPI+Dz4RePPoZDB9txx4c+jPVr1qDr7CkcPnQQa1avwDNP78CuZ/fjjjvuwparNyISDWE0NIi161eiosqBv/27f8BPHnpQJvavfe3r0oJGSV6z2SL3ldlkRCwO9PX2SyR+RVszqsoUqOfTlJhlW5s2Ccvqld9LSUQ1W0BXC+xiUak6TnkwcLEUk1p0MBQU4CbHhZmTp556Eu3tL6K5eQ6uueZaKVexVEJgpocCo+eHH34Y73j7OyQyZxBAsKbyIslsBP4//uM/xgMPPIClS5ejzF+B/fsP4i1veYuQWOfMmSNkWKbh581j+ysBOCWlvkDAP1UL56gbG5uAx+2Cw2FBOKza3QTAi0Bv7yhyuQLC4XGJ1icnI5Ix5D3E87TZ7FIiqKqslBKdz+eF12uEZmehLUYuJK2s309a2K61t71mEWj2wF/VK3DJAZ2kONbQyYQu5guwmDIaKNiRz+UwGh6QljG7tGoRmnJKV91sQyLNNi8jHOeRw9QsSK11h8OOXD4Nq5bG5vtT2bS4r7HdyWl3TzGLGXWPj0dQVuaVAccUl5o/0sgWklOpfO6bKX8h5+SLsJqVvjvT4pxg/N6yKSlasdgsZmAzW5DJp+Q4+gZ7JTvA9K7b7kZGepOVU5fFqNrRuL6enIzCQ/FwQxZmlgCKKkqZPhe1oOFiJsuSgZiA8L1F5LIFyVrkkUVBE3yhTA2fY8rDbGB6XBmoMFpUfuiAycJkeVwAvYAEOvr2YWziNNYsuwo2LEERVkSKXdh/7Mc4N/kQcoZzKPPVY0HjTWjxvQ8OrJQAQemdU9LHhNPjwOHOcYwMjaKyvBJNjQG42J/NtLMFoIx9LAYMj47jE5/4U1lY/MM/fgkmk10teCzA9m1PYEFLM6oqK9B5vAO/3LYd0VgSf/zHn0BDXT0e//nPcPMbr4PH7RTnuef37sUPH/hv/MVf/i3q6ufDYrEhlYmjqsqNr/3z17Ft25P4+7//O7S1LcJ3vvUfeOyhh/CeP3w/brj+BrS/2A6v2yMT99hIED+898dyH37mr/9CVAe7uk/hqi2bYXdY4fe78LWv3oMjhw7jm/f8KzwOK5x2A7K8L4sZGM12JLI2JFIFDI0MywJzyZJKeGjXyhKQUXmvqyhdK0wIJ8KEokGR414PmM5UNUGL/3iPExz5WGXL8ijm8wiPT6K8nJ0jwKmTXdi774CItux6fhe2br0K176BqecC+ga7sWfvc0gkojKGWucvRWfnKWkbZaRMYH7hhRcwr2W+tLbyHtuw4UrUVKt9Dw6NyGKb4GsxqzZFabukGY/mZFuq7Cp/n6Y9yAKZwk4ktOWyeXSf7UIqkRD+DaN2pvR1URnquTudDlRXV6G8IiAtsvzs+no/otE8PB4T0gnApltI6N4MWsaGEb4ozpGPmtOc/fga7XjyWZbrAKvNgEgkDa/XhkRCiVDxHJLJAhw0L3ip7XWeHXpV0fT3YGeXHNBLzVmKBbZmJKXRKZM2IBqdxNET+9Ayr0FIZQRRp432nQbEM3Gpa1kNNiSzKQFTDi6ubl1Oj2aZWsTY+LCAZzgcEnaq06oMTUbDQQE3k8kKk9EKv7dC0qUcYJxHKKdKQDcaU4gklO0qB5vf75NJgAsMXR9+PDIhEZnPzf5jRW5KplOw20gGyyCViyFfyCKVSqCvny1uFdrgNeLQocPimtbY2AynwwOr0YHhsTGcPHla/NoXtMzFwHCftNH4XF4kMnEh1pHZy1SgGRZMxiPiuMZUfCqVkZYYVmyTuThi6QlYrEYU80X47WVgCo7adsWCBez1l3hfB3Qrp8SYROcE9hME9PET2Lz8RhiwFFk4kEUcvcFt6A5/F33BX8LqTMOMWtR6b8PiOe9AhWmdWKvmMIkUHPjFrkGMx62wmkyor6tGTSXAqoPo9ItrHBAMpWCyWPHMjudQMJqx6aqNiMZzcLvMePxnj2A8OIIN69ehdeECDA8OYueOZ3HyRKcQm2pr6tDT04fFbUswp7kFHl8ZevsGcOZsF2560xtkYk2mkxgZGYLdbsYvf/kkjh87jOuuu1a0/sfDIfGc37D+SoyNBtHd1YvNm69CbXUdzpw6g8d+9hiCwTFcd/3ViMTGMTw6hA1XrheSHOWFU4k0Thw/jj989xYUqNQrcvYJGA0pmK0OxNJWFAwmjIai4pBX31CDeQ2K6W4uiiU7DGI0pJVWCOgGtiYqi5fLndLEVlNGu7J0TqdljCuBFSCVTIgIj8VqRTqZwi8efwKLFy9BY9Mc/M1nP4tb3vwWGdNPbXsKm7dsxoZ168SD4cXDB2F32hEaC2HxoiUIh8aFqMoI2O/1IJlSmbxQcAI2mwOBAD101Ww7xRzXFvXCeZgWkpSblvyI0VEF0FyMZDIstcQRj8ckc8bfxYSlUERjXQMsJloyO+Dz+1BeHkBVVQUC5YzCNblmyjQzU0Z1QgYS5umf+nHJsVFwkf4QJGHoQKtVbKjrUMgWYbQYkElmYXVYpkA+Fifxt0QM4eUAyyygv5yr9Xv/2ksO6FvWfRgu8zzRctdZ7hxViRj12sPYvX8bliydL4A2NjYmYjLsG927d68AGttBTpw4KWBG45KxsSB8Pr+0kyWTCZw61YmGxnoMDw8JCK64YiVOd52RGrTBYEI8xhYWF5YtWYWMRLYOSaNxBcsI+NSZg0gkJ2TxwBQdV/qswTGCqKysRiQSlba1iopKtLUuQXhyQkhrZ892obzCj/qaSrx4dJ+k42LxiLS9cXCzdOB2e3D48BF4vT7pjTcauUBxYmBoEHv3kmW7Gv4yF3bsfEbSggQR9rUqHWi1sm5unosTJ07IgoKfS/Y+2fKMME6dOYVUPikZgcGBQWzdvBV2iwsOC+Vv7SLXdn6Efj6gd/YdxGjoDP5/9r4DzM66zvrc3u/0PplMJr2TQnpCQi8C+tkWcBUBEQEXVIriAq4gRdgFK4ILqy5SFKlLUVZpKYT0Mpkkk2QmUzJ95vZ+7/s95/d/35mbMYEI8n0qefPMM5OZW977lv/5lfM756Q5Z0DDWMRSNqmG5NCFA+FnsWXP4wgkNsLl43gc1ePGorb0NIytXoVUtBT7W3LYsS+NwtIGjKkuQWkJQKpCMgHEwlzMMnL8ItEYvAWFyORM0MxWmC02DAXD8HrdyGWSyKRYqndJ+TKTTCIwNChZMz9jMBAS29hoLIHSsgq4vA5093Ck0AKX2wOnm1aWrALEYLNbkOBQu5aVSgyvCS2XlbEhCgvt3dssDn+8dlgxYYBps9gF9AuKvIhEgxgKDUr5k60SEhxLi30IDSVRP8YhZDcCukvk7VOwWK1Ips1ShQhHgY7OLiFanjCjGsV0btMAF9dm8WQloOvpngC6ytD/0QGd1zADZAbMxiiZaoHpXBgN2L5lJzZt2QC7w4LtO7bgxm/egIIiPy6/4gr8+Mc/waOPPoG6sRNwyqqT9Sw7hqpKShiq9ZXfojElCsPqkXA98iZAYlFOQAAD/RGRUWZQPDAwiIHBbkRi3YjFWRIPIhIJS3bN/WSSwDWAmTX3ldcng30J9CorUFbmURLFrICNXubzfmFk94kkAxnaIPOzq3nzbEZTDkK6JauJFxg3AXElqsMOTTKWhMPtgJbRII8xSjvCiGekQDKhem48ntQV5zRZg4zf/80j0fEd/KscgQ8d0JfNvxRe+4RhLXdD+jWTtsjIWPPBLZg0uV4uYDJVF89fLB/spVdfQlVVNaqra3DgQIsAfYm/FBu2bJTom8AbDAawe08jli5dgq6uQ1JimzNnDjZv3oKJEycJkG54ZzMcdjcWzFssLt+aZobJxCxW1NuxZdtbsNpyEjyQ0Tpj6kxs3bEVhYXFaBgzHl19PZJlz5kzF5Wl1YinEjIf3ti0CzabGWPqKrB12yY0NNQjGiMZpkCAhNH9gnkLsLt5jyw50yfOlE63BXZEEjGsXfM2Tj/lNESSQ3jzzdelT8uF78CB/Zg7d65kMyTgkJyzbds22T+WIDn+xoWGAdDuPXuwYPFiIQW+8dobOOv0swRwnDb2ut8L0GNoatuM7r4WrJx3OoAyxNNWuG00xIkiht3Y3fEcdnc+CUdhL2LpIHr7SfaagorCs5CJzkdnewHcBZNQUzcRNVVKUz0aBqIRfo8iEg6rXqGbXAMNObYWspwI0ATUqYpHbgN70bFoRMr0XJf43eN2I5VUJEG/34nevgicLg8sNhMi0QzcHisCwZTiS3jdUu6OxSKw283CkUgmoshm0jIrHo2kEQlHxMa2uNiDcCiLoaEASktKEI0kYLFyHDEJp9sOq53jhlHJ9kyaRbKhspJS5NJp1FTa5DMWFSjddybeDAy5ODMH7+gIor+/F5PGj8XksXaxtZFGiYCLkoWVconJqs9o/OMDOq9jZrOqxA6RZiXRjFtz8z7UVI2RMvXzzz+NZcsX44UXnxWi2bVfvxa/fuxxzJx5AiZNmoHKihq14OXU9UWs47RBIqmqbUNDrOCZ0NnRjUAgjEOd3TLzffBgh0gsJ+JpULyFWhIG2dVqy6J6jAdWe0b2j6S3qqpKjBlTK2NpBQUOeNm1M6KG0Uuuzk8TR758VM/7mcEmMZcBjc9HQydh2ch1b3weTvuYDysTHP5GuYz6ezwak6DFarfJzww+XB4XTGazVPW4//lbvvLd0dHieIr+V0HSv5EX+dABnRm61zrhiHPoXHS37lqNadPHC+gRuAjIbpsbr61+HTNnzpLMlL0xArrP6Ufjnl0SMU8YPxF9/T2i7rZ0wWIksgls3LgBs0+YLUzXeXPnwwYHGvc2STY2bdIsAVRmrTRtEc26dBiDgYOIJ4Ly/t3dPThh9hwphxcXl6C+pgEt7QcloDjlpNPyOp4mmYnn4s0eNpn0XAj2Nu/B+PENokJHEZyzTz0bLZ0t4nM+Y9IspLQM7CYnMshh7dq3sXjxIsQTYezatROL5i3CQGhAgpplC5chgzRWr1kts7I7dmzHmLoxqC2vxcGuVpmXZfba29ePWdPnCzj88fX/xZkrz5SfrVLoZZnxyD10CsKw5N7Utg1dfe1YMW8VLChADm7YwbI9twAi2IHG9l9hb/cLCGs9KKxwIpmYitbmWiSCq1BacBIqK6eguNgtGufxGMBsiKtWOp1CIh5XHvE+P8KRqIwUcnHjsKHP70c4RqKhBXaHTcDbYbeKnG6GDH8b2wsJGQUU1TwbG9MWZNl6sDmG2wgkU7lcFtFpD4WUMStlakOhACrKyyTbl1ndHDMkl5RgSRbma8YTKQEBt9uOwaEBAXRWDcLRiOgO0AGwv2cIdbVF6DkURW21R9Thykp1gRCCio3z5hDRmnCEBLk2eJ02zJhchTKvAnTR4TF66Ey5TGbRuf+oZOjsm/M88r412OqsxjU3N+P11/4kimrsL//umacktaaI1IkLFsJktgnXQopVGo1zFHBGwsDGDW04cOAg2g52SPBIkioDMbvdJqTT0rJi4ajUja0VISmS6oqKC4R3w6mVwkInSngehSyaB8g6vtGimOVxSZItox4jBF3VVqKQkAGJLMRIJT7Hy02R15wUJRgVEPDeYFVN6c2rdkBOl6E1ZvGlgmE2i0eBxcbyekaV+QHYdKEdXsgs//Mzc+MkEAVzmBgwSJowfsJ7wIxqHx6hxvA3Ak/Hd+MvPQIfOqCzh+4xjYcJLuSy1F6OwMEaJZwivPG/bz6H6TMmiKgKS6IUXmFW1tvTh4ULF8nCyxufCwFLYeyls+xF0Qf2Tbt7OjFn1mxE4hEJCGbNminGLoywORrS3z8oi/PkydMQDFBJqkBMW8Q7PRfDULAd/QNdwl7m1wmz56K3l32zjJDPuOCTIbto/mKEohHxSBcWepKyjwfQ1d2OxUsWyI3/+uuvSTmcP7N3aMjVcp9nzJgpJBzabWaRw6bNm6XfxjJjb28P5syaI25z/AxUIWPGyZuT4zLNzXulzFdbUYOWzgPCwiWgCyCZHeAIHMk5J5+0Ci6HBw4LP5/y6T4SKU4Begy7Dm5D98AhLJ67DE4UwgwvbFoBEpEcnG6uZIcQwzvY3P4U9vWvRs7hQDhej66uepgyp6O6bAXG1pbDZlK9Qma+qWQcNotFsmwuLIa6FycUCgqLBMAJ7rKQ0aveZJapAqa7JEeJg5mMJ6rzbbebRFymrNyPeAIIRdJwuGxg35ALGSuWyvWOpXeOJyqt+VQygZJiDwYGQpLt261WEeno6VGMY1Y7eJ3lNJOw8cMRuvZlYLHyfDMQ4Weww+dywe8F2g8m4fU4pOZeVWWD0wGQX2nNqUCG8QaBp6M9gFCgHxPGVGHaOI8AOnvpks4LhBPQATrRcftHX07zTU6MxWn16tVyj65atQKRyCAe/q+HcdaZ5yCd1lA/djzKy2vhdnuVqIoG7NkbxIH9B9HR0YXnX3gRgwMBlJSUoqy0CpMnToffX4Tp06dK22vSZAWqQjSjnTGdbs06QdNoMx8hKTXEXHgORdXtGBJXPkTuL10g6M9EguQeoGIlS+wmGbcrLy8TME/rjoupBMHdDvMRPNbpRimxAK/trBrhZWBktCx6eroRioRkfTz55JNlNt4YhWOF8MqvXHkc0P9SRPw7f/z/U0BnzzKXC8NuJZnMhXQqgbau3SgtK5CLmsDHchjlEtkzr6sdK6XxUFSRU7g4EMiqK5RzUiQREmMVSrVaTBZ0dndgTGUt9rftlwufN1NgKCgksvr68eiVUbFqAT01a55GJEmd8YAEDgTc0oJyyeT7BwalbMc+Okv3fk+BMNGtkt2rLRQNIBQeRK3uhd7a0SqZqUGso+ody/iBQBB1dWNhNzsEzC2wom+wD5FoBMW0+UwmUFpcKmI1vYO9olrF/he5BNQkHwj0w+1xwW1zIhgbkpIdM9++fqq12QTQiWwTGybCZXVLWyEZ54iMU3rBo1nuCtDjCtAHD2HRnGVwo0RU4Ww5H7QEYBIkolRuF+Lowd7Abmzb34b9XWYkcySnLUZxwURUF5uRiStQY+CT42ghFzAhINGf3CcAyv1lWZMLF88jgy2Hyyle5Px/VUUpUgnasmhwu+wS0PHz220OOX6FRSXQTCbppXv9HibrUm7lwk1QT8R04wszZ+SZpWtIiXMdx4PsUiWhhnx3dx/eWa/sbqdMnY6sZobd4YDTbQgPsfdoF6vaVILRgkmZvJBEaWE2nkBRkRNOF1BRCjjYIshLtQcHEujpbEdViR8LZ1awTqIDujFrqAhPGR0w/tFlQdR9mBEeCO9hirUwGKdS259e+z0mT6sTwadJE2aisnwcqnhv60FS+0Hg93/4o8yat3W0YumyBZg8ZRxOWrkYY8eVj5TD9fvRILwZo5oGV+awNVo/7kyIEwmls04QPyxLZ5GJWbasCSPITrEqXlsCsnRpoxCOjNiqjf1sZbOaEdBV/XhKXFMkxow//umPwpspKS5GIBhAYUGRjOJyrePGjJ0br3vj/2yxceaeawJBmokNx/JYsWQVkK1HOk7ybyQf8ouPp7nM2WefrY/SHg2ljBmLY4he/s6B7qOy+x86oLPk7rNOhBnKkIOTy4YfumRlJhp8qAXe7VCZ87DaG/8u3tNUUUtgaGhQGORWzpaz2J2Kw2V3IJlJSNbPMrUVFjQ1N4lTGslz3NiHL/QWo7uvF+VlVGyyyNyrTdgznKRmf1PlSslsBg6LWwbGAsEQ7HYnPC4vUpmk9GDVOJwL6Sz7u9S1Uz2xcDQs2TtJVbzp2CfUtcMQl/1UPcRwLAKfm6Q1IJWlcAZgM1sRS8ZFElZBobrRMhpH2gxFuhzSGlnCOdjNVoQTITTu2g2b0yuAXllegZKiIhS4OU9Oxp/wrEdl6JxDj0FDUgF621Z0Dx3Cktkr4EAJsik73JaCYX14LRmAyUuOjgkxONGbM2H11oPYtq8PrqKxmDGtBtFeIJfISr+aWQj74co9lKQe1Q8n1yGTSUslgosgSWfspfIBxaUlsvhwZK3j4EEJBurr6tDddUh4AlxUSXDkAstSO6sSbp9PAL69oxMUF/L5fZLBcCHUcpzzt0kJt6+nF+FQSGaWufhJoGE2Y/OmjXL8x0+YjHETpsoIpM1hRk/PISSSMakAsecai6YxdswEIVLVVBcI2YojeBT/SGfiKPQ7MKbcIuQoahBxPY5FM+g91IFirx1L5lRL88M2TNDS2UwfIUBn24Sz3/xO/wSSXamLfskll6CvvwtvrnkVEydNwqzpC6WilE4CuxujePWVNXjs178VMuqll31RiLMNE0wQIUYz0DfQj7LSQrkvWZ4W21Gx+FMbjzTvcY6W0ceBWzqjiz/pJep3W+TllGkE6CxMvG5Mhnfe4QpPYpdqornM0UGR7QBe7w8//LDIztKvggENq4iTJ9EZEug81CmtQlaHaA3NgJOv/fjjj0sSQ0laXt+c/KC2/EUXXYT+vgFxmLz88i/j9ttvx7nnnounn35aXpdffB+2AI9vH50j8KED+kkLL4fXMkEA3cjQjZK7CEogJn1TlrPdLi+s+rw1bz6qvxHYyEZXymxS5EIOGT0oyKOy6gpwtEYleDBKJoGE8+xqNl2tBFlN0298EzK5FKxmTp2nJWvOkH0rqamaFTYEZuIJiolYRD42Eg3DK6QeStGmJdgYUbhT+ydgnSHgs19vQTQeldEp/o3z7FIyM9NPXQUJlI0l2zrDxcNklh5/WhelGaHrqv7wyJd611AyIe9DILWbOI2uZt5lcCpnlUrvSIauhGWGM/S2regJtGPxrJPgRAXMmgfWnFNNWFl1EpfZLuXhqAYEc8B/Pz+AEDQU17EtANjjquzMTYnkGl9KotLjtuNg60Hc+/27sfKkFdi8eSNa9u7BZy+6CFs2b0J9fR1KigvxyssvS7/wki9ejOrKSrzx+mviWjVp0mSZdCCAP/W7Z1BRWY1Pf+azqBlThzfefBMH29owcdIEyVD+57nnUVxSgltvuVmITa+99hp+8+STuPSSL6K4qAhr1qzGMz9/EKdd8E+YMX0G1r29AQc7e/GlK76M5194Wpjx8UQEGzZsxBmnn422g10oLanGx8//NKoqizAwmIDDyfIoR+Ui8HsdKHBbUFFulZI7AT0cBA61t6LQacGSeWPgsyhAVzGOPjmM724AACAASURBVOxMsPkLMnQahDDI4GYYkPBno5zN1gxJk9wMNvnoJYzgIKqLevbHjI/XDf/PbNOw9mVlSO0q7zmOmaow3OiB83d8nXyDlHdbLimtSrtgvgfbUfwst956K8455xyc87GPyTVPpcXurggqy73o6QIuufh6NO9pwz9/7gu4/vqz5Xhb7NRRMHR5eI0xEM8io2WlapbOpXWtBiUSxX+8p2XfuRZYbHLvSdYtL2T0j1WP27iHEzKO6pCqAds+Ug2jaqTco3yehsHAAIoLi5FMJWQqRIlAuXRBK97n6uQe6jokgeTiRYuxb/8+vPTSy0JyXbpkqWToDN45CcPMnO2lq6++WmxalyxZgl//+teiIf/d734Xn/rUp0Q4h8fu2muvxaOPPiogT0nZxx/7LS699HI88cQTAuA0jqHGAgMCjvydf/4Zw6dHhi2EPzIiXmizQ849rxuea1bRjGvk2Eh1Hx2w/Hv4pB86oOeT4rjW52u5qxuJSmkscnPhsCCRJAmKimwepNM5YZLnrYMKzjMpuclV1KxuNkbSytlKkVGY3ZIkwwVKibKYEE8mRYTEMDRgZJ1DijArZiupTEYY8DaL4UdO9ixL9gVKV57pAzj6ZpUMXbk5UREuK8x3StXy/1yg+DO/q02BHAMA6aeNatAZzmpqgoXPtw1/9sMvotGADkQzSZUZc55Xf2WV5RPQOZpl0gFd04VlCOhGhr4ZvcGDWDzzJDhQBXPOB6vmyAN0ApBNwCecAboiwFOvRpFyWVE4xiEZq4OEsBElSvVpRaKS4UYO0UhIyG4b33kbixeeiN899RusXfMWbrnlZkTDQcSjEUyaOB7XX/cNzJ45E9d9/WuIhEPo7OjArbfcgk9/+jM47fQz0NbWgdtuvwNLV5yEy7/8FThdbuzY2Yim3Y045ZRTJAN6/vnnsWb1Wnzj61+X0iaVv5i5T5o4AZl0Gju2b8XPHnwAV1zxZZl7D0USWPfONsyZPx87G7dgxoyp2Nm4FQ/89AF87drrMHnyTGzdsgsLFyyDy+3AwGBMWMU0p4nEwnC7bPA4TCgtdsPhVmXbZBxoO9AJrzWHpfPHwG9VxDg5JPq8EQXjFL3pMN24I64XLFczA+Wib0ijso3DClA+qBpe3waDnB7evD4JFIbLH1/LAGaCsjEPzjfm41kRefXVVwV0yJg+WnBg7Oh7/Z2P4zlpaGjAjBkzhslaZGQzUy8urkJNzRRMmkQTIODF/9mFu+78d5SWVOCaf7kWK1aUC1OdwipUfBY8lfiCESfvW15jbGpYREWO64G4M9DYyKruMp4nBuNOkVHWEE/F5P88NtmMCTarR9YbHg8HKzzymiYBdFbgmEiwLM42Ib0kpEpYUjZ8rpRKpQocEskknA4qTGrSanvwwYewfv07+M+fP6xGMIMhrF27TrJntuN+8Ytf4uabb5GSP6tsb775Jvbt2yfVi/vvvx/Lly8XaVi+Fp3hNmzYINk7y/r8XlszFm+8vgZnnXUmmpqaBcBpNU1AZhClJmOKhRNg2LKylRQIxHUr5yACwV6ZvTN0LwynyHwDnL8HIDu+j+oIfOiAvnLRl+E2Nwybs1hMyg+dpDgKS0QSg3KzFvo4cmFBNJYU4RjJ9/RoUs1lqx1OZ6jbTqA0UMSMWDyOwaF+EXTgjWdksSx/i1iMrxCBcFBmT8eMqYPd4tDL+lZd091wNFNjVQRVs4mMXPaFU9JTVVtWMjM6aPUP9Uq2RO13BgnlpRWSGWQzOaksMAKXrJ5VAlkoGOkLrIvrWyIRx5jqOvmcgRAtW0lKo3wt52jNspDx/Y82DmPkIUl6lcu4KjMSlSUPe5drLEXqgJ45EqBvQl+wBYtnsuReDZNWoDJ0JufyYlnkKGFrNiOQAZragVfX74O7vByecj8yqSxcGctwhq7AfOTWIqCzBO50WBEODmJMbSke+PED+P1LL+Chhx6E3+sRYmQuk8KtN9+MosICXPWVK+B2OsVj+qc/+QnOPPNMXH/Djdi6dTuuu/5GnHPu+bjgws8hFIlIFWPrts0466yzpFS5d08z/v3f/0NMWVatXIV0Ko15c+cgmYjLfrS2tuDWW2/GZz7zaZSVl8JqdWHazBPh9vllJrmyogR/ePUl/OS++3DHPfdh6pSZ6OkOoKyiBpwjDsk8Pb3fNYSjQbgoLJSlQI4bbq8NTJJZEWnZ2wOnOYXl88egwJY3ukYYF9BRli3HAuj5oMlMihkUM3ODcMjrm0BMwOe1xmuSQSzB32BFE8QJ3vn+4XwNPp5gz2CIr8vXoqc3t/PPP1++Kya2fRjc8zP9I41KjV5Y//CHP4Bfp5566rAeOp/3wx/+EMuWnoNzzzlTAsP//M938ORvHsXEiWNx1dVfwuwT/HJds5VhjAaqNUAFiwRaLceKlDrmemwtVZJhCwROEogMM482L+osUtmYkDbVZUogdkHTlIGTAWKUblbPY9JgQjAUQIG/ALv3NEn5ffLEyYjEOCanwetRdq0kWFInwsjO29rb0bx3Hx5++BG5Jp9//gUsWbJU9vWXv/yVmMc89NBD+MLFl2DKFMVGp5QsgZye6iTHcuO5ZUvqssv+Ge3tvWImQ7BmgEQxGeYYRgeBxNT9+9uFq8AsneeW1wNn7DlVwCoWz7EC+goUFvlQVOyGyax09Hk98EuCHb2iY1jXHgfMv48j8KEDOqVfnagfLrkbSnGJuIZgcAhbdq5F3dhqjKnlLLoZLqcPVrPqlVIsxOvxSU+U0TJvyM6uNmWOYdaE6FReUoWBoUHs27cXY8bUwOG0SQZfUVqGQ72dIhDBG48jabygSU4rL65EKpsWBjz90r1eP7JZDX4ve+6cVWfEroQduJiwdOb1OuH3edDZfRBOlxWZTFJY+QX+EhGumTR+8nAZj0vOnr17ZDGk7CPL/yJM4WePvR/79u+VLILA43R4pA/GrMTjKlBjNGRfZ/UgJk9EQoVgIxeW9An1QIEQwXqDAnQ+iBk6MwwD0HN6hk4dd5WhN7VtRF9wH5bMXAE7agGtaATQudaZs0ib0sjAicEssHpLG7bt60HZ2MlwFPgRi2bh1hSgG53FfEDnnhb4gGAgDi2bhN/rxK/+62H84ZUX8aMf3AevCPA40N/Xix/c9x+yOF/wT59BcWEhdu7Ygd899ZTYYv7LNddi0+atuOvue3DmWR/DJz75KfQNDIrL1eatm2TMiYSksrJyPPHYE3jttdexfOlyydwLC/w6ka0AB/Y34xvX/gvO/+TH5fibzA78y7U3oLuXpMgknC4LXv3DS3j45w/he3fejeKiCpSU1EAz2RGKJIVL4ClwCRjHkzG4nQ6kIlQ7M8PmcKKyyiJjbQf29sJpSmLlwjEotCmjFqULpyo4HNvjax0LoDNjIymMoEGQNaw+2ZfmYv+xj31MAJdOYsyy+RhORoxmlxPUucDnZ15c+DlRwYzPAHa6l7HVQQAmaBhbfmAhfeMjsLKPtuS99dZb0v7gfchMldMf3PeZ02chHQfeWQ9cceWVmHfiNPzkp1fDsDAIhWLw+Wm6xGvbuPjJDzFL5Ul8FvQJC2OSK5mCtIJ4eAlwBHe2nBhAM5h2OlUVj0df9OMtbDHQ50EFLsrVTfdh4GhZOilEV05KNO9rlmBJydi6BDjZRtizZy8ikShOnL8A8URCtP1ffPElXHnlVXjqqd/B5fTIY1gi/8xnPo7vfe9eMYihtWpRcSkWLV6CGtoGAnjlldUCxlOnjkFfXxxlZaoFYijMxSgVqwZEMNCXQDaTHRbCClPEKRKREjo/C38uKVWld1435eWe4cSIx46kUk54HInRb/jS/yXn+e8D8v6x9/L/G6DHYzkEAv14a/1LmL9glsiz9vUOYs7sE+lvhjfeXAOPxyfjXjKelKPGewpbtm5ARWUZstkUenr6cMLsE0XTmbPckydPFG33wcF+nDBnFvbsaZJeKsk4vEC5qJF8R1Anq37L5u2oqqwTUGVpfc5sOiYZvGOjH65h1+4dSKWjGNdQi85DraisLIXJnEVbWzugOSSbnjVrNmzSf1ektg2bN8oi0UBp1442FBb5MXHceGxt3CTqTWwlkM0/ceJU8euurqpDWXEVUhnqxysCXb4s5PBlOArQjUxvBNBVz08+Rz6gcxEmxksPPSXz800H38FAcC+WzFoOKxhQlcCWs6tgwsY+L/3OE6Cpa1Cz4aU/bUJ7Xw61E+bA5HAjEQccbKMYspr6mis5lK5eySw9GY+gyOeC1ZzDbx9/FKvffA233vxtlJYWi00st69efRWWLFqEyy69BKGhISm73/TNb+GCCy7EOR87F9t27MRPHngQ02fMxleuvEoqLP0DAzjY1iJ9R+oVlJdViILft268CYsWLsR13/gaensH4XLa4fW5sWb1G7jje7fh61+/FrW11XB5CuF0l+Fg+yFxXysvL8TLLz+PH//4h7jl5lsxa/Y8pFJmJFJAnApfDiesLjNSWbZPUvC6HMjFs8imM8K0Lyt3yFxyR2sPvLYMTl5cA79Fn0WXihKzRDWHzyaPtGeOYULqscceEy9vWoMaSoYsjZMExWyLGS/VDXmNE8gZ4DCzIkgzECAIGaV7LvIMVFmaJ5Dz8fy7AWgka5FZzUyNvVyCATf+na/P11XaAHQWJHK++2YIyfAe5Gvy/zRR4RYKAHubgJu+dR8czgy+f+/1mDgFiMYBr0+aWeK1wGto+JpmA0NaSep9yRlNZ5RKHIM6uh5SkjmRUEEKhWQ8HrNMLdh0zhyzeMn22frg53CyShGTAJFBv9+vKh4ERU6gcIR03/5meQ8GTevWrRWAbGk5IOeDmhUvv/wKbrjhRim5t7QcFNvdS754GWjq9Jvf/BZfuuzLeOWV34vgFadu5syZie6eIVGvrKsrOcz0hcRLCtp0dSVkXp60hubmfhnpZU+ernGKyd6HMbVV6O3pkjI+y/A8l/X19bK+sAWU3y83Kp3DsRhn+qOsLrBdZB3mSxge8u91bo///W/vCHzogE5SnMcyXkru6h5SJXctZ0c4MoDtu9/EggWzMBQISh/opMWnSnb5wksvYcqUaSLTST90EtcYYa9btxpTpk6QmeHWljbUj50ELWfG3ubdWLjwRAwF+tHcvAdLFi3Ehs3rhe1M5TZG0gRxzr9SCpRfO7Y3YfasBQLIjY1NWLxoqVQJ7FZjoaKqWRI2iwkbtqwRN666sZWYMHYsegIdsFhsCA6l0N3VLyI4LpdHhGP4KTdt2yw314QJ46V6wECjqqoCOxu3YdVSZTTx2trXMW/uQuzcsQdj6xpQU1EvgM6+ntgiHk6o1VewkYvIyPkUjlJMVImqDOd+eiajSHEEdJkN0AE9id0H12MwuAtLZq2ABROQy5XDqrHtAJB2kAGz0iRi1NbXfPjtc2sRTvpQO24mshY172thudOIPXSxFNltPfAg+93ttMJlM6GvuwO/euQh7Nq5DddcfSVmnTAbDpcH23bswD13342pUybjyq9cgQKvVwhz99z9fZxxxpn41Kc/C5PFgl/86lH09A7g0ssuh7+gEAdaD0hve+q0aTKex8woOBTCbbd9D7Nnzsall14q2ZTX40I8HsVLLz2PJ594DJdd9kXMnDkdbk8hXnx5NRrGT8bcOdMRjQ7hhReexosvvoArrrgC8+cvhtniFjBnlm51WqV7mxCnmxwclCNmWygF8bL3+Rxw2IGBnm6UeC1YubAMXpMCdKtk53y2yg8VoHNQUTkLvttGECGLmaXXO++8E88884xUH5iJcyOYM7Nmr5XjTJQRppsYe7AEUAI+WdJc8OX9NU2AnhkmN74uBZ0I0nv37hWwIHjwK7+sbvTZ+RwCNMu2x7LlW5jy8Ubpn1Hfnd97FT/64X/hvvvvxKc+PRYRgrmfIik5OMXZhmZOrGfoQarcF/q9IRSWNDK5hLgVMjtmNixeC2yVORnIqHFDZrbUDuA1u29fFyorqlDELp/eyqMzGvvuQka1WQXgqfdA8ObsOI9tW9tBYZfTL/3Ciy6Q48ZjzxL5ddddj2uv+RomTZoiTnHPPP2cVPBqa+tQVlqBT33qHITDGmLROCoqVMCeSis/CX7KwUGAYnqUuQ+H2erTJNPmjPkbb7whvXT23flFpjurey6XFWWl5AOMnAWas7jdHA3VKxVHOEGKM0CwV8FM/sYKhXG+jgP7sVzdf1uP+dABndKvPvtE0XIfPbaWTAaws/l1TJ/RgFQ6g507dmPWzHmwWd1Yu3Y9lixeJiVxmrmQuEawenvzaiyae6IAYnPbfvi95dLHbt63BwvnnohwMoCtWzdh+cKlWLvpLXh9HjFuYWmRCxVvTI6z+X0FwmKeM32JTIavWbsOy5echATlSC2qt8jiaFZLwWrS0Lh3C7p72zBh4hjptTYf2IXiojIk42bs39eGuXPnwectEHU6rhIbtm6URbSqtEJmvXt7u1BWXizKdsvmL0YGKWzYsgmzZ83Hpo3b0TBuEmrK65GhoYyJ42sOVS4fIc6PKo2xk6uWOrUZgM7y5AiDV8sapLh8QFcubbsPvo2h4A4smbUSFkxFNlsm5yhDkLYxfIrSCwsROJDK2vHYkweQRQUqx3hAeiBbhrqZnOps6oDOtzdiEUq5et3MxkII9nfjtVdfRjQ0iKWLF6BhwgT4Syqxdv07OLBvn6i6LV28RID9rTdeR2tLKzweL0455VTU1tVjR+MubNy0BXPmzlMjbMk4qmurBHg48tfcvB8D/UMyZ15VWYOpU6ZINmi3WRCJBNHYuANNTTtQP7YWFRVlSGctaG7uxcknn46yUj9aW/dgV9M2dHd1CsBVVNagqqYBiRQ1tO3kByKe1fNs8hsyObmqCdixpAIEGtNEQ32oLHRgxTy/jK3x7zbJNg1AZ/FdkUD5790A3SiHk+FMv29yCngdf+5zn5MFn5kk/bu5vwxWSZwig5y9VsMTnL3aCy+8UEDA2Aj4BGS+Bt3J+Hr8bkgg8z0IHJx5ZmDArI8EN1ZDWAF4SQLuKTJXfqwbs1+CBcvtvL927GjBxRffhMWLT8X3v0/feVUm55TZwEASZWUqsFZtJEOYR383o7djoitiRvQN4tRv0CVmm/fuxcRJE6Xdxf729u2Ucy6UTJSMcWbYkydNExMjVvj4OAYs02dMlTfo7uoRoai5c+cgEBySDJh9/+9+999w7733YtWqlZKd33nXXRJ0vv76Gzj99DOwYsVKGY/ktmHDdlSUV6Gurgy9PXGUl6vyeSjEWXOlodA/wCw5KWqYDLB4ngmqFKZiEsIgjO2OZcuWweNhq499dfV8VhnC4RQKCtgq0KTyRy13NcanichSPqH4SOdJMd/V/Dw3g0B5rOf0+OP+to7ABwf0Yb0MLv2EFXYLB3Ao/jI2bVmPZSdeAr+NGbpb+XPLOAjdwXJIZUJYs/5l1I2rRFFhCXbvbkZxUTnsNjf27TuAZctWwONUpi7JLNW7NLz51mtYvnypuJs17mxC3ZgJkinv3LkDK5etQH+wF1u2bMJpK0/BW+vfwOTJk9DXp8RauEhxwaJKGYkizKxnz1qIXNYs7NPTTzlTXNRYvlXRKeeNkyLP2ta+Hz6/UzICszmH7p4OOJ1ueFwlaN7bIizUQo8K+VO5NN5+ez0mTpyA0jLOWffh0KEONIyvFzMZylIODPQLmW7a1FlY//YmTBg/GVVlY2Shp1saYSKbZQ//8AhaXT46MUgHdHXTMjPns1nQNbIZHmd9bG2YFMepAlVyJ6APBBslQ7diErLZclhJgjNK7qBGgAnBjE0G+x59og2wVaOkyirA5i0AMik9Q88DcWMPuRfpVBZulwVDA72orS5DOhGWXno8GkY0nsBQJIlx4xuQiKXFSIXZG3Xdi6kqZ6Kfu4Yo5b7MZhQU+kWz2+f3oruH2tVFcHtM6OjolTEiZlbBYFSyNC543DeuU2Qss2VDgRmnwyKERQfLskl6cPvBKcTeHo4j2lFU6EBf3yBSySTKK6pox45YIgOz1aoAnTaWZA2T0R7TYM+aQAE5GtLwYDutGjLxIVQXObF0jk/CO0XONjJ0dcMoQGeGzp7w0TJ09XvO0lMqd+OGDeLlvXbtWtX3tljw9rq38djjT+DGG28UcCdxi3LBHG/ieBgJVATru+66C7W1NZKxs2TOcajLLrsM06dPw+ZNmwTg9uzZI2VmSh2zpP/ggw/K67Lfy6z/nnvuEU7D+R//OJ595hnMnDX7Xeac1TWaTHDUzylaArzv+FseK56Xu+/+AR5//Dn89IGHsGAB1SJHSKAMZFk5I0NbglrBGzbN80dVedHp94eJ4kZRuNwu9PX24KWXXsSJC+Zj2rSp0LQsNm3aKD+zYrNx0zuyHvh9Rejo7MPB1g4Be3pBXHnlldIKI7A++ODPhKTGtYIqkuQp0G+dpXd6q3/nO/+GxsZ9CIWiWLx4tkgAE2QJusy05b6kNFNXAlVVTnFx27WrSaZiaOPLVkEiGZdqiWobmSUA5Tnje5SXW1SrQNeyCgQAvQMi1wUzfJbL+Xeee947hma+HK2cEqCSoOjPZOwOByLjscbjjvfQ/7aA+lj35oMBukJwfaST2SzJVswqB9ER/QM2b92Ak5deDieqRfLUzHwlR5ILn0Nt7wi6u3tlFpOKYLyRqArGXhiz6CJZpBXDnBk6maiMpJWcKEtDvKD1mpVct8PUrOGfqdTERYw3MDdDgY1AQVU69unZM+Yix/c3eo0Efy5AtESVIqmuQJbNpsWWU82652C12AWYuRAqhqhZXoOvze9+nx+xeFSINk6HE+FIUBYOGoKw52u3Mxtn2YziFAwklHGMSUZh5ECNOpeHL2hGgd0AeTULrmfoGj+XuuEN/3f2z+mHznHBxpb16A3txeLZSxTLHUWw5PwqkdR7jDkrHw2Ec8Azv9+PprYYJsyaCXYWeEjp2mhFUsIICoMohr06/IftufTUGV2kmdoqH2wJPxwiyTtmTLHsIzMOZhgkGRUW+pBIZuBgqZvCLWml7MWNQQfZvTYzSXdh3cTFhWiEKl2A329FOJyTOWePh73PJAoL6Retyow8LjxHdoeaZuC+ZtMMX6gRQNJVTpzZeH0pCpW61KUKoX8w4/JnlcLLmXwGMOEAYoOHcP5p0+CxAgVM0Y2RNbHm0nsUaplVgJTfWhEN8JE3oIa3mVMS6Yxk3yy9//KXv1QSyTY7du5swo9+/BMBXWbgZGQz0/zxj3+Eb37zm5INf/WrV+MHP/gBqqurhBzGxfuaa66Rcaf/84mPSymZC/mzzz6H008/HWvWrMXOnTslCPjKV66U92SfmGDHrH/6TEWWS8RJJHQovkTercdjp1G7XtjlOZitNsRjKTjdJKiqLHzH9j5ce801mDljPO6687vw+UxqFNUMxBN5Pt76oUgnU2Kzqt43Dqc+L2/sA3+fTmXEMY3g9otf/EL4M7yPa2qqJcvtktZblUiwcpRu3fo1OOWMlXjkFw/jrtvvxn/84D7pcZ979nlSqfv5Qw+jtfWgVIhOnE/zpJyY+tD1kdLBbhLsjEnSvLs0FAba28OgNCtlm3k+OO7GY+90OUXGmcBdUuLH7NkTYLUym+b6MRLQGBM+78U9fA+cPlYcOP64f5Aj8NcBdN7M1hyyIikqGmvojL6GzVs3YtXSS+FEJazi0+2GKetQpXcLXTwSSKUo2MLRCbNYZvLGY3Qo1n+GxWL+wdYFLwzhiyM+ZvTJ0bRhv3MR0tBn4DijbESvBmmOIDw8vyseqyNiIMbLymIvQQUXfD2bN+bqRu0r0wvOQPNx8r6amlHl/33+AmSIVBIEqS8R8jjmu1TBt9ryS5IjCuHGSI/0u4UUxGK50nJvbNmEruB+LDlhCZwogQU+mLUiIEW3Cv1lrUCcxhgW4KXV+7Fp7yDqppwIq1eZZPjtBPSYDuY8XhaY2CrIjzuMcTYBQ7XQawQ2mODzOuV1uAgzyKIMK9dtcaUi4U73jhZTF/GwVgIpDPRcDmBoIIT6sX7pO1LdzSBHkRSUTOVQVGyWwCMUSsBf4JTXEMzkJWuj7SkDjBEbS449Movnr5ghDgOVfjjysZcGKwmRCAUsmRQ8liwive2oLXZj0exaVBTqxizGqRFA5/UkggzqPOdHCIddtyPhkJZOS4ZL1z8Kh7C/zzlxGw+ACXjggYfEdpczxEuWLsaJJ86X7JpVIGbUzz//HL7whS8In4OyxNzuufcetB5oEQCbMH68sM8J6BTcIWhxzOnzn/+8zEqzqnXWWWdLtsoZaQYOZK1TGMaig6xctodxPnQrMg5sZumyloHH61JuoczO73oVv370YXz/+9fi3HMXyT7JrcYycigkrTJm1sxePV6vBFj0AeAHpv55R0enVMEI2uzzsyS9evVb0hogS5/CKuQVrFq1SvZ13vx5klVzCoD/56hjZXUF2rvb8ODPH8TFX/ii2DRXVlZj1QratJqRymQxNBhAUVGJBI8k04myo+H8qrSTcLAF2LGzWcCbx1xNUHBKRpMKBityY8eOkdL7sCEaCXkZiL+FxaK0BgwRH3UsKJOt1pfj2/EjcKxH4IMDurFwW9Kc8tQBJohDsTexecsmrFxyMZymKsnQTfAAKQqnqABA5X6GMtux7vL7e9zokpLxKqNHcPg440ZSJV9VtnqvkpVxE45+3GjFLYFefUzIWMQUoL+/z6XWUCNNGO5//JlkidK3ZrhFihsz6jgaWzeja6gVS+YsgwPFYs5i0QqBTB7piJaoWSBrA1bv7Mfrm1pRVDMLBeXURwfcZMgaKT2BXM/QBbfyPtIwUU6yNgVs/F0mTea0c3jMiseBVRr2Pb1ej5Q7yTL2UNBFlNCUKQvXOVqfUqudC2x394BkYwzYmBFR9c14PHuEVisnJVSf0AjaVBldDZTlyFyniAvd32w0w+C+qfEsA6iMzzCcjHL+36UHH4kUnFoKkb4OrFwwBbUlevViVIV4sRIxzAAAIABJREFUOPk2knAd7I0gg9eLsfFHm40qbilxhItEklJtoliIbNLmYKUjg6HgEOJxNa5EXwCG1+0dbZKdEvDIaqdkcf45aWxqQltrN5YvPUkY6wQ8HkMGS2TDc2yNcqTsrXOMjeQsCvYQ4KlkdumXLhXCmNoVjnuypUaTHXUP8bMwgzc0FQjmdOMLBoEvfP5+5LQg/usXN6K+3ike5WaLCXa7JU9rQim+GRwDIXZa6ANhRktLq7D+r/jK5bj33nuwcuVK4cp8/OMflx732WefJcB+5x134rbbb5OeN/f/vPPOwyOPPCLnurqmHjfc+G288eYWTJ82A263DUNDMVRVuSXIZK9aHNd4N+Xhakc78M47G2VWfNu2HXLMKWfMlgbbbJOnTEJ9fYXoEjBeZ7DDLxVQj2xSR9OnQUbf/UdaN97fCnH8WR+lI/DBAN3AEpGAS+lMdP4yhK7Y2zIjvGrJ5yVDN8MBk+aERpMLXchMyq/k/4oLm5KZNKJU/n+YDZvXAzoSYL7bCVNzpeyHq6XMuFGM/+eDd/7f+bOMvaTTw5lzPrDn33DGz0ciluQzfLkvw1m4AAt7uB8sAleweLiC3HDJXWdS87NQ0cpi5uKvAJ3BVFPbdhwabMeiE5aL2xrghtUAdB0wiM8xHdAbOzN48fXtyNorUdNQLdmWmZl/HnFPmgQ6JuX/rJDEQLeR76LwZTbJPDpPERM+jsMp3f5iIfmQZMTMmVk87SK5ePKw9fQOwWbnWI8Cey6ag4NBAa/Kcit27ugURzseY7+f7nVx5blOSU9KmMKMSCoLm9MpC3Y2rQw2eI6UFkFOREjyt/x2NzN0TiqyAuM05RDp74YtE8eqRVPgyAFlPsBFF0z9o8th0YsnrLQfSxCn2hBJFBUdPiIWiaiydG9fH6oq85TLtKwoJPo8NPLWQClkG5v++kbfAx7byrJKfWeUOMvojY54PnriimNZXACfJWPOY3Pr7OpEdVUV0jllkUu5YgojHcbZ11s+Mj6lW4uyf752jYbrr/8uVq6ch/t+8DHVd9ZtTNW1mpZzTg10Q4edv0+J0xjgsLvQ09OLe+79Pm6++SY8++wzUnlgRs6KBJXdmKk//PB/4sILLxJ9c/bPWRljJs9smOx0msFUV4+TwNTvp6DTyLy3MffNys/B1hiamvbISCTJajSREvlmKzB3/nSUlxdj/IQG1NfTQ10/kuK0ptQDZRORm5HKk3F7kUT5PmP5I5y147/6qB+BDwjorJ+pPpmoikm2wDJwCN2xjQLoK5dcABdoiOJURK+EAgBZY6QvrS7tIy1uLMEeKTPOz2LezRRBFgcpaR2+ZBlJkFQ88yrqqhyr0EiB97tfHu/FIB397NGPl1GZI5De8pK0d98HydAMQNcz3+EivCJd0R6UkphKt57ATw1sVkYS2N3RiK6BHiyavRx2cCVywqr5VYZurDgmIGWWwgo6QsD/vNaEzoEc6iZMh8enXMiMTr9xuIY7/5KlqyvC2KQcP7yEZWF3mMQCl62W7du2oqa6BqecvEQsUzMi6OHCti1bhAFPYx6KuAih0GJFaUUVrA4PDrQelJefN28uSkuLsHN7I7o6O2XOvay0BI07d8jz+DNLselUUhjhFocHBZV18BWVi6Mez7nYU5q4EKsqAMui+dtwpUFvI9BgJ5uNo6qkEH3tbZg+vg6zG8SNXgnK6HP6xrHhBIGEX7zWdK/t4axdP0z559+4PNhyYKbLgIfXJa1kXeRoaqoUzC/OLnMjP4CPIZiQOCX+3JRT1uUNhkea9Mo/37atrQdj60bG0JTAEXTlRgdiiYQo+Mk9pdGQxCIVOWO2XiozlBkWToBxTXLCgsxsKiYqBzNeCjd961m8/PIaXH3VJbj88qnSU+f+kZzI9+V94XRSAZKBJ4GTKmZs2fFzKjZ3V1cfHnvsUXzxkn/G//7vq1IRYGWGQTM5ObyPx4+fICQ2XoVFhYXyunyc02lVTmtWzs+ofeL7d3VRrS2ExsZdaG9vl7YDy/AkzI2tGyd9d2V8Uo1x4zwy9sa77rDM26i86OdS9tdK06I/X0vy75v8RONYqoEfdeA6/vmPfAQ+IKDzDmWWrfqhtP5QRbIIemJbhRS3ZMG58FqrVX8WTpnZ5SKk/BE4W249pnL2YYtqXq/uvUCXQcF7gb7x2vlA/24XTH559N1eezSAHy0AyF/AR7/vu32+kcNgSFvml94VoKfFVc6mz9PzGQrMpeTeshNDkSgWzKSwjPJQt2qsM+osMenz5aA5zJLT05xl9aYBbGpsR2HZBJSUe2UBNrDf+GGEymco1xmtY7XgD2fuMkUQEvtaztn+/OcPSa/0huuvw4zpUxEOBtF6YB+eePzXiIbD+Pw/f04y7l8/+ihCgSA+e+HnUFZTj6efe0HKxbNmzcTVV16Fnu4uPP/sMzjj9NMk63rowQdE/vVLl12KyRMnouXAAWEsW5w+XPila+Ar4eibVzGwUxSJ0WC2WKUErFfpj3g58PHsw6cZpOaA/bsaMXPieBS7nXAx24tGEB4cgsa+v06UTKYzSGdJ1tNAiVGSLJUlpzqbRkBpfGeJncQ2GrAY0q6FRQWIRiMo8BfD7ShELEILYRrLxOQxJICyKkE1MyoVGsYbfA5/V1pWqlt6cqTQCp/fJY54nBogqay4xCfBAEGY2jH8jFIytqis05Bi1dvn6rTrLZbhVosBbAwIOW+tZ+m9vcAn/88NqKicgF/84nL4vCOyzodfSEe/A8mv4H3R1LQP/kKnjGc5HC785smn5HydtGIVrFYnxtVXS+vE8FVXB5igzTlvIDAYwoYN74hOBYlynK0nYPM4ciSNY2PLly+TNgCDDT2eUZwJCgapCVWJaHlcSLJkxYnHnv4FIxv1H+hlTnEeCt5wesUCq0mXZs4r+xxre+84oB0/Akc6An8FQGeUzsXIJnDOmDWHMHqiO7Bl+zuYM2sZCjxVQrpij1bLqkjbbCF7nAuZEzlNlUDzRyzyM+V3B9c8dD/KA48W/Rpl/ve6NEYvsvmPP9INaPQP+TiW7Y0+vNFOyC+9jwbz9wpQjryv0o3Wv4YZWHmATlkTDp4p3gIZ7imEsHP3LiTSJgF0aYnABotGL1Cmjqqqwb6lyW6RPnrOAhwcBH7/+m7E004UlY2F3ZWXf+scL+MzqCn5nEwaCZCzWiDf9bI8S9aWGDxeq4xM/eH3r2DtmtVYtngxrvmXq2XEcd3a1XjysV9LJei7//YdNNTX46ZvfRMHW1tx63fvAJx+7GxqFjOX5557FqecvEpU53Zs2yqCQFMmT8Tdd92B7kOd+Pa3vom62loZa/rOrbfC7i3GV264HRZ3EWjsx35nmgGMXJkm1VJgOWnUJTZcuMkBdjMQDQKrX2/Fzk0bYclkkAwGoSUTSEWicNMMSIQ8csikc0jnNOW1rWfp1FAYCShVjz+/AsU393g90n5if5uAy+uIrQe+SCqupgIM322S5UKhoAA3e8oEca/PK5UJBgc8N+QkkJtAhzCTzIV75YSQzEVlNLY0OE3idNklG06m4sqgSMsKeY4TGgQlZr1sSdCFkLwGt8shhjUUNrE7NFhtOZRVFImam9vjR19/CAdaevDLXz6FExechDvuOFlmzhkwMHiQkrSuy865aqtN2QxxS4lHgjJqYgWCAj5ZsUzNIJYKw2pxoLWlE25XIahCabP4UF3lRm830NTYi5YDXWg90IVkQpPHEYBT6T40TLKioFgTACdpcObMGXKMWO1g5s3KB4ORI3FeJZjVfSZGu6dmNU660MCJz1eui4e3nFR1zaRZ1b1xjDyd91qrjv/9o30E/kqAziVOzZhqoGhJGL3RJmzethbTps1Akb8SPnOV6LmzZ67UzMhy59iSX0aXOJPJi5o65sbGDMbYRpeh3ktda/RpVaVpKe4f9ifjPeSGyvsbf08gzt+f97pUjPcY3uejdMdScqPT6YkjUUfer/d6r5H3GIaDYQMKtXCoPFnZxZL4ldEtQZIiGJNIB7G9sRFmqwfzZizV+58WWMRtjSulYroLgcxuRSCuCXgzU3/u1Ra0HQrAV1SHgtISKTtKkmGMdOk/C6AzI5EMzgxzzgwzQV1nB/PxdheJlAls375NTE6eefp3aNm3Dzf/601IxKPIJON4+aX/QSgwiCuvuALjG8bh3265BYcOdeLe+38Mi7cEzzz/Ms4+60w8/fTv8JsnHsenPvlJjKuvw+SJ41FZUYqf/uiHWP/2Wpx/3rmwcda3tgY/f/BBlNaMx5XfvANps1sZ6+RoYGOD1W6Rz8PMcvgU5mWg6jpS3L74EJCJA//9X+vQf6gLsUAAbqsNbosFTqsN2WRGAF2lcmZoJk476AhBoxY24sWIaDSYq1oXS83sXRvuaARdZtyUJ6WONzkMtPMl0HMjkZAiJVOmTEYgMCS9b9p8Kq6IWdf4Dgt7nNr3NNgh0BOQuQ8MDHj99A/0CognklEhJIY4jheLShbf398nlRKy0Vn9UZ+A9sY8sby2kzCZqB2QQDITgq/ADbfHi+7eIVitPvj8FYDJJaOKNdUZVFQ6UTumWvrgVVXlKCktkuCBUqzc76Iiq0wqEFiZGQ8OZpCk10M0iGCoT4yZUskMYrGkaEs0721FNkPBp3aEQwmZoqGi5Ni68agor8GM6bNRUuLAlKlAYSnE+laC14zqcR9N0Tad4bWaE8tjeXwuKwp1rOjIGR6OxkdzRRR4s7dvZOgkX/J6kJHVI7AYjpPijnUFPP64/CPwVwB03ZqL+sqyoPOSDyOUOYjegRa0tu3BtCkzUO2bIiX3NFlxWhoO6efShawcmgD98e19HQGDTZ6fNo6IA6gxnxRbG7SH5CJC8mIMe/ftxP7WFpx86jlyXjhWaBVSk9KAHw4TOCZoMQ/rnPFs9wSAdRvasHbDbsxacDrsbtVCSZBUpkGyXa5XLEGS3MQMXQE5AV3cR1WWzuzFmQRMSZmFDgUD0jf/0f3348wzTpPsevqUSfjRD+9Hf283rvv611E/tg533HabzPh+5/a7EM5Y0NLWJRapFBB67U9/ROOOHSgrLcY3b7gOyUQUj/33r9C0ayc+ft550LIZVFdV4qGf/QxlNQ346rfvFkDniBLtc+kux3lnk14i5udgMsxDKgQmZogsSjE7NwGdB4BNb/dj68YNiAVD8Doc4n+eS6ZldpxdWvlHr3qCn4VWnxTvyUl5dpjQqE+xqcCV1Sp1BgiizPCYhdPpi3+jBoMKEcywmZxKbU4mMtRI3/DfpbSrziXvSgUS+d9JBFSa53w/Ps/44tgVs1ICusySy4w4xyrVFx9PAFOfjYE4A1STZOU2G9noSZitKZisKcQSYRQVl8DrL0F7ez+CoTSKiqsRj8bgsGTQ3dUm+0XTJcaRVNzzF3gluJDxTp9PyuGchafuQ1dXtzDxY7EE+vsG4XS6kEhQVMaOomKfZPzlFYUoKy/ExEn1qB9XjYrKYkyaLALxSCQAf4HiR2hZDU6HTpjVJ1CU0psBykbF689BWvk+KAEoBh4cleRGG1Vu9FUfJTJw2P9VIDQyYvq+7v/jTzp+BPKOwAcGdE2j1rIduQyVxBXZjQYgWQwhlO7Arj3r5MIu8TegqqwObjNBQxSxxfPLjGLJ0I9vf/kREL13mR4gZdqQFuX3YbUfPfPmoqEhngljKNAjGvpZspPNLjTUL5BxQgrs6hQhPd1WWb6Uf+nvnpf/hxJA054Atu3uQEwrhb+0EnS8TbO3aQWcbiUfGwzRH5r7pwS++MVes/EzP3E81YeCIjd27dqFwYF+LF60EP/+/e9j754mXPHlL2HF8qX4zs3/iv6+Htx5x/dQW12Nr117Dfr7+vCDH/8MJlcB1r2zGdOmTkVVVRm2btmGZ595Gn093bj8skswc8Y03HnH7ehsb8PN375JeujBwBC+SWU12HHdrfcCDj/MFjPSJJ7x81pMUvplCZ5rMpPnLOPQLEAtEX7Fo0B4EPjDczvRtr8X3Z2HYM7l4HU4YSPrmyNnJpajbWLeQlOgtEjwmWGx2mC12WG1WZDLKQ6KkZEp4FVfPGdGxkwgYhlcCRpJTUSmRWLhECy6foGQPHUgMiZGGBAI+AoQqykSAWSOUpkApwiaWGW8jKX4/C+bnWDqgdVmFmU9t9upxt88LnkcS+1et1vAnH1qJvck6rHXTD0ognNVDcvlytWLqnt//NMQbr/9PixfcQYuv3QpBnuB0JCGcCSEQGAQff3dIubEUj+Di1A4JMFMcRHVFQeFvMjRNSExUt9w4hTJ3Dno4PYA4xqUYUsBhzbYDokDQvjP48UmM1E4rFbxN7eZXLDwYOhz8PyugqmjAXq+3gN96hk0qSkCqejRhz2PGPdeLbTjDPe/fN07/oyjH4EPDOjM+KTcnlaLoNnB5SkDDVFoCGAgtQvtba0I9JngcxWJe5CmJZBORaGZU7C7NWjmUVTij9QZe28OwNEOh0lj9MQ+qA7owypsI4BOFTa3m7PFJEtFEI7Qfz6HquoSVJZMhwNzYYLScB9hpOvqH4LpJMgp4dKMzszmq/cOAG09SfzPazvgKa5BeVUFfIV0IgMicQ05kyaKbCQQ5QO6AebSV6cAbToo+7N79260t7fhvHPPxbatW8RE5cbrr0f3oQ786Y+vYmhgAKefdqow3V94/nkEBodw3ic+CYvLj41btmHWrFlYumQJKBb09rq1ONhyACevWonA0AAeefjnYqH6z5+7CBMaGtB28KCordldfnzxyuvg9JdISdhkNZOoLeJtBqBTPtbNNjfZ17TjJDlMA1oP9GPP9hZsf6cNiRD74ynYLVZYOA6XSsHMGWy7QyoUI6OKGjIkwgkZjtmwJhmy6pCMZOX5gBKJhgRclN62EjMi/jBrt9lSKCqk2p3yO1dgbACzQ4C6vKJMzr3L5ZQePPvlBGWO+nHGvbTEDZvdBIeDfXBFICPZi4EM+9pCKDsK6nA/DbEVUg3I5B5NiiOg8uMJO99MNj1wxumXYNr0hfjvX30ZHqcKLGTTX4+BQL4jGIl0HHfntcTkl+BNxr+w+FOqVE4G/7AXuv5aHEcTMM8bISMvgpaoDGRYuXLZ7BKoGUQ3OfZH+ryH/c64Z+kbPkw3Uacx73Hp9EjW/pFa0o5/2P9vR+ADAjqXeZaXnAAzdJYalQKosN81DAFoF8euvkEgFkohkRhAOh0Rwwy3z4L+UBs0kypRfSQ31WB9fxsJNVm3KtsNg7khb6aQyWpxwmy2SYmSfVJ6ufv9LvjNFBnh/DJlPH3GeippKHvfkimKGI3u5s0MUW/Nc48JeEMx4PfrutHSFYBmMqN+/AR4CszoG9LEkayomP1f9dEEyPXvapSLiJ6VTG5gqF9sK5mhl5WWYdrUidi2bacw3Zt2NcJutSIaUQYafp9PgC0WiYphistbiO7ePnGhKi0tkfKsls1KAFBcXChA3nJgP+w2m4zAEfho5kGtbl9BCTJmF1w+2qh6JHtmyV3T1T5E4SxMtzgbHOxEJIFUFOg71IutmzZjx6a9iA/YYcm5YbdZJesjkY+AzqzV5aSs7aBeMjdLbMSRL2aG5IxoOWbbcVjMzOws0t/mOSIQM3tnlspeNWf0qV/PHjN72CS+8WePN4fCoiQcTgK6Q74I6syQ+UVgNiYrDHGT/AuN4MOys5TTdSDiPSznKw+YDPgysv9hkigysA4/Ts3uMyJS0q9KmtnhcKtc1xDjywFXX/UrbNiwBz/9yfcwZYoCaMFgsx5ADO+kkSWrGXTKQw8FhlBUSDZ+XEYLOYKWvyUS1Oy3Dr+nqApaLfJ8ViZGc2J4+zFo4/4ZwYsx5ieSwHnBxtFuUoJ6vsCjYVn6niJvx9Pz97fuHX/WUY/ABwR0Ztacayagk1SjAJ2cKq7eZnMESewFu3wmVAuTOpUbhNmcgQ0khDF6JzHuo3plKz71+90Uocap9+GMmWCeE4MUx8iKOm4asuKzTj19gxGfRho2WFGtZAQMMrdocOuvIVk0xwpVSXFkYVdV+TjL6gBeWxfAlh2NcLgLUNcwGd4CG5JZIEmSkf7xZLLBAHVa+EhJOSfARdtLbizvdnZ2YcrkKjVWFIgIyYuVg0xKkSZpsMLMlmIuarRMVQF47Q0ODklJubi4AOlkBmkCqwwAs3TtFDcrt56pcqGPJ1JSZrfSNs5sQlL66Gp1NrF3oAEFnOJLAOkYEAtk0d3Wib2Nu7F/dzMGDsVQ7JwALcWylAYtl0EmnUQ2kxSCGMedqGmuiKJEzhzsDgu8fs4wF8LnB2rHmOF2ZwSgy8pLRXmNVYiCAouUqYVtrWucq7K7yiaHAdA2kiEe63UkehHST9ftYVhF0M9vvsiTVBb+7NYcqSgx6BuZQ+dxHmUGqz/UAHNm1/EY8NvfHMC3v30Xbrn1Glz91ekSUNBAR64H6fnnEImFFBs/FEBpUamkzSShBYMh+Hx+sTiOSWme0suqh00NATqpzZ07V0Sb/PRhHb4XeIpI3FPl9WQqBYfdK4RFqSLpAYVxDOV3Oq/hsOM66ngkqDEvwZcaNM8fk/1LdSqO9fwdf9zxI3C0I/ABAZ2uXSFoWSdMWa8CBd6cxm1kziGU2Qqf1Q0L6pBJW2C1JaDiZ/bcWcolsB9Jq+qjcNLyiTbv5/NaYNZsSplNNNK5KKr+qlqi2BVX/uz5m8w/5wg8Jjht+tjU8HSWPv4m7m0cMeNCNaI0ZqC6lC7ZwzUBvXFg87YhbNy6C2k4UT9+GorKXYindEDX5S3VHinnMaHZsTxNlrbPie7uIYwbVySyoPE49fyZMdlkkeaIFs1rWE7mZki3soebSjIbVnr6RuYocq2ycOvsY7NJCEsi46kfCmMMiWIjDAo4F86ZfU163CR6UQ5W7W9oIIv+rj4camnH3h27cWB3M2LBCFwWHywpD8xZ8kKU4InTYYXLbYPLaZNSNh36PD4nyiuKUF1bgbpxNWhoKMDYcRBhEuKXAZrcWwOwJUvUiYMsfR/J1kBAXW+VCJhoeaQ4k1JeFF1x6bGrHjoFdkaSTh6jI7Gsjx5gj5gjUXUiJxMBMiGiWRTxz4gM8i64aESD263GAFkR2LUL+OxnrsPCRVNx3/2XoqSU55TnOSF9egI6mfkOO0dhea2ohhAnEehP9/Ajj2DlylUY30A/eKV9wWuCQjA0sDnppJPk/Bf4C6QSQh4Dnx+NReFhJQYmPdMvHXFrM6oI+oz5Md2NQiTM6DoXLL+rQIk9f04ikMg3dmy9/lIf1aTlmI7k8Qf9lY7ABwR0lspDyGSt0FJFsuhw/RcO7rArVYfyFc/WIJs0CwOWWtlipcrMin4ef6UP81F8GTUSZmC2kTHpJRKQtEPQ0PXzDag3+oR5BQIJLSQjUYBOYwnFwGWtWZliyGbEIKYcshYzevj6diCmAWvfCWNrYysyJheKysbA6XXAwXJqHqBzwTcjLV+cS8/mrPC4bejo6EdRUbGAKcupdJ4rLrYjoo8rcU1mhpdK5eB28zpiORyg+RpfkwEACVn8rhvrycgeF1iHQ7mrsQQdDitSGTN2v4+vkYKZuvIcIaPjHbMt9mYlm8yhs60TbqsTWiKLgc5edLV2IDoY4sQ+fE4rSgpsYhJDmdTCAi9Ky4pQVl6EoiIfnC4LxjZYZNZaEn79ELJ6wREmMv9dZjFQPaxke1j8NQoH+DyCqpwIzQKHjR4JR9jeBT8kY9ZdUizCzDaqRCYRwTEUGhVzXulD8HwcIV0/3Pl1mBCuqkAirmu1IJlguZtmSwrUOWF34w2P4K03/xc3/+tlOP+8k+H2KvKhxGESTKlAixc3x+MsZivcHg9CwTC+9a2bUF5egZtu+pbwQvYf2Cctl3379kkAuGLFCmG+S/CXTsOq+48aVq78fWtLK4qKC+D1cr9UQsH5fc7hk3BHfwF1zb/X6qQhHA7JRAfdIWnAFAwERGlOpGaXr8g7OUeq3x+taf9RXM2Of+YPegQ+IKCzzEvymxXpuFKXkvV/OEPnz/1IZpKw5mrg4GiznvnQcpL9U4No9UE/yN/1899v8K4LtMjTZV2Q7vZIRiBZk3pxY6TfIP0wmGI2aDhHyfquCpswWwxTVimUQ8uq6ExGqiTxVW9MAKQ8kKEVSI/0Xc3A5h2t6BmKw+oqQP3EauhPl/0wXoL1GSHLsUeT0z2daWmaTcNfQBtaoLeXFqoesUSl8hYT9FiCpfw0rA5CKmDPMEC0IBSPI2vmNUUymFmutUiIOvEWAYv+QAbeAqtIptJ0IxFV/fFCv5qj5keSj0WZ21QSwcFBBAeH4LI7MHPyeEyqV2NqLILQKpVMd/rMEA/5c36WrVd11YhUigIpyhiHIKcMjDJ6zsnP4JUxPnVwRvbDEBwakWUYGTnj66uzahWingRJuuKq0a+Wni4Pra6qdkSyF+/FDMFWjyjycveR+ynv4tRffISRzwPCQEjnRxyGTbocdCYl9qnc11SafXaTrBO7m2K45V//DT2HumV6YfnyWjk3/LzS+89rAdjsdMyLi1jOrl270bhzF9auXYcbbrhB+vXr1q4Tv/aNGzdi0qRJQpB0exwYHAjKLL1xPmjm4/E6MTQYEr93vtfZ55wKl1uNl1GtkPP5DBYYXP4Zy+0IiwytXGkCw1bFmWeeJSOPuxobheRJEZ5TTj3t8AqZIdgg5/towcL7XRCOcRU03vZDfptj3JvjD/srHoEPCOhGRsjVRJFT5Fo57EIh6HOzyx8P017Qs8K/4uf5SL7U4fdl/iIxajE2jk7+E454c+f39fNW6eFKgHGm2dfMS2TY4wXBE9jcFMSW3W0YiJvgLKxAQVkZPAVKFUysUXW7bJc+ykaWcoLiZ/QEMGUQTcRQU12E8FAODpaO41lRrXN47UibNUS0hAi4FKYtiITCiLssMHmdiGfTKvNlYydB0pYFGfbHLWakOArFj8MAQncy5UgV+9QuZvxBEt5akYoOodgGQAMwAAAgAElEQVTnQHmRFyuX1cGmW2YajQfj8ElAwf0/2lV32IlREKX6zgZcsfxNpbARQH/3C3g0APy5it1fdAMM798RXvcveqEjPdj4jOpvBDyZnGfWrdFxLY1DHXFcfOEtKC6qw1euugQfO69QIgOpFFlU8MbrIhILynhcJB7CW2+txmmnnYb77/sBSorKMGXCDIwdU49169ahoqJCQJkGLE8++aT00mnCQrvXpqYmzJ8/H9OmT5T9+dEPfyalcs67Ux2OSnEEYbrMVVZWih48Xeao306hHvrEE/ip9scxvtdfe1PaBCtWLMNvf/tb6eHPnTtP5GKTyST6+wfEMXDqtMno6x2U3v6pp5wMMt/tDlURYFC9ZdtGvPjSC7j++uvR16vIoSUlpaioqBqRrNZNXfgctupp1uPzORCPZ+ByW0VUiPtrbOEw5YI9w8UFYf8rLRwhqfIUSNHivQD9Xf9+zBftB76Sjr/AsR+BDwjox/5Gxx/5j3kEtAyzeR309Uo/QTOQAA4FgNVbetAbzmEgloHZ4UFxKRnaemUgDfj1TJcV3WAoB6vLDIeHzPewqJBZcza42BNPK0lUi8uEhCmLqDkJl8WOooQVqUQGYbcZCYcZ8WwK9P0q4GQ9jTFyJlGyjVo0JHVAl6yaZDgTEEkAgaEkhno7kY0HUOa3Y0pDFWZMLEFtmWJA8/FcSMVVLr/r8P/M/Pfv99rJl3TO/1nMVIJmvLM2ikf+8xl0dB7AP134CZz/iZmiY8DqHc1/JAygLn4uizVr30Br6wF87nMXYtv2rXjwgYfw6fM/i0J/sajd8TVp9zpnzhy8+eab+OpXv4o777wTn/3sZyV7p/wtfdA5TUAt/7Fjx8rvnn32WZxyyimSnXP6gduSJUvw0EMP4aKLLsKLL76ICy64AJMmT0RvTx8effRRXHrppVi//m1Mmz4FTz31FNxuj/TnBwYGxHaWZfv169/BvHnzcOhQF/bu3YuLL74YlVXl8votB9owONiPt9a8jsZdO3DjjTcKKL/y8itoaJiAOXPmqokNXTiK7H1q1udL0IoJj5le6mbp2bPsT8Igt2g0Jkp7Rscgn4kfjynOAbkeR+NmDF9xRwX144D+t3hXHgf0v8Wz8nezT3mkPs0EjZRxNouprmZWA42hNLCvE9i6exC79x9EOBKDz+9HTXWVZCIUbGHWzsU7FFM6Bv5CYHCIOuVZuDnOxYKtXjRgWT1NBTMuZJoFvoRSLQs5gCgXfs5cmAAfTTk4jkQhOhuQoW85jVSY7XDHollkkkm0dbSKwlmRz4WG2nJMGudGbTng5qw3wZtmJAR0vcxtLGOqsaGJtt5HldJ5LJepeMznocZhAM+58gSwbm0At912mzib3XjjDbjqatV3DoWVopsRL/YPpJBMB1Fc4hXy4TXXXoVPfeITOLB/n8zV05SG/AgCKslxX7vma7j+xuvxjW98A2vWrBH73Qs+e4G89k8e+Anq6v4ve+8BJkd1Zg2f6uqcJgdpRmkUUERCQoASCBEMIgdhEw1mAe9iMDb+dr1e29heL/7NAgZsDDgBCzY2wQSTo5CQEEJZQjmHGc1oYufuqur6n/NW1ag1SEJIBIG75umne7or3Lp17z1vPG9fAXhemxo4g+p4PEuksq763Xffjdv+v9tw+523S6Dd+HHjsXnrZvz0pz/Fg398EG3tbeKrf+KJJ0XDp0tq5syZmDBhAurr6/GHP/wBX/vaxeJP5zkpBPD+KTg8/fTfMXToMMybN1/iOS644ALMnPm2pCQyiG/ixMly4ytWrEBNTa1kPnBLJbOSnsiMDhbpsbqWQYRZibRnDEHAH0QikbS1dguRmXPPoEjJ+hA+/P3kyH+U5n4gD764z+fSA0VA/1y6/ctyUcY5W/5gC98UIfwwTDdMt0JqAuiKBezU2Hc0A5u2tGNHY5Mwg2V0F4JlfaApXlTXVYrXhoBMnzezmGiZpN/aSFvgSu2EgMz9DO6bAcgcSy7uuBdI2lX8vOTjjgE+kpDYVukUtXo9i7SWhkZbLl9aFn36VqO8LIz6Xn70qgRKWF3MKX3KJZVZbIxNYM6dc5s0nDOokxHNLqvYUHHbew9Qa3aKEhHMCPASbS816S32OILSxg053HnHr/HevMXCvX7yyV/B179+Afr3t0rF0q/O7EJ2dvOuJGpqQlizZjWOGNIP7703V8C6vZ0ldqsQDAbFxD1lyhQxvZ9//vmYP3++gCk17YAvgEf/8qgIATSvM5hu0KBBeP311zFw4EA0NTWJlv/OO++IVk0Nnn75qVOnCuizvjrBe/ToMejffwAe+8tfMXrMaCmz+tJLL4rZvbq6Gs8//7wcT1pjAu2lF1+KnJ7Dxo0bpO7Atdd+E1s2bcfaNesxbdo0zJs3T85PszsB/h//eB6jR4/Gxo2bcN5554lPnve4ZcsWLFu2DOecc7bQ3VoFYJhh4BLSHObrczNIQiSph+QIyUsqn1AIS7CjlcXiYl2B4val6YEioH9pHuVnfyP0B2tCIcuwSCf9iZnuTEwkPY0VMGdTn4v1j9+RkGbT5i5s3NmFdpRh0brtcIeDCJSWIu9i6ckAvIqK8jAQcpOQCPCStYx1Y6h5s0IXNfJ4Fm7dB3cAaCc4KJCI83yXDldLB8qZHNcZk7zwNFvhVRCKBFFdVobepeUoCwO1NRYTHIUHiTa3w0L4v2XedKh0bUB3EvatlACLlaUI6fsdfIXVDkXu665TbLEiELBZPY3dvWxpJ57423OY/95S5LJ5jBw5ChMmHIfhI4agusaN3nW7NfZEEpLLL1XLoCCdSSPgDyCVtjT1SDgi1LHRSBRr160VQWLQwEHS1pZdlmmdpuq+ffrK5/nvzxdAp6ZPczej1AnSBFAKCr179Zb94ok4nn76aUycOAn1dX3x9tuzRIP2+b1CYcz8eZq7yXvACm47dmxHIhnHRRfNECClWf/BB/+EyZOnYP67CzBk8BApjztgwAD5jf3DNpBUiEBO8B4xYoTw8rO9DzzwgNzfhInH4eWXXxSLBNn/GhoGyDm2bNmMAQMaRNPPZJkx4oKXPgzp6xR8fp+kAnZ0dqKM1Wn2amPqKaYWxdbPfoX9+FcsAvrH77PiEd2aKnOANegESxZlUSwDtFNwwgSrvFl+0IwBoYVVSAFqf5cA8PYO4A/PLMH29g74S8vh9ocQCoTh0RSE3B5EvB5kU50orQgiGFYRT+2S0pyRsA/xeNwigPH50JJNQIOBkNcHrbkNka40RtXUo8rjR8DjhjfqQ6QsgtKyAKrLgFLV0sStOH7rJdQoTrEbXUOei2GAC2EBmHcX06AN3mEeKS52+5sU1MoJUqSgLdwch01WM+Fl5KEJZEgVawCNOwy8O/d9PProYygvqxQTMwPWRowcjhEjhom2Omz4YJRXhNCrzi9sc5Ka6GXAHVBSYgWdiVVH4i+s38hF4GQE8HeHm4AZFAweYxOdx0pyI4fFbp/3V/DoJc+emQ92iiXjLiTAnwJESwzV1VGrJK8CzJr9LkwjDzdTJRVFNG+C/fLlyzF69JEy5ubMfQfTpp2IYcOGSr37srIy+f5nP/spLrvsMtn/qaeewiWXXozZs2eLOZ3m/kcffUQEEJIy9evXV77v268vqquqRYOnYEDLksNVsW9Ad25uj/SF4vp3GPdAEdAP44dzuDeNGrrF2893wrcV781iJG6a+lQ3cqkkvCTzYHoTVNHYEzTLu4CECjy1Cvj9P97F9lgcrlBUzPUlwSh8rAJGjculQXVn0HdQFfxRE5u3rUQ+n0R5iR/JVCcMt4F8QMWudEJM4FG3D/mdnRgRrMRXp5yMqcMGS+kfp64Z28dW5nN5GOksykpIgWv5Jk1Dg9/tgldKiDIU34n2d8L77VwwRwQornMHNEQLCVc+BOimpaHbaeMWfawNNQLIZCRMAfPf24Q1qzahvS2BD1asRfNOMk6y0hl5A3wCdhQYGOhG7ZrmdAoR9E/TxEwzeHl5QECbgM7oeYcDftcuC7ijUes7XpfgT0An9wFpdPk7gZrHxmIQV8DmLUC4BCgtszIlUmlIwCcFAh7HVHZHuCABoZPh41DCimBLIcTDcxpiop80aSL69asSwWDJ0hVoaWnGqaee1M1t39HZhbvuukuC+Bi5T6CfMWOGBPnV1fVGnz71EqzHXPwFC+bD6/PYpD1ZAff+/fuJdYIR/seOP9YWZXsO5J5AXhzoBzTQD4OdioB+GDyEL2oTaOpkOVzCuaqQ4MT6M7Ss8P8pkqJErlLDUpPcXpjesJjg+WoE8IM/r8JLK7bCYPSTP4xcZwKeQASl1JSTHfAijlCJgSPG1UMNZ7Fw+WwkYjtRVRJAOtuJnC8LM6iiNZ0QgaLMFYSvLYNTG0bjP869BuU2yTAzwC2mMZLlqgLy/JxIZhEMBK0UIbvCmQQCsM1CgG6b1AXTCegFJvbiOndAQ5fAatVjZ3U5i6KVn1W3uxvAeaJUWofPr0oAolMxMJtjbQGPVJZzvm7dBVSUAUuXAZ0xYO3ajXJeBpDRB02z9ObNm8WXzus4zIJ8t6hiragPmrX5mYIAQZ8WHwoGjJjnfha3vlf2oXWA+7DADRkLeY1gyAu3V0dOY4lbCaFEWVkpwuGgkNUMHNgfkWgIpaVRSSPrP6AvQiHm1OfRv78LqQRQEgZydoyACDI2lpIcSUjtbPZACgGs/kehoqWlUzT6NWvWol/f/uL///Vv7hHXxOLFi0QDv/HGf8N3b/4ebrjhehEK3n57JkpKozj66HGS4tfe3obvfvc7CEv1GkeEch5n4cB2PhetUAc02D/nnYqA/jk/gC/y5Qszqx0qGsd0rQgdGW2dmkW75vVCT2bhLqkAmdub4sA2A7j27leQrByA7W1tlrrjYrWWdlQF/fDnOpGObcS4SQNxyvkT8eqip/HesreQSbeiMuCVuu56REd7NgZftATpWBpVrii8zWl8/djpuOa4C1EFP+gxJM0wPa1sczeZrVSpk3C73Wxpjoro0OcKEUhBzeqC1DWHAe+L/Aw/77Y7hD5OJLsF5IxbcAiS2Pe0W1sERN0+HKfyn/01NVrKjNTA+W5p2qYEmDkChVXhzql0Z5WsJcjvb3PcBU4cAI93PsP0Ip10IW+o4tMmy1w6nUI6nRRftaZlkEon7EI1VNGtIDUCrmX2BmoqyuHzeERQYNQ6/eZ8lZayHrxludhbgRhaAMRdAMt6sGNHF1Z8sFxupXfvXgLYixcvxOVXXIYHHrgPkydPkkBBmvCXLF2MgQMbMHHiccLmtydUW/9Zz8Xi+yeNrkOtzPvn5nDXf97jp3j9PXugCOjFEXFIPeD4yLvZAR2+dvmCq2oOyKSslSnvQt4XEHa5TgBPzNmFe15bjkZPKXJUPWijJAG8rqPeA+Ra1qGqLIOLrzkVZTV+/PLZn6AxthElJR64kglk9QT0sImUmYXLH0I+baJMC6Ai7sG3T7oEFzacjHJ44ZUgPbUb1KWEiLSPQW02L621jO2b1asg/1wY3exeK4D6Q+rHf9aDu+WnblRx2A4dDzt/sAq/dD8iu/Nl7Fk8Nd2bMB4WvBwmxML+dSrKdV97P51vWQtsKiD7vA7gWXEjezDn7nEmp10EXkbz04TP/HCmrWUyaeiajpYdzVJCl2Q0FAZYv56/0ddNil+CO4PsSIDDaoK9etWiV69eKC39sMYspDGqzbqYA5qa2gWwCe60PrzwwvMYMKA/BjT0x8knn2ilvAk74Z5EUsIIuZ+tO6hRLApFzf1wmrtFQD+cnsYXsi1WjHGhj5proOSNC1l/1ko2Js+mL4KMC2jJWf7zH/x6JhZ2ubGdBft697JM2p1d8AV8qMvEgPZ1mDZ1AC47exKWYA2++/sboFbkUVoeQOe27VJWNK5oML3kFPZC1b0Ixt0Y5q3DT8//FsZ7BqOM+nnepsUi1ald9a1bARSO9d2QQJdBT9405//Cdwf6izHuhzJoe9YesEr3dCNo4akFN5z9rcwDS0gLfCTb+qG08KOOZRCfQ73LIe7gmyNUiMdmH5vYfjhxDCuYTiwM3VYGTawJ27dvE6CnpaGrqxPJVELM/bQIcBvQvwGhUFjS7+rr61BaxlzzPS+4dWsn3njjDfGhs+gN3RFMwRs2rM++EzQ+AqdZwpjtYwnb4nb49EAR0A+fZ/EFbImjn7N+mgXqNlkcPI7KnktAbIsMcQ9G0EUWOUa3rwJ+8aen0FVSj6ZMHqirs9SYXA5hU0dF63aM7u3FN646HrWlXjybegZ3P3MPXNUqskYK2tZGVPXrj12xLijBCExypiMEfzswre843Hryd1CPCEpMhjbbXetYz538Of5fUDTFeQD7AvTCB1QQJldMWjvokcsHQwcMe9PO/ifJQKHk5ACL4DxDKrm/FYVBWp88SgDTKt28t63w+8JyqIXAu7/m6yw24QwfVpWz29Ozat++zmGljTFA1DrW0WhFKzY9UFlvobDtPYDUEQyI39T06VIgSQzz7gnq9KPTn97V1WVXe8uLj580uNTkqdX361eKNWt2yn50IQwfPgwVFR60tmYRifq6o/qdkJGeSjctGgRwp2KfJAqaeTsuwomWP+hBUDzwE+yBIqB/gp35z3cqLkrkn2RpS293xjbXJHKci+Kb6gL8XtFCNF8AbVKfD/jpQ8swZ+0OJANlaHf7kQ8GxCapBEIIte9CfXsjrjtvEs6Z1gtdSOC36/+A51e/ilZ3ElouBXRlUFJeg65UCu5gBHrGgDsfREnCi0uOno6bRl2MangR1u16vk5umsOCQ+nDseYW+sXth7gPfPgQeBcNjocy6gnopB0qBHS7/KLzAPYIuOZDI6DzGII70yIZOdYzHc46mKZhp/75obRyf8dS4xWgtsvTymd7lDjvhU4By54lrZN253WrOFAhpauUzrVfDgd7zzY4AM/rCS0xq1wajKrPSdlWvmKxONavWy9mfgb7HX30eEmBY7+Ulu6F37BgMFOQIP2+o+0zg4Qg7ghFFugXA+Y+rXF1sOctAvrB9lzxOCt4iSZ1cUcHWXRVQJ3TnEusKlRgcSsvx3QjpXrQDGBtCvjOrc8j5S9Hh55HNhRGlhoL092CYZS07cLksBv/ccUkNPQGmtGMOxffj9e2v4vGVAtQEoVP9yKbyEDlud0eqe3uyXlRj3J8e/oVODd6HGrhhU+z6/nagC7l3bnoOhaEfTjB98QTx59b+O4saEWj+8FPhcLqgHY4ZU//RqHEJBKiVd7XCpqTKvR7EKPsBlGrVQRQB9ydd8cHLLUBnByyfdxET3+xo2Fb13HGw757QLNz8J09JLpf7PCWLUvTWLeeHO0uS/vvIUnSDF+4CZeRTX9QWEGPUy3NcodQ4PMy6M4CeAoK7767VKhgN23aLNSyZt6UtL7q6lrU1fWFW/XA6/VYbHxei0f/Q4F49nNg/XemqaoigTgmr6JYe/Bz4JM9sgjon2x//pOdjVHsKVsVD0KztXR2glUwk7ncWYlSyrsCiMOFHQAeer0Rj7+9DGlfCTJ5AxmvFzmucW7yt2Yx1OvBtyeOxTnHACGvBej/9db/4s2WJWgzYkBVNTwZD7REGt6AIiVXXaofrqSJIysG4senfQvDUIL+iMJDDZ31W23WGFOh79WKebdKe4no8eHnJmtUIYD3CLHeI15+P47Sf7IR8bFutyceOgqfgLXjwHG+pOb+Yf+61HUX6czaegZpsT75XrfuhPePAKOeNvs9TtbDVi73Q03Wig4n4NHUXrhRbpXQEtlHF9piRzjh/qRrdY4XMhyPU5e9oMRvQXpbJpuzIuaF0tW+Ug+hQHLi7Wpr3COZhLDfxWMpNDW2we32CT880+0YfFdSEpZ0O59PEbpYf0C18uDtOAYjr9lCCc9WFGg/1pj/lHcuAvqn3MFf7tNTU2JEGzeuTEwlczKICZfkedeRSKTgC5cjDmArgOtvewVNnjJs7czA5w8ilWcNUw/8QT+0dRsxfUBf3HPlaPQie5cL2IGduP7ZW7AgsQGxoF3LNKYhWFIC3Uwjl0oh5I1C6dQwqe9o/HzazQgjjYGogCevsiarxcXuor5myIuJbLIYmQHbf9vjSe0B6IUlT+3P4kR3UqqKgH5Q47xQXuq23vJLqqUOoDugQd96gTneCWLoFgIKWtCdckXttwegf8LKJLXd3bKBdfJCzVnLsg1MVdsLQ7C0PUsCZSsyP2/aKWKShyEH6IbDuU4NvtCcJOHpewlqU5BKMI/eLRSvspkMtjPhditiEWB2h0OS48isHZ2QaPiurg5JtdP1HKiNNwzsj2iUKXVR2y2Qh5HXixr6QQ34T/+gIqB/+n38pb2CVd2b2i6LmDAh2E4B40eXIdDpOKoNE2jOADM3AT968HHsiJYjH2Z9Uq+V+5NtgQcZHKllcPsVZ2NqrWVZbQ1lsBYt+OaTt2AL2qB5DWSMNEwKAUL5ZsDjC8MXMxGNu3HFlHNx5bALUQ4fwqS30XQEPAFopi75wZGgHwzhE8IbnkDxIW9YxSq4+HcDwB72z0KVp6d3vZi4dkgDfK8BYY4A5Zy5wFe7t+CGTxikP879FFaTY813KYZCmziHL4uh7MOkbwW7GXCRa1iEy73dRGEAQc9W2b8x9VK4EvYmkH6cO7GxvyA1j9+QC5/UsSTY8Xh2WwF2kwUVi7t8/F7+9I4oAvqn17df+jM7SURizXZqmHBxojbspt5B6FS7g8wbM8Cvn12HJ5etxs7SCsATBjQGzLFwSgIVmVb8+/HH4aKh1egf5BqnY1cgjQ/QihueuRXrM01QfAZySMNQ7JIvKsvC+BHqBHpnw7jq+Atw0ZAzEYUffniFPY45uNFIRMzsmpaERzFloe1o2YWymvoPmdwd8owPaXdf+idavMGD6QEH3CwwtywCDmlNT/76Pc/fMybj417dBvO9AbqYCg7gfD326SbNsQ9lNL1VdtXy8ztbIfvfAVyluMtn1ANFQP+MOvrLeBkuR9RzJd5MbO22tsGSZbR0w4V0XkGWBm4XsGQn8L1fP4UmXylaouUWoXvOBPQ0PK4YxlQFcftlU3BUAIiQfcajocNLQN+F7/7jdixqXw8l6oKu5oA8g/HygC8AJeNCuAtoUKtwzdSLcFafaaKdh+C3q8ABep4Rz3zlkcum4CfjiEuFmVeh9CghyXQgLs7O68v47Ir39Mn1wN7ArbDue+GV9hQWaeNywvY+fnvEbnGoGnoBoBcGADqf9yXUOsBfFHo//nP7NI8oAvqn2btf8nM7+kU39bYwTpHiUvgihVY1lVfED87c84fe2o57nn4dqD8CHS6//K5kU4jk04goSVx1+vG4cGQEQ2iFb83AU+ZCQs1gFXbhh6/dh9c2L4BZwTqqZKBjsF0e8EeAuI5wTMGwQD2+efLFOLVqAsJwI4wAcskcgoGAlQZEewFz4mGgtbUZZaykAQ9U1eLy7qmZE9g/Kgr6S/6Ii7d3iD3gjKkPBespFoHRoQI66xEcErOOY7nfRyJ/kQnuEAfAZ3x4EdA/4w7/0l1uj/wuxzdNJgrypHuQdQFdrHOdBH78uxewKg5kIrXCBgu/D4FkC3qpWUwZPhDXnTsELHddowA+mvDVNDJKFhvQjv+d9xj+suQ1aDWkiNUBg4DOWLwwENMRIaAH6/HNk76GU6snIAIPogiIFSAbS8PDMF9VQXu8HeWV5d18nYrUcVe6TaSFxTtYRGT/JtMv3dMs3tDH7IHCMUJ/Ov+nv5njyBEIHf73QuGQGi5T2lQPyxgd3OZQKxz0CQrS+nq2oCeQF9a0L4L8wT2vz+KoIqB/Fr38Zb1GQTyPaUeQS8AZN4MBZ26kXcA2AH9btAu3/fU5ePuNQLvmA+J5uPxuRDs34sgKH7578XSM7wWw9pMrC4S9BrRcJxSfikbE8cDKF3HvrCfRVesCvFkL0JnPq/jgyqi2yb0S15w4A+f0ORElJJWB3wqT56YAuXQWG7ZtQtbUUFNXi6qyChvOLTWFC2+hmZ382mTdKm7FHjiQHnCKv1gpZEo3oO/rWAF0Vpw7kJPvZR8nC/xDP32ME+ZtHvdCkC787FgYnGsU3VAH+bA+o8OKgP4ZdfSX8jIFgG64GPHONLW8gCQMiz89pgKzm4A7X34Lb25sgqu6P/I5L5DzwmekMUhtxkXHDMM1Jw1G1M5f13MaAl4T6Uwngn4v2pHDX7fNxq0vPoidtSYMd9IyuZNHWnPBawYQ7DJRmwvhquPPx8VDzpAo95DQvqrYuXYz/vr441i4bCnUsB9Z6KjuU4vp00/H0SNHo4IFre2t0PdZNLl/KUftJ35TnZ2dwq9O0hZq5yLP7sVdw7FFIZHvtPwQ+D8G9n5ku/caA/cRFyD7W7eRzY4bKbxQocugqJl/5CP43HcoAvrn/gi+wA0oAHTdRQ81Y9oJ6CoUwy0xb60K8MSyLvzkqWcRL6uV2s9wReBSIogkWnDyADd+eOnxGOIBggYQT2YQjnqQzafgJZ2mFEk18HzzAtzy9P3YVqMj6Y4DJotIe4F0Hn53FP4uEyVxF77OtLWRF6ACPkThBRI6fnP7PVi3fiNOO/tMTJh2AjJKHu8vX4SFCxfggulnol9dHaJRihNMNbJqZhcXry/wuPwMm05wXrRokdRQHzVqlFCsEswJ8KFQSMaTVSsdAubkXCdIcryxXvuhIrrExBXc714T3fYD6h8F6PvqymJQ3Gc4yD7GpYqA/jE6q7hrjx4QDpA8aG7X3UBST8JHGkklgEzShBJSsNUEfvzIXLy0tRGJSBmgM0ndg5DmRlWuE7+45isYX6lgINc84RLRYfqo61sUNfQw5mDgAzTjPx69A4s9LWgNJIFcB5TSEpgZE6qmwpcAqrQAJtePxr+f+k1UwocqhLFx2Ro89sc/4//d/O8I1VZIIL7pg5RwjcW68O6bb+HCc89FKpWSBZbaFhdi+kJlwS1u++2BvUVzF7oqmPZErY0xEFwAACAASURBVJWpg5FIZI9zOVos+5r7sd+5tbW1oaKiopsbgOVGSVVKcOQxjhuko6NDtF1qxgRQAiWfmVO4hMdwY1ES7tNzc9rO8xCIuRW2kxXOCLwOKBO02UZey89i5bYmzvu99957cemll6J3797SDh7D+2bbd+zYgXfeeQeXXHIJGhsbsXbtWpx66qmId8Xg9/jg8fuQiiUQ5P2rCjat2yD3T/Dv06+fRS3HOq49VXBWD7QrCFqx8qbEo5K//kPAvi9QP5DUtuIc+ML0QBHQvzCP6jBtqBRx0EFCNidq1wUPSCSTUIA3NgO3/N9TaKuoQiurqeUVhFQftC07cN0ZU/H1qTWinUccem5Vkxx21tIyoCMAFQby2IJO/HHeM3hg0XOIVeShhVl6KgUEokBcQ9gMIJJSMSRQh2+ffzWO9hyBMFxo27ADc15+G1+/4mrA54auGXCFVCnvEUulsOL99zH+qKNk4eYCWlJS0t3RDpAcpj1/WDXLCQ5zTMoEvELgc8CTvzs5zYVWEP7ulAR1NNpEIoFwOCzCVaGAxc+FwYs7d+4UAKQZ2zmG53vttdfQt29fHHHEEd0WF4dAyAFpCU7TNAFgCgMrVqwQgWHw4MHSv85+zr04wspTTz0lx51++uny/uqrr6J///6YOHGi3Af3cwTCF198Ee+++y5uueUWLF26VEqdbtiwAUeOHIWNa9dj3tx3RaBwhAoKHxRq2P4777prN7E6aWHtOA+pmqICmmkIs7H4tp0RUVAU3uuUN+0J6IVMe4fVSCo25lB6oAjoh9J7/+THOlm0Wp5UnXm4XV6w3KQOt2jsjSbwq2fW4S9z34farz9iWg4eLYty00Bd3sSvbj4DR3gB6kbMRIOuAR5TFirSxmSNHCKqX9joupDB4tQG/NsffoKmaBJq/zA6WrZCKamA2ZVG2BOFJ26iPOvHjInTceWICxAkkUxLF1bPW47xo8ahqrZOWOlYobMtlcWChe+jcdNGnH/O2QIyBA9qYVwci9r5gQ9ugiRBjIBK4GNusqOdOloyz1YYdFgYAe7kMlMjphZfCPQOoBIgeTzPRwClRYXaMp+bo0nzGg7wUtP+61//Kmbw4447TgCWxzsR6E7uuFUUxYJCHsu64dxv0qRJIhxQe+/Xrx9KJcXRMpt/8MEHePDBB6Ud999/P1atWiXnpeZNQHeEwvXr12Pjxo1yvscffxw333wznn/+eXzrW9/Cn//8Z/Tt0wdaJoM1q1bjsssvx9133YVJkyejtbUVQwYPlvE4dNgweG1Lg/QhiV4I5i7SJOWRk2R0auQOWaz13Aq49Syg3xvZ4d5ocw/8sRf3PAx7oAjoh+FD+aI0ieE0ms2NbtBn6I8gmwE0D/PHgdc3AL988jVs1RXETBOBcADeRBv6eExcc9o0nDc6ymrWCMOES2fB55xVO92tIgcXcqYBn8nqVAo06GhHGj984Xa8uGUutMFhtKVbAYUMNi74TB+UuI5yI4RB4Tr86MKbMBC1KIMH8eZdkqteUVIp/O+sHLOzPYZZ78zC6BHDcMSggd1dvmbNGtHoitr5gY/CntkABGtqmJWVlQLujjujMFDM+eyY5B0iE4IrQdDRWAtN4LNmzRJgPfLII6VxFL4I6I4JvtCvy2tyf17/5JNPFjM8QZf/b9u2DfX19QLAFCC2bt0qmjyPJ4Dv2rVLfm9paRGAv+yyy9DQ0CCAv2zZMjkXX4sXLxbTOfe56qqr8Morr8gx/Exh4+677xZT/+WXX45f/epXuOCCC/CXv/wFZ5xxBgj227dvQ8PAAVi/fh2uueYa/PCHP8RXv/pV0fbZdwR0ChY04/t9lom/cNPMPHQRRlxwjOwORkuZ1rwJt0tCVK3NAfWeTvei2f3AB/thvmcR0A/zB3Q4N09HHilk4YYLXgb/KEGYOQWZANAI4H//sQVPLF6NuDcILW/Al8+iLLkLFxw3Ct87ZzSo83jzQMDFwqsWL7tsLjc0qFKig5TrXpVLloEk0nht51z8+Mm7sL48iVyZS0pH+UrKkI1lpE5MH+a4b+3AtWdchq81nIEKeFECN9LtMZR4I3D7g0JtxzR5rmsL5r8PLZfFhAkT8NOf/lQW6htuuEEW/l69eh3O3X/YtM3xLTvvBNPnnnsO5513noBtz4hvaqx8EYwdUz3Bkv/zNXPmTAwcOFBAnaDm+LifeOIJ8YcTGOkicSLK6SrZvn27mLwpAHAfAvTKlSsFvEeMGIGhQ4dKfxFwCa4nnngi3n77bUydOlWO3bx5s1xzypQpUkv8mWeeEW2bbbnzzjvF9E4h73/+538EsCn0/fKXvxThYv78+fje976H5cuXixBx0003Sdvee+89PPzww+Jbf+SRR6TdFCLYBmr96VwGw0cPx+LlizF58mQZe7QK8B4oCPBzdXU16urqUFHO+A+rEpvPZaVS5vI6PC7GCVjaOcNS+TvB3aWQYcGC+W7C1iKgHzZz5tNqSBHQP62e/Sc4r4Y8kshJjRQypQsvuwmkvMAbTcD/PPEOlqdNpBJZRGtrkGvchHGlKn569RkYWw74DAN+0rG6GA9nrTbUNQyyuimqBPwQ4qUUq55H3GhHly+Df//7L/FE+wLka9ygScBXVo5se1yC7erKeqN1TSMm9D0SN5xzJYaiF3qjBK5MDlFviZTgTHYl0dLZgaqaKvzugd+iT596WWC56HNRpf+XGhY/F/PQP3ogOxq4A7wELJqkqW0SZLk5YE9t3jGjs28dQOc5CGQ1NTVYt26dHMcARR5HEKTfmf/Pnj1bAJoCwNlnny2ukaamJtBPTa2aQEvtl8+O2jd91dT6zz33XHknKN9xxx249tprMWfOHDmeGvP3v/99ERIuuugi8Z/TPP6Nb3wDTz/9tPzmBPTddtttYiWgAPi73/1OAt2otVODp8uBwstJJ50kbaV74NFHHxX/Pu+PbeN9UHioqqpCVe9q+MNBpJCBF15xLS1YtkDO16dPH9l32BHD5Ddn06FbWSS2Ub0zFoPCiUIeJpcLPo9Xxq+HLIw2mHdb1ouA/tGD+Qu+RxHQv+AP8PNsPqPPE6JLmyhhrWoSxphAiwbc8842PPTecuzwlQIuL3wuF+qQxr+eeBQuGRdERMsj4qannNG75HuXGF14bPVZ6m3xlHbpFH+OAfUxZP0anmyeiR/P/zO2odUqBMOFKmcAKguyBMSXXpr04Jyx0/CN8eejHqVCNOOl81xXMHvmbLz25lsYNnI4xo0/Cjt3NuGhhx6SSGUHZPjuBFh9nn38Rbh2ISgTTKjhzp07VywcQ4YMEYChNkzg5L7cGMhGsOX/NLETwPnOYwj4BFAGvlFDHjt2rPitTznlFAF0mqHnzZuH888/X47j/m+++SYWLFgg+1C7pdmaAH3aaadJsCMBl/txu++++3DmmWeKBk8tmoB96623inWAoEuBgULBuHHj8Oyzz4oWfvzxx4vVhmDMa/E7muYZFEcrAIUYAjC1aW77Cgh0BEQKFu6AD235mMSeUJBNIokQQlizfY0cT+uE02ZaNJzgQCewzw03gmpQ6hV4VLdYBQIURgNBBP0BeFWZTd3+9KLJ/Yswmw6tjYcE6FZQFOv1ctDY5TPt9jAHWaRGWyrUbG2L3zkSo1Tp4hcHzK6wLxFzX51wIM4hQoez7TWL88B6+IDvwT7dHo6tPfhTrR7aV9P38H9ZceUHv1lVwZ0XL0mqC8UuiiqP0OQiqMBULBIM67FafZYTDV1H1kyiVolYGjqAhU3AT56bh7d2diDp8qN62FC0zJ+Ns8YPxx2XjAQrowbTGahecr4zc91ESiFLmwofDfhEcjsdxwF0r3zQkXOlsBNp3Dz7HrzVuBRaiYlYbBfg8cLlCyLfFkNVZT2Sm1sxKNgLX592Hib3GYN+qEYpgkh3JDDn9TlYvvQDXHftNXjg9/eieddOjB47BpGSKKJlpRh55CiUlJXB1+23tEZsYaDRbjaOg+/9z/tIi0bASngq1Oa6y3HuxddaWBme7ed4yJtk9cuJn5dAlEwkRBNmsBjBldrygw89hFt+cosANtOq3pk7B3997DHceP0NePqpv+Oss8+WCHCCkgTZ5Q0cc8wxctzPf/5zfPvb38b06dMx9913xbz9pz/9CQ0DBuCsM8+00rpcLtx1550ikP3r9dfj3Tlz8PLLL4sZfdCgQZg4eTK0bFZAmQFpPHdGy6Ij0YUhw4Zi9Zo1GDFyBBhDQWHkpm/fJCAbTycQCVjpdtSgs3oOfrcfsXQM0UAUuqnDo9CGZG2aqUngXMQfRi6fk3vl/9SeaW1gAB/byMA3fySIWC6B7TsbRbun5s/rO5Yi9oNjGeAxtBo5AgGFHb/Hj5ASsD3oXIGt0LieAXEf0tALB96BLJGf90AtXv+Ae+CQAN2iEtGQ0zIIucOQ0OaEDoTdSNtjPKABuWwe8bBLtC1uQtNtAKUqEOCiwXQmjxeg9C6o4UYyFkOojCZSB0WoidEWS02soDQgF/+sZuVpMvpTJreICYWy6e4OKRzAUpBABzJpwB+wcMqlwuAE5P+6nf/pHM3dDRYfUZjsaZ2fN8McavnN3tG+vJkV9lNbarH34WEGYLCcN11hUqaMHOj28iglCq1zm3kTiqpYqVYszciAMWeRdfrBztfe44nbUbsfNQpMeNGVVeD2iftZ2lTppklPQ1sig4pwBIpBEhc3dDUi6TFek4CfE3O4DpOFTOGBG27ynrvDiCvAb57bhF+/tQyxsl4wyyJIb1mJr0wYgn+/YBSGAyhNafCrHsDQAJ8qubcOUFiL0u7bzOp5eN0uUcTzbKDbRAYG3m9ciadXvolHNr+CZLUi58iStcbQpHqa13DBm8ijKh/Gv5x+Cc7t/RWUwo8yBOHXVaybtwa/vfNX6NOvCtNOPQGPPv4XnDT9VEw88QQ8+NgjGD1+HCYcN8UWV13Ysm0rQv4w6qqq5HHxEfNy3iCHr8X+5eQmf1S/Hy6/082RFUgHEqkuVARLZSiTWwBZAyDtrcwJIK9ZwQwGjRz2UI9z3uTSWLViGUYMHw5VceGN117HqJEj8d68eaKtUosdf8wxeOjhh3HjTd9GZUWVAGNrexvu/N878KPv/SeefeoZycEef8x4/Obee0XLXrl6lWjRTz71FM674Hy8PWuWmKnbOtpF06e5vKFfP4wdOcJaF0xTnkFhxTCa2B0A9ZNTwCZ4kf43DBiuPOIqHUc0YVO4zSODLAzWKVdUjmq5eQskHVGWWRz8YzKlgXgiAUPTBbRpVk/LK41sJgOD3O5Zq/woNWiCttfj6WaJ80BFbXkNvIr1G8cPXwRtj2u3kLC/8bI7vn3PvQqXuSJmHy4z7tNvxyECOgc2jaUGvPkAkGQdbJbKAlo5FxSgkkjhsf7vAJA2gLBKn6vlG7UIQq1XKgME7WDOHNduLh66hZ9u0nY7UnAe0Lm4mwqCjJjqoadyDXLOyXWIPlmRCxhcZWOi4D5re3CxsmUGjRlTCpDRAa97T913D9NVwfn3piNTTnAwNZezrsmXfEdmJ/t3ntORTSxtyXoVfnbumbAvnynXsJ08p8PF0uP+C+0MhfaHvQ0nXp8LNIlWeL6gnoSRS8IVKEdIUeExOgTQc+6o7BcQQM/CUJgnbpnJrRKqXql//tbKFO59dg5WpP1I+CNI6nEMqHDhX04agRlDS1EDIJQhXZz9oDkAHPlrLw10zIuCMwXFUvh5UXwdrn/+VmwLdSGhpZB16chT61cpDBlQ0gaq3CUIxlTceM6/YHrFiQiaJioyIQQVL3Yu2wSf38Ttd92G2r69ccOP/hPpVAL3Pfh7HDN5IuoH9ENJaRk8ig8PP/x/2LhmA/731luR7MwiErYDk5hq5zJFs3RSoWiqL8xn//Sn8cFdgYCuwURbvA2VkXLrMRgG3ASTvIL1H6zGvHfn4bLLr4DpUqB4FazZuBXBkii2NzXi+X88ixv+9V/w7NNPYtOmTRLNTQCjqZgBbNddd52Y3+v71OP2O+4Q8/uFF14ojU0lknjwjw/i4hlfw4qly9G3Xz+JY5g3/z2MHDVKjht8xBC0d3SgprZWgDwQDEpgWMAfRCwRQyQcFhAuLEBq2QytUc/P1PTdLhqlPzzICMl0GzG4k/vGzLhch778bC4nhormlhZktZxYHNKZDDSdPcZMMRdUl4qSYBQe1SMgTJ95KBgUk7efoOx2o6Ks3ApSY01xF4UEtoThamRrUBGg2EClZB9bkbHw4Mb2P+tRhwTolFU1pMXvqeRcMGI61HAEOQ3oiljrdLlF+IV1Who70wmJyizxh2HE8mjc1YFMSQT5oBehINDZyfXERDjM4BULBJllxM9UjKnEWws7EZE5pSoScR2BoFsUc4K/qlrveT0Pv98l//M3UWwpGFgpnFY5TSkORmKJnJh7s5qBklIfOjoNKKoKWlx5XY11QBTA77VAVc9amoDXw/+yAgIE2UAgJEJGJkOpnHnNQWiaYbNbeeS6mWwaqqrA5/PC0AwoOsGQkoYqLGYkZKH2y8WECOvcE89PGYZ9yVLefHEThX4/G+9zX5uP54rHYWSSCNfUorbSyglnhmsGCtraYxhU6hFndkr1yTIZJBMVMpIuw0WQek3aVGAoAcQB3P3sevxt5hK46wajK5OGkW7G1045GldPrQPDo8KGhoDOk1gBdLYSdEDzjyAu/W7zZXcgjQfWP4G/L30NK7asRaC2BGpFALsSbUzYha+kHK5UHumtnZjUZwyu+8qlOCE4FuXwI2x6LElGAf7fd76LPv364FvfvlGsEK3trSitKJOFmtvadWvwy1t/gSsvvwInTp0mD6dzZwtKa6q7JTK2i+Zmh6ObxxXmRx/QDX7mO5mIdXYgWlqKdCYNjXXgVRWLly7D0ceMx5YtW/Hwgw/jiksvR7wzBj2TA0Ot3njlNfzgxz/Er37xC5x3wdmoqCrDw48+gs54DMdMnIDR447C/b//HSLRqGjpxx5zDJYsWITO1jZcedU3YKYyUHx+bF6zGr3690U8nURlZZXcvWHmxUxtAfJul0COKY2KAq/qRVbPinCnBsJohoaUXYS0ENgd43Or3irzj4DsRJBTk+bxbs2A3toOH51MNsFMKp0W0Ob/BOGS0lK4VJcUUaHJm2bxyqoqVFRWiFm9BJFuRaNQkN7DPdPDVujsR1indYvvxa3YA59EDxwioBvI6DEEqJXnfTDjOpSAHwkNSIRsrXvTLqxZtRJzt61BayYFd94Db96DgO5B3htAeyiArO0fymY1JBJJqC7LBMUJRQ0tlU7CMDT4fB64VBO6TG4u7D6kUjqCoWh3bmgw4JdFn5qCkEi4rNKYhqEjn7fqW1Ny5sbzeD3WZNKYB62oiJSUIZZIIacZiESicqzQSuoG/F4PVIUm8KxMYq/PBVPJCqcZ71ZVudypyOcJ+BYq0xRHJjW/nxpcHvFEF9xuFX6/D1omB1V3QaVdXiWgc2FhghZN+m5ZXLn4UPKXCFoCGjUOmhF4jznuyUC03dzjjsnxQLiWmUZW7cpAzeeQUlxwuXQ0VPtx9NFHo3e/foK1BHi3zfrGfgrZGrquEPZN8bl36QrSbh/mtwD3PbcMy7d3QFM9yGc6Mb6hHN844zhMqYXknHsNDarphmEoELzsdvAd2HDm4kyfLJ9jzmtKYNyTq17Ai++9hW3ZNqSjCpL+PLJknKOZJa1LoJG/3cDIaD9cNfUCnFR1rPC8a+kMgr4o3p3zHrZu2QKXS8WkCRPRMKAemZSOQMCNLRu34g+/fwBDBg/CmWdORzDggy9CSlgTs996GxU1vTB8xCgBDT4rRmSPHDlSbuawj5AXxLR8OJ1trViycgWWrl6FE79yiqREDR04DM88/wxee+ll3Hjd9Zj58qsYN3wUVi9ZjuknnYJUJolf/+Fe3PvIn+Qcv77nLpx2xnQMHDwEXak45r0/HyXlZRg7aqz83tLRguqyamSNDAKqH2lwHnm6PVVZZOGFDznkJLI7hZRo5C27dsnxKQod2ZykmUnEuiuPNsXi+ueYIGhzrnLOEbC5dtBawLnDZ0FzNucSvyM4R1Uval1+hBU3fAG/rBd8cV+2wzK5796cWAPnG2relrHeqWtu2Qe6OROZYqZYWogF4j1igEwFis7jLXIbvgqJbg5sRhT3KvbA7h44JEC3ko0yMA36nIJAThUmrowbaAEwb/kHWPHMqxjUvx8GTBqD/g0NrFAtWiZ96z6PVd2yNamLnzgS8YmmS62TOBtLAqQ35mToaTATYjET8NrFCThVcibgs+PJRJPOWzwlzrF0DdLszWME0OkCSFv5r7ppQnV7ZH3jlCS+s4Q2JyvN9qIpS2qIyBLyYi5zPG8gRD8wNTJLiUDAAyQzjOTdhb59q8Ss77SBxmYuE3zxOoUWZ8uEvdsVXzhQC6V/uwvF1clz93QHOG6AngtQz4Ff2K9bOoDVa1ehc+cG7GxtQ9Xg8Tjr+OEgAzbbKDVVqGEzMRxZaBIkxzD0HDKeIHYAuO25rXhp+XYY3hDadmzA2D6luOm8KTixwQPqX149Y2nmDBTis+BwKcyT3cvMdEpS7q0ueQ4akkihE0m8ue09/Pmt57C4YyOU+ihSYQXZjp1ACalhsyjxliLQmUd5XMUVp1yAC4eeTpinri4WpkxGg5pX4He54ecNm8DWtdtx96/uRCzeie/cfCO6kh2Ipbtw6umniKH2xZdeRv8+Q1Dfu59EOTPamYDAKGnmUBfWvz4sFx17sG1ZsxYdybi87n/wj7juhutxzPjjkEUOPnhw3/2/wbCGQYh6/FizZDnqq6qxavEyHHvCJGxLtWLKKVPR0d6BpUuW4PTTToOX4OkNIG3S8uW1WP+YugYNHZKkRaO4CwkksWHjOng8bjHZUwjVNU3yzgnIBLdkPGFxtIdCKLcLnzDQjulmas5EtTuKkMsCa4I0g8j4CnqC8MDTHd4pNe9tczyvzv/Jn5A3M/Aou83g/J4aszN3MsgIsDvgXuiPJqCbJrM8LEAmMDsxIHvzYX/Yl91Tjy8QHiS+x6J0LW7FHjjQHjhkQGess5ZOw8P0JN0lnN5kCXt5w0a89uoruGTc8RjeMADuyiBiZl78mpU+D8ImoKUAd5Am5jxUIqVJakWaqFlkoUdQiALRgIx8DoGAH25qtFCRyuahGwoCAQsyc1kDQb9lxOrqjMGlmOJrUySIzbZbO3ZqorSHzvndE6u9M4bS0rJuWZq7UKHv3sMRsg0THfEueKJWeg23rmRaloNoyItd7UmsXLlK/IK1tVVi+s9mdfj8rJVscUQH3G54GVpGLnQBeEojbpiKKqZ3I2+K5YD7cjmimd7rtpifeH8SYUyN1+XqNlMWPnjJQrAXhr0NCPZfPA14GNhVIGD87aW3sKIpi6+cfCom93WJt9uJ/QuwbCmfucvHyAmYmomMR8HcBHDzb2djTWsGocpyhJJN+Ob0Cbjm2ApUE8zpN6HvIlQi/os4XSh0HezfhW7pNaYpi3pPgKRlhF7QNDTsQhJvNS7CM0vfwtwdH6DNkwLKfECAVWOSUEwPSgwPlOYkql1hnHL0ZJw27mT0VerRW6mVhdhPfZHPl8LY5mb8358eFN+MopqYeuoJGDC0PxJ6HFt2bsG7C+fiO9ffDD9C2LG1UQCJ+cNkFaP/nGB02Ke9cYxldagetwSZTTx+Ev7x8kt49Y3X8aOf/FiCwwJ+H1au+ADPPPkkvv1v12PpwkU4eswYhANBhCrLEEMeMaQxa+4s9K3vg4a+A0RM6tA6oZt5NLW2YOmqDxDLpaH4vVi2dhW8kRCyeV2ivutraxAJhaWvjmCKm8+PkmhUgIxsaRGEEUQAGjR5b0MbKlFhD+cceknVewusC03uAoYS38EKgE7e9p6zwMrnsATrQoF597logXJidCwxmRp4N6sdFRPVt6fBnGNVgnasubfHmBUpoQdAS3DNgS7Xxf2KPbD/Hjh0QDft2PW8F4buguEFYgpwy2OPQTVN3DLjEpR4gITAAEBjJQHCnQI2b9yJdc0bMfyoUagst1JD3l+wUqbXuHHDEI8b4icP+K1J19jYAk3PoqamCkGfX0B31cZGGKYLAwfWCjh0xQ2URBh8AnTFMtjZ1Ii6XrUoiwYL0jk46QxkslnhSc5LYQMFqayG+QsWYtDgI1BZVYa2tiR2Nu0U6sXysoDIA7R2c/41NbZg/brVmHriFFuL19HZ0QWvl5pCGDubWrBq1WrJkx08uK/cWyqdFZMtt6yWQdDjgzhte6rS9le0MLS0xEWQoRmwd69SsTjI5kTy5eKAymh8RzDp8cD3A+iEU9NFEyfQYVtMePo1zTE8N38zujpi+PEVk2HVwGKEO+um0FOuQ1dDYiDlRmvMna+24dHZi9Hp9qE05MYZI2pw4+kNGEEzPRc4RjzSNxrwyy2n8ln43F7xyR6IB1G0Nwo2ZMCiMEe2MQbJed3IaEnkfCo6YWBuZgUeevMpvL9zNZTqADqMBHxhP9ItLYDqxoCK3mhavxnZzgROH30ivjbmbEyrnSS+TCOvocwVhs8ENizbgleefxnnnHkW7vr1Xbjyuq9j5PgRUkv9iuu/jhFjR+Cmq2/Cug/WIKBYbGgkE2GONE2+hRzmh+si5FiDaOly2+Oaz+KJxx/H66+/httu+yVKSkuwo7kRGT2Lql41SGkZhH0RxIwEMqqJGAz4UYId+SbEUgksXbEcumEIaxoLiVRESxH2+tGrtAINvfvATGXRv1cdKqOlCPkDMq6thCvAB59E5XjhQSafQcDlh2bmxGy9G/MIw9Z/EmzWbZ+ye7lwvBM87ZS2vT0DnimR12DYhU0YpW/Fs+9O/3KiUC0hmgxshZXMeH5Gqe4nzVQk0n2MAKbyGrp1eNHcfrhOky9Uuw4N0E0DerIL7iCXfB8yOUD3AR0KcN3tt+OSGTNwdr9+8BlAyo5SJ5j7CUa04eaB/3v6eUw6aRrqt3qayQAAIABJREFUegfR1QW8//5S0ZCPOqov1qxpFSl+0CAWRwA6OlkEQkNFpSUVt8fyePLpl+By+4W5qboqiE0bm1BZUYY+vf3YuKEN2zZvwuBBDRjQr1zAmIFwfOWyGpKpFCprS2S+8RVPAq+8+iZGH3U0+vePYtv2LFavXo3hw4ahvo7kD7ambgJr17RgwcJ5uHDG2cjlsuL713XmjZZIakpzcxs2bdospsFjjhmGVIrtb0ef+nLJ0iOZSX1tLxFuskkTGQmHd8PDqH0VSGWBdMYQfyH7gCQZgwfVIxICWpqzaN3VAuTTGHZEL7jdVjDTHmk5BzQMVWjZPFS/36o+lmXJRwWaomJ2E/DwQ0/g9/85QzISKCB5uTga7WIa0NRSJECKVmBRM3DDPc+jyVQR6VWNgN6F/5xxAqbXq6jW8/BIVKJt5mDQIhcwF60ZXFK5oO87zL2QNvRDpTrpF2GEsMuEphqIQ0MzkliYXo1n338dry6dBS2swAgALj+DHjMwdQ3REkYmu5Hb2oWjvA047cgTcd5R5yAIHwxTQ6kSQZS6mQGsX7EVP//5f+Pa66/FhKnj8eBjj2LOwrn45e23YfY7s7Bk1vsYMWiYgDg5w8l0Ru2cUdr8fDhvdJ7w+TH9UGHhEqZs5rLwe7248vLLMf3M6Th/xgUwXS7sTLYiHCqV/buQggcBNKMTH+zYgEUfrMCGjRu6yVWioTBKQhFMHDce9ZU1GBToA69oyhpK4LfEQJl0MhAsULStZvlMFi6my8nvNCEwtsXeR1Bctb6j6czvs4kR7NSPnmDO/W3rmSUEMxLW0rAZpc7fNMXlxEZ2J6cVGsIlO4bzvhCURa23z8P0m71tTjCqc7Ie7nPrkAINwbZEObEvzvveXE2H85gqtu3z7YFDBHROEE5xCRGDrlr5zJuzwPcf+DWuvPhinFZViRDpQG2tk/op+btlFuWBBYu2Y1tzO04//UjsbAJef302rrxyCmbPbhKplb6x996bh8svPw3bdySxbt1qnH3OOCuSHcBzL32AXa2dmDJlEtauWYvmpiacecYJ6OzIYNniRRgyqAEtTY3o368PRo2osszVtvV9+440auoCkmnngPqTTy3AyCPHwO11i0WAE2rd2nUYPGgQjhtf3q3lN+4AXn/7bVQ31MEbDmDw4DqsW7cT8VgSNTW9JEKYmiQZsUhi0bu3Dy+8MAcXf3WS+Nd///u/4eYbvgoXY7dUYN2GNN56exauuvorWLikE03Nu9CrV2/RztkPpLckRen4cWX40x9fl0pNkbAbjds+wPTTp6G0JIxkKotQ0LIAaLoJD9Wu/WySMsfQeRY/keAFcr7lEYeKmU3Agw8+jjtuvAi9vUBI+NTTQL5T9oujFCnVK5Htv3hkDd5YuQ45HwUSDZecNgFXj60UU3tU0g9sHZwCFS8qfn8mMfIJUlzYTW35saaDEzjhVpBXTQEaOifIXrdCX4e5axfgyZnPI+7JIhc0YYbdyLoNpOnrkfx5PwJNGnqrZRg7ZAxOn3AKxvpGIwwf/HCLd53mi63rt0g0uMul4LY7bsP3f/h9BCNB3HXXr3DFJZeKcMBCHDNmzJCgrNGjR3eX7CysjS3PhdHVbnd3tTD+7phmC4UXEo/Q5MzvKCDwncdxf6ZVfRJpcSJXmwZUxXJRMXjTJUGgjHjPwR8KwFSZx+CScrak+d0Q24bl61dj5fq12LGrGd5wGGWl5WjoVY8h9f0woKoXennKEIGH4ZryZGUUOrFizgOWL1VJKVXcHtmHrjY3XW/dgF8wGpwJWjhAJAhEjOCWMZwuPduXzd3oMuC9FW6OWd7yqStW7Ixi0Q3TAuT3WpSpTu6oyBmOTb4wOMWKhJOxnEln4LfzbZm5wvP4KGz0nH4OqBd8L+22xwCfs1N5TppAwYPZJLb53vltX2PGcfE4LHUO3a4TSNrTasTzcCu85t6++1hzsrjz59oDnwCg27k/8EhMHJfKzTngBw/8Bld97RKcXlWOcB5I2/nenORujiM7AoyBb6/MXIDJk47GzJnvY9q08cJnsWVLWjRTRq8uWrQQF154Flp2tWHbti0444yx3Wloz76wEmPGDkfvXsDLL69Dn/o6DBkcxHNPz8PkScehbx0we9Z6mLqOiROGwk/zPYlB7HlOcyMVAAlKB/DCi0txxLCR8uWOxkYJclq/bj369+uH48b3Fr9vOgls3NCOV958A+6SKAaPGI5JE/pg2fIEFi1aDI/HB7fbgyNHHSm+1eqaaoRCQcyZMxvXXH2iPPBH/jILF51/PEr8DtsW8NKrS9G/YRC2NzWjtldv+AN+tLS0SpAPC0Dw3sYe1YBnnn4N5559Csi789ifn8IZp5+C6sqoWEiYWifAQR/1fvK7uY8EpEkeNTVodgoXbwJjAG8KoD+Bu74zA3UeFlChaSMJGDE5Mu6rJfEqXlwOPPT315H1uNAVa8H0E4/C9V85Amo8iSGRAFQJBrDMMwwi5MtyWzBymYOAJVo+XEnqgGYFAxPZfGbW0YxvZMVSkZVkyhw2YweWN63FnDULMHvNAuzItSNf5gVKfDA4CHUDNcFy5DszSO9KoNwVxUmjT8D5x56JweiPELwIwS02BC2ZhV/x4NUXX8LxkyZjyZLFuOc3d+Nvf38c8VRCtFNSiZKFjOUxCeqswsUiIOTypjneKcFZ6FunZu8s3k55UCcQipSljMh2ypP2JK5xONEPqK/2spPjFSaoMILc7w/I87eq6JE2hYY0DTuSzVi6agUWLV+C7S07Ea0oFWa9UcNHot7fCwF4wRA0Dj2+PIRKTYOS0+FhMZyeQNatArPWPYXI7mD7bpeW7NJTq+1puuaYkghVRwbYcwcCvGUi/7Bga8WXEDQVyYQRAcBihpU22F9ZQ9QhfOC7E0wi7FgFASD2JfKGCRdPIIG1eajdPrK9P6X9idyFHAzOGOG7Mz4Ky9bu7ewUHh2BgMKgc1xhPfkPWb3sMrfO+QrB/mDHWfG4z64HPiFAZ2CHG1kWvyKga8B/3f9bXP3Vi3FGdRkCOpAjiZsT4S0z2BLdO4w8Zs6bi8bGJnAyzJhxkeSiv/XWW+KHpI9t1aqVOPnkaejsakd7+y5MO2GqfQIVb7+3ELF4GsccM174nWtrqnHM6GF45h8voU99b4wcPhyz3p4Jv8+LKVMmw+9SoeV1GEIQYSLgZdVsa94yUOf1N99Gn779kc3p2LZtu+TRSnnFPn1w9OhhAoKchNsam/HO7HnoVduAUKgMAwfWY9u2VmzbukP86NQ2GgYMFA29uqYK5eUBzJ27AKPHjBLRfv7893D+OScgSOuAkYPH48X7i5Zgxco1CEVLMPboY7CzuRmbNm8WQo5FCxdiQP/+GDZ0CF5/7VVccelFsp787bG/4eQTp6K2tgaaposWR9chPzN6eH+bIiZNmvqJjHbpUgH0CF5vAv700BO4+6YZ6ONl9kDOAvRUGxCsQLO7DBsA/Py+97F68w64jBROnjgSl515JAZ5gXKmtGWTcLmt3HwCuZjaFWvBh0lxgOoZk9kODtCd5yaLnFOsTTGs/H2hPGIUvIaV+gbMWrMA721ZjlXtW9Gsx6Ax3SLM4I4OgCmS7hBCug+BjBt9/NWYfMQxmDxkHI7yDEVYQN1EyPDAldShen1Y9+5iPPfi86gY2BvDx44SrvDf/va3opmzKAmLepBP/L//+79F06ZgKpqbzyfpVQRqJ0+9MF+dCyxBnuDtaFjOM3RKgAr4GFYK5iFtfP6sd+v1SJ8l8jnkXR4wEZPm9O1tzZi36H1s2bYFXV2dGDSgAVOnTMGwiiNkxqRirRgRrrNSVYQliUhoCVeShdJDMS80ZVvuKytYjQSRbILzHMVYRP+yZTySl4D7gQaPFZIvdLM49YjUoNZrUGhR4LZTV2nJFyu4w/zIBtnrlJE1oDKbxQHynJViIkKVz+LBYEyOxUNgXSuT0+B1bsx+UIUiB28nl8kICQ3B1uFt5xx2AJzg6/Au9PzdIVri94527wgBjrDHceL4552x4liJ+L2jkTtpc84+hRXxDmmMFQ/+THvgEwB0S4RlZLYD6Fs04If33Y9/+erXcGZ1KcjDnfdac0HmPSV4LvIKTfQmWlLteP75F3D88Segtqa3aEIvv/W6pP5QO2Xd4JGjhiMe70IqFcfoYaMk99uEis50Gk8/8w8ce+yx1uKQy2LM0FFojbfigxXLJaWO0eEDGwagrqK36B+kq01n02hpacagPg0C6NRI+Fq8dAUqq2qQzuSwY0ejaFXUvmqqqzH0iCEIeS3/fUdnG1avXItxYyZgw/otyGZzIoiUl1cgHIpi69bt8h0nZ+/evVBXF8Wixassc6aWRWdnB6affhIqwm7oRhIe1Y+uZEJAvb5vf/Tr14ClH6wQDZ/Vn0ihWV1ZKULKsqVLcNxxx0LLZLFs4VKMGTUaZWUl4sNntgBBk20hgc1+AV3UCK6adJ1kLJWdjFkowatNwB8fegp3fusCNIQAH3lsczHx2yNUi2Xw4plFWfz9lVlo3tmE0f0r8ZMbpqOBKfWZHCq42MXjcIfKZCEmmHOht54/fd801lO7YvzFwZncudY6dMLCsGsLinqOT5I+VsYDmGKCj9EMjw14ddkczFm9EFs6mhDz5OCqCyGfteht/f4I9K4M9F1J9A5WYnTdUIyo7I+pw4/FaP8RiNhmeDWTh9GZQiabw5sL5mLUuDESpf1f//VfUpqT8Q4sxTpt2jQpIUoTKIGa2jsrgrFgiAPOLFDCgiN8xuQcd8Cf+zP+onCj+4WLO8dUzxrkB7VqCGUqfdR5CXbLCEGcDxvTTXjt3dlY+MEyeAM+HHXUUThh3ERhw7dM6Iw49yBMYhRK6ny4IpwxT1SB6WE9e+vZ2LxS3c0rTLFk9DlxPJchba41VgXkcgC5gxyAdbRljuvCIPFu03jPm7dU792sS87/PU9gAzaFb8n/7iEf6VkLrGVW6FbUutAvc+ONCfDbfnCZSgZcKjkhbIs9hQa5qd3zcE8bgik0036vBegcE9wcACcY8+X83/M2C8Gb7bf4Nqz9C4vDWNN8N+jLbefz8h0FkEIzezFN7qBm0mFz0CECuhBsC0znmVvsskzuW3PAj+67H9dcdDHOqi4RPzFXAsuVuls9t2hD6ctiylcCJaGwdEyW2WRuoLMrKYtaIhFHRVkUiXRSeOMroqQ7sUR2+vdoNnd8jV5SVNrzjbSP1JDre9d1U0SwuAKjq7lPV6ITpWGn8ALb4UJ7vAslEWqNQHsihbJwEMmMhqCfcdC709d4K7F0Av5AQHidc8xHVZj5aoFTSs9By+koKViUhQPa1OBXvEgZSYSlUhILheXgVf1yL7FMEiF/SO4uoekSMUxNjGl66VQSJeEwcloWIQ8NwQyQa0d1ZblQ49IPWJgFI7FG+8F0WVwdunoj2Y2IXYjiFQL6w8/i9n87B0dEGfegAakOIOBFWi3FszuBux5/Fy2tTQiYKfzomotxfF8VYR2I8sQ0JXttP6LDfNetZBHQ7aghWUUPJM79w3OGZ+ASyIWf3AJC3Leb10NOmzNzMNyKaOosJLMdLViwfTnmLHkPC3eswnZvwjLDw4RObnLVhYg/CCWrI9uWQLUniqGV/XDm+JMxodcY1KFCfOuk7DRy9LkGxWxLLZt1s6mhMwWMC+NvfvObPRr9gx/8QKwtF198sVTzohDASmKs9MY62meddZbUzHY0756LcqGGvjdT6cdfVQykc3GJF9GE0Bd4f9sKPP3qi2jsaMOAwYNw9TlXiyWIoy0ABUEh+TWh5g0Zb8w7Nfaou23PbyEgotJuA2LBzHdWAOrndMExUYYkQ0xZ9flUpNMaAgGx41g07faNObhYCOqWlcaOQ7ARudBP/iEQtGlhrZxxyzhVGIUe67SKp/jsWBQySUrKq1gMLBO6824hvYlM2spCkcBUhQKJRXxEcCfznQWS1jrnrIBsI79hWtzepmhh7EXPZ83fHI26J1A79+sQYjl+856auAP+hdYA5zpFUP/4M+lwOeLQAV2IRpgTrnQD+rYc8OPfPoBrZ1yMM2ui1qrLDC3SsFrTzx7c1uQg9WlhAFdrK6kgQ92c53vrLGranJJOKphm075y7sUTGTFZFtZi2NuksSR8a2LRZ+7kpO6edNaVCRgOl3w2nYeqmPBRC8lr0NUcDJcBNxjYQ5Y3K3ecVLKkqWQbxfybSyNIUzw0O7fVWvDoZuCip+dNuN2siWwR5shaaUv6ZLolYNHC4ZCrcXFwoNC5N5v0qxvE2Sf7s7o7vkvxaedZEcrSpzoRxss7gT889ALuvOEMDAkxM4E2xZiknbUqfvzP2wn83yuzkE9tw/evuQhnjSiTKmrljtpM1hu/zagjDRTotSGdhB+W79TR2A5mQjgmd1mTea+OwOAs0ryumN9NZFwsKEPQ0pFCFms7N2BJ01r8fcVMtCCOrmwCqXwamkeH6TWFG0Ex84i6g+jatgsNJXWYMGgsjh0wGmNqh6MPrDTJCkSFU4wby39yMX/llVfQt29f0c4LNemf/exnQjpDECcJzcKFC0VgHTNmjETFs743BVNaY1iK0zmWi3FhKpyz8PYE/I/bhxREd2mt8HkCIli/vngm3pj9NtK6hgmTJuHUY08V0hSObD9cCEKVnG+5W4NBaCZ2McPARU1bBUc77VcOcVK3/F7YMLuKnhNnxtRWQUHTxJq1a8RKQR519gvPLz8VAKE1N61vrPHjQjqX6a5j73VT3LD+pFpaMm7VB7dpfHmczuA/FkzhHk40OolvYnEsWbJEiHFGHTkK/qDQYIlQTXZHXi+Xs+iHafVjm5u2bcOObdsko6HvwAbZP09t2E3BJC0Cv6Oh95Ad5A5kDUum5LnzngsBthBYeU3HbcO28556Aq9jZqcSw/Ejsy5nMWYWAv3+AJvtEEtEjwC9jzu2ivt/Pj3wiQE6czmzLGxC/3IWuOXe3+Haiy7G9OqItZYzGE0qNZHqwQq4IZDnMxrCPp9l+XMB6VQegaClsSXihtC1RkvsAWkjlxXsYcLtsaOhqBCmNPhI0WZL9RTWacHiLqSH1XUNkUhArsHvybEeZui2HGBXSzEthjhZRFw2f7zNGrZH6kq3ymAfSynC8fEV2tR2qyLI07LN+6efmyjLexEt1Tl2t8iRyebFrycZOqRdTegoiVjRt45/MZPWhVQmGKb/2SnzZpvQnZx0hxVnn2PLLVkJPLHLzMNDYnkY6EAALzcT0F/BXTd+BYMCQEiknRxMtwdPL23EL2btQmMuj6P65vGzGUcjqAMD3ICP1fVaE/BWhC2LAZV0+rXRZalilOyUCNI2oFNDOxRPcPejoJWGxfoo2BWaZgvMKhS2TBfHHol8GM2fww6k8NQHL+GthbPRZsaQCmloyXcg68nBXRqE3tkOeAJwa25EDD88XcCQqgGYPPo4nPH/s/cdYFbV1/br9jq9M0wfBmYoQwdFkF4UBUusaBJjSczTZ0neS33JezExxTSNFUuMHbEQBGkKSJfeGYbpvc/cub3+v7XPPcNAUBOIQfL38M3H3Dv31HvOb/323muvlTMVeaF4ZOqS+hjJMqCHwxJ9M/Wugi/Vz5iSZ2mIXQ+sj8uAbzZLayR9tm+44Qbx2qbbGGvyJMWpbHam2zngk8/ByQD73c+VFMeegA540QMX3tv4HnZu244hBUVYePmVyLEqWS2CufLDp1VYaKdmQQxGeSt6Gym17lND0ZMtJCoKq3+X+gtvkjBam5qwefNmzJg5UxjidEfzBxRuibJJBcZVRrtc14gWRq0RPd09cj15fViiU4lgBCVmPghuWVlZQkzlQn4J19dT7pjZedaZTUZ0tLRg2/btAuT8jqhxz1Nmbdzh7EVyUjI+3LAeJUNLkJiUBJNWj+qyMhzcuxcDs7IwesJ4Bbw1Grh7HdiydStmzJopr4VcJv4HUXkaYbbznmUWsUUAndayMpGhfWwoJOlw9Tvm9897hABNXg+Jlmqkrkpkc9LH35csWSI+7eRpqERKbkflXYiMdFTfnp9ndkHNCqmZATGT6R8RnR98+nKv/+AVODdAV8EwqrjEUhoBvdYL/OjxF3H79TdifjptUZWUe4QAJZBOW5eoEnIYMJJM5woLmYQTX44PTU09MnjxYczJSRHDF4IzsZOa7yR8sY2IAwjNUvRRPVexJdVDPk/HNma8+2MsD5k94Yy6Y2NOTfbKw8bUGsuBUVc2EZOjoUuUTNvHvGVLNvlXzLIxCiRnjERxOnlG9UyZpWbUzLY4F2Vs7Qro9AULUTwPuAMw2Azwe4IwWvWC89ym16c4WCqRgVJXJIGIf1Mjb9HOCPokIuAIEfYrdo3QsyCqtKKdZBNFR1uJirgTAzzR/CUJciYN4zRG6EasaAEW/+U9/O7e+cg3AfqoA11XEPjt6+vw591tKB49Gr+4ZbCIBdF4hYUKrZejlEZwm7unVbRGcguOqLe6CuiKvOa5AroKdNGRMjpBiz4F/b94zpsCtKNV6rysNVBLvE2KREaRj93auhOr923A/qZj6ND2wm+JwKsJwJ4YB2dTK2C0waazwhDSo7ulCyOTijDZOhRfuegyZKUMQCxscAd6kWSIE8Ec/vBfV0cnEhKT8cuHf4nhpaUoGT4c7y5bhszMAZg4fgwe/sXPcenkKZg8eQq+ddc3cdvXb0NVRRXS0zME5DUGA3wen6SBX3vtTew/eADf/8EPlAlqtEodzTP1Kwr1M/3829BQLlCvNohauPD20eU48tEuFGfmY8HMy4S5TugxS9TNUnG0ZiKtIGpLSJTixhln1EzljOmWM4G7CuySkyegR3D80CGseH8lbrr5ZiQkJUqU7PGxHUwhrapgrqbXCezasAYWrQmdzR1S8iCAkfOiCg/xOXj00UeFn8AsyICsTGX+HAhL+yCB32AxIujxQ28xorfLgcNHj8ikoLikBFqp4bD014v9Bw6It/qjjz2G62+4HgMyM5GekoSI349NGzaIYcvQ0lKl112nxYnjx/H4k0/gF7/4hfS8KzV6JVBRCWf0fKChU2NTo0zuyK8wGU3w+rzymuDO+zshPgEdnR1C+iVok9PAz/b2ONDrcIjSnkgNRwH43nvuwcKFC+U8aF3b090tGSCeL8dTXie+Jj8nJzdHkcuNje2DDtq+CsB/KTv7D8Lp+f/4OQG6GoBKZpMhKJmaGh0q3cB3nngLt954DeZlKtGdjAMSlYuMBei6zWF+1fotSEhOwejhRSd5JtFhad/B47BaLRhckKWQZaLa5cRBl8eLOAuHHAVIiVv79tWjrr4ZM2aOxeGjzfD6vRg3IbevQtveGURKoh7HjrWjsqIapSNKkD6AA0YEBvqO9xsOeay0WSe4spwm2u4S9YdgMSpqz4Q/F/lkEaCtyY8jB/bh8rnj+1LebCOj5zm3w8kIJwAkbjFgZTKBLqIG2q5H+Tv9a95UiePnKULz7rLVmDV7DpKSlWvYZ6XaL2XN0kOsRSHseXx+YfWr2vCS7fAAsRbA4wwixqyXljYqeflJopMWIT8MoklLLX493m0BnnzlVTz5wE1Iljq/Ekq/s/EYFr+xBMMmTMbXb5yGYcaTneSS8lZHXzXh0Mdc4qxOuQMIEWJAc44p9795fE6fuX3S8xWdlbFsE5AiSBB+0SgLowdOlLkqsaN8Lw7UlaHO1YIWXze6Ix5E7Eb54jzMNHBm5tchpseANMRicEYOJg8dgwm5w5CHNCTAJClqaoC3N7QgOSNLzHi0ZiuaOzvxk58/hDGjS5FoN2DdqhX44+/+gCceexypCSm49bY7sWLJW9i1ay9+8tDDiui9QQOXM4BHn3xKUrtzL78cMXaSnbph0rOUEEZrZyc8/iBy0vOjuuJaGAnCai2p3/UJu/xwJeiwCofwkz/8FFcNuhg3TbkCuTE5kjRnTT0An9DgJIMik0CFr8Kpirwn9SFODMlxdEBjtwuYNZSXI7No0MmwXerkfmj6pX7dDgesMXEI93oQCYbQ7egRe9L2rk4UFQ/Ba0vegDfgxy1fvRX22Bg43C4sX7kCKampaG5tgZOysWkDcHTnAXzztjuwcuVKEZfaunWrZDWERJqaio6ODgFFFeivu/k6Od66ijq89tpruOfe/8S+/Qck4mU0yyDiyNEjGDduHEaNGw6vKyR8B3Yw3P/AA7IfgqLT5UThoALEJ8dBo9NIR8PkyZMxbuwYuSxNTc2yzgMPPIA9e/ciITFBpIFLSkok8uVxHT16FPMumyfgWlZWhtu+9nW5DvGxcXh9yRuSRViwYIG0PzIqJwALwCckSAbn8Ucfw6033IQ3Xn0N//M//wNq3OuMBvzy57+Q46daH4GZZQxmKGpqatDQ0CDHwDZKqlh6/R6Z8MQlJCiTkf6LVotANOoXgO9v7agSDc+10+L8Y+C/1RGcE6Cr+jAyRIvGN2fbRlS4dLjvieW4+eYrMGcAIzemOGmFoAA60Z0kOmbil6zYKFaKnHn6vF4suHI2bAZg284jUpMkqWPC+HHISo/F/sOV6OrsRDCg1IUmjhuLWBPQ08N0ugHP/3kF2jscovTm9fsQDPvh9ZNI58GUKZOQnWFDQ5MX6z/YCG3EgEmXTEBeng3HKmtQW9sAl8sHvcGMoUNHICfThtYOSItYYkIc9LoIplwyARaTBpFQAFpGszozVmw4Ao9fg6bqCuQOTMeCy8Zi7ZqdGFE6EilpBmzYUo5kWpNmxGDvnuMIe91AwIOcAakYUVqAdgewZ/9RNDRWIzbOgry8gSgeUqgQvXTACy++i7a2HpSOHo/0AZk4VHYEOoMOl0wZh7a2DmzetBED0lMw9ZKLEWfVYdeufZLWb+/oQXpmNkqGD5KMwa5dVXA7euDoaEVuRiouvWgk/D4fdJwEaCKIhH3QEzgCOgQNWrzVCjz+6ov4+d1Xo8AUI4SpLjfwx7+swMGyA/jp9x9EcaoRmVHf+RO1AAAgAElEQVQ53wvzqTgZ+zHiY+6IAM92t1Z0oS3cjTW7N6KsoxZH2qrQ5O+CwxBAkFUOuxFGixVhbxhhpx8GdwixAT2yTEkYnVmE2aWTMDFpJLTkTAQ0SDAkCLfCSPMCaHHsRLkIBf3kx9+HyajH1QuvwrvvvItv3fUtJCem4OGfP4wZ02di2oyZ8Dg9sNgtqKyox/3f+Y7cW1RTnDt3KoaWZAmfnMIvr7/9NuISkzFz6tyoBp9BnPLCnn4CK8p8SkCtTRvAfZt+i2NVR/H9aYswO2u86KUTo4NaprpDMIdDMEiqhXUZPrc05VGUHhnZaiI++H1uHCsrE5vRtvZ2bNuxHT/+yU8QCAVhttnQ0tIsnuaV1VVCFOvq6RaQuvuub2H9++swuKBIjicQDGLZe8tRNHgwjGYTjlecwB133SkRLtPwTy1eDFuMXaLOF1/6C/7r/u9g8R8fx9wZswRoL7/8chw6dEhS1zRq2bFjh9S22TnAiJYA/rOHfwa2oDFCf/bZ5zAwJwdDhw6TFPQbb7yB2bNnizojyYsEPoIqgZAdCiyZPPfcc8KBYHdCV3cXelzdmDBhvGQICJokRdpsFnR19YjYENUDea4/+cmP8dZb7wgok1tBoag3liyRaD87OwuPPfYYfv2rX8ljxJo9wf7111/HnDlz5FgY4e/Zs0dIvhQd4vurVr6PB++7Hz9/6CEhWhYNYTsh8Mivf4NLL71UJg5r166VCQP5G1xuvfVWKdfw3OZeNg81NVXIycn+m2j8jFG6qsTXF7lHszQX5sP/b3nU5xXQGbM998pa6M0xGD58uDg29Tp6UFhYgLq6WpiMRqkXJsTHYcaMEXjrzfUwW0yIi41DW2srRpWWoGRwGg2/hFC98v2dqKtvwfiJk9DS1opelwMZmaloaKhFXLwdE8ePwnvL1yI1OR1xsYk4ceI4ps+chAOH9qGnuxepaRmiOpeSko7i4nxs3PAxBmSkw+d148D+3Zg7ezoGD8qQ8ZB1tX0Hy1DR7EbRkBHYu2OrRL5XL5iK5599Fddedx2sdj3WbdiDnLwCWGw2fPjBOgwpzGWfDrpbG3HV1Zdh+drdSEhJgcfTjba2Ruh0YSy48rI+Vv5Hmw/g+PEq5OUXwWS14fCxIxg7YSwSk+Ow8aMNSKWPdCgEu9mIkiFFeGfpmxgypBg9vR50dPdi+ux56Oxy4uDBQ8jNGoig24HyIwdw/cL5SE2xS/1To1UAnW1ECBgQMAJL24AnXnkFD31rIQrNNonIXliyFx/u2Yz5V83F9AmDxEHtHGRhvhgPVF8RXuF3kMCoWL6E6PoOD4JoQBu2VO3E7srDKG+rRYuzE66wDx5jBMF4o1JnYQbDEwRcAVi0VgxKzUZRcjbmjbsUY3TF4iFPN4E0xMEi9WgtIgENQgYzmrvd2L1vD15983V8/yc/womqCjz7wnP4/e8eQYo1USinLE289OJzaKqswleuXIC3XnsD8TGxuPfBB9BYXy+N3I3t7SgpLRXlNZLASOCyGBUVNiWzE4Ez5IZeZwJVGPZ6K/GNZ36I0aNK8bPJdyAbMTCL/K2SaeNa0m9BdiVTVUyD6fQI+8PobOxAW2cHdpbtw/GaE5g9azZSUlKg1Wjw9NNP44477hAAGllaKkqLBFYCCwFpxPDhAnKs8/L+Y8r3xRdfFKAheLFOTBDdvWsXfvDfP+i7T95cukS4Cezz/853v4sn//Q4Fj/zlKg4ErzJPWCky0h1xIgRAqiMbIuLi+V/gubTTz0Nt8cNq8WKrdu34cW/vIQ777pLAgd2G9xyyy2SmuY2+EOSXXVttYD9XXfdJZ0L1157rRzfwb374ersxrxZs2V/NnIm6DdgNKKxpgaLFy8WouPy5csFSMmj2LVrl1wLTjD4PtebOnUqHn74Yfz6kUeUVF4UOB995BE5rttvv13Ieoy4CdLl5eUyeVn9wTp8+4H78PvH/ijbmDhxokxMnn322T7Hv7ffflvOZ8qUKVJ2WLp0qZwXt8fPl5aOQFp6GowGo/jAq3Vz1txP1zkQZn30H7+Uk7r3X4xH+cujYIb00+y4PuMKnWuETkDfuK0Gva4gpkwpQG8vsOvjoxg1qhj19W2Ij4tFY2MjmhobccP1k/D229sxcmQpCgos2PBhGeJijRg/Lk9JM/uB7u4Atm3fjflXTsS2HTXo7O7A3DmjUV3Xje3bt2D0qFHYtXM3brnxChnklr61EUNKClFdXYnU1HSMHTMIu/fVo6W1HSNGjMSK91biztsvk+frjdfXYMSwIRhanC0226zVv/CX1zB+2uXIz4tFeVk7yo8cxJWXT8P7K9Zg4VWzJc29ftNOFAwaAoPJhK1bNuHGr8wQl7l3l7yBufPm493VH2H+wnlIiAUOHKpAVdVxXH3FPDk+pup7ur3Ytm0nrrhyMhqbw1i9bjVuXjQPR8rqUVNbg8tnTZKU/wuLX8eiG6/HyuXLMW36DKSm27D03c3IKSyG0+NDT48D82YOER2ZF595A9dfNR8DMmyKx4s2JAQ7LVuMAnr4o4D++Ctv4Lf3Xw9ay9TURfCr3zyGoReNwDdunCr4xVT82XeRfzEePyFjquVgljhCXgQiAYT1YSFxUimN5QFKyvoQEnDf33AYuw/vw+HmChwPtMBrCstAbDRbRHQmFGQLXAAadxChVgfmT5qJkqQsTMwtwUhTPmKhg41yqv4I/IEYGC1GKUN3ecOwmrVYvuFD1DRU466bb5PSTpujHnadDo/87CHctHAhLp54EVa8sQQfrP4QP/rBz7H0rWXIKshDU1sbLl+4AP6Q0l+cmpok9sBmqymq/haCU5Qf9OiFB0t3r8Kru1fj+iuvxlfTpyOFcq0RVs118IjvSAg2IcJFDRCi+uc+TxDdzZ2S4tck2vDoM0/glw8/LKwYMt1//dtHkJKcLK+72juQn5eHnq5uyUI8/dRTuOuOO1FXW4t3VyxDak4Gvva1r+OZZ59GZ2ennBtd1xrrG7Bm1Sp89ZZbxcXN0dODwwcPyVgwftw4IX4tumURtu/ejriEOCEQMg3NCJgLo+hlwlPIlBQ5iV8klREICV5K0xrw4isvyUSAUfzGjRtlYsBUPSPg7Mxs+II+idhXrVolKXV2MHAiQvnd+upayc60t7TJvqW2XVAg222rr5eMACcIJOZx/4zgWRcnqBMsaRWbnJQqEw4qQVKfQNQCmf4GUH7woKTIp86diwMffyxRPc+H/48ZMwar13+AyfNmYcvOHQLghbmFcPvdktpnWp7peR7nsGHDBOT5/2WzL5Ntb9+1XXrVOZ7G2+MEnDmZPd0Dnu99sltdRAoyZ9d0+sV4/v/djuK8Ajpr1s88vxJ5BcUoHpKHurpWEXtJSUnGrp07MXP6DJSXH0dDfR2+8Y0rsWrVLgwfNhS5uRZs2HAEFrMWl1w8RL6Tji43ehw+rN+wFfMuuxz7Dh6SlPusmaNxvKIJO3ZswWVz52Hnjt0oLCgSUxJG/2PGjpTZakxsPCZOHIztO6rQ2NSCS6dOxL59x5GRlo6U5Fhs2bQZo0YOw8AB8eL+xjLsitWbkJRVAK3eiJb6ari6O3DlZXOwZvUq5ObnIT4pFctWrMaY8RMk+t+9cyeuuXIyvK4wlr35OuYvuBq7DlUjJYNkHT9ammoQ8Lsw7dJLYNQp/fSNTb14f+UazLvsCnT19GDfgT24/ro52HvwOBobmlBYUCx99etWrcTtX78Jb7+1HJOnXIoBWbH468rdiElMRVxiCtraOzAoPxPeXjc2rluNr998lajU6ekXKrKu5ECQdaeFVwX0V9/Co/ddI57oTzyyBLExibju6zPBpgM29HidPUi1x50TS/28PlAqCeT0g4i2EwTCAWgN5HqEREqW4M7IlpMZP/zogQerqj5EWWcNjtVWoaazDQ5NCCGzHiEKkFBoRG+Emfa+Pg2SIkYMScrEqNwijCkswUjrcMQjEV5HELGxJ/u1e9xu2K0W2VNPbxeSYuLw8Z5t+N1vf41XX3kJx44ewQsvPI95s67AsIKxqKtpFsLX/z70M9x4003o7OjA+g/X4eqrFqC7uxPDS4cie1C21FedknfQoAMO/Omt59Cu8eO2q2/EFOQjhtrNETrZ0E43Ap1BAz3BXGY9vE943optsTZChbcQnD4P/vDHP2LyJZcIGNvMRrz7zl/R3dmFO277Kn764//DjKnTsHnjR7h87jw889TT+OH3v4+Mglys/OsyBG2Q1K/b58K+PXtRX1OLCePHY1B+IWoom5yUDAu1IqKZFFdrG2zJKYj09kITZ4PX74Av7EOsTSF1BSNBATK+ZidDMBSUch6jS7vFDrfPDYuJZEI1XayROrLFqLSoOT1O+ZyAcmcbUhKZhwLau9qRnJAMT/Sz1I6IhDUwGazo6OxCUqJi6drj6OkTd2G0SzvY2rravhp2bg7po8Cyvy5Dbm4eigoHw2I2yzFb7XZ4XC7J5gnzXqcTJTkj9aqj7XCMv8SsKT5e3O30Vjs6/Q7YjZT5YYFHUcA0wghPRHpYYNFYsO/YPrkGrKebdeQe6eD0OxFrjOnrg1etZrkO729+Rp34nMmall0PnBqdS5fKeX3+/w13ft4Bff/hBlRV14vvMutErCvm5iRi/Ye74Pd5hQlMC9SZMy/B3r1HMDAzE2mpcSg7Xi1M70GFA6LyihrU1Hbg+IlaJCalQqPXQavXICsnTWQrW1oaMGrEUBw6WI7Wlg44HW7kZOdg7NgC7N9fDa3OgKHDMlFV7UZnZzeycwbg4MHjorzGmv3xsiOYN2cmsgbGy9hGzfSWDi+OVtWho7sbcVYjjNowLh43Crt37UZza5syEBksyMrNR0JiPA7sO4iLJwxHwOPHkf27MeGii/DRxyfgj1BC0om62grkDEzFlMkXwxQFdPJUNqzfJcQo1gapgFZcPBBs8/744z1w9vhgNVuRmpiAEUOz8cEH2zF+wkQ43H7Ut3QgPiUD3mAER44cE6U5Z3cHasqPYtH1VyGJtHSmUnXBKLWf7D8NPCbgTdbQX1mGP92/AFveW4OOKg9uuWkBEpIAbxBI0TPOY5qeIj0X6Bz9ZAn9pGb3mcBdWJ+sI7POTphQdAq7Il0S3XfDiepwMw7WVeJwSw0qu1pQ39uBDg+tWy1ob2kRprKRABCKgHJCQacbg+JyMCt/CoalD0Zhbh7iwNIGe5NDMDFK9vQixsJYXoNuRxeaW5qFEEafcYvVIp0Vv//1k/jB9/4He/ftRV1DPf7vp9/DLx/+PRJi7Lj5phvwox9+D1+54VqUjBkKS4xdBHa8CKEJHfjV4j/AlpKMexd+A6WMz5maocMSs+z6CLQmjVggSy+gJiQdIB6KSAnZT4nM+LNx4ya88/bbeOyPvxfux8H9B7Dpo48wf95lWLdmLcaOGQNHdw8y0tNh0OqQn5snRLMTtSdw6eXTENKFpeeckTO3y6+FWRI9WyREwMmBGIsC2O097UiOSxbgcgc9MOhNcMMt1qteeMWLXYAZTtihAHN/oOJnFIU6A3rCDti1tqjXuhVdgS7EGGLgCrkQp1PEpbhtq/RxKHLCjGB9kqsJwSLb16M71CslDv6NAHh6lHsm3OiN9MKkMcEicj3M/vjkHLjw3LjwGGWS4O9BnFE5nt5grzI50dnleAi0DrdDYexHVd+YdhehG7bPud1SpshNy5V11XZJcpCEaOz2S2mTZQ6uR2IgswR8ze3xc0y/q7KzfE2WfKw1Fvy2uJUvAf2LMzM4r4CuykLWNDQhO5OtMkydn6z7sU5tMZnQ63KCloy+gA9mw0lv5GAogDBzyFSvimqy0wKVqWqrXWlBYzeXyo5Xx2/egEyZM3XOfTqdgImBiWrYEgJa20L4+OOdGDgwE50d7WhtacLMGdOQkW5RtKWjzP0uj2IOYqNWfRCwRLdJtn19cytGjR3Rx55vafUgM9UiD4DP5REv9jWbjsgwkZhoxfGygxg1YggGF+VJDZ3KWVaTDm4XoOpTONlyFwkghjrkfPjZU+8F4uzKuVCa22RWRGhEelMLVNVHsHPXHgzMHABPb7eQ8iaPH41EjhHSIE+qPqMwUu4BlwlYKoC+AvdfNQ67VyzHoituQ0G20gnApKy3sxZJiUwNMrL5dM34L87tftqRqDeEmqCIcr/6is78u9r1F6RMp1de62wUC2ERMQiPuxUWGz3lIxLVuhBGRbABx5prUdnVhF0nDuF4Uy08+rCApJ9kSpNeQDnBaEewrhNFKVmwagwYnJGLeRdPwzDLIIF23ilKBMSbi6pMOjRX1yJ9YLbc2FUnKvGnZ57BrV//On75q19i2tSpuGL+fHz7m9/CU4/9CakZqfjm12/Dg997EPlDC4UJ70JIfirC9fjN439ERnYWHlhwJ0oQB50vKueoSMNJ96Ei/EJAJ3iw+ZBQphUTVArqkL1+ouw4XnjhBdx///3CQmf7VPmJciHCSS9+tH+8pbUF6anp8nrDRxsQE2NFVm4GkhOSJOvR7ulCrCVB7rEmfzvcoQAiJj1aHV2AyYButxMdjm6Y7Tb0OHvBDIo36EFLW7MAGMGKqWbVkY7gw+icBDi+T2BTTUrIhGcmQ6/Vwxr1jCDzm2lxpv5JcuP/TNcTGLktvqfWmPnabDDD0+NGjDWmzxGP7WYEQ67DlLbaC075aKby+Xdul+Q5Wjh7XT4EfKpYDU2d9LK+6rDG8yIjnu8zXS+qkXq9nJMlpIHdGYQlzPHPKPtkzZ0gzoWfJT+B5QjWzZl+5/nws0zlF+YXwt3rhlm8JxTNd7UPXjUKUlvsVCVOAr60uVljvgT0L+DAdt4BXRlTFb1Oh7sHcdZYBMMBhEJBWAwiDCmXTUmQReANeEWJyWZh9VZJnPn8Ifj9GtjsVvERJ0Guv1tje7cDyfGx6KV0qlWRVRXFWvJ8OBNmyzYHK2dYmLoUiOrpBY4dOy5sVkbGqSlJGFaitM/xJ+ADeHhqMxY3amK5MWqKwn20dfUiNiEG7oCMR7Ke2u7D3nu3N4ITDb3Ytmsf0tPiEQl7MXf6eHh8FNtRyEz8aW/1ICXFAo8HUM2rpBOJpVvFDhweFyMaTkwMCPgj0Jk05GfBTxcyP7Bl60H4vB5EAl5MnTQBA1OVg9dTl1fMWdh+pMwECOiM0J98ZSXGp/gxe3gxppYOls9Tvpd6PAZPi4hxiBY7U/UX6CLzGd4E/ful1TYvmWFSEz46S+tP6pW/8QvhN0ov3wAi4QA0Zr1ImxM86c9+wt+AfXXHsfX4flR2N6O2tw09ER8M8TY43Q5YNSEkWW3w9bhg9GmQGZOKwWl5KM0uxviiUcjXZ0k+gOxzV5cTaQnpytcVbdUMacLYd2CfsLvtVjuaG5tRfaICv/nVI9ixaTNeefkl/O8vfoa49CR4EIYDQfQiiBO+OvzumcdROLQId0+/FbkRA2KZ//byJtIgZAQ8oRBsoofCh0VkeeCTqj5V1qJxaCQER2cHTBYzuh0OpKSniWok1yAws1TBCR/f448Xfonp6nrqkRyXgNraE+hob4PT45baf3V9HVx+L1Iy0lFRV4N2RzcG5uWIXWtiaopkSDx+n0waqPjGjg+SuQh8aoRKwCKAEUTZjkZgI1iLpKvJ1Cf8k5iQgIDPLxkQgi9Bn2Q3Ai+zhQRHgiAnBapTHrdJQptkC1rakGCJgUlnEMIbJy/qOgRG7otgyt85gSAw83hIHmSGIiUpBXH2eHS2KwDPfROs+RnWyfk/JyHcNycr3DbBlGDOJd0eD2u3DwNiE+UcSTrkOXAb7GdnuYGLTWdDb6BXsg+K5Cy/H07LFC0IpueZd+LC96RUEQnC+BnPNR+Bk2yEC3QA+Dc77C8EoPvCXhi1hj5A543i8jphJ3pFR1q31xV9TdEYL0wGE1wetzBC7dZ4eLxhmMxK7zV7xkmSY1Tr8oZhMyuyrowQMlPT+iYIzDaz1Ekjk4ioOVHf3YcYu0lS2qoPg8sTgd2iEdU2gqYaObO9RyxBOWTRuMrlRazdLGQXjU6PiFaJaPvjAwdin8uHpFiTHGuHCzDblIw3QV5NY/J/pi/ZLx5t8Zfjoy2q2+tHjN2IvfsPIC+nAAmxNjkukZzUamRb/rAGWhO51crCB5eTHbb5sSRqociPzw8TxTN4wUU3VnHQEUBvAZ54+a+4e+5wTCnMQ7qJVqtK1GbRBaENU/mNddUYQKOkCi/YpT+Yqxer///qiZ3epaP22susNGoIIup/nBxRdCCMiIZSsyH0IIg6dOBIVy0O1VfgaH0lGnqb0OyqQ4BOdkzVao0w6kwwaszQhw0wBPQozipCXnI2RuSVYEhcAVKineFyR0e8iGUZIOCB1WAX3fC25jaYdCb0dHRj84bNCAVD+NrttyNsIRGO7W0GuBBBJZrwm2cehTHFgu9f9R+gp1wSB3Z3BBqTAQ4tvbgBKrXr5S5W1AgD0TvUQJUoEVGhprtP7nWaJRFqeuFDu79XtPMrWxul9NDY04HGrna0ObrR62PvAKV1FeYnFddYR46x2qTEEGu1wW40y/vpickwaXSwGIywGkywmcywmsySqVNY2Irgr8K4PvnvJB9b/ZLOfHeeWUn977uTFaMhTlPObuFEQul3OLstqAHC2a2tstQVx7uzWbje2a99Nnv8cp3PugLnHdD7g516WxGQCKbsS6X0q7gRRc+Ew4bH41bSS9QzjorIdvd4EAhq4Q9qoTeaEQyHkJSk1OO4qGMxhTFqq5uQn5uhuj2KLKw3EJBWFjULy/+ZqmcEzHWIe4q0RhT/oqYmqhiNCNwEqPGuEcGWiEY67qUtxxv9bEOTE0lxdsRZmSYPw+n2w5ZIUxZaLSplgN7uNgwckKJUpaMTCKbVowTjPt/2hqZWHDx4ACVDSpCXPQChQBBGXjQZJVmF1cBJYRsj0OMFbCTyRTMEfl8IcSZWEgkKUTEJAXSDALqbgN4MPPnyO3jotjkYnWiFlelojtaUdxVk71YOUBt7AQO6+m33R+x+M6C+O+ekQm//+0P9ndeVEzqWYfrUfEROOISIpwcRTijNergl5a2kvXvgFsnVPY69qOtuREVNDaobGtDW0wMP28S0euh0RtiMVuiCTHEbkGyJQ35aFkYMKkFp7lBki5J8UKxdObQSzrwRL+I0saKt3tLYDF1IKyl6lp9ckSB8Gp0cQ623BY+/9izadN148NZvohRJoNYdDRfCOh3ohceYnA1uigwQm/lIllIidNZPlYjdhx70or61AS0d7Wjv7kJzR5v4pjO6DlCPxGKCJS4GsUkJiEmIR0xCnCjAsWZenFAU1YHXyznyR5Gc/dsfcdQ7xYZci0BENOMUi1CBRuWfupxO5uo/ICp2TGcLZ2pmUclcnM2iAvrZHgH32l886h89BnUSdLb7VydS/+h+v/z853cFziugq/P+bgdE9YrKiJRs7e4KIi1V0S7n4vcpgMaIlQzznm6gsqoCo0cViDiK3+/D/v1H4faEBBgpDhObEI+UtGRkZsXC4fDCYNAgzmqCxwthjV86eRpsFgNMhjDMJiWCVwfoLupw2+3y2hsMwqznkNanxyHCG5RdTEyIlfelTTdA2VUPEuOs0rbEQjujd8Zeh8ua0djcKmz6yRePx/jRQ3D04DEYjFYMKsmWlLjFCHR2B9DaVIPhxYV9ExAGQUxERI3o4KbLqRHYtHkbzGajOMMNKy6E181ShA921hcdvYiNV2qR/KlrcyEpySZeKXJOjl6kxNoQ9HtgNCgmD5yEiO1GAArLnUpxLy3BU9+9DjmslFNi1wMYrLwOTDE7oq41cRdwyp1DsfLN9x+STxZ5+BdVf1u9P066ZvGK8bPqRIlg0wfsfTPJKNKzNTBq0auYu1LARulzJ8WKqWnKzza42nCiqQbljTVo6m5DZWOttM9FaEvKqFmnEaImpY9jYMCs4gnISxiA3IxcJIkTHClcRiHe0RFOEwjCSjEbpnYoB6ylAhzQ4evFU0tfwM72g3jwP76Ni3V5MIcNCDkDgM0Kh04nZQMqvSsytmT7a0SDvwtOsf9tc3bjne2r4dH54XN74CcvhOTNxGTkpA1ASmw8huQWwG4wId5iRwLsUndXQZkATDhUmdT9gUV99pnYPzmZP6nlLsYmEab+aRLxKRHmp2JtVM/5LAGZtY+wRpGyPptFzSucPaCezV5PrqMEOdFB4aw2dZqf7Vlt48uV/plX4LwD+vZd9aiubYbUswJUfLOjo6MdCfHxGDkiFx0dAWnT4SDG2tDYMcVi4U2G92XzRkuUzWXXnsMIR4xISExH2fEKjJs4Ek0t7WhoqoVWG4Hb7cCYUaNht8Zi8TPPYcK4iwXQLMYQJkwYDYNRD18whB6nU3SbJ06aBKNOi4+27xCJxPKycmnNoTscWew6rRb5+YPQ3NqJ5qYmYabF2y24eMI4sTolUY5guvnjMrR29khd/Pjx47h10Y3S7lVRdlQi6eSMfHh8PowcVYDW5hbUVJdj9rRLRGqVSnHl5U2or2tCr9ODpJQUjBpTBI8vgvUb1spEJikxBVMmTURddTWa6mthNhnQ63QiMzsXRcWDsPPACTS2tMFCXWinA4NyM1GYMwDxZoP4susMCss2EglBzzQq6+5G4G2J0F/GEw/cgFydHiaWCtyAgcR9phnDvUotQMeU+4VaQ1cAXTX+iCZF+lgb/TPxymRPudnU/1UOR/8MUH+/bzUrxP8jjCTDQUSi2riiwS/ub2w1IlApPoQEezc86ESPRL51Pc2o7WzA4epjOFp3HM09bQjqI7DG2RBniUXHiVbkpGQhOzMHuRk5yE3LQoY9GfmWARiAxCi5Toug2yPkpwDZy1YLvEE/Xlq1BH/euhR333k7vpI7GcawURyUQnoD2snihxsWGEUUtzHYhKrWRpQ1MZtQh8bqRtEXzx2Wj/TMNOQOzJL0eFpcIjKRClKmWIhRf3iH0BCVWSFtMAyN1Ks0gJHs1WiXxFtGnUUAACAASURBVOkcBWmBDyp4Td8GDbMDJydYzDHphCzYb0j8R7H17LLNyg5JZtAqZlNns/RT2z+b1c8yUd5/V/2s7M72CL7Uez+rK/d5rXReAZ0D2ZvLdsIf1InxwZYtmzGqtFRaJ/bu3YMbb5iN9ev3wWwyiWJbZWUFCgryhXyyf+8+XLVwrETvFhPw/prNsNuTMHxEMV5+dTm+cccVePvdzcLgLirKx7Fjh5E5YAAmThiOZ59ZgjGjxgtg7921GQsXXI6UtDipm3f3urF1+w6Ujhop1ocfbtiA4cNHYM3qdbj7rlulbPjn59/AoEFFSEvPwNFjx5GWmoIEuxluRzdGDCtGXJySRq9vduG91R9i6Mgx0OiNIsN4/bVXY/vmjRg6uFDmxwePVAihaM6cS1BXW42KimO4av5cuL0BWMwGPLv4dWRl5SEuIQXBUBj5g/Lx4YYPMGBgGgoLB2Hv7gPIGZgFv6cXddWVGDggDW6PB+1d3bjqK5fjxVdXoHjocOgNOmzeuB6Txo/CpDFDZXAlNDGFqgBSGEYOrEz9GxRAf+rl5/H7by/EIJsd5rBRGPUMiEQ9NORQnHLIjL9AWe7KFfjb6Pz0kvrfPnxKTKWahalhuhj7nCadrpRkCGRqupgxkQJLpCWxU5g8h5DfB00kBJNeC7OYeLDKTJV56swHRGO+PtSM401VOFJzHGU1FWjo6kTEFoteXxBdHd2i4JYen4K81IEYlVeCcYXDkBubghSjHUkaurgrUxE1L/HKhqVYWbkF06dMwTWFkxDrNcJkToCH+vMUhYEHdY4qlJUfw7bdO3CkqgIuvRaZ2XkYMWQEhqblYHpeMRI0Bpj0JhjFl025NpwEuNxOJFoT+rJNElVHYUi5fpRRVlzTJEukZsmiOMPrqdVIYeiUUpg68eKVVEyLT3Ia5W/9QP3T8EbNrpzt4Kqk7KPcibPdyLlEyP1TF2e7//4X6x/expcR+j98yT7nFc47oC9972MUDhmOwYUWvPDiB5gxfRpysrR49fWNWHDlpVi2bANmz5qK1GRG5TVwe1yIj4tHbU0Nrpx/kRim8L5euXorEhMzMKI0D08vXoa7v70Af3nlAwwuLsS40TnYte8EOts7MGP6BCxdshYzps/CgFTgtZfew7y5s5CUQjUtZbK/a385fAE/XG4P4uITRIr2nXeW46s3Kwpzz7/wV8ycOUuMYz5cvwGXz5uKeBvQ1uxEYjwtC5XWuc3bD6LbHcDsOaMlNf/sn9dg8kUTsH/3Ttx600zZ1tK3tyAtIw2TLirEkWM1qK4ux/y5M/sIeDt3l0OrNcHR60FrRycmTroIH235CFOnT0ZynAZr1h1CfEwcjLoInD2dmDxpJBwOP95fvQYLr5mPFWu2YOHCSTLoLVm6DiNLBmFUSQ6CVBCzmEWjXam6012L9Q0NInrgneYwnn5pMX5/z1UYZI2FIWyWD/qiAZE+0CtpX6WJ7cLsRO1fD1efs9MDvP5jZv8Asg9hVOfaKMKzzKJwwk+CkAr+sq1QGBE/2y1DCIYj0FltYqsr9eG+DDBp7H4E/W6EtCFEDBHpWmPjGNP0LvhAylkX/DjQUofaznbUNzahpbVNNMQDHh+MYS2sER2SzHbkpqZjWFER0lNSEBcfg+yYbLnPP3Ydwt1/+CHmz56DH4+7Q+h2jogP2w8ewuYTh1Hb2oj6qgqkJyfJRLpwyBBkFBQgxZSBeMQhEQaQd24PR1s4oheRUbVWr2i+n36N+Zo5EWYkpPdcCJWnJp37fweMfz8t6FZUzD55+bR1T/7tHw3rlf1JiYW/fFrK/3MewPvNls5yT+o3dDarn/JEnM0Gvlznn3wFziugM+B75d11yBs8BKXFA/Hiq8tx0cSJGJSfgtdeXy7azpRELCzIl1aR8uNlQoSzWS3SojHr0gl9seG6dbuRkpaF+IRUbPhoC66+dhJWrtolgF44KB7l5S2orKjAhHETsXb1B7jisllIjAfee3crLpo4Hja7HhSLYpBa2+DC7r17xNFp3uVzpa1t/Ycfo6RkGDQRDTZt3ISFC2fL+2+9vQbDhxUjNzMdXe2tosZGy1M+4xU1vXj/g024eMo0hLV6kZUcN6oUZUcOoWRwPkKBANrbuzBoUAGysq3Yu+8YWlsbcPmcGXD7wjCZtDh8qA4eDxnTJlTV1CK7IBfHjh/DsBElGFSYgg/WHMWg/EFw9XTC4+rBjKmD0NEBrFqzHtNnTcOHH+3A4OJipKXGYu2qNSgtGYSJo/IQ8oRgtOgkQuQjTfogtcmULiMtljX5BdAfvf865Jms0IXYJgh4FN0R6EJemCSSjHrF/pNvzH/F5s4E6Op++9Lln4RKanh3hjQxB9n+w2TfR86EboIl0T400UvnhErb1z1xMsXcH3SU36nmxQquA276BaIHXpR116K+rRn1bU04XlEOp7tX1NH8YS+8ER/sKXEoGFqEzIJsGGIT8If1f0G80Y5rciai92AD2us60d3jgi0tGQMzBmD2mAlIM9uQYSWExwodjrQ1s4iK6LH94x3yTCQnJSE7OxsWSt9G/byNBurJ+6UExR8B3n6nwWyG2gXSvzxxygSIWe2/PXVlO/zgaRn30++bT4dqNT9zdoDeR8M7u9WV4z8tu/CvuO9P3cfpOaq//whOJyD+/Wt++cnP6wr88wCdFG2RhzSgwgnc92R/tzXKESp91erDScBjyn3v8Soh6wzOH4jtuw+iZMgQ2KwG7NixGxdNHCOEs61btojDENPu48aNlZ5MGhRcMm6Mkm6LAHv3VWJgVh4cPW60d3Rh6PCBOHK0ATm5mdIv7nS6ZRJQOjwPGzccwIxpIxAMAFs37ce4saWw2hRhGTW9t3t/tXgyDx2SAW8AOLC/WvTQ2WbS2dmFqxZcAoMRaGxWVOQ8LgfSU5IxcVyJtI0xXcgTPlTejobmNrR1dEoP6bRLR6C5sReVJ8pg0OmQkEAjCVpWAsfKq9Hb24UJo0f1HUdDYzcOHz4uVpM6vRHjxubB4QW27diNzo4e5GQV4+JxGWioB9pamjBuTAaamsI4Xl6OyVMG42i5C7X1dYix21B+7DBGDS/GuJE51AkBpdsZofNQGU+J1WYQCOqB5Y1hLH7paTx637UYaDRAH4yXckNEEeISly3arQqR7gJVivu02IS3ch8AqQP26YDchzzqh+XKnDZequ1sRPl+SV7mgqXVrZ9iAidIYjdOTjmLIMr9KEmAENP2GuFVyDPE74Lr6wPo8TlgMNnku+yWBL4idNMFB7rhQF1HPWpb61HTWoem7lbUtTWi1dEJDIxFd74ZKDuG+JgCDHCZMb1wPIbmFCMrtQBpSEEYTqTBgiQRk1GKB6wZ68N66LSsr+uwYs1q0SenKAvFbXKzqP6vLP05BQRheSyil4G3m8IfOPVzKrirnR6nhPlyUdQ0d0QhmkTtcPv8u/t/BdGU8pkxVzmgs2WpK0WDT8sPfPawfbZzAfVOU0/9M/d0hsNU9n0uEbryDZ/bFfjMI//yA//AFfjnAbqiYSBPZoULuO+pZVi0aAHmZNA+lXxZk4L3fCD5EPVLTbJnXB3fKKkq49cpfeAhAePk5CTYbCYhwrm9lDfk4KL0hvcfQNTfyWgnsVe8v6O3Llnw1ENRHyRVtJQkNKrKsYed/3OTNFfh8XB9vm5u8cBkMsNuVXZIe+f+dJj+wdqZAjv1uM4mUdUfU9THsP//6iU4ZSyjZvTyzUqUpNchPS0Vebk5SE+zShueWFlrlaS5ngQCvqDAjh5Y3QQ8/5eX8Oi9C5BL8xCYpX9devMF953RDlq2FF6YKff+1+/0Z6bvOp4+4p7++kwX/kwP4CeN3KcUfNX5wKnM+r7BO7rdvomG/KJI0fYHf+X3k/x9NcXNQ/DAixZHK6pqqrHLU4Fn2teiR9MFuLRYMGQybsq+GJNjOaE0wAEfbIgFVcITReCB0nFKUsYVFYrRRoJ489U30N7RgZtvWYQtW7aIPkRCUhKmTL0UJi3vLqV27gv5YNCRt65DKBJUpF0j7HdXGs64iMwoVdAsFrlvKRJzyiIPlirpF1VXit638jm5nhxo/g45Yt7HwYCI1PRfwiQwRiLyo6f38Ccu5wrnp9b+P2VHZ/yTgHm/+eApH+o/EPT7PRQIQ8deXF7rQBB6il9ER0OnwwF7bOwp11fRttDKtaCNbd+kSb3WWqW0Eg5H5LszGhUFSzr9UejnszhzX04G/tFv/dM/f86Azhm2POMqoDPV7Cagv4tFixZibgYQCy/CMAuYS6+upMoUbih9u5MSEz/xi/d4grBY9NKyRh0Jp9MnD7lIH9qocHQy+0YBJYIvH2qDSn+PPvOh6CAg0UC0U4NCMUyr221W6KN3HkGOTGArRWrUfviAMiB5KegSo5DDyAfTcTw6jymz0wPGM33V5eW1fVKSJBNSpcpqUR5onr9WExZA1/j4guEf0KkD1jQBf/7L63jsniuQa+VDq8jvyfCqpW+4KyrjwbjtApV+/ec+S1/YranynRRiEfJZhF0fblSY2nDnmp/heKQJlogJ5tYAhnji8NU512Nw4SjEIklq9pZQGDlUkaOOsC4Cf8iNZoMfZkMMWqor8cDd9+Kdd9+VAZ3P5Zu08C0uweSLL5FovtfZK10hlAuV+w6hqIMXxw4lcev1eGR9Ajnva3a0MBNHX3P6qvMcOEjwHLRRAJe7WGbU/WCh/wSJD+lnLFSZO32Rffw9E4LP2vjn/fdPA3T1stBbJxyBxqhci1AgAh3HRuprBILQ0To5QhMhvZQAdf0mUOEAzYkUgO5bwmH4vF65PgazBX4qY54+6YoCPEWuPmv57E981ha+/Hv/K/BPAXSRTz0N0O+PAroSoXsQiVgUMO+rfanVM6KiBuGQ4iJEhjtbyHq6Hdi/fz/GjRsHi5XtNrxxTgIHM5XyXJ8SSkVTmPyjnybp6s2osjHF/BthEpOYPJcaMNuJQgiFwvJaZqFy43PmrqwfiSq/hf1+aCmUrs4uiPicwZ9L3uxc7kc598+QlgiHZaCkFjMHyf4PLFupgloWQ2ivpZRL+GtXH6C/ij/dcyVyrORHmyRClwm9hvxrZ1TlihH6l4B+Ll/j570uAZyAKOIr/YCKfe/feOkenHDW4IZrboLHHcS69VvQ6fAip7AEcybPxvTYcaDM0QB+7V29EIKIVYduqs111ePXP/45rr5sARZcdqWk1z9ctxZvL3kTd9x2O5ITk5BbUMgwGOKkpC5UW2T0bVIm5ozk5DmTaF0jcqsicRoMwKDnvReRurwcf79onPevWMT0peCjs3Vla1Elw8+I1KPjB6+P6iTNa8R9feGXvyeaYBYiEIGeKTnJgCjXmbocak2JJlicxJyeqaA2BccOAjZJnFy0Op1MvriwC4gqm/190znO8IcLx5sLYmL0hf+i//4D/OcDejTlfv9T72DRoquiEboLiNhO1UDVk30F1Na2IDsr62+OmPKqZWVlomPMH95Y1EQ2U1c7GnW73R7Y7RaRPA2FAjBQMF0e5DA8XZ2w2OyQWabZpAAvB4Mg2cUUZ4kWg/n5UFAGEUYHek4CwiHxa87KpaRKvwebUQJnnfK/Fn6HC0Z7wnkGdJ8iM/pJyycNTNFIJkShEuZYBNCp7wp0q4D+4ssKoNuMwoEnoEu2ThOGH+6oNtmFnXL/+x+VC/OTBKr+g6oK7ny/2+DG7z9ejLdWv4lf3fMjlMSX4hBasPHIQWzdvR/eHi+K4wfiqktmYXLuKFBHkU2K4v4GD46dKMfW1R/hu99+ED6/F0cPHcbKZctx1+134tmnFmPSRReho70Ts2fPFmtQRnMWyiRGMdYfTf8GaUUaiYj+OBeP1wOLWbEzDYVD0KquSf2+AqbFmUmzqM9xNII/JdUXfU4/9Zv7BNwmKHHMoR77hbJ8UlwRCCiTIb2elrcMZuhfcbL2TZMr/l2nVXTxxcAmOu7x+vNvvBa8j9QShFDpJAg6dTLP69Yf4C+Ua/fvcpyfI6C/jUWLro4CuhOI2PsBegTQEYi0WL5qEzKzCsQQISHBKhN53nDNzb1ijEJTg/z8PIpXCUHO41EGKAYaNL0S5zJvUKxW7VYrPG4n7LEUq+g3fQ1QnEIDfyAkP7HxNClQlqamdvEy1osCl/Jea2sHKk6UoyA/T+r2xHAaNJisFvhcTvk9lk5jgqPnO0InAUFNj5zhtuxfb+SfT0tJhrWSqwB8UXMWrVZq6GsamXJ/SQA928YoySqGIDLR17J/3S0pd8U+9cKtof+7PMifdB4Kf+LMkVIjPPhZw6v464qleHbBf2BcahG0mnjpQy93N2Hjto+xc89e6WxIKMzGpAkTcEnaEKTCCAvCiCUvxhVAyB2E1WbDSy+9BKvFhquvuRb3/ud/YvqMGaiorML9DzyIJ596CnPnXSa19pycXGQMSBT/BYNJiwMH9qG2thajRo0SIyQ+X2rdVrHwVFQT2OZGYFFT4gQU/TmmxglYp0fmanSuZgy+qPfI31tC93h90mVgNOglmcE5Ph/jQDAEg14n2Q+WRNSFkttqlkJ7WkBAB0x+J/w87y2z0QiPyy3v6Q0GhPj9RDkJ/X8/4zW8AJIgX9Tv/hPjt4h6N5/FkTODzgrUKSl3NUJ/+i0sWnQN5qVHEAMCekw/QGeq2oeIxoB31+yAx68VsRg+qLT3S0mJR0VFLRobGyVVmJycjLFji7Bly0GxMCTI86EvKR6MGKsZRw7tF8133pyV5cdx2by5sFpMUhvn+h9t2gynywOT2SJqcIOKBiMpKRl79+2H3x9EjN2OluYWjB0zWtyNXK5etLY0Q6/XYsL4cXA6HWhqbsSki8ai7NgJ2WZ2ThZiOaP4JFLKWVzPs1pFovNPUao6U4SugryG6mQBpZOXETp7grV6OFVAf/FFPMYI3U6ugk0AXQiI/LiGIqAEdFXa46yO/suV/oVXQH3UVcCqgxffr38Za9a+h8enfBULCibAKVLHceSxC4O9M+LCsm0b8c6hrXCGfChJG4hR+YNw0dARKDJQi04PbUgLT28vGltapEy1au1aFBQVYdXqNbj22q9Arzdg2TvLsOimRXj5xZfww+/9ADt37MTI0aUIaYKorKmULpbZs2fC2etCTIzSIsmlf5Dt8wXk2bMw48aF9+KZJqxS1vs70eKU8rsyYVCi2S9+GYmn+UkFN/W0JKwJn3niQ/6Q2WyBXkqPQK/TJd0wJ4FdGVPr6htkzGW2gkEWwXtQYUFfCzx9JFQQZ2qeaXkuLqcTNrviSf8loP9rHvR/XoSu3ll9gL40CuhADK0eIrH9wI/IQAVrMxa/sQ4xyTkYPXowDh+uFr/gESOK4XL5kZZmxJEjTWJ9OG1aMdatOySWgkVFGdi9+zgy0tOQEB+DqsoTyM/LFfb7iveW4/rrrkFy/MkLuHzFVljtMcjLL0BVdY3onNOreffu/bjoolI4esJY/f77mDFjhmTlqZFOq9FjRw9j8OBCuan37NmFWbNm4KONGzFkyGDk5KTDSgb9eWza+ixOjDrmffrz5FFU4xihM+WuMcDVB+gvCKBn25lyj1GUXqO8BZ/GG43Q9X1a3P+aW/bLvZzNFVCJcVxXjb6aNH68jl349Z9+hauSh+GhGx6UtjQauwTdLiRRlpV+uWY9DrtbsWzHeny4exscGh8GDh2E0uxB+FrJNGTACo+YuJiERNfU0Qp7TAz+9NgTGDtyNFYtfx8LL7sCl82Ygx9/53v43gPfxaYPN8Jqt6Lb74TJZpEJ+tSpU/HXv/5VJJYZqfM4TQYjtMJ0jbI4+5Fde7t7YLSRc6N4gUvUGVBAX/giBJbP4Ld4vZzoK34GXDjp6Z8FOJtr/a9aR33+1el8/4aLk4Cu2KXyNbsHGBAxeCIoB/pZPbtcHuzZsweTJ0/qO3zOlbxeH5YtWyY6IGPGjMHRo0dljGY2xWZl2TICR9QiliuyG4ke8HHx/QbgT70gf+fE6191US/w/XzugD43nSx3JwjrJ31ElQg9CDPeXb8f9sRsjClNxI7drUKMGz8+D/v2NcjDxdp2Q0MDbrhhJtavP4iioiIMKTTh/bXHZNYYjoTgdrswZ9pguWmff3EVFlw5FykJiloby+pLlm7EiJGjMLgwFjv2NKK1vQNZ2TkoL6/C1VeUymG9uXQ3Zs0cI61p1EhnwXjDhg8xe9Z0DC5Kwtq1OzFixDCsXPEebr31K7CZlBY3eoOfr4Tz3wPo/Xkzki3vd8Mqj5IPIlRLazlG6Bq9APpaptxffF4APcvOPr9YhQsY3YhPQxVyRuiKy9eXyxfzCgg7PLqcTlBqhgfvhw9j8esvIC9sw/8suh8JsCKGxi5sgaBkIKXvdBQUiggRbm/vCaz8eCP2VJch5PVjZPJATC4dh5FDShGDGKmvM+MTgh8ejxPt9S3YtG4Dbr1hETISUvCj//o+4m2x+M5/fw9PPPooCoqLYLRaxB982NChWLx4Mb774HdQPGyoHHVPRycsJrPSvsaoOTr+dza3oLyyAsNGl8JoMUv9lwsBmpaxJqPxZMvbp4D69u3bkJySIhMIMupVUOfY80UndH0SJy6aRFPmQGpNW1wmq8UjfsCAARgQ9XTnZ0g4rqysxIoVK3DPPffIpMjK7GN0+dUvfy2AfvOim1BTXSte7fn5+ZIVPXzkINrb24R/xHuNmRZ6X1x00UWfHp33bb3/0X4xn6EL6aj+KYDudvUiwRwjs2H2eXcYgG89+hZuvHEh5gwA4unAHIkVQQxVVAJaH9xhYMXaXYiJz8DFE/KxZ39j381y+PBhicZ5k7C+ds0187B16z4Rrxg6JAkbN5dBbzQhKS0DZcfLUVSYD0dPF3Zs24brr7sWaUnR+UMEeOutD5FfUIgRpdnY/nEFPF4/MrNyUFlZjYJ81g212LTpI8ydOxWHDh6D3+9FxoA0HDp4AFkDB2DWtOE4UdWFpUvfxJgxozFz+lhFz7xPJ+3szBnO/UYRJenPCkI+dTdOvwPxRjN0tHyjlZpWi14dsK4ReP75Z/DU/Vcjw8hMfLKyI54q+/VpDSrx3Nn7OZ/7+X+5hXO5At0I4gg68PtlTyDU48GiafMxe+Aw2CnzSyCPhOEz6uAU1zWSqei4FhF1+ZauOlR0NeG1vR+itqcNMRojJhaX4tJhYzDYTnsWGyzQws+xwRaPj7dtl2iPUsrxSYmIT0rCI4/8FqOGj8KQoiEYMmQIXnj+eZmkL7jyShhMZnidTvz4Rz/CDdddj+bmZkmvD8gYgNycHIno/ZEQMgvypZtOesY1OtTUVOM3v/kNnvjT40qrWyQSrQ9rECSfQMQjwsLaZkvWkiVviHHRFVdcIZ8niBMEGUiQjKu2zhEIyfPpv7CGrIK+2hIoXBuTSbalEhD5GZUoxgiZv3Py0NnZicTERPks98dz5za9Xi/q6+uRlpYm76kZlffeew8jR46U1lN2A3GR89AqzHOyzuU1sw1arUIIZiTu8cJgNsPR2SmdQ5MnT5Z0OHkPZWXHJVLPzMzEY489JgRGqnNed911yBiYKROoDes+lOj98ssvF8A+duyYZE1vuvkmPPTLn+EHP/4hNm7cKN/JJZdcgldffRW33367fFf9FyHSRfv7lfc1CAXYfWPo40z0n0SdTug8l3v9/5d1zxnQ+YALuImPaARhvRbHe4E7fvssvn3P7ZiTBtjQi3A4RuqvYqUdjkBrovCFBnv3l8FiicHgokxUVLZISoiz5aqqKoV1rtdLXbu4uBjV1dXyUCUmxqChoVUczFIGZmLP3sOIjbHB5XTILPSaq64Ey3BqMmfnnjJkZmYhLc2K6nqHKK7FxZtx4GAVgv4QHI5eVFVV4tZbrkF1dRMcjm4kJSWgt7dHEWPJTkB5RRP27NmN0aNHYXBBptwfjAk0kbCYQJ6fRbGHONuF0ps8cp6HwcvBySSmMA6TEVvbgVde+TMe+48rBNA12qSTTfdfAvrZXvIv1HpuBNEOH944sALvbfwQc8dMwoMXXw0j0+xsBTHTpIUiMmwPi8CoNImJ/zrNhTvgRRU02BI6hH3bPkYDVR97PRhgT8CI3CIMGZiHiwaPgcvtwIdr1yE5MRkjRpQiOS5FrsOu/btx4vAJpCSkICc7W0BhaEkJpk2dJn/vbG/H44/9Cddfdx02rN8gUXfxkCF46623MP/y+Th6ohwlo0Zi78GDKCwslFoxAXLJ62/gP++9Fx63G0OKBsu2vG6PAJ10y7CuGwHcLid27dmNzq4uLFiwoO+7UdPvKqBwLFq5ciVuvvlmAXkufT3y/druenp6BIC5MPVMQOaituHxd0a/EgFbrX3769+6RzBnOvyhhx7ClVdeKRlJgj+BcP369ZL2ZkvfwYMHxaGy6kSFuEja4uLgdjgE6LXRvvCyw4fR1tYmXKSxY8eisaFBJhEktk2fPh3r1q1DdnYOeh0O5OXl4bnnnsNXv/pVAX0eHyc5WpMRFcfK8Oabb+Luu+/Gpk2b5BoT4G+4+Ub8+g+P4Nav3YIDBw4IoLPNmNfq6quvluBLBegzy8Qqjuwqo14Fe3UdflcXApfhi/RQnyOgR+DwORFjskAXoA54RIy9T7iAbz32Ku765k2YlshkO9PrJgX4+bEAENCGYNZrZXAQ6qW6qAIwPp/cxLroTFT+fBoBhu3mLd1O7Nq7X1Lk/DFotbh0ymSp9RLQybzkw2ehtqsGaG7rhMFohs8fxK5du5GWlg5nL0sCEUy7dDx8SjedrM8SHH3GqSZVWXlCUvslxcVISkyA1+eBXkNLV8W05LwsbOwXhvvZZQgiGpKelC6BDItVut9YpvCYgXUNwJLXXxJAT9Oxvp54SoQeFn9vJUI/d72s83L1/r/fKQVe/PDhsLsO//X8o0iMS8CjtzyINJjR2+uAKSYe3VEJ2lix4VFudHmShQ0bQq/OA7dYvgbQHOjCsbpqHK4sR1VjHTq7u5Gelo4RxUMxkb9HDwAAIABJREFUbuhw5OsyxQDI5etAuikpmtthl4TSQrV5x2YkJSRiaFEJGlsacbysDPv37MUdt9+OJx5/AnfecQdOlJdj65atKMjPRzACJKSmY/O2beL7sPmjTRhcVCR13lGlI2X9u7/5LZkI0Jjp1VdekciRNsVWiwVtHe1IG5CBTZs349JLLxXyLSNPgjFBuKurC4MHDxZQefbZZzF//nwZk/gey4AEQQImAw2+x8ie9WWuJ/V/k0lq8wxICMLMOKp99jxGgir3Q0CnlDWBl/tndPzEE09Impv7Y0ROISBq5dMP4qabbsKTTz6J4sFD4OzuRmNdPR74zoMK+9xsRsDtRmtbG9544w3c+rWvyviXk5+Ple+9h4SEBNn2fffdhz//+c947PHHFc0NgwE//9nPMG/ePDmnvXv34rvf/a5kD2pqaqQUwknPmjVrUFpait27d2POvDmorK/B6HFj0NHRoRCVS0pkssEJBM9ZT33pT1gUKFcU8dVFJSWqXQ5f9LLHF20QOUdAD6PH04M4iw1ahnsB+hvr0RgBvv/yRygZPghfH03KjA9un0nav6QcK/aKxPEw4piDD/oR9HqhZ88nUVSltor0myI6EaY6URTcPT09sHAmHNEgoNGjoqpGVKbpBZ4QH4dYYVYy3Ra93BKqq6aVJ2U1m5rbwFk1H4S42BikJCfC6XIjhj1yUn8Kit46H9LOzg4xhYlPSDipf0z92uBnE28+ty9dtHQ/ow/9U3Ye0Brgig7TvGLe3jB0Ri08JuDVPd3YvPF9PH7PFUhmWgXxpwB6JArorKJ/Ceif2zf8OW+Y+RkfOhHET9b+Bdv278EPrr8dU7JGwR9wIsYQC3+0Jk5A10ZodxqW6F3DlLy0t5BYEZLnmcDuQBBd8KLe04FmRwc+2r4VBw8dRNDvQ35WDoYXDcbI4mEoSMlBImIRhBcxsMvEMAC/WL+oHdJ8ffDAfomyf/fb3+LmG2+SKHLsmDGoPFGBa79yPQ4eOoZIRIMJ48bj5ZdfRkZaOjLS06VbZv26D2QyEB8bJynm7/3Xf+Pb3/62gLvdZsPOXbugNxnFiIlgRVIsl6VLlwqbOycnBzt37sQ3vvENAcdZs2Zh+fLlAsSM2qdNmyZZBdb/R48eLdE7M4ivvPIKhg0b1heNM1Ln9giEBGYC/bZt23DnnXcKSBMcX3jhBdx1110ShTPKZ3aS0TbPg5E0CYMEt3fffVcmFkzJayIRXHXFFbjv3nvxk5/+FGmZTJFr4Pd6JDX+o//5Mf73//4POoMeNbW1ePudd3DnXXdi8bPPYtbs2dj00UeoqqzApIsnSRr+tddew8SJEyVDymO64YYbYLcxFxORCJzvc3LAY+JEJCUlFd2uHpij4yXPLdYai15PL2IsiiqgP+xXCIsUBYr+U29qfs9upwt2i62vJMFJ0QUj7PM5P51ns/lzAnQmzfkoMx2nIaBHDAgENWg3AY+tr8Kx8sP/j733ALOsKtOF35PzqdSZDjShaWjiIGAAUQEVBUXUH1AEGeXiiP/jdRzHOGPAcJ0ZM6BjBgNBFO6IiBhRQBSRHLqbhqZz5XRyvM+79n6rVh9OQ9MU3V1Va9dTzwl77xW+tc96v/zhyxedhm5jdwugzCxFVSCZ8Bh8fu4Je57iXgpWzymlUq2ClZp2dDAe1ajDQrTpAYWKl/mIuM0Mh3zNF/KIhunJyYQz1BmHTBY4kzOeqi/65fkpYO0CEqVqHfHIZElGtsXYdXLKjOO0sxlSYWCcxPaYhP7cuqYyYtiP/kk2gEYBSKWBrRXgC//3HsTCZXzkjCPRzbIfTTJQViWNEOt80dzAJBS7rvbflYfW3TNVFKBWq4TxQBO3jK3G5755KQ7dbwU+fOZ7GdOATuO3TrxmNjYWNGC+46CpJKgVz42PmDhxZn2bfBq5MzQx1iiiGGzg7scewmP9m3Hn6vvxwKZ1CHYm0bloPg5ZvB9OXnoYlqZ7sE96HwPkrKPOXO+U+1lhnf/si+DO809setwwkH/9y19wyIpVuOv2u7Fi/4OMxH3nHX82v9MjDjscnR0d+M2vf41LPvEpc3+lXMafbv2jAarTX3saIuEwvnbppfjUZz6N9RueNCBKFTHt29/97nfN/kJpniD79re/3TiMfeITn8AXv/hFI5nTjvyxj30Mn/zkJ40DGG3flLB5Pb8jwFNtTWmXYMk2aV+mNE9/Ab6ec845ZiEp7X/5y182tn9KwFR5k5mgIEGApYmBjALNjpdeeik++tGPGoBlWO4rTzoJ3/3Ot3Hqa15jzAcnvPSlmLdgvsmP/9/f+RY2b9uKV776VUYQueMvd2LBooW49777DDOyatUh+MEV38dxxxyDow49Cus2rDNjnjdnHoZHhzGnYw7GimOGuYgggkqzgmiAehru517uC9bcaz28+m1N5Io5Q0+CNPdhSvA0KZBW/NysNbDvgqXoSGcnfAKm6smere08Z0BnElCidIg1kZsRlCsBjCcDuGUAuOmWW3H8/CqOP3QlFs1fbPBApQCUQZmwTRsuNfZ+dkKU6zB1znXYn3VdvgwkY5NxmPKVNOEZRi24/aFwcY6hSKfuKpDxL9K4eIdiO5nEJhX22qfSaEfBFU+T0mW3PFPPhZfg2EcAUDonP82fZr4I/PhXd+GuwSLOf+tLcUy8jg4UgEZmkthcmxB/0szJ7eLQd8tCPy+d8OlmiqA6NqOOS356KR7a8iQuetsFOKHzYCxBHGmCOW3qNIuFgqhHPSZavzc+Cqb6G/9LNTQrFS8lM0OagkwtXMdIs4RaIIYhlPA4erExN4j71q3GhrXr0Ng0iEwzbDzS91u+3KjcDzzgAMybMxdzA3NQNYWd6kgjif5KH+ZF56GMEhKmgCufvghiiKB3sNckNRkZGjZhWY1aHQ8+8ABOfvkrkEmlzXhpb6bEfcpJJ5tEK1ddfTVyxQKOOe5YozKnSpwAdPXVVxu1+3nnnWfeH3bYYbj++usNkNKWTFUyAZWAfO211+KMM84wvj933nknLrzwQuMURtU11egbN240EjWT7tCh7cEHH8SqVauMZpASP+dNwCSzQMmf0juZC95HVT09xv/whz8YJoBjonc5w8LouDY4OIBXv+oUk/yqe04PfnzVVTj9jNcb0A4GwsYQt3W412ghOpNd5vNodQzpCPUtXDJmGzCJdX3ldwAlU60PiBvjCBmpqqExjyLZrEJhwokvGo5isG8AI8Ojxs6v9MLUeKpegHFWDIcNYPMajt3L+BlHPBxFdbyMTDw1kf5Xjznb8oq9PJVheF5+CjOk0ecI6HVUGnnEgmFP5A7EzY9+IAA8AeDhAeC+n34T+3V3YMmyY7Bg4X7IJoFmCKhznXw0Z/gXM64aAZCSouecingEYBU0Cgb8jqncx/PAnBQwVPTSShdKXn7ibAYo8bsIbcLAggxQaNIhxdPis1QjsxSGo17GOW466SCQ84vFmNTvrKwW8ECNkncmDowVPY0Cq8Pyn2NgfwzhilMzvwfDKAXmzwXUeS+nMbKliIENm7Hu8fVY2z+GJSeeipOOTGC5Afsc0Eg/FdBNxSwupJPQp+d+wEgFVlWvm8DSPw48jK//6UYEIhFceOLpeHlmJXqMg1zQ/DDywQDqAU8hHiK+k/Gmpc1L+mh+W5Teqawr1RsIhDwbKevBERg8CKkbxSthZGO5F8PhMp7s34oH7r/fOLVt2bzFqJLpxBaPxoxH+4K584zanEWclsxZbGzvKaRMUqRuZEzcPFXqnenOCUaDYyyWCsbPhWFv/DzQ24c59FT3fzDjIyO45/77cMRRR054mBOArrzySgO4lGJpv6YHOJ3BKCFT1U1AokqbamQCD6+h/Z2hXyocdeyxxxp7NwGQduU1a9YYkCPIU2VNqZXf05mPYWCf//znDcC/+MUvNqp7XkeHOAOq9FY32TEnc8yTsRgZHcHbzj/XgCGn1DfUj57uuSjUS8iXiuhIdaGKOsqoIuoFp2K4PopMiIAewGC5H8lYFFu3bDZtk1GhBE3GgWPlK7/jfOkXIGmbDAfHP7erGz3pLiNpexn9vHwABOtYKGaK8ERbJHg+C/yer4FaE+lQAlHLzq7sfMoHoDz/0/P3tftH/RwBvYFSNYcEC4OXyLdHDMpurQGjTIlOqa9SxUN3/hn3P7QZtVrYZCXKFcZRqBcQSqZQrEVRrjUnHib+QMilkjvlK7k0ctxUXfFV4SRS4SQScfMQdnRkUSzkPZt3IWe80xnCwh8H8w3X6g1UaftjxalgCDXmdK9VUSiOY+nSJcY2xB9fKumljY3HYsbRI53KmLCQ3Pi4UWN1d3YZ1RGvzXSkkC+Novl0udSfxzVtkjNqGqXoLvVCBWezkUdXMobgeAHzu3qwZMlSHPPyF6GWAMYqwKookEARaPhZ8dgT8TvInPg1hE15zD3I1ezSzN1NHgUaaNZLhsEeQwWjiODSR2/EFT+9Gu89821448EnYFktgkQzikokppyCkyGbDaCeBzZv6sVYIYe5i+ajZ2HaSPBy1WQUDHU4IV8abNRKRj0WTyRRDdTRjwaDWpFHDmmkMcq/4ii2bt5igIxOcFRlU8omyFGK5r7QxRoP6Q50xrPGBnvA/vsbEKLTF3PCp4OpiYpuZZRRqZeRDWUnJE7CSsTI+HLJI843UW6UjZc2Pblf9uKXoVgvIhFKeGxPvW7elxolxINx5Kt5JCKsDuc5h/IYL48jE/Psx/yeDA1fCWB/uuNPJvyOYyQDsOqww1BFA8Va2SSseulLX2rao5nBO7wqjyOlEXTFO42au1QrGVMi98XRkRF0ZjsNMzPGgjbZjDFdBsI0ggJbtm01r7FEHBs3bcLw6AgWLlqEsdy4AV8mz+rMZIxTHPdW7rncLwni/FeCHknYfE0a9t+rmEf6kV2LmqyCNbAwLhk3zpnvdR1f5eVu+9twbvSYkM8E6dtaQMj9Up8dBZ4ToHuPLB9aJqHwlXCBgOHFqbgxD5O/3VOqpWRMtRgLABAMaqyuFKGf+9QAgufu5v0Q2h9eP9v1ZwLjbS9775r2I2r9loH1tBY+Fxn52S3Y9lf7heV3kX6kF1OARINBxENh4yPA3B1kxGhf52yZXsJUneeubx+Gbjum1HOZlbt3N1GAanSqo1JRDNbGUYxG0Y8mvnn7FfjrbbfjTae8Bmf/w6vRaZTaYfPfrDcRC0W9yom+3Wx4Qz8Ghofwuz/9ARe99yKU6wxL5ZPlAbv3myMA0IWSldYDJmFMR08XKsYey+voi+PV1qbegL8qQq3nQFtHvlk0oDU4PGS804dHRjBSGcOGwhaMNwqGwWY4Vq3ZMAWWorGYee1iLQbmMY/HkEglEae6N5kwTEGqGcHCQBaJBp/78ISUSTsxAUmahFZAssFJv32vKr33Z7+XhoIAWGt65WVV/bAUqGMoQHajbvbFWqVqCs7wtWE2ywZyo2Ne/g4OgmVQG02jyTCFUepBxCphRJve+Ol3xMx6BHz6CIQCQWQzGVODnjnXqamgr0E8Fjee/+EgfSQYZbBr+++kmfO53L+rve+m38g06+Y5AvquzVY5pencRj5gT8Hhro1+5txl/Pm4MfjqPHtmSorhKifNnPV+ykwMKDeNk0g+RAm9igICuDf3MH71h19j/bp1+NR7P4IUwmDW9gRBrhFAtBlBKMBoFHJ+nvPLR/75X5Er5HHeBefjH449BiXmCY6ETEliz5eSsez00wgaZqCRLyKYSPj52H0Pl2DQ7AcEZQPqdL7zbcG8YvKfhgKOtYiakfCLGMc4BiqD6B3oR9/gAAZHho3auX9o0LRVbdRRqdfMf42V1Fj7oQLMaSQRq02qsuWRrVh0xZXb3+ucvmulq10eg1Lvjo5qEBgPVE3uDv4GCbz8j5K5CHoBoYvmzkcsHEEmmUJHOoNsOmNqT6TiniSfRsYwQpRy+c93vE8JmfVqlGr+vw3EXl6/XQPkGfzLmLZT2yOALmpJNnaAvmeeH9uRsHUEynTlAH3PrM1u6dX/AVJibESDKKGGnIlMb+Luvnvxre9+23iLv/udF2F5ZKmxtzPUjAlmhrf0Yd7ceXh43Vr85GfXGTv36047DQ/cd7+xJb/wRS/GqsMPQzDkK1SpjauReQz5aYb9RBGNqucso8Nn8L2SQ1SBV03WMy+SYjIzordn0Cd+1Ch3CX/aTwj8nneAJ/XLjlxGBaV6xZPkDbA3TDEY+uvYZWWV957fEZBbAdz+PDFsPzTLVhnzvWLPlS3O1B0PhYzNmlDaGScgM1aEdQvpfiZw9gBYxZO8azxaymOFrmysqECvBB6K1rFfbSA3ohOTd6h+fDOAcITObw7Qd8vvbTd0stsB3eZezQ/QPUu7YZmfpgtm7fM3o3aShjavPTtI1/vzQQEB4GiugEw6YeyiBZPkNYBxFHHrw3fgf351k0k6csF5F+Dg7EGo1HOYF+pEChFcf91P8ds7/ojXn3kGTjz+ZQaYfvuH35jKau+84B9NYZZq0UuFarLA0LuVKYbpfarfPeNYBegEcyWWmsz2MFHQkABPdyovpREQbtSRYdlPgtTEwTrdnAmvbSIS9tLhtPvneTIvfLUPqc49kHxuDp8cCY/WBCr8jiYImiQjJs2uZwhsUq1uMlD60QMM37WtguZ906jjGUXAnBF+Liwr8sCTuQ34sx2/hv1EBXTF7vIKalocoD8fP6890uZuB/QJ6Vx1uQOTlu89QoFZ3KkJ8atWJxM/WF60s5gss2bq8pUgRnixCqw0VkQjTJBg9rcG7h1eja9991vomjsPZ73hzViWWYAF6EQSQdxw3bVYvGgRjnvxi4zL242//yXu/NvfcPyLj0cmHMdxhx6JVD2EUCzpGdPpET8yhsjcrPe+Qe9oHzBNJEtjIr8Ewb/OtMqB7aVyD2w9gDRuV/kSmMjQHEwsQScQgrzPMDCMbiJ5BJNImGLgXrKKRtCT4j32oP2heGtbLW2/b+c/s73j1yRDYF/L95S4qTg3YQE8WodBgTpPIwhDdEIAtRt8FTPkJ/ah46EA3GMeWiC6Tbteh6QDaeWkqpnyo3/eAV1hCDsimFO379lHyf2U9yz992TvlB2LNKEHPOfV8ngBcQJsLIhqoGYAnfna1xW34ts/+gG2bt6Kd73tHXjpfschiCrSCCPlq4GvufEGrFn/BF52ysnYtGET7r7tThx/5DE489TXoz40jlBXt5lqo1xBMBtF3pRx9folLrUW4qgzTpUhcH61uAkXTGYcMyp4TwlvnPNa64cSCGtN45UejvupR9s96GQq6JbnR6m0syU/Vwn96dbXuAiS32j4Nnzp042o3uZO+zsz5yYQ9Rxzn8IQSGAyMcC+VK8m/XPGBz/KCotuF9iTv8Op7Pt5B3Ta5wwvaNmYnBp3KpfQteUosGsUIAwoSUxEH2izjgbQDNYw3MyjFAiiiCYeGFiLn//yl+jdvBWvOeXVOO3oV5sICJTH0BNL40c/uRrHHvdC5HJ5XPbVS3HOm87Gj6/4Ib7x1ctx+5/uwEuOPwFFhn11dZqqrGUfyKu5HEpjY8ZL265mtjOVtohT+SpDUYMIt2jGBVGsAqtDuLWdgDuR/nDXaPhMdzWs/U/74ASuBkImrt/G6db3VZoqDPPD9KmTvZkslc0meS+vjkXrMUEAP5GHNBPbXedL6E7l/kzLOG3OP++APm0oMUsHatfLFglcQYTZ8zAQGIYGCujpSnp6WtqfG2WE4mGTcIZ52krG1gzc1/swfn7zL7Fh02a88MUvwhtffjp6EEHaWJobGNi6DTf99P9iTucc3Pan23DJZz6HrYOD+M4VV+Ls896GTdt6cfwJJ5o8ENR+BxvAmgcfQH50xGQRO/DAA038Mw+mB2WsNKMwDDZRnJ9AQu8N/W9YPkJwJlOzncp5Asz9N7YsyuuYIMfYpPfEwepvVP1bfWskra/thudp3GsIGm3G9uaEHQK8IZzXunFXMHXknYS+J5b/+ejTAfrzQVXXpqPAdKAA93WiIV99d2gvjFR+4gw2ayDXKCIUjJncEpsxhF/+6fe4+5GHUK6U8IH3vAeZZghLA13ookd5/wgevfchbO3rQzUSxs1/vQPnv+fdRsr/2U+vxyXv/xhW33c/jjlgFcaGh3HHvX/FeCmPN73pTUaNTp8OZmlj4hWmb2XMNZ3ybDG2UiggqvKjQWA0l0c27dWBGB0dN0wBzemVUhVRpo7kFGtNz1vduI6rCMNesEitWGpL4e3N6hOD9oon075gzWMH2Gz71dmz9pzwvJt2FIa3F1DJDWEnKeAAfScJ5S5zFJhxFJCanRNj0sGQlyvGy3zGwjveP78p1EoomNzscWP//vPgA7jjb3fid7+5Beed+Wac+aJTMA8pU9CF8nopX8TfH3oQfYUcXvayV+HHP/8Jtm3cgkOXHYB50QwwXDD1wumlvc/+y4w0vmb1Ghx5xBHGK75cLBkwZyKYRrVqKqTNWbDgqUvgJzhqVKomOUuEse3E7FIJIXrX0xucjmQG1VtuN95jfjWnPbG4Zjx+nmuDqM8AzE8Ba32x/Yl24N3qKM+ejM6D3vU+XRyg74mHYGr73DsAfQ9pvKaWlNOwNadpm4aLNoVDtgGdNQr8MueeBzZTtjbRyBdMjW3u+vlqAbVYHGNMcYom1lYex2BfL/7nhp9hYGsfzjz99XjdC1+LOCLI10ZN+ZTqWAHlkRzu+O2tWDZ/H5zy0lfgf352A4b7BrHqqCNx462/xQtPPB6/++3v8LITT8RrX/taz0HOVHhhZeUKwirQ0QQK4+NeOuiuLjSrfiEYiuP1Opq1GgIEcePgN45YOuMVXjCSuQ/qVklmcy7GuU0hTZ9NUwZlmYVRiLqDm3c0PhMh5JWFbj1aQb3dFmv4mWbDALrt1+R8nJ7NIu5d1+55QHdgvmefiD21me3ZWbvefeFwwgBNQDde394hQG+OF02xFuN1FmoiF6hh0GRoixsgoS/8QHUQt9x+K35z263I9HTjzW94E16y4AVgjbPLvvBZLEt349QXnog56U6kFy/B5z/2URx+zAtw6pveiC1bt+Lue+7F3+++G+973/tMTvGhoSGkkklTMyHb0WHqKETCEZPalLUYquUyIrEYCrlxJNMJ1MolhH0gpzqex4RKnphZriBApqDRQLVYRMQv01yvVBGKJ/dYpkrz0zMObW02wZ36XT49oNsP+Y4BvX3ibQfq03OLcIA+Pddt6ka9UxvH1HXnWtrLKDARDzaZWpWPhJFnKTlSii+VUa1VEMmmUA80MY6yKbnKGOqIyWXWwDaU8Ne+1fif236Hx59cjxesPAxvOP4kLGkksKpjHwTl/VUq4OZbf491Q9uwYJ/FOP2k1+Cj//oRvP71rze1v1mGlIVRLrvsMixatMhUI2Ne9oP8ymN0lvvtb3+Lo48+GnPnzfXrt3kV3DjuYrlocpV7RVG8o1wtIxaJod6sm1A2lv1kLYlIkPZ1LwRuTxwc3zNVgnimkU0ki3kWrm3t2rQTftm0cMC+J56MXe/TAfqu025m3PlMO8bMmKWbRRsKeJWwPeWssol5xRVaCiwwD3q1jCCL90S8Ctq8q1QpIBmNmCQ04yzfiSIeL/fhwXVr8PBDD6L38Q047sBVOPkFL8KyrvlYkJlj7quiiXUDG9GV7cLI+n7cfMNNprb4kiVLzCgfe+wxXHfddXjLW9+Kyy6/DIcedpgpnEJnt6VLl06UK+W46ZgXjyWw5rE1RrJ/4bEvNG0USgUkTH1jFoIsIxb2ynmqKtrWvq1YNG+hD+d75kdg+yS2e0DbW8gnr+R5efRvd//TaT1bHehsJzzL218A7yJeptfW4QB9eq3X1I92z+xlUz8P1+KzpgAzjLHSF4GRlucwgbwe9IqaU2oNAsViHvEMa49TYG+gWa6aal7mmmYNiDJkyit2EggybzorLTaxvtyHe9avxu/v/jO2Dg2ge04PDl2xEqf9w0mmzAuhNoGQkfIJsps3bzZ1x1ke+atf/Sr2239/nHTySbjs8svxjne+E3f+5U6UKxWTJ/6UV74STz75JCKBIBbPW4Bli5fg7/fcY0qTvuY1r8HCJYtRzOeRoGo9MBkCx/vpfMciMnfeeSeOOPxwzJ0zZw/J517Vx3Z+evxy4mf5TCbJ1t+vfX3rve06a+EICOS2tO4A/Vn/rPboDQ7Q9yj594LOHaDvBYuwZ4awPaAHfEBnYPQkoFP3zsyk1Lzz27ARsVkInXp5piSteXZg5gQ3gMEKinXkQ3ScC2AIdTxSexJ/vf8e3P23uxDMlXDC4Ufj2ANX4ZB99kOiEUVHNItyvYxYKGb6uPeB+7DPokX461//ilKxhOOOPQ6f//zncdppp2H16jU4/fTTcd21P8Hhhx2GLU9uRldHJwqlIkZGRrB8+XJTV7yzu8sbD8deqyMYDpm24qwNvmEjbrzxRrzoRS/CkUcduYO0bDurw34mxH26tWUO9x2cb/f9Dg3hfhvPBOA7Aeg0s9iAHrDj/9sNtVXi3zOPsuvVp8CeB3S3FI4CjgJ7hAKeytdTuU8U0TQffS7Px3V5TPsfty8WIoZQF3EmRhfsFT4ZrI0hEk6ZAiIjGMPf7vsb7r/vXvRu3YZmtYqTX/ZSHLJiBQ6Yd4B3m18GlFXSy+USAvUmfv/r3yEZjePhBx7CigNWYN6cubjj9tvxLx/6ML7wta9i/qJFuPvuu/GpT34Kn/j4x/GKl78cr37lqzE8PISbbvwFDl65Eoceeii2bN6M/fc/ABvWrzcVx4qFIg46cIWX/71SBSLMAx/AI/c/gGQ6ZUwAwWgEtXIF4XgU9VodoUgI9XoDW7duxeLF+xja1aoVU+c8kUyaUDs688UTCRQLBSRMidgAxkZHjYOfMQEUi+a8DmolWhPq8BzD8EyaWx9Uy6USYvE4erdtw+23344z3/imibXK5wpIpT0Tw/DQCLq6O1HIF5FMJUwN+wCiZ0VDAAAgAElEQVSZL/8YGxlDtiOLcrFsTBbZzo4J5ic3No50NoPvfee7Jqzw1a9+tWGGWKNdleSYmW98dAyZjuwkQ2Ky1PhhgK1PcxuhwXLd2CPP/kzt1AH6TF1ZNy9Hgd1BAe3Mra8+sDdNAZQ6isZyHkYNAWyr9OOB1Y9g7fq1eGj1fUhlkli2eClWrTwYK/dfgbno9mt609ueRVi8Wt+rH30E9VIVo0PDWPfYYzj5lFfiyquuwdwFC1Apl/HGN74RV1xxBc45+xwsW7IU1WoFn/vc57Bq1Sq84hWvwKYNG41THPFl48aNeOExx2He/IUYGxhEdk4PUK2hWqvhy1/5MvZZvBhvedu5qFYqiMSiGB0bQyabNRFwmupDDz2ElStWGPs+E+KEGQ3gAzFB3VSZ8xO2BOmdz0IxzO4WjZr39UYd8TjL4kyKueVK2UjIdOwzbTW8PHim7Kz/meaG3t5eHHLwoejo6EK1XEUkGsHoyKgpzZrOpJ+y8oV8wbSb8hPw8IK7/3Y3hoeHcfIpJ09cX8wXkEgl8ctf3IT169fj1FNPNYl+jjCaDEDn8+M5xONxhMgEefVnvTbaSfQO0HfHL9F71po7cm/cbUNwHTkKOApMWwq0A3Jb/Ap6jnf5ZgUIENC9/PGscTaAMfRjFKs3PoYnHnsco4PDaFaqyMRTWLFsPxy834HoSmaxKDYPNZSMTz3/GXnNbHaNchV3/PpWhJtBo0on2v75zjvxTxe/G7FEHMFoFA8//BCu+cm1eO1ppxlgvvEXv8Dpr3sdHnjwAeMZ/5b/7y0G4AvFIn7zm9+gZ04Pbrv9diOZUuJmjnmq77PprIHdXDEHgjOl1Q9+4IN4z7vejRUHHIhQKIhGo4m+vj6sXbvWqP9f97rTUCpVfND2VrharSMS8WPizecaIpEwqrWqVyfdj7/nDOl9f8+995g0uIcccggy6QyGhodwxx13mEx6Rxx2OJKJJIYHB9HV0+PncvXQs1wsIpZITIT4eWCcN34G1AbMmTcPj61di/UbnsRhhx2GfD6PX//618bpkJEGnPddd92Fk08+Gb/85S/xgQ98wOTaZw4A+iG0O2R/tyGFc3LH7qOAA/TdR2vXk6PAjKOAMVPvSEontjTraIZYm42SupdGthEMGGimSn4cFZRN4BtrseexcdMGrFuzFv3b+oyaNxwIYf99l6O7oxOHrDwYC+MLJhzGtvVvwKq5yxHxvyGwPblhA4486igUigUDPBs3bcLVV1+Nt1/wdhP+dskll+CMM85AZ2cnFu2zGF1d9LwP4GuXfw2HHn6YAef/+K//xFvf+lY88sgjBmSpXj/7nHNwzTXXYOXKlQbMFy9Zgp/+5Dq8+AUvRiqexMtffsLE2l577c8wODiI8847D7lczgAoQbmzM43e3kHTJvsvFotGVd/ZkTXJ7Jjnhtp/pma/+eZbjJPghg0bjNc//QYWLlxoNAwM2yPgnvbaU9G3dQv6+3qNmp8g39PTY7QPPHgfJexIPI7RoSH8/e9/NyYAgnpXVxfGcjmM5scxMDhoNBjUbvzzP/8zrrzyShxzzDHGjHHRRReZEEIC+zEvOMa0W6lWzHxC4bChKRkPhf55jIhKuE6K5s5VZ/f89B2g7x46u14cBWYcBbazrdugbkvofm74Buub097sh8pRDU8oT4Gq5SYKKKJcqyISjiGICIYwhm2DVM0/jN7hQYyXCxjJj6NYKWPp8n1x+FFHYlnXIixEBh2IG5V8oZ5DOBBENpg2vUQRQrVaNOlfs/EUCrkcbv7FTUZ67enqxqtOPw35YBP9o8MG6M8//3yT2OZ73/ueCaMrlUro6+0FVesXXHABPvWpT+GiC/8XrrrqKqPGX/3IWrzt7PPwwyt/hLPOOsvEzKdTUXz3ez807dBuv2nTJgPKBGMCOcGWwEtv/aOP+gds27oNSxcvwUte8gID6Cb0vwF89rOfxXHHHWeYh1tuucV47xOgTzjhBAwMDBgp/WUnnoB1ax9GuZTH/vvvj5///OcGwLds2WIk+p/85Cf48Ic/jO65c3H7H/9oJO1Pf+5zqBSLRpPw6No1KDfruO3Pdxjg5ryZ3IdRBgT81atX4x3veAfuu+8+Y8snI5SITtr+CdvVZh2hAI0ik9H8drhdu/cTFgaH8lO+JzhAn3KSugYdBWYHBVr94Iyk3iqtm027aZK6NEMB4y2v/1qzgkiljoTsxUYV74E+w99GUUAIcQxgxOSue3J8M9Y8sQ69QwNY+/g61Kt1ZKNp7LtoCRbMnYdDDlqJ5aklJilOEHUTEEf2wHtPj/I6YoEwRgYH0ZntME5wtOnz//a/3m7s0ls2bUZHRwcS8bgBcl5HezfBlV73H/qXD+Ljn/w4jjjiCDzyyGp85MP/hks+/X9w7rnnYvHixcav7tLL/hvHHnusSWFLQL755pvxhje8AU888YRRxZ900kn4yle+go995GP40n99EatWHYqzzz7DPDTGtywAfOYzXzDXMcnObbfdZhLvfPrTn8YrX/lKk3CH5oGVBx2AOXOzuP22W/H+f/kXvPOd78C73/1uPPjAg+bezVs2m3FQTU57+De+8Q2sOHAFli5biv322w/f+OY3cfSLjjPAznYpkZ944onmeo6dUjgZkUULF+HJDU9iv6X7oVApGHCnhqBQKCKd7DTyuFHGUAtTK5uoglAwiEgojGjI059s51Bp/zwcqE/pZuEAfUrJ6RpzFJg9FCB2q/Sn56HuA7oN7PzO382Zba5Sq9DDC9EopWqgli8glvAqpVF3T6/reqCBUJSZ5D2pvoASwoiarGoeM9DE5vxmbBkfwa2rH8C2sRFs3rARtVIZnck0Vi4/ACuWLcehBxyEBZEejOT6sTS9EGEzlDoq5SKysbQB+HqxYkAn6Du0yeuNNdpXP/ooSoWiQdnR4REjGZ9w/PG44fob0NPdjbFSCS8++RTc8IubcOGFF2Le3DkoV6r4zGc+gyOPPNIwBEcddRTuvfdeA7B0ZiPAv+pVrzLOevTKv/qHV2HpkqVGlb94yYIJb/OvX/4tY8+mpH/PPfeY9t///vcbSZze52Q+euZ24dAjD8YNP7/eAPnll19uQvEYY3/wwQdj2bJlxlOfanYm8fnL3/6CX/3qV2ZMp7/mdPzuT7/H/isONOuxaM4i1IxnQwNRRA04lxtlA+7pKDUenk2f58ki+QuGsUoRAdZ1r9UN40PnRJa8ZZreeCSKno7uieQ3Pm+3/Q/EAfqUbhgO0KeUnK4xR4HZQwEBOl8napC3qt6pR6aBmAXQtaMzNtyv8hVosrBKE41qBcF4zDfIewF1bDSfHze10g3A1MsIshCL6S+IMeNYF8IgyqbpvvI2bHhiPVh57YG/3+uF4tUa6Eil0ZXJIpNIYcnCRUbqjobDWDhnPuaGs+Y6HnXUTLvj42PoynSadLexcHS7xDOD/f3omTvXhLYtW74ciVQGd9x5p3Esy2ayxiudMe4veclLDBBTbU9AJZDLoYyq+RtuuAFnvfks/Pz6nyMRTxibO9XljKMPxaL4w29+a5zTCPRsj6pw2rYJ5pSek8x136hgyYplGCuOG9s52+jv7zdgT8c09rnvvvvi+OOOR6FaMOlvyVAlwglUUUUEEdTAtLmTjmsVVMw4k2EvBI7HvQ/fiwULFpjvKbUzIx89+6u1BuqNAMLhqJHYg4EAQoEgkokEsukMMskUUtGEA/TduCU4QN+NxHZdOQrMJAp4gO6lgZVK1eQWb2dPl6TeSoBWad6X1CeD3XWBV8Z1u8ZN8hpmpmt/Ne94MrcJ44U8BoaH0D84gKGRYeQLBVRqVeOVnkmlTW53AmRHNmuS1NBhLZvJIB6NoScgCdNTK9s2YZanyaKGCDPvmDKs7eKzJkPStpu6CfUKoDpewOjwmFeIJptFprsbMPXffWP603mJh5qoBOhsONnHxr6NxtZOMKe6/KB9D5ro1qtu7/2ZVWs2MTQ4iFqVMf9lw3wQsKVyJ1NA5oG2fzoYMgyPoWr85+dgKILu7DzpZrZTrUtjQ2ZpgtnjSFrJ4ST0Kd0SHKBPKTldY44Cs4cCXvDY9oA+4fG8I1BvB+jtSDZhkBeIt76Ki/ASmvgyvUlgx3+Fx9EWP/m+gTIT1qCKEowsitVr16JWoxq+bNTr9DxnApdKuYJGnQ5fQYRDIcRjMSTjCSNtUwKNRWNIBALYv7MHCQSMxEqQ4yv/FYKm3PGii10Ihu+9ojJBo+4OG6PAUw8/SA+NZsN4ufOfQEtzRK5aQdlPQMP+GX5GCZr907GNdnuFk5l7/HtNaFmziXldPcbeLdAmWHOOBG/Og+r2HR80YHhVAMSv2fZy1QdwgL779gQH6LuP1q4nR4EZRYFJQG8NVfJ9nncUziYqtBNebUTwQd2TzSeZB4+FAEytNKahbTXk++IhM9iWmG8+EAbTyRDo5ZDHFqqoIWRa4ff8o9K9hlq9ZrK0Mesb1d5Ggi2VTOa3gv/PNLJ5lNHbGEMl4jm/GVBjjXI/yQpflVxG5+xXxpynEimTyU3fC3AFsJSa2ab+TeY4/3O8HkJXPYZwuWkAWSCsjG5UgxPUeY7gzPPmP8xofsbze1X1+OoV3PHs5DtffY409Ras1Zvd1tg4p7jd97N3gL77aO16chSYURSQ5KjYY29jnwQEs823gjop0BrW5qNBO6Fe4L29st27kq5bBtAJiDuKlaLt3lfV1yjhUkptNnwJFwjHGYYVQGjC0WtyiXhnoVo0tuGJtKcBSdUBFJnaFlXkfUaAdmnK/fyrNqtGGmYcup1whVKyVNmGFPWmkZAJvmIG+CqJn+pveZUb6T8YMZI8/5IIowsRJOuTkn0k5J2fZFIaE3Ar2NUr1eGeo+COj1qz5jEQLWvr3eFFLagFewn0rcq72uYKF7b2/G0DDtCfP9q6lh0FZjQFPJmOil/bij4JG96m7n9uA+yNIJBjohI/GYmtopX0SAlSUuSECV3oblCCErjfeFs1v89UmHuoZvbzjfOVYB8JgDHy9mEYFR/4CZDbn/OkeYJ1LUDHvZD5rMOT8+sTduq4ibPf/hAjJPp4PI7JfWculBc5v9uRGt67joActrzOn9rPjqRtMWH1WpVp95+qBdiJGnTt3B8E5BP+j9JczOhfwt4zOQfoe89auJE4CkwrCjwV0Lfbzm043z4O2QdeVmotGtU3pUhPzvOcqDxHKhvUDdbZZnQP0VALEUC9+2WrNa+6vq46cX4PLYxFrVpGPRQwamn+m0IoxsHNWwqWXA0YD/2AVyjFT806MdNGzTu/y4cFiwpC99uiDZ9pZpUnXZL9ZIlTVrujvd43G7C8bbPpjdOUZm0aEwElbM0vHJqU5lslansKZGjMHH1A3lGGcJ3f0fSf6fwuk83d2JYCDtDdg+Eo4CiwixSYlNB9K7CvTd3OEL6997NtN5fULAnXaMflLe7DTQtWbieEBzyHN0q27dS9tnV3O5Uv72l6qvpwsL0j2gRBWB7ec0g3oXbGCdC3kVNAjxnAbUM+fVfzpXd5wYvz0C11P98rP9frXojfsz1sE8bO3Fv3TA6cR7XuqdQnGBo/LHBnmjHXqCjLjhG9rU7/2Q55p8czyy90gD7LHwA3fUeBXaeApyj2FMbeMekeZ+S7tvbV7XK/0/5NadAgsiRjhYFt14Qp024L6ZOybTtEVY4WD+oVrOX14tnBCZ0R3mo85TzgNfyEkdK9+RDETetBZUObpNZ2moB2RJQl4ukIzPmHLScCjsMH1Wa1hgBTzz3T0WiiySpy9rU11qgPGMc+M+cJhsKirdrdkYKhdfw+AyZmgLdvV3ylXTuWtsOehgP0Z1rUXTvvAH3X6ObuchRwFPAh3APydsdTd/jtvplA5Na7J1XeHhp5bbcK9892Adr0Mpnd7hnArd38ZCd+tuPY665/rhaDZ2IM9roJz9wBOUCfuWvrZuYo4CjgKOAoMIso4AB9Fi22m6qjgKOAo4CjwMylgAP0mbu2bmaOAo4CjgKOArOIAg7QZ9Fiu6k6CjgKOAo4CsxcCjhAn7lr62bmKOAo4CjgKDCLKOAAfRYttpuqo4CjgKOAo8DMpYAD9Jm7tm5mjgKOAo4CjgKziAIO0GfRYrupOgo4CjgKOArMXAo4QJ+5a+tm5ijgKOAo4CgwiyjgAH0WLbabqqOAo4CjgKPAzKWAA/SZu7ZuZo4CjgKOAo4Cs4gCDtBn0WK7qToKOAo4CjgKzFwKOECfuWvrZuYo4CjgKOAoMIso4AB9Fi22m6qjgKOAo4CjwMylgAP0mbu2bmaOAo4CjgKOArOIAg7QZ9Fiu6k6CjgKOAo4CsxcCjhAn7lr62bmKOAo4CjgKDCLKOAAfRYttpuqo4CjgKOAo8DMpYAD9Jm7tm5mjgKOAo4CjgKziAIO0GfRYrupOgo4CjgKOArMXAo4QJ+5a+tm5ijgKOAo4CgwiyjgAH0WLbabqqOAo4CjgKPAzKWAA/SZu7ZuZo4CjgKOAo4Cs4gCDtBn0WK7qToKOAo4CjgKzFwKOECfuWvrZuYo4CjgKOAoMIso4AB9Fi22m6qjgKOAo4CjwMylgAP0mbu2bmaOAo4CjgKOArOIAg7QZ9Fiu6k6CjgKOAo4CsxcCjhAn7lr62bmKOAo4CjgKDCLKOAAfRYttpuqo4CjgKOAo8DMpYAD9Jm7ts84syYA/vMI+P9o+F8Etz9nLtR/AGj653kfD90W8i+r+N9H2a7uCwJV/3zE78/u39yiL+zRqxP7u6fc+IzTdRc4CjgKOArMaAo4QJ/Ry/v0kyMI13wEDQMIEiRr/j0RoO6DbpBf8QNv4GsQaEQ9cOZ9vI0AzuvifhMjfjOdvEb3hoGRgNdMB4BQE6gFPLQmI2CAnydbuYwJbsM69xROZPYuZC6XQzqdNgSo1+toNpvmPxwOm9dgMIhSqYR4nKsDFAoFRCIR87+3H9VqFYFAwMylXC4jFouZ8SeTye3mtLfOQ2PN5/NIpVJmmPZ67a3jduOanhRwgD49121KRk2craBppHNK0kEP4T1xPeIBNt8StA2Q6z8E1HxA9yACKPuvMf+ycf8zgTsoQA8BRTIDABI+A1AxPXh9GIaiHaD79/A6w1y0VS1MCUmmXSONRsMANoF7w4YNWLZsmZlDpVJBNMpVBQiKtVoNiUTCAH6xWDQMwHQEFs6FjIgNkHv7opH2ZEhGRkbQ2dlp1oIH105rtLfPwY1velDAAfr0WKfnZZQeoHugTSAOCHgDQC28PaCHCbT6DwGlkIerCd7DNyGg4avGjUBtgy5Hzy95v7iEKKXzSYUAAd0wDtLd6x5fomc3AnQ2ZYDdHRgdHTUSbDabNdQgsBM4CHqUYgn2BEECCq+TlMtr7fd7KynJmJAB6ejowPj4uAFAahv4ebocZD5CodCEhkRM1nTQkEwXGrtxehRwgD6LnwQBOsExRgC2wLkS9MCeBxWz5ryk5xCQD3igmqCwwfuoM6fkHvCBmTfzHqI0v5fqPe83mgIqPlPAb3g727OBWl2Kj7Aw3vAHvNbWxs/WpaTER8AgYBP0MpmMIQXVvZTI9VkgTpAnmNjX7u20Gxsbm2BaCPDUNgwMDGDOnDl79dClQbEHSaaLa+UOR4GppoAD9Kmm6DRqjzgsO3iYiEvkJEpSAg94gE5QJaAnOS+eDwDVAFD0sTopNTz3pxBARsCoz6mD581UzQc9zI/zc84nUBKoEsV3AMq2D147YZ/3+UN10jqwHTgPDQ0ZwCCQUzLnsXnzZnR3dxsgJCBS8p0OUq7U1dQmEBw5HzIj00G7QLq3M2uIISGzRUbMHY4CU0UBB+hTRclp2I5M5sbSWvIBm+gd9gCdYM9rDKD74nKToO0zAtyKaAs34jfPU6oP+SZ4/7tGZFLSN2p9C+gNElvObbYSwAb0VtLqFt5umIdpSPupHDLBjSC+cOHCpzRLJ7JHH30Uy5cvN6p4HrTjGv7Mt79P5Vimui1KswR1gjjNCk8++SS6uroMoFP9Ph0kXXuMg4ODhrFyUvpUPymuPSMcNflkuWNWUmAimozgS5GbXxB16RDnh5hRsibgx3yAbvrOcrxUSkMTgubbxqthX73uU1Qmc/lTT3jDy2NelJe+PTDpUG/3ob5soJfD3mwGdNt73ZYICXwrV640krs8xAmKVLdTaqRdl+rqvV1CtCXcLVu2YN999zXaBc6bhzz39+Yf8NatW7HffvsZzQgP+j1QO9K6dnvzHNzYpgcFHKBPj3V6/kZJhKTUTNs231O3HgMoiROMCejE+CD3Tx/w60EgZKnfKSUHvP0VzbjXnOLR2QbfU91eDwCj/ucOMgjS6fvqehnSGeMuc32rndy2q+u22WyNlKRHCZ2SHw/Zm6nSJWgwXIrvKSkS0KXGfv4eqqlrWfOTmpotKxRs6np5/lqSV76iDmxfgOevV9fybKWAA/TZuvIGfalqrwP1EL765guRz+UwtjCNz33360AkBEQDBtQjRHXGoQWBWr2AcAcN4JTqK0A6imapggAD09kkjfGpMAI1oF6uopGKYDxfQHfMWOGRD3sq/CiFlZESPvmuf8LHv3E5kEmYwPRGtYhgJmnEf7MJhiNAg9xAAwiHUa9WsHDJPugfHACCQYSDIdSqVaPC1CHAovTJ9wQyxWbzO76n6rOnp8cAHb9rtWu22jcFLGqLfem9+tPmLQmsdTyUMBctWmS+FigRbLdt22bs3VQj86Ca3LYRcyw8OE6qySld63pey0Pjt8FOql6O3VZR23Pl2NmG6KExDw8PG9W2JGQ5oLEtjofnOB9KyOyH7fC91PiSPqkVIF3M2ufzxvOeY2Sf1BxovK2x5TaAqy32w/tFL/XVGsIm+rMN3sux8l7F38vjn2NmG6ITv29dO9GOc9M6c/68r9VLXWFpGo/WkJ/nz59v+iegK/qAzBXbcYejwFRRwAH6VFFyOrYjtTfB9ZF+fPff/x3/+P0vA8kgkIygWigjkol59vXBKj18gOVdntjeOwL0dHrie74GFH2k7gRyQyNIJzsNKNdDNQRS4YlY9EaujCBF8HoI/3nRxfjAN74OlEtALAikoqjkhhGd24X+/j7MnTfPYzpaYtMff2wNDlx1MKr1ugHzaCQyAa7cxAkWUskS+Phem68kWW7U3Gi5odI2q/AoAiw3WkmyfOWGz/++vj4DWmQEuLmzDYG0gM+O/+Z7gbfs1vJEZxy4gIQgwk2en20VOIGQwDqPdPDjyQVG6ofXcA5KuMLzsi2LyRHjQQn+wQcfNEyFmA/7sSUACXw5PtuLnLRie0pgQ1BdsGDBxO32vAVkNkMhBsHuT99t2rQJixcvnmAqBOAKtxMDI29+rin9AvbZZx/09/dj7ty5hgaytfO9TUfRlePi92IeSCeOW8yb5tAuGQzbpPmCToWKHed3/Nd9ckDkHHt7ew2Ii/GT6eOQQw7B2rVrzXkxd9Nx63Bj3jsp4AB971yX3TMqAfpwA8gH8e1z34533vR9VMs5RDrSqI0XEIpHEQiGPV05JcvBTUguXwz0l4FEDBgbwSXv+d/4t0u+AszrANJVIB4BBuniWwSWJ5Cvl5BKxlF6goA4BwgEPQM8pWqG7xideQVgsHs2jnIpZ/oNMzFKtW4AvTY2jjCduYoFIJ1EZ3cHhhmDDRiHsCVLlhjAJSDb0h1bJkAI8JStS0DA85KsWonOjZ33EghtCVYgyuvtzGUCFTIBdiIRXkc7Kp3WCCgEEAEix0PA4neSljl+fhZ4avySMtker1XsOcfDscprnffzO53n9QRnAp9AniAkgCMz0QrwAltbRSwmhuMlg8JXzpUgZ9PTVulzDEx4w+s5J9KagCxQJCNEZkuaBs6D7XGuYoh0LcfC/niQNloT9se25SPA8zxH5ou0oK+AmBqOhZ85Z46ZB+kiJkKhfLbtnutKekijw8+kndZHTBv7s69jmxyXvQ733XcfjjjiiAkGzcWi756tbrb04gB9tqx0u3kq9pyhZP3Af5/9Flx0w7eBBUmg3AQifrD5eBNfeO1bkUwk8E/XfweoNfHvJ52B5QsX44IrLsMXzn479s+FMVDK4Z23Xw1Umrju9P9lQOfsq75opPpGtYlgNYDrzvsAtj66DpU5Kbz/6h/gS286G6VaGdGFPXj/D76N91x0Pi790RWeep8JUYIR1EbHEU55sdVo1tGoVxFKJ1BrNhBEAMNDQzjwwAPNJi4wsT2LBWLc3LmRS/1MQCLQMbuaJDACD1W03JilZicAcKPnv9TKZijN5kQWNkqrBAjeS1AiGGmzFihqTARxAgbHwfb4qlhxvmc/nA+lOM5HGgP1qZA0XkeAJMMh9bPU2ZwTwcu+h3Pj9aSDnMls9bEYBkqWbJvz4zgpCXMOoiPpRumSjBT75Xw4X1siZ5gc75PKneeoaeCc2CevJ3DrYD+cpxgujZtjldaBwMs+pX3hOYIl6U4vfrbJZ8AGWknfvJdSPUGZzIP6J714kKGRNof05PqT9vyen3k9P+v5ErNBWshrnTTl+NesWbMd09LuWeS4lJp3Nm9Bbu5TSwEH6FNLz+nVmtTZtI8PApedeRYuvu0aLxat5AM6Z0TT7sYKfvS+f8Zbr7rUU4EXgC++9o3YEq3iv37+P8AwcPX5b8fZP/0q0J0F/j6EGz74QZzx628BGWBoYAzdiSxwxxO44sMfx/k3XAlUasYu/q13/iMu/P43gFoe6IgCnSnkykUkYgnUC0VEo4nJDHLNOoqVIg5/4TF4bPWj5vtEfDK2mgBi27k5fG6clN65mfOQ6laLRYAgkErC1f2SmrlJP/HEE3jBC16Ahx9+eKIdXcdXbc4EFLbDewiClMilUmZ/vJYqdoIZx0qQJXhKWlYaV15DEBJwCIA4JoIiAVvARlAi00GwFsBu3LhxQqVrj1PjYz+8TwAq+zTvJ1ASOEkvgiPHItMDz3PMnJu0BGyH85e6XiBuq75bbdGkCyZBZ4UAACAASURBVMGQ8yITZAMq6cS5kUZiqmztB0Gc97If9streZ7Xcj40g7BN0lUmFM6Pc5Itm/exb4I7acq+RGu2wznTDEBGw07cw3MEe2oN2Dbb5b2kD/tle9TEkP46Lzu9+tOcbJpNr43DjXZvpYAD9L11ZXbTuKqVJiJM+zYE/PdZ5+KiW39oAL02WkY4RPe1JlDgfxiXnXk2Lv7d1cB4CajF8cPzL8S513/Ls6k/NIjr//2jeMO1XwI6EsBW4NLTz8R7/vYz5EI1pGNhoJfSUBL/ffY7cNH3vm2c7uiU9613vRMXXvU9r7JLAhgqjCKV7cBYbhTZSBwxjqMZRD2XQyibRrFaQjKTQP/4OLriaeMcTzAjqBFcpKIl8HHzp1Qu6VIqbm7ucujipiyJlSDAe6T6FQjbTndyZGK7BLZWmzWvFTBL1U6GghIggUZALNBiGzxHsD366KOxfv16A1By6lO40wEHHGCYAwIBx8v75MVuAxIZCt7DNghWlCApNZJBIHDa9mU5htlzkLqZY6KUr7hv9sm5CZgEdGyXAMY5Ll261IAcNR+8j6Arpz7SkmMjWNohW3JEk38B2+V8CI62RKwUsJz/448/PtEXx8T14nlqDgTwnKfs2zaTZ8eAsw+OlXPVNbpHSXgMT1suG6Dmc6NDZhM5t3GeXBNqJriG1EiwfflqkMakB9eZz1gr47mbfvKumxlMAQfoM3hxn2lqEtBDxNmNwI8vvhhvuebLqPdEEFLmOBqpqZIfBj5/8mvwwb/c5MWhbazgS2efhff9+XpPeu4HfvyPF+Itt3wLqDWAux7H17/8JfzTzy5DJQoUB3PoYEUwtjtYwiXnvgP/9sMf4aqL3o1zPvYhYG4aWNRtAL0QrKEZCE8UjQnTyT1fRMhIbHWTvCbenUVuOI/S+Ch6Ml5eb26Qtjc3N02CmuKuuZkSfNatWzchZWuz5sbbKklr4xeYk0FgPDE/y05PEKMUy7ap+rWd32wmgP3Yalbdr02dwCUVMscryZLgJAaF1xIcJJELSNQG7+d3Al71QZBhe5ROCV48CEZkgGzPbt4nZkMOZgJLMi+SvGUqkMmB47PnKqZJa2KbH2wQYzvsn8AriZgMlQ456XFt6CMhBk3qf/kJaA3YttqX82MrneWboHmyLyV74fypiVGCHrbFPjg2MkWkLdslo6KD5zl/mwGUn4QYNtKc2g7ey+fHNlUosuGZfqvuvKPAzlDAAfrOUGmmXtMEGqUGgpTQxwL41llvw4W/+gGQzwHZ9ESO9n899U34j29fi2vefTHOuvrrwHAeCKRw5Xlvx3m3fN9zans8h8suehcuvuWHQKVu8rr+n7eehw9d+01gTtwI+vVCDaGIV/Xl86eeiw9e8UP855vfgA/ceL3nLW/+m2hEAhgqjiOdyHiZ4JjRzKSlDaJULiKSSCAcDWC8UkMCIYz5KlDZfiUdc0NVqtBWj28uaatnuuyt3GS5ActTmYAhQGObtuc721XIlpyzCARkJqialURG0CcwSQrlZ97L8ckD2paSCRCUGmXjVp+ah5gDgg3t7WRSCEhsT+VS7UpettZADm+yu2veMgfIiYvtkIGgpGqrwG2tBduQJMs+5EQoZzeOh3RRn5wTQZPMBIFe53mvrQGwxy5GjbRU+9R8kHniOWkKZEJgW9KicA42IyU/AdnvxcRIM8N7+U+mgUlsOG75QEhFzjY4P9Fb2hKOWcyOxiSmi3Tk+pMxoGpeJhcXtjZTN9c9My8H6HuG7ntHr8oQRwk9D3zn9LPwjuuv8aRoU6Ac+OFF78K53/mGiRm/5ROfwCs/8iGguxM/OvkNiM7rwuPzQvjgt78OBML47Glvxkeu+jEQi+BLrzgdnQvnYW0gh8/efA0aaCAY99PPbSkAjSS+f+Y52BAYx7//5kaglAM6016RdN8Zb3x8FOms5wwXoGe8eeO/BAJoMCbaL03JbwUOktIUd8yNlpu6DYoCRltK5H02uEktrE1ejAL74kZMkOfGrlAy9UEQIBgQbHWtvLNte7atAZCXOc/L5mpLs3zPg30SfNi24qvVB0GE11FCtiU/u0+BOPtujd9uVQHbY7FBvPU91ehUMXM8MhWI0SEIE3wV4qY+bLX36tWrcdBBB22nYVEfpC8d3niNJONWujxd++pH95Ch4Pooe56YCHtOdty7rXmw+yWTp3BCfW+H60mLwzGTISAd+J3C5uTJL+C3owns0Eqt+96xYbhR7O0UcIC+t6/Q8zk+2r6HykAwhkvOeAv2TfdgbP0W7L9oiechHQ1j0+ggPnXHbz0gzZfw7Yvfi1zfIP73ddfhsnPOwcW/umqyTFoV+N4F/z961zyBD910Iy4/56149y9+hFL/FmD5PEQZj04HO6rw+4Dvve1tuOCXPwCYjCYcAspFvO+978F/fOVLiHRmgRDBrY4gE78UChgeHML8ufPQkc4gm0pjcGzI8B7zFiwwKmRumARVbqxy9uKGLTWrpER5sAvcSGLeI5WtvNOlcpUUTTBguwoRI6hKvUrbLSUv2zbMdgUIvFY2dPbF6wS+BHP1b6u17VzlvJ5qZ6Z0tb3DlYTGfkx4DUFQ8fgcA80J/I7tc/7sU97gBCc6gHEu7McGW7YrZsO2KSsSwO5XcxctRBvalO+//36j9aAWhZoPJZlRX7Kji2lSyBnb57VUg0sdT1+Cxx57zEjI7PPp2hdQa5zqT/Zw0l2RD3xO+J79cW3k9S4Pftn/5fPAV2oaSB/7PvYlaV39c6yKedd3bJ/30vueTo6thVxan6Xncytwbc8MCjhAnxnruEuzIBgSXyn71vtzSKfSXjrW4SKQTXgn6BfnS+uoMFubXzptqGRixs05XlNuAI2glwiGEr9KofmObqUYnd0KqA+MYUnPAqCvgf94+/n41yu/DCzuAZoN1BmGFgkbk/zg6DC6OroMHzE6Moyejq6JJDP1kTGEMlmPyQgDQyNe2lNumNywCWS2OlkqUmU4s0HKToiiGGQCHK+1i51IbUwbvC1NqR8yQHQIaz3s+HKeo/MeN3G2o4MhXuyL41RoHRkUqpQJipJyBUJkMOQfIInPjltXu4qvl+RI2hA0FCJne6XzHiVUaY3jt+dEevE+O7ysdc6ihWhjawLsBDPSKHBMBEu2zfnIA97OKWCDG2lD6Zj3Ezifrn075I/jlBmFtBBdVGaW/clhUKF1vIbrYPfPcfIz18DW0NhmA4G2PV/ep/XlmrarxMb7qHHg86zY/F36cbubZiUFHKDPymX3Jk0BvY+2vVAE3ZGoB+YqpaZKaATkfBGlRg3x7gxQpMc7k8rEPdW8qcziE7HYAEIMIGe9zkFgYQ9QKgLpCJCiJ1vAd4qr4L/OuRD/8uMrgJRf/cUvcF4YGkCyqwPlWhWxdNLwBwaE0mmU8gUEGk3Ekik0iyUEEkw1WjNMgKRIWxVqZzqj1EopSFISpU0Bs+KyCUB0kJIqlbPiOYKGNno7fasA02YKeI+8n6U6bZd7XNdovAQDeY/bedk5JsWa28ltbJu4HmGNTepeSo08bGc/fm6Vikk7OeTZACQGh9Lw/vvvPzE+tiHnQ15P8NlR5jiBmDzvZZYgWImmAlbNg3MmYGr89hx4jv/KyrYz7fN+m+ESo6FnxgbrdhntND5ex385PrbbOuwkRXpPZ0nSSBoL2/ueTIli/pWLfzrVqZ/F2+deOXUH6HvlsuymQRF48/SMC+CrF1yMaKGK/seeRLjWNN64T27djMyCOaiGA4ikEtiyaTOysQQO2GcpRjb3YoSq20ATPQvno29o0Ng4x/oH0ZPMIFxtGElwID+GUGcaj4/04aDDVuH+u+7GwmQHeqohpEIRjJVzGC3lEUrFkV0wF+VYEA9vegJf/f0twPgQMK/bSOHMFltoVBEIRjBcHEUm0YFKvYhkM4RkeHspzc7H3QrIpKwc22zHK1sq5ebPsct7XYyBgJmgJIc2tidgUIiVzUjwHPtjexwX27SlQErlsq9r1aWOtuO4eU4bPaU79kV1L53h5MRm2+RtJy/ZYTkuggYBRpXWyDwQXCmdMvSMan0emoud9U1mAdKtNee55qzr26WWtVX5PC8VOoFbYYO2GYTjsPvR/Pkdx9xaaa1d+5ob2yIDx892rnyF7UniFrNiX2P7WfC8VPBaVzJlpEk7oLcZHdnLub5yipTEbq+vTEd2KtndtCO4bqY5BRygT/MFfE7DNyFkZSAcA9b3AulOIBqbTOKicmb5AsCCLDyKdaB/CIingKxXRAXrNwAHLvXej3mpWTFcAHJ5YKGvWmbtlm19wMJ5XvvMD2/s8kUg5av36dI+3A8smgsMbgOWLDBgXsiNmMxwwVgMW0f60d05F0WUkUQM9VIB2XjSSG1yFOMwCVoEXjpjcYOkqlVSIkHNlgoloVH1zevtOG0b6LkR81pu9tyQCfDsl+/lTKf1YPtSwdogIYbCBiNKhQR1u6SmANFWy9ox42xHfSpOXbZ1SficMxkJAqakRRswbbC2nyOCM8FE6Vo5b+W7J3DZecrlC2CrhzUuqaNJT4IxGT5qGchMtNrpFQ5mO9WJEeG9BFHa4O31UOa2p2uf18inwk5ny7Vrl4temhI+S1LrC1g5RrbH76WVsRkOzlu0Uuih5iD608Ofvgw8+J1yHnC95bUv5oNjUbKj5/Q7dzfPGgo4QJ81S91+oqbmOIth8Q0BfsALWas8th7RA/f1bORSv9ebxlHNADL19byHdnV6rxP0O1mFrQ6UykAq6QN3A4j69VAJ2CGgtrUf4QVzgZFxoNNP6To8BKRTno0+FjFgXxobRbwjixrDz+JxL++7QccKvY5QGh9DnM5zAU8tL4c1vtrqaVuFzdvlqMbNmZuqbc9W7LPst3LOUglSG+xbbaC2ZG4Du8BOav92oK7r7bzsYjQoWcpJi9dJ7cx5UFq3bcgCGqrJ6TxmmwOk3idt2B4ZGzsum+DB+wi4PNrZeG2TRrtSoO1o0GqSkKTK9pValf1JA6J2eZ6HnPcI7KSJctILLJ+ufaMl8uPA5UtBxodz53Nhx4wLVLUWSswjJ0kxgZojaScNi1Ld6t7W6nV2znrOgWOWZsUeP58RJedp1VbM8q3KTX8nKOAAfSeINFMvIX6Po44wQgg2m0gyMQeBmv/ETgK4H0JWrjW8RC++U1xtvIhwnCVP/WvppE5HIzQQpWMThfWBEfSwoEoDaOZLCKQ8J7pSpYoKGkgmYqgUS0jSHu/zB4avqNcQDhH9vQIuQQJ5tY5GtYYgL4jGUBkZQbSr0wy2GfIqokniFBBSIiMQS7VuA59t15bXspKpCPTtkCGBjO14Z3gLKzmK/ZzYYEigUEGTdipkSeO2qrVVja+2lU9eIGNL2TYQSqXLOQhcWgHC1lJQQ6C4cBvMSUs5ntn55m2JvB3wtzoDavwcI5kkhRISUDlvJWjhda1Oee0YMjkQ2h7/vLe1fTncce5sVwl7ZKen9K20vTatWjU4PGdnrmNfSpij50aaiVYbeCvdbe0E38s5kH2IYdyRw9xM3YvcvKaGAg7Qp4aO07IV47s2PoyuTBeKhRy6k2mTyKVZayIYCtDxnHCJQCgwgfGVUhnxSBQhScs0wdcbaEaDE/50BOtao4psMGayueaHxpDJZlEcGUOiJ4tqAGDFVgr+1ZFRdGU7UMzlkKCEHgwYBcDw+CiymQ40jBoggNH8qAGBRCSBkbFhdGW7JhzpyWgIxLl5cqO1Vdo2YHLTbLWxExS0CXODlY1TiyoJyvaKVhwxrxGoSq0qEFQYnA0OAqvWkCQxG0pAojhpAafAVvZ75azXGJVelYBAuzqd2JTvXAyN7Tug/uyYd7Zlj8P2ZOccpREQI0MmQIyFEqRoHByvHQ9vz4Pj4fVsj+MV3Xgv10G54inBSiNgq/alqpbvQas3PT+r6hnH2spECcRbJW/bmVCAKvDlfNgunyu7PT1btjMcJXjOoXUNXRjatNwmp9WgHaBPq+Wa2sESOKltHxofQU+mE53ZLHq3bEUmnULv1l7MXzDfwKkBpHgMwUAQsUgUpXIJ2zZtwYKFC40Kvt5oIBAK4vHNG7FwnyVGc+9p40voDMbRLJYRKtewaMFC9BXGsLF/G1Lz56NYLWBhJIXqeB6xVArjoyPIUKIPMOSdFcESKNUqiIRpgPeOarPmxYGnsmiigXK+YGLSebTasVtLgNoSupKBtDpvEbjoDU+PcdvJjO+5oUvi030CE0n87Uqx6pzyuivhjOyjHOeqVatw++23G/ssbbsEBVsq5NxUv1tgTpBh23LGsuciqdzOkkYaSbIVw0MGgzZd2sV5v6RVFWdplTZbQcl2+mtVfYvGpBnt+ARgu/KcippI9S6AFdMjunEuvJ/Xa03puMgwPjEOYqwUS85XrgXPK2pBfXPupBlrw9O8wOebY1DxHn7muiru3tYC8Bkis8QyqIypV94ApePlusk7X+utscmPQEyGXVt9an/ZrrXZSgEH6LN15TXvhicBR0IBo1KvMG2rX3PaoHKjYT4nIgEU82Vju05GAihUWMscyND7fetWJGIxhBMJjIyPohYCkukOlOslxJpBdERi6AjE0Gh6qvZco4mib4o3ErzvtRyLMUVsE7nxcaSzWVRYaS2RQGFsDEnGnTcaGB8YRIYx3Bxb1avJPjY+NuG0pdSn7WKpJe1RKuSGTqCQw5wcpBQ61qoWlWe4AJHntXGrFjiBWkU3BIR2nXD7UZNULxssAYQAr/KmygJHYBWgEEwlXbItAahtPrDNDLL7S0PAtgXk+o7jZVibwEWagHYZysQkcE5s29ZSiFkS4Ot+eexzvHKS0xh4jegqxkj3SwoWCJNx4NwIzq1hbjZTQZDlOmstRHNlzqMpgteT/hwHX3nQnMA1s30A1I+dAU6pXJVIRkySCtTwueOzZcf08zuFpLWu4Wzfftz8p5YCDtCnlp7Tq7UmUBrPIU4JN8DMq2mM5HIoMU81vbiHR5DsoJ3aF7kprY+MINbViXo+j2YwgHg2hRpt7WUyAqGJrHHbhvrQPXcuWGKlkWNN6wTmJAIYyNXRqBRQ70ig0Kx5klFHN8hONFBHMhRGvd5ElaUto1FUS2VEwnSSCyIeDqBUbQLFEiq07dKGLhu+T3lKZtzQKb1xsyZAcQNX4hKVJZX0qAVrTRxCadiWLHmdpDGBl4qhUJ3cLn5Z18lOqlzkyrVOMJVUzfHIg15jag0NExNA4GGfHKPAlZ+V2lZjade2GA2CFBkbOzRKzmocCwGWYErgEs1aH27SljQSWMnWrXHyewIkx9U6F7YlZofXKwGMvQ52CBzf25Ky2tMcOWeCNduRloF9KDSOgG37KNgOfXREW7FihVlDO/Zd15BWfC/nST07dhhia8QAn0MVdZFEzv6lTaFGhO9d8pjptWXu7aN1gL63r9BuGF+hVEQsnkCYgFlrIpFOIBwKoTCao4Ec4WBowmbe0dGJoZFh9Pb3YSkTtRRLiCOE4lgJCIa9ULVUHM1gDYGkV4yEuWcq20awfMEiPNHXj/2W7oMRVNFbzJmkcp3dcUS6urBu7WNYtngJ1j66Gj3ZLnTFogilUqiP59A3PIJ5HZ2GeaAmIZlKolwkoxDBmtWrTfw0N1F7g9TGS6mO4MENVZIav6PEKqcseb7zHkqfvF4lPOUIR0Dmezs9qWz2vF+x35JOCQ66V3HXKtMpyY4gxM2dfdr2bEroBEuCDBkDjpfneb/a5Dk5qvEc+9D85RVPQJUk2lrgRSFiKnGqtLnKb65yn+yfdJNkbUcJiCGQFCuGgQBIJkqaDmpACJwyG6jSm2q4kx5yLmNbmqfN5HAcnIOAneOW/4PG1Br2Jq0Hc80zvz7XW/Z+3UPGg8wZ+5IdXUV9NB9FUPA814y55ZlyVjkBDM/rO/eJ8SO92BefzbVr15q1URIjMU2tOQh2w8/ddTGDKeAAfQYv7s5MLV8oIJFMGqe3KD3aA8CTgwOYm+kxqvVqtYlIkA5y1HEDuULeZG2rNJrGYS4RDaJWaSJUbgKDY0C2w5OaY0CAavp6E0E0cMiCpejv3YzRQsP0EU4EUWR1Lq9sCzqZRY4OTKU6fe7ROacDvX5+9mQkiWxXBrV8HsOFAroSCRSrTZTKBWRjSXT5Nba5+XKDV7EU5ienOtmWRm3HJ23CfKW0RMDhJiwwYXvcyJXrm0BKoFU8OFXQShdqMwR8T3AgeKi0qG3fJlArdSuv5aauoitsnxoG3k8wEjjY8dscL1W6sn3bNl8xCmIOpHaXUxntxI888oiZp+zHpBHBSeBCAGKSGY6NY6FPgVKhqn3Z21uz4PEeMhGUZsXY8DvNk68cE+3LPM95c71IE+aAJ83IDCjGnNdyfJKOxTjwOpkX+J5tKVqBdON7rhevYbsEUs6d/bJNjYdaBQI010kaCpkybA0Hr+f3fE7Ylu1fofKrdnlVPkNsW+tnl5i1n9Od+Y26axwFdpYCDtB3llIz9TputlQPFnI44JCV2LRpqzFP0wM9Hg6iXmugUvQd1Fi0gvW2UykUa2UUQ010d8TRN9pAD++pAs3RMQSyKQyghLlLFmBLLwPjKkg2m+gJJ9CsNwxTMG+/pXjkoYexrGsB6qM5dHV3YaxKFz1glHXHD9gfg4xDDgJ9fb2Yv3AhSlXm+g4jEo9ggA50sRSGB/oxf85csxlzA7bVspLQpcblxk+wkX1aQMMYYoKYQNkuGyoA07UECtlxZfeVtKXQNNlleZ4gosxzdsIVApQkTjlUrVmzxpgKBGqyx0tlTwaFQCtbciuYymmPTlvUMAj4BWCSssVwSOVPUJXZwPbullq71RzQzqGQ/RFICVxyBuN1CsniWFT8hX3ZqVht84feCzCV81yaB42da8h11XhtWqgN0ZvagYceemgiNz6ZFNLfrp6neHT9zLnOBHrSVJXSdK61/dbvpWmQNG4ze7bjYLuUwDN1m3Hz2j0UcIC+e+i89/ZS95zgiqUiMp0dKJYrGM2PGS/ydDqJ4ljOeLeHg0GEEEBHVycGhodNIZWxZgWdC7qwuXeMFVSwKNtjYterjSrK0Sgy6SC25Ch/Mz3qOJakOlCu1FGslNCZSaFUbiBGDK8H0JkIYGQwBySYNS6IdDyAXJ5FMAqId3YgFAqgxOIdkYh5X/ZV78p7Y8f6aqMUoHCzFpgpXIpASyCXzZRARPUvP9sAQ8AgIBBI25XvtFW8An9JihwHQYEATLCzQ7XYhy3lEsjZP7+X5Mr7Vc/b7seW9tWG7cTG+SqRCaVfgqFs7RwHPfjFLEiSby0HSnopxStV1ZQ2ebQyLa3Oh6I9r2NfYrTkmU9wI32Y9EZMB+lLKZznBJ6KFtBacD7UKkgat9fIdjSj9EttA+ejazl/grtoqCpt7Ev+CGyPYydDaDsykg6ch4rlCKxlvmFbbF9mEGW8awX91rhyl699790Sp/PIHKBP59WbgrGzLClV7gKjkfExZNIZD+DTaRTzBSRoC2w2jWd5vV5D0q+3Tam+c94cjNJ5KhBGOBBEuVBELJlAFU1EI0Hkq3UEqXRvVJGKsC65p7onKPN9aWwcyVQG0XAAFf8cz9PrvsrPfnK4eDyGEtOpUhMQZKhcEw1WaKvWjPOcpHBJdrZkzfcEPoIYwZWbMIFW9mX7Wm783Oi5+Uu9S1CkWlVhZpLmtCnrs4C21a5qh9NpY1cZU2VBIwDoOiUs4bVkIhRPznsIGJyHPc/Wwig2s9CqYSD4sF2VZuU87YQ6yi0uqbKVjgQ9Sfy2Pdj2PLe9wqXGJq1pIiBQy2mN9OKcqfrnmLiGdv1w9s2+OGfFvIt+bINtiX5KZGMnirHNHvbzoVh+xcPbkQ22BM3xGR8Qv5Z5qyTOcxyPsgqSGWw1vegeOUjawP50Ve2m4KftmpiFFHCAPgsXvXXK3Oy48dI5SJs9P9MOyE1H0oYdasVNUR7FKoDCDZabmxJqcKMm6NHp68gjjzRSDg9uerTL/vGPfzSvvIcgy41becT5PdvjQYmJam5bJU4gUupNAqrCnzQ3npdql9Iv1ceqXa0Ya7Ynb+QDDzzQqIoFdPbGzDZph6XtmXOWx7S9wRPoOA6q7tkOGQCqdTkObubSEhCwbABRnLjAi9eq+AjHb0t6pBFBRlXVbLsx71dxFQI+aUdgZX9yBJQWg22wjyOOOMJIxgIZ9aVXtkE6HHTQQUbiVR5yZY7jdVxrzpfhYpoXvyeNWeBHseAmKVAigccffxxHH320mYNNP9mhCZ58Bsg8sV3SUyYMMQp8nqg1UA573ssx8hmQY6B8JRRaJ5u56tKLUVGYHsfPtLdy5LPzCXDsTNbDsXB8nDN/M3qWRVeuD5930pNaAmoi9NvgOf1meB+fF7brCrC4DXgqKeAAfSqpOQ3bknqRQMINh3mkZTuV7ZcbNEGMGxUP5cFWXDIBRMlSRAKeU7YsAjYBgddxc1ZYlSRZfbalQm7qAnFu3gQTOxMbN2puvuxX93GTlOOSwEabLF8FbHKW08ZKMKf6XRu0NnsCqpzJCCIcjzzmda36kUpXc5JaV/Z1Xm+HZJHuBBFJ5uxLTIHoLecpOWFpXHwlYNx1110TyVXYP2micDPOkbTgvaQfwV4e3mRs6PXNawm6pLU9H74n2MhMIbrJoY3j1PVsU8yYvLgFerbXv3wQeJ9Krto/F3tNRHf7meP9rWpq0onjVMIagvnKlSvNs8YxS4uhBDH8zPFSkhYToxh2mSw0TjF9HCNpSMaI4EvQJz0F6LyPzzd/PxwvX0kfhRGKeSVDoORAbE/np+GW4Ya8F1PAAfpevDi7a2it2dJs+6CtSm2nItQmqwpckprtcJx27ds2X87Ttlu25iSXKtq2QbfSxs73LTuuGBNqBgiekoYZckSJzj7sil6cMxkPbtRq4+nSdkpilne37NpqXxIv2+CGT/u9AIWgqzhsSZECRjn4cWxULXMe1DbY9BJTxTmzTTIc/vELqQAAEv1JREFUdoy15iKGRuAm3wGpnwlWsgOzf83J9k3QWksVzbbloc+xt8a/25n5OGYxdQqLs58BrYlU9Hye7Gpoevb0PGp8raps3se5SYsitTjpJw2STCpKEiMw5hjt55d9Stsk1b7W1E5AI3pzfUkv0ZZrwueHa6bnx/4ttGbW212/d9fPzKWAA/SZu7Y7PTOCAiUQFa+wb5SUw42JEjc/azO1bbd2DnLdT4CRBMO2FcfNDU9AZNuCeZ/AS1I3N39KlwRkHQJsgjjb59i5UZqUsB0d5r2dEtSejzZW2cjtPO68zgYwgYjmSUAg4MjmK4lYKUt5Tg5YBAblJadGg3HISi0qBkXMgr2xq0/Oi2PlOcWac3xSEfPVBg9JzFonG3Bsb2pJ+1wDAiyZFuVsb3XcYh+UaBWr38qEsU+pxnkN526XVhU92a7SvPI6Pity1rOl1XZMkxg1rimfGYG87QwomrXez374HBGMbac/rbGu5zk56nHM7arIcW0V/qh4fF4nE4yeW94vjYadE4HXKm6e1zgP953entyFz4ICDtCfBbFm6qXaXOQgRTWm0mNyI+Z7/hMEeK0Slajoh0p1kj6tGzq/a5clTAAkkGhNs9kuJzoBht8rN7fWwwZhfcdNXgArb+1nqi2teGzblsz22mkmBMJiSDR+aQEIIjJRyGNcoGJnlVM7BGDSWrHrtoaD9yvBil10RgwQwYIqeB2iN+nC9nlPa9a7Vq2J7iXNlGlPayOAE521NnLeky1fmdrstpQBTvNU3Dc/t0q9rePXPbakT2aS8yGTpHFJHc/vudY2eLNN+377GWonIYtRENNBuvO5b32G2j1z7Ks11S/74DhVktZ+rm3t10zdW9y8di8FHKDvXnrvlb0RsAhEynNNSaJ1E+TGRhu4vQlJ9Sp1rZzkCChygrKlXt5LSYabscp1EkCkomyt9EXmgZs1JR1uhJRwCR5sp1VylTqYtmE6L7VKlZJYuRHzWqWCVf82wNnqe82XY1PYlM3gtGMqWiU8u205ltmMgp33W2p2MQqtKUU1ntZUs7Z0qvHrGmlDJDlyPAJTW2JvBSkxBoolJ01bD5uuUt+LkVDyHDmqtYubZ9sCS2oi+FzY2gXRoRV89VnMlq3p0XfShBBk+czZ4xddeS3b4vNAhz36FLQ7WqMoFEfPdsgskbbSIklVL82N2tN6sC1qfWiLd4ejwFRSwAH6VFJzGrZlh1S11p2WbVfSojbK1o3fBjhbOuImy3NS22oTFihpg+dn/hMAWu3fJGk7lbT9vQ2gmg83TYUb8bvWnNm2JkGAZ6uc5ZjFOXC+8kbme322c7pL/S6JWIlJ7DhymQFsaV5aBEl2GjdfpQqXAxbnY4MSaStvfjENAmGtlb7nWJXKVR7gdt7yVlv6/2vv3nIjOY4oDHsrgp4EXR60/00IELQe4xvgh48LHF1s2TNsBgGC7O6qzMiT1XnilpHwrboZJar2GrPrjYcLXPa/XQB+Ii1jhBl5k6Fa6bBdhfEtr07u7ZTFrbim37aT7bO4Coj7yJgi2J7+khVLpusrWzb6KoKR/sq3ZP1UtlLSSgr0PJFDn+GySs3v5WW8w6XkRP4KEDhC/wom4UuKsAviJvU8LXHE1OJsUdu90BZOi3bbqixo61psEcuK2gxj17YQ71axrlmFI3KFF1k6PSw3dDJHICkUkZO/q7Q8CTk525YUKUSiW0t88dmYcIt8MnzOwu7+Z8ZzClAHuJTMZiz+T7kJ31Vm1hOwike49/kqSDuOnbPi3qtY5AVBTubfr7HrKyscxm95NTbs8lQcI8Is5Q39+Oyt8Mt6HbaKnGvbu+/ePdP9S37Pru9D4P+BwBH6/wPlr7yPEqwixpKlslKzMj43jMi3RTbiQMYRwjP5LasnUi3xbAmq954xbP3po8pt5FpL1CK+VhWC8FPlNsRk4eea3/7yLmgrC5Elh9D3fPG1+tbK7ZqnxbnnYr8VP48ES+Iqea5EwrwDsET0ZFpFx/1rOaeAGIM2OuFrr1vM8nZk9YZJxF9f/qp3n1t6rfEUjvIFUijIXFLfjt31+oF18WVyuI8c5TF4bTzmzD3VS3Btz90T788dWfuVfw1PvEPgv0bgCP2/hvD9N1BRj5KbWF4t8lXTaq9v540jf1aX11lBFvMW9iVAbSEDlpnFvetdizT8VMGs2G5kniKAmBBycXRFWyzcFviIrvhzBCQmqkBNldC8v3FNJCiZ7Jdffvm0tchYtUVR8GtvejF7MVivkWOlXGHivU1I26dhSffpXt1a5r+3HTCSy3tQ+GNd1r/++us/fvjhh09dG6v2KBqIEF7mYvdwkysrOvJfT0Iu/hQ813dSmz7aBph7Os9KlrfXbcFz/T5fPQvIPIWsvjvDvL38yNx7rnuGhsgmObLEwxQ24w7rI/b3vzbdCP4aAkfofw2vl7t6Xa6d9GUxRm4b73vGANfasvC2l9fibGG32EY6kXvg5eb/XPLYvr/bzEqg0k4WXFbkysPSphis9VzfWXqSoCgXXiMHJJg12J5q8WGybPx9XdnIRiEThKqNsv+LHcM2UtLWk+iSiZUKK8oCeRCatrxnDBE0WZCoz9thsPH4PmtMZalXnhRGZHtug9Ou/mCWcpGbe63wapYjVwldLGPjo+wgeYpgCppnR//aTY5n0mNbIGFD9mdoprnPEt99/HucKXk6e3zDNi/3Zb0BHQJ/gMAR+gd/RLJ8tkb3knx71DuZKne062X1tuhatMsmrmCHvxs7lb1s0e+oylzJrFykwMLe+O4mqdXPWrYRnnuQTS7ZrPCIrUIiuXKzCJfA30q8q8hJbuAtQNJjs67hrOenO3wVEFvjOlEtxaZiL09rP4J7K/lKm23NSzHprPVIDWba9nplMoclge02ONeEibHsdsaN6ZOnhDzEWgIgnGs3hSDZn1vJKAPkTelKxp6J7vcMpBTkTUjJcK3266PnJcXhc1vLPvhX/ob/wggcob/w5P7ZoVnIkYxFuvrdVeqy0LKgvPZT1nYk5a9rSiRr3/qW0nRNi6wFXD8WYT9Zx8made7+FIMszGebFAP3K6u5528n03P8LfAVu4mIKmVaURbKBdJImVlC9n+WqViycVBSkLFYcHHwyNT12kdejVn/kXAhhTBsG13bySI2291+/vnnT4RZBrm2YdkP7HOX5xZn9VeHPAUAMZYXAVuyK71qHFVaSylIPgpTuxGqd8+dTxHq3O+SIuEY0Re+aZ5Temp/k/5SUjrkZJXM59zrsxK2P/744yfcI3/tvFUN8M9+H+66Q+C9InCE/l5n7m+Ue8+9ttBaGG1DslgjCTFmNd6X2IqrdtKU+7hsLawW3xLR/M8yL/ad2xk5uBcB+a3Gtj4s6BbsrMes4O5BellpfUYhkbDVwSGUEP2Swxj2jO5itUsSiBHJksVedi7llJdISL+Isph5sXl/ydbRq7ApXp/yQN4KjISBzyJhhEmGvBp7jGs1AMxH4QvhETkCHc9asR3jz+2tT4pOW9J2/koQbJ72M/0hy06j43nxPGTZp5xo39i/++67T9c2F+GXHFniKYsR9VM5LNRDJorFJsv5zDPhOVR1z3xr1/g9n8av/57Lv/HrcU0dAu8GgSP0dzNV/ztB121u4dzXrDrEmjWLmJVi5V5FQpXyzNLyNxc1kkMoSLBqW9rWh/sigB3ZnlKWpe26XOIl7hUHzu2KUDoM5mlRr+tevxHu7o9/ylPSFhLKlU12Y+7gGfdEqLn5G1MuaXhkja5cJal1fUlkz2uRH9L3y21NlrVc8zrk0g6rpzzVMTd/CLqT3GDhHm0iSZXYjKvCO4Vf8pbAxWe1D3/PiF9tF+fvuWlc+oBJWwFd67no2fr2228/KSjG15zCi9IHKz9VnVtl0f/6qI5BHovNlv/ffXOu5UPg60LgCP3rmo8vIk3u8BZ25GGBRJAW5gi+Pb7rji22Hvn2+qkkbJzbtZFSC6/38hR00lcWNBm0u8eJLsFHSlWqQxYsvN6vHX1muUdI3OsKo3jfeDt7e8l3Y+3e33h7hLwYNqaS2bIal7SLTxuruHoW5lvkv7Hw6uOzmDsiFSmmtCDAsvGfis2+pgB0Ilv7yClf7k1ZMjZjoLSUPe/ZQLiIs8/bXbAK2iZCkg2++qzWvdcI3Pgpe/qAvdf6p3SUaMi7Uka8PsptqNqg9yqZq4/OHID7HU/6RZaU6/QLIXCE/oWA/9q6tehaCNt/3eLPrbr7mC2eHSWKlLimkcAeG1rSlPcszj4vlhq5eh8h5c7WX/dZ4J/nm4eX+91XXfasuSqJua5Tz5Yc1yLOemzB38zoPBTtP89CJi+Fo2NPswz13/2IHjH527Y7ZOf/5O0wmEhoSRCBwaqtZgiXxYzMOooUkRufOUjh0oZ7V+EyRuND0hSG2hQuKM6ei9rfft9SKJ6eFK8LWzQvKSuroK2SVhubx/BWX6s87fyU1FcsfuVNeaiP5vqt5MSv7Xt38hwCfycCR+h/J5rvtK3nIsuKqtZ055wjKYTh7PAsrcg5MmYlIRnXseAQB1KSoMQi63CXYGprk/4swqxLBIn8ZLMXQ3efxVmblSPN4t9DUBBErucyx/W1VeeWgMmb+7Z8gRLXuI6NFXGuhbxFc0ou++233/7x/ffff3I3t82M7G2tyqqndEQ6u/+e3LmynyRHvrbrFQsv2ztPwW4vjKS3hOmzzc0h8FlWeFhoLw9NigcZ4GiumoOnVyalasdYhcE8N5uvAVftwmld8t2/oQV9baImReenn376FE9f6914KpSUR+edfi1P7EPgLyNwhP6XIXu9G9oKVoIW4pCQxDr3wzX6zTfffPqfNcTKq4jMWm/rfreocmcjAX/dtwoAYkUg+toiKZQBZMQSLQRg0dee61j6uVHLwF4L2+euL3M9C5vsEV9ylMjmenL4yxKv/Krr9Yswqj+urzLP/V/Mt6NVyVb7K1//5/koazzZtVOGfKRHsYEFhUiBnMZEWSgXobg++f34rLGkHGlviXTj0mQ1n07Ma4tbsq61/KzGVs5EpM5dXoW7p5W+8744uNeYjW2T6uDt2WsnQH1QFlMw+xamwOTp8ZdyaEslJWn7fr1v7o3oEPh3BI7QP/gTsRXMLJaduIYMnvHHFvUs+kgCWSPSZ112xFilL22JE2tjrcinO3eLi2gX+eS27izsyDkL3iKOnN2LDNZibXqz3PcM9z57q6LY7sUvo/5ZCCerEXlE8lm5ZDL+EraQU/XRkXS4f26v+VZ2K5teWxFdFfoQYpZ6XpEtHEPGbcvr9m3rO68BK72wAsxLQEPSstaLnRuD+yuCk8X+/Bp1pG5hFNdpc/ejkzsifj5r8CyRcpMa9fNWzYBIPwJ/7nv/4F/zG/4HQeAI/YNM9OeGGXG9dY5z1cgsjqzsXXSXJLK0SzSrQErXcI9mcSMlRJKln6Ve2dAnGefGru9dqFcZKV7a4q+dqq0twZVUhrTeKr+6SkvHrGZVahPRGIvrkB25xKiFFvwUuy6WvkV0VllZb0Zzo23XdHJZc7KhhiWujRkbP5KN7Mjst10D7jMPSHJzIpbg92jX+rSjobHtM7IKD5lLrDPunoO35if53E9++CxmHfxC6alKX5X6jNGzZesa+fTLi9Fxq5SbchTKWfjgX+8b/gdD4Aj9g034c7jrAs16zQW+llD3RdIVN7GoIsxIe9svTmzRtgBbkC24KQrIsFrcFvdtY0/YqhxpZL2W8tZBX8Ip1k0ebek7l/DK+JZ1Tu4sV+P04/6qmn3utLA8BiWIwaqxIzrvR5Ta5L3oDPCVI6Ui67Ys8tzcPBXmKnf9zmFWt3vdlzW+LvP6QsIl+e2Jd1nNXPGUFT/Vr6cgkCMl6Wn9F5OHlfbNT7X799pkrrLcxvz1t54U15bo+Edf131mr5b7H6F1n78aAkforzaj/8F43iLurMmNb0eoSCKX7Ha3Lt9I73lUqust9Fn1rK+1yre/SpFm8a2ckUNW4CoaJauRU3tZa7uVahf7LDxyuLf4tjHqu7b9Jbf29EsJifz20BdjXEvZdU9519OQclShFYrOKjSRcm1uUlvhD31G2s/s7i3DWiKgNrN8tatP/acgFYd3zZ4Wt/O9/TS+sv/rpzF5P4zao1+5XviUC5DXIdf5cywpAoVBkndr+cOzZLv/4OtwtxwC7xaBI/R3O3Un+CFwCBwCh8Ah8C8EjtDvaTgEDoFD4BA4BF4AgSP0F5jEG8IhcAgcAofAIXCEfs/AIXAIHAKHwCHwAggcob/AJN4QDoFD4BA4BA6BI/R7Bg6BQ+AQOAQOgRdA4Aj9BSbxhnAIHAKHwCFwCByh3zNwCBwCh8AhcAi8AAJH6C8wiTeEQ+AQOAQOgUPgCP2egUPgEDgEDoFD4AUQOEJ/gUm8IRwCh8AhcAgcAkfo9wwcAofAIXAIHAIvgMAR+gtM4g3hEDgEDoFD4BA4Qr9n4BA4BA6BQ+AQeAEEjtBfYBJvCIfAIXAIHAKHwD8BbqtyA+ES4MAAAAAASUVORK5CYII=" id="202" name="Google Shape;202;p1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data:image/png;base64,iVBORw0KGgoAAAANSUhEUgAAAfQAAAF3CAYAAABT8rn8AAAAAXNSR0IArs4c6QAAIABJREFUeF7svQecHXd5LvycmdP79qJVWWlVrF4t23IBjMFgsAHzIwklJhgISb7kI84NN7k3yQ35bvIluQlJCIEklws2YGyaDS7INu7GtmTLkmV1aVVW23s5/Zw5Z+7vef8zu2ePVraklZFkz+h3tKdMfWf+/+etz+syTdOEszgScCTgSOASlIA9ebkqz718VjvdexdQ0oDSOV43j6kBOOXY57g/ZzNHArOVgMsB9NmK0NnekYAjgQslgdMCOk/odEBedrLmLAGdYO4A+oW6+85xKyXgALrzTDgScCTw1pXAmfgfHUR+697/t9mVOYD+NrvhzuU6EnAkUG6iz1IajjIwSwE6m59PCTiAfj6l6ezLkYAjgYtCAjMZ5pXfibt8tilELgfRL4ob7pyESMABdOdBcCTgSODSlcBpguj215V/yy9UJbWZwDmDugtwAP3SfXbegmfuAPpb8KY6l+RI4G0jgXKzu8xY5tflYF5pnfMzV9dhwjUte+5sJOekxJ2NtJx133wJOID+5svYOYIjAUcCb6YEZrDSZwLzyqR320KfDaC7nBz3N/POOvs+Swk4gH6WAnNWdyTgSODMJZDP5+H1emWDbDYrf/1+/+Rnn88Hl+W2JiUG34+PjyMUCsHtdst6hUIBHo9Htue+uJ6u68jlcuD2pVIJhmFMHoefubg0VolPr17LFfIoloqyP13j/stteaBoFmUb3aW/4UUSzDWcCuk8P/vF83QWRwK/Kgk4gP6rkrRzHEcCjgQUwFrAbYuDQE3w5iuZTCIcDk+TFME6k8kgEonI9yMjI6iurp4G9vZ+uW/NAnJ+R4WCLwI4wb/SSs8aOYmDU5HgdvzHhcBeLBbhdStlpHIxYcqaZrEEl8ldTO3Duc2OBC6UBBxAv1CSd47rSOBtIgGCLMGRoMf3tLj54hKNRjE2NoZ4PC6faZ0Hg0EBV74ncI+OjqKqqkq2pVVOC//kyZOYN28eMtmsfKb7vNJSR0mQVkmZiW/W+xKPny+gBBP+cEiY4kQRqEhwM4pFuN/Awnai6G+Th/gSuUwH0C+RG+WcpiOBS1ECtI5t1znPv9x6tq/HBmz7M63xQCAgH/mebnYqBHRfV7qwyy3ubCYjoO7zeuF2e2T7QiYLD138JROFdFq21/jZzoqzE+ls/ldloE8uRcNy39O1rlnudXudGdDcdrXbO5jpei/F++ic86UhAQfQL4375JylI4G3hAQI8KlUSqxwusDpTifg00qntV4OgOXud1rmXI+ATNBMp9PwEOjNkljtAb8fXo93KkXNDo3PlB2XzSlZ0gWfycPl8zLd/ewXF1AsGSB9rONyP3vxOVucfwk4gH7+Zers0ZGAI4EyCdgxbIJeV1cXXnvtNXGxb968WSxqAjUt8J/97Ge46aabBKBjsRjuv/9+iZfffvvt+MpXvoKVK1dizpw5+O53v4s/+ZM/wb9+7Wv42K//Gvbt34/Okyfh9/lQHa9CLBLFgpa5WLigFW6vDyN9ffC5PQjV1sEYGcWOl19GYnwCzc0taKifg2isCt6q8BSo562TJ8hLoLziJT56/lYCIppax1kcCVwEEnAA/SK4Cc4pOBJ4q0qAYM6kN8a56Tqn1X3s2DFxpRPU+dtLL72Ej3zkI/jP//xP3HjjjWhoaEBzczO2bduGBx54AO973/tw/Phx2X7Tpk149NFHccstt+DQ4cNYu2E9MrksAj4/4tGYwtZKAM7lAU1XLxMYPtKOxMQEquM1iMZqAX8IUIn3ajFswLYAnd/NRAgngF+CoZ++X1t5uOGteo+d67p4JDArQC8v+JgsEDH5cNsPuBVkcpGPaaras7xs9NTCkjLh2HGuaawQZR9el3XxTLoy2KPfPuaZ0jjOxGahtp36pXJf6pepb5kne2oF7Oufgb3+1FqVeyjf//THbCZ5uFCyzIvp4cCpO3QqXaZ11+U+kynLaSB58Qzn838mbzSK1PPHZ9nGUfUE2s9h+Se6yfm0JCcSeP65X+IXTzyBT3/2dvz4vp/gU5/6FNLJFJ588in80R13oFQswefz4OcPP4JDBw9i5YqVaF3Qirali/C1f/k3tMxpwYduvWVqwLHajIlv01zsJpDOyPlkkykMDw3JsQv5vCgWE2MJsEqtZJiT2fAMAdiZ8nT/06tANz+z5KlQMEzAv/xsel2oaW2Uv/Kb368UF67j80LTdbjspLoK0puznXHO/5119vhWlMCsAJ1TOpVZPqus6HSZBmDmAf6VhcElN+DyoOTSwTFne6v4KxVcjwxAWwGomD4E0MsGaQVkqnoRezpRRzw7QLNpHyszZGbKXS1XX+z3U4BGcObRbdhWn6cWe+KzYZ+fS3ChWAbq/G76RDg17NUvtmKkjsX1p1Sl6QqDfTy1h8pzt/frRh4e+VWMDZNHmLpDsndmJlurqzMoqftrMkuZ1+8DzqBm9604eN4K12QYKtvcTiKT0VgqSYK4rgsx6uQTlMsX4fOqYHMuX4Lfq2FifAixWBQGTKQLOfg8QfndKBXg01gmVkL7kXb09w/gpW3b8a6rr8OB1/biqo2XQ2PyWjyC3Qf2Y/u2bbj1wx/BN/7tG/id3/4C1q1ejtREAV6PB+5KhlWeFB9TTigsbU8kkR8ZwcDgIEbGRpFIJqHqzUtIplNw6ZoAq9vrESB2y8stSW7haFji9jZo83epUWfynKZN1pOLTEolCQ3Y70sooeQqSombkpkJl1sdx+3zQve40bZihZqUrFe586Ds67fCo+Rcw0UggVkDujWtgzmlLk7yJSaccMIn2OoC5nB5UawAdD7MnBrcXE24lE9nC1jfyx/rPYF8CutmEGPl/sqnpfLVK3mc7ZmjElbLtp92rjagT6W9KgCceXv5pXx7lwnDAvRy2/tUK70czJVFbKsg8qlsn1N+AlsRmkkRmQL0guaWuZH3gi/a7FMlPtqkEsYteCxSZQqYC6BzAwK6IgBxlktRAvZz4kLRsk4JSALKRSafZRCOBOV5yxdMeDwq03toeAK1NVG4wOegiEQmhXAggnQ+C93tgUeTGQHJVBL//E//jE0bNmHh/FZ859t3iWu8vrYe1bU1iNXVYcs1W/Dgzx7CkrbFWLZ4KTweID2aRzDqndJF+ZBmgOxgAr3dPejr7UNqZASp/n74dU2s42A4hFA0gkg8hmAkDI/fh9iSNvvBVVZHZYY6bY/K794oJl6OyuIVKFELUvOT5gLcOqDTmJkCcvu9rS5PG7+X4mPjnPNFKYFZA7riVaq00K1vBdAtC11BxTRrbyY7+HRSmskVLbh+GuP+jKRtaRXlEbDXUy0qz1fGvbj6Zjha5QmfTl+RnZb9eMp6r+OrO90+Z7r4mdbVgKKuRMhrmVIV1HRDxcT2qgh225a8gLrlhRHr/I1mwDO6G85Kv2oJ8DYbRZricmSzUFDsagSk8sUFDI+wJjw2+S0teIL33T/8Lpa2LcI7r7wG3UdPYM6CVvWgaC6kWTPuC2D7tu34xcOP4NOf/i1s37EDeZeJnNuFXDqLjW0rsGnDWhSTBnRuGNCBRAmFiQQ8VTEc2/YqxodH0dfZjdGhEWhFUxLfmhubEK+Jo2V5G0CvAdnofD7A77I1U3UetODtqJD9t3wg+15H6Dbqnm6VSnPbHiTl+68AdcdC/1U/5G+v480K0MvxVKYAoU0sTnUvEqIGAvqU626aBWmBxtng0rR5Rqz7ii4M9qCqvI+nATSDoFax7kzjeKbvxMNQnjJg72cm7UPkcwbAb69yrkI5m+fXBZQ0wHQpd3ulysX4On8rV8Rs4J/KfTjdxZ7NiTjrXhAJKLMb0DlGy+5j+S1laVbBEPcxAZIlZ4wTMz6cKWSxfdfLuP8n9+FD730/tj3zSyxpXYSP/vqvA6wDN4pIJ5IIVsXxza//O5atWIHVGzege2QIc1vnSR6aO81icevq0yV07d6DPa+9hmAgiCOHDyMajqKmpkbi5wtbFwJNdYANwnwIK61uW5D2Q2sTvVVq4/Y1lg/syjFnmuJG5zJJOkM5lW9LzWaStKbcE2h9T29H2bHL1yjH/wty/52DvuUkMCtAL8eoKaCejmpT48VyTQng2yhItLDtPrVdZezZHj1qIEx3ZZdcLhSsXbwhrJQP1gqj90xw9nTrWGH8yQfjjXC4Yq4ss4qtXRBBz3DhsYqSQzA9CfeUeek0+6NC4peyHDutt/zeqXAC70e5m7BijUnj5wxP2VntYpKArZEXVS6KAnUTuWQSmluDJ6ji4WMjwxgcGpQ48cK2RfJdMpXC4fYj2LRpM/7hX/4Zut+Lj3/84/hff/XX+PjNt6La5UdtKIZo20L1gHqAsVQCoaqIJJtLYvhoCUhowN52PPbQgzjeeRKBaBiLV1yGthVLEamthn9V65T7aNKCYPSaiXgmdA+9gMojMM11bk8XlYOB88VUlEHO5VyXSQ/hTNr+9Klq2gA9zVR0rqfhbOdIYFICswT0cvNYWeEzxYhUKQnj6gQO/iWoF60YO9VtKwYrg+B1RkJFohmxj8r9uXrdbVWiEmTLz8KWVKVmrZSP6dbrTNtVPmvlg1nFpFVqnFrs+Hu5n276HsrPVQB9BsP/dOdaObcxyuk1c1MJbuVBP5ncLR+lZLJPpctNluFOxt2dEXVJSqAc0ItFwLLCxeK067/kgTPxyssvobunGzd/6ENyqVsf2YqAPwi/J4hIrAr3/fxBfOb22/HsU0+j53gHgiUdMV8IH//07UAuC4T8AurIAcZoAmY6h0PbduLwsztQF4qL+37RsqVYsHQR3BuXqSmBYJsvAl5NudK5vQYYltfI8v9NRqxI1coM9anZzQW3W7I+TllmUnrtbcvZ3iqpX2XGs47B3BWXUVQNWqhQiPVeoZCXW/RlZ2Ef/8zV90vyCXNO+lcsgVkCOhOo7Hi5WzK2CdnlLIpqXDJphNnvdga8DegeQAtL0typy2ke9Wlfc1hYSXjWDiot+amBe6oPQWJ24lNWlolayjPfy89qhoQ5C/PUlnYRWrmSU3lVCqjtjHgF5Dx//i0H8fJg3+upBEoJKJvBrLdTx7A9HuqspitLbqpDRhoo2cqVUjEmz2XSarMc7VaSY3lc3Ymg/4pH7Pk8nGiEViKX7TpmMhefykwKHSc7UN9Yj3hVXEq9Ojo70N/fjzktLXjiycfx3utvRNQXRzQex4/vvAc9/X343B/8Hg50HkfDklb0DQ+hpbYR9W4N2fZhBMbzOPHKHrz09HOIx+Iw3Bo233gDPLEwoosWACGa/kUgxppxxr+LQNh6z9AQwVxMAstCL5nwae7JOpGZgPuNAfON1zidyG2Vt2KWOJ93yNmXI4GzksDsAJ2uc2Y7y8TvE2u53GLmZE+o1mmZlzIVgG6lYuUIDzMlVc000CzgnfyJw3s6oKurt8Bxcj0bLCsAUCwUzhQWkJeD+SnZ7PY+y4DX1r4tK0ZUGQknzDS1WMe2rF11jlRsbECfbg2LTGZyv8v+7fOtSKiTQ5QrBmUAPk0W9i7KlA/JVGectAzQeR1eO4OdWbtUwLyqasGaRu21z+qpc1a+aCSQy6oWpALifB9Q73fseBlbt/4ct/3WbXj11Vfh9bhRU1uD73z3O/jMZz6Dxx57FNXRGtSE6xH2hPGe629AYmwMkaZqZPIG3DE3JlIFZMaSOPDiDmSO9mDXY8/gnes34+oNl0OrrQUum6sIXSSYfmpGeHlmuFIiSzIkyhuWGijIZ3ZJ49/KWWNmddcudbVqS6zhKvStlV7AirF8uv7nEgCgxW6r1OzeZn06d5XhonlMnBO5RCQwS0AnIJEnkfErP/iOL4tyRMYox+p430nEa8Nq3WwKnXt2I5FIIDnUC29mGH4OSgIRk1BKqm0hk1GYiBIMBsQ6MAoqq1rwUHDLBd2lwe/xIJNMS6JOvmAgX8gjGApJnMwwitDdbhQMAz5/QD4XS6q9ovRPDvhRKJoYGx9DU0MDhgb7EQ0HkUkloWsuBAOKPorbcH+5ggFfIATd7cVEMgm/1wev7pGkIY/uglk05BXweWUfmuaSvs75fAFGyRRjKJ3NIRyNAZob6eQEwn4duSx5qX2yf48viGQ6i9raeoyMjEHXFX+1z+dFkp2o/F4E/X6MjY4gGPTLJBcI+EWeZN2itcT6W5YbBQJBmWQoD9YBk/DC41GNLtiisntwCMVgFIbbB3gCgNuPku6Va6Vi4jKLWNbWijmMm/KcCehMi/dGYLp8YA6DQytzcY90u6kJnwOyttngzXh4vlCA5nFDqwgkHz3WjtraWrzyyg58/+7v4bO3fxbtRw4Lu9uWLVfhW9/6Fj7/+c+j43gndASwbt0m1NWH1cDnMM0D6RcO4IVHnsCxI+2Yu3ABlm5ai4UrLwOaG9SkYMedQ0BRVcmdogbP7Cp/PQ/YzAG7mUDdmkVmUAHO/H6Wh7xOpzhM94lN18VP0T7O/NDOmo4EZpTAeQN0swLQhTSGwJtJweslHVMGuY52HDt6BENDQ5g3vxVNNVF4I7py+zKGJ0hNbd2q42QJTTYDFA1VWiPlNFZGCxUA0Rx8QKYAsIMSN2ZbRp/F40jKR6ITX/xO4lx04dF3Z0wdhzG+aARIJQGfm2m9QD6nakm5biaraCMJX6yv5b6kNaMOFEpATvVUVnWolguT+7Rd1hz5Hlq2mhUT9KnrSacAnw7ks4A/AGTzQKxa/Q3HgLFxdVwej+fC8ysZSlb8GwkByQRgKR5SC8vyHXoXiiVIQe/EBMDe0ZmM+pzNqve0kOhql2uk6uUBTLdEUKiAFAtZwMhh366X4NGANWvWwLWANb1BoKABvhiKOLX7lTPOLi4J2M1PBDAr+pDb3Cx0YQ8PD6G+ph6FUgF3f+97wnX+6d+8Dbt27sS2F1/EFz7/23jwgQfQ39+HlctXYMOGDWhqaJmeRDJSwHMPP4Znf/ow6uDFOy6/Eku2bAHIk94YB9jO3IqDC3pbWerFGRx0M/u4FCOdsq9ta3i6zVwOoDOC6bTbY2WUniuysgKgzIAp33WlT3CalV5+cY75fnENmEv8bM4roNN5bPc1IETQeafnJgA9D4z1YceTv4Db40Nd0xzMWbocCMcVyMnMwjguN5C0awXiRl65fCfd2PzeWo8ASmvAGwHyJVV6wxfBlX8JXjSJ3TP48kQZEBNe8bV53DCzGbj83IbKA0cpkS0r+0sn0wjSQo3EAXZqIqgTgLl/HksGqOVul4Q/mymvLPVFAJ8ZuZaTWv6WlDLDHehulBJpaNEqK6SuI5/Nwxu0anSoOOicgKhAZAEfZ0YqK8xPMNX18jMBW1zlPrWuHRZIpYBgQCkoVJKoABVSgJZSZpVGghgqHVRoioCRBYoZYGwALz76MGLRCJZf+y6gpgVwBQA9LEQjXlGenFnpYp8H2PCEXi1SlIrXif3JdR37jh2CLxhAY30jfJrqVvbithfwV//jy/jG176OBXPn4a//v7/Gh2++BWaphFQiiauvuQZwa8BoHihYncr2duC+e+/FvkMHcdn61bju5htRt2Kpal5i6bpyYCmoKKLk05WOzN9sl56t0FdGjSw2SJXDZ4O6knhlyGfGJ/F0ETDbgnjd31/nzkr6zan0zfZlzPR3cm9OVtzFPmQuyfM7P4Du0lBy+SSaXc4c5xdgHgeKKXS9+BTaDx3E5VuuQ3DxcnHRQwvQYQzDihXTAOeAzGdymBgbRmpiHIVcGqVCDrFICH6vByWjgOp4HIhFlTJA63KST9yFbCotLvZIvEpmi0wuL6BDq5MMVnSDl4/fklGCz62hv6cHDQ21KOUy0AjsAswlDJ88iWwuj4Y5c+EOx1DI5pFM51BVW4tMoQTNo7K/7eQwJgD2dp9EXU2VtHe0M1+JrSPjCYTjNcgbZNxi1A9IjvSiOhoG3D70Dw6jtq5JeS0NlXTMhaXCo0PDiEfDCPm90MwiNN2FXCYnpUU5a12Jylu4L84IZczIf5QbS5FovReyGelw5WLtUHYIcHGjoLjcxa0u7Fc5oMSEuRRyr+3EiWNHEK1pQNMV7wIC1ZLMWDI5KdsK0yX5/L9tTpoAbnOTMzRTKBQQjIRw+OQxJFJJtM5vFWDNZ7JoqmtAx/EOfP1fvoYPvv8DSI8nUR2rxuXXXqmep/EcEPUBwwYGn3kZW++5D0P9/bj51g+j7Zb3q9+Y4BZmmMqE283wmCVqy9Vusjy73Gddad7anycR2iqtm2m9chQ/a3A+6w2mPTPTmSHVTzMpFY7K+7YZahf0QmcJ6HZSnIaiyyPWuc2kKMVoBIXMEM10HH3sYbEKllz7biBCd68PBgIo+vyTfPA2aQmN5InRUaQnxjAy1A+tVEBzQx3CQT9SE2OojsfgrqoCUqMwsiNwB93KSg2FkR4YxPDoKBqb5gi4+VlLG6Kvz1L7i0VxJwYCASTHxhCPRIVhqnPny5i7YB5QyCk3ON3ZRgHZw4cl/h2urQea5iLf2Y2+oRHMW3KZKBJGMAiX1y3xfNLeFjNJ7N65A4sXtiISCUv830NrXtPR0zeA5oVLYZZMuDQvCtlxHHj5WSya14xQvBpH2o+htW0ZTM2DTK6IaG2DWMvZVBKmkYffo8M0ctDotfD7gGQaeVcAI4kMquIx+EKcRa2kPIJyLoPRgX5UVVcBQVrSJaS6OpFKJlEVj8PT0ARwZqUvhQqWWOi2MsNQRwpI9kvJkHlgL3btPYD177sVqJoDaBFl1TvLRS0BWuZ23JwnShc8W5IS0CPxKAKhEHoGe/D1r30d73vPjbhuy7XCzBaPV+HQzn0YHRjBFVdeDfhcwDgVPzLJAc/88OfY+ezz8KdyuP7aa7HkXdcCzXHlUudjwcHMClXdRMnnQomOH0tSNh8MPxbL3OdTbIV8VC13uP1XmedTVLDcmBvweLOoJRdl9rRJrG90a8tdCW+0rvO7I4E3XwKzA3S7UQc0GC4pgpJBy3EWIISWksoCzI/h1Qfuw7wFraje/A5x15byHpjBuGyTtwarjE81XyhKymIOg71d0M0i6ubNkb0nT56Aq1SEz+PGyY52BPxFRCJ+FIwiqmrrMDI8gq7uHjQ0NSOVzqKmvgEx0lEq9gkYY2M40XFSAH1saAiL582F163jleefw/Jli+FxlTA2NIDa5UuARAKF4WEYpZJYwfHmFvT19KOrpx+r1m2ANxpHMRiERuYsWr/ZtAD6s08+jnVrViIWDePgwYOY0zIPoWgc7cdPYum6jZK9bmpujPd3Yf+Lj2H10laEo1V4aeduLF2+GgVTQ//gKFasW4+h3n7JJ6+Z14LS8AC6O46jrioGv8+NbFHDSN6LZB6Ix2Oob25SrtBkAuMjQxgfGZaGOSG/T2g7E6MjSEyMS8YyLfhIVRM8c5cDrhCYA1GQ+8iqBMBXpIWeAAaOAzVBoPM4HvzJT/HBT/8eUDdfAL2keSaL7d78R9U5wmwkMD4+LmAeiUQkOa6zsxNDI0PYvXc3br/9Mzi47wDuvfse/Pqtv4Zli5YiEIqqwxHvGMUhaKaAX/7oYTz71DPwub34wAfej6VXXw7UMMRV5qayzVFua9WT55g+IuDNZEsTTKshZZHppk+LXAwqe932dEmGuF1SWk5XaOfElcXgTymSOZ05bIfMpwlyJqrHM5O0RO9ZS/d6ISfHND8zYTprnRcJnCdA12G49MmSNWEgs93txigw2oPnf3wv1m+6AoG1VwF6FNDj0rDFdlHJgBbvlxWDtohoTr66Q0C2ackiIZjItx8W0HcFA+g9egxNK9fKoEoNDCLU3CwJbEMDg6id34pCIoH9Bw9jzVVbVFKa24viyCj6BwfR3NamYtF0O+sm9r+0HcuZhRv04cT2F7Bg0wZgZEhi0uw6Rqu8qbUNRcPEia5eLFq1GghElEUrM4pVW28a2PHoz7Hx8g2SrLbr6aexZt16aNV12L9jF5Zv3CznAd0LY7QPI4deQv3SViAYQucL2zF3/WaxbNr3H0Tb2vUY6jiJQi6HplUrYXZ24ET7IbQubUNpYhSJgguxJZdL6EJc+z7GR4sC6CN93TCNAmoWLgBGBiUfYWJ0GNF4DGhsAHq6MTCSQP26q1FiPNwi6aFCxrtCjjCdLnfev1IS5pH9+Mn9D+Kjn/9/gboFgB6TMmE6M5w567yMxTdtJ0yG6+rqAtuXNjY2Shz90KFDOHToIPr6uzE2Oor/8sU7cPTwUezdtQe/9qGPQY+Ep3jQR0t47O4fYvtz21AdqcL1112PZR++WoF9A2DQsWN162PqCaNVZH6dZvhOy1az3dx2Wp6d6jZl8apvpvMp2FvZf8XSL096L38Qy8C73KleuQ91EeXdHM78NlDp0AjoM5WXVpxL5V6dEPqZy9lZ88wlMEtAt4Ng7Mo11ZlLMtyl0XBKwADJAez96d1YuX4jsGgD4Iqi4IlBY+KWFfNVo59WeUG9pKOXgWRPl7ibI63zZKYYP7APAa8H3ngM/cc70LDhCiCVRde+fairb4BL08Uyr7rsMvJTouPQYczfsEnNOEYRYydPYnh4GIs28TsTyCQEjw/t2Y2la1aJi2D3o1ux5srNyAz0Y3BwUErKunv7sWrteviqatF1sgstrYsAsWKYVU53e0nhulnErqefwLrNGwGPjn3P/xIrrrwK8Pix65nnsHzNBrgDYegMA+ST6HjhYcxfRkAP4/i2l9DKxLMS0L59B9pWr0Z2ZAyDA/2Yu3ED8kePYHSoHw2bNgInjqJvKInGK25UmecZK7nO70F+oF9yEGriMbhqq1Q2fSGH8Z4uxKJRoKkRZmcnjvYMou3a94Id1+gpsUmBRCFjnh25A4wEYCaBk/vwynO/xIYPfAIINgCReqlFd8rWznywvSlrliFDJbbxkWePcZYtcunv70U6lxU39+jEOMbHJlBXVY2nf/Ekuo+fxJ/e8ceoamhUiTD20O4YwcM/vg9PP/kMli27DLf/+X+T2LjE16JAISqG+2TyOtuhskDtAAAgAElEQVQhi4eNuZrMtbRyXOUEyvmShP6BT5Dd3W9KtVfXwV9Uvov6O52CmN/bibcsLJm2nAbMuc6pgG778s/+7ihAtzwJ5ZtXargzaLwOoJ+9vJ0t3lgCswT0qZCWlesyNfTKCVYSPdh1199gHYFo3U2AVg3oAcFBe7tSsQTNZbOt2VqziZ6jRyTeN3/ZMpRSKdB1yFd1TS16Oo5h2eqlUirWsf0ltMydh1yhIIM/1NjEThI4sP8ALrvyCivbndzRE+g/2g6zVEQwFIbp8SJWU4Njhw5g4do1olScfOUVzFu2BJmhIeGv5vG7e/qwYu1asawPHjyEBa2L4A/HUNS80JmtLw0uVDncscOHkEslsHTxQrQf3I8lSxYD8Soc370H7kAUc5etlEx5MzuBzj3PIeIpoaqqCj29fWheuUpi+gefeRbLNm5AaWICfT09iEYiGB0ZhkfX0LhyhVjhPZ0DKAYakCm60dzchHBtjcrMN/LIJybQ2XEcVfEoxkZGsXD1aiQH+kV2rEHv7OzCouVrEGhaqDwrFhpw7vHIfShrtFMcAY4+g12PbMW6j/weMGeFxNxN9seqpLp842fOWeN8SaAci9hkyCqj4u6plIn/y2Clg0LVjhNH0T08gB8//DNcef07sG7tJnzzq9/CmraVeNfmq9FQF1U8TYL+WZx47nl85847sXbDOlzznutRtXGNKj2zaVnp1fEABemoW0KIrjO7Fp0VIJ4yJLONb1EcTTlXnpbKuS9H5OnoZ1vqtsgqsXsmSqpy8VauP7Poz2ytmbZVbvdTFYrzdYud/TgSOBsJzArQ7fmEf8nkrvK9LXZxoXQiHawGPdmL3d/+M6zZuB7Y8BFAq1WAZpO0WWOacV2l2lv7cAGJkWEUiyXE6xqEwIVkGKl0BrF4NcYGe1AXJymKC4muLkSamsncomJa4bAklGVGRhBoqLdKxNhZijsdRzExITOKgHE0JslioTnNKnHsxHGE5syRGm4jy/7ObmlGEZnTIu61sb5+xKuqYTJkoLvhCjJBzKNAHRoGe3uRSU5gbnM9kqNDiFTFpUxsoqcXmj+McF0z8oYLHt3E4PE9qK8KScIgiTvCPG6piImuLkTntgDpNBKDg4hEo5LMpusa/Awt8EzHkkjkdWTyJmqqq+AJByWRTxJ9DAOpwX7JbObLx1r0bA6ZdEbc8yTLCdc0ouRnPbnlMi2VoEnJnZUoxLoihhQKg0D7I9i39WGs+OgdQMtKi66XsQ/HRj+bAXde160AdOY/2Iln0gmQB2P15UQCu3btxL7DB1E3rxnrt1yBb/3gbuimF+/Z9F601s5DRPPAS4eTAYxvO4If3HkXRgYG8NnPfQY1zfVwtc0F4p7JWHleN2GyYqRowqvTUi1LWLPzzMjDzuRMSaSzkmN4jhaFhK14nFFW+Okw14n3nNdHytnZpS2BCwrodMEJP4s1KMXBNtmJzXLFCbgTJ3VVH+32wCwYcDEmzs9cnw0YrO+k1aPXC7H4pc+zxc1uFpFPJ+FlLTYBi3XZrN320R3pglnISz267I+kMmx7KDXfOVVzbqd/STY7yWPYSLwIkIBFytMsm4glfIUC8tk0/FJDblm6PA+DVgvj3V6k8yX4fB7kkuMIhgKiOLh5PjxnIb2xKVdNFKlUSN14QYBf3osSpFQpI5eFW+g7bW59a6bn+afTADP9GRKgwlEwYObycIWVEsJyQzuRUSPxSMkm77WIc0j1agwBRx7BnkcewioC+pxVU7kDNnXfpT0OLs2zL/OxS9Snoo+CWOhFYKCnF489+iiuuOpKPPfC89hwxSbpbOYzfbjxHe+ecrH35XHPt7+FF557Dldsvhyf+OQngIVUvstMfjkOCYxUa91ped62m96WpvA0VKxU1o7X9s7NbPlO//Z18twuzXvnnLUjgTdBAhcc0FlaxjibGrAWIJWD+iQzHMmm84o1TfCKQK7KrFSOrPo6my/B69WQzhQRDOhSukbL3+0iTufFi+BlPXshD83jFSvbBjQ1OVmz5Axc7iWhgHVB01VnOeXSTFsXoFuNxQnEVCJsghmruxzBn1a8xYeeyhHQWW6nzo1J/cJRY3HFENepr9h6DD/zmMR6+1pZvSZnIg1yLGIbsdAttjp+x53Ixtb0Kb51mm8e4bEvuckFYIU3BdDLLHSTv3uhGSNiob+29WEBdJdY6B6UTE1k6ywXTgKVhmt5bFbSRvJFSXrb+vBWlIwiFsybhxd++TyWLl6Cq1ZfjkbWn6eAxIETuPfHP0R7xzF87JO/jg0fesdUi4XyDjw2gpcxuhjFkpDOeEQhBgr5AjxUTmeIJcvoEh2b+e4s31RjqXw500dKEvEcWqML9/A5R77oJHDBAd220AVIWYAudaGW656WMkctGWf4niAkWTZEQLKpKHIao6SBrRM9Hl2YWOnhS2dLCPg1wX0uDO9xy1LRELe1AjiWu+oosHOkZczTKif5DMlXZILSNBRyeXh8fnFT08XMVompTF4IabyugkUp64ZhkB/bkLpfnT5IWrss/6KVUshL/B06Gdk8KJCURVMlYtm0AX/ALYZ/Pm/Cx1aRUIyzNNRpBMs5Wk3pSGtPjBbjp2hC1yyZMZmQS5GUt/RmEMgtUGcComgNpL6ld4HWExUa7xSgC/OcHTLhhKuhpLvhJjnQkUew65GHsPqjd0AXC9092ajrTCfgi+7pv8RPiEVgTHDjMomvknE96fKaJGHLJHM4fqgd//O//wW++vdfwWjvIOKmD/WrV6H/wefxjTv/D3zVUdzx5f8G37J6ca0PjyQQrYvAZOTFMrSlVtyyxJmHQs8ASY7kK4ZsdNWulOeWy+cmQz6SQEZWNfZo4HsZx/Twz8y0dia3hlfpNAc6E0k567xdJHDBAX3K7UaXdH5qtkgnkRwbQZjlM7Q4CUzM1pUNGIgjOHkAQ0PR1DA2PoEaZujaMV1p9KImGCOfw/joCKpiEUXKYsWIu48exxwSuRhFuIQn3nLzF/LIJMall7KHWeGiQNCUptXBY5tIJlNS093EZhPUGqhc0P1tFOEWS4VZ/uSETyttgZazKCREZeuveBrotudvFuMaKeKs7lcKnFUwlPoAAV2Saq0wBSc0Uyg8LRc7j2HTwxpUgHQJLeQyGRVDp2ykBarL8naEUIIHJnMJBAPskIcyowjoRU2Dp5gQC33nVgXo7jkrxbMxadm/XUbLRXadtHANK2dFZW9YGddEWSuORY6HVDKDqkgAY91jSPUO44VHn0RbfQvWffB9OPztn4nFboZ8+Pjvfha+9fNhZosYMpKIzYlNlqLa4Gn15INLnEJ8EKk4KnDOFfIwdQ265sbQ+DBe3b0bGzduRNAfgM/iLBB13PYWMXPdpbLXz2axLfppRDRnswNnXUcCb1EJXHBAn5KrVeciSXF5TPR2o/vkCSxqna+sZVrDTY3I9fTCFwzCNAyJJ7sZC3ZpOH74MObOnScZ7p4A2eFUUpyY67ksju3bg/ktc6AHvCquXFONfc8+hxVrNqBQMuHWXHCxRrtooDDYj0IuK+5kf2OjcvMPDSsFQjjc6cfXcfjAQbQtW46JZBbheDXcYYK/VadjGjCT48gmRhGIBJEfH4M3Fpfa9WwiA3+8TikQAyeBeER5HMjxSkAn8FZVy4SZHxyGt64eyf4BBEJh6KS9tTwFogiQMY72UCaFfC4DHxUgWuhs5BIIYLyvb5LyM9zUJFS5qYEB6eJWgBvBmiaYLrd0l3OJ4mRNlzLRajKh+1h+eOQRvCKA/ofwtKycTIF0XJ4XbmYoooSCIke3eF0Y4LbITkR5A5LZAoIBD8SJw5uZANCbkGZEr3zzXjz+i0dxxTVX4brbbwPqvSplPe6C6QVGcga8fveklW8Ts7E0bTIJjm9cpiR0Fl30LgVl/cMd7dh/4ADmtrSgvrYOLY3N8DBBVpRUKs5WXoxt+s8gxtOFE8pXLfNHXLgb4RzZkcBFIoELC+hWxYcCEsttzCzrfBbdRw+h/dABrFu9EsmJMfi8btQ0NeH4gQMIMslL+jdnMG/FMgGh1557Dg2NTWA8zx8IombpMiViorJZRMe2bZi/YK5YxImRIUSWLcWhp55BTUOzgDNjgHXz5wnIjp44rmLDZgkxdiVrbMLgq7uFFz4UiSEcicJXW4tdL7yEuW3LMDCaQFVtA5oWLFSgz9kql8ZobydG+rsRCXjFmm+e0wJPMIre4XHUNLYgWBVF94uPYc6a5cgfOyaNa1KZLEbGxjF/3QbJSj/w2l40t8xF/+AQ4lU1qF+6RAXb6TYnfZ0vKArAeG+3yCkWCcMsFpBJJhAKBaXmPh6Po7+/H4vXrhNvwmuv7EJDQwOGJzJYuu4KmDpDBNxNmflv8QoQA/wkmDmyFTu2PoQ1BHSWrdFCt0P1F8nD/HY7DQJ63ioa51PnlixThpOs6gNrfKVTBoKaWxnto4zlAI995d+x/cUXcNv/czvmvftaIGK56elA8qrdGHQsWbkptoUuVrHiYrIy4kzsfW03JlJJLF+9EqFwFJliDt19veIh27p1K9paF2LlZcsxp7EJAfGqWaV0M1VIzBB3n3ZfnfjO2+0xd673LCRwwQGdZWgEExXXJrEM3e4kKBvEof17seLKzcj3dmOgvxctixfjtRdfxGqSwkQiOPHSNsxrqoMWDKB9zx60veMdMsvsfewXWPmu6y03tlIW+nfuQOeJ45g/rwV1G9bLNNX7wotoWr0eCAQxcegQolUxYXcrDg9BD4fQc+QwmllGFgyh/0QHGq64Us1iI2PCINc3MIzGVevFjb5/524s37hJJeqxp/vYMA7tfRXLt2wWcB87cghefxDBxjk4tPcglq7ZCAQ9OPHUz7DgmsuB3j5luRRLONnRgeaWeXDX1qHzwCHM3XC5+Nv3P/0Mll97rXKn0n3P+h83S9VUpn+mtxu7XtmBFZctRWzhAuQ6O5HNpKUn+569+3DZ8uVIZ7JCvlM1fwHgDcEouFHSffC4dQXosjDWSYOOLlHAmxyCNvACXrr/R7j8k3+KTKARgWjc8kacxdPmrHpeJaAsdMUCo1zhFpgLHWlZhTZ15aRVxzYMfP+v/wkHt+3EF790B6o/sE7lVgSZlGGFeIQZSj3qTFQvL2TIZfMI+Bn7IXGMAc2to6erE1/9t6/h/R+4CS0L5uN4xwmsXrsG377zTrzrHe8UZbk6GsPcpjnwMm7E82GCK89xMjGEyZx8npk0YmXOGQaMQh5uVpFIN0Hre0kw5aQxmU17XuXq7MyRwKUqgQsL6FZumimJaDSODYteqoT8sAL0VRvWITcyjNGRITQubsOx3a9h4YoV4k7u37cHsZAf/kgE7Qf2o23L1VKWtfeXz2Ml30urSNWl6djzzwnQ1tVWI0ILvyqGw9tfwpJr3imTw9DBQ8K9zsS6sRF2Nouip6dHaDJr58zB6MAAqkj3ykkow6YzaRxvP47WzVcBqQxe2r4Dq9eug7+ONe8mzJFB7N/9ClZcvVlK28YOHoQvEEBgwSJ0H2zHnIVLgbAfB5/4KZZtXodiX7+ECwi23X19aJ4zF+6qGnQePoK5K1dLO9QjL72MxZtJDUvOVTZTYdKbl8FLOa2xzpM41n5ElJaa5ib0HTuKUDAgRDLtR49h8ZKl4hrNGwZizDfQ/Cj54ijqfrh1lexnAzqz+WmdsbY5SAv9+KPY/pN7sfn2vwSqFkxl9NvtYC/VEXAJnzfLxwyhaWFwhDzo7OBHs9yquLBJXqwUC97Q+/7uW3j254/jv/7+H6LpqvXAAl0eIekoXDCRTbNVsGKWM3MFuKRNL0kbDclIt+Pl+UJeMtntJ2bHjpfx+BNPYM26tdiwcSNqa2rxl1/+SyxZvBixSBSt8+Zj4fwFQuYkiiuBm+dF3gi73bE6EnIjI+ju6cHw6Ag2btoEFymN7TJOSZG3SmPsloKO1X4JP8XOqZ9PCVx4QJ/MyRWVXyWSaSaK46M4euQQ4tEIvG4NicQE5i5YgM4THWhpaZFezr09vQiFI4hWVeP4sWNoXb5cAP3Avv24zHIvSw9SF3Dwpe1oaW5EMOBHX3cXmue14PD+A1hCC90ETp44IYDOyWJooB/RSBiJBN3WITTMmSPH9QWC4maOROPw+Hw4cvgwVlxxuVjrB/fuR+uiNviqalQSXzaF4eOHoZdy4nLvPHEC8epqxJetQM/BdsAThMfrQffJI1ixYgkGBwbBVowejxfDo2Oob2xCMBRB/8AgFrQuFEA/fOAAlly2XHpSM6ygM55PQKW1k0lhbFS1nGXvcr/XjaGBAVBZYkOO/v4BzJs/H5lcThL6OLFmihoa21YJoEsMvdxCt7jiElkTVZ4kcORhbPvJPbjik38CtKxQsX5x9zNRcDbtrs7n4/z22heBvFTWr0xYyyROraliESauUSvj3wTQtWMv/vFv/wGLW9vwu//4Z+Jaz3gNmCGVKFrM5RGhomiYyIyOI8B8DRMY7e5Cd28vWtsWIVTL5ErgzrvuxMc/8Qnhe3BLY3Pgr778ZZw4dhwfuOkmtLW1wev24N577sGCefOxaeNGrFm9xsr5YH0pKeno/vECqTSG+/owNDIsCmeJ5ZNWaej6yzcp61ySVu2aNwfQ315PunO1ZyqBiwLQebJSvEJXmmRnk8cyj7HeHollR2uqkUtMwFdbJ93S3Gx5yrkqlUG+5EKwugbDff3SWa1oFNHb14+W+fNVBriVdDPY04W6ulrJAh/v75XYeGJkBJF6sq65kBofQygWE6VirL8Pfp8PRcMQQEcoiMTAoLirmd1dVVMDXziC0b5eVNVVCYBnRyfgZyIb/ZO5jBBvoJBBuvM4giE/+k+eQDQWR2DRUpSGxzCeLsDt96OkmYg1NiA3NiZlP263R5jwIrGY9G8fGRkVmluX7kZ3dxcam5oxMEB+eS+qY3FFnkOLJZWAkSc5jeWyZJkfE/zyqmd6PpWGl/kARhHZiQlRHJK5ImJNrYq+Vqwd8XVOkugQC1I5EzH3BHDoAbxy/w/QeNXHMGfzu1UfevZPZx91l02Cc6aPnbPe+ZGAbXoz251kvRxFKvHMY1vnxE0DSO48hq9+5auIVVfj9+74Q2BBRFzs+ajqwVIs5RDUvPDSS1QCChNJeVaom7pjMdz9zf+N6rpavPOGd2N4fBR/cMcf4rOf+zxuvPG9KOSK8Hp1aezywE/uxxWbLkd/Ty8+dutHocfIFVu2sGBkLIHegX6kkgmcaG+HR9fhDwZQXV2NhqZGVDc0CLOi6Ccs76B1Tve6DejidXNZ5aLnR5LOXhwJvBUkcMEB3eY5sWlfC+kkPJK5bWW9E5jEaihYdVvEG2twu3QYhRLcXj+yuTy8Pq9Y0BnG+ZjNXkY6IVuUOEFZTDN27q7Lo2poDUPK1AiOinlNbZ9LpSSrfiorV+V1yzaM73G2lMlmqiQsl0rCx+ObeetlINNxXGKBnuZ5yqolWno5aZXliVv1aFJuJ1aPS1kr1josC2IMcmx8DLquIxoOq+sRAhkrfUmS7En9yomQ9eZMQLLB2pIIXfaMwZO5zk1OfQXI02nZVTkRjTtPdhA48QgOPvQTJOrWYtmV70GEMXidgM6yQqtA/q0wIi6laxAWIhVSMjQX8pZXRbrl8QFlmJpJcCXg2a/fhcefeBK//V/uwJzr18AkA3AdUHADI5lxxANRUQTonaqLV4syuWfHK6LYLm5bjHQ2i86uLry042UEQkFsueYafPVrX8Nv3vYZtC5YBL/XhexYVnJJ1m/ZjFL/OLTaGJChe529UwsY7OrE3kMH0Ds4AF8wgJq6aqxetRyBgB8BUjUHLAZERg0yGaSzGaVkc3yVMRixxp2K+lTJ66V005xzdSTw5kngggO6VLCYJnSdDkMT+XQK3oBNY2pZ7ZoGI52Bm9ayUQQZ29ipzSgYAuZ2eYtNIV0uLmFXK5Tg92jIZbNwmUX4qDBYdeFkOxMClaKiuCCMuYlsAtIkuykKl7xOYhZBPA2ZbA5uKQo3pZyOfaZdbvckbwvx1CPEMrSSSY5TBMZHJblOyGVo2TKhzeNHoVCUuDllwDI8Lm63W5HbkKTG6z6FSUu2cbngdmsoklhGZCfmyxRrHAGekyD/cr88f5bFkRY3nxf5lYwSNCoV0yi9prjGLP4QuCc6gYFncfKRn2KiaiVCLcvQumIlEKuTNqrQeL+c5VcuAdG4lLVquJWlzRQ5AjMbomn8IgWM/2IHvvp3/4jr3v1uXPul21VHFA4lNytFcgj6LQ4Ebl/I4+mnnkYykcAHP/hBabt65Eg71q9bj3//xr/j5ptvRlNjI2KxGO7/2YPIFEp497tuQEtTDbIjWfjJx2BTPYxkpV3x3r17sefgfpgeHZetXY2V69fC3xit4I21pFdehzaV0iFjwK5XV8Q1anOHWOZX/tQ5B7yIJXBBAd1uzmIUTXgsUCoaeZXxzlQf1oKLpexCPpODl/XlAqrqRRCUrmA2aQspKDUmd+mK89yiPC2VigKQYrUK9zvT6Bmrd8MsueDyWAqEAOKUG1OxuZDT3fIKMJvc40EpX1BAaNHGsi84D5VmWbiHbG9AgDTxPM1iRtrAKsx0qUSjQERqv/MFEz63S/1sh6HLzQ67JlxxZZa5Hem9UEQ3dkMOe+6jHqH8BRYVLC0Zhh7cbqG+9fr8IjfbHD81n2g6oHMS1dM9QM8TOPnQj9FwxYfRPpiVEsHatZcDepUk1znLBZCAXVvOR5v0CpZRzkeJQSk9o7LbH/8f/4xtTz6HP/vb/x+4eok8i/kaIMtbPTSMKPkXGO4SZkTgvp/ej+07d+APvvhFHDl6FN+/+2780R/+EV785fNIjIzD7/Zg8cJFeMcNN+BkzwCi0TjiIfZWUBpF54uv4fj+Q+jp6ISRy2PdhvVYcc0WoI4KrSUn5tpxGFLJdrukAZIMIuuBpBUuJEqTLVQJ6GpwlBPLWLu5AMJ3DulI4OKTwKwA3SJVt6gep8pklKVrgyPZLXqw466/EdYorFftU03Nq0pmOQcYCtDdUo9uNTPJZzE+PIBYQz2yI6OSmc3kN9XRTJVtFRIJeEIBFbMmuxrNfbuNKVGVVqnNEp/NQpOmJkI2rdz3pSL6Ok6gpioOTyyq6GX5u9eDTF+f9CFnljtBsLqVnNdpRVhjA7ypo+jyIVt0CX98isheMiUjv64qinDQcrtnyffOCUxD+76DWNC2BO5wTNkXhgv5fAFeK0RQzLO5DDneTeSzWauZjMVdL3XiliVeJO2mDsOtyF9s6TOvkBTxnBfzuYI0gJH9ez1IpDIIhQKKF4dVP8LaRb8sHQbKba5bn0kJK3eCCfXmIHDkIRx64EdYetufYPfzu+ApprH85o8C3gZAiyrngMU2J0qWcO4yDOGe7K4llOBlzXa4hkMMMotJQVwoyuVe0F3S+ZT3jHcywAgMAb19HHd9+W/RUFuHG3/3c0BrBPABo1Q4PUCQN5hES1wCAfHqGEUDT73wPH700/vxL//0r7j/gZ9i7+7X8OlPfAr3//DHMDJZfOimD2JR62L4YxZ7YwqY6B/Bq9u24/GfP4JoIIiP3Xor5l27ccoBVE43Jw9dEQhMgXixaEgeCZVNncrFVGcFAXMF5FMqKJ95xZDnLI4EHAnI6DDFXDvXhY1HVLaq6fLDIPWpNeSoOQs4sOQpOYhn7/4PbLr8CgTWXAeYIeT1IEqWts4hqlosM8s9B6QnMNLTgWOH92PjutXIplMCrnOXLsVE/wCiLLki6xoTdxhf54uTw8SE+sukOVJejoxKQ5RQY7NF+GIRo5saCga53104+MLjaKyOIBqNIJ/Lwd8yV0C9a+dOzJkzB2NjY0Jk44uwO5lF4UrFgN6CkguJkSQiTWyrqqzeif4+pBITaFq0QBjqRrs6EAsHFeVsNIZdv3gMi5csQSgURlEPwF3XOmNSWXmTltPeHatdZvkNLLe4K63vyhutmwUW/EtMP+uukgkzUJwQWCjqVRKC1dlYy+gH9j+A4y88jdZbfhfI5LF763ex5ootqr+9m/S3LrBbpstjwEPnL1nsCC16CGnmB5KghqxzpMIl+PuCsn/HwjrXsSc+LBRRsLqsMbfdDbK4sb2A+N8p4IND+Os//wus2LAaH/rvXxAwZ/16McimKEV4CmmVr1Hks81mAkUgHMJ4MoUfP/AggsEQVq9ag4cefBA3v/8mXLZ0AXpP9MFdMlFX2yQnP7T9BB75xWMYGOrHwiWLsHnLFWhavlDc+lbi/XT3OhV3G5vt0rMKMZQ/q6d7P+WrO3cZOls6EngrSWB2gE5AYHYNR60WQs6iCqWAaBt7zCxgjBNZ8eS938OGTVcitnozYAaR10MC6OLgLgE+jeQYBJiMuKkzPR1o378bS9vmS2/x3u4uLCWgJ5KSB1S1aDGGj55AJF4Nb00dxk6exOjoKFppSesaenv7VbKcYaKuqQX+aLWKXfuZxKXoLNn7e+ejP0JLTQi1tbUSL2xqaoInHMbxgwfRumqVWP79+/dLtns4EsHQ4KCsi/p6jB/rQLqko+myVcrP7vUg1d2Jwf4+LFi0EKP9vUgnEwj4fYiEAvDU1ODVp57E4sVtYnt0DIxj8eU3oOSLwcPuMZYsmCPAhWECq4fFaZ+5WWhj0KiMsZOa5sc4XecAYmzEYhoouGsED9g4Viv0Ae2PY/+jD2P5r31RvAcntv4fBIIhNHzgs0B4EUqlgIC2221CNxNAOgF4IoA7iqQF6OT38+VTovyYvrBYlKL4vZVG1K/wWgjIReSlcK0IN3R44KObhIK1/O9jT+7F33/lH3DLbR/D5tverzRnplOgoBr8wEBidAQ6aYCjNYBpVSwUga7uQXzjP/43vvSlL8Ht0hAKs/rECmZngH2PPYsHvvcA5jbNx/K1q3DZupUILKpVAXw6k8gVwyT3achrM0La3ztR8F/hI+Mc6i0ugVkCOi10G9CDk4DO8UtAd7tX2H0AACAASURBVPM3Y0IA/ekffh/rN25GdOUmwBWEqUWQt3pIKE+cCU0ses5GBWCwR4hZll97pfCSj3ecQGzRIqkz720/iqaVq9C3/yDq6huhz2lBqacHnZ0nMX/5chQnEhgcGkbjmnXARAqIszac9dK00D0olVxI5wwE3SY6Xn0WzdVh+ObNw8CePQgEAog0N6PvyBE0rlkjt3//U09h7ty5iMybh649e1BfXw/v3LkYPHAI4xkDbZuuUFzsuo5MXw9OHD+GJW2LcPDAfhU7zHB2NQG/F0ef/yUWkaDG48aJ/e1oWLoRerBaMvTtxSyxreQZsGVMxhvP7Sl1ccalB0ULYsClSELqSlnJzM/pUZm7hWQ3zxj6C3jlB9/Hhk//qST3ZZ79Efa+uhObbvk00ErWu7lIm0CQeglbyqaGgWAMpicqxiIXXqFe5CfmAwTEm+NM5+d272QruwGQZiLtUtz8OlwI88bR0ULd+Mn9+B9f/kt89Hduw9pP36TcJH5IvXcgyDFRlPuQkUa8GjKJJKJaEAHmjjBVg48HLe2UBcBjBex96BE8++gvpJXwDR/+KJpaWxFd0gIQvHlD+bJ94TZ53SSu26mrdrKI0w1gFk+As6kjgWkSOA+AzixuutwDUjZju9wJ6DoBPU+a1HE888PvY936TYiuYkyNhChhmYDsEmb27nJxspd2oyYw0o99r+7AinWrpTZ8oq8P0YWLJHZ++IUXsWTjJgwePY5SsYiGxYuR7OlBMplE45IlyPT3Y2BwCPMvvwLZ3gH4q+usbmg64OWxmTmugYB29OWn0RgPIrRgAYYOHJBGJtUtLTi4cycWL14siXX79+/H8vXrhW529PBh4aiuWbgQwx2dGEnmsHjj5QrQ3Tqy/f3oOHEMSy+7DHte3YlVV10Fc2QILibieTw4smsnFq9fJ/HKE7v2oX7Rarj8UVEk3tAcn+nhPQPcP715r4qVDZcP/VYssklm8Szymmqy4WdQPtMFjL2GF771TVz12T8DqmuAYy9j2w+/g0WLV6HuHbcAzeuRMv0IiculCOSGpZbY1KMKuK1kPbhsdnDPZNc4Z0yeowTo2mJoQzOR8+hIC4q6BFdJHSAgvHsA//BHf4w177wSN/zRFwASGbIHSz4PT4hcBEm4fX7kpL6DdrpSxr0GkO1Owl8TBkZZseHCyWefx73fuhM1sSg+dMstqFmzGpgfV+Btx8d5KXzPXFKmgpCBruzyqDZM5tiw5t3JojjHm+9s5kjgVAnMDtBpw0kSFTm//eJypXFgW+ga1fvCBJBP4Nkf3I01a9chRkDXCF5BmCUdpkeVZelmEcVcGhLXJSnL+DCOHtgrvNFkd8tmMmhk7XMwhIM7XsGyDZtQGBvF8fYjk53XxIqmFZ9I4Pihw5IEFquuRaSqBi66290+RKpq4faHVP23WUDnnpcQ8WmIL1yIwUOHpJd5tLER+15+WRjWhCo1nxdw99fUoPvwYfT19cl6+aKJuuZ5mHvZSmWFB/xID/RjaHAA85YuRffhQxgbHQH7Rrc0NSJeXSV88nOXLJbysUM7X8PcJetQIrGLrss+Nbt1KoPo0vPd4rA+32AuE68iIqH/YMgyrObw61IGBu8RgaGQBooDwPAevPidO3Hlp/4YqGsCcr04dvd/IN11HCs/8klg/S1Iu+oQtFqyQ0uqZ8MdkV5gguMuIGuFWaRYzsmKm92cxOzGAkskTJR8OlKKFUHCJH46zgjoR7O498+/jFyxgNv+558BS+MqPFTlhSGudzH1hW1Q1zwoelQeDJ+6AO/lOIBfHsZT3/0htm/fji0ffi+u+a2PA03VKkbOAW8narKsg9oAPfMuVn0Y8JaVXaqiz6lUN/XeBvXZicLZ2pGAI4FZJ8WxNEo1VSjCKxOB3SNbis0I6EYCyCfxzL3fw6pVq1C9li53nwJ1ck57/DDIkGZ1RRPqV9Ztm4Y0GyFxij/MollDtRR1aUj09CHS3KLoKgf7MNTfJxZutKXFAkAiRw7Dvf0IRWPwBcICvjnDRCAchebxIc/JRjOh5xOqrCwUgjEyAjdJZPx+ZIU21VSWM0FVmKsscziZFM5r1qYbcCNQTQY29jTXUZiYkHr3cF0tzGRCwJ0sbNU1NUDQr45RUy3PXnZwFP5oHXK8XNOUjPpJQOc8mc/DJXz0r7PMxkJ3qRp8AvqY5SVt5OzMdqma6miHIhnDhoHuXXjlwYew4cNfAJrmSjKd8czPcODhu7DquhuA93wOxegycomqQgTWTLFkj3XJJAtn0bMGJCxAl9AqwcDxuJ77PEQLnSRBklWqwXDpk3XotLAlyz0FbP/7O/Hkzx7G7V/4POo/eYNC/JDCezY/E2Y53gtGu/i4GUB6MAVfsoAnv3kvdmx9EuuXLcc7brwBvstXAfOjCrjL4yU8BxaQmEXpic5StErnuh1KV9kiVCVtQD93EThbOhJwJDAlgVla6DaXGF3tKtGMyrrqm6xctxKEK6Tw9N13YcXy5ahjW1CdJC2SNge4Q1azMGbRWPuzS9ekhMWyIPjGInZhfZRBchcS0NAKzGenLNl0RpWukeecZ5LNy3szb0jfc2+Q/dOtqYXHY5IWE9I4MdJVzHpYZqIxMY1KBL+z+4QyG9hrWcz8jhfrJkmN6nYmX0gsvbyQxqbBsH4TxjvrGJwRGdsXk8bqIDWdru3NA3PZs5JpHpqEXHkmMfueCVkMiXVooY8D+1/Anlf3YNX7bgNqmgEzBXTswMB3/wqecAT+9/w2Ams/CORjFsAwHyKlaotNxmPplQEmLNEIoDsW+qzmIqnVFpWMIGz1QrdIC/nRTZDOAKnn2nH///oGAtBx6+9/AdiyEIgBYzkTumEgEvVIyaEoWET5QeD4nT/EU088gUJVAFd96L1Y9f7rgTp2cVGnXMgbMF0llIp5+Fn/xhwQDmGXS0C95KLlPb2gbMpCr8iTm5UUnI0dCTgSsCUwS0BXJCxSDgtGwdWi6kNtQGdiXAaPf+9OrLhsGZrYNEWIXJiQ45Ms6FS+BI+uSRMW9vIuGQXoApw2GPIwTKRyC1e77vYimcogHGJ2zwTgtfOkbdBnYa7F9iL9yVX9NhnefIGQ4Hkur5jhmOnOJimSam+llOfSaUX3ai9lRCyFbFYas6j2VHQyuDE2NoF4XPHLM6GN2en5fE4sbtLD6rJfi8xFLJkSzEJBEdoIo0wZT7VdRfhG6e2Td3AWDzMVJypELjdyLo/KZWLWO6sTpC7dYrsrpZDa9gSO9wxh5Xs/CcTqVfJi9gSKd/1XdJ44gvC1n0bt+z8PuBqRyZYQEO7RnMUrwGTEMIpsVGeFZChdB9Bnce8kddRExmqdGixYpQRWDWhW5bTBm2HYBOj61uP47j99A5uv2YJ3ffF3gIUBlcRmpzRw5T4DQ09sx1P33IfCyATWbLkcKz7zUWBZlVj0gzkD4YAb6XQekaBXjXObeth6vhXX4hQhjA3d5db5pI5u6ZSzk4KztSMBRwLnDdCVlcBBPJ3BSbfj65z4S3mMHz6AA3tfQ1VVFZaytSmJXTImStE5yBOHK6tbFF+GRVYyBe3l9K6cULxkixOLXsWEVYSOqTdq2zL7WAFuxb2fjceauyo/n5lqwN/ouxlP6gyfT0Xkcuo1neHm8Ep3O5apUfkhQQg54cesMIrdf9rA2Ksvo+PQHsxdsgrVG96rytFIKWt0Ai9+A0d+8j2YLVuw5L23AcuvAbwxFJMT0EmbJyEZHaY7Ih5dLnYitLpLs70DZ3q1v7r1crmcUPNSoWMohS8mW2apDHo8ki/BvAz+LvfPNMFt/H6/MBymUilEo0pBVLz+U5ZuOUVwzu1CQqrPXai1XeasJdeBbIieF/WARgna3cC2r92FZx59Emu2XIkbv/CbQFNQxcEZK3/yOH76b99Ef2cXVmxei6t/42Zg8yKrXAUwA0DaBfRmk4j5wyiaBmIuN/RCGl63G4nxcWF7C4bDSKXT0g1Qs3oQFPIFaTokn+0BKFYA2ekUsUyhUJBrpUykoRLVwVxO8kpOt5TL1l6H+yF1MvfB/VHm5JHgwt8oS77sY1Tum7LnfeA94r3gelw/zbay1n7se8ffuU+uPz4+LnS49v1kgi5zcHh8+77yvTR7su45KaP5PDiLI4HzJYFZWegKLBWglwOL8vqpOLi4tHWaxGl07N6F3p4uNDU2YP7KlUAoqmhDmeo+yW9zusrqMpf7JPzTHW7zY/EMLKdeGT3sFGDYwFGx/7NxcZ8i9XI1xP5xJhqMsu9O4fGxXPfnckdni4W0zosJNetbSXAoZVQbWytAeuSZp5AYH0NNPIL5azYD9UtR1ALiAPGXWJ/+Y5z4zr/B9M1F/brrEbr+I0C4EaDFKBoHOeU1FNwhFOCCj3jDSxaMohpoy/BcBHDhtyGoEDjsiZ9nVA4E9mehIa5YBgcHZUKPx+PSD4BAZC8ECOZvSM/ximfU5oLKulwYgAEvdDRSklZnNZrOjHDY5YJBap1JACcLeOAr38CD9z+E6953Iz75d3cAJw08f88P8fKDj6G5vg5Xf/AGNN94DbAkMBUn14GxRAYIuuHyepCGgSAT8AoZ1Ag1sh07Ud6nRCKJCBUSAXA7vKUe1lI2D80OaxUKwmejvHFTC0GS8iKQUi5cbBCeCYgrlR4CLre37wnlRTC1gX4msOYxKGtbyeJntk8mKHd0qJbN0rOBoYSyF/fFexUOh+WYNrDzGmywlhJB5uI4iyOBN1kCswb08pIUG1LtJicy0MWty3r1IozBPrQfPoD+7i6heq2P+jE3psNLF6+1KBIpGwBZDqfcd2qxC17UZyoNUrtud06zM6yonU/G76aAfDolrXKBs1Rnav/nIm11jva1n+ICOPWLMpuULv+ysMK5Hf5ctpJtGCYxdD/y8CDn8qFouqCVCmIxGgyhmEBX50kh0mlbugxoWgC4q5AteUGW27g7AaRexuC3/wkTXUPwNrRi7oc+DixcCxTjQJqMQWyzqiGnk0pWg4ALXyxpsgDdbi1zzhdyEW9IWXJCp3XH95zoaQXSU8Wl3LIjMJGZkG1EpU9BGZDbSkP5d6qZGp9gTbhchFHfzkzlQNJdSGTy8Gpe+GzXeg/wxFe/g33PvIzrFq/F6ugc/Pihn2GsNYqbv/Q5NNzQppLmrEhQMl1CKKKpZ9bCbTZFMn30C/A2FpEeHxewi1ZXIzU+rjqkmWxJPIGQzbAoA9nKI2GnP2vAZLNpFNgF0eUSa/xsLVYb8G3Zcre0iMu9GrSuCajlsrM9HQT5cm8Jt+f94bq8Z7wfW7duxU033SSgbe+XFjjvCe/fyMgI1qxZg6GhIdx3331Yt24dNmzYIPvlufB7IaMi3086LZ4HKnFUGGxPzEX8CDundglJ4LwAuu04nQ63FijT5ZjLwsWuIZI3ZsDo70HPyRMwxvvhSfbAR6vwlMUGyqk2iVN2rkJQ5tbrpoqFi8vfVVblar2fVAOkkQvXKk2CqLR2YU263Y71nG7c63gU3mB/LrpihQf1HPnebGr3czpvlha5kWW5ocsHQ/PKZ3GPs/ub8LC7sHbdWsAfVHS69KZoIRRIFVsCwsUMXMWjKD7xA7Q//jDcAT9qr3kPYu+6FdBagIJfJQDqLuQ1lVHvt8uc6JSRDt5vnTT3ShC2rW6COBfb6uR7Wn2NjY0CYhMTEzKxV7qQCSy2i5bgwaUcqOzeLLZIJVsdTHRj7oMVc6J3jDjPWLqV1oADJl771+/i4M+fx0S6A7e+81Oo+otPAEutInRGVFiFQY+41ZaclLLImyiMTcBTFcOPvv99NM5txjXXXS1JoEYuh+PHjklntQ/c9AF4GFKjJS78DLzZzDmx8lSk2RAvhgyTyrFmdxq0PRmiVM7gkrZlZHspyj0flV4Oe1jYljYVKy4E47q6Onk/PDyMGlagWG5w3gvbdU6ZHzlyBE8//TS2bNmClStXCtjzHjz77LM4cOAAfv/3fx+vvPIK2traBKw7OzsF+FnR097eLhY+r623t1dA3lkcCbyZEjhvgD6dMEKmHhmp4j5zadA4sYilzo5nZChTVvvMUe0pi3zq4suDb/a3Kh1PobudQ2vRz01z5Vqdx+wOZIpwdrJ5yOzaO5w7oKsTv5Aud3pPrIY0GpMU+WK2suUenuw8J+nLVv90P0xPUMKukm5oDABHt6H9rr+Br5iEUdeC1o/9LlC7EfA1Wb3YSTCiatQ0Mo3I/aKHhN9d2lxx5e7eSlc7AcZ2/fKSyy3Be+65B7/xG7+hGNsCARknhw8fxquv/l/2zgLMjvJ647/rvq6RjSeQEDcihECCFHeHtpSiBUpboBRpcSlWSgUoFOePtBBciqaEEA8h7rub9d3sXte5/+d8M7O52S6UJlCke/e5z93dO/rNzPceec97lrFt2zalTCjf5766GgyGiLtezCEtxw3FRfHUbeKRSzG4KQxhPirCYpfw+wvVfHjfY0QTKSLpBP1HDWPM4TPhyP5KurU9nsVdoRvTsViaPKdd6ccQTZIKR7nvnnsZOXY0SzasZsYB+zN8zz0VmIU6goyfNIl4JIrT4cAqBp0ikBqxPOEDZDUFfnLeHaEgPr+/0zOXMZS33kJY2gMbz7d6xHeEu3PHxQxvm9dCPGAxmMQrlmiH+X9z/M3lzby4aXBJdEDGWJYzw/NyTuKlC5BPnTq1c7fLly/nhRde4JprrlFe+YEHHqiumxgPH330kVKTlDC/HIN47w899BAXXXSRisyY94l8/qcRia8SDHq2/e0fgS8V0FXLzk6ikwnxxvytvIQYtkxM9ThRk7mUinkKjNItczBz8tKd0fJcalvXHLXZClRy7Hr2vmsQW99iV1A34ocKxHajX1O3IXMTtLpLcnf53y4655233u7k0TUpLTPq8AXEBcyVPoCMhzFeotyncrvyvQCEeFl2MlZdKtYqLWkTW2n76y9I162kI2FhyMHfh1HHQPnwTjyxqgk9q7x/Hc9V8b1uPOwWj+Hrfwi7I66Z4V3xBsVjM4FCAF5CsHfeeSenn3666h0gk/5PfvITBeqHHXaY8upeeukl1Z3w+OOP38koMD1UZTLLdRLLSnqqOCBul5iTRZWMupX7LtfLAHURG5DLuE6DAis8t5Fnb72HjN+DO+DDkc2yqXELow+bzoyLz4C+dijWld6UjWcMczal8eff38teA4cyYeJErv7tzVRU9VElqZs2bqJP797sueeeDB02WHX7C4WCFJfoHnA0GsHr8+30fL7/3nv07dNHRSskPG2S2aQvQ1NTk/KKP+9lGkQC4u+++64aO1lH1hWDQMZXQucC3gKwAvDyMkPl4o3LunINBFyln8OWLVuUl96vXz/eeustRo0axRtvvMH06dOpqqpS2xBxKQFp8dBvueUW5cFLdGLKlCkKwMV7F0OgsbGRgw46iLvvvptf/OIXndGAr/+u7TmC7+II7Dagm/azHlA1M+ry+OtlbPKWMm1Jp3tkQlGeuXjp4hladQETVYv9RV9dQtQCBkrxzGj0snOxm9qoUZqrZ9XNGnc5IAFyiwQpdx0Vd3D7cw0S/feuWN0ddu/6nrvfxxcdRX1cJDQr2u0iTiJj4SRpNK4x5bilh7xFhW1NkJfoimC+S4GzCJW5tGZ492Ya3nkSW9yCo/8U/EddRnbA3p2evCOlawxkpJ+8ePfqPpDNfvsBvavnLF6aALfJihZPTLw+kxgl4dpHHnlEgZeAhnjiDz/8sPr7+uuvV5fwueeeU+/77rtPrZfLiJftKc9fwFqiyDKOIofg0rVhxHh1SDlmLAMpXYO17YOVVC/dwPp/fsrUweNoXlnNmuVrSVlt+PLzOObUE9je0cgTc54k5kiy92Ez2OeiH4BEpl0QCgcJpmMUlBXz6OOPMXbMWNatWc+61etIJ9P8+Mc/ZlttjconL/h4PmeccTrV1dV4vR6mTpuiqLPLV3yiyHL9+w1Q/IlEMk7d1lr69em7E2lMjKAlS5Ywb9481Rim6ys3F25680IwFICV8PkRRxyhwFvGTYBd/idetACxGAoCzOJ5i8H061//mvPOO0+BtgCyhNfFux40aJCKnojs85lnnsnzzz+vtnn00UerNIiE6u+55x7ldYuCnqRMNm/ejHjuM2fOVAaCLPfYY4+p/axcuVKtKw2mxHAQI/DzGPz/yXPcs2zPCHSiz+60TzUD1yY47NCG2hnQTfU43TFPk44GsTsseumaEpjR5V+NcvFur46k4HeGMP0fet7cKE8zcspdiXpmlla2oYyOztpZK5rKoe/iDWGU1uWCelfjwDyvrke/4wLs4r7N0djVY1cenmQ/4thU+NuGZhNA140ws7RM75muKWU90d+xWI3RlSY3FpvqtunOhmHtE6x+6Ab6ORw0xp0MOPsGGDKdtKNcGUwORVbWyNp13QKryrZYdBGer9ND74yw5LDtjTHtGgv6F2Ax/pFKZZQ3aLNZiMcTKl8qfwswCPBKL3p5JRIp1qxZo7y1Aw44gIEDB3LVr67knHPOIa8gj/fnfsAVV12pcrxlJaUccdQRPHj//QT8fvxGyZQAY1pC0grQbboQjByo2QxFjl1JtoYhnGDl+x+xfVsrz//fHPLseRTY8hjZZw8aV26lNK+EUePG8uQLz3LBFZfgOGoPmp/+kFdfm8P2UAu9Bvdhv6MPpnTmZCgWVUcd3GMadLSHeOSxRxk5ZjR/n/MCV/zylzgcdsLBIA//9SEuv+wyXnjheZwOGyefeBKJVILnn/+7Go+x48eq8WlpaibS3sHE8RMoKCxUfRkEKCWPLeMkuekTTjhBhb/FoBEPXkBaPh1myR8W1q5bqwBaQFNAuyC/gNaWFvbdd1+eeeYZBbDPPvOM8pQFsGXsxaj60Zln8cILc5g2bTpjx41R4/jSSy8rUBYjQLzxl195hZtvuVkZGALcV1xxubqWoj1xx29v5+QTTqC+ro4VK1YocBeDTAyBs846i8HDhvHOW28psJecveJM+Ax9C5N49FmPf9fnOufv3PtyNx7/3Zt4etb+Ro7AbnnoClCN09JvrJ1vtdys947p0vSwTWD4cnKonzf5/mtG3jQB9KPanaj3v3ugdmfbX/Uds+OambOL0Az1V07iI+cw5NqZ180wk2RVKU2MbWDjY7fiqv6YbLyD8r0m4TzqHCieRCRdiMvtVsEZS6wNh9etl7WJsM5n9MP+qs9dv13lfIzQvyIBGudkGobGZzCUIBBwqVI9KZuOJRKk0knyfYHOcYpG03i9dsLhuAqpX3TRhVx/w/UEQyEFBlVV/Zg9+wAWL1nK5s1bFGv6lRdfZPmiJTQ1NXLr3bdz/a0303tAFTNn7cdzzz1LcWE+P7/wIjx2h85XUDRC8WwTWBxWPKIMI/lws9CjSVoDbqF20VI2LfmEhuoaGre3UdS/iu0OK4PHjmXavrPoqG7mmdvu47iDD6XqxEO56Zwf0HvvkXz/9p/r20rD5pfe5v1XXiPR2s7QIYOZMHM6gX0mwUBJyxgysW5od8KbC96nsb6BQ753MEsWLWLF8uVMmTSJV16cwy8vvZQKaW/c0UaovZ1HHv4rxxx9NF6Pl0g4xN+efY7rrruOaCSiQPuuu+7ilFNOYf78+crbF4CW8Pj+++/Po48+yuWXX47L5yMRieDy+wjFYpxz/nk89tdHefX1VxUxb/as2bw4Zw5nn302d9z2Wy655BLu/f3vueD8C3j7H/9QBoI0p/G4pSVyIZUVvRkxak9i4YSKIki+XPY5YsQIln/yCW6Pm9KyMvr3709lpc5Wb20L0dbUTJHHR5FfJzRa87wk24KKCyGRl0Bl6Y7ONN3RgmRD6QzZSFilBMSw9Qb8WETqWklhGyTCnIcxN/nY/TP6X3lyenbyDR2B3Qb0b+h59RzWf2MEOvMcIr/bSsPrfyW57Fns7RspLS3BMf0omPIjsrYqEo6AKoPzSk5eyJGJLHj8X6+We2dZpYoZGCRJg09hRCpMcrbCe8HOtIZDOueZkjgy54pTLH10DNn9SCzJQw89yGuvvcrs2bNxu1y8+MIcrr32OiZNnMg/585jzgsvcPjhhzFh0jjliR986CHsMWI4N9x8M/vtvz9Tpkxl9MhRVFVU6ux0sbRSBl/EDI2JJ748TPPGRlYuXcr6pcsIb6nBk0xT4vXhywswdO9xDJo2AcYP0zutabDoD+8w9+G/c8mFF8GRQ9nw9Bs8+vyznPTj7zP8hH30uL1YEOtCNP5jHssXLGLJutU4K4oYffB+TJ85E1ffQr28LQ80F4RDKQIBB1trGliyZDEVFeWsWrWSM75/uhJgFFGZWDzKjTfdwP6zZjFs2FBqt1bzl/vu48EHH1Ljua26mj/96U9cfPHFimC2ceNGFbaWsLlwC371q19x6623qvRFaUWFAsDNtTX89dFH2XefGSpn/c7bb3PsMcfyxuuvc9yxxyqD4XsHH8zyZcvZb+ZM6rZtU2qOWzZvxul0g2ajV2UfRWrLapqKjricLiWUU9pHBszwU8w2krlyAmYvAlkmmgJpRyv3SEsHTinXs1gINTcrEpwcs4TsxXuXT/lbE+0BFSbTsDsc5BXkU1JeRkA4Bx6jvCAXtc17ciem0ndRmum/MXl9N/fRA+jfzev63zkrE9AFpLUwrHmPba/di7V5JU4SBAaOx3n8lVA8hnA6H6vTjldANB4lm7Vi8Qh/4usUizOQUoXdDUDvIr8XDiZxe5wqB+xwWQgFwwTypepbo317BwX5hSQTsGXLZubNn8fWmi1cePGFOJx2jjryCM495xyOP/ZYFvxzHnfdfjuPPPgQTz3+BJ8sXcYJp5/I3FUfE0lGmDx6ApNGT+Say69h1swDOPrk01TAKxUCh0RpBVDEe24FVrSz5Z+L2bj0E7bX1kmLIsKWJFFrGkexl4EjhjB28nhK9hoKgwqM1mlGKH4j/PWnN+BuTXDyPddDf6AmzkPnXILN7+H7Gf+LXQAAIABJREFUf79TB2rZpwCW6A51QNPWjbw99wMW/PMjsm1h9hm8FxPHjaNojz74x++lh/wNRWeVszGbtxgBOM2hZwLenvchQ/bcg8LCIjZuWEdLdS0H7z9L3a+NTc0q5yyesJDOBAi/973vMWfOHFXbPXfuXE477TRef/115bGXl1eoUP2HH85TXrF41B3t7Xzv4ANYsGCJSlW4nE7yAnk4DPU4Yd4LaH88/2NpoExRXiF+j49RY0bpeSYTwCOioSDdhFJ6Bxu5PWQ8onEIRyAaI5ZNszXcQkRLqmiCpAMkpSAevrzkU0LtEhGQNIFwKsRAkU+VNrDbsPpksCUXKCV8htWY+0x0AfQeD/2/M7V9W/fSA+jf1iv3TThuAULV8UtcuiQEN1H31A1kaxdhjzbiLOlH4cHnwbij0Cy9iFtdeIWYHRUJVKlTzpnAvobzMZub6NJFMr0b5Xm5s6ZxXOG2DvyFebrqoSCWEqK3snr5Gt56620aGuqZfcAsVnz6CWvXreGGG69nzosvMO+f/+SBhx4kHgry80suYfy4sZx4wgm8+fobrNmyjmmH78eEMRNxYSMZjFL96WYaNzUwY/aReo8CAfIaaFm4nnUfr6Ru+SZi29rxpWzKIWwN15D1ZykZVsWIA6bQ99B9YIBHByfpPVQArXFw26BQOvCsjPHABb9iz/5DmX79edBLb8iSePhdnnz8cQ677mJKjxhFayRDYbENq1HVqLqwybg0Ztg4dyErXvgH6xYuUxUQe+41gqoB/SnrU0nl5AnQv0A/blE5lUhModH3QAIMfr2IIi7cSl37hkxKU+AtHr50dg2FIioE3bdvqcqKPPfcSwoAZ8yYQV6ei3ffnceAAQMY2L9SD2kLLUbaD8ilkX5NMbBI7Z5JBhHioEcaP6ax+3U1vpaaFpxWG3mlhdARVc2dgo1NhIJB0okk9bXblKRuPBxV93g6mSIVT5DNaCriku8PYAt4ifituIryFJgLUMunVDW4CwL/Wg1rsoTlxOW5UUzhHEKwurXkeUqR0TJkpAOjhN9zAD43jWlGif5d2u9reLR6dvk1jUAPoH9NA/+d2K3Sfs/RE9BaaHr6FiIr3yIQ3YorUIh12Gx8x/8cXEOIE1BN6aTSzW2qnH6NHrrQ89IGg0Lg3CaQboazDVBPtAVxCZALJkXDWP0eQm3NWKwW/IXFrF62kpNOOInrrv0NRx5zjFru6kt/QWVlBWedfRYnn3YK1950PXuNG8Pqjeu475EHuf66GzsrK4KpINashSJnIS6BkKQNbWMr1oJiWBuHxZtZ+8Z8Pv1gGSQsBLxFYHUQTWeIumIMnFHFiP1GEpg9Fcp1ubhIIonP71Tg1mFFtccVlXGveNtv1vPgRb9ixnFHMeSnR+rriFDj6iTPX3oVHY4MP/i/O1TjlrQP7AYISbWigKsilsryrVnoSLPmwadY9+laGpubaNneRkFpEWMmTWDAsMFUDOwPeT4YVKHL2Ml60hDGlKgtMDx5uRfEANihfNtZjifPSbAjqcLpVUPKSEfAbji1KmIhRorRWFFFE2T7HVnIN2DOVN9pCao8vZQGhiMRVS+uJRO0bqslFg4p1nkwEiYl2gEOO9FEXEnSevw+CkuKlcEib09FOXhyylzl19winaR0XjS+V7mYnKZM/6r+q+vZCzFUPPTcV9ecew8p7jsxZX7VJ9ED6F/1CH+Xty+EMulfrzh1NtDaSXzwODXvPUZRxyo8ThvBvMGUn3wZ9JtFxlYhmKQii+6deYlfyyjpc7346eJMWXSieC6g55ZLJGJs2LiOwaOGK1EcLZ3EKlGGpMblv7hM5WcPOvBAtHSGpUuW8PAjj3DvQw/y9OOPsT3UwY/OO4dIOo7T5SOkRXBZvSQSUcodBTp4STi3PkZ4axPxra1Uf/QpS175AF8QPAkbfkcAh9tLiCyukiLG778vRYeMg8EGoAmoCQh7dWxUinwWCBn9UCRJYK3OknnwbR64648cc9MvKTttEhEP+OTEN8Kavz7LnCee5keXXkTJGTOUhy1t7JVSr+EaSqWcqlgQMl59HKTjYb0mReZk6+pYuHghNTXVtLa1EYlGyM/PU+DZu09viktLSKWSqqRLGP4RkYMu9OEoCHQ2spEbwWyOYtb3S3mX5J0lnC35dFNGddPadRR5fbQ2NKntbquro7yigkQySX19HZFIVJXHSamc6MsLy1wyKlabVZHt0sk4ewweoJj4Uh9vFwZ6wA8Bn54y6CyPMfPoRmhcxkveps2QSGMViWMpzXR+jqaFqtzMqly9nJv8OHxm85ksWUNUR6ngGU1hbKKV340LvjMZ+Wt5fHp2+g0cgR5A/wZelG/NISlANyqfNQdWawy2LWTrM7dTWD8PV6qDkKOYkinHwewLIG8PoqJIJ13ypPX816z6ajpvZga9E9BzQT2R4JWXX2TthrUsX7WCWQfP5rQzziCeSbJdWNh5eQTbg5x2+hlc8+vfkJdXwJwXX6a8opIjjzyagoJCUqk0Po9TF8cTZ1Q61krFngBjNbA+xbo336Zu3SYa1m0i2rqdaKidIQMG0xEPkbSDu6KIfmOHM3LfvXGPHwiijyJY4AHNrhsioiPTbslgz2YojAjZyqIaqohGv02QuB24712ee+Rx9v39r/DNGETGr2OTR8LS66MsvvdxmuvrOfjiM2FSX2LiVfp0A0xUXBOWDC6bDYcYDCqnbACbGZKXsZP9yLlJnrm5lTWffEo8FMGRtbBp3Xq8LrcSKNqwfgNFhcXYrLprLvXZAv6mOpyEruV3U7pVvje7pQnop50WEnkONI+D8vJyvRmLzUYgL6AAurikhNLyMl0YSdIXwguQe06OTY5XLoYiZxqIaWKxGFhySEqmIYVVwkqST+8utp17D5v1uZLFCEZV7tzlNZiSn/VQ5zSgM0Po35rnv+dAv3Ej0APo37hL8i06IAF01U3PQSxtx+MUybJa6h+/icCmN3B01KLZnWR6jcV/wjXQdxpJe77ukIYT5Il38jUmAJXokeF8mV3plYduvsny6yt+iS/PzyFHHMb8RQv44OMPuexXv6RPvyqcSA950aOH+x95iDt/93vO/8lPRU2dk088jSKfl0wcAgIOAnImsSoLdW8spWN1IxtfWoG9JU08GFJSTJqWJGvP4Cjy0KwFGTBlOKMOnELhvuNBKqYEHwzvMZJKYnVJ0xv933LYYVGJQ8NnNiF0GwqKArwhC7HrnuDhZ5/jkL/dReGM/roTmgFpX2+JQeyV5dxz7c1MPXB/9rnqbMVizxhOpGRXpLDRbhc1hywJicPbdA2JSCSLw2ohzw02M1esS9jrwK83TdOjEbJT4Y2JbdcgXdw8EIlLf1Pl6SONTOT3RAKk/j4ugxjQw/bS8EeIGHJ+YtRIZEJC70Z5tw7SRqca2a8dEm1JXMXSrtlY3vg+k9J1rUQNb0fhpp5FEgz/l1szN4GdExIPdoTJE6KkUZEr1Y/xmE6m3OmVo4mlKiYtWSXaJKWISpxI0j6GaqXk0KUu3+lwfp2PyLdoMuo5VGUQ7o6wTM8Q/o+PgKrhTqgJO+PwYpX2kol6WP4y2/52E6XJbWRTWZKFvbFPPAPPoeeTsvUhJQ6TSjWa0+iuj6PZtETdzIbWd+7WcmVZRbAkt2OWKqHPZNRkKj29M6k0H334IYl4nAMOOpDtrS2cePKJPPToI/gKhPjk56//9yhrN23gJz+9mBJvITaFUNCeifLTn1/OmAl7c85pP9Y5aXEolV8ESDqAeS2se3UuWz/+hHTDdjwJO464C58zn5QtQ2O8jZArSfnYAYw8bCql04fDKL8CraxSgZOpXy8Ul06DDuzYshJjN9w8u0bYKt3XNDxJvUeA5rISTifxZ91YwzYar/wrj//9eY575c8Uju9FnoCvLgKvM9rtsPjxV3nm9w9w/sUX0u/Y/aFAl5YVDHPI6UZCZAo8JI3KAAF2l03vyCbvWCyJ3+NU30qFYmfquCtF2wR7Eyi7uw0+z+CT77pGeXKX7yYPnbsrAXKzOV1X77grtaPrpszld0M0WhkRuWLZ5unn7qu7/XYR/9j1h6dnze/cCPQA+nfukv4XT0gBuuTQLWRsLrJpDXu2A9a/R+PfbsHXtBw/CcLiUo46Bv8RF0HpOJJWJ9lkCpeEQXezbu3fAbqMRtf2mGaHLSWhamjLy3JXX301CxctJJGIM2r0KO66+25uvOUm1m3cwAMPPKQIdI89/SR33XMPd9x9FzMmTsNCQrGhE2g8+shTpBMWvn/SD8kX3RzZaBxaX93GvCdfpnXJesqTTvo6AnjjGolonGBWozkbJmaH8tEDGXvkvgQOHAP9DLe7QG+8kiJDlhRW9U6rtqVOQd+0X090yyzv0IjZJGKg4TZCD0mHFckk5+HG2gHtt/2Nhx9/isMevpm++w7BFTLKs8wQRRbC61t5+jd30bKphssf/QsUOpSue3NLG6WihW7NsqpmLf0HDiYTjxNw+8ik0yp3LaQzX8Cv1OycDlcn9uQ6t50BkG7wuOvd+3l4rrDcRMTuEDkHIbspXOj2Qel6nLJQ7vGaf5u7MwX6duWp686+yQX17oBdfZ9rlXyNEa5dOeeedb7aEegB9K92fL/jWxeWu8QtbbqEbkoAMgEtqwjOuYvYitcod7QTDmZJ9JtA8X4/gMknkrUWkU4lcLgllrt7NHcT0HP1vXN/N1uQSu2xNOEwW2XKhYlFotiyFkW0uv2OOyjvVcFJp52sxD3O+P4ZnHLaqUzae2+uvubXeH1+Ru41moaGRlVZtG1bHb+74w4CbjtKDVcAVLzXugzk2WBRkNjmZpa//TEdm5sIVTfhiKZxpy1YJaZLiigpYn2cVE0fwagDp+OfsCdUWfQSK6ceqRbQUvwrKXUSd1eVzIn2vvxtBc0JWaNGza4Rtegtgj0G0EVtMvs78QiHvyENf1vIn+68l/2v+gnDjp+iu4gStrajWuJKqNmegPDba3jitj9Q4s/j2N/fqNPkU0kodJKxZ0lId7dkiAKLHKyBMMEOKMg3Lqm4vykQiVbVb8GUdtaVGSVkL2+9fe5nv1Qp4We8lDmoxuUzFujOW89dVFx04RbktqAwb0dTCFGG2MgadFad5VTESVC9O/L6F3nwv0hgolsPvatV8UV21rPM/8QI9AD6/8Rl/qpOMksmIy1CdcpvJpmSlCokG0m9+QC17zzCAEstqXCGUEEvLMNmU3jq1eCS4meb6tq2u1JxZl/srmeYC+rCkBZClbCkZXlp5CEs51defImVy1Zw3rnncsXVV1LWq4LfXH8dS1cuJxiJcN/993PVlVfh9wZYOG8BwbYgs2bMYvH8RaxasYqrL7tcz+sKkMtbcrNvbWLzx6upXbae+tVbIZLGZXXidLnAbiGUioHLzsA9B9N7wkAqD90TBuZBZUC59JoNolIOaLcqIFfvzthsjq+oGHZ6yYAODBppkYVVGXwBdJ0Ul5TlZP8C/g0ZWFjHA7+4hrFHH8yEX5yo14q7M7Sl49idXmwpCz5BLgm/v7eaP157G5P3nsz4n52rStw0a5p0gV1F6aXNjktUdURsRY7F5RTJOPD50OJxrIE8oxxLTx4r3FTiKTv6L+jK/p8NbZ8H6PJdbqXbf3yXC2lQJIhzAd10vc1QvgnwOX0i/pMIw398TJ+hs9TjiO/KSP7vrdMD6P971/xLO2OZ2FJaFpvVgi2bIZtKYbE7Id0OS19h/Zx7GBBahp20kn6t9w6k/6m/gSHTFBspk7Fgcwgi7k4mUj+dzwJ2ESgRdS4zly4NPKQxh9Q1i1CI3+VVuuqD9xzKj88/V/X4Pv+CC5X3+OTTTxEPxTj8oEPxWdw8/McHGdZnMGuXruS0406hfPgAvXxrQQ3VS1bT8Okm2tbU0la3jQGeXgRj7VQU9aYu1EJTNoKrfwll44cwYMpIBkweCcOdqvd4xprUiWRRob/bdWUyAUgBdqddOeJiL+TijniF4sFLafcO/X2946FbStsykkAXKr3N6Ilu1Yl51WmeOu8yKsp7s9+dP4eSNFpBhmotSp61kCK5qPUiFODUiWsfruH+O+9h0MABzPrVxTDEScQOLbEgxXl5uBCVtAZKi0r5ZOUn1NZuwx/IY8bUGWbTYl2wx+iZoAn5S7gOqtefgLyM9K4Buvj3qsdPFy/+3znmO7xeXU4oF7vVnZgbC/+s32U5oyWhtou37+7Fpr60x7hnQ9+hEegB9O/Qxfxvn0oun8qRFmgRbJaSpAjULKH2hbsp2PAyfo/0XbexVSshf/9zKJhxIuT3Jp22Ka/wywD0rqBuAryUOUnLzMLCQtXF68orr1TtM6Vn97y5/+SNl1/j3HPP5aAjDmXlujVc8NMLueWO3zJ6+Bgi8QiFbh82If01Jdm2cjOBtJPCUQN0ktumGBuffptNC1fTtHkb8USQwZ4+aLEk5aVlNLY10ZYJU7xHHwbOHE3VfqNhbC9dnc0NcRs0xJvJc7sJ4FBlXZ09zAVmJLYv9c028bR3MPLVMOdIjOugZobnNSRz7VBqZKroWjd4JFIvVsF2eP+K+witquGwa38G493K864hiYc8SsR6EO/cjAqkIfrRRh667W76DxnAQWefhGNkLzQ/tCbj+J12OqItSh99/kfzWbZsOQcccCDlpeWEgyGq+lbhdnlwK8NNh/aMpmGxWJXNIrK1uwPoaZVg0CG6K5B3w4nbaTkzlG6uK8ubVAK9y2AOa63r7+ZFkO60uwHo/7YzVI9r/t+e1r7V++sB9G/15ft6D16ARKLMEvZ0JsN6va9obmaSEKkl9Oof0T68n3xHSKFRm72Ixr77Meywc7AOGg9WkbUU6tguzojdnL4Aea63LoAuOXLxChsbG7nzzjtVR6/8/HwFWo8++BCfrlzJzbffRsZm4cXXX6GssoLRo8fgwYElCQ6ZzOVEG41yqLk1/P3+R1ny/jwGUEElZZQVlqt0bDgVpzbUQNJqoWhwBb5+RUw4dColR4yAQiNf7coSN2huNuTHSjgSRkumCHi9ikymasjToiJmZGjNPLRVB3YZe+UgGu65pNH1nLv4q/pb/PUEFrW8EO1FmM0ZhuonF7PoD89yxNEHYr9gXyiIE7VniVns+HAj1YdWg1QXkzJtK8SWt/OHy65hoDuPY269FgbaiNs1EokO8vN8PPb440yYMJEbb7yRO357Bw888BcmTpxEcVEJZWXl9Krshd1p10u7jGMWLSK9XixXwafLRf3c1rrdoF2us/9ZbDZzFzKWhrpud+D/ef/bcZSflwn//OdTbV+Mru5e/ybMYO61B++/3jnwm7b33QR002wVlTD91FRvC3WXmfJXuQ+r2NJm8FAWEttcLPSuSayuw9T1KTW/z0lw/cfVmmomydlRrgn+WdvvGn+T5Xan/at5Xrs6KRgNRdR5dN2G/M/8vmttj3keEnAUWs8O2avuJ4jcmbGT3aTmItHlsMu/ElEcqu+3JIJTkAmS+uBJ2l++kVKtUd0OWl4Rq+nDHoefg23sweCpUB69AM+/kn++CGXoXxm/yjE1qoplC2vWrFa9sKfsPZlpU6dy0gnH8/Of/4xRe42ktKKc1994g9feeJMLL7yQgQMGEk/E8bo8EE9DRljkxq1co5H4eDXr563gH8++yuDyfvgSTjxhO9lkljYxaAIu2m0JHL3yiQZg6lGzGDprgs5YF6k2C8QtcWxuKTozCrPTVlx2CZLrVzCdzSjPUHTGdS+5C+nLuKSytpKqlWS2LNdJt9bVa3Tv00KEDFZsRA01VE8CUotbefJnN7HXHoMYf9v5YOuAQj9Jq42IysFbVFl33KjbVm3QI9A+dwNv3PkAHo+bw6+6AMuwMp1Ql0nRUN/A1q1bqaurU+RD+f2iiy/mpVdeoV///gwdOpTCEikc19XS9Py/0cL289zUroC+023R5W7test8AUCX29UskVfzV5cZoev/cv+WvUsV/q6ao+roZcLs7tHNnQI/x27pAfRvGqR+vcezm4CuejqSjMuU4VR8F/EU1JsgGiFVL5uQTJ+oVVlSRBN1tLc3YrM48Od7iWkdZMUdUDd1d1kl46nU7/6cGJj8LTuUmFfX8qfPus1zAdQEdAMMhTksj7b6NL8zT8YERpmIzGUMbU0pEFb735WXbC+37iZ3utCPVTxL3ePc8bmD8OVAyzrRMnqnbKU+JrrQMuppiyIZZzUHLqefrGbF6XRR7JFJVQhUEiJ34aacWNyC0+HFbrPpYUbjSqRSGg6njI+cq2l0mRfZZC6LOabnMmXPNiljSyfJxqJYQuvZ/tBPyGtZjjWtkZE+1L4KWgND6HPWzVA4DOwBohmrWtcpnTqUuqZOosokE4rIJl5qVmrc7XoxdCgYwp+XTyqRUMIbso7UkNtcDtojUXx+rzra+YuWcO+9v+eYo48iFurgqMMPpWbTRn57y01M33synvw8Plr1KYcffQwHTdsfu0yuYclju3WPXPTKt2cIvfQB81/+J5GaDvKzfpxSlB3VSGSTpDwZwvY4EUeabJGL0lH9GTFrAv1mjoMqp674Io6pwb0yzayutcSfOad3Z9fkCKEYSeRObmEuPpirCn/AIYIlcpHCupzZphfe5pqrr+bWP99D730nqGNs6WjHUV6gFhP7w57IYpWbKizF5HbdaNgc5Onf30e0I8yQcSOZfs5xyuYQgRY5p3BTkMVLFpG1Zhk2fBh/fvB+Djj4QMZNGMv2ju1KCraxoV7JnIr8q9Vm5/U3XicvL4+pU6Yqg8rtcquIhd8nRwHB9nbyCgoIi45AII+UQXJUEaGuHPPuQL27R9N8xLsotX0R09pcJted2JWnv3Odfwfou7XxnpX/l0ZgNwFdD+alU07sWZdq3pCWycYpvkELWZWMy9AUaqSutoFErB2s0v8xTjZjVR5expZEU6CWC+ZdPWcT6HIBUCZ9AVzxH3IA3Wx/+VlXUSGW8c5KgNLorKASjALWptSEgqccg0H+lkSkuYwsL808zP3v4m2Te7wmmnbL/BVA1wFejCMF9PIW8Nb0NiNiUNnsSm8KTcY3Y8dq8WATL1jiwfKNiLq4rPTr14tSZ1/slImuGFZcKFg15EllaUnhWlXZkxnkNeAoKwhlXqOUAvSE1a6uglNKq7JpsskMlshmQk9eChvex6vFlLGQsdppcVVRedI1MHw2uEuJZGw4bDbVeUvFEpQBIwcgYy1AlCab1f1u0U9PqwYaoqBlgaR+HWRyF+1uOdLVG9YzcMgQ8vxePpz/MTfdeAMHzd6f888+C4/Dzratm1m2aCGxdIqx++5L71598Vmkk4lsy1AU+7SV5jfn88Fzb1IkcmkdGULbpROICJQV47F7CVqi1DhacFb56bPXQIZOG0XZPqNgsGilQkKLY/E4VP26PnJWMXt1G85ksplJ2125fXI9UOPx6VqWrZzgZBqLVBTIl4m0qi5oWb6Cv/7pQcoDFZxx6WVQalXedn08qsrSfFYbXs3Co/fex2nHn4RHJFRlfSHK2WDjs+/w9+fnUDVxFNMOmkWfQf11b90BkcYOVq5diWbViCSiTNt3Gu6Al45wOxf+9EIuvuRinG4nHpeHYEcQl9Otuqe5HC4y2YzqGR7w+tm8ZRMBf4DSklI1OtFYFJ/HSzKVVIacnljoGn3611z6rgxtzzo9I/BtHIHdBHSJ94XRNCdWza8AJyGY5wpjpVW6NLN0zXIsmkzWbvL8HkrLnBS6/CqwF01rOO2F0qIgB9C7ete54eTcGSzHxP4XY+DzPPRcL91BVgUXZVY1AL1TDNQAdHVspsEg65o6lnpKQa+q3dWXbNdsHJ17XDsMGJnghEBkgrhOLDJZwkk0gmRUoFQ/HgmX6v6uGCs2stgRyJX1UpkkjU211NVvxe2x0q/3YHrnjcCi/DEBSLsO4rJ2Zwy8K6CLkaPnQtUrq289ZXEo7FVilypJmoV4Dbx2O20fPkOh1o4llSaegSZrCQXTTidv1mlQMoRE1qN0r02TLiX17J3RBr2dpCqQliVUeXMGzWLBKYz6LLQ3t1AgcqEWqN22jd/fey+9+/bljO9/n4Dfx5tvvcUzT/8f48eP48dn/QiXw0E8GsXt8ZIVgItmsLhEYlT0zOMsfngOq95dgr09Q0BzkWqP4bQ4KMwvIGu10NaxnXg6jpZvp//MkQydPorCfcdBpZFjl0vqFI11uSpK2FOX9cSKQ0Y3N+DxFQF67tMhuXmbMOdVvbzuoROOsumd+Tx17R/58U8upOz7+xLVNJxOK22hdl6f+zYLli+mb1VfIrXN/OLYH5Annd7EaxbDpiBP2XlP3XIXrc0tDBu9FwccfTj09u/8uBjBq1Q0zLzFC6hubWDZ2pVcc811/OEv91JVVEZDzTbV5/y9995j/Pjxit8gBuudd9zBiSeeyKi9RqlUhFWIdMIJ0NLYVcmj/iTkQnh3s8euPp096/WMwLdtBHYT0CUuGVSgYdEKFaArf83WTpo6WiLbWLRgJUMG7cWAvnvgsbiwEDNAUKZ+DxkE3P9NA4OvclTNFOXnJaNyMTtnuS8tf2XOvt2cp3RXVHwo4925iLGOBM+zxMiSVKBucn71iU6XJdmxefFfk7TG6qmuWU9TQyszpx+G11qsEEgMAIl42KSsqHOlXFkNwWkjzNkZd9TlNjQxBowBUQaB0nmvh0+ep/nFP1AU3oxNdMpFyEXLJ9Z7Ev0PPQuG7we2fLISk7aKAaI3AUmnU3jcAkIZwh3tBARAslmVn3V5vHR0hMjPL1DiMB6vl4a6OhXO9fh8zP3gPf7y4IPM2GcfTj3lVNxeH6eefAoDBw3h+huuIxUXPXKb7imbdV/bYfNz7zP/+bmEN23HH3fhTjnw2dwK/J1eB64CF9uC9bTE2thr0khmHH0gzkNH62wzsfsUO1D/PWvLEs1KykBXcdPbs1qxyXmagC7j9RUDujKHJaJheuipjM58l3NvivFJ9UL7AAAgAElEQVTOFb/jk+Ur+emz9xGxxXn+1Rd46+MPqBg9hEuvuFKZtzdfdzUnjN6HaSMmcu0vf8WJZ5zBHgcaojSiEV8T4pF772HFutWccMapTPregeCVhia6/ZsId5C2Zlm+dhXt8TCLViyjuLKc3r0qcWayVG/azOzZs7n22ms5+phjqK+vZ/DgwXwwdy6HHHoIVVVVVFZIaYD+EhNJjNZ0JoXL9vla51/aM/pVzkE92+4ZgS9pBHYT0GU2bNenq2yZHii2CKS30J5ZzbqNq3HbKxjUbzQ+WwkilRGOduCwOXHafapsyeHaIQ+5E1h1d4KflWvazad2x+qm962Cu7lMo26ORhpvml78l3Q1ugN05aGbXvfOC3T16XW/Xicd6udkIZlJE4tFVahd0s0upZ8epz3ZyOKFixg6aC+qKoZiQcKdVuwWrxGyz2ITN1mhTw6vQPEFDMKW2oWEZPQIgKiIyx0ha3mkTirVBHWLaf373bg3vYtP6r+cTiIZL7WZIgbsfwrOA34orcQU2zcjiGiXqAnEExoelx5rkC2rjhlWC4loDJfPz4IFi1TkYuLECTzzzLO89NIcHHYbh3zvII474Tg+XbqMX15+OTNnzMTp8NCnVxWTJ0+j94C+CsyyooUiG5fyswW1LHjhbRa/tQias/TPq6LIVkgqnCSWiJNxaHTQwXZbEFdfDyNnjmbCodNhUpUuLGMS9WUYJGigiFZ6e0yzStoEdIsULes2kD5QXyGg63eAfleIIp4a2KSRxlAdRCD0/AIeuPl3HHbYIQz90SnM/fBliicMo8OdYUtrPRs2bqCpZhuzx+3Nmn8uYmL/PZg8ZSq+4b317TWk9EqFWJqVb77Fm6+/rhrXHHbc0XiG9Ae/9MqV65mmPRSkob6OoQMH88Af/8TQoUN4b94HHPi9gzDleKdOm8qtt93GwEGD2FK9lWnTp7Nx40bOPPNMdSbprKY8dXnF4jECbs8uk9K+uqe2Z8s9I/D1jMBuArp46B2GB1imyDFYRDm6mYbYIpYsW8y4kYdQ5B+IkzyyWTuWrA27TAAGGplQ8Zmnnwvi3UW3d4647ZxA+wJGgQqZKylNM+S+c1WvTrrLaX7cmUMX38VKNuvedVKcAkOzGmDH9Jt72KI3bjYdkYlM6gKUHIfkzTMubFan8t5zI4/qOihC3c7DoREnlmzD5xRPOMbC5R9htzsZNWI8DvykNAtOqx8LDhXWdjjkvE130nDZuwK6MhBE013G0KXwUV75chCZVghuJfbmQ0Q+uJ8S6RfqcZDR3GwNaviH70fZUZdA39EKCZMJDZsvXxdMSalFiYYjeJ02tFQCl9eDlkqjZa089sRTLF3+CXvssQfVNVs5++yz2LhxHc8+8xRDhwzm9FNOIRVP8uarb5KKpjn7h+di8fl0IRgBYQHUBth4/6sse/kDGjY1Mrh8MMWOEuq3NhInSYmtHJvPQXOqjVRRloHThjDxqClYpvVVvcflnCUu4iyw62RlYbGn02QtGcUJ0OmCunCJLmAiYG4AuhkB2d0iic5IiX4PyJ9daZZmrEZFXaRDmpTDKW6CTY1H7SNv8ur9j/LD887CcfRMso4oqV5eFm1ay5aarSxY8DG9yysY0W8Q0epGjjvlZOKpFE888jiHTZ5J+aABO3acgBVvvMncjz4iv7SYyoFV7D1zH7y9pWbPoK9IHj6VJhLczgdLPmLE2JE88cQT7DtzJvFEgmWfLCeeTHD4EUewtaaaj+bP5/obrlXZAuGLSLc3eYl2vM/Z043s64GOnr1+E0dgNwFdvNSQIcCYp+aKrFWIcM3Uxz9SjS72n/5DXFQiFa5WaRCR1UOdwncKR1PkFQpAGaIknSPUOQV1Kb0y2ea5Q2n2iTRnttzpLHe2MwHTLDIx829GYwsVXDTfsqzpoZuxVEUvyvFYBYj1WbmrUtV/dqG7zMjdMv3NLaoYiHpL2ZMAejrpQXBX6Yd05r13HEFCCgyy4BbCElmiiVa80tuZOJ+uX0pbezNTJk5T1yeezuKxFypATybTuJwSMzXdye4BXUDMIkaOprPDt1tEqwwKtSxWLQiJDljxGs1P/pJSrR0ccpAOWsNJkmV7kjfjTHz7HAvOAJm4BYu/WMUYYmlwS1l7Flxyw2TTpGNR0hlN4VEiA5u3VHPVVVcyfuJ4fnXVL3E7HVRv28xtt92i8uR33363rqWacuqhdZXsB9pgzauL+OCpV3GvaaWfowin1U0kGCMhhozUYnt9qt92a7qDkj0rGXPIJIoPGQ0DDI/clQG3hbRFWqVAIpUim83gFe1yBeQawXAHhf78Ts6DXpVhoK4J6F0N0v/k5jFvB3Mdw6gwQd3ET/3Oz5IVtrtRDid5dasY1tv1+2bJdQ+y6N0POPuqy2DsEMXQD5LkxXfeoKJ/H/oN7M/bb79NbU01g8p6M2vkBKINbdizNgYOGoy1TFIiIveexuGxk2lPsnLhMrat2cimlWsYO2IUfXv3oe+ee0KfPAhnoMimRwwcUhCeVk1x3nnvPRWJWbBoIT+/9FLefvcdFSU56dQT1fwil1CiTSZv8gvVl+xmBO8/uSQ9y/aMwNc5ArsJ6BkymRg2m8QZnaq8NE0Qm7WFxtQ/WbxkMbMnn4+dCsXvlRIqLWlXhCfFcVL4LOa6JOJyQcuc5XLrqI1Qb2eMUpaRx1tvJ7nD/DcBaOfpTP/e3J75hCtetlmklcPmzgV0ObccxehOirIJ/l39of/kcuaeZ9fjM4OlOqGqk5kv2lrZFOK5axkboSC4XH7cbptEq9VL00MlehbdCsFgirw8veQrnmzH7ZTpPc7aTZ/Q0LyVfSbPwIKHaDKDz1miatMTiZRS+Nrh75mAbrL/9X1J+1Gn3Yxhe9huEaFXlISoTYvpDUXqF9F875mUxrfsiMykIOgpJb7n4VQefS4EKiDlAH85cSxEDUDXzSmNNZ8s4U9/uJdQOIrD5eXSK66mslcfUqkEF150AYOGDuKyKy4la5USLRtbtm6iJFBMcaAMUjYd0MU7XxXl3Yf/xvx/zGOwp5LCRg1vykKSjE48t9vJeu1EbEnaLVEO/cExlMwaD6McOotbbhlpfW3X6EiGyVhseB0+g2+dJa0llPyq02o3qutzwycGoJv1zl0iKP/JnbPT42IaBzpyd3roOrDr948m0rxCerM59LtJ07Ca0QIZmyZY+fDTzH3xFc655EIsB0zUhXC88PH6tfzliUdw+N1MnDoZf8aCryHMsN79GTRpnBoTMbKU2I0DvVlNTL/3kMIADT596S3qa+sUEbGmbhv7HXQgFf17YelfAOE4qpG6MGpFxUbsrvaIIiC+/c47jJ0wnor+lbrBamTDEnENl9s0zruMXHcA3gPqu3R79az07RqB3QT0HJwxNBI0i3jtddTF32LxkiXM3PsC/NYBBhHOgS3rVB66NG7a3tGCzRXDZk+rUiRp9CE1xH63rsIRioaxK5Sy4XH6SSQzuJxeRaDS67PFO9RDwvFEDLvDit1qIZNNq799bmGw67OcTGyZjIbVKqQvqd+WGtsduo2aljRUMjMkkwmcTo9Orra7SEg/DXFWVStOcErI1gjVB0PbSWeSqo5WwuCKea08tgSiUibnJeU5yXRS1VTblDyWAbyyjawFq8VGNBbD45H8tR7ej0bjeNxu3VN22wmFwgQC0kkjQzQWwevxsGHjehxOO/36VqkxEK9ddMei8QRedx7JpIbd5lITqxDNZCgFyAW+5HP1xmW0tNew9/i9seETGMJGAC1rx27RyxAtuWV+6rRzAN3wCJUWmRZRHnqHxaUmdolIOySPrkofthD9849x1cwnFY3h9ki9Ypa4xU1twTj6zTgBx9QDwVYIjmJCGYeSNFfFctEo1lSMs04/haOPPIKjjjyGZ/7+Im+//xG333En5SWFWO0WbrztJhYuXcx1N13HkAFDFds/m0jhignZzgUtsP7hfzD/uXdI1YYpzPrIS3gozxYSSkvayIKz0ENNrJ76dAujD5zAtB8cCVP76CF6uf6Gbk7GUGuT2JIE1vXiKVNgxIi4GNoBO3IhOqtRfPdcx3p3Iu7qLspNQ+U4/12dd/Oeyw3iKDjMQKQ1hS/fAa3w2lW/pWn1Bk76/mm4jtxHdVlrSoTY2FbPnff+jot/8hNWzPuYbUtXcv4FF/Dch+9w2hk/xCPjp8raUkoPQC+RM8YtV0uqNUPjynVs+nQ1Dc0NZAud+EsLlPBMf/HeA0bjdTPzZfJlcyMZuSeRC9TKxpcdy5TRBeyN5bpm7Xpw/tsFWD1H+/kjsHuAviMCrM8t4h1YZZqrpS7+GouXLmW/yT/Da61SPZwFmK2aW/nJwt4OhppY/ulCAvnSqCNNLB6lrKyUwYMHKSDctGkzgwYNxmXTS8uSqszNQyqVVd2zZBuJRAyvV0+KalL/TJrW1mZS6SS9K3qpjLPZfiGZTqv1xVOPJ5IKaOOxGJlMCp9ftqHXoAt71m4zc+NOwsEEPp9LJ1Hp9gEdHW20tjYpsYxEKonL5VJNQKSeVkBdANz8dNjFK5KysRQOm4NYQqIaNpx2B8l0TC0XjcfwusVokVC3R7HBczuGyblJKZmGHtqVuuy16z6lvLwAmz1LUaDASADYCMfj+N0iIONE0+xYrXbS0qvcrnvmota3A9CrDUD3dwF0dxdANyZKBeiGpynHo2rHM6CFweIkYvGoUTS5Ymoejm2D539NeOmLWKNteF0SyhH+gJVa91BKxx+Ma9ax4O8D9lKCGRcWaUoi+NDRwaMP/AmvVeP8s8/G5g2wZVMNZ517MU8/+xx5XumiJrnrJI8+8TjDR+7F1ElTyQiYWx26Z74hxorn3mXFK/PRNnVQrgXIS7kgmSVCmhJrBVFXjI2xzaRLYPyRe7PXcfvA6D6QJw1SJCwsYy93sfQy049NwFg6jinSnhkD3glJDRRSHzqg693Kd3Didqef9mcBuonzJnh1BTHjFlarh0IJ/AHdCHMJ8K7ezhO/uY14dSM/+vWVMHaQ6oVeF25nzdYNbFi5im2bNvPDU0/jvQ/nsmTLWsZMGM8B02dS6PThl6iOCpyJ3J0hLGAekFlVINfEyFi98+LfCMXDqme9x+OhoKiQ8spK+varwl1ZskPjySw37xLwkFy88hBUFze9+1xnzWVXsO9i/+SOQw9Q9IzAd2EEdh/QzYiz4a3JBJ+11FGXeInFS5Yxa+8rcFv6YlVq0hKO8+qsVGuKaKyNZCbF1potRKNhevWupLS0mHg8pnfDSumiIX36VOG2+1m/cRMOu4dwOEZlRR9KiksNkQkHHaE2WlqacDitNDTUkc4kmDBhPDU1NZSWlpHnLWTjls3kBQopLS7nkxUrKS0pJJnoIB4PseceQ2luqyeZjClvWDx0n7eAkqJeNDdvV+sJaItwi7g19Q3VNDQ0MGrMBMLRGG1tbUjP7bKyMmOiDDGw30BC0ZBq19m7d2+qq6tVP+6WlhblzVdVVeJyabRsb6SttR2Px08smmTokD2x4VBBYPG4m1qbCEeCRCJB8vJ99OlVSWt7M5u3rCcv4CSTSTBq6EiaOlpobm5TNOuArxSft5jC/AqsFhfptJRqiR8p6t65gC4e+hRsmIAukQY7dqvpocvp5OTRlaCMALpMoCagi96qxLNtpKxelQQxkxtKbzzWCMueouXlP+MM1pLnSOghAyu0WsqxVY2jYMZRMHw6WMuI2QvI2CTQDosWzOfUY4/kj3fcytHHHU/91jquvOYGZh54BKeefixaIo3Dqfu5yXiSWCSB1+bBIQn4GMSXNLLslQ9Z+tJcMpvb6W8robe9EEdMqvcl0J7PdmKEXVH8Q/IYeehoqo6aCHsWgjcGjqQqxdSBXAwzEeAReRhDbVVJswopsOt0YKBJZy9wHdBN2SIzSv6lAXoOeHUH5N2Buplrl8+W7UEKfHn4hHKwvo2P73+WTQuXc8ZPL4Qp4jnr4ff1S1axpXoLTdEOpep28tFH88Tjj2F1uzjznLNpbm9XioSLFy5mwuhxeCwOVfKn1yMaY+TSuYEqNG9SYEIJEu3tNLU009jcREcwSCqTxu3x4Av4KSoupqSslPyCAvBKK9pupCt2crezpJNJ7G4jtNbjoX8X8KrnHP7NCHw5gG6YuspDV556PXWJOSxespzZe/8aJxXYLGKWS/mMBOd0Nnw6G1Fh73Vb1hGJhBg9YqQKSNY2VdPU3EhRUSE1NbX07zdQhb6rt9ZRWdGXeDxFfl4h5SWi5KEHmz9d+QkZLcmAgVVs2bKRtu3NTJs2lSVLljBgwEDVxnLB0sUKmPv07sf8+QsYPEjUqbKsX7+SmTOms/zTJRQVFShvYft24QK4GTliAqFQjKJCUauyKMC3WDM0NdcTCofo1bcvPrfMdpDUkjisDrbUbFG1tOIpdkQ6VNnNiBEjmDdvnqqplVpqAf9+/XtjsSVoaqrH5fLisLvZtKmaUSPHUJJfRpoM0st7zdrV6rgSSYlGOOldWcHW2k1ktAThUDMJUeMaN43l61bQ1trBnnuMIRrWaKzvYPKkfRUACZnMbpPRTXaG3NdsWkbL9m3sPX6qAegubJiA7tA7dCnry5z6jVorBep66kAE6JTzJCF3dV29pCwS1NfXkoipM9wEHUtpeORGXM2rKJTEquQzbJCwBNjuKKdk3IHYDz8TbJVo7nIiKpgNyXiEBR+8wyvPPYXP6Sat2dljxDh+dMG5ejpVZEfJEmkL4gvk66AhO09B3ZxPeOPROWTqwlibYhSl3ZRoXnxJG86sjISden+WZkeMXiN7M+uUA7B+b7AKM+MMknJGVcMW/VwkiO/Ejhu7Sk0IR8CkGBjRi51cPhPQTeDRE+ZdagZ2q2rt855tE8DNtLN5FXPXkWXEWAnFogQ8ogcBjW3t9M8vUMTB9274E6vmLWT6Afsz6uLTFKCr8oN8B//31NNM2XsSqxcuYvOmjZx7yUXgcaHZbfzjvXd54YU53HbzrQQEUM3hkfO36pdHZoNkJEm53CF6wcgOFdfOcc2SCgZpD3aoBjstra3qebDabXi9XlweF4UlBWQtesTOHwgoD9/mUQzQnUmiXQDdNKh6Qu49GPldGoHdB/ScmaMT0NlmAPoKZk++EUe2CLtNgo0ZrJpRZmIVjy5GRyJCXUOdCnv37lOB3+mhNdxEe0eb0iXftm0b5WWVingn3uuIwWPUk5/QRA4U3DYXoXiQjZvWUVZWTK+SMmpbtrBtWw2TR09kwYoF9KsaQHl+JctWf0peoIg+ffqxfNmnjB09DqfFyVtvv8m48aNYt34148aNwW1zs2HLZtpaQ0wavw+pdFaBrbwkX57JJGlorCUYbmHInv1xGOAWTASVDnVdfZ2qqx2/13gatjcocB87fCxzF8xl2LBh+P1+FTmQEL1EIiS8PnLoaJWF/WDePIYNHU5FiQhpWKmpr1HnsveESSoyENdEmS/Fho3r6NO7jLbtddTUbGa/qfuxfPUKfL58hlbtRXskzupVm5g8cYYB6GkD0M0ceow1mz+hpa2eKeOn6blzBNADaBkHdquU5OlRTN0C68ZLl2C7QeyySmG3EOBkYauXoBFalqy/I9KsasTanryd7Ib3CcTqcWaFFS9fummK2qDfRMpO/imUjwF3JRFJFxgGQTYVgmiIl+fM4e7f/Ymjjj+Dg486mQGDeysmfDoaweXwQYtEdBwKNVfd/RqfvrOY1jV1FFv8FNp8eDU72VgSiyZnaieaZ2WVr53xx+3HxKNnwx5uHbRUzjxOR7pDGZI6HoksjF2BuYjcdoK5iZS5ed2uYJLz946IvP7gmLUWuzqp5AJ3t9v43AWytLa3kl9QKMLBerWGLB/P4hHmahw2PfIW7zz3IoOHDWHmz84j6k3g7SVN3KF25Xpef/d1fnT2mVg8Xsl/8dbrb7Bw8WJ+ePZZ2D0eAqVFaIZgUI7Zo2v3y9UyVYWVB2/ccDm1+an2MA6vV7rV7Dg9DaJt7QTDQYLBdjQto1JYXr9PefD+vAA4jFx8Z4REX70rtyA3Nb+r16BnvZ4R+KaMwO4Beq7Zb5H8tV55m6WeuuQcFi9axaxJt+LIBtTzpaYMTWdfYwB6VMuwpaZa5YWr+vXCatHYUr0RIZvl5fmpra2lV68++LwBmpraKCvtRSqZpbCwmHxfgZoYYpkIm7dsUBrlhUUB1q1bRSqdYMaE6cxbNg+fL0BZaQXV1XUU5JdQXFRObU09Y4aPU+VGy5YuYczYvVizZiVFxQUKaOV78cjG7DWZ1u1BAv4C5QXolKYMtfVbqGvYyh579ScSC9LR0UE0KhyAMqVFLSDev39/1X1KPP7J4yez5JMlDBkyhEJPIeuq1ymeQEVFJTXV2ygv70UykWHduk1Mn7YvbptAoVVJjC5evJBevctVOsFq1ZS++oYNa8nP95HNpqmp3sp+++3Hli3VSsO9uKiC1uYwLmceQwaPUECU1lJI+a7Un+ukuKgC9Na2JqaMn54D6HlKA14t2+mhKxd8B+NdgYSE3G3KudL9del5ntDL16w+2q1u9Z2IqNmTHaomXXv/KdrnPYWjdR0ShbWJly615jELLflDqZp9Oux9DAT6E1UqglK2lsKejuG2W8iEwoSjGZ545iVe+sc8fn39tYwdPVAkcfTm4pLV2ZBm67Pv8c7DL1GU9JGfdmOPW1RPcyEpZqwaiUyKVDZFc16CCZcdybDDJ0I/rx7GlTpyN2guCY9L0sMEXmlAJCNpU1GBnYq9uwFzU+re9AR3ct5Vvt1A2h0W0y7NCbmh9C4R5x3byz2I3L0YFRvy3DZub8Pj9pPn0RuitLTHKfW59d7oDVl+f9Z5xOwaF//xFlyVRRBLQr6TrC1JypLG6XKzZc1a7rnrbi677DLeevddhuw1nFAqTp/BA+jTu78yXlQTIbLKoJLh1uKiy59TRZI7p6Q0vaTNeGnxlEpVCXgLx6KT9S7fC6FG3kKGU2Oql+lZXM6dNBp6AH2XbrOelb4lI7CbgC6TvKkkJnlZIfwIYaiRuuSLLF60hv0n3I4940G4Mio0a7BXLXbRH5ccpof1W7eonPfQgQPV/5avWkx7RyuVleUqNF1eXkFRUQkb1m8hEk6QSmqMGDGKkvySzv3Xt9XS3FKPpiUIhdvxBzyMGjaSDTUbaGvbrgRYhPFdXFyBzeoiFIzSv18/krEwbW2NDOk3kA01a6iv36YmjGg0SXlZHwYNGE5Lcwf5+cUqhy71zRJpCMXa2R5sYcWqFSruW1RURElJCX0r+yqwWL58uQJ4+b+8RMpSwF2WKfIWKUAXktrAXn1ZsmaREkKLROLEomm+t99hKkMr3bxcFhefrltBNBYklY5TUOijoqKU+oZawqEoed5iIuE4Y8aMYfXqNYpfIKBut3rZY9goZcAImS4tghxW4fpHsUhzHGKs2SIh+mamjN+ni4cu4j86z2sHEVA3ZBQQKRQR11wAXTfQbIoYF4VMGKx+2mwBBegiKmtLhyHWAtULCb10J+mapQQ8TmzxkC4xa7NQ5+hLauB0+h3/Uyjbk6jK6Qvey+SfINRcR6C4hNa6NuyeYv4xbxkVfXsxclQVeVYrqa0dONxFtD48jzm3P0Fhm4NB7kpcMRvxbEwvqbJ6CNoShK1J8vuW4ptYweg/HIf0Xsmt4Y+nsqpkSjXzMr5SnAATDbqiaJf679xCRoNx0MkpUINqvlU0o6um7xefOXLBaSebIvf4cn/vuulOQSWz0ZGNZCyFw+mWSysdcUkFU/il5HFbmr/d80c2rl7DD8/7MaUHjNVdbI/o+Gs0tjRyw3XXc8QRR7Bxwwa2bt7Cb2+9lXvu+R3TpkxlxHDpGWDBZrXicIvFpKl0Wu+qfjq3IJ1RqSj53uvRo2EKp9OarpRotlHNtVpUziBntFW7QcMAyB2QHDe8B9C/+P3Vs+S3bwS+BEDfIcgiIWMpfcrSRF3iRRYvXsV+E27ArhUgz7Cea9U9P6xRrFbhpLsJJxLKQ/cp9RM9BpfQYiSScdxut2KpO0RJLJvGZnGSSmu47R6SmaTyxH2qXjpDKLEdmy2LS83EIkSqP9w1TbVEIjF696oi4CrUlcgSKfwuIegl2B5qUgaAsNYl9y7NIba3BXG7/QzpN9xgjUti1UIsGcWj6tbEdxOh1TTheASnUxjlGl67xGwtJLIJVSsuva5TWgq31U1ci2O3OpRv0hZqoygQoLZlvdpnZUVvpU/e1NjGVAnzIwInQugRClsSWSuWCavzzVPNbTSCsTD5njJiiSRel5ulnyylpKSM8rJeShxGGP2qtaUAeiaL3SaAHskB9OW0tjUwZdwMbEiTHA/2/2fvTeDjOsur8TP7vmi0r5blRbYc72tsx05CEhISSMMO39fAx5aE/im00JbShQJt8wGFQktKKfQjrElaEhJIyILjxHZiO14ir5JX7dY6M5Jm3+f/O897rzQWdkpIDMTRzc/RSDNz5947933P+zzPec5hDZ0tbpqtpAogS6bBqRQuH5D1rWZOoaUx7Z6PSvtaTAN0j/Sjp4FoGMieQ/DHn0fmzHOodhRhSkyoYmqZA9GiC4P2BrR+6LNA3UrkjdXIa9fOWEzDIf45DLPdspBIGZX4jC1fgJMEvSgw/L3d+Ok//RALrPVAfxJsAqyBG0mxCDMjbTPjdG4MEU8R1733Vsz91DViqJK08f4zwGxUZDcdxOUnr9/FAFIDCiGCljANZuJ9qZrCNKBrH3SpAZ0fczFQF6XCjIpsqbWQ1+4TDla9a4UPkpAMBwlse7/+A7Qfbod/SQv+4APvgT3ghsFnk8E9ODSC6vpq3P3FL+EPbn0LPC4nvv2tb2H9mjWorqxEZGISdbU1aFu+AplYDDv3PI8r33AtTBaO8fMa/OR7SKcysNtKlOBmngfnEXZLSFResigThSvNNpCCF6WLgN+waH7RS/jam/Nnj/gyvgKvEND13KOK1EkcIk9s60IAACAASURBVBO4iCAGk4/iYPsBbF33cXjMC5TIiQhaqJSbUbPzKu3L1ZLxUyOT0o42q07ook1oESajAfFEEi6nIr7EEym4pG2NWwGZXApWAfRpEEpIm5gZNq1ljfsxGk3SKmcxAZHYOLxuF5KZODo6j8LhsEtk7XS6pYWM74vE4jAYTPC4FLBzo42jyUJBT4O0orENTn9ufHICZb6ASFjarRpJh0fIji1hnJukvJAtTmJouB/jYbLcHfD7A6gKVGuLhzQcVheyeUqJEtz13h21H8ECqesTrA2IRCdkEVTmJ2eB7PfpTp5crgizWY/Q0xKpd/a8iLHJHmxYvgVm1KIAHyxwoiD99xIfadK0fEyBHQV3eoA+XWJRV19Kn0XSlkmM1GvP2hXJ5mDMB5He8X30PPltNOd7YUtnAU8ZJkLj8JdbES6YkVt0Lare9ReAbRkYOicoWmNi5icFc7EIe05pC4RMKTiMdiGiYwwIfWcfnv7OI8iOZVHtrgbo5Z1MokbutjhiiGPSDfRU5nDVh9+KxR++Th2Yn2Jy0znpC833U662F5oINDDXn7rQxD8zIz/V4iYrht8QYbQPnFpfvdQkddEovTTloCGiWPJOd4vJIeoWByKJB+S6e/CLXz6FZ5/egbvedycWLFwMzK+Y8n4PjU6g88xJDAWHkcyl5MZYvnI5Hn74p6gKlOHdb3s7fnLf/fjwR+8SSalgOoIymw/ZYhpOetFzMV40yD+JzNkCJ74CTNHnhRQnB2lh+2gUvnKPZLjYvqiXieKxJFxuhzQg5LLkj5hgYNqJyrfiPmeCoSSdL/esdp1KpZT1Szfzp1yXkn+XMUbMntpr6Aq8QkDXp3eV9pIInR7jhgkMJh7FwUN7ce3Gu+DAXBih2tUIJCpyViAcT05Kio2gxUZ2aotLD/YMywUOMimRsVSaSsJhd2h912og0nKTqpYUQiFJhn3arJmaxe1KASDNPKYXDepbUlX/gtSY+V6mtXO5DJwOp/gvF4tFeJw+qbXbLKofPhQeh8ftg5V1PK0RiTanJqqhaMM8Fo/D7WIuV2ldUCjGYrHCRtnVklk4kQoLaJJMp6xI9M2AbCGHWDSJbLYAp8MDh92jBHU4KbE1WlOG42OqtKZSaemhJwdAP0+xQxVhGR3QWUMnoCfR0bMfo5Ez2LCMgN6IAgKwFu0qQpdT0RuGOXU5RLN+apkkQKa6/EsBQPGZ6IlOFDAiywWe9t05ijHk23+Os4/+K5rG98NezCELr3hg2x1xxJJAon4Rqm79U2AOyw4VyLksihGNNFwww5ZT7PqYKQU376FhIPyjDhz47hOInwrCaw3AkDeLXKjbaICnkEAcY/DWlGHAE0fjuzZj2V1vR9qchq3Sdn709hoauK/Koc7M2ZeozE0BVrEIg852pRQk0xHUVO8bwMCpftz37/ehoaYJV9/wBjRsWKkEeDhMNFW9Fw4cwuGOI7A7bOg8cRx//Zd/ie9861uoqarEjTffhJzFAJfDg2Q2ARO9CvJFuGwu5As56RjhfZxMpOQYOM6dbFnTNoK4gST5IpCkaY/NBquZY1zd7wRuh0NTprkAIhcyeRhtmtDTzLSKvqjRyin6TFf6cxbQX5W7cHYnr+IVuOSAft3GP4IVTaJEpqJ0sqy5Ubglj3B0EGVkpUq6nv83IV8sIplMCxFOLRMU0IXGgygvCyCWiApw+T3UplQ9yFSHkwkBBYTCQbhcTiUck03BbuHiQbF4dauMbI7MWIa4it8bS0bgJlNXYztRda2nt0ci+5rqOvGTthi5H5NkCLjwsFnNmIyNIBINw+PxwOf2IZ5Kwm33Ip5KaO1sRuSYlTAYNcCn7WNeeuwpCGM1M+zJIlNMIx6PC1GOqXum/e0mB7r6epBO56QWXlvVIJ+vu2uriL100zMmXMAwujEqf/MpQOfVZA1dB/QDGI2cfkWAzmuvf6qqpeuArnqR0gULDCbWSAGnIQn078Hww1+H/fTj8NvySEcNsJX5gEIYoQQQd1SiaeN7gGs/Cjgbkbc5RbGVeR9xJ82VRLQJIPqTU9j57cdwdu9R1KESVe5aFJKUxc3CLjmjOBLmOKLVRaz639eh4Y5bACZAdIn+VxYgv4pD8Xewq5cAdD1nITkh/QsWpzaGwRryaxSaE0+8gAfvewDlgTLc/qH3w9nWCCSzgMuCs92ncfz4MaTJJynzw+1zY9+hg/jA/3cnXKyVUzO2UEA+FsXQ2Cj6R4axYEkb3AE/RkIhPPCTn+BNb34zmoRUZ0QsE0MqmUKlr0LKT24qOabScGj95sy+FVjq0oh2LLXJctRml8Uw297sNopEXeSLn3lNZg6x0q/p9Xzv/A5u19mP/J+vwG8F0C1olD5nBb0K0IsFK5LJKDrP7sfitnlwmF2IpeNw27zIFHIYGhpBTXWt1KC5BcfH0NV9FldcsQQTE+OYnJzAvHkLhBlutzthNih3q3Q2hZHRYUmZs/7OOjbr7bKUoKKbhX3watFA3+9sISElOPayU32bcSfBnMYaXV1domdOtTrWozlZWCgjSgGVfA4jo+dwbugkRkYHpB3N7y9DNBqH1+OXlD57yQm+qhhhls+VxYf2u5LLSmIo1Ie+vl6Mjo6gprZG2toaGhrgsXpxuvcMkskMfN4A5tTRGcSEOGVtbR5k80VYTGQlGzEZCcMnCyM1FeuKc78K6DMj9FcC6MpNTJ2j2pRQCiN0BehZutUZDSLo5TSmgNhpJH/2DUzu/iFqHDkx8TBVlSGVHEfGCMQzXhhrVqP6nX8OzFmNgtWHhMEq+MstGUnAz4UXU+1dwBMf/yomDg+KHYDf7IcpaYQDFriMZkQKYVhcJpwzheC5sgk3fvmTQDPb8QowuLiwKsBc2g71P4+Xy+sVvwag6x34ytiG0ozUD6AbEB1SgMJoDEa/W67/Y9//ER792cPYsuUqvOeuO4EyK3KDYzAH/ALuHPg/+va3MXfxAjjL/fC5naIRkRoYgL2+Dt/40v/FYGhM7oP3vv92tC1bjjs/8Uf4wt13SxQfy8Zx3333iUjTDW+4AU7Ykc+QX0HCq8oeRWMxAW6PyzWVweOXpmMvs1jku7DkV8ypLN6vrIk10iKzcwYxnbjIVlq3v7zujNmzeY1egUsO6Ey5M0I3w3MeoKeSRURjYWx/7iGsWtMGl8uN0ZEgmpq4Ejehu7sXixYtFjAma7y/v09W+uvXr0MsFkX/QB9aFy4S0ReH3YXG2gYMjp2T+jfbxDhpJxJJlJWVSe03FksIG9xqtcPr9QvostYeTYbR19eNJa1tYAJ44Fw/KirKEQoFpf2M9e7Gxib4nGWy0KArF+e2waFhTEyOIhLvR//AGaxZs1Z051nTs5htEsHPb1qIWDohKnCRSBwOhwuVFVXwuZhZkMQgus8dRyQaQiQakc/kgoWTDLXhWecLBkNIxFOw2RyY2zwP4+OTCIcnUOYvx9joJBy2cng8ZRgc7MfSpUtEWlaIdAL2dhQKBi1Cp/Sr3rbGCD2lpdwJ6Ff9Ril35SqmJFF1QFcWOiyfKJU/1tKlBFtgTiYDpHuBXfdh8PFvorYQhoHi+C4rxpMZuMpcyMWsGM340PzWu4DNtwHWOqSNdOpjWUVUZOBklN4FTPx4H7b/84/hSllh95cDeQsSE5PwwoYyox1jhTGEnRlkFrrw9rs/CtPGGrXiIDM7lVNqcq/nKOt/AHTOacyE0dBliuHPL1J/n6g5a4Co9ZOP9w7g4e/fh7HTPbhu8xasuu02wG0F8knAY9fEYwp48P4H0NTUgLXXbuaXgf6+Ptz7/Xvx6b/6DP7z3u8KkNqcdrx4+BBuufUtqGuog788gBMnT8JitWDNsrWIJiKocJYLh6XARVpJC2Aun5OSGTd9Yc9xZbVMp+zJ57FI+6V2E0yl5blS0Yh1eqvDzAleT2HM9Ch+jQLB7GFfHlfgkgP6NVfeCZthDizwaJQuFaEnEwVEYyG0H9+O5SsXIp8v4uTJU2hbvFQi7mNHOwQkbUY70oU0wuEQOjqOY83a1Ugk4jh5shMLFiwUD222pS1ftgyHDrdj3rx5KHP70TXQhdGRMWl5I8haLXa43T6pA7MvneQzMuuzuQTa2w9g/bp1GAuNSt879eS5gKisrMTkZEReP7e5BQ4LDUyK6B84h1AojLnz6pDOjeDU6aNYvnyFSMYSfFkuSKUyovh26tRZMZThQoLiNG63F06HC9lsDtHYOMZC/QiUe2CzWXH69Cm0tMwVYOfko0vfZoTEY0FT4xyMjgYlC9DYMAdnz/TD46oW9TyS+VavXgWXk6UNEzLZgtT8CwX2rjPlXQroypxF1dBPvSJAZ6FEaZyzcKHmaxFtpXCMtLbZQBzmQwuL85kB4MR2BH92DxzBE3AVEwIQE0XAW14GY9KMc+Ec/OtvhOuWDwBVq1AwBVRgaIKQGA3Umbn3FJ750v2oHC8iG08jbrLBbLHDxL5mZIWxEbflcNQ2gvf9y5/Bddt8pAxFWD1q8s4m07AxTTsL6Gom06JNPbs+s6Q8lXov5dFpc2AqkoTdrRE/uY4juHf24dH/ehD9PX1YuWEdyubUovXqzYBXRfah7nPwVZbBXOGUNoIvf+lL8LpceNc73oHv3XsvGhsbZQzeetut2LZ9G+wuB1xeN6rrajE0Moybb34zurq7EfAEpL7OdlCWmHh4qUwKFrGxBZ548kmsXbdWLey1ktt4ZFzAvrG6HqAoDf/OSL30pBmlS3rrIhG63NNay+Hr+R66PHDwsjmLSw7ojNBtmAMz3OcBej5nRjIVwcnuF7Bs6UIkUikcPnwUa9asg93kxM7du7Bu3QY4zE6RVCVJ5ujRI2hrWyxuaF1dZ7Fo0SJxUGtvb8fVm7Zi556daF20ENVl1Th49KDU3BYvXoIzZ7pQHqhEXVUj0mLQwjYZDlRxkcDp7pMSDTON7/f7hQh37NgxLF68WECadqStrYvgcXhlzHf39gigr1zVhmwhiENHXsDCha2ygPB4fFr7WRBr127A0SMdaG1djICb0rGEPx4V+7fzCIfHEAyfQ3NzvRi1PL/3OTQ3E7RHYDIbJUPA2rxuLlNf34Dh4VHOQVi8sA2Hj3bA761Fy5z5eG7PTqxYuUyiEaqZJdN0eaNzmlEmumlAn3Zb6+jZ9woBPS9nRJZDVpNqVRrnJFJlFFvRyGMpwmwzwcIDz40AY8eR+sW3kex8FmXZMQGAnN2MgtEuOmzxtAGT/nrUXf0uYPP7AVO1NO6xLErr9cSuczj6pe3offIg2szVyOayGJEjsCFgZGkkgRxSSNVYYX3jAmz+yntFzjVmLMJhNKCQTcNitqKQy8GoMwsvmyH9Mk6kNELXQF23a9dV3ab5m6IjB2kIEP16ftFkxCgmB/1rMJkCbOwx1yo/fGIwiMP7X8TubTvQ0jwXRrsV1916CwzNAeSzReQdBjy3dzd+cv/9+NDt70dNoBzDAwMw5gt44P77cfeXv4RvffMbKKsIoLapHuHYJIZDY2hspnzzC3jj9TficPth3H777XA4nRgeGcajjz2G666/Xko95wYHsXHDRgX0OWamiti9Z4/4K7z55ltgN1Pn0aBY7zMos5JyJ2iXAr1+eUsB/WVc8tmXzl6BS3kFLjmgvxQprljI4KlnH8KadUuRyxbQ2XkSWzdeIyvp7TufxaqVa+D3+BFLxmTAvdh+EHPmNEnEOTY2iuVLliGRjWPnzh248Q1vxLPPP4uamhpJmR84cEBAeG7DPBw83C4Rcl1to0S4VH1rqCOrm4CURyQxLprvJK5t3bQV49Fxef+a1WuRTKYkUq6rq4fJSKgqYmJiEj3dvaitD8BojuPAi7vRPGeupMfnz18oUXpf3zlsvHIzDh8+JqQ6arXz7x6PH9UVNXKOwfFRnD5zDPPmz4HVasFzz+3CqtUrpKTAc6SJC+uFPHdG6RUVlaIqxyl08fw27G9/EYGyasxrno8dz2/HsmVLpfXNzkVQvgiryYlCke1xFwH07v0YjZ78jSN05R2ms9mVmQonfUn6s31NeoEtiCUysLkcsAiJKgSkBpB/6nsY2/cwKmPdCiTcXiQmEnBSQs5qR28sh4oVb4Trts8AngWA1a2AYjSP9n/7Bfr+4xAqxviZE6g0VSFsKCCWS6LK6KKSDSaMUYw3GHHb459HwpGFqYFmN/RaSQqY51JpkSZ9pW1jl3Jw/lb2rYN6SW+djsd8Kl8ifDtVMhbrYfXNpzWXQze/dZZC+EeS51jO0PcdyQJWC0b3HMHRY8fQceY0KprqceU1W9C8ZCH6z3RLe2rV/HogWSDZAqHuAdiddgwND+H+/7pfUj/rr1yP7TuewU03v0myK/sPHMA73/Uu/P0//APuZp3d45Go/vNf+AI+cucd6KUZUmUFFra24tSpU4jEomhbsgSHjxyW1P1NN96I1gULhUzLMaYaUKe3kktykUTObBH9t3KPzn7Ir30FLjmgv2HjR2Eq1MNm9E1F6BzpBulrKaDj1EFMRkICeky7E5zGJycxMhJEbW0dfB7flO3o0eNHxImtpqYa0VgEba2LMBIcFN33BfMWyHDcve95YbK2tLRILX1hS6sA4InTpzE2FkLL3PkiG5vN5MV7nS1jdHobH5+QFDtr5l6XT/TlT58+A5vNjmXLlgnb3Ww2y4qdAM/XtR/aB4/PBLvdLByAdJqmLpPSA06CHJXpuJAYGQ5K6xld41jD8/sC2qK/gMnIGI4cbYfb7RJmvsfrkvJCXV2tYM2ZM2ekHY3EvNqqOoyMjclnO50uyR7Y7TZUVlTg3FCfvJ9qW5MTUSxasFRS4XReu3SATlkZZYvL9jQF7RoxTgCdwiVmpDNFkeAUoE+yTW8cOP08Tnz/H9GcPwk7ESRB8pwN8BSQyacRzxqR8S5E9Vs/A7S+ATD5JX2P9hD+34fuxpyBSngiZuSQEPLgeIb10qKIyaTMaXQVR/GWz38I/j9ahZxPGYJYkJvWDqdyjlhu/tpj5fJ84YzcemlG/UKBaSnISYJbE3Dh9eXyjheUNAW1eNP+6Sl9/uTfhmJof2Y3Du3cA3OygA3rNmDB9dcA9Xa1GmTanlxYJ5A3AeOTSYSDQWHK/+RHP8Yf3PJmPPnoY7j+husQy8Rx4tQJ3HHnndJrufu5Xejo7MSH7vgIvvjFL2LJUko6n8Cbbr4ZNocdxzs6ZF7o6esV4ml3Tw8++YlPynebzCThsDqQyaVhM9sUeVcbqaVQP33LqJj+9X4LXZ4D47V5Vpcc0G/c+HGYUD/Vh06WO/vEyUVm3YqCIRR2YV836870BCcsKPEY6plrpSwjwN5ul0u5tY1PhOF02aU9hS1nFGqxW2zIFekXTplTsywEmDbTBWUmIhFVy7bYYDGxxsYpSxlaKj9yF6LxGDwu9kYXEI8lxAqSTHeKyFgt6j36Y/bQG0052K1UszJIyxqJeCTEkXRnMnB2MiKdycq5sQ2PhjOilUGQY13ZAlGKc3tc8hyZ92zLc2vnzvOPJxOw2x3S9hZLkJVvgcPulDJEJpuAw2bBZGxcrgcBfTw8ica6FvGPp6/7pUq5E8ypY6cA3aq01zVAN00BOuv5zMlqDmWpKGCMAn2H0P3Q1+AbfRYBKtkk+F2bAHcaWaSRywAZWz18y94O3HgH4G4Gog4M/Od27P7G4ygf9MALNzL0TDOZRZ/dajGJ9vtocQKm5ZV40+c/BFwXQFyEzCgyTJY2v24jJH+vmg5e39sFAJ0XpDQbfzFgF14568wGuubRIUDlbLioI/VM7n5tR3RCzrMjhaxxgn24CJwLov/AcfT3DmAgOAxXZQBLNqxC88orgHKNRc+XGwGt2QWDfWOoa6zEvuf2C6nuyOGDYi381re9TbItv3zqKRzv7MAf3n47fnz/fVi/YQOee+453PzmW+AvK5MOknu/9z20LWlDZVUVHv75z/DJP/sUzKIhoc6bmTvaFuv2xaXrkVwhh2wuJwt7i8kEq/TKz26zV+D34wr8VgDdjAaJyJXOmbJRlQidC3wxdeE0oM+u6lWZTB5Wq0n6l3Wi6ZT7l3btCsW8qKXpRTuVQlfDksCuWtn4WWqf5/dvs7UrJUYnHJg6K4i1fILl9PGo4aqL2fCzkqmECNvI0C9mYWJvrmQaNSdwTSDHKH+fHu5Txy9COADXB8xKiCCOlCZ5PgZpvSO4c1GiNj6rC4hO3zjSXYMsjIY8MvmksJG5Tcai8LnLRd7WanFeMlIcK+fCZjfwkTJj0QHdLICu+pbzeRPyZjXxGVIpmE1JIHwWkR0/wOSBe9GQj8CQpvVpEUVnEjlTlllzJAtuRFxXoPa9fwXUbwRO5vDkp76NzKEJOOJ2eOEXHXFq3pOtbHdakSjE0W8IY+PHbkXLn1wDVLF2ToDJwMKMQZpZC41dpwvvvZ5n5Oki+dSNNUX2LpmjLgTqahyrTgcuaPmISzyumTjKucDLIiv6g5QApgzBVH1dI0pODY84MHj4NI7uO4jQ0DAq/H7U1dVh8RVtyFuMsLbUqRWCi8Y5QIxdEybAyg9JpAGtD33gzFmc7TqL+QsWYPv27dh01Wb8/Oc/F2vVOXPmYN26dfiXb/wrbr75ZmlxO3T8KN7/wQ+IGBP1H4SMmsvBYjYjW8jDPIMUN5MsOLsm/P0Astmj0JCiyBD2FW1qTXsxpTim3JWwjCLFnScsQ6BMR2C1sUebKnPUb87CKd7MBmQzyiLVZlPAJtGvhfXkNNwuFb2n0hSKYH6uqDmKGUX+NV/IaprrXC7ocYMSliFYU5KV1qwerwPl5QGYVEJYEddEnrUg6fF4gnVdJTeqFOgoSKMScARwpve9ZM9La1ZOtNq5iGBEzhQ90+OialckeJNpbhShGP2cVLSvpGpZRvC4ldtVNp+RFrSoKM55JBDKZYuw2SyyEOKCgAI1FitlX8nsjUumQL2XkrYOkYSl37wSlnn129YUoNMGlY8cEqvrNfQpQBfbMSsyJlVjR5o6/BkgNQx0PIHuh/8e1ckRODOcqQvIm2Iw2HjcQCJlRLhYh4atHwBW/iFSj/bg4b97EOUxP2x5G5xGN9LFAjLFjPQi5yx5jJvjiNUY8Z6vfxLY5BPjlRTdwLjwkQvHyI991Ey5T7O7X9EQuAzfXIrzFwJ4dcq6VqAucTQN6FTP5wIvgSQq4AAVErhIUxkS7YLxpwvIkz+ZgNzHsq6fBFLdfRjqHxCb4RwXYnYzclYTKpobYPW5UT9/Luw2C+yGIgxWC/KJOEwe13kZl+xEFBa/B0jncKqzU5jzDpcLJzo6JN1+puusfOiK9avV2WQLMFiNKOSKMFoMMuZSmQxMZrOM+Sm6gdapVxRditmU+2V4+79mT+mSR+ilLHeOCJNhWimukM8hlZ+Aw2oRZTXWitlapqfIS0cn0+dkoVeIe5kaWkw/u51lSKbSMuAUMHLJrqw+c8WMiNAwna3EZdSWK+ZlcUCma1V1BTxiGWlEIp2C06Ye66pymSyjXE0+ckoTTc1IpdH/xe4AJQlLjftpxbt0Ng2b9MNyD6ryGIlPIhqNSPsN63dqK43MTUilMxpAqwUOMxeUuKTORyoVh83OOFUpt6lK5oWU4l49YRkF6JyhTcgaFKBz49LIokfovFQmBzIGo0hyG/PkPHF1Mw6MHMTADz8Nx0gn/Gm2NBuBfFzlax3U6Qfy1irYXSthnX87uv67B52PD8GZLYNDeqMpg6sUBin7OZKbQNCbQfXWhbjhax9UVm9c65l5jEQTbtSkt0yDyrQ8/mt2EL+SA79AgH7+7l7qBTIMlQlKngZAEqXr0kZTnXDT44497Nk8HEa1yDyPDa/f6poInX7309fHkC5g6HQ3ivEUosNBJEITMGXyGE/GYGkIoGZ+s5Sa2BHCLhV2erBUBo8N2WAElnKvmhY4JNKMEEpSMmkuFkp66fV1PQ+AN7TyR5qeinjOTPIUWTbLw8Y0wew2ewV+T67AJQd0stztoFiMqn0bkBTQYdtaLDaJE10H0DSnWpTV2L89p64FkURMRFpS7BW22SXCZb34yNHDWLhwAdLU6Xa7YDOz55q1ZGXLyBkiND4Cq80Ej9OFVC6BEyc6UFbmFylVp9MBq5HgbMDQ2DCGhgYxb16LpNtImKOYzdzm+fD5yjRgV0dMALZaLFrNWmm9Z7MZlPtp32pAOpcRyVYmO2j44nV75VxT2aQmOwuMhcdQGagU4GbEz5rdZHxCMg3MJvT19an3er2orayTVj0y7Gn7ajCYYbc5xWmO4KnLupbeQwVJtFBcQy1FNAWPSyr9qgCdyVUCuvNXAZ21cc7wdMYzmJDMqz5ysbDJxYHkaaQe+gdMHtkGezIOH9OmsZiaeL1AnGUJuw/xYCXKrLfg0M/HETtXhXzODZMxB2MhDyfNZLg/qxU9+RDGaoAtd7wZiz66SbVXeYuAmQYheaRhRAZ0VLPASRxSWsOv6zr6zBTy1D1V+oSeHr/QpKU9R4K7HnhLoK0n7vgeI2vsClP1wpHgpqy7tQ/i88YiMvRikDBdfS18JMvbKN1XzMA4SzlmYCIqPeRHTh+D0eNCKBQSUOfCLpNOIzI5KfMGa+bpVAp1tbVgRM2x7vf5JLXuq6sH0mkleKO3aKjpYfqf8D+0E+eaUNFizn/N67lk83sCZLOHoa7AJQd0RuhOtPwKoKdTEKW1X+74L6xcvRher09AdWXbarx47JCorRHkOXLYuuV1efCzxx7BosWtSCYTogi3qGUZEikTnHa/gNlocBjh8VFkMkl4fS7U1lZh3/698Pu9ki7nyr25uVn229vbi3A4DLvDirpaZV165PBxtLVdgcqKGmGiMzXPFH08xbY5I8bGRoSAY7GYkcmkhBVfUVaFM91nJS5hq9nExIQI0wQCZejr78Wi+YuQKaRx7NhRrF62Gh2nj4v4jc1oQ+eZDiycPx+TsQkMDQ1JyxkXBXMa5wg5j4I5NKCgd3tdXSNqUVuEowAAIABJREFUK6nlztY5VTbI5oqwmFUKXq9FqqyBShdyjXMpzVkIjypCNyJrcF0Y0HlsJju90pAqAFbWPXkWmSSQ7wf23Iuxp3+A3OQQaj1uIBQTF55iBRDhORgAd3IuDF0r0LXHhuD4XGQNfmSKIdFqr0QZ4kghb7Sj1x7DaLMJ7/7cnfC9oU7L/5OEkQZsBUzyu4RNZHiZ57Eogv7rFtBLiW86JsnPmWB+sdmSUbnWpq2c9qaSY+fvQ0NmmvXpujNsd8sVUzBn0vCJS6Gqw8u9m82hwBKRgWURlkgMyvfcZoNoCE+RakqifH6XMYKzDVw5JkNh0XEYGx4RCWfquwdHx1BbWyuPs+mMLKa58Cdp1O50wGQxw+qww2yxIJPPwcDfnXaY7TYYTKRVFuHkgqAioDI/XKHoEfwsosxegd+DK3DJAX3zmg/CY10gwjIqq6ZS7pm0AeHxYRw5sUOU4jicjxw5iuuuugFPbH9S5FbZttbR0YmmpibU1dTisccfw9VXb5U+bUa0bYtXwGoOwGH1icpbV9cZ1NZVSZ07mYph/vy5eO75HWhpaUY2l0E8HkV5ebmw4DnYqR61b99erFq1GhaLA0cOd+CKJcvFCMVidKiMoJQJuCTP48jxdtFMb2ioQzwRkYh6SdtSHD2mLFcZHQwOnhNA5+ccO34UWzZcJT7ou3c/j2s3X4Ode3di+fJlsFgs2L17N5YuvUL6zbm44HsmJydBAZlIJIqhoWGsWb0ep06dQZm/AvNaFkr7G1HILs5vFuTpPsYgVDN6Y6ROBq6qmRtFhEZq6LRYNVPVbTrl3tlzULNP3QQzKlCAFxYEhOcmPEGJrpQdKoo2RWLkQ8lQZoX+pICALHfhkGukuCJMjNzpuEZ3LqMdmaJJUu6sikgxIJWCwRACurZj8MF7kBrtREuZAxgLidE5AT1uAFJJoKJ8MbDHh2BnJc70V8DinIdwIgS/0YPyggdBjCNnsCFYXsBYsxkf/PKngBV29UHcLHkUbQVEYEACZgmyAlr6XzNyL+F1z6wY6+GaFpZdjHGiIeL/8LQGdCWveoX2qa9kDvm1AH0mwJd+oFG1A8ol1iNu3gS/EvbzximIEE3eqKyBeFexOGRDVpQFKTHLqN7K7hPeYBLua1ZnjKKpGcDVqUVxMVK5DOwmK4w8gEQBcOiFbT5ZBOzaSkP1K6qttHYfSajFQb6API2SbFaJ5MmtyRUKwkNxuF2IJuKw2G1yG9NkyeV2I1BdofbJ8yxN0b+SL2P2vbNX4FW4Apcc0EmKY8q91D5VKGUFG3K5FF5o34ZN61cjixy2P7Md119zA3bv241FrYtQ4atE+7F2WVWz95sktg2r18tpExjXr9sEm5EWpWb09Pfi3LkBrFq1UshwsWQUbocDz+x6GkuXtaHCV4ajJw/Bbreirr4GJ0+eEAEa9nyTwLZh5VXYvus5XHvVTVqOzaIZnKhaNyuE7Uf2iU3pktaFCEaGcPbsabS0zJNof82yNfK6F9pfEHYuwZkKdpvWbkQkFcGhQ4ewZcMWBCNjGBkZkXNZvLgNVVXV2P700yJMwwmMjms0rIjF4qBT1JKFS9EzQOOWIFavWjNF3osnk3A5/ECRE6AeZTKPrM+maoIjoHM9QkCnu1up21pn9xGMhoewYfVasKmsAPaK1wAFj0qHcruQd4X8LUQaIgA64tm0fl0mSykCq83qjKykxO5QkZY2R8tPuaQRINKN0Ue/i7FDv0CDIQRfcUKIcyxzMzefyPKHG8ZoExLdZeg96UV4uBwozoHbWoNEalIgOldmQld+FJ61TXjLV/8IEoIzccOPNQNZk4omuVm5SNOBx5hDjobfKv8Lk5QsSqFO76xXZDpWEYhN4kWvrOWmzkvedQFg18vDarfavvXvTJcPfRUG82+yi5cqkU/t7yVWKefdJqWXrfRgSsL/0iBeslqaAe90mXqmwTwvtL4z9fi8Y9aL9i918hc7fv0+LL0vL3Tcpc8XOKby0nIr/upaSmPaS/0C+feX+vyXOu6XTOX/Wt/cb3JLzL7nNXwFfqeAns9nsXPPE2hd1CItI0yNbdiwAQcPHpTUeG1lLY6dOCaRNKNOpqXb2tqEPb5//34sX74SJqNNotVoIoazZ7qkZkbYyuWo7laDzs7jmNvShMrygETYVpsR5eVlOHVaAXokMgmj0YK1yzZi5+69mD9vCUxGJzzugHii6ylrkteOd7TDZM5j4cK5GBkbwMC5PhGdocpcdTU9OSFAPX/+fInWeR6Up2UafnR0FNdtoRBGTMRiYrEYli1dDpfDhX379guwkxFPjXdmJsbHx0X8pq11Cc4ND4nU7OJFbVPmK+xNdzmoTV8K6OwJLgV0w1SETrMWBejsHVL2qZ3dRxGeCOHKlWtFvNUI9tOz1FDGgub57CbtJhdpUJloQkL0K2ioqdTcuQ8mVbWCJNvD5PhYFlBFVB302PYr8rCZCWR3PYJzu+6De7ITFaYxIU7x400eIM4JNOeBPV+D/EQtznW6ceaYFdFYM+zGJjhdNkxkJhGzpTDuSGLh9Stw093v5TpD0qIxBoeUbDeo7Lq4pirsnirSKmMZNl2RoMg2yhyy+bRM3EaDWfQEDGyMM9iVN/jMSb+ENMVIbiauTTEadEDXQZ1oICuD2SLs7/scOiUDO+NAWcoTvDdQX+L871HjC76yU7vorTEL6K/swl6e7/4dA3oeZ3s7pXWMgM6tvqYePf09AuL0Fx8NjYosI+vLJL4w8iVY9vT0oKlpjvRx2y1Cs8JocEzayERMxmYVMhyNTsoCPjisVgwM98JmN8PptKOnpwsVleVCpGE9urFmLk6d7YbT4UOhwNq5BfV1jYqNK1sRw6MDMBjzqKoow2QsJAz6xoYmnD5zRohuTOMTvAnofp8f4fGwqFIlEgnJMLQtbBPnOAI9z2HZ0mUww4Rzw3SJ4/vpBmdDWVkAI8Oj8riyvBqT0QiikZgYzVCxjv3tqt2NaUhtxMuPlwvoRxAcH8HGVRthEjCnOhbJi/xpU6BeOqFoYE4Y52ep+Eq18KkoVHm7T+U2mTolgYlQqvL08lAPqkyFFJCaBI7sxOjTP0Cm7wU0uOh+npD6uSXgQDhrRDRhhR01cBlbEewNoOMwEArVwe5uRt5SQDAVQs4LFAJGLNiyFLfecRMm7UDKAeRYKWCaX3rR1T+p4WspYokYpwXPYDQW5bVK2FTFk4pkyP+XnIdEatOJhykOgwboeuSqB3eSsJ/K5pd84O84Qr88p7VX96z0zt6ZgE1rZr13nSS7CwJ66fj5dSP12fXdq/sFvo72dskBnaQ4ptxNUBaYTPlSNZlhU55+xJaiiLMQ8OxW5X3OFjUODl1YJZFKwGl3Sp83/842sNLWL51ySnW3Am1DSRTTQFiJzXCEFJAtpGARol0BkcQEvE6GcQZkClmxRc3k86J/ni8Cw0OjIhHLKF3fV44NswaKTShGPSVKKb/K6JuEOx242e8a8DPSZRuP7hmuRnO+kJeInkS/hloK7hAeC2IAE48n4PMwT6xU8dwulhMMKBYptJOFxUIf55Ic+K8UQV8uoB/CSKgPV67ZAqvU0C3yH+N4+Y4EwPidMIokRJEWxH+8vqp2r4PUdHDC9LVmpkrcYqsSc9MmM4oG1dakAL0IWzEOpELA0AlMPnk/Ro49h1oXX5PDUDILBKoRKlgQy1phNvrhsM5BOl6FUMiPZLYZNmctLHYjMoYU7JUORE1x5P0GBObXIJiNoeC0wuR0wEBFL5MZLpsV5S47KjxOBDyAUxP00Rck/KlZYatzY0SvvYbnrosWqVuriEKeQiQaLbokrawvWEpjqCkyfSmoC9qXppRfRzPPa+RUSyNzPuY/jkECOQFdNOBneKpfLJp/jZzy7GG+hq/AJQd02qc6DHOnAB1a2xrzofksAV3BvM7O1mVV6W/MjQzUeCI+JQNLQDRp6k1sZaMdM4GezHW6mOULBTFR4XRMi0QCMglxlIYtFHMirUpISeeSU/3eXAiw7cxm0cCLtWxJabtBX2VGxRzA6nOV9zIV3biRzNPX3ycLDf5jyr8iQHBUx8/9Ws2q7yUajwrwk9A3d+5cWWioei2jRAXoHrcCcfbJU69dW5eo12jM9an7TU8bCzDIK15eyr3nRYSifVi3VPmh5wo22DQ5XuqeqyS1RymrGcguyko6uihqIBbB+BILanVYU8CmJEHlemnVdkbzOqBnkYc5H4bbFASyIcSffBwnd++D2+BBpujBYMaDfGAOog4f8pTMtVuRZwuf1Q+zqxZ5ax0MBTt8hQJsxgI8VVZEc0lEEUOskECCSoEOOxKpjGQxuMYwFQrCnXLbLHBaTbCbzfA6/XDYbfB4AOqS8H6SO4R8vpwi8anvgOl33gvkCeiVYIbjqpWw9NzVOkv/ZvWn9Dj/QqSx1/AMcpkfOscvS3xq/Kl5gr/PBHH9MhDkubEr5vzt1w3P9XfNDNNnw/bL/FZ7VU7vtwLodkPzlH1qKaBzwmQtVQdzgidXt9MRtjrHadlVCEhbrVbR72bETHUpxrhK3pWyjYprLY5a+TzMJgK5mmIVCBcF2OU9GuDQZSlXyGgSqVkkknF57HV5tcQydeGpvkbAN4rAC9XpuF+joYhEMlYSyatj5sKDAE+Sm8fNTAAwGZmEz+tDLB6D26Vq/azTmkWy1SApd6be5Zz52K4yFrpkbCYjplVKNtYCaWlja+40mLxMQO/dj3CyB+sXXQUD5qAID6jZR6902p6oa8pFBX+y35zpdEboXhRzLwHoWsirW3GKQJjkpxXw6aCuotYgivER9O55Af2HTsFR9MNir0fc1gCUz0HS6YKjwgerk4pwCRhsZlh9fmTMQDoOBGi9ngCsTgiL3lUmJHlYWY2gMJxKqoigXT4FZBIxpONRZJIx5LJZkpxFe59yv16PBwGfB4EywOdVbVhS4p4qKfDouahhRzsjdp4BOQIvBegloftU8v78SsarMpJnd3JJrgBLZpxv1DgsqoX9VAvIr34kAZ2vYwAxTd+7GFvwpQ65hJhxnrLNJTnN2Z1eJlfgkgP61RvugMM49yKAXoDBXEQ6mxTlNCWdagbV1di+xbS1gKOmtkYApN8xgbKmihak7GVNi2a7XsVV0dJM5Qf929IHlvpJ0CUJzc7+VuSRziWQTicwMjoIn8+DqgA9zFV1OJ3Li5ANq6+pNN9jFylXgymL4eFzqKupkw9heUBfyXMVz4idE394IizP85z080wTbQoGEY2Rqm2ek4VmEqEdqjJyEW8T0cCwWakKBxDrSzDyN4rQO/r2onfsADau3goXFvHo2BAnx6vq4dwtJzNCMMl06m9FuKci9Jk1dn1xQTBneZ/v5DJAl4Xlcot7ieeAcBY4MJBBLlOANTgEy+QkvAYbfN4qmH3lMLgUO93uBNxWfrMJMYMpmsxIGV2i81/tA1JxaV1HNFaAz29EJJIUUZFELAWHxQ6SkW2Ub2dbs9ZBxY46LgAi6RxiqZQY8aSSGVGfY3nH63bBabeithpwOVXkrt9V+WJSXPqYE6L3vPADpgrk6l6bjtIVoCs38WlvrtI0/2Uyl1yWp6Gn1WUhqmm9649JXKVpErkuFtZmSkCf45ZBwfkUydIofWbEPoOsog+k81RuLstLPHtSr+IV+K0Aut3YTHsGrQaplOKYci8WCigYU2KfWuYtQzwVh8vuElIce7MXLlwo5DE9Ymd0rhTV8mKP6qLjGDKSAk8m0hJpOW2Mho3IF4vCTlYp+Gl5RqbIhfFsNEodnmp0Hi9Bl2n4OGxmI86N9oowDYl1CtIciDAF7vDBZKCjWUFAmCl/ozEt7Wwk67G9TlyYDBakcik5h4aaBvFXJ4Ofsq6N9Y2iAS9pO5gRmUzA7yuXGrralN68LqrDv6RTedhspqnIXAf28+6D3yDl3tH3PA6cfBRbr9kCv3kxbGiAFVXihCfxhdbDDgMhWLfbIKw5UCyYFYZJbT2nkd+0NKMmBUo5UN1BU//JluGhkQx6+4bQHc5gzF4HGK2Y7zKh0W2E16gA1OCECNGQvca+eCcScFLxLZdGPJ1D3uKDw+0F10mcSyntn4xnUOazYiI0icqAD+l4EUYt3c6VRalrAYOsHJVmtcg+nwUyKbWPRCyJdCKFbDotBMjyMjcqKw1wa1Lh/KrMRprTFiSjMQ3hCrrVN6nyTsKB0P5Nx/rTj0rjsFdxXM/u6lW+AnrNnPoR3Eh+pc48iaokxFKBTueR8LXUuiCgT3NLZkbp/xOgn5/Zmc3pvMpf6GW6u0sO6KVa7irCUcIylH6lolv7secRjQeFxU6QW7FiBQYHBwUAGd0yUl+8eLGw3vX+bTLTSSpjr3r/QD/a2w9hbvM8TExE0NIyH7U1DcJ+d1hdYq5gZ/6VRLNEVAYZI7Dh0WGcPXtW2sPYxrZi5RUYHOqF0ZTH3IZGdA+eFonZhoZGtL94BBazE+PhOBrqW7C0bZUgTSaXgNWcwbYdv5ABTZY7z2Pp0qXCyI9EIliwYIG0qQ0PD0vqjqYQLY0t2Ne+D8lEFvmsSVrvNm7cCKvZhqTm9iba8kkuIpgVKJn2Z84D53WvvLyUe0f/Ljx/7L+weNk81Fe2oda6DBa0wIQyGGlMkQBYATAY6Kg2rdQuHlvFgliVGgoJGEStjuUBu4AmtW+YhWaErgM5I/Kx8SwOHT6FdMaAsbEoGuYugMnjRWONGc5EGo1+G9LRSVjtTiTNFpELNdmAoYEhNFQ4UBPwYCI8iclEHllLADa3SYw9+CEUB/G4LChkk8glk7AYTLCZHDAULSgWKLQDkJIQo54IyxxWI2LZOGzlLkSSJCO6EA6m4HXZ4bABA30097Hg7OkulJd5kU7FsG5d8xSox5OAh+31BHdhtjPjo6x4TcoCUDIxtLrVQV33CNDnEpX7mZ2q9YiXP0tr03pEPJNkxjQ4gVVnleuSr3wdS1ycN0pT5Wx35WJ75sbAgPvgZ+r74HxDmWj9d76n9HX8neOaEs1HjhxBR0cH3va2twmpl8BeGtFTeIptbXyO8w75M3oaXi8z6qU5HodaCDDYMEkbnCwLZXxfvH4+k1l/meLU7Gn9mlfgdwbohbwFmUwC+w5tw4LWRhkIbEXbuHYjRsIjAoKM0NmGxgHEVjBdr5k1LIL+mtVr0dPbi4lxBeTnzg3BYXdhwVymj6dT71R/0hn0HFDZQkY+iwOIEq3pdBL+Mjd6es/A6bKgpaEJfSPd0pa2rHU5zg70wOspx0D/CLIZA1YsXyMgTBESIIptO3+B1tZWmRhEwa6tTepoPAeaRRDMq6qqhAXPAUiQ37dvH1oXLkEha8W5gRE5v/KyCjANr8h5M8sGpb+XBIWvANCP9+/CcHIfzM4MChkzFs3djErDBhSLNTDlzJKiliDcRFU4pVCnGr5Ic6PuGlVjiiK0QqKcwegRAE/SUEPrVktyYZAF9r/YgdGxSaQzJvi8tWhqagTXAYTApmqg6+ARzKn0YCI4Jt3sdQuXIZxIi0/9yrYqjA8FETzXh5aWBSiYXQhnjCiYyTVQiqD5bA4WYw7FbFIA1u/yCaktmy5iYiKBmloPBoaSsHscqK4DfvboHhw63o55bfOwcfMmaVP0uGyKLZAAxoYZnduQoBJtDug6cxputx1+nxuLFpXJF8Co3mkD7HpThUYBZNcGMV1lotSETEKgDugXZL//mgP2cnuZ3q46E8wVmCnVw9ISVilBTQFgUcCd2TBmwPTFwYVIa5xLOM/wOS68SXDjpu+TwKtH4HqLLHUlotGo6EkQ5AcGBgSguYAn+PN5LtKXLFky9dWcOnVKwJsKl6Ubj1d1KWplGO38zv9O2dVSlAWJ/jkv9Z3PAvrlNiJe2fn8VgFdRSQqQi8WrMhk43h610O46bqrkUMOz+x8Bps3b5aoWcB99UYk8gns2bMHa9euFWDkYORg2rVrF265+S04efIMygOVaKptRs+5PoyNhrBqJVXbTFOqapOxSRlgysWsKAYpAwP9MqjnNjUjnU9K//HZrlMwWwxobmrEwFCvuJ/Nn78AXWd7UFlZi5HhEELBCJZesRLl/iqtGhzD49sfwdatW+E0ObFj7w5hsDOjcODAAQQCAcksMPPA86KgDLXcCejXb71J0tsHDx2W1zU3zZVeZxFsKbAfWteVLI3lSquvM6ypXibLnYCetJ2F0R5FX08Pqstasarx7TCiCcWMj46VojJHX3MhyOm95AzfMSp19bxUkl0owIVMwS6vVw1uwLkRYGC4HyOhUcQTSdhsHtTXLYDX4xR4Y2daRSOQjAFHdu3ASM8ZBEdGse7Krbhi3UbQlTY4BjRXA7FzIQRcZjjsVgyHJlFwlWM0loHV65IoPpdlGjwHYzGDYi4Lv8eH4cFRVFdVCTkuPJmD0WoGW/eDE1Eks3EMDvajrqocixa0oK9vRPbhcZfB77XC5wTOdhXhchoE4NNpMusKCAXHMHduHRjwWenCeoGlF0mXRsO0xYiqpKrvUAH7+Zo9r2f+MkGVY7oUgPX2sFKQ13u+Cb46iPG9XNzzd4Ir3da4H32fBEQ+x8xYaf2bkTVfSyAmgJcuHPRuFabUuRjfsWMHnn/+eXzsYx+T1zEyZ9sps4ZcoPf29kikvmnTZjzyyCN497vfLT7s1JJ485tvQTabV/X1Irkv6nh06+TSqZuuiYzipzrgtJtiukx04dScHsm/MhiYffflcgUuOaDrfui6lrvutsY+9Gw2iZ17H8W1WzbJ9Xzm+WdEeY2gxxX36qWrp2RTCYiUWOUqm4B+/PhxvPXWt+F45wnU1tYj4K9AeJy16h4sX7ZSrA1Zh2YLGwciSVLReESmUrvdJiAbi0VgsZrhcNjEwKV/oE/+5vW6EYlOyGp6zpxmnOg8Bb+/HNlMQbzMl16xAi67h53tyBYmsW//bqxbtw42g02kXxmNE9A7OztF8a67u1tq7PrERWlYSsGuWrkWVqMLR491SJqvqXGO1NWlMCFZBSWYM034mwHmfE5XMPkNaujH+3fjXLwdKxe14NTIEfR3jWFJy/WYV70RDsyBoWiHyUAwZ07ZLJ+lInb+f1jY8AnxLgsIQz7B9DcV3sxAVx/QfuQw9uzfiYMvvoCFixbilpv/AAvnLUNkIofHf74DgaoqXHXDUqmBt9UDe3cflQzHO959M86MUq8bGA/G8dhP7oM5FsQf3HgdGhvn4FDHGXSem4DJ7cOGqzbAYM4jk45iPDyEEx2HcPpkJ5ZdsVQWIMGxCaxbvwmLr2gDEx8E/7FwEolMDIcP7sdNW69GMZODy+XB4UNHsW3bswiOjeOjd30M81sC2LbtCM6e6RbTntbWeeg624dYNC7RYF1dBebNVb0AJOWRpGi3alr1vDuyKdi0muv0dzjtq61i99mUe+lkqjPJdTBnpEoeDTcd1PUomn/jIvnkyZOiMMl5g+l2lr64gNeBXwd2HaT5er5v06ZNEnXTR4H7JoCzDMefHLfcqDHxxS9+EW984xvlc7hwf+KJJyTNvmfPbni9HplfKNf8058+jNtvv120KZ588im8/33/Ryyha2pqpSuFmyw8tc4Undx6HpiUALne3TKdcZ8SMZhK3StAfz0vCS8XKH51zuO3Aug2zJE+dDV5TZPictk0RsI98Jc54bQ60XuuVxzMCNpcZVcFqpDIJGQlXO4vF9U4PsdVOgdv67xFCEfGhWVqNlmFFDc4OISG+iYkEjT/MIogC61WLSYLguExAenysoBovVNFLhqdEMW4yooKRKIRWelz1c/6Fz+njsp1fb2wWjhBGIWJTvMUEyxIpGOi7R4Mjghgc+PkwFoa98HjrvBXYHB0UGRrCeRc4TtsDgyNDCEQqIDJYBaXOa+H9q6uqag8k8tKOxtV4S7q1/gKhWWO972AE8P7ccO6KxFCL3bsfBYeWxUWzV2DlqpVcKBK7GkN/O40iVmJGBihG8LIS17FhUSR0qgEf2A8ArQfDmFodBg2J8mJUTz00/tw+nQHvv7P/4IrV7bi2PEEnt/5IpYuXYP5C+2SGjfnC7j77s9g/5F9+Lt/+hJM5XXIGO0IBiP44XfuxUBHB8pc5bjjrj9HRcNc/McDe7CgdT5WLPLCYY5J2n1osAeP/vy/8cz2p/CJj38cG6/chK985Ws4c7ob9/zbN+F0OxGo8COamMTdX/x7hIZH8J1//gaQzskiLBgM4V++8a/YsWMnFrYuwj/+492w25148MGHsXjxFdi4cbGk38NhOgXGkUknUF8fQE2VCU5arGsUBlpkc5rl8w4hVsoySDPSnu5Plr/OzsVTM5kemetRMp8gGOtRuF7LLm0bI0jTM4GAThBnNM1ofPny5arDRFNw48Lgu9/9riycCcrMkK1ZswaPPvooampqZKxyTmHUfvToUbzzne8UOWdm8b761a/ihhtumHotX8ea/L59L+CWW27G3JZmJOJJ9Pb2CZDfdttbcd+PH8Bf//XfYvv2Z7Gk7QosWNA65S+jt6gz48+SEX1ndHMltXChfoW6ZbSOOQ2zS7p0WO4rknQ3C+ivDhReHnu55IBOP3QrmgTQOa8ZDdOALiYHpjzCk2MI+AIixsKGqbwkcinfURTVODowiT57gXVStdRVwi1KeJR+5Kzj2q1UkysIKOYL1HPPCyiTmGIxs289KylhuqflCkx/yV5L2t5mRsAqhlLTsZp5FUNdidhMt6So4xRiDHusSlrt9NvkbPdZqalxYVH6PPeu2vLMEpXzc2xWu8bO11PuFxi0pYt1PdR7mSn3Y30H0R85g01XrEQaQRw8tQtjQ72wGe1Y0bYJC8s3wIBaGFABY9ExhUvs4S8aEprMjEfq4DyccAQ4ejSB02d7YHdZMXdeDZqa3dj+zBP4xAf/Fz7/5S/j//zhB7Bn11GUeepRWxtAIg1JXz+3vR3bn/05Ht/+OLbc/Ca84yMfw7lQFA6bGy/u3gdXNoewqQMdAAAgAElEQVTv/se9aGhqw5/97edwqCcPr9+Eeh+QjU/C7bGiWEzi2e2P46c//S/8ycc/LuTEe/7133DwYDs+99m/g8fjFi3/UHgEj/zsQbzw3B586bP/F2+/9Sr09ydgthhx4MX9KBTz+NSffwqr167GPff8G7Y9/QxaFy1BWVmlpEs5AYdCQE9PP1IJlmAWobmed6y6EKzhK9tsJtpLjGqmEvQlk8csoAsAq/qy4aI93nrtuzRSJ1gzomaUzWwYQfgb3/iGBAN33XWXRN3M5hHMuf9vf/vbEr1/+MMfxve//31s2bIFzz77LK688kpJvT/44IP4whe+gM997nN417veJXVxLhi+8pWv4H3ve59kDZlZI0eGoH/99dfhW//xTbhcTrz3vf8Li1oX46c/fQSrVq3BeHgSy5Zdgaee3IH58xdi3jyOI23Txm6pUBQBfGQ0gXPn+jE+EQJ9LkwmA2544xb1Jnkz36gTX/VZ6XXs/3t5YPCreha/U0CXFK5xWnBFZ37qZ0gGKAel1cJ6O4VfjCIoo2+ZbBpWi5KBpZCMHs2yt5ye5UyPcwJm+t1KI27Z1KDIT6nGqQmXbHij0QyL2a40u9nxTHtF0qW0HlP9/SJ/KmpxVKZTrFTWyjhp2GzagmOGqls6nZXn9DSa/jv7qnWnkHQmI33ojMyZWWDmYSqdNrOEpp+KfjF+g5T7sd5DGE2NYEVrG6zIYiTfgc4Tv0R/TyfmNbViyfxrUOG4CuYchYH80out0iyUwGQft0EsTvm34ARw+NAEBoei8PkDqKlzgcq1JKCNj4fw0Ttvh9Nqwd9+5vMY7BtD67wVsDoC6A5OwON345lf/ARVVT785OFHMDQew59//qswmJwopDLo3L8bt21dgwd/9F386L4f4IZbb0PVwhVonL8crfNaERzNwGIVU008//zT+H//+e9477vfKaJCO7bvwMYNV+I973wXcpk0hgf7kMun0NRYg/ff/gG0NLTie9/9T9G8GRkbRXfvaWy8ar1E8L98+il88MMfhMVqw7vf+78RjaWRSGREo4CRdSRSRNeZswiU+TCnoRJ1FYo2yHY/3gXsfVeONPqXV8JDKP3eXuegTgDm2ClVYOO4F58FrQauR+UkpZGIxuibC+Snn35aQJuR9kc+8hEpxfE1f/qnf6pGewnxjJE8AZlgfc8990jUzd9ZHmNN/N5778WnP/1p/Pu//ztWr16N9evXy76/+c1vCu+FPBf6MJAjQ6Lu29/+NoTHx6SktnrVai2TZsTEeBR+v0cJP5VMO4y8I5NALJZGOq0WGSwx8Rw5nxDEDcYiXC47AuV+eL0u1NWVTWfUhYRLQJ92CjBoJbpXFRVmd/aavQK/F4CezqRhs9oQT8QkxSUpN4mM1USoqpSUWZ2WYc1lCdaM3Kn2RUEavefcjHgiAZfTLYDMOrpSbmL6naCbFwtVXeWtIKpfutWIomYTWG1WhxIH0YCZVqaM7p0O1XqSTCVEXSyXL8giQ8nBKhlbaekST/Kc9NCfF+FncrBazRgZCaK6ugJ5GpQwS2C0aMekUFPJ1uoqbTMqraXgLmCgN4fpqV3+kQ3cZAgrP/Rsnmk95YdO4KPb2rHedpyb6MPK5Svhhh8GxHBo4BEc69wGtzsNt70Sm1e+H5ZiK2xohdXgOa9aR44799YzBnQcG0E4RLnaAGpqvAhUqJY3Mty9XuCXTz2KP/noXfirv/k8aqua4LQHUFnbhGihiK6es+g5cRRbt2zGD354H7bt2IMP3PlJbNq0FUhnsP/Zp3DLltXw2HJ46OEH8NSz21Fwe/EXf/NPMBrrAaMD/jL2BsfwxOOP4IEHfoi//qtPI+Dz4RePPoZDB9txx4c+jPVr1qDr7CkcPnQQa1avwDNP78CuZ/fjjjvuwparNyISDWE0NIi161eiosqBv/27f8BPHnpQJvavfe3r0oJGSV6z2SL3ldlkRCwO9PX2SyR+RVszqsoUqOfTlJhlW5s2Ccvqld9LSUQ1W0BXC+xiUak6TnkwcLEUk1p0MBQU4CbHhZmTp556Eu3tL6K5eQ6uueZaKVexVEJgpocCo+eHH34Y73j7OyQyZxBAsKbyIslsBP4//uM/xgMPPIClS5ejzF+B/fsP4i1veYuQWOfMmSNkWKbh581j+ysBOCWlvkDAP1UL56gbG5uAx+2Cw2FBOKza3QTAi0Bv7yhyuQLC4XGJ1icnI5Ix5D3E87TZ7FIiqKqslBKdz+eF12uEZmehLUYuJK2s309a2K61t71mEWj2wF/VK3DJAZ2kONbQyYQu5guwmDIaKNiRz+UwGh6QljG7tGoRmnJKV91sQyLNNi8jHOeRw9QsSK11h8OOXD4Nq5bG5vtT2bS4r7HdyWl3TzGLGXWPj0dQVuaVAccUl5o/0sgWklOpfO6bKX8h5+SLsJqVvjvT4pxg/N6yKSlasdgsZmAzW5DJp+Q4+gZ7JTvA9K7b7kZGepOVU5fFqNrRuL6enIzCQ/FwQxZmlgCKKkqZPhe1oOFiJsuSgZiA8L1F5LIFyVrkkUVBE3yhTA2fY8rDbGB6XBmoMFpUfuiAycJkeVwAvYAEOvr2YWziNNYsuwo2LEERVkSKXdh/7Mc4N/kQcoZzKPPVY0HjTWjxvQ8OrJQAQemdU9LHhNPjwOHOcYwMjaKyvBJNjQG42J/NtLMFoIx9LAYMj47jE5/4U1lY/MM/fgkmk10teCzA9m1PYEFLM6oqK9B5vAO/3LYd0VgSf/zHn0BDXT0e//nPcPMbr4PH7RTnuef37sUPH/hv/MVf/i3q6ufDYrEhlYmjqsqNr/3z17Ft25P4+7//O7S1LcJ3vvUfeOyhh/CeP3w/brj+BrS/2A6v2yMT99hIED+898dyH37mr/9CVAe7uk/hqi2bYXdY4fe78LWv3oMjhw7jm/f8KzwOK5x2A7K8L4sZGM12JLI2JFIFDI0MywJzyZJKeGjXyhKQUXmvqyhdK0wIJ8KEokGR414PmM5UNUGL/3iPExz5WGXL8ijm8wiPT6K8nJ0jwKmTXdi774CItux6fhe2br0K176BqecC+ga7sWfvc0gkojKGWucvRWfnKWkbZaRMYH7hhRcwr2W+tLbyHtuw4UrUVKt9Dw6NyGKb4GsxqzZFabukGY/mZFuq7Cp/n6Y9yAKZwk4ktOWyeXSf7UIqkRD+DaN2pvR1URnquTudDlRXV6G8IiAtsvzs+no/otE8PB4T0gnApltI6N4MWsaGEb4ozpGPmtOc/fga7XjyWZbrAKvNgEgkDa/XhkRCiVDxHJLJAhw0L3ip7XWeHXpV0fT3YGeXHNBLzVmKBbZmJKXRKZM2IBqdxNET+9Ayr0FIZQRRp432nQbEM3Gpa1kNNiSzKQFTDi6ubl1Oj2aZWsTY+LCAZzgcEnaq06oMTUbDQQE3k8kKk9EKv7dC0qUcYJxHKKdKQDcaU4gklO0qB5vf75NJgAsMXR9+PDIhEZnPzf5jRW5KplOw20gGyyCViyFfyCKVSqCvny1uFdrgNeLQocPimtbY2AynwwOr0YHhsTGcPHla/NoXtMzFwHCftNH4XF4kMnEh1pHZy1SgGRZMxiPiuMZUfCqVkZYYVmyTuThi6QlYrEYU80X47WVgCo7adsWCBez1l3hfB3Qrp8SYROcE9hME9PET2Lz8RhiwFFk4kEUcvcFt6A5/F33BX8LqTMOMWtR6b8PiOe9AhWmdWKvmMIkUHPjFrkGMx62wmkyor6tGTSXAqoPo9ItrHBAMpWCyWPHMjudQMJqx6aqNiMZzcLvMePxnj2A8OIIN69ehdeECDA8OYueOZ3HyRKcQm2pr6tDT04fFbUswp7kFHl8ZevsGcOZsF2560xtkYk2mkxgZGYLdbsYvf/kkjh87jOuuu1a0/sfDIfGc37D+SoyNBtHd1YvNm69CbXUdzpw6g8d+9hiCwTFcd/3ViMTGMTw6hA1XrheSHOWFU4k0Thw/jj989xYUqNQrcvYJGA0pmK0OxNJWFAwmjIai4pBX31CDeQ2K6W4uiiU7DGI0pJVWCOgGtiYqi5fLndLEVlNGu7J0TqdljCuBFSCVTIgIj8VqRTqZwi8efwKLFy9BY9Mc/M1nP4tb3vwWGdNPbXsKm7dsxoZ168SD4cXDB2F32hEaC2HxoiUIh8aFqMoI2O/1IJlSmbxQcAI2mwOBAD101Ww7xRzXFvXCeZgWkpSblvyI0VEF0FyMZDIstcQRj8ckc8bfxYSlUERjXQMsJloyO+Dz+1BeHkBVVQUC5YzCNblmyjQzU0Z1QgYS5umf+nHJsVFwkf4QJGHoQKtVbKjrUMgWYbQYkElmYXVYpkA+Fifxt0QM4eUAyyygv5yr9Xv/2ksO6FvWfRgu8zzRctdZ7hxViRj12sPYvX8bliydL4A2NjYmYjLsG927d68AGttBTpw4KWBG45KxsSB8Pr+0kyWTCZw61YmGxnoMDw8JCK64YiVOd52RGrTBYEI8xhYWF5YtWYWMRLYOSaNxBcsI+NSZg0gkJ2TxwBQdV/qswTGCqKysRiQSlba1iopKtLUuQXhyQkhrZ892obzCj/qaSrx4dJ+k42LxiLS9cXCzdOB2e3D48BF4vT7pjTcauUBxYmBoEHv3kmW7Gv4yF3bsfEbSggQR9rUqHWi1sm5unosTJ07IgoKfS/Y+2fKMME6dOYVUPikZgcGBQWzdvBV2iwsOC+Vv7SLXdn6Efj6gd/YdxGjoDP5/9r4DzM66zvrc3u/0PplMJr2TQnpCQi8C+tkWcBUBEQEXVIriAq4gRdgFK4ILqy5SFKlLUVZpKYT0Mpkkk2QmUzJ95vZ+7/s95/d/35mbMYEI8n0qefPMM5OZW977lv/5lfM756Q5Z0DDWMRSNqmG5NCFA+FnsWXP4wgkNsLl43gc1ePGorb0NIytXoVUtBT7W3LYsS+NwtIGjKkuQWkJQKpCMgHEwlzMMnL8ItEYvAWFyORM0MxWmC02DAXD8HrdyGWSyKRYqndJ+TKTTCIwNChZMz9jMBAS29hoLIHSsgq4vA5093Ck0AKX2wOnm1aWrALEYLNbkOBQu5aVSgyvCS2XlbEhCgvt3dssDn+8dlgxYYBps9gF9AuKvIhEgxgKDUr5k60SEhxLi30IDSVRP8YhZDcCukvk7VOwWK1Ips1ShQhHgY7OLiFanjCjGsV0btMAF9dm8WQloOvpngC6ytD/0QGd1zADZAbMxiiZaoHpXBgN2L5lJzZt2QC7w4LtO7bgxm/egIIiPy6/4gr8+Mc/waOPPoG6sRNwyqqT9Sw7hqpKShiq9ZXfojElCsPqkXA98iZAYlFOQAAD/RGRUWZQPDAwiIHBbkRi3YjFWRIPIhIJS3bN/WSSwDWAmTX3ldcng30J9CorUFbmURLFrICNXubzfmFk94kkAxnaIPOzq3nzbEZTDkK6JauJFxg3AXElqsMOTTKWhMPtgJbRII8xSjvCiGekQDKhem48ntQV5zRZg4zf/80j0fEd/KscgQ8d0JfNvxRe+4RhLXdD+jWTtsjIWPPBLZg0uV4uYDJVF89fLB/spVdfQlVVNaqra3DgQIsAfYm/FBu2bJTom8AbDAawe08jli5dgq6uQ1JimzNnDjZv3oKJEycJkG54ZzMcdjcWzFssLt+aZobJxCxW1NuxZdtbsNpyEjyQ0Tpj6kxs3bEVhYXFaBgzHl19PZJlz5kzF5Wl1YinEjIf3ti0CzabGWPqKrB12yY0NNQjGiMZpkCAhNH9gnkLsLt5jyw50yfOlE63BXZEEjGsXfM2Tj/lNESSQ3jzzdelT8uF78CB/Zg7d65kMyTgkJyzbds22T+WIDn+xoWGAdDuPXuwYPFiIQW+8dobOOv0swRwnDb2ut8L0GNoatuM7r4WrJx3OoAyxNNWuG00xIkiht3Y3fEcdnc+CUdhL2LpIHr7SfaagorCs5CJzkdnewHcBZNQUzcRNVVKUz0aBqIRfo8iEg6rXqGbXAMNObYWspwI0ATUqYpHbgN70bFoRMr0XJf43eN2I5VUJEG/34nevgicLg8sNhMi0QzcHisCwZTiS3jdUu6OxSKw283CkUgmoshm0jIrHo2kEQlHxMa2uNiDcCiLoaEASktKEI0kYLFyHDEJp9sOq53jhlHJ9kyaRbKhspJS5NJp1FTa5DMWFSjddybeDAy5ODMH7+gIor+/F5PGj8XksXaxtZFGiYCLkoWVconJqs9o/OMDOq9jZrOqxA6RZiXRjFtz8z7UVI2RMvXzzz+NZcsX44UXnxWi2bVfvxa/fuxxzJx5AiZNmoHKihq14OXU9UWs47RBIqmqbUNDrOCZ0NnRjUAgjEOd3TLzffBgh0gsJ+JpULyFWhIG2dVqy6J6jAdWe0b2j6S3qqpKjBlTK2NpBQUOeNm1M6KG0Uuuzk8TR758VM/7mcEmMZcBjc9HQydh2ch1b3weTvuYDysTHP5GuYz6ezwak6DFarfJzww+XB4XTGazVPW4//lbvvLd0dHieIr+V0HSv5EX+dABnRm61zrhiHPoXHS37lqNadPHC+gRuAjIbpsbr61+HTNnzpLMlL0xArrP6Ufjnl0SMU8YPxF9/T2i7rZ0wWIksgls3LgBs0+YLUzXeXPnwwYHGvc2STY2bdIsAVRmrTRtEc26dBiDgYOIJ4Ly/t3dPThh9hwphxcXl6C+pgEt7QcloDjlpNPyOp4mmYnn4s0eNpn0XAj2Nu/B+PENokJHEZyzTz0bLZ0t4nM+Y9IspLQM7CYnMshh7dq3sXjxIsQTYezatROL5i3CQGhAgpplC5chgzRWr1kts7I7dmzHmLoxqC2vxcGuVpmXZfba29ePWdPnCzj88fX/xZkrz5SfrVLoZZnxyD10CsKw5N7Utg1dfe1YMW8VLChADm7YwbI9twAi2IHG9l9hb/cLCGs9KKxwIpmYitbmWiSCq1BacBIqK6eguNgtGufxGMBsiKtWOp1CIh5XHvE+P8KRqIwUcnHjsKHP70c4RqKhBXaHTcDbYbeKnG6GDH8b2wsJGQUU1TwbG9MWZNl6sDmG2wgkU7lcFtFpD4WUMStlakOhACrKyyTbl1ndHDMkl5RgSRbma8YTKQEBt9uOwaEBAXRWDcLRiOgO0AGwv2cIdbVF6DkURW21R9Thykp1gRCCio3z5hDRmnCEBLk2eJ02zJhchTKvAnTR4TF66Ey5TGbRuf+oZOjsm/M88r412OqsxjU3N+P11/4kimrsL//umacktaaI1IkLFsJktgnXQopVGo1zFHBGwsDGDW04cOAg2g52SPBIkioDMbvdJqTT0rJi4ajUja0VISmS6oqKC4R3w6mVwkInSngehSyaB8g6vtGimOVxSZItox4jBF3VVqKQkAGJLMRIJT7Hy02R15wUJRgVEPDeYFVN6c2rdkBOl6E1ZvGlgmE2i0eBxcbyekaV+QHYdKEdXsgs//Mzc+MkEAVzmBgwSJowfsJ7wIxqHx6hxvA3Ak/Hd+MvPQIfOqCzh+4xjYcJLuSy1F6OwMEaJZwivPG/bz6H6TMmiKgKS6IUXmFW1tvTh4ULF8nCyxufCwFLYeyls+xF0Qf2Tbt7OjFn1mxE4hEJCGbNminGLoywORrS3z8oi/PkydMQDFBJqkBMW8Q7PRfDULAd/QNdwl7m1wmz56K3l32zjJDPuOCTIbto/mKEohHxSBcWepKyjwfQ1d2OxUsWyI3/+uuvSTmcP7N3aMjVcp9nzJgpJBzabWaRw6bNm6XfxjJjb28P5syaI25z/AxUIWPGyZuT4zLNzXulzFdbUYOWzgPCwiWgCyCZHeAIHMk5J5+0Ci6HBw4LP5/y6T4SKU4Begy7Dm5D98AhLJ67DE4UwgwvbFoBEpEcnG6uZIcQwzvY3P4U9vWvRs7hQDhej66uepgyp6O6bAXG1pbDZlK9Qma+qWQcNotFsmwuLIa6FycUCgqLBMAJ7rKQ0aveZJapAqa7JEeJg5mMJ6rzbbebRFymrNyPeAIIRdJwuGxg35ALGSuWyvWOpXeOJyqt+VQygZJiDwYGQpLt261WEeno6VGMY1Y7eJ3lNJOw8cMRuvZlYLHyfDMQ4Weww+dywe8F2g8m4fU4pOZeVWWD0wGQX2nNqUCG8QaBp6M9gFCgHxPGVGHaOI8AOnvpks4LhBPQATrRcftHX07zTU6MxWn16tVyj65atQKRyCAe/q+HcdaZ5yCd1lA/djzKy2vhdnuVqIoG7NkbxIH9B9HR0YXnX3gRgwMBlJSUoqy0CpMnToffX4Tp06dK22vSZAWqQjSjnTGdbs06QdNoMx8hKTXEXHgORdXtGBJXPkTuL10g6M9EguQeoGIlS+wmGbcrLy8TME/rjoupBMHdDvMRPNbpRimxAK/trBrhZWBktCx6eroRioRkfTz55JNlNt4YhWOF8MqvXHkc0P9SRPw7f/z/U0BnzzKXC8NuJZnMhXQqgbau3SgtK5CLmsDHchjlEtkzr6sdK6XxUFSRU7g4EMiqK5RzUiQREmMVSrVaTBZ0dndgTGUt9rftlwufN1NgKCgksvr68eiVUbFqAT01a55GJEmd8YAEDgTc0oJyyeT7BwalbMc+Okv3fk+BMNGtkt2rLRQNIBQeRK3uhd7a0SqZqUGso+ody/iBQBB1dWNhNzsEzC2wom+wD5FoBMW0+UwmUFpcKmI1vYO9olrF/he5BNQkHwj0w+1xwW1zIhgbkpIdM9++fqq12QTQiWwTGybCZXVLWyEZ54iMU3rBo1nuCtDjCtAHD2HRnGVwo0RU4Ww5H7QEYBIkolRuF+Lowd7Abmzb34b9XWYkcySnLUZxwURUF5uRiStQY+CT42ghFzAhINGf3CcAyv1lWZMLF88jgy2Hyyle5Px/VUUpUgnasmhwu+wS0PHz220OOX6FRSXQTCbppXv9HibrUm7lwk1QT8R04wszZ+SZpWtIiXMdx4PsUiWhhnx3dx/eWa/sbqdMnY6sZobd4YDTbQgPsfdoF6vaVILRgkmZvJBEaWE2nkBRkRNOF1BRCjjYIshLtQcHEujpbEdViR8LZ1awTqIDujFrqAhPGR0w/tFlQdR9mBEeCO9hirUwGKdS259e+z0mT6sTwadJE2aisnwcqnhv60FS+0Hg93/4o8yat3W0YumyBZg8ZRxOWrkYY8eVj5TD9fvRILwZo5oGV+awNVo/7kyIEwmls04QPyxLZ5GJWbasCSPITrEqXlsCsnRpoxCOjNiqjf1sZbOaEdBV/XhKXFMkxow//umPwpspKS5GIBhAYUGRjOJyrePGjJ0br3vj/2yxceaeawJBmokNx/JYsWQVkK1HOk7ybyQf8ouPp7nM2WefrY/SHg2ljBmLY4he/s6B7qOy+x86oLPk7rNOhBnKkIOTy4YfumRlJhp8qAXe7VCZ87DaG/8u3tNUUUtgaGhQGORWzpaz2J2Kw2V3IJlJSNbPMrUVFjQ1N4lTGslz3NiHL/QWo7uvF+VlVGyyyNyrTdgznKRmf1PlSslsBg6LWwbGAsEQ7HYnPC4vUpmk9GDVOJwL6Sz7u9S1Uz2xcDQs2TtJVbzp2CfUtcMQl/1UPcRwLAKfm6Q1IJWlcAZgM1sRS8ZFElZBobrRMhpH2gxFuhzSGlnCOdjNVoQTITTu2g2b0yuAXllegZKiIhS4OU9Oxp/wrEdl6JxDj0FDUgF621Z0Dx3Cktkr4EAJsik73JaCYX14LRmAyUuOjgkxONGbM2H11oPYtq8PrqKxmDGtBtFeIJfISr+aWQj74co9lKQe1Q8n1yGTSUslgosgSWfspfIBxaUlsvhwZK3j4EEJBurr6tDddUh4AlxUSXDkAstSO6sSbp9PAL69oxMUF/L5fZLBcCHUcpzzt0kJt6+nF+FQSGaWufhJoGE2Y/OmjXL8x0+YjHETpsoIpM1hRk/PISSSMakAsecai6YxdswEIVLVVBcI2YojeBT/SGfiKPQ7MKbcIuQoahBxPY5FM+g91IFirx1L5lRL88M2TNDS2UwfIUBn24Sz3/xO/wSSXamLfskll6CvvwtvrnkVEydNwqzpC6WilE4CuxujePWVNXjs178VMuqll31RiLMNE0wQIUYz0DfQj7LSQrkvWZ4W21Gx+FMbjzTvcY6W0ceBWzqjiz/pJep3W+TllGkE6CxMvG5Mhnfe4QpPYpdqornM0UGR7QBe7w8//LDIztKvggENq4iTJ9EZEug81CmtQlaHaA3NgJOv/fjjj0sSQ0laXt+c/KC2/EUXXYT+vgFxmLz88i/j9ttvx7nnnounn35aXpdffB+2AI9vH50j8KED+kkLL4fXMkEA3cjQjZK7CEogJn1TlrPdLi+s+rw1bz6qvxHYyEZXymxS5EIOGT0oyKOy6gpwtEYleDBKJoGE8+xqNl2tBFlN0298EzK5FKxmTp2nJWvOkH0rqamaFTYEZuIJiolYRD42Eg3DK6QeStGmJdgYUbhT+ydgnSHgs19vQTQeldEp/o3z7FIyM9NPXQUJlI0l2zrDxcNklh5/WhelGaHrqv7wyJd611AyIe9DILWbOI2uZt5lcCpnlUrvSIauhGWGM/S2regJtGPxrJPgRAXMmgfWnFNNWFl1EpfZLuXhqAYEc8B/Pz+AEDQU17EtANjjquzMTYnkGl9KotLjtuNg60Hc+/27sfKkFdi8eSNa9u7BZy+6CFs2b0J9fR1KigvxyssvS7/wki9ejOrKSrzx+mviWjVp0mSZdCCAP/W7Z1BRWY1Pf+azqBlThzfefBMH29owcdIEyVD+57nnUVxSgltvuVmITa+99hp+8+STuPSSL6K4qAhr1qzGMz9/EKdd8E+YMX0G1r29AQc7e/GlK76M5194Wpjx8UQEGzZsxBmnn422g10oLanGx8//NKoqizAwmIDDyfIoR+Ui8HsdKHBbUFFulZI7AT0cBA61t6LQacGSeWPgsyhAVzGOPjmM724AACAASURBVOxMsPkLMnQahDDI4GYYkPBno5zN1gxJk9wMNvnoJYzgIKqLevbHjI/XDf/PbNOw9mVlSO0q7zmOmaow3OiB83d8nXyDlHdbLimtSrtgvgfbUfwst956K8455xyc87GPyTVPpcXurggqy73o6QIuufh6NO9pwz9/7gu4/vqz5Xhb7NRRMHR5eI0xEM8io2WlapbOpXWtBiUSxX+8p2XfuRZYbHLvSdYtL2T0j1WP27iHEzKO6pCqAds+Ug2jaqTco3yehsHAAIoLi5FMJWQqRIlAuXRBK97n6uQe6jokgeTiRYuxb/8+vPTSy0JyXbpkqWToDN45CcPMnO2lq6++WmxalyxZgl//+teiIf/d734Xn/rUp0Q4h8fu2muvxaOPPiogT0nZxx/7LS699HI88cQTAuA0jqHGAgMCjvydf/4Zw6dHhi2EPzIiXmizQ849rxuea1bRjGvk2Eh1Hx2w/Hv4pB86oOeT4rjW52u5qxuJSmkscnPhsCCRJAmKimwepNM5YZLnrYMKzjMpuclV1KxuNkbSytlKkVGY3ZIkwwVKibKYEE8mRYTEMDRgZJ1DijArZiupTEYY8DaL4UdO9ixL9gVKV57pAzj6ZpUMXbk5UREuK8x3StXy/1yg+DO/q02BHAMA6aeNatAZzmpqgoXPtw1/9sMvotGADkQzSZUZc55Xf2WV5RPQOZpl0gFd04VlCOhGhr4ZvcGDWDzzJDhQBXPOB6vmyAN0ApBNwCecAboiwFOvRpFyWVE4xiEZq4OEsBElSvVpRaKS4UYO0UhIyG4b33kbixeeiN899RusXfMWbrnlZkTDQcSjEUyaOB7XX/cNzJ45E9d9/WuIhEPo7OjArbfcgk9/+jM47fQz0NbWgdtuvwNLV5yEy7/8FThdbuzY2Yim3Y045ZRTJAN6/vnnsWb1Wnzj61+X0iaVv5i5T5o4AZl0Gju2b8XPHnwAV1zxZZl7D0USWPfONsyZPx87G7dgxoyp2Nm4FQ/89AF87drrMHnyTGzdsgsLFyyDy+3AwGBMWMU0p4nEwnC7bPA4TCgtdsPhVmXbZBxoO9AJrzWHpfPHwG9VxDg5JPq8EQXjFL3pMN24I64XLFczA+Wib0ijso3DClA+qBpe3waDnB7evD4JFIbLH1/LAGaCsjEPzjfm41kRefXVVwV0yJg+WnBg7Oh7/Z2P4zlpaGjAjBkzhslaZGQzUy8urkJNzRRMmkQTIODF/9mFu+78d5SWVOCaf7kWK1aUC1OdwipUfBY8lfiCESfvW15jbGpYREWO64G4M9DYyKruMp4nBuNOkVHWEE/F5P88NtmMCTarR9YbHg8HKzzymiYBdFbgmEiwLM42Ib0kpEpYUjZ8rpRKpQocEskknA4qTGrSanvwwYewfv07+M+fP6xGMIMhrF27TrJntuN+8Ytf4uabb5GSP6tsb775Jvbt2yfVi/vvvx/Lly8XaVi+Fp3hNmzYINk7y/r8XlszFm+8vgZnnXUmmpqaBcBpNU1AZhClJmOKhRNg2LKylRQIxHUr5yACwV6ZvTN0LwynyHwDnL8HIDu+j+oIfOiAvnLRl+E2Nwybs1hMyg+dpDgKS0QSg3KzFvo4cmFBNJYU4RjJ9/RoUs1lqx1OZ6jbTqA0UMSMWDyOwaF+EXTgjWdksSx/i1iMrxCBcFBmT8eMqYPd4tDL+lZd091wNFNjVQRVs4mMXPaFU9JTVVtWMjM6aPUP9Uq2RO13BgnlpRWSGWQzOaksMAKXrJ5VAlkoGOkLrIvrWyIRx5jqOvmcgRAtW0lKo3wt52jNspDx/Y82DmPkIUl6lcu4KjMSlSUPe5drLEXqgJ45EqBvQl+wBYtnsuReDZNWoDJ0JufyYlnkKGFrNiOQAZragVfX74O7vByecj8yqSxcGctwhq7AfOTWIqCzBO50WBEODmJMbSke+PED+P1LL+Chhx6E3+sRYmQuk8KtN9+MosICXPWVK+B2OsVj+qc/+QnOPPNMXH/Djdi6dTuuu/5GnHPu+bjgws8hFIlIFWPrts0466yzpFS5d08z/v3f/0NMWVatXIV0Ko15c+cgmYjLfrS2tuDWW2/GZz7zaZSVl8JqdWHazBPh9vllJrmyogR/ePUl/OS++3DHPfdh6pSZ6OkOoKyiBpwjDsk8Pb3fNYSjQbgoLJSlQI4bbq8NTJJZEWnZ2wOnOYXl88egwJY3ukYYF9BRli3HAuj5oMlMihkUM3ODcMjrm0BMwOe1xmuSQSzB32BFE8QJ3vn+4XwNPp5gz2CIr8vXoqc3t/PPP1++Kya2fRjc8zP9I41KjV5Y//CHP4Bfp5566rAeOp/3wx/+EMuWnoNzzzlTAsP//M938ORvHsXEiWNx1dVfwuwT/HJds5VhjAaqNUAFiwRaLceKlDrmemwtVZJhCwROEogMM482L+osUtmYkDbVZUogdkHTlIGTAWKUblbPY9JgQjAUQIG/ALv3NEn5ffLEyYjEOCanwetRdq0kWFInwsjO29rb0bx3Hx5++BG5Jp9//gUsWbJU9vWXv/yVmMc89NBD+MLFl2DKFMVGp5QsgZye6iTHcuO5ZUvqssv+Ge3tvWImQ7BmgEQxGeYYRgeBxNT9+9uFq8AsneeW1wNn7DlVwCoWz7EC+goUFvlQVOyGyax09Hk98EuCHb2iY1jXHgfMv48j8KEDOqVfnagfLrkbSnGJuIZgcAhbdq5F3dhqjKnlLLoZLqcPVrPqlVIsxOvxSU+U0TJvyM6uNmWOYdaE6FReUoWBoUHs27cXY8bUwOG0SQZfUVqGQ72dIhDBG48jabygSU4rL65EKpsWBjz90r1eP7JZDX4ve+6cVWfEroQduJiwdOb1OuH3edDZfRBOlxWZTFJY+QX+EhGumTR+8nAZj0vOnr17ZDGk7CPL/yJM4WePvR/79u+VLILA43R4pA/GrMTjKlBjNGRfZ/UgJk9EQoVgIxeW9An1QIEQwXqDAnQ+iBk6MwwD0HN6hk4dd5WhN7VtRF9wH5bMXAE7agGtaATQudaZs0ib0sjAicEssHpLG7bt60HZ2MlwFPgRi2bh1hSgG53FfEDnnhb4gGAgDi2bhN/rxK/+62H84ZUX8aMf3AevCPA40N/Xix/c9x+yOF/wT59BcWEhdu7Ygd899ZTYYv7LNddi0+atuOvue3DmWR/DJz75KfQNDIrL1eatm2TMiYSksrJyPPHYE3jttdexfOlyydwLC/w6ka0AB/Y34xvX/gvO/+TH5fibzA78y7U3oLuXpMgknC4LXv3DS3j45w/he3fejeKiCpSU1EAz2RGKJIVL4ClwCRjHkzG4nQ6kIlQ7M8PmcKKyyiJjbQf29sJpSmLlwjEotCmjFqULpyo4HNvjax0LoDNjIymMoEGQNaw+2ZfmYv+xj31MAJdOYsyy+RhORoxmlxPUucDnZ15c+DlRwYzPAHa6l7HVQQAmaBhbfmAhfeMjsLKPtuS99dZb0v7gfchMldMf3PeZ02chHQfeWQ9cceWVmHfiNPzkp1fDsDAIhWLw+Wm6xGvbuPjJDzFL5Ul8FvQJC2OSK5mCtIJ4eAlwBHe2nBhAM5h2OlUVj0df9OMtbDHQ50EFLsrVTfdh4GhZOilEV05KNO9rlmBJydi6BDjZRtizZy8ikShOnL8A8URCtP1ffPElXHnlVXjqqd/B5fTIY1gi/8xnPo7vfe9eMYihtWpRcSkWLV6CGtoGAnjlldUCxlOnjkFfXxxlZaoFYijMxSgVqwZEMNCXQDaTHRbCClPEKRKREjo/C38uKVWld1435eWe4cSIx46kUk54HInRb/jS/yXn+e8D8v6x9/L/G6DHYzkEAv14a/1LmL9glsiz9vUOYs7sE+lvhjfeXAOPxyfjXjKelKPGewpbtm5ARWUZstkUenr6cMLsE0XTmbPckydPFG33wcF+nDBnFvbsaZJeKsk4vEC5qJF8R1Anq37L5u2oqqwTUGVpfc5sOiYZvGOjH65h1+4dSKWjGNdQi85DraisLIXJnEVbWzugOSSbnjVrNmzSf1ektg2bN8oi0UBp1442FBb5MXHceGxt3CTqTWwlkM0/ceJU8euurqpDWXEVUhnqxysCXb4s5PBlOArQjUxvBNBVz08+Rz6gcxEmxksPPSXz800H38FAcC+WzFoOKxhQlcCWs6tgwsY+L/3OE6Cpa1Cz4aU/bUJ7Xw61E+bA5HAjEQccbKMYspr6mis5lK5eySw9GY+gyOeC1ZzDbx9/FKvffA233vxtlJYWi00st69efRWWLFqEyy69BKGhISm73/TNb+GCCy7EOR87F9t27MRPHngQ02fMxleuvEoqLP0DAzjY1iJ9R+oVlJdViILft268CYsWLsR13/gaensH4XLa4fW5sWb1G7jje7fh61+/FrW11XB5CuF0l+Fg+yFxXysvL8TLLz+PH//4h7jl5lsxa/Y8pFJmJFJAnApfDiesLjNSWbZPUvC6HMjFs8imM8K0Lyt3yFxyR2sPvLYMTl5cA79Fn0WXihKzRDWHzyaPtGeOYULqscceEy9vWoMaSoYsjZMExWyLGS/VDXmNE8gZ4DCzIkgzECAIGaV7LvIMVFmaJ5Dz8fy7AWgka5FZzUyNvVyCATf+na/P11XaAHQWJHK++2YIyfAe5Gvy/zRR4RYKAHubgJu+dR8czgy+f+/1mDgFiMYBr0+aWeK1wGto+JpmA0NaSep9yRlNZ5RKHIM6uh5SkjmRUEEKhWQ8HrNMLdh0zhyzeMn22frg53CyShGTAJFBv9+vKh4ERU6gcIR03/5meQ8GTevWrRWAbGk5IOeDmhUvv/wKbrjhRim5t7QcFNvdS754GWjq9Jvf/BZfuuzLeOWV34vgFadu5syZie6eIVGvrKsrOcz0hcRLCtp0dSVkXp60hubmfhnpZU+ernGKyd6HMbVV6O3pkjI+y/A8l/X19bK+sAWU3y83Kp3DsRhn+qOsLrBdZB3mSxge8u91bo///W/vCHzogE5SnMcyXkru6h5SJXctZ0c4MoDtu9/EggWzMBQISh/opMWnSnb5wksvYcqUaSLTST90EtcYYa9btxpTpk6QmeHWljbUj50ELWfG3ubdWLjwRAwF+tHcvAdLFi3Ehs3rhe1M5TZG0gRxzr9SCpRfO7Y3YfasBQLIjY1NWLxoqVQJ7FZjoaKqWRI2iwkbtqwRN666sZWYMHYsegIdsFhsCA6l0N3VLyI4LpdHhGP4KTdt2yw314QJ46V6wECjqqoCOxu3YdVSZTTx2trXMW/uQuzcsQdj6xpQU1EvgM6+ntgiHk6o1VewkYvIyPkUjlJMVImqDOd+eiajSHEEdJkN0AE9id0H12MwuAtLZq2ABROQy5XDqrHtAJB2kAGz0iRi1NbXfPjtc2sRTvpQO24mshY172thudOIPXSxFNltPfAg+93ttMJlM6GvuwO/euQh7Nq5DddcfSVmnTAbDpcH23bswD13342pUybjyq9cgQKvVwhz99z9fZxxxpn41Kc/C5PFgl/86lH09A7g0ssuh7+gEAdaD0hve+q0aTKex8woOBTCbbd9D7Nnzsall14q2ZTX40I8HsVLLz2PJ594DJdd9kXMnDkdbk8hXnx5NRrGT8bcOdMRjQ7hhReexosvvoArrrgC8+cvhtniFjBnlm51WqV7mxCnmxwclCNmWygF8bL3+Rxw2IGBnm6UeC1YubAMXpMCdKtk53y2yg8VoHNQUTkLvttGECGLmaXXO++8E88884xUH5iJcyOYM7Nmr5XjTJQRppsYe7AEUAI+WdJc8OX9NU2AnhkmN74uBZ0I0nv37hWwIHjwK7+sbvTZ+RwCNMu2x7LlW5jy8Ubpn1Hfnd97FT/64X/hvvvvxKc+PRYRgrmfIik5OMXZhmZOrGfoQarcF/q9IRSWNDK5hLgVMjtmNixeC2yVORnIqHFDZrbUDuA1u29fFyorqlDELp/eyqMzGvvuQka1WQXgqfdA8ObsOI9tW9tBYZfTL/3Ciy6Q48ZjzxL5ddddj2uv+RomTZoiTnHPPP2cVPBqa+tQVlqBT33qHITDGmLROCoqVMCeSis/CX7KwUGAYnqUuQ+H2erTJNPmjPkbb7whvXT23flFpjurey6XFWWl5AOMnAWas7jdHA3VKxVHOEGKM0CwV8FM/sYKhXG+jgP7sVzdf1uP+dABndKvPvtE0XIfPbaWTAaws/l1TJ/RgFQ6g507dmPWzHmwWd1Yu3Y9lixeJiVxmrmQuEawenvzaiyae6IAYnPbfvi95dLHbt63BwvnnohwMoCtWzdh+cKlWLvpLXh9HjFuYWmRCxVvTI6z+X0FwmKeM32JTIavWbsOy5echATlSC2qt8jiaFZLwWrS0Lh3C7p72zBh4hjptTYf2IXiojIk42bs39eGuXPnwectEHU6rhIbtm6URbSqtEJmvXt7u1BWXizKdsvmL0YGKWzYsgmzZ83Hpo3b0TBuEmrK65GhoYyJ42sOVS4fIc6PKo2xk6uWOrUZgM7y5AiDV8sapLh8QFcubbsPvo2h4A4smbUSFkxFNlsm5yhDkLYxfIrSCwsROJDK2vHYkweQRQUqx3hAeiBbhrqZnOps6oDOtzdiEUq5et3MxkII9nfjtVdfRjQ0iKWLF6BhwgT4Syqxdv07OLBvn6i6LV28RID9rTdeR2tLKzweL0455VTU1tVjR+MubNy0BXPmzlMjbMk4qmurBHg48tfcvB8D/UMyZ15VWYOpU6ZINmi3WRCJBNHYuANNTTtQP7YWFRVlSGctaG7uxcknn46yUj9aW/dgV9M2dHd1CsBVVNagqqYBiRQ1tO3kByKe1fNs8hsyObmqCdixpAIEGtNEQ32oLHRgxTy/jK3x7zbJNg1AZ/FdkUD5790A3SiHk+FMv29yCngdf+5zn5MFn5kk/bu5vwxWSZwig5y9VsMTnL3aCy+8UEDA2Aj4BGS+Bt3J+Hr8bkgg8z0IHJx5ZmDArI8EN1ZDWAF4SQLuKTJXfqwbs1+CBcvtvL927GjBxRffhMWLT8X3v0/feVUm55TZwEASZWUqsFZtJEOYR383o7djoitiRvQN4tRv0CVmm/fuxcRJE6Xdxf729u2Ucy6UTJSMcWbYkydNExMjVvj4OAYs02dMlTfo7uoRoai5c+cgEBySDJh9/+9+999w7733YtWqlZKd33nXXRJ0vv76Gzj99DOwYsVKGY/ktmHDdlSUV6Gurgy9PXGUl6vyeSjEWXOlodA/wCw5KWqYDLB4ngmqFKZiEsIgjO2OZcuWweNhq499dfV8VhnC4RQKCtgq0KTyRy13NcanichSPqH4SOdJMd/V/Dw3g0B5rOf0+OP+to7ABwf0Yb0MLv2EFXYLB3Ao/jI2bVmPZSdeAr+NGbpb+XPLOAjdwXJIZUJYs/5l1I2rRFFhCXbvbkZxUTnsNjf27TuAZctWwONUpi7JLNW7NLz51mtYvnypuJs17mxC3ZgJkinv3LkDK5etQH+wF1u2bMJpK0/BW+vfwOTJk9DXp8RauEhxwaJKGYkizKxnz1qIXNYs7NPTTzlTXNRYvlXRKeeNkyLP2ta+Hz6/UzICszmH7p4OOJ1ueFwlaN7bIizUQo8K+VO5NN5+ez0mTpyA0jLOWffh0KEONIyvFzMZylIODPQLmW7a1FlY//YmTBg/GVVlY2Shp1saYSKbZQ//8AhaXT46MUgHdHXTMjPns1nQNbIZHmd9bG2YFMepAlVyJ6APBBslQ7diErLZclhJgjNK7qBGgAnBjE0G+x59og2wVaOkyirA5i0AMik9Q88DcWMPuRfpVBZulwVDA72orS5DOhGWXno8GkY0nsBQJIlx4xuQiKXFSIXZG3Xdi6kqZ6Kfu4Yo5b7MZhQU+kWz2+f3oruH2tVFcHtM6OjolTEiZlbBYFSyNC543DeuU2Qss2VDgRmnwyKERQfLskl6cPvBKcTeHo4j2lFU6EBf3yBSySTKK6pox45YIgOz1aoAnTaWZA2T0R7TYM+aQAE5GtLwYDutGjLxIVQXObF0jk/CO0XONjJ0dcMoQGeGzp7w0TJ09XvO0lMqd+OGDeLlvXbtWtX3tljw9rq38djjT+DGG28UcCdxi3LBHG/ieBgJVATru+66C7W1NZKxs2TOcajLLrsM06dPw+ZNmwTg9uzZI2VmSh2zpP/ggw/K67Lfy6z/nnvuEU7D+R//OJ595hnMnDX7Xeac1TWaTHDUzylaArzv+FseK56Xu+/+AR5//Dn89IGHsGAB1SJHSKAMZFk5I0NbglrBGzbN80dVedHp94eJ4kZRuNwu9PX24KWXXsSJC+Zj2rSp0LQsNm3aKD+zYrNx0zuyHvh9Rejo7MPB1g4Be3pBXHnlldIKI7A++ODPhKTGtYIqkuQp0G+dpXd6q3/nO/+GxsZ9CIWiWLx4tkgAE2QJusy05b6kNFNXAlVVTnFx27WrSaZiaOPLVkEiGZdqiWobmSUA5Tnje5SXW1SrQNeyCgQAvQMi1wUzfJbL+Xeee947hma+HK2cEqCSoOjPZOwOByLjscbjjvfQ/7aA+lj35oMBukJwfaST2SzJVswqB9ER/QM2b92Ak5deDieqRfLUzHwlR5ILn0Nt7wi6u3tlFpOKYLyRqArGXhiz6CJZpBXDnBk6maiMpJWcKEtDvKD1mpVct8PUrOGfqdTERYw3MDdDgY1AQVU69unZM+Yix/c3eo0Efy5AtESVIqmuQJbNpsWWU82652C12AWYuRAqhqhZXoOvze9+nx+xeFSINk6HE+FIUBYOGoKw52u3Mxtn2YziFAwklHGMSUZh5ECNOpeHL2hGgd0AeTULrmfoGj+XuuEN/3f2z+mHznHBxpb16A3txeLZSxTLHUWw5PwqkdR7jDkrHw2Ec8Azv9+PprYYJsyaCXYWeEjp2mhFUsIICoMohr06/IftufTUGV2kmdoqH2wJPxwiyTtmTLHsIzMOZhgkGRUW+pBIZuBgqZvCLWml7MWNQQfZvTYzSXdh3cTFhWiEKl2A329FOJyTOWePh73PJAoL6Retyow8LjxHdoeaZuC+ZtMMX6gRQNJVTpzZeH0pCpW61KUKoX8w4/JnlcLLmXwGMOEAYoOHcP5p0+CxAgVM0Y2RNbHm0nsUaplVgJTfWhEN8JE3oIa3mVMS6Yxk3yy9//KXv1QSyTY7du5swo9+/BMBXWbgZGQz0/zxj3+Eb37zm5INf/WrV+MHP/gBqqurhBzGxfuaa66Rcaf/84mPSymZC/mzzz6H008/HWvWrMXOnTslCPjKV66U92SfmGDHrH/6TEWWS8RJJHQovkTercdjp1G7XtjlOZitNsRjKTjdJKiqLHzH9j5ce801mDljPO6687vw+UxqFNUMxBN5Pt76oUgnU2Kzqt43Dqc+L2/sA3+fTmXEMY3g9otf/EL4M7yPa2qqJcvtktZblUiwcpRu3fo1OOWMlXjkFw/jrtvvxn/84D7pcZ979nlSqfv5Qw+jtfWgVIhOnE/zpJyY+tD1kdLBbhLsjEnSvLs0FAba28OgNCtlm3k+OO7GY+90OUXGmcBdUuLH7NkTYLUym+b6MRLQGBM+78U9fA+cPlYcOP64f5Aj8NcBdN7M1hyyIikqGmvojL6GzVs3YtXSS+FEJazi0+2GKetQpXcLXTwSSKUo2MLRCbNYZvLGY3Qo1n+GxWL+wdYFLwzhiyM+ZvTJ0bRhv3MR0tBn4DijbESvBmmOIDw8vyseqyNiIMbLymIvQQUXfD2bN+bqRu0r0wvOQPNx8r6amlHl/33+AmSIVBIEqS8R8jjmu1TBt9ryS5IjCuHGSI/0u4UUxGK50nJvbNmEruB+LDlhCZwogQU+mLUiIEW3Cv1lrUCcxhgW4KXV+7Fp7yDqppwIq1eZZPjtBPSYDuY8XhaY2CrIjzuMcTYBQ7XQawQ2mODzOuV1uAgzyKIMK9dtcaUi4U73jhZTF/GwVgIpDPRcDmBoIIT6sX7pO1LdzSBHkRSUTOVQVGyWwCMUSsBf4JTXEMzkJWuj7SkDjBEbS449Movnr5ghDgOVfjjysZcGKwmRCAUsmRQ8liwive2oLXZj0exaVBTqxizGqRFA5/UkggzqPOdHCIddtyPhkJZOS4ZL1z8Kh7C/zzlxGw+ACXjggYfEdpczxEuWLsaJJ86X7JpVIGbUzz//HL7whS8In4OyxNzuufcetB5oEQCbMH68sM8J6BTcIWhxzOnzn/+8zEqzqnXWWWdLtsoZaQYOZK1TGMaig6xctodxPnQrMg5sZumyloHH61JuoczO73oVv370YXz/+9fi3HMXyT7JrcYycigkrTJm1sxePV6vBFj0AeAHpv55R0enVMEI2uzzsyS9evVb0hogS5/CKuQVrFq1SvZ13vx5klVzCoD/56hjZXUF2rvb8ODPH8TFX/ii2DRXVlZj1QratJqRymQxNBhAUVGJBI8k04myo+H8qrSTcLAF2LGzWcCbx1xNUHBKRpMKBityY8eOkdL7sCEaCXkZiL+FxaK0BgwRH3UsKJOt1pfj2/EjcKxH4IMDurFwW9Kc8tQBJohDsTexecsmrFxyMZymKsnQTfAAKQqnqABA5X6GMtux7vL7e9zokpLxKqNHcPg440ZSJV9VtnqvkpVxE45+3GjFLYFefUzIWMQUoL+/z6XWUCNNGO5//JlkidK3ZrhFihsz6jgaWzeja6gVS+YsgwPFYs5i0QqBTB7piJaoWSBrA1bv7Mfrm1pRVDMLBeXURwfcZMgaKT2BXM/QBbfyPtIwUU6yNgVs/F0mTea0c3jMiseBVRr2Pb1ej5Q7yTL2UNBFlNCUKQvXOVqfUqudC2x394BkYwzYmBFR9c14PHuEVisnJVSf0AjaVBldDZTlyFyniAvd32w0w+C+qfEsA6iMzzCcjHL+36UHH4kUnFoKkb4OrFwwBbUlevViVIV4sRIxzAAAIABJREFUOPk2knAd7I0gg9eLsfFHm40qbilxhItEklJtoliIbNLmYKUjg6HgEOJxNa5EXwCG1+0dbZKdEvDIaqdkcf45aWxqQltrN5YvPUkY6wQ8HkMGS2TDc2yNcqTsrXOMjeQsCvYQ4KlkdumXLhXCmNoVjnuypUaTHXUP8bMwgzc0FQjmdOMLBoEvfP5+5LQg/usXN6K+3ike5WaLCXa7JU9rQim+GRwDIXZa6ANhRktLq7D+r/jK5bj33nuwcuVK4cp8/OMflx732WefJcB+5x134rbbb5OeN/f/vPPOwyOPPCLnurqmHjfc+G288eYWTJ82A263DUNDMVRVuSXIZK9aHNd4N+Xhakc78M47G2VWfNu2HXLMKWfMlgbbbJOnTEJ9fYXoEjBeZ7DDLxVQj2xSR9OnQUbf/UdaN97fCnH8WR+lI/DBAN3AEpGAS+lMdP4yhK7Y2zIjvGrJ5yVDN8MBk+aERpMLXchMyq/k/4oLm5KZNKJU/n+YDZvXAzoSYL7bCVNzpeyHq6XMuFGM/+eDd/7f+bOMvaTTw5lzPrDn33DGz0ciluQzfLkvw1m4AAt7uB8sAleweLiC3HDJXWdS87NQ0cpi5uKvAJ3BVFPbdhwabMeiE5aL2xrghtUAdB0wiM8xHdAbOzN48fXtyNorUdNQLdmWmZl/HnFPmgQ6JuX/rJDEQLeR76LwZTbJPDpPERM+jsMp3f5iIfmQZMTMmVk87SK5ePKw9fQOwWbnWI8Cey6ag4NBAa/Kcit27ugURzseY7+f7nVx5blOSU9KmMKMSCoLm9MpC3Y2rQw2eI6UFkFOREjyt/x2NzN0TiqyAuM05RDp74YtE8eqRVPgyAFlPsBFF0z9o8th0YsnrLQfSxCn2hBJFBUdPiIWiaiydG9fH6oq85TLtKwoJPo8NPLWQClkG5v++kbfAx7byrJKfWeUOMvojY54PnriimNZXACfJWPOY3Pr7OpEdVUV0jllkUu5YgojHcbZ11s+Mj6lW4uyf752jYbrr/8uVq6ch/t+8DHVd9ZtTNW1mpZzTg10Q4edv0+J0xjgsLvQ09OLe+79Pm6++SY8++wzUnlgRs6KBJXdmKk//PB/4sILLxJ9c/bPWRljJs9smOx0msFUV4+TwNTvp6DTyLy3MffNys/B1hiamvbISCTJajSREvlmKzB3/nSUlxdj/IQG1NfTQ10/kuK0ptQDZRORm5HKk3F7kUT5PmP5I5y147/6qB+BDwjorJ+pPpmoikm2wDJwCN2xjQLoK5dcABdoiOJURK+EAgBZY6QvrS7tIy1uLMEeKTPOz2LezRRBFgcpaR2+ZBlJkFQ88yrqqhyr0EiB97tfHu/FIB397NGPl1GZI5De8pK0d98HydAMQNcz3+EivCJd0R6UkphKt57ATw1sVkYS2N3RiK6BHiyavRx2cCVywqr5VYZurDgmIGWWwgo6QsD/vNaEzoEc6iZMh8enXMiMTr9xuIY7/5KlqyvC2KQcP7yEZWF3mMQCl62W7du2oqa6BqecvEQsUzMi6OHCti1bhAFPYx6KuAih0GJFaUUVrA4PDrQelJefN28uSkuLsHN7I7o6O2XOvay0BI07d8jz+DNLselUUhjhFocHBZV18BWVi6Mez7nYU5q4EKsqAMui+dtwpUFvI9BgJ5uNo6qkEH3tbZg+vg6zG8SNXgnK6HP6xrHhBIGEX7zWdK/t4axdP0z559+4PNhyYKbLgIfXJa1kXeRoaqoUzC/OLnMjP4CPIZiQOCX+3JRT1uUNhkea9Mo/37atrQdj60bG0JTAEXTlRgdiiYQo+Mk9pdGQxCIVOWO2XiozlBkWToBxTXLCgsxsKiYqBzNeCjd961m8/PIaXH3VJbj88qnSU+f+kZzI9+V94XRSAZKBJ4GTKmZs2fFzKjZ3V1cfHnvsUXzxkn/G//7vq1IRYGWGQTM5ObyPx4+fICQ2XoVFhYXyunyc02lVTmtWzs+ofeL7d3VRrS2ExsZdaG9vl7YDy/AkzI2tGyd9d2V8Uo1x4zwy9sa77rDM26i86OdS9tdK06I/X0vy75v8RONYqoEfdeA6/vmPfAQ+IKDzDmWWrfqhtP5QRbIIemJbhRS3ZMG58FqrVX8WTpnZ5SKk/BE4W249pnL2YYtqXq/uvUCXQcF7gb7x2vlA/24XTH559N1eezSAHy0AyF/AR7/vu32+kcNgSFvml94VoKfFVc6mz9PzGQrMpeTeshNDkSgWzKSwjPJQt2qsM+osMenz5aA5zJLT05xl9aYBbGpsR2HZBJSUe2UBNrDf+GGEymco1xmtY7XgD2fuMkUQEvtaztn+/OcPSa/0huuvw4zpUxEOBtF6YB+eePzXiIbD+Pw/f04y7l8/+ihCgSA+e+HnUFZTj6efe0HKxbNmzcTVV16Fnu4uPP/sMzjj9NMk63rowQdE/vVLl12KyRMnouXAAWEsW5w+XPila+Ar4eibVzGwUxSJ0WC2WKUErFfpj3g58PHsw6cZpOaA/bsaMXPieBS7nXAx24tGEB4cgsa+v06UTKYzSGdJ1tNAiVGSLJUlpzqbRkBpfGeJncQ2GrAY0q6FRQWIRiMo8BfD7ShELEILYRrLxOQxJICyKkE1MyoVGsYbfA5/V1pWqlt6cqTQCp/fJY54nBogqay4xCfBAEGY2jH8jFIytqis05Bi1dvn6rTrLZbhVosBbAwIOW+tZ+m9vcAn/88NqKicgF/84nL4vCOyzodfSEe/A8mv4H3R1LQP/kKnjGc5HC785smn5HydtGIVrFYnxtVXS+vE8FVXB5igzTlvIDAYwoYN74hOBYlynK0nYPM4ciSNY2PLly+TNgCDDT2eUZwJCgapCVWJaHlcSLJkxYnHnv4FIxv1H+hlTnEeCt5wesUCq0mXZs4r+xxre+84oB0/Akc6An8FQGeUzsXIJnDOmDWHMHqiO7Bl+zuYM2sZCjxVQrpij1bLqkjbbCF7nAuZEzlNlUDzRyzyM+V3B9c8dD/KA48W/Rpl/ve6NEYvsvmPP9INaPQP+TiW7Y0+vNFOyC+9jwbz9wpQjryv0o3Wv4YZWHmATlkTDp4p3gIZ7imEsHP3LiTSJgF0aYnABotGL1Cmjqqqwb6lyW6RPnrOAhwcBH7/+m7E004UlY2F3ZWXf+scL+MzqCn5nEwaCZCzWiDf9bI8S9aWGDxeq4xM/eH3r2DtmtVYtngxrvmXq2XEcd3a1XjysV9LJei7//YdNNTX46ZvfRMHW1tx63fvAJx+7GxqFjOX5557FqecvEpU53Zs2yqCQFMmT8Tdd92B7kOd+Pa3vom62loZa/rOrbfC7i3GV264HRZ3EWjsx35nmgGMXJkm1VJgOWnUJTZcuMkBdjMQDQKrX2/Fzk0bYclkkAwGoSUTSEWicNMMSIQ8csikc0jnNOW1rWfp1FAYCShVjz+/AsU393g90n5if5uAy+uIrQe+SCqupgIM322S5UKhoAA3e8oEca/PK5UJBgc8N+QkkJtAhzCTzIV75YSQzEVlNLY0OE3idNklG06m4sqgSMsKeY4TGgQlZr1sSdCFkLwGt8shhjUUNrE7NFhtOZRVFImam9vjR19/CAdaevDLXz6FExechDvuOFlmzhkwMHiQkrSuy865aqtN2QxxS4lHgjJqYgWCAj5ZsUzNIJYKw2pxoLWlE25XIahCabP4UF3lRm830NTYi5YDXWg90IVkQpPHEYBT6T40TLKioFgTACdpcObMGXKMWO1g5s3KB4ORI3FeJZjVfSZGu6dmNU660MCJz1eui4e3nFR1zaRZ1b1xjDyd91qrjv/9o30E/kqAziVOzZhqoGhJGL3RJmzethbTps1Akb8SPnOV6LmzZ67UzMhy59iSX0aXOJPJi5o65sbGDMbYRpeh3ktda/RpVaVpKe4f9ifjPeSGyvsbf08gzt+f97pUjPcY3uejdMdScqPT6YkjUUfer/d6r5H3GIaDYQMKtXCoPFnZxZL4ldEtQZIiGJNIB7G9sRFmqwfzZizV+58WWMRtjSulYroLgcxuRSCuCXgzU3/u1Ra0HQrAV1SHgtISKTtKkmGMdOk/C6AzI5EMzgxzzgwzQV1nB/PxdheJlAls375NTE6eefp3aNm3Dzf/601IxKPIJON4+aX/QSgwiCuvuALjG8bh3265BYcOdeLe+38Mi7cEzzz/Ms4+60w8/fTv8JsnHsenPvlJjKuvw+SJ41FZUYqf/uiHWP/2Wpx/3rmwcda3tgY/f/BBlNaMx5XfvANps1sZ6+RoYGOD1W6Rz8PMcvgU5mWg6jpS3L74EJCJA//9X+vQf6gLsUAAbqsNbosFTqsN2WRGAF2lcmZoJk476AhBoxY24sWIaDSYq1oXS83sXRvuaARdZtyUJ6WONzkMtPMl0HMjkZAiJVOmTEYgMCS9b9p8Kq6IWdf4Dgt7nNr3NNgh0BOQuQ8MDHj99A/0CognklEhJIY4jheLShbf398nlRKy0Vn9UZ+A9sY8sby2kzCZqB2QQDITgq/ADbfHi+7eIVitPvj8FYDJJaOKNdUZVFQ6UTumWvrgVVXlKCktkuCBUqzc76Iiq0wqEFiZGQ8OZpCk10M0iGCoT4yZUskMYrGkaEs0721FNkPBp3aEQwmZoqGi5Ni68agor8GM6bNRUuLAlKlAYSnE+laC14zqcR9N0Tad4bWaE8tjeXwuKwp1rOjIGR6OxkdzRRR4s7dvZOgkX/J6kJHVI7AYjpPijnUFPP64/CPwVwB03ZqL+sqyoPOSDyOUOYjegRa0tu3BtCkzUO2bIiX3NFlxWhoO6efShawcmgD98e19HQGDTZ6fNo6IA6gxnxRbG7SH5CJC8mIMe/ftxP7WFpx86jlyXjhWaBVSk9KAHw4TOCZoMQ/rnPFs9wSAdRvasHbDbsxacDrsbtVCSZBUpkGyXa5XLEGS3MQMXQE5AV3cR1WWzuzFmQRMSZmFDgUD0jf/0f3348wzTpPsevqUSfjRD+9Hf283rvv611E/tg533HabzPh+5/a7EM5Y0NLWJRapFBB67U9/ROOOHSgrLcY3b7gOyUQUj/33r9C0ayc+ft550LIZVFdV4qGf/QxlNQ346rfvFkDniBLtc+kux3lnk14i5udgMsxDKgQmZogsSjE7NwGdB4BNb/dj68YNiAVD8Doc4n+eS6ZldpxdWvlHr3qCn4VWnxTvyUl5dpjQqE+xqcCV1Sp1BgiizPCYhdPpi3+jBoMKEcywmZxKbU4mMtRI3/DfpbSrziXvSgUS+d9JBFSa53w/Ps/44tgVs1ICusySy4w4xyrVFx9PAFOfjYE4A1STZOU2G9noSZitKZisKcQSYRQVl8DrL0F7ez+CoTSKiqsRj8bgsGTQ3dUm+0XTJcaRVNzzF3gluJDxTp9PyuGchafuQ1dXtzDxY7EE+vsG4XS6kEhQVMaOomKfZPzlFYUoKy/ExEn1qB9XjYrKYkyaLALxSCQAf4HiR2hZDU6HTpjVJ1CU0psBykbF689BWvk+KAEoBh4cleRGG1Vu9FUfJTJw2P9VIDQyYvq+7v/jTzp+BPKOwAcGdE2j1rIduQyVxBXZjQYgWQwhlO7Arj3r5MIu8TegqqwObjNBQxSxxfPLjGLJ0I9vf/kREL13mR4gZdqQFuX3YbUfPfPmoqEhngljKNAjGvpZspPNLjTUL5BxQgrs6hQhPd1WWb6Uf+nvnpf/hxJA054Atu3uQEwrhb+0EnS8TbO3aQWcbiUfGwzRH5r7pwS++MVes/EzP3E81YeCIjd27dqFwYF+LF60EP/+/e9j754mXPHlL2HF8qX4zs3/iv6+Htx5x/dQW12Nr117Dfr7+vCDH/8MJlcB1r2zGdOmTkVVVRm2btmGZ595Gn093bj8skswc8Y03HnH7ehsb8PN375JeujBwBC+SWU12HHdrfcCDj/MFjPSJJ7x81pMUvplCZ5rMpPnLOPQLEAtEX7Fo0B4EPjDczvRtr8X3Z2HYM7l4HU4YSPrmyNnJpajbWLeQlOgtEjwmWGx2mC12WG1WZDLKQ6KkZEp4FVfPGdGxkwgYhlcCRpJTUSmRWLhECy6foGQPHUgMiZGGBAI+AoQqykSAWSOUpkApwiaWGW8jKX4/C+bnWDqgdVmFmU9t9upxt88LnkcS+1et1vAnH1qJvck6rHXTD0ognNVDcvlytWLqnt//NMQbr/9PixfcQYuv3QpBnuB0JCGcCSEQGAQff3dIubEUj+Di1A4JMFMcRHVFQeFvMjRNSExUt9w4hTJ3Dno4PYA4xqUYUsBhzbYDokDQvjP48UmM1E4rFbxN7eZXLDwYOhz8PyugqmjAXq+3gN96hk0qSkCqejRhz2PGPdeLbTjDPe/fN07/oyjH4EPDOjM+KTcnlaLoNnB5SkDDVFoCGAgtQvtba0I9JngcxWJe5CmJZBORaGZU7C7NWjmUVTij9QZe28OwNEOh0lj9MQ+qA7owypsI4BOFTa3m7PFJEtFEI7Qfz6HquoSVJZMhwNzYYLScB9hpOvqH4LpJMgp4dKMzszmq/cOAG09SfzPazvgKa5BeVUFfIV0IgMicQ05kyaKbCQQ5QO6AebSV6cAbToo+7N79260t7fhvHPPxbatW8RE5cbrr0f3oQ786Y+vYmhgAKefdqow3V94/nkEBodw3ic+CYvLj41btmHWrFlYumQJKBb09rq1ONhyACevWonA0AAeefjnYqH6z5+7CBMaGtB28KCordldfnzxyuvg9JdISdhkNZOoLeJtBqBTPtbNNjfZ17TjJDlMA1oP9GPP9hZsf6cNiRD74ynYLVZYOA6XSsHMGWy7QyoUI6OKGjIkwgkZjtmwJhmy6pCMZOX5gBKJhgRclN62EjMi/jBrt9lSKCqk2p3yO1dgbACzQ4C6vKJMzr3L5ZQePPvlBGWO+nHGvbTEDZvdBIeDfXBFICPZi4EM+9pCKDsK6nA/DbEVUg3I5B5NiiOg8uMJO99MNj1wxumXYNr0hfjvX30ZHqcKLGTTX4+BQL4jGIl0HHfntcTkl+BNxr+w+FOqVE4G/7AXuv5aHEcTMM8bISMvgpaoDGRYuXLZ7BKoGUQ3OfZH+ryH/c64Z+kbPkw3Uacx73Hp9EjW/pFa0o5/2P9vR+ADAjqXeZaXnAAzdJYalQKosN81DAFoF8euvkEgFkohkRhAOh0Rwwy3z4L+UBs0kypRfSQ31WB9fxsJNVm3KtsNg7khb6aQyWpxwmy2SYmSfVJ6ufv9LvjNFBnh/DJlPH3GeippKHvfkimKGI3u5s0MUW/Nc48JeEMx4PfrutHSFYBmMqN+/AR4CszoG9LEkayomP1f9dEEyPXvapSLiJ6VTG5gqF9sK5mhl5WWYdrUidi2bacw3Zt2NcJutSIaUQYafp9PgC0WiYphistbiO7ePnGhKi0tkfKsls1KAFBcXChA3nJgP+w2m4zAEfho5kGtbl9BCTJmF1w+2qh6JHtmyV3T1T5E4SxMtzgbHOxEJIFUFOg71IutmzZjx6a9iA/YYcm5YbdZJesjkY+AzqzV5aSs7aBeMjdLbMSRL2aG5IxoOWbbcVjMzOws0t/mOSIQM3tnlspeNWf0qV/PHjN72CS+8WePN4fCoiQcTgK6Q74I6syQ+UVgNiYrDHGT/AuN4MOys5TTdSDiPSznKw+YDPgysv9hkigysA4/Ts3uMyJS0q9KmtnhcKtc1xDjywFXX/UrbNiwBz/9yfcwZYoCaMFgsx5ADO+kkSWrGXTKQw8FhlBUSDZ+XEYLOYKWvyUS1Oy3Dr+nqApaLfJ8ViZGc2J4+zFo4/4ZwYsx5ieSwHnBxtFuUoJ6vsCjYVn6niJvx9Pz97fuHX/WUY/ABwR0Ztacayagk1SjAJ2cKq7eZnMESewFu3wmVAuTOpUbhNmcgQ0khDF6JzHuo3plKz71+90Uocap9+GMmWCeE4MUx8iKOm4asuKzTj19gxGfRho2WFGtZAQMMrdocOuvIVk0xwpVSXFkYVdV+TjL6gBeWxfAlh2NcLgLUNcwGd4CG5JZIEmSkf7xZLLBAHVa+EhJOSfARdtLbizvdnZ2YcrkKjVWFIgIyYuVg0xKkSZpsMLMlmIuarRMVQF47Q0ODklJubi4AOlkBmkCqwwAs3TtFDcrt56pcqGPJ1JSZrfSNs5sQlL66Gp1NrF3oAEFnOJLAOkYEAtk0d3Wib2Nu7F/dzMGDsVQ7JwALcWylAYtl0EmnUQ2kxSCGMedqGmuiKJEzhzsDgu8fs4wF8LnB2rHmOF2ZwSgy8pLRXmNVYiCAouUqYVtrWucq7K7yiaHAdA2kiEe63UkehHST9ftYVhF0M9vvsiTVBb+7NYcqSgx6BuZQ+dxHmUGqz/UAHNm1/EY8NvfHMC3v30Xbrn1Glz91ekSUNBAR64H6fnnEImFFBs/FEBpUamkzSShBYMh+Hx+sTiOSWme0suqh00NATqpzZ07V0Sb/PRhHb4XeIpI3FPl9WQqBYfdK4RFqSLpAYVxDOV3Oq/hsOM66ngkqDEvwZcaNM8fk/1LdSqO9fwdf9zxI3C0I/ABAZ2uXSFoWSdMWa8CBd6cxm1kziGU2Qqf1Q0L6pBJW2C1JaDiZ/bcWcolsB9Jq+qjcNLyiTbv5/NaYNZsSplNNNK5KKr+qlqi2BVX/uz5m8w/5wg8Jjht+tjU8HSWPv4m7m0cMeNCNaI0ZqC6lC7ZwzUBvXFg87YhbNy6C2k4UT9+GorKXYindEDX5S3VHinnMaHZsTxNlrbPie7uIYwbVySyoPE49fyZMdlkkeaIFs1rWE7mZki3soebSjIbVnr6RuYocq2ycOvsY7NJCEsi46kfCmMMiWIjDAo4F86ZfU163CR6UQ5W7W9oIIv+rj4camnH3h27cWB3M2LBCFwWHywpD8xZ8kKU4InTYYXLbYPLaZNSNh36PD4nyiuKUF1bgbpxNWhoKMDYcRBhEuKXAZrcWwOwJUvUiYMsfR/J1kBAXW+VCJhoeaQ4k1JeFF1x6bGrHjoFdkaSTh6jI7Gsjx5gj5gjUXUiJxMBMiGiWRTxz4gM8i64aESD263GAFkR2LUL+OxnrsPCRVNx3/2XoqSU55TnOSF9egI6mfkOO0dhea2ohhAnEehP9/Ajj2DlylUY30A/eKV9wWuCQjA0sDnppJPk/Bf4C6QSQh4Dnx+NReFhJQYmPdMvHXFrM6oI+oz5Md2NQiTM6DoXLL+rQIk9f04ikMg3dmy9/lIf1aTlmI7k8Qf9lY7ABwR0lspDyGSt0FJFsuhw/RcO7rArVYfyFc/WIJs0CwOWWtlipcrMin4ef6UP81F8GTUSZmC2kTHpJRKQtEPQ0PXzDag3+oR5BQIJLSQjUYBOYwnFwGWtWZliyGbEIKYcshYzevj6diCmAWvfCWNrYysyJheKysbA6XXAwXJqHqBzwTcjLV+cS8/mrPC4bejo6EdRUbGAKcupdJ4rLrYjoo8rcU1mhpdK5eB28zpiORyg+RpfkwEACVn8rhvrycgeF1iHQ7mrsQQdDitSGTN2v4+vkYKZuvIcIaPjHbMt9mYlm8yhs60TbqsTWiKLgc5edLV2IDoY4sQ+fE4rSgpsYhJDmdTCAi9Ky4pQVl6EoiIfnC4LxjZYZNZaEn79ELJ6wREmMv9dZjFQPaxke1j8NQoH+DyCqpwIzQKHjR4JR9jeBT8kY9ZdUizCzDaqRCYRwTEUGhVzXulD8HwcIV0/3Pl1mBCuqkAirmu1IJlguZtmSwrUOWF34w2P4K03/xc3/+tlOP+8k+H2KvKhxGESTKlAixc3x+MsZivcHg9CwTC+9a2bUF5egZtu+pbwQvYf2Cctl3379kkAuGLFCmG+S/CXTsOq+48aVq78fWtLK4qKC+D1cr9UQsH5fc7hk3BHfwF1zb/X6qQhHA7JRAfdIWnAFAwERGlOpGaXr8g7OUeq3x+taf9RXM2Of+YPegQ+IKCzzEvymxXpuFKXkvV/OEPnz/1IZpKw5mrg4GiznvnQcpL9U4No9UE/yN/1899v8K4LtMjTZV2Q7vZIRiBZk3pxY6TfIP0wmGI2aDhHyfquCpswWwxTVimUQ8uq6ExGqiTxVW9MAKQ8kKEVSI/0Xc3A5h2t6BmKw+oqQP3EauhPl/0wXoL1GSHLsUeT0z2daWmaTcNfQBtaoLeXFqoesUSl8hYT9FiCpfw0rA5CKmDPMEC0IBSPI2vmNUUymFmutUiIOvEWAYv+QAbeAqtIptJ0IxFV/fFCv5qj5keSj0WZ21QSwcFBBAeH4LI7MHPyeEyqV2NqLILQKpVMd/rMEA/5c36WrVd11YhUigIpyhiHIKcMjDJ6zsnP4JUxPnVwRvbDEBwakWUYGTnj66uzahWingRJuuKq0a+Wni4Pra6qdkSyF+/FDMFWjyjycveR+ynv4tRffISRzwPCQEjnRxyGTbocdCYl9qnc11SafXaTrBO7m2K45V//DT2HumV6YfnyWjk3/LzS+89rAdjsdMyLi1jOrl270bhzF9auXYcbbrhB+vXr1q4Tv/aNGzdi0qRJQpB0exwYHAjKLL1xPmjm4/E6MTQYEr93vtfZ55wKl1uNl1GtkPP5DBYYXP4Zy+0IiwytXGkCw1bFmWeeJSOPuxobheRJEZ5TTj3t8AqZIdgg5/towcL7XRCOcRU03vZDfptj3JvjD/srHoEPCOhGRsjVRJFT5Fo57EIh6HOzyx8P017Qs8K/4uf5SL7U4fdl/iIxajE2jk7+E454c+f39fNW6eFKgHGm2dfMS2TY4wXBE9jcFMSW3W0YiJvgLKxAQVkZPAVKFUysUXW7bJc+ykaWcoLiZ/QEMGUQTcRQU12E8FAODpaO41lRrXN47UibNUS0hAi4FKYtiITCiLssMHmdiGfTKvNlYydB0pYFGfbHLWakOArFj8MAQncy5UgV+9QuZvxBEt5akYoOodgGQAMwAAAgAElEQVTnQHmRFyuX1cGmW2YajQfj8ElAwf0/2lV32IlREKX6zgZcsfxNpbARQH/3C3g0APy5it1fdAMM798RXvcveqEjPdj4jOpvBDyZnGfWrdFxLY1DHXFcfOEtKC6qw1euugQfO69QIgOpFFlU8MbrIhILynhcJB7CW2+txmmnnYb77/sBSorKMGXCDIwdU49169ahoqJCQJkGLE8++aT00mnCQrvXpqYmzJ8/H9OmT5T9+dEPfyalcs67Ux2OSnEEYbrMVVZWih48Xeao306hHvrEE/ip9scxvtdfe1PaBCtWLMNvf/tb6eHPnTtP5GKTyST6+wfEMXDqtMno6x2U3v6pp5wMMt/tDlURYFC9ZdtGvPjSC7j++uvR16vIoSUlpaioqBqRrNZNXfgctupp1uPzORCPZ+ByW0VUiPtrbOEw5YI9w8UFYf8rLRwhqfIUSNHivQD9Xf9+zBftB76Sjr/AsR+BDwjox/5Gxx/5j3kEtAyzeR309Uo/QTOQAA4FgNVbetAbzmEgloHZ4UFxKRnaemUgDfj1TJcV3WAoB6vLDIeHzPewqJBZcza42BNPK0lUi8uEhCmLqDkJl8WOooQVqUQGYbcZCYcZ8WwK9P0q4GQ9jTFyJlGyjVo0JHVAl6yaZDgTEEkAgaEkhno7kY0HUOa3Y0pDFWZMLEFtmWJA8/FcSMVVLr/r8P/M/Pfv99rJl3TO/1nMVIJmvLM2ikf+8xl0dB7AP134CZz/iZmiY8DqHc1/JAygLn4uizVr30Br6wF87nMXYtv2rXjwgYfw6fM/i0J/sajd8TVp9zpnzhy8+eab+OpXv4o777wTn/3sZyV7p/wtfdA5TUAt/7Fjx8rvnn32WZxyyimSnXP6gduSJUvw0EMP4aKLLsKLL76ICy64AJMmT0RvTx8effRRXHrppVi//m1Mmz4FTz31FNxuj/TnBwYGxHaWZfv169/BvHnzcOhQF/bu3YuLL74YlVXl8votB9owONiPt9a8jsZdO3DjjTcKKL/y8itoaJiAOXPmqokNXTiK7H1q1udL0IoJj5le6mbp2bPsT8Igt2g0Jkp7Rscgn4kfjynOAbkeR+NmDF9xRwX144D+t3hXHgf0v8Wz8nezT3mkPs0EjZRxNouprmZWA42hNLCvE9i6exC79x9EOBKDz+9HTXWVZCIUbGHWzsU7FFM6Bv5CYHCIOuVZuDnOxYKtXjRgWT1NBTMuZJoFvoRSLQs5gCgXfs5cmAAfTTk4jkQhOhuQoW85jVSY7XDHollkkkm0dbSKwlmRz4WG2nJMGudGbTng5qw3wZtmJAR0vcxtLGOqsaGJtt5HldJ5LJepeMznocZhAM+58gSwbm0At912mzib3XjjDbjqatV3DoWVopsRL/YPpJBMB1Fc4hXy4TXXXoVPfeITOLB/n8zV05SG/AgCKslxX7vma7j+xuvxjW98A2vWrBH73Qs+e4G89k8e+Anq6v4ve+8BJkd1Zg2f6uqcJgdpRmkUUERCQoASCBEMIgdhEw1mAe9iMDb+dr1e29heL/7NAgZsDDgBCzY2wQSTo5CQEEJZQjmHGc1oYufuqur6n/NW1ag1SEJIBIG75umne7or3Lp17z1vPG9fAXhemxo4g+p4PEuksq763Xffjdv+v9tw+523S6Dd+HHjsXnrZvz0pz/Fg398EG3tbeKrf+KJJ0XDp0tq5syZmDBhAurr6/GHP/wBX/vaxeJP5zkpBPD+KTg8/fTfMXToMMybN1/iOS644ALMnPm2pCQyiG/ixMly4ytWrEBNTa1kPnBLJbOSnsiMDhbpsbqWQYRZibRnDEHAH0QikbS1dguRmXPPoEjJ+hA+/P3kyH+U5n4gD764z+fSA0VA/1y6/ctyUcY5W/5gC98UIfwwTDdMt0JqAuiKBezU2Hc0A5u2tGNHY5Mwg2V0F4JlfaApXlTXVYrXhoBMnzezmGiZpN/aSFvgSu2EgMz9DO6bAcgcSy7uuBdI2lX8vOTjjgE+kpDYVukUtXo9i7SWhkZbLl9aFn36VqO8LIz6Xn70qgRKWF3MKX3KJZVZbIxNYM6dc5s0nDOokxHNLqvYUHHbew9Qa3aKEhHMCPASbS816S32OILSxg053HnHr/HevMXCvX7yyV/B179+Afr3t0rF0q/O7EJ2dvOuJGpqQlizZjWOGNIP7703V8C6vZ0ldqsQDAbFxD1lyhQxvZ9//vmYP3++gCk17YAvgEf/8qgIATSvM5hu0KBBeP311zFw4EA0NTWJlv/OO++IVk0Nnn75qVOnCuizvjrBe/ToMejffwAe+8tfMXrMaCmz+tJLL4rZvbq6Gs8//7wcT1pjAu2lF1+KnJ7Dxo0bpO7Atdd+E1s2bcfaNesxbdo0zJs3T85PszsB/h//eB6jR4/Gxo2bcN5554lPnve4ZcsWLFu2DOecc7bQ3VoFYJhh4BLSHObrczNIQiSph+QIyUsqn1AIS7CjlcXiYl2B4val6YEioH9pHuVnfyP0B2tCIcuwSCf9iZnuTEwkPY0VMGdTn4v1j9+RkGbT5i5s3NmFdpRh0brtcIeDCJSWIu9i6ckAvIqK8jAQcpOQCPCStYx1Y6h5s0IXNfJ4Fm7dB3cAaCc4KJCI83yXDldLB8qZHNcZk7zwNFvhVRCKBFFdVobepeUoCwO1NRYTHIUHiTa3w0L4v2XedKh0bUB3EvatlACLlaUI6fsdfIXVDkXu665TbLEiELBZPY3dvWxpJ57423OY/95S5LJ5jBw5ChMmHIfhI4agusaN3nW7NfZEEpLLL1XLoCCdSSPgDyCVtjT1SDgi1LHRSBRr160VQWLQwEHS1pZdlmmdpuq+ffrK5/nvzxdAp6ZPczej1AnSBFAKCr179Zb94ok4nn76aUycOAn1dX3x9tuzRIP2+b1CYcz8eZq7yXvACm47dmxHIhnHRRfNECClWf/BB/+EyZOnYP67CzBk8BApjztgwAD5jf3DNpBUiEBO8B4xYoTw8rO9DzzwgNzfhInH4eWXXxSLBNn/GhoGyDm2bNmMAQMaRNPPZJkx4oKXPgzp6xR8fp+kAnZ0dqKM1Wn2amPqKaYWxdbPfoX9+FcsAvrH77PiEd2aKnOANegESxZlUSwDtFNwwgSrvFl+0IwBoYVVSAFqf5cA8PYO4A/PLMH29g74S8vh9ocQCoTh0RSE3B5EvB5kU50orQgiGFYRT+2S0pyRsA/xeNwigPH50JJNQIOBkNcHrbkNka40RtXUo8rjR8DjhjfqQ6QsgtKyAKrLgFLV0sStOH7rJdQoTrEbXUOei2GAC2EBmHcX06AN3mEeKS52+5sU1MoJUqSgLdwch01WM+Fl5KEJZEgVawCNOwy8O/d9PProYygvqxQTMwPWRowcjhEjhom2Omz4YJRXhNCrzi9sc5Ka6GXAHVBSYgWdiVVH4i+s38hF4GQE8HeHm4AZFAweYxOdx0pyI4fFbp/3V/DoJc+emQ92iiXjLiTAnwJESwzV1VGrJK8CzJr9LkwjDzdTJRVFNG+C/fLlyzF69JEy5ubMfQfTpp2IYcOGSr37srIy+f5nP/spLrvsMtn/qaeewiWXXozZs2eLOZ3m/kcffUQEEJIy9evXV77v268vqquqRYOnYEDLksNVsW9Ad25uj/SF4vp3GPdAEdAP44dzuDeNGrrF2893wrcV781iJG6a+lQ3cqkkvCTzYHoTVNHYEzTLu4CECjy1Cvj9P97F9lgcrlBUzPUlwSh8rAJGjculQXVn0HdQFfxRE5u3rUQ+n0R5iR/JVCcMt4F8QMWudEJM4FG3D/mdnRgRrMRXp5yMqcMGS+kfp64Z28dW5nN5GOksykpIgWv5Jk1Dg9/tgldKiDIU34n2d8L77VwwRwQornMHNEQLCVc+BOimpaHbaeMWfawNNQLIZCRMAfPf24Q1qzahvS2BD1asRfNOMk6y0hl5A3wCdhQYGOhG7ZrmdAoR9E/TxEwzeHl5QECbgM7oeYcDftcuC7ijUes7XpfgT0An9wFpdPk7gZrHxmIQV8DmLUC4BCgtszIlUmlIwCcFAh7HVHZHuCABoZPh41DCimBLIcTDcxpiop80aSL69asSwWDJ0hVoaWnGqaee1M1t39HZhbvuukuC+Bi5T6CfMWOGBPnV1fVGnz71EqzHXPwFC+bD6/PYpD1ZAff+/fuJdYIR/seOP9YWZXsO5J5AXhzoBzTQD4OdioB+GDyEL2oTaOpkOVzCuaqQ4MT6M7Ss8P8pkqJErlLDUpPcXpjesJjg+WoE8IM/r8JLK7bCYPSTP4xcZwKeQASl1JSTHfAijlCJgSPG1UMNZ7Fw+WwkYjtRVRJAOtuJnC8LM6iiNZ0QgaLMFYSvLYNTG0bjP869BuU2yTAzwC2mMZLlqgLy/JxIZhEMBK0UIbvCmQQCsM1CgG6b1AXTCegFJvbiOndAQ5fAatVjZ3U5i6KVn1W3uxvAeaJUWofPr0oAolMxMJtjbQGPVJZzvm7dBVSUAUuXAZ0xYO3ajXJeBpDRB02z9ObNm8WXzus4zIJ8t6hiragPmrX5mYIAQZ8WHwoGjJjnfha3vlf2oXWA+7DADRkLeY1gyAu3V0dOY4lbCaFEWVkpwuGgkNUMHNgfkWgIpaVRSSPrP6AvQiHm1OfRv78LqQRQEgZydoyACDI2lpIcSUjtbPZACgGs/kehoqWlUzT6NWvWol/f/uL///Vv7hHXxOLFi0QDv/HGf8N3b/4ebrjhehEK3n57JkpKozj66HGS4tfe3obvfvc7CEv1GkeEch5n4cB2PhetUAc02D/nnYqA/jk/gC/y5Qszqx0qGsd0rQgdGW2dmkW75vVCT2bhLqkAmdub4sA2A7j27leQrByA7W1tlrrjYrWWdlQF/fDnOpGObcS4SQNxyvkT8eqip/HesreQSbeiMuCVuu56REd7NgZftATpWBpVrii8zWl8/djpuOa4C1EFP+gxJM0wPa1sczeZrVSpk3C73Wxpjoro0OcKEUhBzeqC1DWHAe+L/Aw/77Y7hD5OJLsF5IxbcAiS2Pe0W1sERN0+HKfyn/01NVrKjNTA+W5p2qYEmDkChVXhzql0Z5WsJcjvb3PcBU4cAI93PsP0Ip10IW+o4tMmy1w6nUI6nRRftaZlkEon7EI1VNGtIDUCrmX2BmoqyuHzeERQYNQ6/eZ8lZayHrxludhbgRhaAMRdAMt6sGNHF1Z8sFxupXfvXgLYixcvxOVXXIYHHrgPkydPkkBBmvCXLF2MgQMbMHHiccLmtydUW/9Zz8Xi+yeNrkOtzPvn5nDXf97jp3j9PXugCOjFEXFIPeD4yLvZAR2+dvmCq2oOyKSslSnvQt4XEHa5TgBPzNmFe15bjkZPKXJUPWijJAG8rqPeA+Ra1qGqLIOLrzkVZTV+/PLZn6AxthElJR64kglk9QT0sImUmYXLH0I+baJMC6Ai7sG3T7oEFzacjHJ44ZUgPbUb1KWEiLSPQW02L621jO2b1asg/1wY3exeK4D6Q+rHf9aDu+WnblRx2A4dDzt/sAq/dD8iu/Nl7Fk8Nd2bMB4WvBwmxML+dSrKdV97P51vWQtsKiD7vA7gWXEjezDn7nEmp10EXkbz04TP/HCmrWUyaeiajpYdzVJCl2Q0FAZYv56/0ddNil+CO4PsSIDDaoK9etWiV69eKC39sMYspDGqzbqYA5qa2gWwCe60PrzwwvMYMKA/BjT0x8knn2ilvAk74Z5EUsIIuZ+tO6hRLApFzf1wmrtFQD+cnsYXsi1WjHGhj5proOSNC1l/1ko2Js+mL4KMC2jJWf7zH/x6JhZ2ubGdBft697JM2p1d8AV8qMvEgPZ1mDZ1AC47exKWYA2++/sboFbkUVoeQOe27VJWNK5oML3kFPZC1b0Ixt0Y5q3DT8//FsZ7BqOM+nnepsUi1ald9a1bARSO9d2QQJdBT9405//Cdwf6izHuhzJoe9YesEr3dCNo4akFN5z9rcwDS0gLfCTb+qG08KOOZRCfQ73LIe7gmyNUiMdmH5vYfjhxDCuYTiwM3VYGTawJ27dvE6CnpaGrqxPJVELM/bQIcBvQvwGhUFjS7+rr61BaxlzzPS+4dWsn3njjDfGhs+gN3RFMwRs2rM++EzQ+AqdZwpjtYwnb4nb49EAR0A+fZ/EFbImjn7N+mgXqNlkcPI7KnktAbIsMcQ9G0EUWOUa3rwJ+8aen0FVSj6ZMHqirs9SYXA5hU0dF63aM7u3FN646HrWlXjybegZ3P3MPXNUqskYK2tZGVPXrj12xLijBCExypiMEfzswre843Hryd1CPCEpMhjbbXetYz538Of5fUDTFeQD7AvTCB1QQJldMWjvokcsHQwcMe9PO/ifJQKHk5ACL4DxDKrm/FYVBWp88SgDTKt28t63w+8JyqIXAu7/m6yw24QwfVpWz29Ozat++zmGljTFA1DrW0WhFKzY9UFlvobDtPYDUEQyI39T06VIgSQzz7gnq9KPTn97V1WVXe8uLj580uNTkqdX361eKNWt2yn50IQwfPgwVFR60tmYRifq6o/qdkJGeSjctGgRwp2KfJAqaeTsuwomWP+hBUDzwE+yBIqB/gp35z3cqLkrkn2RpS293xjbXJHKci+Kb6gL8XtFCNF8AbVKfD/jpQ8swZ+0OJANlaHf7kQ8GxCapBEIIte9CfXsjrjtvEs6Z1gtdSOC36/+A51e/ilZ3ElouBXRlUFJeg65UCu5gBHrGgDsfREnCi0uOno6bRl2MangR1u16vk5umsOCQ+nDseYW+sXth7gPfPgQeBcNjocy6gnopB0qBHS7/KLzAPYIuOZDI6DzGII70yIZOdYzHc46mKZhp/75obRyf8dS4xWgtsvTymd7lDjvhU4By54lrZN253WrOFAhpauUzrVfDgd7zzY4AM/rCS0xq1wajKrPSdlWvmKxONavWy9mfgb7HX30eEmBY7+Ulu6F37BgMFOQIP2+o+0zg4Qg7ghFFugXA+Y+rXF1sOctAvrB9lzxOCt4iSZ1cUcHWXRVQJ3TnEusKlRgcSsvx3QjpXrQDGBtCvjOrc8j5S9Hh55HNhRGlhoL092CYZS07cLksBv/ccUkNPQGmtGMOxffj9e2v4vGVAtQEoVP9yKbyEDlud0eqe3uyXlRj3J8e/oVODd6HGrhhU+z6/nagC7l3bnoOhaEfTjB98QTx59b+O4saEWj+8FPhcLqgHY4ZU//RqHEJBKiVd7XCpqTKvR7EKPsBlGrVQRQB9ydd8cHLLUBnByyfdxET3+xo2Fb13HGw757QLNz8J09JLpf7PCWLUvTWLeeHO0uS/vvIUnSDF+4CZeRTX9QWEGPUy3NcodQ4PMy6M4CeAoK7767VKhgN23aLNSyZt6UtL7q6lrU1fWFW/XA6/VYbHxei0f/Q4F49nNg/XemqaoigTgmr6JYe/Bz4JM9sgjon2x//pOdjVHsKVsVD0KztXR2glUwk7ncWYlSyrsCiMOFHQAeer0Rj7+9DGlfCTJ5AxmvFzmucW7yt2Yx1OvBtyeOxTnHACGvBej/9db/4s2WJWgzYkBVNTwZD7REGt6AIiVXXaofrqSJIysG4senfQvDUIL+iMJDDZ31W23WGFOh79WKebdKe4no8eHnJmtUIYD3CLHeI15+P47Sf7IR8bFutyceOgqfgLXjwHG+pOb+Yf+61HUX6czaegZpsT75XrfuhPePAKOeNvs9TtbDVi73Q03Wig4n4NHUXrhRbpXQEtlHF9piRzjh/qRrdY4XMhyPU5e9oMRvQXpbJpuzIuaF0tW+Ug+hQHLi7Wpr3COZhLDfxWMpNDW2we32CT880+0YfFdSEpZ0O59PEbpYf0C18uDtOAYjr9lCCc9WFGg/1pj/lHcuAvqn3MFf7tNTU2JEGzeuTEwlczKICZfkedeRSKTgC5cjDmArgOtvewVNnjJs7czA5w8ilWcNUw/8QT+0dRsxfUBf3HPlaPQie5cL2IGduP7ZW7AgsQGxoF3LNKYhWFIC3Uwjl0oh5I1C6dQwqe9o/HzazQgjjYGogCevsiarxcXuor5myIuJbLIYmQHbf9vjSe0B6IUlT+3P4kR3UqqKgH5Q47xQXuq23vJLqqUOoDugQd96gTneCWLoFgIKWtCdckXttwegf8LKJLXd3bKBdfJCzVnLsg1MVdsLQ7C0PUsCZSsyP2/aKWKShyEH6IbDuU4NvtCcJOHpewlqU5BKMI/eLRSvspkMtjPhditiEWB2h0OS48isHZ2QaPiurg5JtdP1HKiNNwzsj2iUKXVR2y2Qh5HXixr6QQ34T/+gIqB/+n38pb2CVd2b2i6LmDAh2E4B40eXIdDpOKoNE2jOADM3AT968HHsiJYjH2Z9Uq+V+5NtgQcZHKllcPsVZ2NqrWVZbQ1lsBYt+OaTt2AL2qB5DWSMNEwKAUL5ZsDjC8MXMxGNu3HFlHNx5bALUQ4fwqS30XQEPAFopi75wZGgHwzhE8IbnkDxIW9YxSq4+HcDwB72z0KVp6d3vZi4dkgDfK8BYY4A5Zy5wFe7t+CGTxikP879FFaTY813KYZCmziHL4uh7MOkbwW7GXCRa1iEy73dRGEAQc9W2b8x9VK4EvYmkH6cO7GxvyA1j9+QC5/UsSTY8Xh2WwF2kwUVi7t8/F7+9I4oAvqn17df+jM7SURizXZqmHBxojbspt5B6FS7g8wbM8Cvn12HJ5etxs7SCsATBjQGzLFwSgIVmVb8+/HH4aKh1egf5BqnY1cgjQ/QihueuRXrM01QfAZySMNQ7JIvKsvC+BHqBHpnw7jq+Atw0ZAzEYUffniFPY45uNFIRMzsmpaERzFloe1o2YWymvoPmdwd8owPaXdf+idavMGD6QEH3CwwtywCDmlNT/76Pc/fMybj417dBvO9AbqYCg7gfD326SbNsQ9lNL1VdtXy8ztbIfvfAVyluMtn1ANFQP+MOvrLeBkuR9RzJd5MbO22tsGSZbR0w4V0XkGWBm4XsGQn8L1fP4UmXylaouUWoXvOBPQ0PK4YxlQFcftlU3BUAIiQfcajocNLQN+F7/7jdixqXw8l6oKu5oA8g/HygC8AJeNCuAtoUKtwzdSLcFafaaKdh+C3q8ABep4Rz3zlkcum4CfjiEuFmVeh9CghyXQgLs7O68v47Ir39Mn1wN7ArbDue+GV9hQWaeNywvY+fnvEbnGoGnoBoBcGADqf9yXUOsBfFHo//nP7NI8oAvqn2btf8nM7+kU39bYwTpHiUvgihVY1lVfED87c84fe2o57nn4dqD8CHS6//K5kU4jk04goSVx1+vG4cGQEQ2iFb83AU+ZCQs1gFXbhh6/dh9c2L4BZwTqqZKBjsF0e8EeAuI5wTMGwQD2+efLFOLVqAsJwI4wAcskcgoGAlQZEewFz4mGgtbUZZaykAQ9U1eLy7qmZE9g/Kgr6S/6Ii7d3iD3gjKkPBespFoHRoQI66xEcErOOY7nfRyJ/kQnuEAfAZ3x4EdA/4w7/0l1uj/wuxzdNJgrypHuQdQFdrHOdBH78uxewKg5kIrXCBgu/D4FkC3qpWUwZPhDXnTsELHddowA+mvDVNDJKFhvQjv+d9xj+suQ1aDWkiNUBg4DOWLwwENMRIaAH6/HNk76GU6snIAIPogiIFSAbS8PDMF9VQXu8HeWV5d18nYrUcVe6TaSFxTtYRGT/JtMv3dMs3tDH7IHCMUJ/Ov+nv5njyBEIHf73QuGQGi5T2lQPyxgd3OZQKxz0CQrS+nq2oCeQF9a0L4L8wT2vz+KoIqB/Fr38Zb1GQTyPaUeQS8AZN4MBZ26kXcA2AH9btAu3/fU5ePuNQLvmA+J5uPxuRDs34sgKH7578XSM7wWw9pMrC4S9BrRcJxSfikbE8cDKF3HvrCfRVesCvFkL0JnPq/jgyqi2yb0S15w4A+f0ORElJJWB3wqT56YAuXQWG7ZtQtbUUFNXi6qyChvOLTWFC2+hmZ382mTdKm7FHjiQHnCKv1gpZEo3oO/rWAF0Vpw7kJPvZR8nC/xDP32ME+ZtHvdCkC787FgYnGsU3VAH+bA+o8OKgP4ZdfSX8jIFgG64GPHONLW8gCQMiz89pgKzm4A7X34Lb25sgqu6P/I5L5DzwmekMUhtxkXHDMM1Jw1G1M5f13MaAl4T6Uwngn4v2pHDX7fNxq0vPoidtSYMd9IyuZNHWnPBawYQ7DJRmwvhquPPx8VDzpAo95DQvqrYuXYz/vr441i4bCnUsB9Z6KjuU4vp00/H0SNHo4IFre2t0PdZNLl/KUftJ35TnZ2dwq9O0hZq5yLP7sVdw7FFIZHvtPwQ+D8G9n5ku/caA/cRFyD7W7eRzY4bKbxQocugqJl/5CP43HcoAvrn/gi+wA0oAHTdRQ81Y9oJ6CoUwy0xb60K8MSyLvzkqWcRL6uV2s9wReBSIogkWnDyADd+eOnxGOIBggYQT2YQjnqQzafgJZ2mFEk18HzzAtzy9P3YVqMj6Y4DJotIe4F0Hn53FP4uEyVxF77OtLWRF6ACPkThBRI6fnP7PVi3fiNOO/tMTJh2AjJKHu8vX4SFCxfggulnol9dHaJRihNMNbJqZhcXry/wuPwMm05wXrRokdRQHzVqlFCsEswJ8KFQSMaTVSsdAubkXCdIcryxXvuhIrrExBXc714T3fYD6h8F6PvqymJQ3Gc4yD7GpYqA/jE6q7hrjx4QDpA8aG7X3UBST8JHGkklgEzShBJSsNUEfvzIXLy0tRGJSBmgM0ndg5DmRlWuE7+45isYX6lgINc84RLRYfqo61sUNfQw5mDgAzTjPx69A4s9LWgNJIFcB5TSEpgZE6qmwpcAqrQAJtePxr+f+k1UwocqhLFx2Ro89sc/4//d/O8I1VZIIL7pg5RwjcW68O6bb+HCc89FKpWSBZbaFhdi+kJlwS1u++2BvUVzF7oqmPZErY0xEFwAACAASURBVJWpg5FIZI9zOVos+5r7sd+5tbW1oaKiopsbgOVGSVVKcOQxjhuko6NDtF1qxgRQAiWfmVO4hMdwY1ES7tNzc9rO8xCIuRW2kxXOCLwOKBO02UZey89i5bYmzvu99957cemll6J3797SDh7D+2bbd+zYgXfeeQeXXHIJGhsbsXbtWpx66qmId8Xg9/jg8fuQiiUQ5P2rCjat2yD3T/Dv06+fRS3HOq49VXBWD7QrCFqx8qbEo5K//kPAvi9QP5DUtuIc+ML0QBHQvzCP6jBtqBRx0EFCNidq1wUPSCSTUIA3NgO3/N9TaKuoQiurqeUVhFQftC07cN0ZU/H1qTWinUccem5Vkxx21tIyoCMAFQby2IJO/HHeM3hg0XOIVeShhVl6KgUEokBcQ9gMIJJSMSRQh2+ffzWO9hyBMFxo27ADc15+G1+/4mrA54auGXCFVCnvEUulsOL99zH+qKNk4eYCWlJS0t3RDpAcpj1/WDXLCQ5zTMoEvELgc8CTvzs5zYVWEP7ulAR1NNpEIoFwOCzCVaGAxc+FwYs7d+4UAKQZ2zmG53vttdfQt29fHHHEEd0WF4dAyAFpCU7TNAFgCgMrVqwQgWHw4MHSv85+zr04wspTTz0lx51++uny/uqrr6J///6YOHGi3Af3cwTCF198Ee+++y5uueUWLF26VEqdbtiwAUeOHIWNa9dj3tx3RaBwhAoKHxRq2P4777prN7E6aWHtOA+pmqICmmkIs7H4tp0RUVAU3uuUN+0J6IVMe4fVSCo25lB6oAjoh9J7/+THOlm0Wp5UnXm4XV6w3KQOt2jsjSbwq2fW4S9z34farz9iWg4eLYty00Bd3sSvbj4DR3gB6kbMRIOuAR5TFirSxmSNHCKqX9joupDB4tQG/NsffoKmaBJq/zA6WrZCKamA2ZVG2BOFJ26iPOvHjInTceWICxAkkUxLF1bPW47xo8ahqrZOWOlYobMtlcWChe+jcdNGnH/O2QIyBA9qYVwci9r5gQ9ugiRBjIBK4GNusqOdOloyz1YYdFgYAe7kMlMjphZfCPQOoBIgeTzPRwClRYXaMp+bo0nzGg7wUtP+61//Kmbw4447TgCWxzsR6E7uuFUUxYJCHsu64dxv0qRJIhxQe+/Xrx9KJcXRMpt/8MEHePDBB6Ud999/P1atWiXnpeZNQHeEwvXr12Pjxo1yvscffxw333wznn/+eXzrW9/Cn//8Z/Tt0wdaJoM1q1bjsssvx9133YVJkyejtbUVQwYPlvE4dNgweG1Lg/QhiV4I5i7SJOWRk2R0auQOWaz13Aq49Syg3xvZ4d5ocw/8sRf3PAx7oAjoh+FD+aI0ieE0ms2NbtBn6I8gmwE0D/PHgdc3AL988jVs1RXETBOBcADeRBv6eExcc9o0nDc6ymrWCMOES2fB55xVO92tIgcXcqYBn8nqVAo06GhHGj984Xa8uGUutMFhtKVbAYUMNi74TB+UuI5yI4RB4Tr86MKbMBC1KIMH8eZdkqteUVIp/O+sHLOzPYZZ78zC6BHDcMSggd1dvmbNGtHoitr5gY/CntkABGtqmJWVlQLujjujMFDM+eyY5B0iE4IrQdDRWAtN4LNmzRJgPfLII6VxFL4I6I4JvtCvy2tyf17/5JNPFjM8QZf/b9u2DfX19QLAFCC2bt0qmjyPJ4Dv2rVLfm9paRGAv+yyy9DQ0CCAv2zZMjkXX4sXLxbTOfe56qqr8Morr8gx/Exh4+677xZT/+WXX45f/epXuOCCC/CXv/wFZ5xxBgj227dvQ8PAAVi/fh2uueYa/PCHP8RXv/pV0fbZdwR0ChY04/t9lom/cNPMPHQRRlxwjOwORkuZ1rwJt0tCVK3NAfWeTvei2f3AB/thvmcR0A/zB3Q4N09HHilk4YYLXgb/KEGYOQWZANAI4H//sQVPLF6NuDcILW/Al8+iLLkLFxw3Ct87ZzSo83jzQMDFwqsWL7tsLjc0qFKig5TrXpVLloEk0nht51z8+Mm7sL48iVyZS0pH+UrKkI1lpE5MH+a4b+3AtWdchq81nIEKeFECN9LtMZR4I3D7g0JtxzR5rmsL5r8PLZfFhAkT8NOf/lQW6htuuEEW/l69eh3O3X/YtM3xLTvvBNPnnnsO5513noBtz4hvaqx8EYwdUz3Bkv/zNXPmTAwcOFBAnaDm+LifeOIJ8YcTGOkicSLK6SrZvn27mLwpAHAfAvTKlSsFvEeMGIGhQ4dKfxFwCa4nnngi3n77bUydOlWO3bx5s1xzypQpUkv8mWeeEW2bbbnzzjvF9E4h73/+538EsCn0/fKXvxThYv78+fje976H5cuXixBx0003Sdvee+89PPzww+Jbf+SRR6TdFCLYBmr96VwGw0cPx+LlizF58mQZe7QK8B4oCPBzdXU16urqUFHO+A+rEpvPZaVS5vI6PC7GCVjaOcNS+TvB3aWQYcGC+W7C1iKgHzZz5tNqSBHQP62e/Sc4r4Y8kshJjRQypQsvuwmkvMAbTcD/PPEOlqdNpBJZRGtrkGvchHGlKn569RkYWw74DAN+0rG6GA9nrTbUNQyyuimqBPwQ4qUUq55H3GhHly+Df//7L/FE+wLka9ygScBXVo5se1yC7erKeqN1TSMm9D0SN5xzJYaiF3qjBK5MDlFviZTgTHYl0dLZgaqaKvzugd+iT596WWC56HNRpf+XGhY/F/PQP3ogOxq4A7wELJqkqW0SZLk5YE9t3jGjs28dQOc5CGQ1NTVYt26dHMcARR5HEKTfmf/Pnj1bAJoCwNlnny2ukaamJtBPTa2aQEvtl8+O2jd91dT6zz33XHknKN9xxx249tprMWfOHDmeGvP3v/99ERIuuugi8Z/TPP6Nb3wDTz/9tPzmBPTddtttYiWgAPi73/1OAt2otVODp8uBwstJJ50kbaV74NFHHxX/Pu+PbeN9UHioqqpCVe9q+MNBpJCBF15xLS1YtkDO16dPH9l32BHD5Ddn06FbWSS2Ub0zFoPCiUIeJpcLPo9Xxq+HLIw2mHdb1ouA/tGD+Qu+RxHQv+AP8PNsPqPPE6JLmyhhrWoSxphAiwbc8842PPTecuzwlQIuL3wuF+qQxr+eeBQuGRdERMsj4qannNG75HuXGF14bPVZ6m3xlHbpFH+OAfUxZP0anmyeiR/P/zO2odUqBMOFKmcAKguyBMSXXpr04Jyx0/CN8eejHqVCNOOl81xXMHvmbLz25lsYNnI4xo0/Cjt3NuGhhx6SSGUHZPjuBFh9nn38Rbh2ISgTTKjhzp07VywcQ4YMEYChNkzg5L7cGMhGsOX/NLETwPnOYwj4BFAGvlFDHjt2rPitTznlFAF0mqHnzZuH888/X47j/m+++SYWLFgg+1C7pdmaAH3aaadJsCMBl/txu++++3DmmWeKBk8tmoB96623inWAoEuBgULBuHHj8Oyzz4oWfvzxx4vVhmDMa/E7muYZFEcrAIUYAjC1aW77Cgh0BEQKFu6AD235mMSeUJBNIokQQlizfY0cT+uE02ZaNJzgQCewzw03gmpQ6hV4VLdYBQIURgNBBP0BeFWZTd3+9KLJ/Yswmw6tjYcE6FZQFOv1ctDY5TPt9jAHWaRGWyrUbG2L3zkSo1Tp4hcHzK6wLxFzX51wIM4hQoez7TWL88B6+IDvwT7dHo6tPfhTrR7aV9P38H9ZceUHv1lVwZ0XL0mqC8UuiiqP0OQiqMBULBIM67FafZYTDV1H1kyiVolYGjqAhU3AT56bh7d2diDp8qN62FC0zJ+Ns8YPxx2XjAQrowbTGahecr4zc91ESiFLmwofDfhEcjsdxwF0r3zQkXOlsBNp3Dz7HrzVuBRaiYlYbBfg8cLlCyLfFkNVZT2Sm1sxKNgLX592Hib3GYN+qEYpgkh3JDDn9TlYvvQDXHftNXjg9/eieddOjB47BpGSKKJlpRh55CiUlJXB1+23tEZsYaDRbjaOg+/9z/tIi0bASngq1Oa6y3HuxddaWBme7ed4yJtk9cuJn5dAlEwkRBNmsBjBldrygw89hFt+cosANtOq3pk7B3997DHceP0NePqpv+Oss8+WCHCCkgTZ5Q0cc8wxctzPf/5zfPvb38b06dMx9913xbz9pz/9CQ0DBuCsM8+00rpcLtx1550ikP3r9dfj3Tlz8PLLL4sZfdCgQZg4eTK0bFZAmQFpPHdGy6Ij0YUhw4Zi9Zo1GDFyBBhDQWHkpm/fJCAbTycQCVjpdtSgs3oOfrcfsXQM0UAUuqnDo9CGZG2aqUngXMQfRi6fk3vl/9SeaW1gAB/byMA3fySIWC6B7TsbRbun5s/rO5Yi9oNjGeAxtBo5AgGFHb/Hj5ASsD3oXIGt0LieAXEf0tALB96BLJGf90AtXv+Ae+CQAN2iEtGQ0zIIucOQ0OaEDoTdSNtjPKABuWwe8bBLtC1uQtNtAKUqEOCiwXQmjxeg9C6o4UYyFkOojCZSB0WoidEWS02soDQgF/+sZuVpMvpTJreICYWy6e4OKRzAUpBABzJpwB+wcMqlwuAE5P+6nf/pHM3dDRYfUZjsaZ2fN8McavnN3tG+vJkV9lNbarH34WEGYLCcN11hUqaMHOj28iglCq1zm3kTiqpYqVYszciAMWeRdfrBztfe44nbUbsfNQpMeNGVVeD2iftZ2lTppklPQ1sig4pwBIpBEhc3dDUi6TFek4CfE3O4DpOFTOGBG27ynrvDiCvAb57bhF+/tQyxsl4wyyJIb1mJr0wYgn+/YBSGAyhNafCrHsDQAJ8qubcOUFiL0u7bzOp5eN0uUcTzbKDbRAYG3m9ciadXvolHNr+CZLUi58iStcbQpHqa13DBm8ijKh/Gv5x+Cc7t/RWUwo8yBOHXVaybtwa/vfNX6NOvCtNOPQGPPv4XnDT9VEw88QQ8+NgjGD1+HCYcN8UWV13Ysm0rQv4w6qqq5HHxEfNy3iCHr8X+5eQmf1S/Hy6/082RFUgHEqkuVARLZSiTWwBZAyDtrcwJIK9ZwQwGjRz2UI9z3uTSWLViGUYMHw5VceGN117HqJEj8d68eaKtUosdf8wxeOjhh3HjTd9GZUWVAGNrexvu/N878KPv/SeefeoZycEef8x4/Obee0XLXrl6lWjRTz71FM674Hy8PWuWmKnbOtpF06e5vKFfP4wdOcJaF0xTnkFhxTCa2B0A9ZNTwCZ4kf43DBiuPOIqHUc0YVO4zSODLAzWKVdUjmq5eQskHVGWWRz8YzKlgXgiAUPTBbRpVk/LK41sJgOD3O5Zq/woNWiCttfj6WaJ80BFbXkNvIr1G8cPXwRtj2u3kLC/8bI7vn3PvQqXuSJmHy4z7tNvxyECOgc2jaUGvPkAkGQdbJbKAlo5FxSgkkjhsf7vAJA2gLBKn6vlG7UIQq1XKgME7WDOHNduLh66hZ9u0nY7UnAe0Lm4mwqCjJjqoadyDXLOyXWIPlmRCxhcZWOi4D5re3CxsmUGjRlTCpDRAa97T913D9NVwfn3piNTTnAwNZezrsmXfEdmJ/t3ntORTSxtyXoVfnbumbAvnynXsJ08p8PF0uP+C+0MhfaHvQ0nXp8LNIlWeL6gnoSRS8IVKEdIUeExOgTQc+6o7BcQQM/CUJgnbpnJrRKqXql//tbKFO59dg5WpP1I+CNI6nEMqHDhX04agRlDS1EDIJQhXZz9oDkAHPlrLw10zIuCMwXFUvh5UXwdrn/+VmwLdSGhpZB16chT61cpDBlQ0gaq3CUIxlTceM6/YHrFiQiaJioyIQQVL3Yu2wSf38Ttd92G2r69ccOP/hPpVAL3Pfh7HDN5IuoH9ENJaRk8ig8PP/x/2LhmA/731luR7MwiErYDk5hq5zJFs3RSoWiqL8xn//Sn8cFdgYCuwURbvA2VkXLrMRgG3ASTvIL1H6zGvHfn4bLLr4DpUqB4FazZuBXBkii2NzXi+X88ixv+9V/w7NNPYtOmTRLNTQCjqZgBbNddd52Y3+v71OP2O+4Q8/uFF14ojU0lknjwjw/i4hlfw4qly9G3Xz+JY5g3/z2MHDVKjht8xBC0d3SgprZWgDwQDEpgWMAfRCwRQyQcFhAuLEBq2QytUc/P1PTdLhqlPzzICMl0GzG4k/vGzLhch778bC4nhormlhZktZxYHNKZDDSdPcZMMRdUl4qSYBQe1SMgTJ95KBgUk7efoOx2o6Ks3ApSY01xF4UEtoThamRrUBGg2EClZB9bkbHw4Mb2P+tRhwTolFU1pMXvqeRcMGI61HAEOQ3oiljrdLlF+IV1Who70wmJyizxh2HE8mjc1YFMSQT5oBehINDZyfXERDjM4BULBJllxM9UjKnEWws7EZE5pSoScR2BoFsUc4K/qlrveT0Pv98l//M3UWwpGFgpnFY5TSkORmKJnJh7s5qBklIfOjoNKKoKWlx5XY11QBTA77VAVc9amoDXw/+yAgIE2UAgJEJGJkOpnHnNQWiaYbNbeeS6mWwaqqrA5/PC0AwoOsGQkoYqLGYkZKH2y8WECOvcE89PGYZ9yVLefHEThX4/G+9zX5uP54rHYWSSCNfUorbSyglnhmsGCtraYxhU6hFndkr1yTIZJBMVMpIuw0WQek3aVGAoAcQB3P3sevxt5hK46wajK5OGkW7G1045GldPrQPDo8KGhoDOk1gBdLYSdEDzjyAu/W7zZXcgjQfWP4G/L30NK7asRaC2BGpFALsSbUzYha+kHK5UHumtnZjUZwyu+8qlOCE4FuXwI2x6LElGAf7fd76LPv364FvfvlGsEK3trSitKJOFmtvadWvwy1t/gSsvvwInTp0mD6dzZwtKa6q7JTK2i+Zmh6ObxxXmRx/QDX7mO5mIdXYgWlqKdCYNjXXgVRWLly7D0ceMx5YtW/Hwgw/jiksvR7wzBj2TA0Ot3njlNfzgxz/Er37xC5x3wdmoqCrDw48+gs54DMdMnIDR447C/b//HSLRqGjpxx5zDJYsWITO1jZcedU3YKYyUHx+bF6zGr3690U8nURlZZXcvWHmxUxtAfJul0COKY2KAq/qRVbPinCnBsJohoaUXYS0ENgd43Or3irzj4DsRJBTk+bxbs2A3toOH51MNsFMKp0W0Ob/BOGS0lK4VJcUUaHJm2bxyqoqVFRWiFm9BJFuRaNQkN7DPdPDVujsR1indYvvxa3YA59EDxwioBvI6DEEqJXnfTDjOpSAHwkNSIRsrXvTLqxZtRJzt61BayYFd94Db96DgO5B3htAeyiArO0fymY1JBJJqC7LBMUJRQ0tlU7CMDT4fB64VBO6TG4u7D6kUjqCoWh3bmgw4JdFn5qCkEi4rNKYhqEjn7fqW1Ny5sbzeD3WZNKYB62oiJSUIZZIIacZiESicqzQSuoG/F4PVIUm8KxMYq/PBVPJCqcZ71ZVudypyOcJ+BYq0xRHJjW/nxpcHvFEF9xuFX6/D1omB1V3QaVdXiWgc2FhghZN+m5ZXLn4UPKXCFoCGjUOmhF4jznuyUC03dzjjsnxQLiWmUZW7cpAzeeQUlxwuXQ0VPtx9NFHo3e/foK1BHi3zfrGfgrZGrquEPZN8bl36QrSbh/mtwD3PbcMy7d3QFM9yGc6Mb6hHN844zhMqYXknHsNDarphmEoELzsdvAd2HDm4kyfLJ9jzmtKYNyTq17Ai++9hW3ZNqSjCpL+PLJknKOZJa1LoJG/3cDIaD9cNfUCnFR1rPC8a+kMgr4o3p3zHrZu2QKXS8WkCRPRMKAemZSOQMCNLRu34g+/fwBDBg/CmWdORzDggy9CSlgTs996GxU1vTB8xCgBDT4rRmSPHDlSbuawj5AXxLR8OJ1trViycgWWrl6FE79yiqREDR04DM88/wxee+ll3Hjd9Zj58qsYN3wUVi9ZjuknnYJUJolf/+Fe3PvIn+Qcv77nLpx2xnQMHDwEXak45r0/HyXlZRg7aqz83tLRguqyamSNDAKqH2lwHnm6PVVZZOGFDznkJLI7hZRo5C27dsnxKQod2ZykmUnEuiuPNsXi+ueYIGhzrnLOEbC5dtBawLnDZ0FzNucSvyM4R1Uval1+hBU3fAG/rBd8cV+2wzK5796cWAPnG2relrHeqWtu2Qe6OROZYqZYWogF4j1igEwFis7jLXIbvgqJbg5sRhT3KvbA7h44JEC3ko0yMA36nIJAThUmrowbaAEwb/kHWPHMqxjUvx8GTBqD/g0NrFAtWiZ96z6PVd2yNamLnzgS8YmmS62TOBtLAqQ35mToaTATYjET8NrFCThVcibgs+PJRJPOWzwlzrF0DdLszWME0OkCSFv5r7ppQnV7ZH3jlCS+s4Q2JyvN9qIpS2qIyBLyYi5zPG8gRD8wNTJLiUDAAyQzjOTdhb59q8Ss77SBxmYuE3zxOoUWZ8uEvdsVXzhQC6V/uwvF1clz93QHOG6AngtQz4Ff2K9bOoDVa1ehc+cG7GxtQ9Xg8Tjr+OEgAzbbKDVVqGEzMRxZaBIkxzD0HDKeIHYAuO25rXhp+XYY3hDadmzA2D6luOm8KTixwQPqX149Y2nmDBTis+BwKcyT3cvMdEpS7q0ueQ4akkihE0m8ue09/Pmt57C4YyOU+ihSYQXZjp1ACalhsyjxliLQmUd5XMUVp1yAC4eeTpinri4WpkxGg5pX4He54ecNm8DWtdtx96/uRCzeie/cfCO6kh2Ipbtw6umniKH2xZdeRv8+Q1Dfu59EOTPamYDAKGnmUBfWvz4sFx17sG1ZsxYdybi87n/wj7juhutxzPjjkEUOPnhw3/2/wbCGQYh6/FizZDnqq6qxavEyHHvCJGxLtWLKKVPR0d6BpUuW4PTTToOX4OkNIG3S8uW1WP+YugYNHZKkRaO4CwkksWHjOng8bjHZUwjVNU3yzgnIBLdkPGFxtIdCKLcLnzDQjulmas5EtTuKkMsCa4I0g8j4CnqC8MDTHd4pNe9tczyvzv/Jn5A3M/Aou83g/J4aszN3MsgIsDvgXuiPJqCbJrM8LEAmMDsxIHvzYX/Yl91Tjy8QHiS+x6J0LW7FHjjQHjhkQGess5ZOw8P0JN0lnN5kCXt5w0a89uoruGTc8RjeMADuyiBiZl78mpU+D8ImoKUAd5Am5jxUIqVJakWaqFlkoUdQiALRgIx8DoGAH25qtFCRyuahGwoCAQsyc1kDQb9lxOrqjMGlmOJrUySIzbZbO3ZqorSHzvndE6u9M4bS0rJuWZq7UKHv3sMRsg0THfEueKJWeg23rmRaloNoyItd7UmsXLlK/IK1tVVi+s9mdfj8rJVscUQH3G54GVpGLnQBeEojbpiKKqZ3I2+K5YD7cjmimd7rtpifeH8SYUyN1+XqNlMWPnjJQrAXhr0NCPZfPA14GNhVIGD87aW3sKIpi6+cfCom93WJt9uJ/QuwbCmfucvHyAmYmomMR8HcBHDzb2djTWsGocpyhJJN+Ob0Cbjm2ApUE8zpN6HvIlQi/os4XSh0HezfhW7pNaYpi3pPgKRlhF7QNDTsQhJvNS7CM0vfwtwdH6DNkwLKfECAVWOSUEwPSgwPlOYkql1hnHL0ZJw27mT0VerRW6mVhdhPfZHPl8LY5mb8358eFN+MopqYeuoJGDC0PxJ6HFt2bsG7C+fiO9ffDD9C2LG1UQCJ+cNkFaP/nGB02Ke9cYxldagetwSZTTx+Ev7x8kt49Y3X8aOf/FiCwwJ+H1au+ADPPPkkvv1v12PpwkU4eswYhANBhCrLEEMeMaQxa+4s9K3vg4a+A0RM6tA6oZt5NLW2YOmqDxDLpaH4vVi2dhW8kRCyeV2ivutraxAJhaWvjmCKm8+PkmhUgIxsaRGEEUQAGjR5b0MbKlFhD+cceknVewusC03uAoYS38EKgE7e9p6zwMrnsATrQoF597logXJidCwxmRp4N6sdFRPVt6fBnGNVgnasubfHmBUpoQdAS3DNgS7Xxf2KPbD/Hjh0QDft2PW8F4buguEFYgpwy2OPQTVN3DLjEpR4gITAAEBjJQHCnQI2b9yJdc0bMfyoUagst1JD3l+wUqbXuHHDEI8b4icP+K1J19jYAk3PoqamCkGfX0B31cZGGKYLAwfWCjh0xQ2URBh8AnTFMtjZ1Ii6XrUoiwYL0jk46QxkslnhSc5LYQMFqayG+QsWYtDgI1BZVYa2tiR2Nu0U6sXysoDIA7R2c/41NbZg/brVmHriFFuL19HZ0QWvl5pCGDubWrBq1WrJkx08uK/cWyqdFZMtt6yWQdDjgzhte6rS9le0MLS0xEWQoRmwd69SsTjI5kTy5eKAymh8RzDp8cD3A+iEU9NFEyfQYVtMePo1zTE8N38zujpi+PEVk2HVwGKEO+um0FOuQ1dDYiDlRmvMna+24dHZi9Hp9qE05MYZI2pw4+kNGEEzPRc4RjzSNxrwyy2n8ln43F7xyR6IB1G0Nwo2ZMCiMEe2MQbJed3IaEnkfCo6YWBuZgUeevMpvL9zNZTqADqMBHxhP9ItLYDqxoCK3mhavxnZzgROH30ivjbmbEyrnSS+TCOvocwVhs8ENizbgleefxnnnHkW7vr1Xbjyuq9j5PgRUkv9iuu/jhFjR+Cmq2/Cug/WIKBYbGgkE2GONE2+hRzmh+si5FiDaOly2+Oaz+KJxx/H66+/httu+yVKSkuwo7kRGT2Lql41SGkZhH0RxIwEMqqJGAz4UYId+SbEUgksXbEcumEIaxoLiVRESxH2+tGrtAINvfvATGXRv1cdKqOlCPkDMq6thCvAB59E5XjhQSafQcDlh2bmxGy9G/MIw9Z/EmzWbZ+ye7lwvBM87ZS2vT0DnimR12DYhU0YpW/Fs+9O/3KiUC0hmgxshZXMeH5Gqe4nzVQk0n2MAKbyGrp1eNHcfrhOky9Uuw4N0E0DerIL7iCXfB8yOUD3AR0KcN3tt+OSGTNwdr9+8BlAyo5SJ5j7CUa04eaB/3v6eUw6aRrqt3qayQAAIABJREFUegfR1QW8//5S0ZCPOqov1qxpFSl+0CAWRwA6OlkEQkNFpSUVt8fyePLpl+By+4W5qboqiE0bm1BZUYY+vf3YuKEN2zZvwuBBDRjQr1zAmIFwfOWyGpKpFCprS2S+8RVPAq+8+iZGH3U0+vePYtv2LFavXo3hw4ahvo7kD7ambgJr17RgwcJ5uHDG2cjlsuL713XmjZZIakpzcxs2bdospsFjjhmGVIrtb0ef+nLJ0iOZSX1tLxFuskkTGQmHd8PDqH0VSGWBdMYQfyH7gCQZgwfVIxICWpqzaN3VAuTTGHZEL7jdVjDTHmk5BzQMVWjZPFS/36o+lmXJRwWaomJ2E/DwQ0/g9/85QzISKCB5uTga7WIa0NRSJECKVmBRM3DDPc+jyVQR6VWNgN6F/5xxAqbXq6jW8/BIVKJt5mDQIhcwF60ZXFK5oO87zL2QNvRDpTrpF2GEsMuEphqIQ0MzkliYXo1n338dry6dBS2swAgALj+DHjMwdQ3REkYmu5Hb2oWjvA047cgTcd5R5yAIHwxTQ6kSQZS6mQGsX7EVP//5f+Pa66/FhKnj8eBjj2LOwrn45e23YfY7s7Bk1vsYMWiYgDg5w8l0Ru2cUdr8fDhvdJ7w+TH9UGHhEqZs5rLwe7248vLLMf3M6Th/xgUwXS7sTLYiHCqV/buQggcBNKMTH+zYgEUfrMCGjRu6yVWioTBKQhFMHDce9ZU1GBToA69oyhpK4LfEQJl0MhAsULStZvlMFi6my8nvNCEwtsXeR1Bctb6j6czvs4kR7NSPnmDO/W3rmSUEMxLW0rAZpc7fNMXlxEZ2J6cVGsIlO4bzvhCURa23z8P0m71tTjCqc7Ie7nPrkAINwbZEObEvzvveXE2H85gqtu3z7YFDBHROEE5xCRGDrlr5zJuzwPcf+DWuvPhinFZViRDpQG2tk/op+btlFuWBBYu2Y1tzO04//UjsbAJef302rrxyCmbPbhKplb6x996bh8svPw3bdySxbt1qnH3OOCuSHcBzL32AXa2dmDJlEtauWYvmpiacecYJ6OzIYNniRRgyqAEtTY3o368PRo2osszVtvV9+440auoCkmnngPqTTy3AyCPHwO11i0WAE2rd2nUYPGgQjhtf3q3lN+4AXn/7bVQ31MEbDmDw4DqsW7cT8VgSNTW9JEKYmiQZsUhi0bu3Dy+8MAcXf3WS+Nd///u/4eYbvgoXY7dUYN2GNN56exauuvorWLikE03Nu9CrV2/RztkPpLckRen4cWX40x9fl0pNkbAbjds+wPTTp6G0JIxkKotQ0LIAaLoJD9Wu/WySMsfQeRY/keAFcr7lEYeKmU3Agw8+jjtuvAi9vUBI+NTTQL5T9oujFCnVK5Htv3hkDd5YuQ45HwUSDZecNgFXj60UU3tU0g9sHZwCFS8qfn8mMfIJUlzYTW35saaDEzjhVpBXTQEaOifIXrdCX4e5axfgyZnPI+7JIhc0YYbdyLoNpOnrkfx5PwJNGnqrZRg7ZAxOn3AKxvpGIwwf/HCLd53mi63rt0g0uMul4LY7bsP3f/h9BCNB3HXXr3DFJZeKcMBCHDNmzJCgrNGjR3eX7CysjS3PhdHVbnd3tTD+7phmC4UXEo/Q5MzvKCDwncdxf6ZVfRJpcSJXmwZUxXJRMXjTJUGgjHjPwR8KwFSZx+CScrak+d0Q24bl61dj5fq12LGrGd5wGGWl5WjoVY8h9f0woKoXennKEIGH4ZryZGUUOrFizgOWL1VJKVXcHtmHrjY3XW/dgF8wGpwJWjhAJAhEjOCWMZwuPduXzd3oMuC9FW6OWd7yqStW7Ixi0Q3TAuT3WpSpTu6oyBmOTb4wOMWKhJOxnEln4LfzbZm5wvP4KGz0nH4OqBd8L+22xwCfs1N5TppAwYPZJLb53vltX2PGcfE4LHUO3a4TSNrTasTzcCu85t6++1hzsrjz59oDnwCg27k/8EhMHJfKzTngBw/8Bld97RKcXlWOcB5I2/nenORujiM7AoyBb6/MXIDJk47GzJnvY9q08cJnsWVLWjRTRq8uWrQQF154Flp2tWHbti0444yx3Wloz76wEmPGDkfvXsDLL69Dn/o6DBkcxHNPz8PkScehbx0we9Z6mLqOiROGwk/zPYlB7HlOcyMVAAlKB/DCi0txxLCR8uWOxkYJclq/bj369+uH48b3Fr9vOgls3NCOV958A+6SKAaPGI5JE/pg2fIEFi1aDI/HB7fbgyNHHSm+1eqaaoRCQcyZMxvXXH2iPPBH/jILF51/PEr8DtsW8NKrS9G/YRC2NzWjtldv+AN+tLS0SpAPC0Dw3sYe1YBnnn4N5559Csi789ifn8IZp5+C6sqoWEiYWifAQR/1fvK7uY8EpEkeNTVodgoXbwJjAG8KoD+Bu74zA3UeFlChaSMJGDE5Mu6rJfEqXlwOPPT315H1uNAVa8H0E4/C9V85Amo8iSGRAFQJBrDMMwwi5MtyWzBymYOAJVo+XEnqgGYFAxPZfGbW0YxvZMVSkZVkyhw2YweWN63FnDULMHvNAuzItSNf5gVKfDA4CHUDNcFy5DszSO9KoNwVxUmjT8D5x56JweiPELwIwS02BC2ZhV/x4NUXX8LxkyZjyZLFuOc3d+Nvf38c8VRCtFNSiZKFjOUxCeqswsUiIOTypjneKcFZ6FunZu8s3k55UCcQipSljMh2ypP2JK5xONEPqK/2spPjFSaoMILc7w/I87eq6JE2hYY0DTuSzVi6agUWLV+C7S07Ea0oFWa9UcNHot7fCwF4wRA0Dj2+PIRKTYOS0+FhMZyeQNatArPWPYXI7mD7bpeW7NJTq+1puuaYkghVRwbYcwcCvGUi/7Bga8WXEDQVyYQRAcBihpU22F9ZQ9QhfOC7E0wi7FgFASD2JfKGCRdPIIG1eajdPrK9P6X9idyFHAzOGOG7Mz4Ky9bu7ewUHh2BgMKgc1xhPfkPWb3sMrfO+QrB/mDHWfG4z64HPiFAZ2CHG1kWvyKga8B/3f9bXP3Vi3FGdRkCOpAjiZsT4S0z2BLdO4w8Zs6bi8bGJnAyzJhxkeSiv/XWW+KHpI9t1aqVOPnkaejsakd7+y5MO2GqfQIVb7+3ELF4GsccM174nWtrqnHM6GF45h8voU99b4wcPhyz3p4Jv8+LKVMmw+9SoeV1GEIQYSLgZdVsa94yUOf1N99Gn779kc3p2LZtu+TRSnnFPn1w9OhhAoKchNsam/HO7HnoVduAUKgMAwfWY9u2VmzbukP86NQ2GgYMFA29uqYK5eUBzJ27AKPHjBLRfv7893D+OScgSOuAkYPH48X7i5Zgxco1CEVLMPboY7CzuRmbNm8WQo5FCxdiQP/+GDZ0CF5/7VVccelFsp787bG/4eQTp6K2tgaaposWR9chPzN6eH+bIiZNmvqJjHbpUgH0CF5vAv700BO4+6YZ6ONl9kDOAvRUGxCsQLO7DBsA/Py+97F68w64jBROnjgSl515JAZ5gXKmtGWTcLmt3HwCuZjaFWvBh0lxgOoZk9kODtCd5yaLnFOsTTGs/H2hPGIUvIaV+gbMWrMA721ZjlXtW9Gsx6Ax3SLM4I4OgCmS7hBCug+BjBt9/NWYfMQxmDxkHI7yDEVYQN1EyPDAldShen1Y9+5iPPfi86gY2BvDx44SrvDf/va3opmzKAmLepBP/L//+79F06ZgKpqbzyfpVQRqJ0+9MF+dCyxBnuDtaFjOM3RKgAr4GFYK5iFtfP6sd+v1SJ8l8jnkXR4wEZPm9O1tzZi36H1s2bYFXV2dGDSgAVOnTMGwiiNkxqRirRgRrrNSVYQliUhoCVeShdJDMS80ZVvuKytYjQSRbILzHMVYRP+yZTySl4D7gQaPFZIvdLM49YjUoNZrUGhR4LZTV2nJFyu4w/zIBtnrlJE1oDKbxQHynJViIkKVz+LBYEyOxUNgXSuT0+B1bsx+UIUiB28nl8kICQ3B1uFt5xx2AJzg6/Au9PzdIVri94527wgBjrDHceL4552x4liJ+L2jkTtpc84+hRXxDmmMFQ/+THvgEwB0S4RlZLYD6Fs04If33Y9/+erXcGZ1KcjDnfdac0HmPSV4LvIKTfQmWlLteP75F3D88Segtqa3aEIvv/W6pP5QO2Xd4JGjhiMe70IqFcfoYaMk99uEis50Gk8/8w8ce+yx1uKQy2LM0FFojbfigxXLJaWO0eEDGwagrqK36B+kq01n02hpacagPg0C6NRI+Fq8dAUqq2qQzuSwY0ejaFXUvmqqqzH0iCEIeS3/fUdnG1avXItxYyZgw/otyGZzIoiUl1cgHIpi69bt8h0nZ+/evVBXF8Wixassc6aWRWdnB6affhIqwm7oRhIe1Y+uZEJAvb5vf/Tr14ClH6wQDZ/Vn0ihWV1ZKULKsqVLcNxxx0LLZLFs4VKMGTUaZWUl4sNntgBBk20hgc1+AV3UCK6adJ1kLJWdjFkowatNwB8fegp3fusCNIQAH3lsczHx2yNUi2Xw4plFWfz9lVlo3tmE0f0r8ZMbpqOBKfWZHCq42MXjcIfKZCEmmHOht54/fd801lO7YvzFwZncudY6dMLCsGsLinqOT5I+VsYDmGKCj9EMjw14ddkczFm9EFs6mhDz5OCqCyGfteht/f4I9K4M9F1J9A5WYnTdUIyo7I+pw4/FaP8RiNhmeDWTh9GZQiabw5sL5mLUuDESpf1f//VfUpqT8Q4sxTpt2jQpIUoTKIGa2jsrgrFgiAPOLFDCgiN8xuQcd8Cf+zP+onCj+4WLO8dUzxrkB7VqCGUqfdR5CXbLCEGcDxvTTXjt3dlY+MEyeAM+HHXUUThh3ERhw7dM6Iw49yBMYhRK6ny4IpwxT1SB6WE9e+vZ2LxS3c0rTLFk9DlxPJchba41VgXkcgC5gxyAdbRljuvCIPFu03jPm7dU792sS87/PU9gAzaFb8n/7iEf6VkLrGVW6FbUutAvc+ONCfDbfnCZSgZcKjkhbIs9hQa5qd3zcE8bgik0036vBegcE9wcACcY8+X83/M2C8Gb7bf4Nqz9C4vDWNN8N+jLbefz8h0FkEIzezFN7qBm0mFz0CECuhBsC0znmVvsskzuW3PAj+67H9dcdDHOqi4RPzFXAsuVuls9t2hD6ctiylcCJaGwdEyW2WRuoLMrKYtaIhFHRVkUiXRSeOMroqQ7sUR2+vdoNnd8jV5SVNrzjbSP1JDre9d1U0SwuAKjq7lPV6ITpWGn8ALb4UJ7vAslEWqNQHsihbJwEMmMhqCfcdC709d4K7F0Av5AQHidc8xHVZj5aoFTSs9By+koKViUhQPa1OBXvEgZSYSlUhILheXgVf1yL7FMEiF/SO4uoekSMUxNjGl66VQSJeEwcloWIQ8NwQyQa0d1ZblQ49IPWJgFI7FG+8F0WVwdunoj2Y2IXYjiFQL6w8/i9n87B0dEGfegAakOIOBFWi3FszuBux5/Fy2tTQiYKfzomotxfF8VYR2I8sQ0JXttP6LDfNetZBHQ7aghWUUPJM79w3OGZ+ASyIWf3AJC3Leb10NOmzNzMNyKaOosJLMdLViwfTnmLHkPC3eswnZvwjLDw4RObnLVhYg/CCWrI9uWQLUniqGV/XDm+JMxodcY1KFCfOuk7DRy9LkGxWxLLZt1s6mhMwWMC+NvfvObPRr9gx/8QKwtF198sVTzohDASmKs9MY62meddZbUzHY0756LcqGGvjdT6cdfVQykc3GJF9GE0Bd4f9sKPP3qi2jsaMOAwYNw9TlXiyWIoy0ABUEh+TWh5g0Zb8w7Nfaou23PbyEgotJuA2LBzHdWAOrndMExUYYkQ0xZ9flUpNMaAgGx41g07faNObhYCOqWlcaOQ7ARudBP/iEQtGlhrZxxyzhVGIUe67SKp/jsWBQySUrKq1gMLBO6824hvYlM2spCkcBUhQKJRXxEcCfznQWS1jrnrIBsI79hWtzepmhh7EXPZ83fHI26J1A79+sQYjl+856auAP+hdYA5zpFUP/4M+lwOeLQAV2IRpgTrnQD+rYc8OPfPoBrZ1yMM2ui1qrLDC3SsFrTzx7c1uQg9WlhAFdrK6kgQ92c53vrLGranJJOKphm075y7sUTGTFZFtZi2NuksSR8a2LRZ+7kpO6edNaVCRgOl3w2nYeqmPBRC8lr0NUcDJcBNxjYQ5Y3K3ecVLKkqWQbxfybSyNIUzw0O7fVWvDoZuCip+dNuN2siWwR5shaaUv6ZLolYNHC4ZCrcXFwoNC5N5v0qxvE2Sf7s7o7vkvxaedZEcrSpzoRxss7gT889ALuvOEMDAkxM4E2xZiknbUqfvzP2wn83yuzkE9tw/evuQhnjSiTKmrljtpM1hu/zagjDRTotSGdhB+W79TR2A5mQjgmd1mTea+OwOAs0ryumN9NZFwsKEPQ0pFCFms7N2BJ01r8fcVMtCCOrmwCqXwamkeH6TWFG0Ex84i6g+jatgsNJXWYMGgsjh0wGmNqh6MPrDTJCkSFU4wby39yMX/llVfQt29f0c4LNemf/exnQjpDECcJzcKFC0VgHTNmjETFs743BVNaY1iK0zmWi3FhKpyz8PYE/I/bhxREd2mt8HkCIli/vngm3pj9NtK6hgmTJuHUY08V0hSObD9cCEKVnG+5W4NBaCZ2McPARU1bBUc77VcOcVK3/F7YMLuKnhNnxtRWQUHTxJq1a8RKQR519gvPLz8VAKE1N61vrPHjQjqX6a5j73VT3LD+pFpaMm7VB7dpfHmczuA/FkzhHk40OolvYnEsWbJEiHFGHTkK/qDQYIlQTXZHXi+Xs+iHafVjm5u2bcOObdsko6HvwAbZP09t2E3BJC0Cv6Oh95Ad5A5kDUum5LnzngsBthBYeU3HbcO28556Aq9jZqcSw/Ejsy5nMWYWAv3+AJvtEEtEjwC9jzu2ivt/Pj3wiQE6czmzLGxC/3IWuOXe3+Haiy7G9OqItZYzGE0qNZHqwQq4IZDnMxrCPp9l+XMB6VQegaClsSXihtC1RkvsAWkjlxXsYcLtsaOhqBCmNPhI0WZL9RTWacHiLqSH1XUNkUhArsHvybEeZui2HGBXSzEthjhZRFw2f7zNGrZH6kq3ymAfSynC8fEV2tR2qyLI07LN+6efmyjLexEt1Tl2t8iRyebFrycZOqRdTegoiVjRt45/MZPWhVQmGKb/2SnzZpvQnZx0hxVnn2PLLVkJPLHLzMNDYnkY6EAALzcT0F/BXTd+BYMCQEiknRxMtwdPL23EL2btQmMuj6P65vGzGUcjqAMD3ICP1fVaE/BWhC2LAZV0+rXRZalilOyUCNI2oFNDOxRPcPejoJWGxfoo2BWaZgvMKhS2TBfHHol8GM2fww6k8NQHL+GthbPRZsaQCmloyXcg68nBXRqE3tkOeAJwa25EDD88XcCQqgGYPPo4nPH/s/cdYFbV1/br9jq9M0wfBmYoQwdFkF4UBUusaBJjSczTZ0neS33JezExxTSNFUuMHbEQBGkKSJfeGYbpvc/cub3+v7XPPcNAUBOIQfL38M3H3Dv31HvOb/323muvlTMVeaF4ZOqS+hjJMqCHwxJ9M/Wugi/Vz5iSZ2mIXQ+sj8uAbzZLayR9tm+44Qbx2qbbGGvyJMWpbHam2zngk8/ByQD73c+VFMeegA540QMX3tv4HnZu244hBUVYePmVyLEqWS2CufLDp1VYaKdmQQxGeSt6Gym17lND0ZMtJCoKq3+X+gtvkjBam5qwefNmzJg5UxjidEfzBxRuibJJBcZVRrtc14gWRq0RPd09cj15fViiU4lgBCVmPghuWVlZQkzlQn4J19dT7pjZedaZTUZ0tLRg2/btAuT8jqhxz1Nmbdzh7EVyUjI+3LAeJUNLkJiUBJNWj+qyMhzcuxcDs7IwesJ4Bbw1Grh7HdiydStmzJopr4VcJv4HUXkaYbbznmUWsUUAndayMpGhfWwoJOlw9Tvm9897hABNXg+Jlmqkrkpkc9LH35csWSI+7eRpqERKbkflXYiMdFTfnp9ndkHNCqmZATGT6R8RnR98+nKv/+AVODdAV8EwqrjEUhoBvdYL/OjxF3H79TdifjptUZWUe4QAJZBOW5eoEnIYMJJM5woLmYQTX44PTU09MnjxYczJSRHDF4IzsZOa7yR8sY2IAwjNUvRRPVexJdVDPk/HNma8+2MsD5k94Yy6Y2NOTfbKw8bUGsuBUVc2EZOjoUuUTNvHvGVLNvlXzLIxCiRnjERxOnlG9UyZpWbUzLY4F2Vs7Qro9AULUTwPuAMw2Azwe4IwWvWC89ym16c4WCqRgVJXJIGIf1Mjb9HOCPokIuAIEfYrdo3QsyCqtKKdZBNFR1uJirgTAzzR/CUJciYN4zRG6EasaAEW/+U9/O7e+cg3AfqoA11XEPjt6+vw591tKB49Gr+4ZbCIBdF4hYUKrZejlEZwm7unVbRGcguOqLe6CuiKvOa5AroKdNGRMjpBiz4F/b94zpsCtKNV6rysNVBLvE2KREaRj93auhOr923A/qZj6ND2wm+JwKsJwJ4YB2dTK2C0waazwhDSo7ulCyOTijDZOhRfuegyZKUMQCxscAd6kWSIE8Ec/vBfV0cnEhKT8cuHf4nhpaUoGT4c7y5bhszMAZg4fgwe/sXPcenkKZg8eQq+ddc3cdvXb0NVRRXS0zME5DUGA3wen6SBX3vtTew/eADf/8EPlAlqtEodzTP1Kwr1M/3829BQLlCvNohauPD20eU48tEuFGfmY8HMy4S5TugxS9TNUnG0ZiKtIGpLSJTixhln1EzljOmWM4G7CuySkyegR3D80CGseH8lbrr5ZiQkJUqU7PGxHUwhrapgrqbXCezasAYWrQmdzR1S8iCAkfOiCg/xOXj00UeFn8AsyICsTGX+HAhL+yCB32AxIujxQ28xorfLgcNHj8ikoLikBFqp4bD014v9Bw6It/qjjz2G62+4HgMyM5GekoSI349NGzaIYcvQ0lKl112nxYnjx/H4k0/gF7/4hfS8KzV6JVBRCWf0fKChU2NTo0zuyK8wGU3w+rzymuDO+zshPgEdnR1C+iVok9PAz/b2ONDrcIjSnkgNRwH43nvuwcKFC+U8aF3b090tGSCeL8dTXie+Jj8nJzdHkcuNje2DDtq+CsB/KTv7D8Lp+f/4OQG6GoBKZpMhKJmaGh0q3cB3nngLt954DeZlKtGdjAMSlYuMBei6zWF+1fotSEhOwejhRSd5JtFhad/B47BaLRhckKWQZaLa5cRBl8eLOAuHHAVIiVv79tWjrr4ZM2aOxeGjzfD6vRg3IbevQtveGURKoh7HjrWjsqIapSNKkD6AA0YEBvqO9xsOeay0WSe4spwm2u4S9YdgMSpqz4Q/F/lkEaCtyY8jB/bh8rnj+1LebCOj5zm3w8kIJwAkbjFgZTKBLqIG2q5H+Tv9a95UiePnKULz7rLVmDV7DpKSlWvYZ6XaL2XN0kOsRSHseXx+YfWr2vCS7fAAsRbA4wwixqyXljYqeflJopMWIT8MoklLLX493m0BnnzlVTz5wE1Iljq/Ekq/s/EYFr+xBMMmTMbXb5yGYcaTneSS8lZHXzXh0Mdc4qxOuQMIEWJAc44p9795fE6fuX3S8xWdlbFsE5AiSBB+0SgLowdOlLkqsaN8Lw7UlaHO1YIWXze6Ix5E7Eb54jzMNHBm5tchpseANMRicEYOJg8dgwm5w5CHNCTAJClqaoC3N7QgOSNLzHi0ZiuaOzvxk58/hDGjS5FoN2DdqhX44+/+gCceexypCSm49bY7sWLJW9i1ay9+8tDDiui9QQOXM4BHn3xKUrtzL78cMXaSnbph0rOUEEZrZyc8/iBy0vOjuuJaGAnCai2p3/UJu/xwJeiwCofwkz/8FFcNuhg3TbkCuTE5kjRnTT0An9DgJIMik0CFr8Kpirwn9SFODMlxdEBjtwuYNZSXI7No0MmwXerkfmj6pX7dDgesMXEI93oQCYbQ7egRe9L2rk4UFQ/Ba0vegDfgxy1fvRX22Bg43C4sX7kCKampaG5tgZOysWkDcHTnAXzztjuwcuVKEZfaunWrZDWERJqaio6ODgFFFeivu/k6Od66ijq89tpruOfe/8S+/Qck4mU0yyDiyNEjGDduHEaNGw6vKyR8B3Yw3P/AA7IfgqLT5UThoALEJ8dBo9NIR8PkyZMxbuwYuSxNTc2yzgMPPIA9e/ciITFBpIFLSkok8uVxHT16FPMumyfgWlZWhtu+9nW5DvGxcXh9yRuSRViwYIG0PzIqJwALwCckSAbn8Ucfw6033IQ3Xn0N//M//wNq3OuMBvzy57+Q46daH4GZZQxmKGpqatDQ0CDHwDZKqlh6/R6Z8MQlJCiTkf6LVotANOoXgO9v7agSDc+10+L8Y+C/1RGcE6Cr+jAyRIvGN2fbRlS4dLjvieW4+eYrMGcAIzemOGmFoAA60Z0kOmbil6zYKFaKnHn6vF4suHI2bAZg284jUpMkqWPC+HHISo/F/sOV6OrsRDCg1IUmjhuLWBPQ08N0ugHP/3kF2jscovTm9fsQDPvh9ZNI58GUKZOQnWFDQ5MX6z/YCG3EgEmXTEBeng3HKmtQW9sAl8sHvcGMoUNHICfThtYOSItYYkIc9LoIplwyARaTBpFQAFpGszozVmw4Ao9fg6bqCuQOTMeCy8Zi7ZqdGFE6EilpBmzYUo5kWpNmxGDvnuMIe91AwIOcAakYUVqAdgewZ/9RNDRWIzbOgry8gSgeUqgQvXTACy++i7a2HpSOHo/0AZk4VHYEOoMOl0wZh7a2DmzetBED0lMw9ZKLEWfVYdeufZLWb+/oQXpmNkqGD5KMwa5dVXA7euDoaEVuRiouvWgk/D4fdJwEaCKIhH3QEzgCOgQNWrzVCjz+6ov4+d1Xo8AUI4SpLjfwx7+swMGyA/jp9x9EcaoRmVHf+RO1AAAgAElEQVQ53wvzqTgZ+zHiY+6IAM92t1Z0oS3cjTW7N6KsoxZH2qrQ5O+CwxBAkFUOuxFGixVhbxhhpx8GdwixAT2yTEkYnVmE2aWTMDFpJLTkTAQ0SDAkCLfCSPMCaHHsRLkIBf3kx9+HyajH1QuvwrvvvItv3fUtJCem4OGfP4wZ02di2oyZ8Dg9sNgtqKyox/3f+Y7cW1RTnDt3KoaWZAmfnMIvr7/9NuISkzFz6tyoBp9BnPLCnn4CK8p8SkCtTRvAfZt+i2NVR/H9aYswO2u86KUTo4NaprpDMIdDMEiqhXUZPrc05VGUHhnZaiI++H1uHCsrE5vRtvZ2bNuxHT/+yU8QCAVhttnQ0tIsnuaV1VVCFOvq6RaQuvuub2H9++swuKBIjicQDGLZe8tRNHgwjGYTjlecwB133SkRLtPwTy1eDFuMXaLOF1/6C/7r/u9g8R8fx9wZswRoL7/8chw6dEhS1zRq2bFjh9S22TnAiJYA/rOHfwa2oDFCf/bZ5zAwJwdDhw6TFPQbb7yB2bNnizojyYsEPoIqgZAdCiyZPPfcc8KBYHdCV3cXelzdmDBhvGQICJokRdpsFnR19YjYENUDea4/+cmP8dZb7wgok1tBoag3liyRaD87OwuPPfYYfv2rX8ljxJo9wf7111/HnDlz5FgY4e/Zs0dIvhQd4vurVr6PB++7Hz9/6CEhWhYNYTsh8Mivf4NLL71UJg5r166VCQP5G1xuvfVWKdfw3OZeNg81NVXIycn+m2j8jFG6qsTXF7lHszQX5sP/b3nU5xXQGbM998pa6M0xGD58uDg29Tp6UFhYgLq6WpiMRqkXJsTHYcaMEXjrzfUwW0yIi41DW2srRpWWoGRwGg2/hFC98v2dqKtvwfiJk9DS1opelwMZmaloaKhFXLwdE8ePwnvL1yI1OR1xsYk4ceI4ps+chAOH9qGnuxepaRmiOpeSko7i4nxs3PAxBmSkw+d148D+3Zg7ezoGD8qQ8ZB1tX0Hy1DR7EbRkBHYu2OrRL5XL5iK5599Fddedx2sdj3WbdiDnLwCWGw2fPjBOgwpzGWfDrpbG3HV1Zdh+drdSEhJgcfTjba2Ruh0YSy48rI+Vv5Hmw/g+PEq5OUXwWS14fCxIxg7YSwSk+Ow8aMNSKWPdCgEu9mIkiFFeGfpmxgypBg9vR50dPdi+ux56Oxy4uDBQ8jNGoig24HyIwdw/cL5SE2xS/1To1UAnW1ECBgQMAJL24AnXnkFD31rIQrNNonIXliyFx/u2Yz5V83F9AmDxEHtHGRhvhgPVF8RXuF3kMCoWL6E6PoOD4JoQBu2VO3E7srDKG+rRYuzE66wDx5jBMF4o1JnYQbDEwRcAVi0VgxKzUZRcjbmjbsUY3TF4iFPN4E0xMEi9WgtIgENQgYzmrvd2L1vD15983V8/yc/womqCjz7wnP4/e8eQYo1USinLE289OJzaKqswleuXIC3XnsD8TGxuPfBB9BYXy+N3I3t7SgpLRXlNZLASOCyGBUVNiWzE4Ez5IZeZwJVGPZ6K/GNZ36I0aNK8bPJdyAbMTCL/K2SaeNa0m9BdiVTVUyD6fQI+8PobOxAW2cHdpbtw/GaE5g9azZSUlKg1Wjw9NNP44477hAAGllaKkqLBFYCCwFpxPDhAnKs8/L+Y8r3xRdfFKAheLFOTBDdvWsXfvDfP+i7T95cukS4Cezz/853v4sn//Q4Fj/zlKg4ErzJPWCky0h1xIgRAqiMbIuLi+V/gubTTz0Nt8cNq8WKrdu34cW/vIQ777pLAgd2G9xyyy2SmuY2+EOSXXVttYD9XXfdJZ0L1157rRzfwb374ersxrxZs2V/NnIm6DdgNKKxpgaLFy8WouPy5csFSMmj2LVrl1wLTjD4PtebOnUqHn74Yfz6kUeUVF4UOB995BE5rttvv13Ieoy4CdLl5eUyeVn9wTp8+4H78PvH/ijbmDhxokxMnn322T7Hv7ffflvOZ8qUKVJ2WLp0qZwXt8fPl5aOQFp6GowGo/jAq3Vz1txP1zkQZn30H7+Uk7r3X4xH+cujYIb00+y4PuMKnWuETkDfuK0Gva4gpkwpQG8vsOvjoxg1qhj19W2Ij4tFY2MjmhobccP1k/D229sxcmQpCgos2PBhGeJijRg/Lk9JM/uB7u4Atm3fjflXTsS2HTXo7O7A3DmjUV3Xje3bt2D0qFHYtXM3brnxChnklr61EUNKClFdXYnU1HSMHTMIu/fVo6W1HSNGjMSK91biztsvk+frjdfXYMSwIRhanC0226zVv/CX1zB+2uXIz4tFeVk7yo8cxJWXT8P7K9Zg4VWzJc29ftNOFAwaAoPJhK1bNuHGr8wQl7l3l7yBufPm493VH2H+wnlIiAUOHKpAVdVxXH3FPDk+pup7ur3Ytm0nrrhyMhqbw1i9bjVuXjQPR8rqUVNbg8tnTZKU/wuLX8eiG6/HyuXLMW36DKSm27D03c3IKSyG0+NDT48D82YOER2ZF595A9dfNR8DMmyKx4s2JAQ7LVuMAnr4o4D++Ctv4Lf3Xw9ay9TURfCr3zyGoReNwDdunCr4xVT82XeRfzEePyFjquVgljhCXgQiAYT1YSFxUimN5QFKyvoQEnDf33AYuw/vw+HmChwPtMBrCstAbDRbRHQmFGQLXAAadxChVgfmT5qJkqQsTMwtwUhTPmKhg41yqv4I/IEYGC1GKUN3ecOwmrVYvuFD1DRU466bb5PSTpujHnadDo/87CHctHAhLp54EVa8sQQfrP4QP/rBz7H0rWXIKshDU1sbLl+4AP6Q0l+cmpok9sBmqymq/haCU5Qf9OiFB0t3r8Kru1fj+iuvxlfTpyOFcq0RVs118IjvSAg2IcJFDRCi+uc+TxDdzZ2S4tck2vDoM0/glw8/LKwYMt1//dtHkJKcLK+72juQn5eHnq5uyUI8/dRTuOuOO1FXW4t3VyxDak4Gvva1r+OZZ59GZ2ennBtd1xrrG7Bm1Sp89ZZbxcXN0dODwwcPyVgwftw4IX4tumURtu/ejriEOCEQMg3NCJgLo+hlwlPIlBQ5iV8klREICV5K0xrw4isvyUSAUfzGjRtlYsBUPSPg7Mxs+II+idhXrVolKXV2MHAiQvnd+upayc60t7TJvqW2XVAg222rr5eMACcIJOZx/4zgWRcnqBMsaRWbnJQqEw4qQVKfQNQCmf4GUH7woKTIp86diwMffyxRPc+H/48ZMwar13+AyfNmYcvOHQLghbmFcPvdktpnWp7peR7nsGHDBOT5/2WzL5Ntb9+1XXrVOZ7G2+MEnDmZPd0Dnu99sltdRAoyZ9d0+sV4/v/djuK8Ajpr1s88vxJ5BcUoHpKHurpWEXtJSUnGrp07MXP6DJSXH0dDfR2+8Y0rsWrVLgwfNhS5uRZs2HAEFrMWl1w8RL6Tji43ehw+rN+wFfMuuxz7Dh6SlPusmaNxvKIJO3ZswWVz52Hnjt0oLCgSUxJG/2PGjpTZakxsPCZOHIztO6rQ2NSCS6dOxL59x5GRlo6U5Fhs2bQZo0YOw8AB8eL+xjLsitWbkJRVAK3eiJb6ari6O3DlZXOwZvUq5ObnIT4pFctWrMaY8RMk+t+9cyeuuXIyvK4wlr35OuYvuBq7DlUjJYNkHT9ammoQ8Lsw7dJLYNQp/fSNTb14f+UazLvsCnT19GDfgT24/ro52HvwOBobmlBYUCx99etWrcTtX78Jb7+1HJOnXIoBWbH468rdiElMRVxiCtraOzAoPxPeXjc2rluNr998lajU6ekXKrKu5ECQdaeFVwX0V9/Co/ddI57oTzyyBLExibju6zPBpgM29HidPUi1x50TS/28PlAqCeT0g4i2EwTCAWgN5HqEREqW4M7IlpMZP/zogQerqj5EWWcNjtVWoaazDQ5NCCGzHiEKkFBoRG+Emfa+Pg2SIkYMScrEqNwijCkswUjrcMQjEV5HELGxJ/u1e9xu2K0W2VNPbxeSYuLw8Z5t+N1vf41XX3kJx44ewQsvPI95s67AsIKxqKtpFsLX/z70M9x4003o7OjA+g/X4eqrFqC7uxPDS4cie1C21FedknfQoAMO/Omt59Cu8eO2q2/EFOQjhtrNETrZ0E43Ap1BAz3BXGY9vE943optsTZChbcQnD4P/vDHP2LyJZcIGNvMRrz7zl/R3dmFO277Kn764//DjKnTsHnjR7h87jw889TT+OH3v4+Mglys/OsyBG2Q1K/b58K+PXtRX1OLCePHY1B+IWoom5yUDAu1IqKZFFdrG2zJKYj09kITZ4PX74Av7EOsTSF1BSNBATK+ZidDMBSUch6jS7vFDrfPDYuJZEI1XayROrLFqLSoOT1O+ZyAcmcbUhKZhwLau9qRnJAMT/Sz1I6IhDUwGazo6OxCUqJi6drj6OkTd2G0SzvY2rravhp2bg7po8Cyvy5Dbm4eigoHw2I2yzFb7XZ4XC7J5gnzXqcTJTkj9aqj7XCMv8SsKT5e3O30Vjs6/Q7YjZT5YYFHUcA0wghPRHpYYNFYsO/YPrkGrKebdeQe6eD0OxFrjOnrg1etZrkO729+Rp34nMmall0PnBqdS5fKeX3+/w13ft4Bff/hBlRV14vvMutErCvm5iRi/Ye74Pd5hQlMC9SZMy/B3r1HMDAzE2mpcSg7Xi1M70GFA6LyihrU1Hbg+IlaJCalQqPXQavXICsnTWQrW1oaMGrEUBw6WI7Wlg44HW7kZOdg7NgC7N9fDa3OgKHDMlFV7UZnZzeycwbg4MHjorzGmv3xsiOYN2cmsgbGy9hGzfSWDi+OVtWho7sbcVYjjNowLh43Crt37UZza5syEBksyMrNR0JiPA7sO4iLJwxHwOPHkf27MeGii/DRxyfgj1BC0om62grkDEzFlMkXwxQFdPJUNqzfJcQo1gapgFZcPBBs8/744z1w9vhgNVuRmpiAEUOz8cEH2zF+wkQ43H7Ut3QgPiUD3mAER44cE6U5Z3cHasqPYtH1VyGJtHSmUnXBKLWf7D8NPCbgTdbQX1mGP92/AFveW4OOKg9uuWkBEpIAbxBI0TPOY5qeIj0X6Bz9ZAn9pGb3mcBdWJ+sI7POTphQdAq7Il0S3XfDiepwMw7WVeJwSw0qu1pQ39uBDg+tWy1ob2kRprKRABCKgHJCQacbg+JyMCt/CoalD0Zhbh7iwNIGe5NDMDFK9vQixsJYXoNuRxeaW5qFEEafcYvVIp0Vv//1k/jB9/4He/ftRV1DPf7vp9/DLx/+PRJi7Lj5phvwox9+D1+54VqUjBkKS4xdBHa8CKEJHfjV4j/AlpKMexd+A6WMz5maocMSs+z6CLQmjVggSy+gJiQdIB6KSAnZT4nM+LNx4ya88/bbeOyPvxfux8H9B7Dpo48wf95lWLdmLcaOGQNHdw8y0tNh0OqQn5snRLMTtSdw6eXTENKFpeeckTO3y6+FWRI9WyREwMmBGIsC2O097UiOSxbgcgc9MOhNcMMt1qteeMWLXYAZTtihAHN/oOJnFIU6A3rCDti1tqjXuhVdgS7EGGLgCrkQp1PEpbhtq/RxKHLCjGB9kqsJwSLb16M71CslDv6NAHh6lHsm3OiN9MKkMcEicj3M/vjkHLjw3LjwGGWS4O9BnFE5nt5grzI50dnleAi0DrdDYexHVd+YdhehG7bPud1SpshNy5V11XZJcpCEaOz2S2mTZQ6uR2IgswR8ze3xc0y/q7KzfE2WfKw1Fvy2uJUvAf2LMzM4r4CuykLWNDQhO5OtMkydn6z7sU5tMZnQ63KCloy+gA9mw0lv5GAogDBzyFSvimqy0wKVqWqrXWlBYzeXyo5Xx2/egEyZM3XOfTqdgImBiWrYEgJa20L4+OOdGDgwE50d7WhtacLMGdOQkW5RtKWjzP0uj2IOYqNWfRCwRLdJtn19cytGjR3Rx55vafUgM9UiD4DP5REv9jWbjsgwkZhoxfGygxg1YggGF+VJDZ3KWVaTDm4XoOpTONlyFwkghjrkfPjZU+8F4uzKuVCa22RWRGhEelMLVNVHsHPXHgzMHABPb7eQ8iaPH41EjhHSIE+qPqMwUu4BlwlYKoC+AvdfNQ67VyzHoituQ0G20gnApKy3sxZJiUwNMrL5dM34L87tftqRqDeEmqCIcr/6is78u9r1F6RMp1de62wUC2ERMQiPuxUWGz3lIxLVuhBGRbABx5prUdnVhF0nDuF4Uy08+rCApJ9kSpNeQDnBaEewrhNFKVmwagwYnJGLeRdPwzDLIIF23ilKBMSbi6pMOjRX1yJ9YLbc2FUnKvGnZ57BrV//On75q19i2tSpuGL+fHz7m9/CU4/9CakZqfjm12/Dg997EPlDC4UJ70JIfirC9fjN439ERnYWHlhwJ0oQB50vKueoSMNJ96Ei/EJAJ3iw+ZBQphUTVArqkL1+ouw4XnjhBdx///3CQmf7VPmJciHCSS9+tH+8pbUF6anp8nrDRxsQE2NFVm4GkhOSJOvR7ulCrCVB7rEmfzvcoQAiJj1aHV2AyYButxMdjm6Y7Tb0OHvBDIo36EFLW7MAGMGKqWbVkY7gw+icBDi+T2BTTUrIhGcmQ6/Vwxr1jCDzm2lxpv5JcuP/TNcTGLktvqfWmPnabDDD0+NGjDWmzxGP7WYEQ67DlLbaC075aKby+Xdul+Q5Wjh7XT4EfKpYDU2d9LK+6rDG8yIjnu8zXS+qkXq9nJMlpIHdGYQlzPHPKPtkzZ0gzoWfJT+B5QjWzZl+5/nws0zlF+YXwt3rhlm8JxTNd7UPXjUKUlvsVCVOAr60uVljvgT0L+DAdt4BXRlTFb1Oh7sHcdZYBMMBhEJBWAwiDCmXTUmQReANeEWJyWZh9VZJnPn8Ifj9GtjsVvERJ0Guv1tje7cDyfGx6KV0qlWRVRXFWvJ8OBNmyzYHK2dYmLoUiOrpBY4dOy5sVkbGqSlJGFaitM/xJ+ADeHhqMxY3amK5MWqKwn20dfUiNiEG7oCMR7Ke2u7D3nu3N4ITDb3Ytmsf0tPiEQl7MXf6eHh8FNtRyEz8aW/1ICXFAo8HUM2rpBOJpVvFDhweFyMaTkwMCPgj0Jk05GfBTxcyP7Bl60H4vB5EAl5MnTQBA1OVg9dTl1fMWdh+pMwECOiM0J98ZSXGp/gxe3gxppYOls9Tvpd6PAZPi4hxiBY7U/UX6CLzGd4E/ful1TYvmWFSEz46S+tP6pW/8QvhN0ov3wAi4QA0Zr1ImxM86c9+wt+AfXXHsfX4flR2N6O2tw09ER8M8TY43Q5YNSEkWW3w9bhg9GmQGZOKwWl5KM0uxviiUcjXZ0k+gOxzV5cTaQnpytcVbdUMacLYd2CfsLvtVjuaG5tRfaICv/nVI9ixaTNeefkl/O8vfoa49CR4EIYDQfQiiBO+OvzumcdROLQId0+/FbkRA2KZ//byJtIgZAQ8oRBsoofCh0VkeeCTqj5V1qJxaCQER2cHTBYzuh0OpKSniWok1yAws1TBCR/f448Xfonp6nrqkRyXgNraE+hob4PT45baf3V9HVx+L1Iy0lFRV4N2RzcG5uWIXWtiaopkSDx+n0waqPjGjg+SuQh8aoRKwCKAEUTZjkZgI1iLpKvJ1Cf8k5iQgIDPLxkQgi9Bn2Q3Ai+zhQRHgiAnBapTHrdJQptkC1rakGCJgUlnEMIbJy/qOgRG7otgyt85gSAw83hIHmSGIiUpBXH2eHS2KwDPfROs+RnWyfk/JyHcNycr3DbBlGDOJd0eD2u3DwNiE+UcSTrkOXAb7GdnuYGLTWdDb6BXsg+K5Cy/H07LFC0IpueZd+LC96RUEQnC+BnPNR+Bk2yEC3QA+Dc77C8EoPvCXhi1hj5A543i8jphJ3pFR1q31xV9TdEYL0wGE1wetzBC7dZ4eLxhmMxK7zV7xkmSY1Tr8oZhMyuyrowQMlPT+iYIzDaz1Ekjk4ioOVHf3YcYu0lS2qoPg8sTgd2iEdU2gqYaObO9RyxBOWTRuMrlRazdLGQXjU6PiFaJaPvjAwdin8uHpFiTHGuHCzDblIw3QV5NY/J/pi/ZLx5t8Zfjoy2q2+tHjN2IvfsPIC+nAAmxNjkukZzUamRb/rAGWhO51crCB5eTHbb5sSRqociPzw8TxTN4wUU3VnHQEUBvAZ54+a+4e+5wTCnMQ7qJVqtK1GbRBaENU/mNddUYQKOkCi/YpT+Yqxer///qiZ3epaP22susNGoIIup/nBxRdCCMiIZSsyH0IIg6dOBIVy0O1VfgaH0lGnqb0OyqQ4BOdkzVao0w6kwwaszQhw0wBPQozipCXnI2RuSVYEhcAVKineFyR0e8iGUZIOCB1WAX3fC25jaYdCb0dHRj84bNCAVD+NrttyNsIRGO7W0GuBBBJZrwm2cehTHFgu9f9R+gp1wSB3Z3BBqTAQ4tvbgBKrXr5S5W1AgD0TvUQJUoEVGhprtP7nWaJRFqeuFDu79XtPMrWxul9NDY04HGrna0ObrR62PvAKV1FeYnFddYR46x2qTEEGu1wW40y/vpickwaXSwGIywGkywmcywmsySqVNY2Irgr8K4PvnvJB9b/ZLOfHeeWUn977uTFaMhTlPObuFEQul3OLstqAHC2a2tstQVx7uzWbje2a99Nnv8cp3PugLnHdD7g516WxGQCKbsS6X0q7gRRc+Ew4bH41bSS9QzjorIdvd4EAhq4Q9qoTeaEQyHkJSk1OO4qGMxhTFqq5uQn5uhuj2KLKw3EJBWFjULy/+ZqmcEzHWIe4q0RhT/oqYmqhiNCNwEqPGuEcGWiEY67qUtxxv9bEOTE0lxdsRZmSYPw+n2w5ZIUxZaLSplgN7uNgwckKJUpaMTCKbVowTjPt/2hqZWHDx4ACVDSpCXPQChQBBGXjQZJVmF1cBJYRsj0OMFbCTyRTMEfl8IcSZWEgkKUTEJAXSDALqbgN4MPPnyO3jotjkYnWiFlelojtaUdxVk71YOUBt7AQO6+m33R+x+M6C+O+ekQm//+0P9ndeVEzqWYfrUfEROOISIpwcRTijNergl5a2kvXvgFsnVPY69qOtuREVNDaobGtDW0wMP28S0euh0RtiMVuiCTHEbkGyJQ35aFkYMKkFp7lBki5J8UKxdObQSzrwRL+I0saKt3tLYDF1IKyl6lp9ckSB8Gp0cQ623BY+/9izadN148NZvohRJoNYdDRfCOh3ohceYnA1uigwQm/lIllIidNZPlYjdhx70or61AS0d7Wjv7kJzR5v4pjO6DlCPxGKCJS4GsUkJiEmIR0xCnCjAsWZenFAU1YHXyznyR5Gc/dsfcdQ7xYZci0BENOMUi1CBRuWfupxO5uo/ICp2TGcLZ2pmUclcnM2iAvrZHgH32l886h89BnUSdLb7VydS/+h+v/z853cFziugq/P+bgdE9YrKiJRs7e4KIi1V0S7n4vcpgMaIlQzznm6gsqoCo0cViDiK3+/D/v1H4faEBBgpDhObEI+UtGRkZsXC4fDCYNAgzmqCxwthjV86eRpsFgNMhjDMJiWCVwfoLupw2+3y2hsMwqznkNanxyHCG5RdTEyIlfelTTdA2VUPEuOs0rbEQjujd8Zeh8ua0djcKmz6yRePx/jRQ3D04DEYjFYMKsmWlLjFCHR2B9DaVIPhxYV9ExAGQUxERI3o4KbLqRHYtHkbzGajOMMNKy6E181ShA921hcdvYiNV2qR/KlrcyEpySZeKXJOjl6kxNoQ9HtgNCgmD5yEiO1GAArLnUpxLy3BU9+9DjmslFNi1wMYrLwOTDE7oq41cRdwyp1DsfLN9x+STxZ5+BdVf1u9P066ZvGK8bPqRIlg0wfsfTPJKNKzNTBq0auYu1LARulzJ8WKqWnKzza42nCiqQbljTVo6m5DZWOttM9FaEvKqFmnEaImpY9jYMCs4gnISxiA3IxcJIkTHClcRiHe0RFOEwjCSjEbpnYoB6ylAhzQ4evFU0tfwM72g3jwP76Ni3V5MIcNCDkDgM0Kh04nZQMqvSsytmT7a0SDvwtOsf9tc3bjne2r4dH54XN74CcvhOTNxGTkpA1ASmw8huQWwG4wId5iRwLsUndXQZkATDhUmdT9gUV99pnYPzmZP6nlLsYmEab+aRLxKRHmp2JtVM/5LAGZtY+wRpGyPptFzSucPaCezV5PrqMEOdFB4aw2dZqf7Vlt48uV/plX4LwD+vZd9aiubYbUswJUfLOjo6MdCfHxGDkiFx0dAWnT4SDG2tDYMcVi4U2G92XzRkuUzWXXnsMIR4xISExH2fEKjJs4Ek0t7WhoqoVWG4Hb7cCYUaNht8Zi8TPPYcK4iwXQLMYQJkwYDYNRD18whB6nU3SbJ06aBKNOi4+27xCJxPKycmnNoTscWew6rRb5+YPQ3NqJ5qYmYabF2y24eMI4sTolUY5guvnjMrR29khd/Pjx47h10Y3S7lVRdlQi6eSMfHh8PowcVYDW5hbUVJdj9rRLRGqVSnHl5U2or2tCr9ODpJQUjBpTBI8vgvUb1spEJikxBVMmTURddTWa6mthNhnQ63QiMzsXRcWDsPPACTS2tMFCXWinA4NyM1GYMwDxZoP4susMCss2EglBzzQq6+5G4G2J0F/GEw/cgFydHiaWCtyAgcR9phnDvUotQMeU+4VaQ1cAXTX+iCZF+lgb/TPxymRPudnU/1UOR/8MUH+/bzUrxP8jjCTDQUSi2riiwS/ub2w1IlApPoQEezc86ESPRL51Pc2o7WzA4epjOFp3HM09bQjqI7DG2RBniUXHiVbkpGQhOzMHuRk5yE3LQoY9GfmWARiAxCi5Toug2yPkpwDZy1YLvEE/Xlq1BH/euhR333k7vpI7GcawURyUQnoD2snihxsWGEUUtzHYhKrWRpQ1MZtQh8bqRtEXzx2Wj/TMNOQOzJL0eFpcIjKRClKmWIhRf3iH0BCVWSFtMAyN1Ks0gJHs1WiXxFtGnUUAACAASURBVOkcBWmBDyp4Td8GDbMDJydYzDHphCzYb0j8R7H17LLNyg5JZtAqZlNns/RT2z+b1c8yUd5/V/2s7M72CL7Uez+rK/d5rXReAZ0D2ZvLdsIf1InxwZYtmzGqtFRaJ/bu3YMbb5iN9ev3wWwyiWJbZWUFCgryhXyyf+8+XLVwrETvFhPw/prNsNuTMHxEMV5+dTm+cccVePvdzcLgLirKx7Fjh5E5YAAmThiOZ59ZgjGjxgtg7921GQsXXI6UtDipm3f3urF1+w6Ujhop1ocfbtiA4cNHYM3qdbj7rlulbPjn59/AoEFFSEvPwNFjx5GWmoIEuxluRzdGDCtGXJySRq9vduG91R9i6Mgx0OiNIsN4/bVXY/vmjRg6uFDmxwePVAihaM6cS1BXW42KimO4av5cuL0BWMwGPLv4dWRl5SEuIQXBUBj5g/Lx4YYPMGBgGgoLB2Hv7gPIGZgFv6cXddWVGDggDW6PB+1d3bjqK5fjxVdXoHjocOgNOmzeuB6Txo/CpDFDZXAlNDGFqgBSGEYOrEz9GxRAf+rl5/H7by/EIJsd5rBRGPUMiEQ9NORQnHLIjL9AWe7KFfjb6Pz0kvrfPnxKTKWahalhuhj7nCadrpRkCGRqupgxkQJLpCWxU5g8h5DfB00kBJNeC7OYeLDKTJV56swHRGO+PtSM401VOFJzHGU1FWjo6kTEFoteXxBdHd2i4JYen4K81IEYlVeCcYXDkBubghSjHUkaurgrUxE1L/HKhqVYWbkF06dMwTWFkxDrNcJkToCH+vMUhYEHdY4qlJUfw7bdO3CkqgIuvRaZ2XkYMWQEhqblYHpeMRI0Bpj0JhjFl025NpwEuNxOJFoT+rJNElVHYUi5fpRRVlzTJEukZsmiOMPrqdVIYeiUUpg68eKVVEyLT3Ia5W/9QP3T8EbNrpzt4Kqk7KPcibPdyLlEyP1TF2e7//4X6x/expcR+j98yT7nFc47oC9972MUDhmOwYUWvPDiB5gxfRpysrR49fWNWHDlpVi2bANmz5qK1GRG5TVwe1yIj4tHbU0Nrpx/kRim8L5euXorEhMzMKI0D08vXoa7v70Af3nlAwwuLsS40TnYte8EOts7MGP6BCxdshYzps/CgFTgtZfew7y5s5CUQjUtZbK/a385fAE/XG4P4uITRIr2nXeW46s3Kwpzz7/wV8ycOUuMYz5cvwGXz5uKeBvQ1uxEYjwtC5XWuc3bD6LbHcDsOaMlNf/sn9dg8kUTsH/3Ttx600zZ1tK3tyAtIw2TLirEkWM1qK4ux/y5M/sIeDt3l0OrNcHR60FrRycmTroIH235CFOnT0ZynAZr1h1CfEwcjLoInD2dmDxpJBwOP95fvQYLr5mPFWu2YOHCSTLoLVm6DiNLBmFUSQ6CVBCzmEWjXam6012L9Q0NInrgneYwnn5pMX5/z1UYZI2FIWyWD/qiAZE+0CtpX6WJ7cLsRO1fD1efs9MDvP5jZv8Asg9hVOfaKMKzzKJwwk+CkAr+sq1QGBE/2y1DCIYj0FltYqsr9eG+DDBp7H4E/W6EtCFEDBHpWmPjGNP0LvhAylkX/DjQUofaznbUNzahpbVNNMQDHh+MYS2sER2SzHbkpqZjWFER0lNSEBcfg+yYbLnPP3Ydwt1/+CHmz56DH4+7Q+h2jogP2w8ewuYTh1Hb2oj6qgqkJyfJRLpwyBBkFBQgxZSBeMQhEQaQd24PR1s4oheRUbVWr2i+n36N+Zo5EWYkpPdcCJWnJp37fweMfz8t6FZUzD55+bR1T/7tHw3rlf1JiYW/fFrK/3MewPvNls5yT+o3dDarn/JEnM0Gvlznn3wFziugM+B75d11yBs8BKXFA/Hiq8tx0cSJGJSfgtdeXy7azpRELCzIl1aR8uNlQoSzWS3SojHr0gl9seG6dbuRkpaF+IRUbPhoC66+dhJWrtolgF44KB7l5S2orKjAhHETsXb1B7jisllIjAfee3crLpo4Hja7HhSLYpBa2+DC7r17xNFp3uVzpa1t/Ycfo6RkGDQRDTZt3ISFC2fL+2+9vQbDhxUjNzMdXe2tosZGy1M+4xU1vXj/g024eMo0hLV6kZUcN6oUZUcOoWRwPkKBANrbuzBoUAGysq3Yu+8YWlsbcPmcGXD7wjCZtDh8qA4eDxnTJlTV1CK7IBfHjh/DsBElGFSYgg/WHMWg/EFw9XTC4+rBjKmD0NEBrFqzHtNnTcOHH+3A4OJipKXGYu2qNSgtGYSJo/IQ8oRgtOgkQuQjTfogtcmULiMtljX5BdAfvf865Jms0IXYJgh4FN0R6EJemCSSjHrF/pNvzH/F5s4E6Op++9Lln4RKanh3hjQxB9n+w2TfR86EboIl0T400UvnhErb1z1xMsXcH3SU36nmxQquA276BaIHXpR116K+rRn1bU04XlEOp7tX1NH8YS+8ER/sKXEoGFqEzIJsGGIT8If1f0G80Y5rciai92AD2us60d3jgi0tGQMzBmD2mAlIM9uQYSWExwodjrQ1s4iK6LH94x3yTCQnJSE7OxsWSt9G/byNBurJ+6UExR8B3n6nwWyG2gXSvzxxygSIWe2/PXVlO/zgaRn30++bT4dqNT9zdoDeR8M7u9WV4z8tu/CvuO9P3cfpOaq//whOJyD+/Wt++cnP6wr88wCdFG2RhzSgwgnc92R/tzXKESp91erDScBjyn3v8Soh6wzOH4jtuw+iZMgQ2KwG7NixGxdNHCOEs61btojDENPu48aNlZ5MGhRcMm6Mkm6LAHv3VWJgVh4cPW60d3Rh6PCBOHK0ATm5mdIv7nS6ZRJQOjwPGzccwIxpIxAMAFs37ce4saWw2hRhGTW9t3t/tXgyDx2SAW8AOLC/WvTQ2WbS2dmFqxZcAoMRaGxWVOQ8LgfSU5IxcVyJtI0xXcgTPlTejobmNrR1dEoP6bRLR6C5sReVJ8pg0OmQkEAjCVpWAsfKq9Hb24UJo0f1HUdDYzcOHz4uVpM6vRHjxubB4QW27diNzo4e5GQV4+JxGWioB9pamjBuTAaamsI4Xl6OyVMG42i5C7X1dYix21B+7DBGDS/GuJE51AkBpdsZofNQGU+J1WYQCOqB5Y1hLH7paTx637UYaDRAH4yXckNEEeISly3arQqR7gJVivu02IS3ch8AqQP26YDchzzqh+XKnDZequ1sRPl+SV7mgqXVrZ9iAidIYjdOTjmLIMr9KEmAENP2GuFVyDPE74Lr6wPo8TlgMNnku+yWBL4idNMFB7rhQF1HPWpb61HTWoem7lbUtTWi1dEJDIxFd74ZKDuG+JgCDHCZMb1wPIbmFCMrtQBpSEEYTqTBgiQRk1GKB6wZ68N66LSsr+uwYs1q0SenKAvFbXKzqP6vLP05BQRheSyil4G3m8IfOPVzKrirnR6nhPlyUdQ0d0QhmkTtcPv8u/t/BdGU8pkxVzmgs2WpK0WDT8sPfPawfbZzAfVOU0/9M/d0hsNU9n0uEbryDZ/bFfjMI//yA//AFfjnAbqiYSBPZoULuO+pZVi0aAHmZNA+lXxZk4L3fCD5EPVLTbJnXB3fKKkq49cpfeAhAePk5CTYbCYhwrm9lDfk4KL0hvcfQNTfyWgnsVe8v6O3Llnw1ENRHyRVtJQkNKrKsYed/3OTNFfh8XB9vm5u8cBkMsNuVXZIe+f+dJj+wdqZAjv1uM4mUdUfU9THsP//6iU4ZSyjZvTyzUqUpNchPS0Vebk5SE+zShueWFlrlaS5ngQCvqDAjh5Y3QQ8/5eX8Oi9C5BL8xCYpX9devMF953RDlq2FF6YKff+1+/0Z6bvOp4+4p7++kwX/kwP4CeN3KcUfNX5wKnM+r7BO7rdvomG/KJI0fYHf+X3k/x9NcXNQ/DAixZHK6pqqrHLU4Fn2teiR9MFuLRYMGQybsq+GJNjOaE0wAEfbIgFVcITReCB0nFKUsYVFYrRRoJ489U30N7RgZtvWYQtW7aIPkRCUhKmTL0UJi3vLqV27gv5YNCRt65DKBJUpF0j7HdXGs64iMwoVdAsFrlvKRJzyiIPlirpF1VXit638jm5nhxo/g45Yt7HwYCI1PRfwiQwRiLyo6f38Ccu5wrnp9b+P2VHZ/yTgHm/+eApH+o/EPT7PRQIQ8deXF7rQBB6il9ER0OnwwF7bOwp11fRttDKtaCNbd+kSb3WWqW0Eg5H5LszGhUFSzr9UejnszhzX04G/tFv/dM/f86Azhm2POMqoDPV7Cagv4tFixZibgYQCy/CMAuYS6+upMoUbih9u5MSEz/xi/d4grBY9NKyRh0Jp9MnD7lIH9qocHQy+0YBJYIvH2qDSn+PPvOh6CAg0UC0U4NCMUyr221W6KN3HkGOTGArRWrUfviAMiB5KegSo5DDyAfTcTw6jymz0wPGM33V5eW1fVKSJBNSpcpqUR5onr9WExZA1/j4guEf0KkD1jQBf/7L63jsniuQa+VDq8jvyfCqpW+4KyrjwbjtApV+/ec+S1/YranynRRiEfJZhF0fblSY2nDnmp/heKQJlogJ5tYAhnji8NU512Nw4SjEIklq9pZQGDlUkaOOsC4Cf8iNZoMfZkMMWqor8cDd9+Kdd9+VAZ3P5Zu08C0uweSLL5FovtfZK10hlAuV+w6hqIMXxw4lcev1eGR9Ajnva3a0MBNHX3P6qvMcOEjwHLRRAJe7WGbU/WCh/wSJD+lnLFSZO32Rffw9E4LP2vjn/fdPA3T1stBbJxyBxqhci1AgAh3HRuprBILQ0To5QhMhvZQAdf0mUOEAzYkUgO5bwmH4vF65PgazBX4qY54+6YoCPEWuPmv57E981ha+/Hv/K/BPAXSRTz0N0O+PAroSoXsQiVgUMO+rfanVM6KiBuGQ4iJEhjtbyHq6Hdi/fz/GjRsHi5XtNrxxTgIHM5XyXJ8SSkVTmPyjnybp6s2osjHF/BthEpOYPJcaMNuJQgiFwvJaZqFy43PmrqwfiSq/hf1+aCmUrs4uiPicwZ9L3uxc7kc598+QlgiHZaCkFjMHyf4PLFupgloWQ2ivpZRL+GtXH6C/ij/dcyVyrORHmyRClwm9hvxrZ1TlihH6l4B+Ll/j570uAZyAKOIr/YCKfe/feOkenHDW4IZrboLHHcS69VvQ6fAip7AEcybPxvTYcaDM0QB+7V29EIKIVYduqs111ePXP/45rr5sARZcdqWk1z9ctxZvL3kTd9x2O5ITk5BbUMgwGOKkpC5UW2T0bVIm5ozk5DmTaF0jcqsicRoMwKDnvReRurwcf79onPevWMT0peCjs3Vla1Elw8+I1KPjB6+P6iTNa8R9feGXvyeaYBYiEIGeKTnJgCjXmbocak2JJlicxJyeqaA2BccOAjZJnFy0Op1MvriwC4gqm/190znO8IcLx5sLYmL0hf+i//4D/OcDejTlfv9T72DRoquiEboLiNhO1UDVk30F1Na2IDsr62+OmPKqZWVlomPMH95Y1EQ2U1c7GnW73R7Y7RaRPA2FAjBQMF0e5DA8XZ2w2OyQWabZpAAvB4Mg2cUUZ4kWg/n5UFAGEUYHek4CwiHxa87KpaRKvwebUQJnnfK/Fn6HC0Z7wnkGdJ8iM/pJyycNTNFIJkShEuZYBNCp7wp0q4D+4ssKoNuMwoEnoEu2ThOGH+6oNtmFnXL/+x+VC/OTBKr+g6oK7ny/2+DG7z9ejLdWv4lf3fMjlMSX4hBasPHIQWzdvR/eHi+K4wfiqktmYXLuKFBHkU2K4v4GD46dKMfW1R/hu99+ED6/F0cPHcbKZctx1+134tmnFmPSRReho70Ts2fPFmtQRnMWyiRGMdYfTf8GaUUaiYj+OBeP1wOLWbEzDYVD0KquSf2+AqbFmUmzqM9xNII/JdUXfU4/9Zv7BNwmKHHMoR77hbJ8UlwRCCiTIb2elrcMZuhfcbL2TZMr/l2nVXTxxcAmOu7x+vNvvBa8j9QShFDpJAg6dTLP69Yf4C+Ua/fvcpyfI6C/jUWLro4CuhOI2PsBegTQEYi0WL5qEzKzCsQQISHBKhN53nDNzb1ijEJTg/z8PIpXCUHO41EGKAYaNL0S5zJvUKxW7VYrPG4n7LEUq+g3fQ1QnEIDfyAkP7HxNClQlqamdvEy1osCl/Jea2sHKk6UoyA/T+r2xHAaNJisFvhcTvk9lk5jgqPnO0InAUFNj5zhtuxfb+SfT0tJhrWSqwB8UXMWrVZq6GsamXJ/SQA928YoySqGIDLR17J/3S0pd8U+9cKtof+7PMifdB4Kf+LMkVIjPPhZw6v464qleHbBf2BcahG0mnjpQy93N2Hjto+xc89e6WxIKMzGpAkTcEnaEKTCCAvCiCUvxhVAyB2E1WbDSy+9BKvFhquvuRb3/ud/YvqMGaiorML9DzyIJ596CnPnXSa19pycXGQMSBT/BYNJiwMH9qG2thajRo0SIyQ+X2rdVrHwVFQT2OZGYFFT4gQU/TmmxglYp0fmanSuZgy+qPfI31tC93h90mVgNOglmcE5Ph/jQDAEg14n2Q+WRNSFkttqlkJ7WkBAB0x+J/w87y2z0QiPyy3v6Q0GhPj9RDkJ/X8/4zW8AJIgX9Tv/hPjt4h6N5/FkTODzgrUKSl3NUJ/+i0sWnQN5qVHEAMCekw/QGeq2oeIxoB31+yAx68VsRg+qLT3S0mJR0VFLRobGyVVmJycjLFji7Bly0GxMCTI86EvKR6MGKsZRw7tF8133pyV5cdx2by5sFpMUhvn+h9t2gynywOT2SJqcIOKBiMpKRl79+2H3x9EjN2OluYWjB0zWtyNXK5etLY0Q6/XYsL4cXA6HWhqbsSki8ai7NgJ2WZ2ThZiOaP4JFLKWVzPs1pFovNPUao6U4SugryG6mQBpZOXETp7grV6OFVAf/FFPMYI3U6ugk0AXQiI/LiGIqAEdFXa46yO/suV/oVXQH3UVcCqgxffr38Za9a+h8enfBULCibAKVLHceSxC4O9M+LCsm0b8c6hrXCGfChJG4hR+YNw0dARKDJQi04PbUgLT28vGltapEy1au1aFBQVYdXqNbj22q9Arzdg2TvLsOimRXj5xZfww+/9ADt37MTI0aUIaYKorKmULpbZs2fC2etCTIzSIsmlf5Dt8wXk2bMw48aF9+KZJqxS1vs70eKU8rsyYVCi2S9+GYmn+UkFN/W0JKwJn3niQ/6Q2WyBXkqPQK/TJd0wJ4FdGVPr6htkzGW2gkEWwXtQYUFfCzx9JFQQZ2qeaXkuLqcTNrviSf8loP9rHvR/XoSu3ll9gL40CuhADK0eIrH9wI/IQAVrMxa/sQ4xyTkYPXowDh+uFr/gESOK4XL5kZZmxJEjTWJ9OG1aMdatOySWgkVFGdi9+zgy0tOQEB+DqsoTyM/LFfb7iveW4/rrrkFy/MkLuHzFVljtMcjLL0BVdY3onNOreffu/bjoolI4esJY/f77mDFjhmTlqZFOq9FjRw9j8OBCuan37NmFWbNm4KONGzFkyGDk5KTDSgb9eWza+ixOjDrmffrz5FFU4xihM+WuMcDVB+gvCKBn25lyj1GUXqO8BZ/GG43Q9X1a3P+aW/bLvZzNFVCJcVxXjb6aNH68jl349Z9+hauSh+GhGx6UtjQauwTdLiRRlpV+uWY9DrtbsWzHeny4exscGh8GDh2E0uxB+FrJNGTACo+YuJiERNfU0Qp7TAz+9NgTGDtyNFYtfx8LL7sCl82Ygx9/53v43gPfxaYPN8Jqt6Lb74TJZpEJ+tSpU/HXv/5VJJYZqfM4TQYjtMJ0jbI4+5Fde7t7YLSRc6N4gUvUGVBAX/giBJbP4Ld4vZzoK34GXDjp6Z8FOJtr/a9aR33+1el8/4aLk4Cu2KXyNbsHGBAxeCIoB/pZPbtcHuzZsweTJ0/qO3zOlbxeH5YtWyY6IGPGjMHRo0dljGY2xWZl2TICR9QiliuyG4ke8HHx/QbgT70gf+fE6191US/w/XzugD43nSx3JwjrJ31ElQg9CDPeXb8f9sRsjClNxI7drUKMGz8+D/v2NcjDxdp2Q0MDbrhhJtavP4iioiIMKTTh/bXHZNYYjoTgdrswZ9pguWmff3EVFlw5FykJiloby+pLlm7EiJGjMLgwFjv2NKK1vQNZ2TkoL6/C1VeUymG9uXQ3Zs0cI61p1EhnwXjDhg8xe9Z0DC5Kwtq1OzFixDCsXPEebr31K7CZlBY3eoOfr4Tz3wPo/Xkzki3vd8Mqj5IPIlRLazlG6Bq9APpaptxffF4APcvOPr9YhQsY3YhPQxVyRuiKy9eXyxfzCgg7PLqcTlBqhgfvhw9j8esvIC9sw/8suh8JsCKGxi5sgaBkIKXvdBQUiggRbm/vCaz8eCP2VJch5PVjZPJATC4dh5FDShGDGKmvM+MTgh8ejxPt9S3YtG4Dbr1hETISUvCj//o+4m2x+M5/fw9PPPooCoqLYLRaxB982NChWLx4Mb774HdQPGyoHHVPRycsJrPSvsaoOTr+dza3oLyyAsNGl8JoMUv9lwsBmpaxJqPxZMvbp4D69u3bkJySIhMIMupVUOfY80UndH0SJy6aRFPmQGpNW1wmq8UjfsCAARgQ9XTnZ0g4rqysxIoVK3DPPffIpMjK7GN0+dUvfy2AfvOim1BTXSte7fn5+ZIVPXzkINrb24R/xHuNmRZ6X1x00UWfHp33bb3/0X4xn6EL6aj+KYDudvUiwRwjs2H2eXcYgG89+hZuvHEh5gwA4unAHIkVQQxVVAJaH9xhYMXaXYiJz8DFE/KxZ39j381y+PBhicZ5k7C+ds0187B16z4Rrxg6JAkbN5dBbzQhKS0DZcfLUVSYD0dPF3Zs24brr7sWaUnR+UMEeOutD5FfUIgRpdnY/nEFPF4/MrNyUFlZjYJ81g212LTpI8ydOxWHDh6D3+9FxoA0HDp4AFkDB2DWtOE4UdWFpUvfxJgxozFz+lhFz7xPJ+3szBnO/UYRJenPCkI+dTdOvwPxRjN0tHyjlZpWi14dsK4ReP75Z/DU/Vcjw8hMfLKyI54q+/VpDSrx3Nn7OZ/7+X+5hXO5At0I4gg68PtlTyDU48GiafMxe+Aw2CnzSyCPhOEz6uAU1zWSqei4FhF1+ZauOlR0NeG1vR+itqcNMRojJhaX4tJhYzDYTnsWGyzQws+xwRaPj7dtl2iPUsrxSYmIT0rCI4/8FqOGj8KQoiEYMmQIXnj+eZmkL7jyShhMZnidTvz4Rz/CDdddj+bmZkmvD8gYgNycHIno/ZEQMgvypZtOesY1OtTUVOM3v/kNnvjT40qrWyQSrQ9rECSfQMQjwsLaZkvWkiVviHHRFVdcIZ8niBMEGUiQjKu2zhEIyfPpv7CGrIK+2hIoXBuTSbalEhD5GZUoxgiZv3Py0NnZicTERPks98dz5za9Xi/q6+uRlpYm76kZlffeew8jR46U1lN2A3GR89AqzHOyzuU1sw1arUIIZiTu8cJgNsPR2SmdQ5MnT5Z0OHkPZWXHJVLPzMzEY489JgRGqnNed911yBiYKROoDes+lOj98ssvF8A+duyYZE1vuvkmPPTLn+EHP/4hNm7cKN/JJZdcgldffRW33367fFf9FyHSRfv7lfc1CAXYfWPo40z0n0SdTug8l3v9/5d1zxnQ+YALuImPaARhvRbHe4E7fvssvn3P7ZiTBtjQi3A4RuqvYqUdjkBrovCFBnv3l8FiicHgokxUVLZISoiz5aqqKoV1rtdLXbu4uBjV1dXyUCUmxqChoVUczFIGZmLP3sOIjbHB5XTILPSaq64Ey3BqMmfnnjJkZmYhLc2K6nqHKK7FxZtx4GAVgv4QHI5eVFVV4tZbrkF1dRMcjm4kJSWgt7dHEWPJTkB5RRP27NmN0aNHYXBBptwfjAk0kbCYQJ6fRbGHONuF0ps8cp6HwcvBySSmMA6TEVvbgVde+TMe+48rBNA12qSTTfdfAvrZXvIv1HpuBNEOH944sALvbfwQc8dMwoMXXw0j0+xsBTHTpIUiMmwPi8CoNImJ/zrNhTvgRRU02BI6hH3bPkYDVR97PRhgT8CI3CIMGZiHiwaPgcvtwIdr1yE5MRkjRpQiOS5FrsOu/btx4vAJpCSkICc7W0BhaEkJpk2dJn/vbG/H44/9Cddfdx02rN8gUXfxkCF46623MP/y+Th6ohwlo0Zi78GDKCwslFoxAXLJ62/gP++9Fx63G0OKBsu2vG6PAJ10y7CuGwHcLid27dmNzq4uLFiwoO+7UdPvKqBwLFq5ciVuvvlmAXkufT3y/druenp6BIC5MPVMQOaituHxd0a/EgFbrX3769+6RzBnOvyhhx7ClVdeKRlJgj+BcP369ZL2ZkvfwYMHxaGy6kSFuEja4uLgdjgE6LXRvvCyw4fR1tYmXKSxY8eisaFBJhEktk2fPh3r1q1DdnYOeh0O5OXl4bnnnsNXv/pVAX0eHyc5WpMRFcfK8Oabb+Luu+/Gpk2b5BoT4G+4+Ub8+g+P4Nav3YIDBw4IoLPNmNfq6quvluBLBegzy8Qqjuwqo14Fe3UdflcXApfhi/RQnyOgR+DwORFjskAXoA54RIy9T7iAbz32Ku765k2YlshkO9PrJgX4+bEAENCGYNZrZXAQ6qW6qAIwPp/cxLroTFT+fBoBhu3mLd1O7Nq7X1Lk/DFotbh0ymSp9RLQybzkw2ehtqsGaG7rhMFohs8fxK5du5GWlg5nL0sCEUy7dDx8SjedrM8SHH3GqSZVWXlCUvslxcVISkyA1+eBXkNLV8W05LwsbOwXhvvZZQgiGpKelC6BDItVut9YpvCYgXUNwJLXXxJAT9Oxvp54SoQeFn9vJUI/d72s83L1/r/fKQVe/PDhsLsO//X8o0iMS8CjtzyINJjR2+uAKSYe3VEJ2lix4VFudHmShQ0bQq/OA7dYvgbQHOjCsbpqHK4sR1VjHTq7u5Gelo4RxUMxkb9HDwAAIABJREFUbuhw5OsyxQDI5etAuikpmtthl4TSQrV5x2YkJSRiaFEJGlsacbysDPv37MUdt9+OJx5/AnfecQdOlJdj65atKMjPRzACJKSmY/O2beL7sPmjTRhcVCR13lGlI2X9u7/5LZkI0Jjp1VdekciRNsVWiwVtHe1IG5CBTZs349JLLxXyLSNPgjFBuKurC4MHDxZQefbZZzF//nwZk/gey4AEQQImAw2+x8ie9WWuJ/V/k0lq8wxICMLMOKp99jxGgir3Q0CnlDWBl/tndPzEE09Impv7Y0ROISBq5dMP4qabbsKTTz6J4sFD4OzuRmNdPR74zoMK+9xsRsDtRmtbG9544w3c+rWvyviXk5+Ple+9h4SEBNn2fffdhz//+c947PHHFc0NgwE//9nPMG/ePDmnvXv34rvf/a5kD2pqaqQUwknPmjVrUFpait27d2POvDmorK/B6HFj0NHRoRCVS0pkssEJBM9ZT33pT1gUKFcU8dVFJSWqXQ5f9LLHF20QOUdAD6PH04M4iw1ahnsB+hvr0RgBvv/yRygZPghfH03KjA9un0nav6QcK/aKxPEw4piDD/oR9HqhZ88nUVSltor0myI6EaY6URTcPT09sHAmHNEgoNGjoqpGVKbpBZ4QH4dYYVYy3Ra93BKqq6aVJ2U1m5rbwFk1H4S42BikJCfC6XIjhj1yUn8Kit46H9LOzg4xhYlPSDipf0z92uBnE28+ty9dtHQ/ow/9U3Ye0Brgig7TvGLe3jB0Ri08JuDVPd3YvPF9PH7PFUhmWgXxpwB6JArorKJ/Ceif2zf8OW+Y+RkfOhHET9b+Bdv278EPrr8dU7JGwR9wIsYQC3+0Jk5A10ZodxqW6F3DlLy0t5BYEZLnmcDuQBBd8KLe04FmRwc+2r4VBw8dRNDvQ35WDoYXDcbI4mEoSMlBImIRhBcxsMvEMAC/WL+oHdJ8ffDAfomyf/fb3+LmG2+SKHLsmDGoPFGBa79yPQ4eOoZIRIMJ48bj5ZdfRkZaOjLS06VbZv26D2QyEB8bJynm7/3Xf+Pb3/62gLvdZsPOXbugNxnFiIlgRVIsl6VLlwqbOycnBzt37sQ3vvENAcdZs2Zh+fLlAsSM2qdNmyZZBdb/R48eLdE7M4ivvPIKhg0b1heNM1Ln9giEBGYC/bZt23DnnXcKSBMcX3jhBdx1110ShTPKZ3aS0TbPg5E0CYMEt3fffVcmFkzJayIRXHXFFbjv3nvxk5/+FGmZTJFr4Pd6JDX+o//5Mf73//4POoMeNbW1ePudd3DnXXdi8bPPYtbs2dj00UeoqqzApIsnSRr+tddew8SJEyVDymO64YYbYLcxFxORCJzvc3LAY+JEJCUlFd2uHpij4yXPLdYai15PL2IsiiqgP+xXCIsUBYr+U29qfs9upwt2i62vJMFJ0QUj7PM5P51ns/lzAnQmzfkoMx2nIaBHDAgENWg3AY+tr8Kx8sP/j733ALOsKtOF35PzqdSZDjShaWjiIGAAUQEVBUXUH1AEGeXiiP/jdRzHOGPAcJ0ZM6BjBgNBFO6IiBhRQBSRHLqbhqZz5XRyvM+79n6rVh9OQ9MU3V1Va9dTzwl77xW+tc96v/zhyxedhm5jdwugzCxFVSCZ8Bh8fu4Je57iXgpWzymlUq2ClZp2dDAe1ajDQrTpAYWKl/mIuM0Mh3zNF/KIhunJyYQz1BmHTBY4kzOeqi/65fkpYO0CEqVqHfHIZElGtsXYdXLKjOO0sxlSYWCcxPaYhP7cuqYyYtiP/kk2gEYBSKWBrRXgC//3HsTCZXzkjCPRzbIfTTJQViWNEOt80dzAJBS7rvbflYfW3TNVFKBWq4TxQBO3jK3G5755KQ7dbwU+fOZ7GdOATuO3TrxmNjYWNGC+46CpJKgVz42PmDhxZn2bfBq5MzQx1iiiGGzg7scewmP9m3Hn6vvxwKZ1CHYm0bloPg5ZvB9OXnoYlqZ7sE96HwPkrKPOXO+U+1lhnf/si+DO809setwwkH/9y19wyIpVuOv2u7Fi/4OMxH3nHX82v9MjDjscnR0d+M2vf41LPvEpc3+lXMafbv2jAarTX3saIuEwvnbppfjUZz6N9RueNCBKFTHt29/97nfN/kJpniD79re/3TiMfeITn8AXv/hFI5nTjvyxj30Mn/zkJ40DGG3flLB5Pb8jwFNtTWmXYMk2aV+mNE9/Ab6ec845ZiEp7X/5y182tn9KwFR5k5mgIEGApYmBjALNjpdeeik++tGPGoBlWO4rTzoJ3/3Ot3Hqa15jzAcnvPSlmLdgvsmP/9/f+RY2b9uKV776VUYQueMvd2LBooW49777DDOyatUh+MEV38dxxxyDow49Cus2rDNjnjdnHoZHhzGnYw7GimOGuYgggkqzgmiAehru517uC9bcaz28+m1N5Io5Q0+CNPdhSvA0KZBW/NysNbDvgqXoSGcnfAKm6smere08Z0BnElCidIg1kZsRlCsBjCcDuGUAuOmWW3H8/CqOP3QlFs1fbPBApQCUQZmwTRsuNfZ+dkKU6zB1znXYn3VdvgwkY5NxmPKVNOEZRi24/aFwcY6hSKfuKpDxL9K4eIdiO5nEJhX22qfSaEfBFU+T0mW3PFPPhZfg2EcAUDonP82fZr4I/PhXd+GuwSLOf+tLcUy8jg4UgEZmkthcmxB/0szJ7eLQd8tCPy+d8OlmiqA6NqOOS356KR7a8iQuetsFOKHzYCxBHGmCOW3qNIuFgqhHPSZavzc+Cqb6G/9LNTQrFS8lM0OagkwtXMdIs4RaIIYhlPA4erExN4j71q3GhrXr0Ng0iEwzbDzS91u+3KjcDzzgAMybMxdzA3NQNYWd6kgjif5KH+ZF56GMEhKmgCufvghiiKB3sNckNRkZGjZhWY1aHQ8+8ABOfvkrkEmlzXhpb6bEfcpJJ5tEK1ddfTVyxQKOOe5YozKnSpwAdPXVVxu1+3nnnWfeH3bYYbj++usNkNKWTFUyAZWAfO211+KMM84wvj933nknLrzwQuMURtU11egbN240EjWT7tCh7cEHH8SqVauMZpASP+dNwCSzQMmf0juZC95HVT09xv/whz8YJoBjonc5w8LouDY4OIBXv+oUk/yqe04PfnzVVTj9jNcb0A4GwsYQt3W412ghOpNd5vNodQzpCPUtXDJmGzCJdX3ldwAlU60PiBvjCBmpqqExjyLZrEJhwokvGo5isG8AI8Ojxs6v9MLUeKpegHFWDIcNYPMajt3L+BlHPBxFdbyMTDw1kf5Xjznb8oq9PJVheF5+CjOk0ecI6HVUGnnEgmFP5A7EzY9+IAA8AeDhAeC+n34T+3V3YMmyY7Bg4X7IJoFmCKhznXw0Z/gXM64aAZCSouecingEYBU0Cgb8jqncx/PAnBQwVPTSShdKXn7ibAYo8bsIbcLAggxQaNIhxdPis1QjsxSGo17GOW466SCQ84vFmNTvrKwW8ECNkncmDowVPY0Cq8Pyn2NgfwzhilMzvwfDKAXmzwXUeS+nMbKliIENm7Hu8fVY2z+GJSeeipOOTGC5Afsc0Eg/FdBNxSwupJPQp+d+wEgFVlWvm8DSPw48jK//6UYEIhFceOLpeHlmJXqMg1zQ/DDywQDqAU8hHiK+k/Gmpc1L+mh+W5Teqawr1RsIhDwbKevBERg8CKkbxSthZGO5F8PhMp7s34oH7r/fOLVt2bzFqJLpxBaPxoxH+4K584zanEWclsxZbGzvKaRMUqRuZEzcPFXqnenOCUaDYyyWCsbPhWFv/DzQ24c59FT3fzDjIyO45/77cMRRR054mBOArrzySgO4lGJpv6YHOJ3BKCFT1U1AokqbamQCD6+h/Z2hXyocdeyxxxp7NwGQduU1a9YYkCPIU2VNqZXf05mPYWCf//znDcC/+MUvNqp7XkeHOAOq9FY32TEnc8yTsRgZHcHbzj/XgCGn1DfUj57uuSjUS8iXiuhIdaGKOsqoIuoFp2K4PopMiIAewGC5H8lYFFu3bDZtk1GhBE3GgWPlK7/jfOkXIGmbDAfHP7erGz3pLiNpexn9vHwABOtYKGaK8ERbJHg+C/yer4FaE+lQAlHLzq7sfMoHoDz/0/P3tftH/RwBvYFSNYcEC4OXyLdHDMpurQGjTIlOqa9SxUN3/hn3P7QZtVrYZCXKFcZRqBcQSqZQrEVRrjUnHib+QMilkjvlK7k0ctxUXfFV4SRS4SQScfMQdnRkUSzkPZt3IWe80xnCwh8H8w3X6g1UaftjxalgCDXmdK9VUSiOY+nSJcY2xB9fKumljY3HYsbRI53KmLCQ3Pi4UWN1d3YZ1RGvzXSkkC+Novl0udSfxzVtkjNqGqXoLvVCBWezkUdXMobgeAHzu3qwZMlSHPPyF6GWAMYqwKookEARaPhZ8dgT8TvInPg1hE15zD3I1ezSzN1NHgUaaNZLhsEeQwWjiODSR2/EFT+9Gu89821448EnYFktgkQzikokppyCkyGbDaCeBzZv6sVYIYe5i+ajZ2HaSPBy1WQUDHU4IV8abNRKRj0WTyRRDdTRjwaDWpFHDmmkMcq/4ii2bt5igIxOcFRlU8omyFGK5r7QxRoP6Q50xrPGBnvA/vsbEKLTF3PCp4OpiYpuZZRRqZeRDWUnJE7CSsTI+HLJI843UW6UjZc2Pblf9uKXoVgvIhFKeGxPvW7elxolxINx5Kt5JCKsDuc5h/IYL48jE/Psx/yeDA1fCWB/uuNPJvyOYyQDsOqww1BFA8Va2SSseulLX2rao5nBO7wqjyOlEXTFO42au1QrGVMi98XRkRF0ZjsNMzPGgjbZjDFdBsI0ggJbtm01r7FEHBs3bcLw6AgWLlqEsdy4AV8mz+rMZIxTHPdW7rncLwni/FeCHknYfE0a9t+rmEf6kV2LmqyCNbAwLhk3zpnvdR1f5eVu+9twbvSYkM8E6dtaQMj9Up8dBZ4ToHuPLB9aJqHwlXCBgOHFqbgxD5O/3VOqpWRMtRgLABAMaqyuFKGf+9QAgufu5v0Q2h9eP9v1ZwLjbS9775r2I2r9loH1tBY+Fxn52S3Y9lf7heV3kX6kF1OARINBxENh4yPA3B1kxGhf52yZXsJUneeubx+Gbjum1HOZlbt3N1GAanSqo1JRDNbGUYxG0Y8mvnn7FfjrbbfjTae8Bmf/w6vRaZTaYfPfrDcRC0W9yom+3Wx4Qz8Ghofwuz/9ARe99yKU6wxL5ZPlAbv3myMA0IWSldYDJmFMR08XKsYey+voi+PV1qbegL8qQq3nQFtHvlk0oDU4PGS804dHRjBSGcOGwhaMNwqGwWY4Vq3ZMAWWorGYee1iLQbmMY/HkEglEae6N5kwTEGqGcHCQBaJBp/78ISUSTsxAUmahFZAssFJv32vKr33Z7+XhoIAWGt65WVV/bAUqGMoQHajbvbFWqVqCs7wtWE2ywZyo2Ne/g4OgmVQG02jyTCFUepBxCphRJve+Ol3xMx6BHz6CIQCQWQzGVODnjnXqamgr0E8Fjee/+EgfSQYZbBr+++kmfO53L+rve+m38g06+Y5AvquzVY5pencRj5gT8Hhro1+5txl/Pm4MfjqPHtmSorhKifNnPV+ykwMKDeNk0g+RAm9igICuDf3MH71h19j/bp1+NR7P4IUwmDW9gRBrhFAtBlBKMBoFHJ+nvPLR/75X5Er5HHeBefjH449BiXmCY6ETEliz5eSsez00wgaZqCRLyKYSPj52H0Pl2DQ7AcEZQPqdL7zbcG8YvKfhgKOtYiakfCLGMc4BiqD6B3oR9/gAAZHho3auX9o0LRVbdRRqdfMf42V1Fj7oQLMaSQRq02qsuWRrVh0xZXb3+ucvmulq10eg1Lvjo5qEBgPVE3uDv4GCbz8j5K5CHoBoYvmzkcsHEEmmUJHOoNsOmNqT6TiniSfRsYwQpRy+c93vE8JmfVqlGr+vw3EXl6/XQPkGfzLmLZT2yOALmpJNnaAvmeeH9uRsHUEynTlAH3PrM1u6dX/AVJibESDKKGGnIlMb+Luvnvxre9+23iLv/udF2F5ZKmxtzPUjAlmhrf0Yd7ceXh43Vr85GfXGTv36047DQ/cd7+xJb/wRS/GqsMPQzDkK1SpjauReQz5aYb9RBGNqucso8Nn8L2SQ1SBV03WMy+SYjIzordn0Cd+1Ch3CX/aTwj8nneAJ/XLjlxGBaV6xZPkDbA3TDEY+uvYZWWV957fEZBbAdz+PDFsPzTLVhnzvWLPlS3O1B0PhYzNmlDaGScgM1aEdQvpfiZw9gBYxZO8azxaymOFrmysqECvBB6K1rFfbSA3ohOTd6h+fDOAcITObw7Qd8vvbTd0stsB3eZezQ/QPUu7YZmfpgtm7fM3o3aShjavPTtI1/vzQQEB4GiugEw6YeyiBZPkNYBxFHHrw3fgf351k0k6csF5F+Dg7EGo1HOYF+pEChFcf91P8ds7/ojXn3kGTjz+ZQaYfvuH35jKau+84B9NYZZq0UuFarLA0LuVKYbpfarfPeNYBegEcyWWmsz2MFHQkABPdyovpREQbtSRYdlPgtTEwTrdnAmvbSIS9tLhtPvneTIvfLUPqc49kHxuDp8cCY/WBCr8jiYImiQjJs2uZwhsUq1uMlD60QMM37WtguZ906jjGUXAnBF+Liwr8sCTuQ34sx2/hv1EBXTF7vIKalocoD8fP6890uZuB/QJ6Vx1uQOTlu89QoFZ3KkJ8atWJxM/WF60s5gss2bq8pUgRnixCqw0VkQjTJBg9rcG7h1eja9991vomjsPZ73hzViWWYAF6EQSQdxw3bVYvGgRjnvxi4zL242//yXu/NvfcPyLj0cmHMdxhx6JVD2EUCzpGdPpET8yhsjcrPe+Qe9oHzBNJEtjIr8Ewb/OtMqB7aVyD2w9gDRuV/kSmMjQHEwsQScQgrzPMDCMbiJ5BJNImGLgXrKKRtCT4j32oP2heGtbLW2/b+c/s73j1yRDYF/L95S4qTg3YQE8WodBgTpPIwhDdEIAtRt8FTPkJ/ah46EA3GMeWiC6Tbteh6QDaeWkqpnyo3/eAV1hCDsimFO379lHyf2U9yz992TvlB2LNKEHPOfV8ngBcQJsLIhqoGYAnfna1xW34ts/+gG2bt6Kd73tHXjpfschiCrSCCPlq4GvufEGrFn/BF52ysnYtGET7r7tThx/5DE489TXoz40jlBXt5lqo1xBMBtF3pRx9folLrUW4qgzTpUhcH61uAkXTGYcMyp4TwlvnPNa64cSCGtN45UejvupR9s96GQq6JbnR6m0syU/Vwn96dbXuAiS32j4Nnzp042o3uZO+zsz5yYQ9Rxzn8IQSGAyMcC+VK8m/XPGBz/KCotuF9iTv8Op7Pt5B3Ta5wwvaNmYnBp3KpfQteUosGsUIAwoSUxEH2izjgbQDNYw3MyjFAiiiCYeGFiLn//yl+jdvBWvOeXVOO3oV5sICJTH0BNL40c/uRrHHvdC5HJ5XPbVS3HOm87Gj6/4Ib7x1ctx+5/uwEuOPwFFhn11dZqqrGUfyKu5HEpjY8ZL265mtjOVtohT+SpDUYMIt2jGBVGsAqtDuLWdgDuR/nDXaPhMdzWs/U/74ASuBkImrt/G6db3VZoqDPPD9KmTvZkslc0meS+vjkXrMUEAP5GHNBPbXedL6E7l/kzLOG3OP++APm0oMUsHatfLFglcQYTZ8zAQGIYGCujpSnp6WtqfG2WE4mGTcIZ52krG1gzc1/swfn7zL7Fh02a88MUvwhtffjp6EEHaWJobGNi6DTf99P9iTucc3Pan23DJZz6HrYOD+M4VV+Ls896GTdt6cfwJJ5o8ENR+BxvAmgcfQH50xGQRO/DAA038Mw+mB2WsNKMwDDZRnJ9AQu8N/W9YPkJwJlOzncp5Asz9N7YsyuuYIMfYpPfEwepvVP1bfWskra/thudp3GsIGm3G9uaEHQK8IZzXunFXMHXknYS+J5b/+ejTAfrzQVXXpqPAdKAA93WiIV99d2gvjFR+4gw2ayDXKCIUjJncEpsxhF/+6fe4+5GHUK6U8IH3vAeZZghLA13ookd5/wgevfchbO3rQzUSxs1/vQPnv+fdRsr/2U+vxyXv/xhW33c/jjlgFcaGh3HHvX/FeCmPN73pTUaNTp8OZmlj4hWmb2XMNZ3ybDG2UiggqvKjQWA0l0c27dWBGB0dN0wBzemVUhVRpo7kFGtNz1vduI6rCMNesEitWGpL4e3N6hOD9oon075gzWMH2Gz71dmz9pzwvJt2FIa3F1DJDWEnKeAAfScJ5S5zFJhxFJCanRNj0sGQlyvGy3zGwjveP78p1EoomNzscWP//vPgA7jjb3fid7+5Beed+Wac+aJTMA8pU9CF8nopX8TfH3oQfYUcXvayV+HHP/8Jtm3cgkOXHYB50QwwXDD1wumlvc/+y4w0vmb1Ghx5xBHGK75cLBkwZyKYRrVqKqTNWbDgqUvgJzhqVKomOUuEse3E7FIJIXrX0xucjmQG1VtuN95jfjWnPbG4Zjx+nmuDqM8AzE8Ba32x/Yl24N3qKM+ejM6D3vU+XRyg74mHYGr73DsAfQ9pvKaWlNOwNadpm4aLNoVDtgGdNQr8MueeBzZTtjbRyBdMjW3u+vlqAbVYHGNMcYom1lYex2BfL/7nhp9hYGsfzjz99XjdC1+LOCLI10ZN+ZTqWAHlkRzu+O2tWDZ/H5zy0lfgf352A4b7BrHqqCNx462/xQtPPB6/++3v8LITT8RrX/taz0HOVHhhZeUKwirQ0QQK4+NeOuiuLjSrfiEYiuP1Opq1GgIEcePgN45YOuMVXjCSuQ/qVklmcy7GuU0hTZ9NUwZlmYVRiLqDm3c0PhMh5JWFbj1aQb3dFmv4mWbDALrt1+R8nJ7NIu5d1+55QHdgvmefiD21me3ZWbvefeFwwgBNQDde394hQG+OF02xFuN1FmoiF6hh0GRoixsgoS/8QHUQt9x+K35z263I9HTjzW94E16y4AVgjbPLvvBZLEt349QXnog56U6kFy/B5z/2URx+zAtw6pveiC1bt+Lue+7F3+++G+973/tMTvGhoSGkkklTMyHb0WHqKETCEZPalLUYquUyIrEYCrlxJNMJ1MolhH0gpzqex4RKnphZriBApqDRQLVYRMQv01yvVBGKJ/dYpkrz0zMObW02wZ36XT49oNsP+Y4BvX3ibQfq03OLcIA+Pddt6ka9UxvH1HXnWtrLKDARDzaZWpWPhJFnKTlSii+VUa1VEMmmUA80MY6yKbnKGOqIyWXWwDaU8Ne+1fif236Hx59cjxesPAxvOP4kLGkksKpjHwTl/VUq4OZbf491Q9uwYJ/FOP2k1+Cj//oRvP71rze1v1mGlIVRLrvsMixatMhUI2Ne9oP8ymN0lvvtb3+Lo48+GnPnzfXrt3kV3DjuYrlocpV7RVG8o1wtIxaJod6sm1A2lv1kLYlIkPZ1LwRuTxwc3zNVgnimkU0ki3kWrm3t2rQTftm0cMC+J56MXe/TAfqu025m3PlMO8bMmKWbRRsKeJWwPeWssol5xRVaCiwwD3q1jCCL90S8Ctq8q1QpIBmNmCQ04yzfiSIeL/fhwXVr8PBDD6L38Q047sBVOPkFL8KyrvlYkJlj7quiiXUDG9GV7cLI+n7cfMNNprb4kiVLzCgfe+wxXHfddXjLW9+Kyy6/DIcedpgpnEJnt6VLl06UK+W46ZgXjyWw5rE1RrJ/4bEvNG0USgUkTH1jFoIsIxb2ynmqKtrWvq1YNG+hD+d75kdg+yS2e0DbW8gnr+R5efRvd//TaT1bHehsJzzL218A7yJeptfW4QB9eq3X1I92z+xlUz8P1+KzpgAzjLHSF4GRlucwgbwe9IqaU2oNAsViHvEMa49TYG+gWa6aal7mmmYNiDJkyit2EggybzorLTaxvtyHe9avxu/v/jO2Dg2ge04PDl2xEqf9w0mmzAuhNoGQkfIJsps3bzZ1x1ke+atf/Sr2239/nHTySbjs8svxjne+E3f+5U6UKxWTJ/6UV74STz75JCKBIBbPW4Bli5fg7/fcY0qTvuY1r8HCJYtRzOeRoGo9MBkCx/vpfMciMnfeeSeOOPxwzJ0zZw/J517Vx3Z+evxy4mf5TCbJ1t+vfX3rve06a+EICOS2tO4A/Vn/rPboDQ7Q9yj594LOHaDvBYuwZ4awPaAHfEBnYPQkoFP3zsyk1Lzz27ARsVkInXp5piSteXZg5gQ3gMEKinXkQ3ScC2AIdTxSexJ/vf8e3P23uxDMlXDC4Ufj2ANX4ZB99kOiEUVHNItyvYxYKGb6uPeB+7DPokX461//ilKxhOOOPQ6f//zncdppp2H16jU4/fTTcd21P8Hhhx2GLU9uRldHJwqlIkZGRrB8+XJTV7yzu8sbD8deqyMYDpm24qwNvmEjbrzxRrzoRS/CkUcduYO0bDurw34mxH26tWUO9x2cb/f9Dg3hfhvPBOA7Aeg0s9iAHrDj/9sNtVXi3zOPsuvVp8CeB3S3FI4CjgJ7hAKeytdTuU8U0TQffS7Px3V5TPsfty8WIoZQF3EmRhfsFT4ZrI0hEk6ZAiIjGMPf7vsb7r/vXvRu3YZmtYqTX/ZSHLJiBQ6Yd4B3m18GlFXSy+USAvUmfv/r3yEZjePhBx7CigNWYN6cubjj9tvxLx/6ML7wta9i/qJFuPvuu/GpT34Kn/j4x/GKl78cr37lqzE8PISbbvwFDl65Eoceeii2bN6M/fc/ABvWrzcVx4qFIg46cIWX/71SBSLMAx/AI/c/gGQ6ZUwAwWgEtXIF4XgU9VodoUgI9XoDW7duxeLF+xja1aoVU+c8kUyaUDs688UTCRQLBSRMidgAxkZHjYOfMQEUi+a8DmolWhPq8BzD8EyaWx9Uy6USYvE4erdtw+23344z3/imibXK5wpIpT0Tw/DQCLq6O1HIF5FMJUwN+wCiZ0VDAAAgAElEQVSZL/8YGxlDtiOLcrFsTBbZzo4J5ic3No50NoPvfee7Jqzw1a9+tWGGWKNdleSYmW98dAyZjuwkQ2Ky1PhhgK1PcxuhwXLd2CPP/kzt1AH6TF1ZNy9Hgd1BAe3Mra8+sDdNAZQ6isZyHkYNAWyr9OOB1Y9g7fq1eGj1fUhlkli2eClWrTwYK/dfgbno9mt609ueRVi8Wt+rH30E9VIVo0PDWPfYYzj5lFfiyquuwdwFC1Apl/HGN74RV1xxBc45+xwsW7IU1WoFn/vc57Bq1Sq84hWvwKYNG41THPFl48aNeOExx2He/IUYGxhEdk4PUK2hWqvhy1/5MvZZvBhvedu5qFYqiMSiGB0bQyabNRFwmupDDz2ElStWGPs+E+KEGQ3gAzFB3VSZ8xO2BOmdz0IxzO4WjZr39UYd8TjL4kyKueVK2UjIdOwzbTW8PHim7Kz/meaG3t5eHHLwoejo6EK1XEUkGsHoyKgpzZrOpJ+y8oV8wbSb8hPw8IK7/3Y3hoeHcfIpJ09cX8wXkEgl8ctf3IT169fj1FNPNYl+jjCaDEDn8+M5xONxhMgEefVnvTbaSfQO0HfHL9F71po7cm/cbUNwHTkKOApMWwq0A3Jb/Ap6jnf5ZgUIENC9/PGscTaAMfRjFKs3PoYnHnsco4PDaFaqyMRTWLFsPxy834HoSmaxKDYPNZSMTz3/GXnNbHaNchV3/PpWhJtBo0on2v75zjvxTxe/G7FEHMFoFA8//BCu+cm1eO1ppxlgvvEXv8Dpr3sdHnjwAeMZ/5b/7y0G4AvFIn7zm9+gZ04Pbrv9diOZUuJmjnmq77PprIHdXDEHgjOl1Q9+4IN4z7vejRUHHIhQKIhGo4m+vj6sXbvWqP9f97rTUCpVfND2VrharSMS8WPizecaIpEwqrWqVyfdj7/nDOl9f8+995g0uIcccggy6QyGhodwxx13mEx6Rxx2OJKJJIYHB9HV0+PncvXQs1wsIpZITIT4eWCcN34G1AbMmTcPj61di/UbnsRhhx2GfD6PX//618bpkJEGnPddd92Fk08+Gb/85S/xgQ98wOTaZw4A+iG0O2R/tyGFc3LH7qOAA/TdR2vXk6PAjKOAMVPvSEontjTraIZYm42SupdGthEMGGimSn4cFZRN4BtrseexcdMGrFuzFv3b+oyaNxwIYf99l6O7oxOHrDwYC+MLJhzGtvVvwKq5yxHxvyGwPblhA4486igUigUDPBs3bcLVV1+Nt1/wdhP+dskll+CMM85AZ2cnFu2zGF1d9LwP4GuXfw2HHn6YAef/+K//xFvf+lY88sgjBmSpXj/7nHNwzTXXYOXKlQbMFy9Zgp/+5Dq8+AUvRiqexMtffsLE2l577c8wODiI8847D7lczgAoQbmzM43e3kHTJvsvFotGVd/ZkTXJ7Jjnhtp/pma/+eZbjJPghg0bjNc//QYWLlxoNAwM2yPgnvbaU9G3dQv6+3qNmp8g39PTY7QPPHgfJexIPI7RoSH8/e9/NyYAgnpXVxfGcjmM5scxMDhoNBjUbvzzP/8zrrzyShxzzDHGjHHRRReZEEIC+zEvOMa0W6lWzHxC4bChKRkPhf55jIhKuE6K5s5VZ/f89B2g7x46u14cBWYcBbazrdugbkvofm74Buub097sh8pRDU8oT4Gq5SYKKKJcqyISjiGICIYwhm2DVM0/jN7hQYyXCxjJj6NYKWPp8n1x+FFHYlnXIixEBh2IG5V8oZ5DOBBENpg2vUQRQrVaNOlfs/EUCrkcbv7FTUZ67enqxqtOPw35YBP9o8MG6M8//3yT2OZ73/ueCaMrlUro6+0FVesXXHABPvWpT+GiC/8XrrrqKqPGX/3IWrzt7PPwwyt/hLPOOsvEzKdTUXz3ez807dBuv2nTJgPKBGMCOcGWwEtv/aOP+gds27oNSxcvwUte8gID6Cb0vwF89rOfxXHHHWeYh1tuucV47xOgTzjhBAwMDBgp/WUnnoB1ax9GuZTH/vvvj5///OcGwLds2WIk+p/85Cf48Ic/jO65c3H7H/9oJO1Pf+5zqBSLRpPw6No1KDfruO3Pdxjg5ryZ3IdRBgT81atX4x3veAfuu+8+Y8snI5SITtr+CdvVZh2hAI0ik9H8drhdu/cTFgaH8lO+JzhAn3KSugYdBWYHBVr94Iyk3iqtm027aZK6NEMB4y2v/1qzgkiljoTsxUYV74E+w99GUUAIcQxgxOSue3J8M9Y8sQ69QwNY+/g61Kt1ZKNp7LtoCRbMnYdDDlqJ5aklJilOEHUTEEf2wHtPj/I6YoEwRgYH0ZntME5wtOnz//a/3m7s0ls2bUZHRwcS8bgBcl5HezfBlV73H/qXD+Ljn/w4jjjiCDzyyGp85MP/hks+/X9w7rnnYvHixcav7tLL/hvHHnusSWFLQL755pvxhje8AU888YRRxZ900kn4yle+go995GP40n99EatWHYqzzz7DPDTGtywAfOYzXzDXMcnObbfdZhLvfPrTn8YrX/lKk3CH5oGVBx2AOXOzuP22W/H+f/kXvPOd78C73/1uPPjAg+bezVs2m3FQTU57+De+8Q2sOHAFli5biv322w/f+OY3cfSLjjPAznYpkZ944onmeo6dUjgZkUULF+HJDU9iv6X7oVApGHCnhqBQKCKd7DTyuFHGUAtTK5uoglAwiEgojGjI059s51Bp/zwcqE/pZuEAfUrJ6RpzFJg9FCB2q/Sn56HuA7oN7PzO382Zba5Sq9DDC9EopWqgli8glvAqpVF3T6/reqCBUJSZ5D2pvoASwoiarGoeM9DE5vxmbBkfwa2rH8C2sRFs3rARtVIZnck0Vi4/ACuWLcehBxyEBZEejOT6sTS9EGEzlDoq5SKysbQB+HqxYkAn6Du0yeuNNdpXP/ooSoWiQdnR4REjGZ9w/PG44fob0NPdjbFSCS8++RTc8IubcOGFF2Le3DkoV6r4zGc+gyOPPNIwBEcddRTuvfdeA7B0ZiPAv+pVrzLOevTKv/qHV2HpkqVGlb94yYIJb/OvX/4tY8+mpH/PPfeY9t///vcbSZze52Q+euZ24dAjD8YNP7/eAPnll19uQvEYY3/wwQdj2bJlxlOfanYm8fnL3/6CX/3qV2ZMp7/mdPzuT7/H/isONOuxaM4i1IxnQwNRRA04lxtlA+7pKDUenk2f58ki+QuGsUoRAdZ1r9UN40PnRJa8ZZreeCSKno7uieQ3Pm+3/Q/EAfqUbhgO0KeUnK4xR4HZQwEBOl8napC3qt6pR6aBmAXQtaMzNtyv8hVosrBKE41qBcF4zDfIewF1bDSfHze10g3A1MsIshCL6S+IMeNYF8IgyqbpvvI2bHhiPVh57YG/3+uF4tUa6Eil0ZXJIpNIYcnCRUbqjobDWDhnPuaGs+Y6HnXUTLvj42PoynSadLexcHS7xDOD/f3omTvXhLYtW74ciVQGd9x5p3Esy2ayxiudMe4veclLDBBTbU9AJZDLoYyq+RtuuAFnvfks/Pz6nyMRTxibO9XljKMPxaL4w29+a5zTCPRsj6pw2rYJ5pSek8x136hgyYplGCuOG9s52+jv7zdgT8c09rnvvvvi+OOOR6FaMOlvyVAlwglUUUUEEdTAtLmTjmsVVMw4k2EvBI7HvQ/fiwULFpjvKbUzIx89+6u1BuqNAMLhqJHYg4EAQoEgkokEsukMMskUUtGEA/TduCU4QN+NxHZdOQrMJAp4gO6lgZVK1eQWb2dPl6TeSoBWad6X1CeD3XWBV8Z1u8ZN8hpmpmt/Ne94MrcJ44U8BoaH0D84gKGRYeQLBVRqVeOVnkmlTW53AmRHNmuS1NBhLZvJIB6NoScgCdNTK9s2YZanyaKGCDPvmDKs7eKzJkPStpu6CfUKoDpewOjwmFeIJptFprsbMPXffWP603mJh5qoBOhsONnHxr6NxtZOMKe6/KB9D5ro1qtu7/2ZVWs2MTQ4iFqVMf9lw3wQsKVyJ1NA5oG2fzoYMgyPoWr85+dgKILu7DzpZrZTrUtjQ2ZpgtnjSFrJ4ST0Kd0SHKBPKTldY44Cs4cCXvDY9oA+4fG8I1BvB+jtSDZhkBeIt76Ki/ASmvgyvUlgx3+Fx9EWP/m+gTIT1qCKEowsitVr16JWoxq+bNTr9DxnApdKuYJGnQ5fQYRDIcRjMSTjCSNtUwKNRWNIBALYv7MHCQSMxEqQ4yv/FYKm3PGii10Ihu+9ojJBo+4OG6PAUw8/SA+NZsN4ufOfQEtzRK5aQdlPQMP+GX5GCZr907GNdnuFk5l7/HtNaFmziXldPcbeLdAmWHOOBG/Og+r2HR80YHhVAMSv2fZy1QdwgL779gQH6LuP1q4nR4EZRYFJQG8NVfJ9nncUziYqtBNebUTwQd2TzSeZB4+FAEytNKahbTXk++IhM9iWmG8+EAbTyRDo5ZDHFqqoIWRa4ff8o9K9hlq9ZrK0Mesb1d5Ggi2VTOa3gv/PNLJ5lNHbGEMl4jm/GVBjjXI/yQpflVxG5+xXxpynEimTyU3fC3AFsJSa2ab+TeY4/3O8HkJXPYZwuWkAWSCsjG5UgxPUeY7gzPPmP8xofsbze1X1+OoV3PHs5DtffY409Ras1Zvd1tg4p7jd97N3gL77aO16chSYURSQ5KjYY29jnwQEs823gjop0BrW5qNBO6Fe4L29st27kq5bBtAJiDuKlaLt3lfV1yjhUkptNnwJFwjHGYYVQGjC0WtyiXhnoVo0tuGJtKcBSdUBFJnaFlXkfUaAdmnK/fyrNqtGGmYcup1whVKyVNmGFPWmkZAJvmIG+CqJn+pveZUb6T8YMZI8/5IIowsRJOuTkn0k5J2fZFIaE3Ar2NUr1eGeo+COj1qz5jEQLWvr3eFFLagFewn0rcq72uYKF7b2/G0DDtCfP9q6lh0FZjQFPJmOil/bij4JG96m7n9uA+yNIJBjohI/GYmtopX0SAlSUuSECV3oblCCErjfeFs1v89UmHuoZvbzjfOVYB8JgDHy9mEYFR/4CZDbn/OkeYJ1LUDHvZD5rMOT8+sTduq4ibPf/hAjJPp4PI7JfWculBc5v9uRGt67joActrzOn9rPjqRtMWH1WpVp95+qBdiJGnTt3B8E5BP+j9JczOhfwt4zOQfoe89auJE4CkwrCjwV0Lfbzm043z4O2QdeVmotGtU3pUhPzvOcqDxHKhvUDdbZZnQP0VALEUC9+2WrNa+6vq46cX4PLYxFrVpGPRQwamn+m0IoxsHNWwqWXA0YD/2AVyjFT806MdNGzTu/y4cFiwpC99uiDZ9pZpUnXZL9ZIlTVrujvd43G7C8bbPpjdOUZm0aEwElbM0vHJqU5lslansKZGjMHH1A3lGGcJ3f0fSf6fwuk83d2JYCDtDdg+Eo4CiwixSYlNB9K7CvTd3OEL6997NtN5fULAnXaMflLe7DTQtWbieEBzyHN0q27dS9tnV3O5Uv72l6qvpwsL0j2gRBWB7ec0g3oXbGCdC3kVNAjxnAbUM+fVfzpXd5wYvz0C11P98rP9frXojfsz1sE8bO3Fv3TA6cR7XuqdQnGBo/LHBnmjHXqCjLjhG9rU7/2Q55p8czyy90gD7LHwA3fUeBXaeApyj2FMbeMekeZ+S7tvbV7XK/0/5NadAgsiRjhYFt14Qp024L6ZOybTtEVY4WD+oVrOX14tnBCZ0R3mo85TzgNfyEkdK9+RDETetBZUObpNZ2moB2RJQl4ukIzPmHLScCjsMH1Wa1hgBTzz3T0WiiySpy9rU11qgPGMc+M+cJhsKirdrdkYKhdfw+AyZmgLdvV3ylXTuWtsOehgP0Z1rUXTvvAH3X6ObuchRwFPAh3APydsdTd/jtvplA5Na7J1XeHhp5bbcK9892Adr0Mpnd7hnArd38ZCd+tuPY665/rhaDZ2IM9roJz9wBOUCfuWvrZuYo4CjgKOAoMIso4AB9Fi22m6qjgKOAo4CjwMylgAP0mbu2bmaOAo4CjgKOArOIAg7QZ9Fiu6k6CjgKOAo4CsxcCjhAn7lr62bmKOAo4CjgKDCLKOAAfRYttpuqo4CjgKOAo8DMpYAD9Jm7tm5mjgKOAo4CjgKziAIO0GfRYrupOgo4CjgKOArMXAo4QJ+5a+tm5ijgKOAo4CgwiyjgAH0WLbabqqOAo4CjgKPAzKWAA/SZu7ZuZo4CjgKOAo4Cs4gCDtBn0WK7qToKOAo4CjgKzFwKOECfuWvrZuYo4CjgKOAoMIso4AB9Fi22m6qjgKOAo4CjwMylgAP0mbu2bmaOAo4CjgKOArOIAg7QZ9Fiu6k6CjgKOAo4CsxcCjhAn7lr62bmKOAo4CjgKDCLKOAAfRYttpuqo4CjgKOAo8DMpYAD9Jm7tm5mjgKOAo4CjgKziAIO0GfRYrupOgo4CjgKOArMXAo4QJ+5a+tm5ijgKOAo4CgwiyjgAH0WLbabqqOAo4CjgKPAzKWAA/SZu7ZuZo4CjgKOAo4Cs4gCDtBn0WK7qToKOAo4CjgKzFwKOECfuWvrZuYo4CjgKOAoMIso4AB9Fi22m6qjgKOAo4CjwMylgAP0mbu2bmaOAo4CjgKOArOIAg7QZ9Fiu6k6CjgKOAo4CsxcCjhAn7lr62bmKOAo4CjgKDCLKOAAfRYttpuqo4CjgKOAo8DMpYAD9Jm7ts84syYA/vMI+P9o+F8Etz9nLtR/AGj653kfD90W8i+r+N9H2a7uCwJV/3zE78/u39yiL+zRqxP7u6fc+IzTdRc4CjgKOArMaAo4QJ/Ry/v0kyMI13wEDQMIEiRr/j0RoO6DbpBf8QNv4GsQaEQ9cOZ9vI0AzuvifhMjfjOdvEb3hoGRgNdMB4BQE6gFPLQmI2CAnydbuYwJbsM69xROZPYuZC6XQzqdNgSo1+toNpvmPxwOm9dgMIhSqYR4nKsDFAoFRCIR87+3H9VqFYFAwMylXC4jFouZ8SeTye3mtLfOQ2PN5/NIpVJmmPZ67a3jduOanhRwgD49121KRk2craBppHNK0kEP4T1xPeIBNt8StA2Q6z8E1HxA9yACKPuvMf+ycf8zgTsoQA8BRTIDABI+A1AxPXh9GIaiHaD79/A6w1y0VS1MCUmmXSONRsMANoF7w4YNWLZsmZlDpVJBNMpVBQiKtVoNiUTCAH6xWDQMwHQEFs6FjIgNkHv7opH2ZEhGRkbQ2dlp1oIH105rtLfPwY1velDAAfr0WKfnZZQeoHugTSAOCHgDQC28PaCHCbT6DwGlkIerCd7DNyGg4avGjUBtgy5Hzy95v7iEKKXzSYUAAd0wDtLd6x5fomc3AnQ2ZYDdHRgdHTUSbDabNdQgsBM4CHqUYgn2BEECCq+TlMtr7fd7KynJmJAB6ejowPj4uAFAahv4ebocZD5CodCEhkRM1nTQkEwXGrtxehRwgD6LnwQBOsExRgC2wLkS9MCeBxWz5ryk5xCQD3igmqCwwfuoM6fkHvCBmTfzHqI0v5fqPe83mgIqPlPAb3g727OBWl2Kj7Aw3vAHvNbWxs/WpaTER8AgYBP0MpmMIQXVvZTI9VkgTpAnmNjX7u20Gxsbm2BaCPDUNgwMDGDOnDl79dClQbEHSaaLa+UOR4GppoAD9Kmm6DRqjzgsO3iYiEvkJEpSAg94gE5QJaAnOS+eDwDVAFD0sTopNTz3pxBARsCoz6mD581UzQc9zI/zc84nUBKoEsV3AMq2D147YZ/3+UN10jqwHTgPDQ0ZwCCQUzLnsXnzZnR3dxsgJCBS8p0OUq7U1dQmEBw5HzIj00G7QLq3M2uIISGzRUbMHY4CU0UBB+hTRclp2I5M5sbSWvIBm+gd9gCdYM9rDKD74nKToO0zAtyKaAs34jfPU6oP+SZ4/7tGZFLSN2p9C+gNElvObbYSwAb0VtLqFt5umIdpSPupHDLBjSC+cOHCpzRLJ7JHH30Uy5cvN6p4HrTjGv7Mt79P5Vimui1KswR1gjjNCk8++SS6uroMoFP9Ph0kXXuMg4ODhrFyUvpUPymuPSMcNflkuWNWUmAimozgS5GbXxB16RDnh5hRsibgx3yAbvrOcrxUSkMTgubbxqthX73uU1Qmc/lTT3jDy2NelJe+PTDpUG/3ob5soJfD3mwGdNt73ZYICXwrV640krs8xAmKVLdTaqRdl+rqvV1CtCXcLVu2YN999zXaBc6bhzz39+Yf8NatW7HffvsZzQgP+j1QO9K6dnvzHNzYpgcFHKBPj3V6/kZJhKTUTNs231O3HgMoiROMCejE+CD3Tx/w60EgZKnfKSUHvP0VzbjXnOLR2QbfU91eDwCj/ucOMgjS6fvqehnSGeMuc32rndy2q+u22WyNlKRHCZ2SHw/Zm6nSJWgwXIrvKSkS0KXGfv4eqqlrWfOTmpotKxRs6np5/lqSV76iDmxfgOevV9fybKWAA/TZuvIGfalqrwP1EL765guRz+UwtjCNz33360AkBEQDBtQjRHXGoQWBWr2AcAcN4JTqK0A6imapggAD09kkjfGpMAI1oF6uopGKYDxfQHfMWOGRD3sq/CiFlZESPvmuf8LHv3E5kEmYwPRGtYhgJmnEf7MJhiNAg9xAAwiHUa9WsHDJPugfHACCQYSDIdSqVaPC1CHAovTJ9wQyxWbzO76n6rOnp8cAHb9rtWu22jcFLGqLfem9+tPmLQmsdTyUMBctWmS+FigRbLdt22bs3VQj86Ca3LYRcyw8OE6qySld63pey0Pjt8FOql6O3VZR23Pl2NmG6KExDw8PG9W2JGQ5oLEtjofnOB9KyOyH7fC91PiSPqkVIF3M2ufzxvOeY2Sf1BxovK2x5TaAqy32w/tFL/XVGsIm+rMN3sux8l7F38vjn2NmG6ITv29dO9GOc9M6c/68r9VLXWFpGo/WkJ/nz59v+iegK/qAzBXbcYejwFRRwAH6VFFyOrYjtTfB9ZF+fPff/x3/+P0vA8kgkIygWigjkol59vXBKj18gOVdntjeOwL0dHrie74GFH2k7gRyQyNIJzsNKNdDNQRS4YlY9EaujCBF8HoI/3nRxfjAN74OlEtALAikoqjkhhGd24X+/j7MnTfPYzpaYtMff2wNDlx1MKr1ugHzaCQyAa7cxAkWUskS+Phem68kWW7U3Gi5odI2q/AoAiw3WkmyfOWGz/++vj4DWmQEuLmzDYG0gM+O/+Z7gbfs1vJEZxy4gIQgwk2en20VOIGQwDqPdPDjyQVG6ofXcA5KuMLzsi2LyRHjQQn+wQcfNEyFmA/7sSUACXw5PtuLnLRie0pgQ1BdsGDBxO32vAVkNkMhBsHuT99t2rQJixcvnmAqBOAKtxMDI29+rin9AvbZZx/09/dj7ty5hgaytfO9TUfRlePi92IeSCeOW8yb5tAuGQzbpPmCToWKHed3/Nd9ckDkHHt7ew2Ii/GT6eOQQw7B2rVrzXkxd9Nx63Bj3jsp4AB971yX3TMqAfpwA8gH8e1z34533vR9VMs5RDrSqI0XEIpHEQiGPV05JcvBTUguXwz0l4FEDBgbwSXv+d/4t0u+AszrANJVIB4BBuniWwSWJ5Cvl5BKxlF6goA4BwgEPQM8pWqG7xideQVgsHs2jnIpZ/oNMzFKtW4AvTY2jjCduYoFIJ1EZ3cHhhmDDRiHsCVLlhjAJSDb0h1bJkAI8JStS0DA85KsWonOjZ33EghtCVYgyuvtzGUCFTIBdiIRXkc7Kp3WCCgEEAEix0PA4neSljl+fhZ4avySMtker1XsOcfDscprnffzO53n9QRnAp9AniAkgCMz0QrwAltbRSwmhuMlg8JXzpUgZ9PTVulzDEx4w+s5J9KagCxQJCNEZkuaBs6D7XGuYoh0LcfC/niQNloT9se25SPA8zxH5ou0oK+AmBqOhZ85Z46ZB+kiJkKhfLbtnutKekijw8+kndZHTBv7s69jmxyXvQ733XcfjjjiiAkGzcWi756tbrb04gB9tqx0u3kq9pyhZP3Af5/9Flx0w7eBBUmg3AQifrD5eBNfeO1bkUwk8E/XfweoNfHvJ52B5QsX44IrLsMXzn479s+FMVDK4Z23Xw1Umrju9P9lQOfsq75opPpGtYlgNYDrzvsAtj66DpU5Kbz/6h/gS286G6VaGdGFPXj/D76N91x0Pi790RWeep8JUYIR1EbHEU55sdVo1tGoVxFKJ1BrNhBEAMNDQzjwwAPNJi4wsT2LBWLc3LmRS/1MQCLQMbuaJDACD1W03JilZicAcKPnv9TKZijN5kQWNkqrBAjeS1AiGGmzFihqTARxAgbHwfb4qlhxvmc/nA+lOM5HGgP1qZA0XkeAJMMh9bPU2ZwTwcu+h3Pj9aSDnMls9bEYBkqWbJvz4zgpCXMOoiPpRumSjBT75Xw4X1siZ5gc75PKneeoaeCc2CevJ3DrYD+cpxgujZtjldaBwMs+pX3hOYIl6U4vfrbJZ8AGWknfvJdSPUGZzIP6J714kKGRNof05PqT9vyen3k9P+v5ErNBWshrnTTl+NesWbMd09LuWeS4lJp3Nm9Bbu5TSwEH6FNLz+nVmtTZtI8PApedeRYuvu0aLxat5AM6Z0TT7sYKfvS+f8Zbr7rUU4EXgC++9o3YEq3iv37+P8AwcPX5b8fZP/0q0J0F/j6EGz74QZzx628BGWBoYAzdiSxwxxO44sMfx/k3XAlUasYu/q13/iMu/P43gFoe6IgCnSnkykUkYgnUC0VEo4nJDHLNOoqVIg5/4TF4bPWj5vtEfDK2mgBi27k5fG6clN65mfOQ6laLRYAgkErC1f2SmrlJP/HEE3jBC16Ahx9+eKIdXcdXbc4EFLbDewiClMilUmZ/vJYqdoIZx0qQJXhKWlYaV15DEBJwCIA4JoIiAVvARlAi00GwFsBu3LhxQqVrj1PjYz+8TwAq+zTvJ1ASOEkvgiPHItMDz3PMnJu0BGyH85e6XiBuq75bbdGkCyZBZ4UAACAASURBVMGQ8yITZAMq6cS5kUZiqmztB0Gc97If9streZ7Xcj40g7BN0lUmFM6Pc5Itm/exb4I7acq+RGu2wznTDEBGw07cw3MEe2oN2Dbb5b2kD/tle9TEkP46Lzu9+tOcbJpNr43DjXZvpYAD9L11ZXbTuKqVJiJM+zYE/PdZ5+KiW39oAL02WkY4RPe1JlDgfxiXnXk2Lv7d1cB4CajF8cPzL8S513/Ls6k/NIjr//2jeMO1XwI6EsBW4NLTz8R7/vYz5EI1pGNhoJfSUBL/ffY7cNH3vm2c7uiU9613vRMXXvU9r7JLAhgqjCKV7cBYbhTZSBwxjqMZRD2XQyibRrFaQjKTQP/4OLriaeMcTzAjqBFcpKIl8HHzp1Qu6VIqbm7ucujipiyJlSDAe6T6FQjbTndyZGK7BLZWmzWvFTBL1U6GghIggUZALNBiGzxHsD366KOxfv16A1By6lO40wEHHGCYAwIBx8v75MVuAxIZCt7DNghWlCApNZJBIHDa9mU5htlzkLqZY6KUr7hv9sm5CZgEdGyXAMY5Ll261IAcNR+8j6Arpz7SkmMjWNohW3JEk38B2+V8CI62RKwUsJz/448/PtEXx8T14nlqDgTwnKfs2zaTZ8eAsw+OlXPVNbpHSXgMT1suG6Dmc6NDZhM5t3GeXBNqJriG1EiwfflqkMakB9eZz1gr47mbfvKumxlMAQfoM3hxn2lqEtBDxNmNwI8vvhhvuebLqPdEEFLmOBqpqZIfBj5/8mvwwb/c5MWhbazgS2efhff9+XpPeu4HfvyPF+Itt3wLqDWAux7H17/8JfzTzy5DJQoUB3PoYEUwtjtYwiXnvgP/9sMf4aqL3o1zPvYhYG4aWNRtAL0QrKEZCE8UjQnTyT1fRMhIbHWTvCbenUVuOI/S+Ch6Ml5eb26Qtjc3N02CmuKuuZkSfNatWzchZWuz5sbbKklr4xeYk0FgPDE/y05PEKMUy7ap+rWd32wmgP3Yalbdr02dwCUVMscryZLgJAaF1xIcJJELSNQG7+d3Al71QZBhe5ROCV48CEZkgGzPbt4nZkMOZgJLMi+SvGUqkMmB47PnKqZJa2KbH2wQYzvsn8AriZgMlQ456XFt6CMhBk3qf/kJaA3YttqX82MrneWboHmyLyV74fypiVGCHrbFPjg2MkWkLdslo6KD5zl/mwGUn4QYNtKc2g7ey+fHNlUosuGZfqvuvKPAzlDAAfrOUGmmXtMEGqUGgpTQxwL41llvw4W/+gGQzwHZ9ESO9n899U34j29fi2vefTHOuvrrwHAeCKRw5Xlvx3m3fN9zans8h8suehcuvuWHQKVu8rr+n7eehw9d+01gTtwI+vVCDaGIV/Xl86eeiw9e8UP855vfgA/ceL3nLW/+m2hEAhgqjiOdyHiZ4JjRzKSlDaJULiKSSCAcDWC8UkMCIYz5KlDZfiUdc0NVqtBWj28uaatnuuyt3GS5ActTmYAhQGObtuc721XIlpyzCARkJqialURG0CcwSQrlZ97L8ckD2paSCRCUGmXjVp+ah5gDgg3t7WRSCEhsT+VS7UpettZADm+yu2veMgfIiYvtkIGgpGqrwG2tBduQJMs+5EQoZzeOh3RRn5wTQZPMBIFe53mvrQGwxy5GjbRU+9R8kHniOWkKZEJgW9KicA42IyU/AdnvxcRIM8N7+U+mgUlsOG75QEhFzjY4P9Fb2hKOWcyOxiSmi3Tk+pMxoGpeJhcXtjZTN9c9My8H6HuG7ntHr8oQRwk9D3zn9LPwjuuv8aRoU6Ac+OFF78K53/mGiRm/5ROfwCs/8iGguxM/OvkNiM7rwuPzQvjgt78OBML47Glvxkeu+jEQi+BLrzgdnQvnYW0gh8/efA0aaCAY99PPbSkAjSS+f+Y52BAYx7//5kaglAM6016RdN8Zb3x8FOms5wwXoGe8eeO/BAJoMCbaL03JbwUOktIUd8yNlpu6DYoCRltK5H02uEktrE1ejAL74kZMkOfGrlAy9UEQIBgQbHWtvLNte7atAZCXOc/L5mpLs3zPg30SfNi24qvVB0GE11FCtiU/u0+BOPtujd9uVQHbY7FBvPU91ehUMXM8MhWI0SEIE3wV4qY+bLX36tWrcdBBB22nYVEfpC8d3niNJONWujxd++pH95Ch4Pooe56YCHtOdty7rXmw+yWTp3BCfW+H60mLwzGTISAd+J3C5uTJL+C3owns0Eqt+96xYbhR7O0UcIC+t6/Q8zk+2r6HykAwhkvOeAv2TfdgbP0W7L9oiechHQ1j0+ggPnXHbz0gzZfw7Yvfi1zfIP73ddfhsnPOwcW/umqyTFoV+N4F/z961zyBD910Iy4/56149y9+hFL/FmD5PEQZj04HO6rw+4Dvve1tuOCXPwCYjCYcAspFvO+978F/fOVLiHRmgRDBrY4gE78UChgeHML8ufPQkc4gm0pjcGzI8B7zFiwwKmRumARVbqxy9uKGLTWrpER5sAvcSGLeI5WtvNOlcpUUTTBguwoRI6hKvUrbLSUv2zbMdgUIvFY2dPbF6wS+BHP1b6u17VzlvJ5qZ6Z0tb3DlYTGfkx4DUFQ8fgcA80J/I7tc/7sU97gBCc6gHEu7McGW7YrZsO2KSsSwO5XcxctRBvalO+//36j9aAWhZoPJZlRX7Kji2lSyBnb57VUg0sdT1+Cxx57zEjI7PPp2hdQa5zqT/Zw0l2RD3xO+J79cW3k9S4Pftn/5fPAV2oaSB/7PvYlaV39c6yKedd3bJ/30vueTo6thVxan6Xncytwbc8MCjhAnxnruEuzIBgSXyn71vtzSKfSXjrW4SKQTXgn6BfnS+uoMFubXzptqGRixs05XlNuAI2glwiGEr9KofmObqUYnd0KqA+MYUnPAqCvgf94+/n41yu/DCzuAZoN1BmGFgkbk/zg6DC6OroMHzE6Moyejq6JJDP1kTGEMlmPyQgDQyNe2lNumNywCWS2OlkqUmU4s0HKToiiGGQCHK+1i51IbUwbvC1NqR8yQHQIaz3s+HKeo/MeN3G2o4MhXuyL41RoHRkUqpQJipJyBUJkMOQfIInPjltXu4qvl+RI2hA0FCJne6XzHiVUaY3jt+dEevE+O7ysdc6ihWhjawLsBDPSKHBMBEu2zfnIA97OKWCDG2lD6Zj3Ezifrn075I/jlBmFtBBdVGaW/clhUKF1vIbrYPfPcfIz18DW0NhmA4G2PV/ep/XlmrarxMb7qHHg86zY/F36cbubZiUFHKDPymX3Jk0BvY+2vVAE3ZGoB+YqpaZKaATkfBGlRg3x7gxQpMc7k8rEPdW8qcziE7HYAEIMIGe9zkFgYQ9QKgLpCJCiJ1vAd4qr4L/OuRD/8uMrgJRf/cUvcF4YGkCyqwPlWhWxdNLwBwaE0mmU8gUEGk3Ekik0iyUEEkw1WjNMgKRIWxVqZzqj1EopSFISpU0Bs+KyCUB0kJIqlbPiOYKGNno7fasA02YKeI+8n6U6bZd7XNdovAQDeY/bedk5JsWa28ltbJu4HmGNTepeSo08bGc/fm6Vikk7OeTZACQGh9Lw/vvvPzE+tiHnQ15P8NlR5jiBmDzvZZYgWImmAlbNg3MmYGr89hx4jv/KyrYz7fN+m+ESo6FnxgbrdhntND5ex385PrbbOuwkRXpPZ0nSSBoL2/ueTIli/pWLfzrVqZ/F2+deOXUH6HvlsuymQRF48/SMC+CrF1yMaKGK/seeRLjWNN64T27djMyCOaiGA4ikEtiyaTOysQQO2GcpRjb3YoSq20ATPQvno29o0Ng4x/oH0ZPMIFxtGElwID+GUGcaj4/04aDDVuH+u+7GwmQHeqohpEIRjJVzGC3lEUrFkV0wF+VYEA9vegJf/f0twPgQMK/bSOHMFltoVBEIRjBcHEUm0YFKvYhkM4RkeHspzc7H3QrIpKwc22zHK1sq5ebPsct7XYyBgJmgJIc2tidgUIiVzUjwHPtjexwX27SlQErlsq9r1aWOtuO4eU4bPaU79kV1L53h5MRm2+RtJy/ZYTkuggYBRpXWyDwQXCmdMvSMan0emoud9U1mAdKtNee55qzr26WWtVX5PC8VOoFbYYO2GYTjsPvR/Pkdx9xaaa1d+5ob2yIDx892rnyF7UniFrNiX2P7WfC8VPBaVzJlpEk7oLcZHdnLub5yipTEbq+vTEd2KtndtCO4bqY5BRygT/MFfE7DNyFkZSAcA9b3AulOIBqbTOKicmb5AsCCLDyKdaB/CIingKxXRAXrNwAHLvXej3mpWTFcAHJ5YKGvWmbtlm19wMJ5XvvMD2/s8kUg5av36dI+3A8smgsMbgOWLDBgXsiNmMxwwVgMW0f60d05F0WUkUQM9VIB2XjSSG1yFOMwCVoEXjpjcYOkqlVSIkHNlgoloVH1zevtOG0b6LkR81pu9tyQCfDsl+/lTKf1YPtSwdogIYbCBiNKhQR1u6SmANFWy9ox42xHfSpOXbZ1SficMxkJAqakRRswbbC2nyOCM8FE6Vo5b+W7J3DZecrlC2CrhzUuqaNJT4IxGT5qGchMtNrpFQ5mO9WJEeG9BFHa4O31UOa2p2uf18inwk5ny7Vrl4temhI+S1LrC1g5RrbH76WVsRkOzlu0Uuih5iD608Ofvgw8+J1yHnC95bUv5oNjUbKj5/Q7dzfPGgo4QJ81S91+oqbmOIth8Q0BfsALWas8th7RA/f1bORSv9ebxlHNADL19byHdnV6rxP0O1mFrQ6UykAq6QN3A4j69VAJ2CGgtrUf4QVzgZFxoNNP6To8BKRTno0+FjFgXxobRbwjixrDz+JxL++7QccKvY5QGh9DnM5zAU8tL4c1vtrqaVuFzdvlqMbNmZuqbc9W7LPst3LOUglSG+xbbaC2ZG4Du8BOav92oK7r7bzsYjQoWcpJi9dJ7cx5UFq3bcgCGqrJ6TxmmwOk3idt2B4ZGzsum+DB+wi4PNrZeG2TRrtSoO1o0GqSkKTK9pValf1JA6J2eZ6HnPcI7KSJctILLJ+ufaMl8uPA5UtBxodz53Nhx4wLVLUWSswjJ0kxgZojaScNi1Ld6t7W6nV2znrOgWOWZsUeP58RJedp1VbM8q3KTX8nKOAAfSeINFMvIX6Po44wQgg2m0gyMQeBmv/ETgK4H0JWrjW8RC++U1xtvIhwnCVP/WvppE5HIzQQpWMThfWBEfSwoEoDaOZLCKQ8J7pSpYoKGkgmYqgUS0jSHu/zB4avqNcQDhH9vQIuQQJ5tY5GtYYgL4jGUBkZQbSr0wy2GfIqokniFBBSIiMQS7VuA59t15bXspKpCPTtkCGBjO14Z3gLKzmK/ZzYYEigUEGTdipkSeO2qrVVja+2lU9eIGNL2TYQSqXLOQhcWgHC1lJQQ6C4cBvMSUs5ntn55m2JvB3wtzoDavwcI5kkhRISUDlvJWjhda1Oee0YMjkQ2h7/vLe1fTncce5sVwl7ZKen9K20vTatWjU4PGdnrmNfSpij50aaiVYbeCvdbe0E38s5kH2IYdyRw9xM3YvcvKaGAg7Qp4aO07IV47s2PoyuTBeKhRy6k2mTyKVZayIYCtDxnHCJQCgwgfGVUhnxSBQhScs0wdcbaEaDE/50BOtao4psMGayueaHxpDJZlEcGUOiJ4tqAGDFVgr+1ZFRdGU7UMzlkKCEHgwYBcDw+CiymQ40jBoggNH8qAGBRCSBkbFhdGW7JhzpyWgIxLl5cqO1Vdo2YHLTbLWxExS0CXODlY1TiyoJyvaKVhwxrxGoSq0qEFQYnA0OAqvWkCQxG0pAojhpAafAVvZ75azXGJVelYBAuzqd2JTvXAyN7Tug/uyYd7Zlj8P2ZOccpREQI0MmQIyFEqRoHByvHQ9vz4Pj4fVsj+MV3Xgv10G54inBSiNgq/alqpbvQas3PT+r6hnH2spECcRbJW/bmVCAKvDlfNgunyu7PT1btjMcJXjOoXUNXRjatNwmp9WgHaBPq+Wa2sESOKltHxofQU+mE53ZLHq3bEUmnULv1l7MXzDfwKkBpHgMwUAQsUgUpXIJ2zZtwYKFC40Kvt5oIBAK4vHNG7FwnyVGc+9p40voDMbRLJYRKtewaMFC9BXGsLF/G1Lz56NYLWBhJIXqeB6xVArjoyPIUKIPMOSdFcESKNUqiIRpgPeOarPmxYGnsmiigXK+YGLSebTasVtLgNoSupKBtDpvEbjoDU+PcdvJjO+5oUvi030CE0n87Uqx6pzyuivhjOyjHOeqVatw++23G/ssbbsEBVsq5NxUv1tgTpBh23LGsuciqdzOkkYaSbIVw0MGgzZd2sV5v6RVFWdplTZbQcl2+mtVfYvGpBnt+ARgu/KcippI9S6AFdMjunEuvJ/Xa03puMgwPjEOYqwUS85XrgXPK2pBfXPupBlrw9O8wOebY1DxHn7muiru3tYC8Bkis8QyqIypV94ApePlusk7X+utscmPQEyGXVt9an/ZrrXZSgEH6LN15TXvhicBR0IBo1KvMG2rX3PaoHKjYT4nIgEU82Vju05GAihUWMscyND7fetWJGIxhBMJjIyPohYCkukOlOslxJpBdERi6AjE0Gh6qvZco4mib4o3ErzvtRyLMUVsE7nxcaSzWVRYaS2RQGFsDEnGnTcaGB8YRIYx3Bxb1avJPjY+NuG0pdSn7WKpJe1RKuSGTqCQw5wcpBQ61qoWlWe4AJHntXGrFjiBWkU3BIR2nXD7UZNULxssAYQAr/KmygJHYBWgEEwlXbItAahtPrDNDLL7S0PAtgXk+o7jZVibwEWagHYZysQkcE5s29ZSiFkS4Ot+eexzvHKS0xh4jegqxkj3SwoWCJNx4NwIzq1hbjZTQZDlOmstRHNlzqMpgteT/hwHX3nQnMA1s30A1I+dAU6pXJVIRkySCtTwueOzZcf08zuFpLWu4Wzfftz8p5YCDtCnlp7Tq7UmUBrPIU4JN8DMq2mM5HIoMU81vbiHR5DsoJ3aF7kprY+MINbViXo+j2YwgHg2hRpt7WUyAqGJrHHbhvrQPXcuWGKlkWNN6wTmJAIYyNXRqBRQ70ig0Kx5klFHN8hONFBHMhRGvd5ElaUto1FUS2VEwnSSCyIeDqBUbQLFEiq07dKGLhu+T3lKZtzQKb1xsyZAcQNX4hKVJZX0qAVrTRxCadiWLHmdpDGBl4qhUJ3cLn5Z18lOqlzkyrVOMJVUzfHIg15jag0NExNA4GGfHKPAlZ+V2lZjade2GA2CFBkbOzRKzmocCwGWYErgEs1aH27SljQSWMnWrXHyewIkx9U6F7YlZofXKwGMvQ52CBzf25Ky2tMcOWeCNduRloF9KDSOgG37KNgOfXREW7FihVlDO/Zd15BWfC/nST07dhhia8QAn0MVdZFEzv6lTaFGhO9d8pjptWXu7aN1gL63r9BuGF+hVEQsnkCYgFlrIpFOIBwKoTCao4Ec4WBowmbe0dGJoZFh9Pb3YSkTtRRLiCOE4lgJCIa9ULVUHM1gDYGkV4yEuWcq20awfMEiPNHXj/2W7oMRVNFbzJmkcp3dcUS6urBu7WNYtngJ1j66Gj3ZLnTFogilUqiP59A3PIJ5HZ2GeaAmIZlKolwkoxDBmtWrTfw0N1F7g9TGS6mO4MENVZIav6PEKqcseb7zHkqfvF4lPOUIR0Dmezs9qWz2vF+x35JOCQ66V3HXKtMpyY4gxM2dfdr2bEroBEuCDBkDjpfneb/a5Dk5qvEc+9D85RVPQJUk2lrgRSFiKnGqtLnKb65yn+yfdJNkbUcJiCGQFCuGgQBIJkqaDmpACJwyG6jSm2q4kx5yLmNbmqfN5HAcnIOAneOW/4PG1Br2Jq0Hc80zvz7XW/Z+3UPGg8wZ+5IdXUV9NB9FUPA814y55ZlyVjkBDM/rO/eJ8SO92BefzbVr15q1URIjMU2tOQh2w8/ddTGDKeAAfQYv7s5MLV8oIJFMGqe3KD3aA8CTgwOYm+kxqvVqtYlIkA5y1HEDuULeZG2rNJrGYS4RDaJWaSJUbgKDY0C2w5OaY0CAavp6E0E0cMiCpejv3YzRQsP0EU4EUWR1Lq9sCzqZRY4OTKU6fe7ROacDvX5+9mQkiWxXBrV8HsOFAroSCRSrTZTKBWRjSXT5Nba5+XKDV7EU5ienOtmWRm3HJ23CfKW0RMDhJiwwYXvcyJXrm0BKoFU8OFXQShdqMwR8T3AgeKi0qG3fJlArdSuv5aauoitsnxoG3k8wEjjY8dscL1W6sn3bNl8xCmIOpHaXUxntxI888oiZp+zHpBHBSeBCAGKSGY6NY6FPgVKhqn3Z21uz4PEeMhGUZsXY8DvNk68cE+3LPM95c71IE+aAJ83IDCjGnNdyfJKOxTjwOpkX+J5tKVqBdON7rhevYbsEUs6d/bJNjYdaBQI010kaCpkybA0Hr+f3fE7Ylu1fofKrdnlVPkNsW+tnl5i1n9Od+Y26axwFdpYCDtB3llIz9TputlQPFnI44JCV2LRpqzFP0wM9Hg6iXmugUvQd1Fi0gvW2UykUa2UUQ010d8TRN9pAD++pAs3RMQSyKQyghLlLFmBLLwPjKkg2m+gJJ9CsNwxTMG+/pXjkoYexrGsB6qM5dHV3YaxKFz1glHXHD9gfg4xDDgJ9fb2Yv3AhSlXm+g4jEo9ggA50sRSGB/oxf85csxlzA7bVspLQpcblxk+wkX1aQMMYYoKYQNkuGyoA07UECtlxZfeVtKXQNNlleZ4gosxzdsIVApQkTjlUrVmzxpgKBGqyx0tlTwaFQCtbciuYymmPTlvUMAj4BWCSssVwSOVPUJXZwPbullq71RzQzqGQ/RFICVxyBuN1CsniWFT8hX3ZqVht84feCzCV81yaB42da8h11XhtWqgN0ZvagYceemgiNz6ZFNLfrp6neHT9zLnOBHrSVJXSdK61/dbvpWmQNG4ze7bjYLuUwDN1m3Hz2j0UcIC+e+i89/ZS95zgiqUiMp0dKJYrGM2PGS/ydDqJ4ljOeLeHg0GEEEBHVycGhodNIZWxZgWdC7qwuXeMFVSwKNtjYterjSrK0Sgy6SC25Ch/Mz3qOJakOlCu1FGslNCZSaFUbiBGDK8H0JkIYGQwBySYNS6IdDyAXJ5FMAqId3YgFAqgxOIdkYh5X/ZV78p7Y8f6aqMUoHCzFpgpXIpASyCXzZRARPUvP9sAQ8AgIBBI25XvtFW8An9JihwHQYEATLCzQ7XYhy3lEsjZP7+X5Mr7Vc/b7seW9tWG7cTG+SqRCaVfgqFs7RwHPfjFLEiSby0HSnopxStV1ZQ2ebQyLa3Oh6I9r2NfYrTkmU9wI32Y9EZMB+lLKZznBJ6KFtBacD7UKkgat9fIdjSj9EttA+ejazl/grtoqCpt7Ev+CGyPYydDaDsykg6ch4rlCKxlvmFbbF9mEGW8awX91rhyl699790Sp/PIHKBP59WbgrGzLClV7gKjkfExZNIZD+DTaRTzBSRoC2w2jWd5vV5D0q+3Tam+c94cjNJ5KhBGOBBEuVBELJlAFU1EI0Hkq3UEqXRvVJGKsC65p7onKPN9aWwcyVQG0XAAFf8cz9PrvsrPfnK4eDyGEtOpUhMQZKhcEw1WaKvWjPOcpHBJdrZkzfcEPoIYwZWbMIFW9mX7Wm783Oi5+Uu9S1CkWlVhZpLmtCnrs4C21a5qh9NpY1cZU2VBIwDoOiUs4bVkIhRPznsIGJyHPc/Wwig2s9CqYSD4sF2VZuU87YQ6yi0uqbKVjgQ9Sfy2Pdj2PLe9wqXGJq1pIiBQy2mN9OKcqfrnmLiGdv1w9s2+OGfFvIt+bINtiX5KZGMnirHNHvbzoVh+xcPbkQ22BM3xGR8Qv5Z5qyTOcxyPsgqSGWw1vegeOUjawP50Ve2m4KftmpiFFHCAPgsXvXXK3Oy48dI5SJs9P9MOyE1H0oYdasVNUR7FKoDCDZabmxJqcKMm6NHp68gjjzRSDg9uerTL/vGPfzSvvIcgy41becT5PdvjQYmJam5bJU4gUupNAqrCnzQ3npdql9Iv1ceqXa0Ya7Ynb+QDDzzQqIoFdPbGzDZph6XtmXOWx7S9wRPoOA6q7tkOGQCqdTkObubSEhCwbABRnLjAi9eq+AjHb0t6pBFBRlXVbLsx71dxFQI+aUdgZX9yBJQWg22wjyOOOMJIxgIZ9aVXtkE6HHTQQUbiVR5yZY7jdVxrzpfhYpoXvyeNWeBHseAmKVAigccffxxHH320mYNNP9mhCZ58Bsg8sV3SUyYMMQp8nqg1UA573ssx8hmQY6B8JRRaJ5u56tKLUVGYHsfPtLdy5LPzCXDsTNbDsXB8nDN/M3qWRVeuD5930pNaAmoi9NvgOf1meB+fF7brCrC4DXgqKeAAfSqpOQ3bknqRQMINh3mkZTuV7ZcbNEGMGxUP5cFWXDIBRMlSRAKeU7YsAjYBgddxc1ZYlSRZfbalQm7qAnFu3gQTOxMbN2puvuxX93GTlOOSwEabLF8FbHKW08ZKMKf6XRu0NnsCqpzJCCIcjzzmda36kUpXc5JaV/Z1Xm+HZJHuBBFJ5uxLTIHoLecpOWFpXHwlYNx1110TyVXYP2micDPOkbTgvaQfwV4e3mRs6PXNawm6pLU9H74n2MhMIbrJoY3j1PVsU8yYvLgFerbXv3wQeJ9Krto/F3tNRHf7meP9rWpq0onjVMIagvnKlSvNs8YxS4uhBDH8zPFSkhYToxh2mSw0TjF9HCNpSMaI4EvQJz0F6LyPzzd/PxwvX0kfhRGKeSVDoORAbE/np+GW4Ya8F1PAAfpevDi7a2it2dJs+6CtSm2nItQmqwpckprtcJx27ds2X87Ttlu25iSXKtq2QbfSxs73LTuuGBNqBgiekoYZckSJzj7sil6cMxkPbtRq4+nSdkpilne37NpqXxIv2+CGT/u9AIWgqzhsSZECRjn4cWxULXMe1DbY9BJTxTmzTTIc/vELqQAAEv1JREFUdoy15iKGRuAm3wGpnwlWsgOzf83J9k3QWksVzbbloc+xt8a/25n5OGYxdQqLs58BrYlU9Hye7Gpoevb0PGp8raps3se5SYsitTjpJw2STCpKEiMw5hjt55d9Stsk1b7W1E5AI3pzfUkv0ZZrwueHa6bnx/4ttGbW212/d9fPzKWAA/SZu7Y7PTOCAiUQFa+wb5SUw42JEjc/azO1bbd2DnLdT4CRBMO2FcfNDU9AZNuCeZ/AS1I3N39KlwRkHQJsgjjb59i5UZqUsB0d5r2dEtSejzZW2cjtPO68zgYwgYjmSUAg4MjmK4lYKUt5Tg5YBAblJadGg3HISi0qBkXMgr2xq0/Oi2PlOcWac3xSEfPVBg9JzFonG3Bsb2pJ+1wDAiyZFuVsb3XcYh+UaBWr38qEsU+pxnkN526XVhU92a7SvPI6Pity1rOl1XZMkxg1rimfGYG87QwomrXez374HBGMbac/rbGu5zk56nHM7arIcW0V/qh4fF4nE4yeW94vjYadE4HXKm6e1zgP953entyFz4ICDtCfBbFm6qXaXOQgRTWm0mNyI+Z7/hMEeK0Slajoh0p1kj6tGzq/a5clTAAkkGhNs9kuJzoBht8rN7fWwwZhfcdNXgArb+1nqi2teGzblsz22mkmBMJiSDR+aQEIIjJRyGNcoGJnlVM7BGDSWrHrtoaD9yvBil10RgwQwYIqeB2iN+nC9nlPa9a7Vq2J7iXNlGlPayOAE521NnLeky1fmdrstpQBTvNU3Dc/t0q9rePXPbakT2aS8yGTpHFJHc/vudY2eLNN+377GWonIYtRENNBuvO5b32G2j1z7Ks11S/74DhVktZ+rm3t10zdW9y8di8FHKDvXnrvlb0RsAhEynNNSaJ1E+TGRhu4vQlJ9Sp1rZzkCChygrKlXt5LSYabscp1EkCkomyt9EXmgZs1JR1uhJRwCR5sp1VylTqYtmE6L7VKlZJYuRHzWqWCVf82wNnqe82XY1PYlM3gtGMqWiU8u205ltmMgp33W2p2MQqtKUU1ntZUs7Z0qvHrGmlDJDlyPAJTW2JvBSkxBoolJ01bD5uuUt+LkVDyHDmqtYubZ9sCS2oi+FzY2gXRoRV89VnMlq3p0XfShBBk+czZ4xddeS3b4vNAhz36FLQ7WqMoFEfPdsgskbbSIklVL82N2tN6sC1qfWiLd4ejwFRSwAH6VFJzGrZlh1S11p2WbVfSojbK1o3fBjhbOuImy3NS22oTFihpg+dn/hMAWu3fJGk7lbT9vQ2gmg83TYUb8bvWnNm2JkGAZ6uc5ZjFOXC+8kbme322c7pL/S6JWIlJ7DhymQFsaV5aBEl2GjdfpQqXAxbnY4MSaStvfjENAmGtlb7nWJXKVR7gdt7yVlv6/2vv3nIjOY4oDHsrgp4EXR60/00IELQe4xvgh48LHF1s2TNsBgGC7O6qzMiT1XnilpHwrboZJar2GrPrjYcLXPa/XQB+Ii1jhBl5k6Fa6bBdhfEtr07u7ZTFrbim37aT7bO4Coj7yJgi2J7+khVLpusrWzb6KoKR/sq3ZP1UtlLSSgr0PJFDn+GySs3v5WW8w6XkRP4KEDhC/wom4UuKsAviJvU8LXHE1OJsUdu90BZOi3bbqixo61psEcuK2gxj17YQ71axrlmFI3KFF1k6PSw3dDJHICkUkZO/q7Q8CTk525YUKUSiW0t88dmYcIt8MnzOwu7+Z8ZzClAHuJTMZiz+T7kJ31Vm1hOwike49/kqSDuOnbPi3qtY5AVBTubfr7HrKyscxm95NTbs8lQcI8Is5Q39+Oyt8Mt6HbaKnGvbu+/ePdP9S37Pru9D4P+BwBH6/wPlr7yPEqwixpKlslKzMj43jMi3RTbiQMYRwjP5LasnUi3xbAmq954xbP3po8pt5FpL1CK+VhWC8FPlNsRk4eea3/7yLmgrC5Elh9D3fPG1+tbK7ZqnxbnnYr8VP48ES+Iqea5EwrwDsET0ZFpFx/1rOaeAGIM2OuFrr1vM8nZk9YZJxF9f/qp3n1t6rfEUjvIFUijIXFLfjt31+oF18WVyuI8c5TF4bTzmzD3VS3Btz90T788dWfuVfw1PvEPgv0bgCP2/hvD9N1BRj5KbWF4t8lXTaq9v540jf1aX11lBFvMW9iVAbSEDlpnFvetdizT8VMGs2G5kniKAmBBycXRFWyzcFviIrvhzBCQmqkBNldC8v3FNJCiZ7Jdffvm0tchYtUVR8GtvejF7MVivkWOlXGHivU1I26dhSffpXt1a5r+3HTCSy3tQ+GNd1r/++us/fvjhh09dG6v2KBqIEF7mYvdwkysrOvJfT0Iu/hQ813dSmz7aBph7Os9KlrfXbcFz/T5fPQvIPIWsvjvDvL38yNx7rnuGhsgmObLEwxQ24w7rI/b3vzbdCP4aAkfofw2vl7t6Xa6d9GUxRm4b73vGANfasvC2l9fibGG32EY6kXvg5eb/XPLYvr/bzEqg0k4WXFbkysPSphis9VzfWXqSoCgXXiMHJJg12J5q8WGybPx9XdnIRiEThKqNsv+LHcM2UtLWk+iSiZUKK8oCeRCatrxnDBE0WZCoz9thsPH4PmtMZalXnhRGZHtug9Ou/mCWcpGbe63wapYjVwldLGPjo+wgeYpgCppnR//aTY5n0mNbIGFD9mdoprnPEt99/HucKXk6e3zDNi/3Zb0BHQJ/gMAR+gd/RLJ8tkb3knx71DuZKne062X1tuhatMsmrmCHvxs7lb1s0e+oylzJrFykwMLe+O4mqdXPWrYRnnuQTS7ZrPCIrUIiuXKzCJfA30q8q8hJbuAtQNJjs67hrOenO3wVEFvjOlEtxaZiL09rP4J7K/lKm23NSzHprPVIDWba9nplMoclge02ONeEibHsdsaN6ZOnhDzEWgIgnGs3hSDZn1vJKAPkTelKxp6J7vcMpBTkTUjJcK3266PnJcXhc1vLPvhX/ob/wggcob/w5P7ZoVnIkYxFuvrdVeqy0LKgvPZT1nYk5a9rSiRr3/qW0nRNi6wFXD8WYT9Zx8made7+FIMszGebFAP3K6u5528n03P8LfAVu4mIKmVaURbKBdJImVlC9n+WqViycVBSkLFYcHHwyNT12kdejVn/kXAhhTBsG13bySI2291+/vnnT4RZBrm2YdkP7HOX5xZn9VeHPAUAMZYXAVuyK71qHFVaSylIPgpTuxGqd8+dTxHq3O+SIuEY0Re+aZ5Temp/k/5SUjrkZJXM59zrsxK2P/744yfcI3/tvFUN8M9+H+66Q+C9InCE/l5n7m+Ue8+9ttBaGG1DslgjCTFmNd6X2IqrdtKU+7hsLawW3xLR/M8yL/ad2xk5uBcB+a3Gtj4s6BbsrMes4O5BellpfUYhkbDVwSGUEP2Swxj2jO5itUsSiBHJksVedi7llJdISL+Isph5sXl/ydbRq7ApXp/yQN4KjISBzyJhhEmGvBp7jGs1AMxH4QvhETkCHc9asR3jz+2tT4pOW9J2/koQbJ72M/0hy06j43nxPGTZp5xo39i/++67T9c2F+GXHFniKYsR9VM5LNRDJorFJsv5zDPhOVR1z3xr1/g9n8av/57Lv/HrcU0dAu8GgSP0dzNV/ztB121u4dzXrDrEmjWLmJVi5V5FQpXyzNLyNxc1kkMoSLBqW9rWh/sigB3ZnlKWpe26XOIl7hUHzu2KUDoM5mlRr+tevxHu7o9/ylPSFhLKlU12Y+7gGfdEqLn5G1MuaXhkja5cJal1fUlkz2uRH9L3y21NlrVc8zrk0g6rpzzVMTd/CLqT3GDhHm0iSZXYjKvCO4Vf8pbAxWe1D3/PiF9tF+fvuWlc+oBJWwFd67no2fr2228/KSjG15zCi9IHKz9VnVtl0f/6qI5BHovNlv/ffXOu5UPg60LgCP3rmo8vIk3u8BZ25GGBRJAW5gi+Pb7rji22Hvn2+qkkbJzbtZFSC6/38hR00lcWNBm0u8eJLsFHSlWqQxYsvN6vHX1muUdI3OsKo3jfeDt7e8l3Y+3e33h7hLwYNqaS2bIal7SLTxuruHoW5lvkv7Hw6uOzmDsiFSmmtCDAsvGfis2+pgB0Ilv7yClf7k1ZMjZjoLSUPe/ZQLiIs8/bXbAK2iZCkg2++qzWvdcI3Pgpe/qAvdf6p3SUaMi7Uka8PsptqNqg9yqZq4/OHID7HU/6RZaU6/QLIXCE/oWA/9q6tehaCNt/3eLPrbr7mC2eHSWKlLimkcAeG1rSlPcszj4vlhq5eh8h5c7WX/dZ4J/nm4eX+91XXfasuSqJua5Tz5Yc1yLOemzB38zoPBTtP89CJi+Fo2NPswz13/2IHjH527Y7ZOf/5O0wmEhoSRCBwaqtZgiXxYzMOooUkRufOUjh0oZ7V+EyRuND0hSG2hQuKM6ei9rfft9SKJ6eFK8LWzQvKSuroK2SVhubx/BWX6s87fyU1FcsfuVNeaiP5vqt5MSv7Xt38hwCfycCR+h/J5rvtK3nIsuKqtZ055wjKYTh7PAsrcg5MmYlIRnXseAQB1KSoMQi63CXYGprk/4swqxLBIn8ZLMXQ3efxVmblSPN4t9DUBBErucyx/W1VeeWgMmb+7Z8gRLXuI6NFXGuhbxFc0ou++233/7x/ffff3I3t82M7G2tyqqndEQ6u/+e3LmynyRHvrbrFQsv2ztPwW4vjKS3hOmzzc0h8FlWeFhoLw9NigcZ4GiumoOnVyalasdYhcE8N5uvAVftwmld8t2/oQV9baImReenn376FE9f6914KpSUR+edfi1P7EPgLyNwhP6XIXu9G9oKVoIW4pCQxDr3wzX6zTfffPqfNcTKq4jMWm/rfreocmcjAX/dtwoAYkUg+toiKZQBZMQSLQRg0dee61j6uVHLwF4L2+euL3M9C5vsEV9ylMjmenL4yxKv/Krr9Yswqj+urzLP/V/Mt6NVyVb7K1//5/koazzZtVOGfKRHsYEFhUiBnMZEWSgXobg++f34rLGkHGlviXTj0mQ1n07Ma4tbsq61/KzGVs5EpM5dXoW7p5W+8744uNeYjW2T6uDt2WsnQH1QFlMw+xamwOTp8ZdyaEslJWn7fr1v7o3oEPh3BI7QP/gTsRXMLJaduIYMnvHHFvUs+kgCWSPSZ112xFilL22JE2tjrcinO3eLi2gX+eS27izsyDkL3iKOnN2LDNZibXqz3PcM9z57q6LY7sUvo/5ZCCerEXlE8lm5ZDL+EraQU/XRkXS4f26v+VZ2K5teWxFdFfoQYpZ6XpEtHEPGbcvr9m3rO68BK72wAsxLQEPSstaLnRuD+yuCk8X+/Bp1pG5hFNdpc/ejkzsifj5r8CyRcpMa9fNWzYBIPwJ/7nv/4F/zG/4HQeAI/YNM9OeGGXG9dY5z1cgsjqzsXXSXJLK0SzSrQErXcI9mcSMlRJKln6Ve2dAnGefGru9dqFcZKV7a4q+dqq0twZVUhrTeKr+6SkvHrGZVahPRGIvrkB25xKiFFvwUuy6WvkV0VllZb0Zzo23XdHJZc7KhhiWujRkbP5KN7Mjst10D7jMPSHJzIpbg92jX+rSjobHtM7IKD5lLrDPunoO35if53E9++CxmHfxC6alKX5X6jNGzZesa+fTLi9Fxq5SbchTKWfjgX+8b/gdD4Aj9g034c7jrAs16zQW+llD3RdIVN7GoIsxIe9svTmzRtgBbkC24KQrIsFrcFvdtY0/YqhxpZL2W8tZBX8Ip1k0ebek7l/DK+JZ1Tu4sV+P04/6qmn3utLA8BiWIwaqxIzrvR5Ta5L3oDPCVI6Ui67Ys8tzcPBXmKnf9zmFWt3vdlzW+LvP6QsIl+e2Jd1nNXPGUFT/Vr6cgkCMl6Wn9F5OHlfbNT7X799pkrrLcxvz1t54U15bo+Edf131mr5b7H6F1n78aAkforzaj/8F43iLurMmNb0eoSCKX7Ha3Lt9I73lUqust9Fn1rK+1yre/SpFm8a2ckUNW4CoaJauRU3tZa7uVahf7LDxyuLf4tjHqu7b9Jbf29EsJifz20BdjXEvZdU9519OQclShFYrOKjSRcm1uUlvhD31G2s/s7i3DWiKgNrN8tatP/acgFYd3zZ4Wt/O9/TS+sv/rpzF5P4zao1+5XviUC5DXIdf5cywpAoVBkndr+cOzZLv/4OtwtxwC7xaBI/R3O3Un+CFwCBwCh8Ah8C8EjtDvaTgEDoFD4BA4BF4AgSP0F5jEG8IhcAgcAofAIXCEfs/AIXAIHAKHwCHwAggcob/AJN4QDoFD4BA4BA6BI/R7Bg6BQ+AQOAQOgRdA4Aj9BSbxhnAIHAKHwCFwCByh3zNwCBwCh8AhcAi8AAJH6C8wiTeEQ+AQOAQOgUPgCP2egUPgEDgEDoFD4AUQOEJ/gUm8IRwCh8AhcAgcAkfo9wwcAofAIXAIHAIvgMAR+gtM4g3hEDgEDoFD4BA4Qr9n4BA4BA6BQ+AQeAEEjtBfYBJvCIfAIXAIHAKHwD8BbqtyA+ES4MAAAAAASUVORK5CYII=" id="203" name="Google Shape;203;p10"/>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204" name="Google Shape;204;p10"/>
          <p:cNvGraphicFramePr/>
          <p:nvPr/>
        </p:nvGraphicFramePr>
        <p:xfrm>
          <a:off x="0" y="-35020"/>
          <a:ext cx="1311275" cy="1211263"/>
        </p:xfrm>
        <a:graphic>
          <a:graphicData uri="http://schemas.openxmlformats.org/presentationml/2006/ole">
            <mc:AlternateContent>
              <mc:Choice Requires="v">
                <p:oleObj r:id="rId5" imgH="1211263" imgW="1311275" progId="" spid="_x0000_s1">
                  <p:embed/>
                </p:oleObj>
              </mc:Choice>
              <mc:Fallback>
                <p:oleObj r:id="rId6" imgH="1211263" imgW="1311275" progId="">
                  <p:embed/>
                  <p:pic>
                    <p:nvPicPr>
                      <p:cNvPr id="204" name="Google Shape;204;p10"/>
                      <p:cNvPicPr preferRelativeResize="0"/>
                      <p:nvPr/>
                    </p:nvPicPr>
                    <p:blipFill rotWithShape="1">
                      <a:blip r:embed="rId7">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205" name="Google Shape;205;p10"/>
          <p:cNvGraphicFramePr/>
          <p:nvPr/>
        </p:nvGraphicFramePr>
        <p:xfrm>
          <a:off x="10841925" y="5525030"/>
          <a:ext cx="1292225" cy="1279525"/>
        </p:xfrm>
        <a:graphic>
          <a:graphicData uri="http://schemas.openxmlformats.org/presentationml/2006/ole">
            <mc:AlternateContent>
              <mc:Choice Requires="v">
                <p:oleObj r:id="rId8" imgH="1279525" imgW="1292225" progId="" spid="_x0000_s2">
                  <p:embed/>
                </p:oleObj>
              </mc:Choice>
              <mc:Fallback>
                <p:oleObj r:id="rId9" imgH="1279525" imgW="1292225" progId="">
                  <p:embed/>
                  <p:pic>
                    <p:nvPicPr>
                      <p:cNvPr id="205" name="Google Shape;205;p10"/>
                      <p:cNvPicPr preferRelativeResize="0"/>
                      <p:nvPr/>
                    </p:nvPicPr>
                    <p:blipFill rotWithShape="1">
                      <a:blip r:embed="rId10">
                        <a:alphaModFix/>
                      </a:blip>
                      <a:srcRect b="0" l="0" r="0" t="0"/>
                      <a:stretch/>
                    </p:blipFill>
                    <p:spPr>
                      <a:xfrm>
                        <a:off x="10841925" y="5525030"/>
                        <a:ext cx="1292225" cy="1279525"/>
                      </a:xfrm>
                      <a:prstGeom prst="rect">
                        <a:avLst/>
                      </a:prstGeom>
                      <a:noFill/>
                      <a:ln>
                        <a:noFill/>
                      </a:ln>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1"/>
          <p:cNvSpPr txBox="1"/>
          <p:nvPr>
            <p:ph type="title"/>
          </p:nvPr>
        </p:nvSpPr>
        <p:spPr>
          <a:xfrm>
            <a:off x="2039983" y="500062"/>
            <a:ext cx="689501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Times New Roman"/>
              <a:buNone/>
            </a:pPr>
            <a:r>
              <a:rPr b="1" lang="en-US">
                <a:solidFill>
                  <a:srgbClr val="FF0000"/>
                </a:solidFill>
                <a:latin typeface="Times New Roman"/>
                <a:ea typeface="Times New Roman"/>
                <a:cs typeface="Times New Roman"/>
                <a:sym typeface="Times New Roman"/>
              </a:rPr>
              <a:t>II. Các đề ôn tập cụ thể</a:t>
            </a:r>
            <a:endParaRPr b="1">
              <a:solidFill>
                <a:srgbClr val="FF0000"/>
              </a:solidFill>
              <a:latin typeface="Times New Roman"/>
              <a:ea typeface="Times New Roman"/>
              <a:cs typeface="Times New Roman"/>
              <a:sym typeface="Times New Roman"/>
            </a:endParaRPr>
          </a:p>
        </p:txBody>
      </p:sp>
      <p:sp>
        <p:nvSpPr>
          <p:cNvPr id="211" name="Google Shape;211;p11"/>
          <p:cNvSpPr txBox="1"/>
          <p:nvPr>
            <p:ph idx="1" type="body"/>
          </p:nvPr>
        </p:nvSpPr>
        <p:spPr>
          <a:xfrm>
            <a:off x="836023" y="1861639"/>
            <a:ext cx="10633165" cy="3818319"/>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70000"/>
              </a:lnSpc>
              <a:spcBef>
                <a:spcPts val="0"/>
              </a:spcBef>
              <a:spcAft>
                <a:spcPts val="0"/>
              </a:spcAft>
              <a:buClr>
                <a:schemeClr val="dk1"/>
              </a:buClr>
              <a:buSzPct val="100000"/>
              <a:buNone/>
            </a:pPr>
            <a:r>
              <a:rPr b="1" lang="en-US" sz="4100" u="sng">
                <a:latin typeface="Times New Roman"/>
                <a:ea typeface="Times New Roman"/>
                <a:cs typeface="Times New Roman"/>
                <a:sym typeface="Times New Roman"/>
              </a:rPr>
              <a:t>Lập ý và dàn ý cho đề bài sau:</a:t>
            </a:r>
            <a:endParaRPr b="1" sz="4100" u="sng">
              <a:latin typeface="Times New Roman"/>
              <a:ea typeface="Times New Roman"/>
              <a:cs typeface="Times New Roman"/>
              <a:sym typeface="Times New Roman"/>
            </a:endParaRPr>
          </a:p>
          <a:p>
            <a:pPr indent="0" lvl="0" marL="0" rtl="0" algn="l">
              <a:lnSpc>
                <a:spcPct val="170000"/>
              </a:lnSpc>
              <a:spcBef>
                <a:spcPts val="1000"/>
              </a:spcBef>
              <a:spcAft>
                <a:spcPts val="0"/>
              </a:spcAft>
              <a:buClr>
                <a:schemeClr val="dk1"/>
              </a:buClr>
              <a:buSzPct val="100000"/>
              <a:buNone/>
            </a:pPr>
            <a:r>
              <a:rPr b="1" lang="en-US" sz="4100">
                <a:latin typeface="Times New Roman"/>
                <a:ea typeface="Times New Roman"/>
                <a:cs typeface="Times New Roman"/>
                <a:sym typeface="Times New Roman"/>
              </a:rPr>
              <a:t>Đề 1. Giới thiệu một vật dụng/ đồ dùng/ trang phục</a:t>
            </a:r>
            <a:r>
              <a:rPr lang="en-US" sz="4100">
                <a:latin typeface="Times New Roman"/>
                <a:ea typeface="Times New Roman"/>
                <a:cs typeface="Times New Roman"/>
                <a:sym typeface="Times New Roman"/>
              </a:rPr>
              <a:t> (chiếc áo dài Việt Nam)</a:t>
            </a:r>
            <a:endParaRPr sz="4100">
              <a:latin typeface="Times New Roman"/>
              <a:ea typeface="Times New Roman"/>
              <a:cs typeface="Times New Roman"/>
              <a:sym typeface="Times New Roman"/>
            </a:endParaRPr>
          </a:p>
          <a:p>
            <a:pPr indent="0" lvl="0" marL="0" rtl="0" algn="l">
              <a:lnSpc>
                <a:spcPct val="170000"/>
              </a:lnSpc>
              <a:spcBef>
                <a:spcPts val="1000"/>
              </a:spcBef>
              <a:spcAft>
                <a:spcPts val="0"/>
              </a:spcAft>
              <a:buClr>
                <a:schemeClr val="dk1"/>
              </a:buClr>
              <a:buSzPct val="100000"/>
              <a:buNone/>
            </a:pPr>
            <a:r>
              <a:rPr b="1" lang="en-US" sz="4100">
                <a:latin typeface="Times New Roman"/>
                <a:ea typeface="Times New Roman"/>
                <a:cs typeface="Times New Roman"/>
                <a:sym typeface="Times New Roman"/>
              </a:rPr>
              <a:t>Đề 2:</a:t>
            </a:r>
            <a:r>
              <a:rPr lang="en-US" sz="4100">
                <a:latin typeface="Times New Roman"/>
                <a:ea typeface="Times New Roman"/>
                <a:cs typeface="Times New Roman"/>
                <a:sym typeface="Times New Roman"/>
              </a:rPr>
              <a:t>  </a:t>
            </a:r>
            <a:r>
              <a:rPr b="1" lang="en-US" sz="4100">
                <a:latin typeface="Times New Roman"/>
                <a:ea typeface="Times New Roman"/>
                <a:cs typeface="Times New Roman"/>
                <a:sym typeface="Times New Roman"/>
              </a:rPr>
              <a:t>Thuyết minh về một thể loại văn học </a:t>
            </a:r>
            <a:r>
              <a:rPr lang="en-US" sz="4100">
                <a:latin typeface="Times New Roman"/>
                <a:ea typeface="Times New Roman"/>
                <a:cs typeface="Times New Roman"/>
                <a:sym typeface="Times New Roman"/>
              </a:rPr>
              <a:t>(thể thơ  thất ngôn bát cú).</a:t>
            </a:r>
            <a:endParaRPr sz="4100">
              <a:latin typeface="Times New Roman"/>
              <a:ea typeface="Times New Roman"/>
              <a:cs typeface="Times New Roman"/>
              <a:sym typeface="Times New Roman"/>
            </a:endParaRPr>
          </a:p>
          <a:p>
            <a:pPr indent="-86360" lvl="0" marL="228600" rtl="0" algn="l">
              <a:lnSpc>
                <a:spcPct val="90000"/>
              </a:lnSpc>
              <a:spcBef>
                <a:spcPts val="1000"/>
              </a:spcBef>
              <a:spcAft>
                <a:spcPts val="0"/>
              </a:spcAft>
              <a:buClr>
                <a:schemeClr val="dk1"/>
              </a:buClr>
              <a:buSzPct val="100000"/>
              <a:buNone/>
            </a:pPr>
            <a:r>
              <a:t/>
            </a:r>
            <a:endParaRPr sz="3200"/>
          </a:p>
        </p:txBody>
      </p:sp>
      <p:pic>
        <p:nvPicPr>
          <p:cNvPr descr="POINSET2" id="212" name="Google Shape;212;p11"/>
          <p:cNvPicPr preferRelativeResize="0"/>
          <p:nvPr/>
        </p:nvPicPr>
        <p:blipFill rotWithShape="1">
          <a:blip r:embed="rId4">
            <a:alphaModFix/>
          </a:blip>
          <a:srcRect b="0" l="0" r="0" t="0"/>
          <a:stretch/>
        </p:blipFill>
        <p:spPr>
          <a:xfrm rot="-5340000">
            <a:off x="198719" y="5578416"/>
            <a:ext cx="1154112" cy="1381125"/>
          </a:xfrm>
          <a:prstGeom prst="rect">
            <a:avLst/>
          </a:prstGeom>
          <a:noFill/>
          <a:ln>
            <a:noFill/>
          </a:ln>
        </p:spPr>
      </p:pic>
      <p:graphicFrame>
        <p:nvGraphicFramePr>
          <p:cNvPr id="213" name="Google Shape;213;p11"/>
          <p:cNvGraphicFramePr/>
          <p:nvPr/>
        </p:nvGraphicFramePr>
        <p:xfrm>
          <a:off x="0" y="-35020"/>
          <a:ext cx="1311275" cy="1211263"/>
        </p:xfrm>
        <a:graphic>
          <a:graphicData uri="http://schemas.openxmlformats.org/presentationml/2006/ole">
            <mc:AlternateContent>
              <mc:Choice Requires="v">
                <p:oleObj r:id="rId5" imgH="1211263" imgW="1311275" progId="" spid="_x0000_s1">
                  <p:embed/>
                </p:oleObj>
              </mc:Choice>
              <mc:Fallback>
                <p:oleObj r:id="rId6" imgH="1211263" imgW="1311275" progId="">
                  <p:embed/>
                  <p:pic>
                    <p:nvPicPr>
                      <p:cNvPr id="213" name="Google Shape;213;p11"/>
                      <p:cNvPicPr preferRelativeResize="0"/>
                      <p:nvPr/>
                    </p:nvPicPr>
                    <p:blipFill rotWithShape="1">
                      <a:blip r:embed="rId7">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214" name="Google Shape;214;p11"/>
          <p:cNvGraphicFramePr/>
          <p:nvPr/>
        </p:nvGraphicFramePr>
        <p:xfrm>
          <a:off x="10841925" y="5525030"/>
          <a:ext cx="1292225" cy="1279525"/>
        </p:xfrm>
        <a:graphic>
          <a:graphicData uri="http://schemas.openxmlformats.org/presentationml/2006/ole">
            <mc:AlternateContent>
              <mc:Choice Requires="v">
                <p:oleObj r:id="rId8" imgH="1279525" imgW="1292225" progId="" spid="_x0000_s2">
                  <p:embed/>
                </p:oleObj>
              </mc:Choice>
              <mc:Fallback>
                <p:oleObj r:id="rId9" imgH="1279525" imgW="1292225" progId="">
                  <p:embed/>
                  <p:pic>
                    <p:nvPicPr>
                      <p:cNvPr id="214" name="Google Shape;214;p11"/>
                      <p:cNvPicPr preferRelativeResize="0"/>
                      <p:nvPr/>
                    </p:nvPicPr>
                    <p:blipFill rotWithShape="1">
                      <a:blip r:embed="rId10">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id="215" name="Google Shape;215;p11"/>
          <p:cNvPicPr preferRelativeResize="0"/>
          <p:nvPr/>
        </p:nvPicPr>
        <p:blipFill rotWithShape="1">
          <a:blip r:embed="rId11">
            <a:alphaModFix/>
          </a:blip>
          <a:srcRect b="0" l="0" r="0" t="0"/>
          <a:stretch/>
        </p:blipFill>
        <p:spPr>
          <a:xfrm>
            <a:off x="9867529" y="396240"/>
            <a:ext cx="995363" cy="9953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2"/>
          <p:cNvSpPr/>
          <p:nvPr/>
        </p:nvSpPr>
        <p:spPr>
          <a:xfrm>
            <a:off x="1176020" y="321310"/>
            <a:ext cx="10098405" cy="5835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u="sng">
                <a:solidFill>
                  <a:srgbClr val="FF0000"/>
                </a:solidFill>
                <a:latin typeface="Times New Roman"/>
                <a:ea typeface="Times New Roman"/>
                <a:cs typeface="Times New Roman"/>
                <a:sym typeface="Times New Roman"/>
              </a:rPr>
              <a:t>Đề 1:</a:t>
            </a:r>
            <a:r>
              <a:rPr b="1" lang="en-US" sz="3200">
                <a:solidFill>
                  <a:srgbClr val="FF0000"/>
                </a:solidFill>
                <a:latin typeface="Times New Roman"/>
                <a:ea typeface="Times New Roman"/>
                <a:cs typeface="Times New Roman"/>
                <a:sym typeface="Times New Roman"/>
              </a:rPr>
              <a:t> Giới thiệu một đồ dùng/ vật dụng/ trang phục</a:t>
            </a:r>
            <a:r>
              <a:rPr lang="en-US" sz="3200">
                <a:solidFill>
                  <a:srgbClr val="FF0000"/>
                </a:solidFill>
                <a:latin typeface="Times New Roman"/>
                <a:ea typeface="Times New Roman"/>
                <a:cs typeface="Times New Roman"/>
                <a:sym typeface="Times New Roman"/>
              </a:rPr>
              <a:t>:</a:t>
            </a:r>
            <a:endParaRPr sz="3200">
              <a:solidFill>
                <a:srgbClr val="FF0000"/>
              </a:solidFill>
              <a:latin typeface="Times New Roman"/>
              <a:ea typeface="Times New Roman"/>
              <a:cs typeface="Times New Roman"/>
              <a:sym typeface="Times New Roman"/>
            </a:endParaRPr>
          </a:p>
        </p:txBody>
      </p:sp>
      <p:graphicFrame>
        <p:nvGraphicFramePr>
          <p:cNvPr id="221" name="Google Shape;221;p12"/>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221" name="Google Shape;221;p12"/>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222" name="Google Shape;222;p12"/>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222" name="Google Shape;222;p12"/>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POINSET2" id="223" name="Google Shape;223;p12"/>
          <p:cNvPicPr preferRelativeResize="0"/>
          <p:nvPr/>
        </p:nvPicPr>
        <p:blipFill rotWithShape="1">
          <a:blip r:embed="rId10">
            <a:alphaModFix/>
          </a:blip>
          <a:srcRect b="0" l="0" r="0" t="0"/>
          <a:stretch/>
        </p:blipFill>
        <p:spPr>
          <a:xfrm rot="-5340000">
            <a:off x="198719" y="5578416"/>
            <a:ext cx="1154112" cy="1381125"/>
          </a:xfrm>
          <a:prstGeom prst="rect">
            <a:avLst/>
          </a:prstGeom>
          <a:noFill/>
          <a:ln>
            <a:noFill/>
          </a:ln>
        </p:spPr>
      </p:pic>
      <p:sp>
        <p:nvSpPr>
          <p:cNvPr id="224" name="Google Shape;224;p12"/>
          <p:cNvSpPr/>
          <p:nvPr/>
        </p:nvSpPr>
        <p:spPr>
          <a:xfrm>
            <a:off x="1529190" y="1261286"/>
            <a:ext cx="9182553" cy="50158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chemeClr val="dk1"/>
                </a:solidFill>
                <a:latin typeface="Times New Roman"/>
                <a:ea typeface="Times New Roman"/>
                <a:cs typeface="Times New Roman"/>
                <a:sym typeface="Times New Roman"/>
              </a:rPr>
              <a:t>a. Mở bài</a:t>
            </a:r>
            <a:r>
              <a:rPr lang="en-US" sz="3200">
                <a:solidFill>
                  <a:schemeClr val="dk1"/>
                </a:solidFill>
                <a:latin typeface="Times New Roman"/>
                <a:ea typeface="Times New Roman"/>
                <a:cs typeface="Times New Roman"/>
                <a:sym typeface="Times New Roman"/>
              </a:rPr>
              <a:t>:  Giới thiệu khái quát về đồ dùng.</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i="1" lang="en-US" sz="3200">
                <a:solidFill>
                  <a:schemeClr val="dk1"/>
                </a:solidFill>
                <a:latin typeface="Times New Roman"/>
                <a:ea typeface="Times New Roman"/>
                <a:cs typeface="Times New Roman"/>
                <a:sym typeface="Times New Roman"/>
              </a:rPr>
              <a:t>b. Thân bài</a:t>
            </a:r>
            <a:r>
              <a:rPr lang="en-US" sz="3200">
                <a:solidFill>
                  <a:schemeClr val="dk1"/>
                </a:solidFill>
                <a:latin typeface="Times New Roman"/>
                <a:ea typeface="Times New Roman"/>
                <a:cs typeface="Times New Roman"/>
                <a:sym typeface="Times New Roman"/>
              </a:rPr>
              <a:t>:  </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 + Giới thiệu về hình dáng, chất liệu, kích thước, màu sắc, cấu tạo, cách sử dụng, công dụng.</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 + Những điều cần lưu ý khi lựa chọn để mua, khi sử dụng…</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i="1" lang="en-US" sz="3200">
                <a:solidFill>
                  <a:schemeClr val="dk1"/>
                </a:solidFill>
                <a:latin typeface="Times New Roman"/>
                <a:ea typeface="Times New Roman"/>
                <a:cs typeface="Times New Roman"/>
                <a:sym typeface="Times New Roman"/>
              </a:rPr>
              <a:t>c.</a:t>
            </a:r>
            <a:r>
              <a:rPr i="1" lang="en-US" sz="3200">
                <a:solidFill>
                  <a:schemeClr val="dk1"/>
                </a:solidFill>
                <a:latin typeface="Times New Roman"/>
                <a:ea typeface="Times New Roman"/>
                <a:cs typeface="Times New Roman"/>
                <a:sym typeface="Times New Roman"/>
              </a:rPr>
              <a:t> </a:t>
            </a:r>
            <a:r>
              <a:rPr b="1" i="1" lang="en-US" sz="3200">
                <a:solidFill>
                  <a:schemeClr val="dk1"/>
                </a:solidFill>
                <a:latin typeface="Times New Roman"/>
                <a:ea typeface="Times New Roman"/>
                <a:cs typeface="Times New Roman"/>
                <a:sym typeface="Times New Roman"/>
              </a:rPr>
              <a:t>Kết bài</a:t>
            </a:r>
            <a:r>
              <a:rPr lang="en-US" sz="3200">
                <a:solidFill>
                  <a:schemeClr val="dk1"/>
                </a:solidFill>
                <a:latin typeface="Times New Roman"/>
                <a:ea typeface="Times New Roman"/>
                <a:cs typeface="Times New Roman"/>
                <a:sym typeface="Times New Roman"/>
              </a:rPr>
              <a:t>: Giá trị của đồ dùng đối với cuộc sống con người.</a:t>
            </a:r>
            <a:endParaRPr sz="3200">
              <a:solidFill>
                <a:schemeClr val="dk1"/>
              </a:solidFill>
              <a:latin typeface="Times New Roman"/>
              <a:ea typeface="Times New Roman"/>
              <a:cs typeface="Times New Roman"/>
              <a:sym typeface="Times New Roman"/>
            </a:endParaRPr>
          </a:p>
        </p:txBody>
      </p:sp>
      <p:pic>
        <p:nvPicPr>
          <p:cNvPr id="225" name="Google Shape;225;p12"/>
          <p:cNvPicPr preferRelativeResize="0"/>
          <p:nvPr/>
        </p:nvPicPr>
        <p:blipFill rotWithShape="1">
          <a:blip r:embed="rId11">
            <a:alphaModFix/>
          </a:blip>
          <a:srcRect b="0" l="0" r="0" t="0"/>
          <a:stretch/>
        </p:blipFill>
        <p:spPr>
          <a:xfrm>
            <a:off x="10842254" y="114935"/>
            <a:ext cx="995363" cy="995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2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2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3"/>
          <p:cNvSpPr/>
          <p:nvPr/>
        </p:nvSpPr>
        <p:spPr>
          <a:xfrm>
            <a:off x="1176291" y="74748"/>
            <a:ext cx="8411845" cy="107632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u="sng">
                <a:solidFill>
                  <a:srgbClr val="FF0000"/>
                </a:solidFill>
                <a:latin typeface="Times New Roman"/>
                <a:ea typeface="Times New Roman"/>
                <a:cs typeface="Times New Roman"/>
                <a:sym typeface="Times New Roman"/>
              </a:rPr>
              <a:t>Đề 2:</a:t>
            </a:r>
            <a:r>
              <a:rPr lang="en-US" sz="3200">
                <a:solidFill>
                  <a:srgbClr val="FF0000"/>
                </a:solidFill>
                <a:latin typeface="Times New Roman"/>
                <a:ea typeface="Times New Roman"/>
                <a:cs typeface="Times New Roman"/>
                <a:sym typeface="Times New Roman"/>
              </a:rPr>
              <a:t>  </a:t>
            </a:r>
            <a:r>
              <a:rPr b="1" lang="en-US" sz="3200">
                <a:solidFill>
                  <a:srgbClr val="FF0000"/>
                </a:solidFill>
                <a:latin typeface="Times New Roman"/>
                <a:ea typeface="Times New Roman"/>
                <a:cs typeface="Times New Roman"/>
                <a:sym typeface="Times New Roman"/>
              </a:rPr>
              <a:t>Thuyết minh về thể loại văn học (thể thơ thất ngôn bát cú)</a:t>
            </a:r>
            <a:endParaRPr sz="3200">
              <a:solidFill>
                <a:srgbClr val="FF0000"/>
              </a:solidFill>
              <a:latin typeface="Times New Roman"/>
              <a:ea typeface="Times New Roman"/>
              <a:cs typeface="Times New Roman"/>
              <a:sym typeface="Times New Roman"/>
            </a:endParaRPr>
          </a:p>
        </p:txBody>
      </p:sp>
      <p:graphicFrame>
        <p:nvGraphicFramePr>
          <p:cNvPr id="231" name="Google Shape;231;p13"/>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231" name="Google Shape;231;p13"/>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232" name="Google Shape;232;p13"/>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232" name="Google Shape;232;p13"/>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POINSET2" id="233" name="Google Shape;233;p13"/>
          <p:cNvPicPr preferRelativeResize="0"/>
          <p:nvPr/>
        </p:nvPicPr>
        <p:blipFill rotWithShape="1">
          <a:blip r:embed="rId10">
            <a:alphaModFix/>
          </a:blip>
          <a:srcRect b="0" l="0" r="0" t="0"/>
          <a:stretch/>
        </p:blipFill>
        <p:spPr>
          <a:xfrm rot="-5340000">
            <a:off x="198719" y="5578416"/>
            <a:ext cx="1154112" cy="1381125"/>
          </a:xfrm>
          <a:prstGeom prst="rect">
            <a:avLst/>
          </a:prstGeom>
          <a:noFill/>
          <a:ln>
            <a:noFill/>
          </a:ln>
        </p:spPr>
      </p:pic>
      <p:sp>
        <p:nvSpPr>
          <p:cNvPr id="234" name="Google Shape;234;p13"/>
          <p:cNvSpPr/>
          <p:nvPr/>
        </p:nvSpPr>
        <p:spPr>
          <a:xfrm>
            <a:off x="1529190" y="1260840"/>
            <a:ext cx="9182553" cy="501675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chemeClr val="dk1"/>
                </a:solidFill>
                <a:latin typeface="Times New Roman"/>
                <a:ea typeface="Times New Roman"/>
                <a:cs typeface="Times New Roman"/>
                <a:sym typeface="Times New Roman"/>
              </a:rPr>
              <a:t>a. Mở bài</a:t>
            </a:r>
            <a:r>
              <a:rPr lang="en-US" sz="3200">
                <a:solidFill>
                  <a:schemeClr val="dk1"/>
                </a:solidFill>
                <a:latin typeface="Times New Roman"/>
                <a:ea typeface="Times New Roman"/>
                <a:cs typeface="Times New Roman"/>
                <a:sym typeface="Times New Roman"/>
              </a:rPr>
              <a:t>:  Giới thiệu chung về thể thơ.</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i="1" lang="en-US" sz="3200">
                <a:solidFill>
                  <a:schemeClr val="dk1"/>
                </a:solidFill>
                <a:latin typeface="Times New Roman"/>
                <a:ea typeface="Times New Roman"/>
                <a:cs typeface="Times New Roman"/>
                <a:sym typeface="Times New Roman"/>
              </a:rPr>
              <a:t>b. Thân bài</a:t>
            </a:r>
            <a:r>
              <a:rPr lang="en-US" sz="3200">
                <a:solidFill>
                  <a:schemeClr val="dk1"/>
                </a:solidFill>
                <a:latin typeface="Times New Roman"/>
                <a:ea typeface="Times New Roman"/>
                <a:cs typeface="Times New Roman"/>
                <a:sym typeface="Times New Roman"/>
              </a:rPr>
              <a:t>: lần lượt trình bày các đặc điểm về:</a:t>
            </a:r>
            <a:endParaRPr sz="3200">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Nguồn gốc;</a:t>
            </a:r>
            <a:endParaRPr sz="3200">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Số câu, số chữ trong mỗi bài;</a:t>
            </a:r>
            <a:endParaRPr sz="3200">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Quy luật bằng trắc của thể thơ;</a:t>
            </a:r>
            <a:endParaRPr sz="3200">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Cách gieo vần của thể thơ;</a:t>
            </a:r>
            <a:endParaRPr sz="3200">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Cách ngắt nhịp phổ biến của mỗi dòng thơ;</a:t>
            </a:r>
            <a:endParaRPr sz="3200">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Bố cục;</a:t>
            </a:r>
            <a:endParaRPr sz="3200">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Luật đối…</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i="1" lang="en-US" sz="3200">
                <a:solidFill>
                  <a:schemeClr val="dk1"/>
                </a:solidFill>
                <a:latin typeface="Times New Roman"/>
                <a:ea typeface="Times New Roman"/>
                <a:cs typeface="Times New Roman"/>
                <a:sym typeface="Times New Roman"/>
              </a:rPr>
              <a:t>c. Kết bài</a:t>
            </a:r>
            <a:r>
              <a:rPr lang="en-US" sz="3200">
                <a:solidFill>
                  <a:schemeClr val="dk1"/>
                </a:solidFill>
                <a:latin typeface="Times New Roman"/>
                <a:ea typeface="Times New Roman"/>
                <a:cs typeface="Times New Roman"/>
                <a:sym typeface="Times New Roman"/>
              </a:rPr>
              <a:t>: Những lưu ý khi thưởng thức.</a:t>
            </a:r>
            <a:endParaRPr sz="3200">
              <a:solidFill>
                <a:schemeClr val="dk1"/>
              </a:solidFill>
              <a:latin typeface="Times New Roman"/>
              <a:ea typeface="Times New Roman"/>
              <a:cs typeface="Times New Roman"/>
              <a:sym typeface="Times New Roman"/>
            </a:endParaRPr>
          </a:p>
        </p:txBody>
      </p:sp>
      <p:pic>
        <p:nvPicPr>
          <p:cNvPr id="235" name="Google Shape;235;p13"/>
          <p:cNvPicPr preferRelativeResize="0"/>
          <p:nvPr/>
        </p:nvPicPr>
        <p:blipFill rotWithShape="1">
          <a:blip r:embed="rId11">
            <a:alphaModFix/>
          </a:blip>
          <a:srcRect b="0" l="0" r="0" t="0"/>
          <a:stretch/>
        </p:blipFill>
        <p:spPr>
          <a:xfrm>
            <a:off x="10842254" y="155575"/>
            <a:ext cx="995363" cy="995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20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2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4"/>
          <p:cNvSpPr/>
          <p:nvPr/>
        </p:nvSpPr>
        <p:spPr>
          <a:xfrm>
            <a:off x="1905000" y="2800698"/>
            <a:ext cx="8534400" cy="107721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p:txBody>
      </p:sp>
      <p:graphicFrame>
        <p:nvGraphicFramePr>
          <p:cNvPr id="241" name="Google Shape;241;p14"/>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241" name="Google Shape;241;p14"/>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242" name="Google Shape;242;p14"/>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242" name="Google Shape;242;p14"/>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POINSET2" id="243" name="Google Shape;243;p14"/>
          <p:cNvPicPr preferRelativeResize="0"/>
          <p:nvPr/>
        </p:nvPicPr>
        <p:blipFill rotWithShape="1">
          <a:blip r:embed="rId10">
            <a:alphaModFix/>
          </a:blip>
          <a:srcRect b="0" l="0" r="0" t="0"/>
          <a:stretch/>
        </p:blipFill>
        <p:spPr>
          <a:xfrm rot="-5340000">
            <a:off x="198719" y="5578416"/>
            <a:ext cx="1154112" cy="1381125"/>
          </a:xfrm>
          <a:prstGeom prst="rect">
            <a:avLst/>
          </a:prstGeom>
          <a:noFill/>
          <a:ln>
            <a:noFill/>
          </a:ln>
        </p:spPr>
      </p:pic>
      <p:sp>
        <p:nvSpPr>
          <p:cNvPr id="244" name="Google Shape;244;p14"/>
          <p:cNvSpPr txBox="1"/>
          <p:nvPr>
            <p:ph type="title"/>
          </p:nvPr>
        </p:nvSpPr>
        <p:spPr>
          <a:xfrm>
            <a:off x="505279" y="575363"/>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6000"/>
              <a:buFont typeface="Times New Roman"/>
              <a:buNone/>
            </a:pPr>
            <a:r>
              <a:rPr lang="en-US">
                <a:solidFill>
                  <a:srgbClr val="FF0000"/>
                </a:solidFill>
                <a:latin typeface="Times New Roman"/>
                <a:ea typeface="Times New Roman"/>
                <a:cs typeface="Times New Roman"/>
                <a:sym typeface="Times New Roman"/>
              </a:rPr>
              <a:t>Dàn ý chi tiết</a:t>
            </a:r>
            <a:endParaRPr>
              <a:solidFill>
                <a:srgbClr val="FF0000"/>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5"/>
          <p:cNvSpPr/>
          <p:nvPr/>
        </p:nvSpPr>
        <p:spPr>
          <a:xfrm>
            <a:off x="1176020" y="290195"/>
            <a:ext cx="10514330" cy="64516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600" u="sng">
                <a:solidFill>
                  <a:srgbClr val="FF0000"/>
                </a:solidFill>
                <a:latin typeface="Times New Roman"/>
                <a:ea typeface="Times New Roman"/>
                <a:cs typeface="Times New Roman"/>
                <a:sym typeface="Times New Roman"/>
              </a:rPr>
              <a:t>Đề 1:</a:t>
            </a:r>
            <a:r>
              <a:rPr b="1" lang="en-US" sz="3600">
                <a:solidFill>
                  <a:srgbClr val="FF0000"/>
                </a:solidFill>
                <a:latin typeface="Times New Roman"/>
                <a:ea typeface="Times New Roman"/>
                <a:cs typeface="Times New Roman"/>
                <a:sym typeface="Times New Roman"/>
              </a:rPr>
              <a:t> Giới thiệu một đồ dùng/ vật dụng/ trang phục</a:t>
            </a:r>
            <a:r>
              <a:rPr lang="en-US" sz="3600">
                <a:solidFill>
                  <a:srgbClr val="FF0000"/>
                </a:solidFill>
                <a:latin typeface="Times New Roman"/>
                <a:ea typeface="Times New Roman"/>
                <a:cs typeface="Times New Roman"/>
                <a:sym typeface="Times New Roman"/>
              </a:rPr>
              <a:t>:</a:t>
            </a:r>
            <a:endParaRPr sz="3600">
              <a:solidFill>
                <a:srgbClr val="FF0000"/>
              </a:solidFill>
              <a:latin typeface="Times New Roman"/>
              <a:ea typeface="Times New Roman"/>
              <a:cs typeface="Times New Roman"/>
              <a:sym typeface="Times New Roman"/>
            </a:endParaRPr>
          </a:p>
        </p:txBody>
      </p:sp>
      <p:graphicFrame>
        <p:nvGraphicFramePr>
          <p:cNvPr id="250" name="Google Shape;250;p15"/>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250" name="Google Shape;250;p15"/>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251" name="Google Shape;251;p15"/>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251" name="Google Shape;251;p15"/>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POINSET2" id="252" name="Google Shape;252;p15"/>
          <p:cNvPicPr preferRelativeResize="0"/>
          <p:nvPr/>
        </p:nvPicPr>
        <p:blipFill rotWithShape="1">
          <a:blip r:embed="rId10">
            <a:alphaModFix/>
          </a:blip>
          <a:srcRect b="0" l="0" r="0" t="0"/>
          <a:stretch/>
        </p:blipFill>
        <p:spPr>
          <a:xfrm rot="-5340000">
            <a:off x="198719" y="5578416"/>
            <a:ext cx="1154112" cy="1381125"/>
          </a:xfrm>
          <a:prstGeom prst="rect">
            <a:avLst/>
          </a:prstGeom>
          <a:noFill/>
          <a:ln>
            <a:noFill/>
          </a:ln>
        </p:spPr>
      </p:pic>
      <p:sp>
        <p:nvSpPr>
          <p:cNvPr id="253" name="Google Shape;253;p15"/>
          <p:cNvSpPr/>
          <p:nvPr/>
        </p:nvSpPr>
        <p:spPr>
          <a:xfrm>
            <a:off x="806890" y="1260839"/>
            <a:ext cx="918255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rgbClr val="FF0000"/>
                </a:solidFill>
                <a:latin typeface="Times New Roman"/>
                <a:ea typeface="Times New Roman"/>
                <a:cs typeface="Times New Roman"/>
                <a:sym typeface="Times New Roman"/>
              </a:rPr>
              <a:t>I. Mở bài:</a:t>
            </a:r>
            <a:endParaRPr b="1" i="1" sz="3200">
              <a:solidFill>
                <a:srgbClr val="FF0000"/>
              </a:solidFill>
              <a:latin typeface="Times New Roman"/>
              <a:ea typeface="Times New Roman"/>
              <a:cs typeface="Times New Roman"/>
              <a:sym typeface="Times New Roman"/>
            </a:endParaRPr>
          </a:p>
        </p:txBody>
      </p:sp>
      <p:sp>
        <p:nvSpPr>
          <p:cNvPr id="254" name="Google Shape;254;p15"/>
          <p:cNvSpPr/>
          <p:nvPr/>
        </p:nvSpPr>
        <p:spPr>
          <a:xfrm>
            <a:off x="655637" y="2013838"/>
            <a:ext cx="10495373" cy="341632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lang="en-US" sz="3600">
                <a:solidFill>
                  <a:schemeClr val="dk1"/>
                </a:solidFill>
                <a:latin typeface="Times New Roman"/>
                <a:ea typeface="Times New Roman"/>
                <a:cs typeface="Times New Roman"/>
                <a:sym typeface="Times New Roman"/>
              </a:rPr>
              <a:t> Mỗi một quốc gia có một trang phục truyền thống thể hiện bản sắc riêng của đất nước mình. Nếu như Nhật Bản có kimono thì Việt Nam lại nổi tiếng với chiếc áo dài - biểu tượng của người phụ nữ Việt Nam. Dù trải qua không ít thăng trầm của lịch sử nhưng đến nay chiếc áo dài vẫn còn vẹn nguyên giá trị.</a:t>
            </a:r>
            <a:endParaRPr sz="36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20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20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2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6"/>
          <p:cNvSpPr/>
          <p:nvPr/>
        </p:nvSpPr>
        <p:spPr>
          <a:xfrm>
            <a:off x="1176020" y="290195"/>
            <a:ext cx="10758170" cy="64516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600" u="sng">
                <a:solidFill>
                  <a:srgbClr val="FF0000"/>
                </a:solidFill>
                <a:latin typeface="Times New Roman"/>
                <a:ea typeface="Times New Roman"/>
                <a:cs typeface="Times New Roman"/>
                <a:sym typeface="Times New Roman"/>
              </a:rPr>
              <a:t>Đề 1:</a:t>
            </a:r>
            <a:r>
              <a:rPr b="1" lang="en-US" sz="3600">
                <a:solidFill>
                  <a:srgbClr val="FF0000"/>
                </a:solidFill>
                <a:latin typeface="Times New Roman"/>
                <a:ea typeface="Times New Roman"/>
                <a:cs typeface="Times New Roman"/>
                <a:sym typeface="Times New Roman"/>
              </a:rPr>
              <a:t> Giới thiệu một đồ dùng/ vật dụng/ trang phục</a:t>
            </a:r>
            <a:r>
              <a:rPr lang="en-US" sz="3600">
                <a:solidFill>
                  <a:srgbClr val="FF0000"/>
                </a:solidFill>
                <a:latin typeface="Times New Roman"/>
                <a:ea typeface="Times New Roman"/>
                <a:cs typeface="Times New Roman"/>
                <a:sym typeface="Times New Roman"/>
              </a:rPr>
              <a:t>:</a:t>
            </a:r>
            <a:endParaRPr sz="3600">
              <a:solidFill>
                <a:srgbClr val="FF0000"/>
              </a:solidFill>
              <a:latin typeface="Times New Roman"/>
              <a:ea typeface="Times New Roman"/>
              <a:cs typeface="Times New Roman"/>
              <a:sym typeface="Times New Roman"/>
            </a:endParaRPr>
          </a:p>
        </p:txBody>
      </p:sp>
      <p:graphicFrame>
        <p:nvGraphicFramePr>
          <p:cNvPr id="260" name="Google Shape;260;p16"/>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260" name="Google Shape;260;p16"/>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261" name="Google Shape;261;p16"/>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261" name="Google Shape;261;p16"/>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POINSET2" id="262" name="Google Shape;262;p16"/>
          <p:cNvPicPr preferRelativeResize="0"/>
          <p:nvPr/>
        </p:nvPicPr>
        <p:blipFill rotWithShape="1">
          <a:blip r:embed="rId10">
            <a:alphaModFix/>
          </a:blip>
          <a:srcRect b="0" l="0" r="0" t="0"/>
          <a:stretch/>
        </p:blipFill>
        <p:spPr>
          <a:xfrm rot="-5340000">
            <a:off x="198719" y="5578416"/>
            <a:ext cx="1154112" cy="1381125"/>
          </a:xfrm>
          <a:prstGeom prst="rect">
            <a:avLst/>
          </a:prstGeom>
          <a:noFill/>
          <a:ln>
            <a:noFill/>
          </a:ln>
        </p:spPr>
      </p:pic>
      <p:sp>
        <p:nvSpPr>
          <p:cNvPr id="263" name="Google Shape;263;p16"/>
          <p:cNvSpPr/>
          <p:nvPr/>
        </p:nvSpPr>
        <p:spPr>
          <a:xfrm>
            <a:off x="775775" y="936075"/>
            <a:ext cx="918255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rgbClr val="FF0000"/>
                </a:solidFill>
                <a:latin typeface="Times New Roman"/>
                <a:ea typeface="Times New Roman"/>
                <a:cs typeface="Times New Roman"/>
                <a:sym typeface="Times New Roman"/>
              </a:rPr>
              <a:t>II. Thân bài:</a:t>
            </a:r>
            <a:endParaRPr b="1" i="1" sz="3200">
              <a:solidFill>
                <a:srgbClr val="FF0000"/>
              </a:solidFill>
              <a:latin typeface="Times New Roman"/>
              <a:ea typeface="Times New Roman"/>
              <a:cs typeface="Times New Roman"/>
              <a:sym typeface="Times New Roman"/>
            </a:endParaRPr>
          </a:p>
        </p:txBody>
      </p:sp>
      <p:sp>
        <p:nvSpPr>
          <p:cNvPr id="264" name="Google Shape;264;p16"/>
          <p:cNvSpPr/>
          <p:nvPr/>
        </p:nvSpPr>
        <p:spPr>
          <a:xfrm>
            <a:off x="911428" y="1501593"/>
            <a:ext cx="10495373" cy="5569585"/>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lang="en-US" sz="3600">
                <a:solidFill>
                  <a:schemeClr val="dk1"/>
                </a:solidFill>
                <a:latin typeface="Times New Roman"/>
                <a:ea typeface="Times New Roman"/>
                <a:cs typeface="Times New Roman"/>
                <a:sym typeface="Times New Roman"/>
              </a:rPr>
              <a:t> </a:t>
            </a:r>
            <a:r>
              <a:rPr b="1" lang="en-US" sz="2800">
                <a:solidFill>
                  <a:schemeClr val="dk1"/>
                </a:solidFill>
                <a:latin typeface="Times New Roman"/>
                <a:ea typeface="Times New Roman"/>
                <a:cs typeface="Times New Roman"/>
                <a:sym typeface="Times New Roman"/>
              </a:rPr>
              <a:t>1. </a:t>
            </a:r>
            <a:r>
              <a:rPr b="1" lang="en-US" sz="2800" u="sng">
                <a:solidFill>
                  <a:schemeClr val="dk1"/>
                </a:solidFill>
                <a:latin typeface="Times New Roman"/>
                <a:ea typeface="Times New Roman"/>
                <a:cs typeface="Times New Roman"/>
                <a:sym typeface="Times New Roman"/>
              </a:rPr>
              <a:t>Nguồn gốc</a:t>
            </a:r>
            <a:r>
              <a:rPr b="1" lang="en-US" sz="2800">
                <a:solidFill>
                  <a:schemeClr val="dk1"/>
                </a:solidFill>
                <a:latin typeface="Times New Roman"/>
                <a:ea typeface="Times New Roman"/>
                <a:cs typeface="Times New Roman"/>
                <a:sym typeface="Times New Roman"/>
              </a:rPr>
              <a:t>: Chiếc áo dài ra đời lần đầu vào thế kỉ XVIII</a:t>
            </a:r>
            <a:r>
              <a:rPr lang="en-US" sz="2800">
                <a:solidFill>
                  <a:schemeClr val="dk1"/>
                </a:solidFill>
                <a:latin typeface="Times New Roman"/>
                <a:ea typeface="Times New Roman"/>
                <a:cs typeface="Times New Roman"/>
                <a:sym typeface="Times New Roman"/>
              </a:rPr>
              <a:t>, dưới thời chúa </a:t>
            </a:r>
            <a:r>
              <a:rPr b="1" lang="en-US" sz="2800">
                <a:solidFill>
                  <a:schemeClr val="dk1"/>
                </a:solidFill>
                <a:latin typeface="Times New Roman"/>
                <a:ea typeface="Times New Roman"/>
                <a:cs typeface="Times New Roman"/>
                <a:sym typeface="Times New Roman"/>
              </a:rPr>
              <a:t>Nguyễn Phúc Khoát</a:t>
            </a:r>
            <a:r>
              <a:rPr lang="en-US" sz="2800">
                <a:solidFill>
                  <a:schemeClr val="dk1"/>
                </a:solidFill>
                <a:latin typeface="Times New Roman"/>
                <a:ea typeface="Times New Roman"/>
                <a:cs typeface="Times New Roman"/>
                <a:sym typeface="Times New Roman"/>
              </a:rPr>
              <a:t>.</a:t>
            </a:r>
            <a:r>
              <a:rPr b="1" lang="en-US" sz="2800">
                <a:solidFill>
                  <a:schemeClr val="dk1"/>
                </a:solidFill>
                <a:latin typeface="Times New Roman"/>
                <a:ea typeface="Times New Roman"/>
                <a:cs typeface="Times New Roman"/>
                <a:sym typeface="Times New Roman"/>
              </a:rPr>
              <a:t> </a:t>
            </a:r>
            <a:r>
              <a:rPr i="1" lang="en-US" sz="2800" u="sng">
                <a:solidFill>
                  <a:schemeClr val="dk1"/>
                </a:solidFill>
                <a:latin typeface="Times New Roman"/>
                <a:ea typeface="Times New Roman"/>
                <a:cs typeface="Times New Roman"/>
                <a:sym typeface="Times New Roman"/>
              </a:rPr>
              <a:t>Tiền thân</a:t>
            </a:r>
            <a:r>
              <a:rPr lang="en-US" sz="2800" u="sng">
                <a:solidFill>
                  <a:schemeClr val="dk1"/>
                </a:solidFill>
                <a:latin typeface="Times New Roman"/>
                <a:ea typeface="Times New Roman"/>
                <a:cs typeface="Times New Roman"/>
                <a:sym typeface="Times New Roman"/>
              </a:rPr>
              <a:t> của áo dài VN là </a:t>
            </a:r>
            <a:r>
              <a:rPr i="1" lang="en-US" sz="2800" u="sng">
                <a:solidFill>
                  <a:schemeClr val="dk1"/>
                </a:solidFill>
                <a:latin typeface="Times New Roman"/>
                <a:ea typeface="Times New Roman"/>
                <a:cs typeface="Times New Roman"/>
                <a:sym typeface="Times New Roman"/>
              </a:rPr>
              <a:t>chiếc áo giao lãnh</a:t>
            </a:r>
            <a:r>
              <a:rPr lang="en-US" sz="2800">
                <a:solidFill>
                  <a:schemeClr val="dk1"/>
                </a:solidFill>
                <a:latin typeface="Times New Roman"/>
                <a:ea typeface="Times New Roman"/>
                <a:cs typeface="Times New Roman"/>
                <a:sym typeface="Times New Roman"/>
              </a:rPr>
              <a:t>, hơi giống áo tứ thân. Trải qua thời gian chiếc áo giao lãnh mới được chỉnh sửa để phù hợp với đặc thù lao động của người phụ nữ Việt Nam.</a:t>
            </a:r>
            <a:r>
              <a:rPr b="1" lang="en-US" sz="2800">
                <a:solidFill>
                  <a:schemeClr val="dk1"/>
                </a:solidFill>
                <a:latin typeface="Times New Roman"/>
                <a:ea typeface="Times New Roman"/>
                <a:cs typeface="Times New Roman"/>
                <a:sym typeface="Times New Roman"/>
              </a:rPr>
              <a:t> </a:t>
            </a:r>
            <a:r>
              <a:rPr lang="en-US" sz="2800" u="sng">
                <a:solidFill>
                  <a:schemeClr val="dk1"/>
                </a:solidFill>
                <a:latin typeface="Times New Roman"/>
                <a:ea typeface="Times New Roman"/>
                <a:cs typeface="Times New Roman"/>
                <a:sym typeface="Times New Roman"/>
              </a:rPr>
              <a:t>Đến khoảng những năm ba mươi của thế kí hai mươi</a:t>
            </a:r>
            <a:r>
              <a:rPr lang="en-US" sz="2800">
                <a:solidFill>
                  <a:schemeClr val="dk1"/>
                </a:solidFill>
                <a:latin typeface="Times New Roman"/>
                <a:ea typeface="Times New Roman"/>
                <a:cs typeface="Times New Roman"/>
                <a:sym typeface="Times New Roman"/>
              </a:rPr>
              <a:t>, hai họa sĩ là </a:t>
            </a:r>
            <a:r>
              <a:rPr b="1" i="1" lang="en-US" sz="2800">
                <a:solidFill>
                  <a:schemeClr val="dk1"/>
                </a:solidFill>
                <a:latin typeface="Times New Roman"/>
                <a:ea typeface="Times New Roman"/>
                <a:cs typeface="Times New Roman"/>
                <a:sym typeface="Times New Roman"/>
              </a:rPr>
              <a:t>Cát Tường và Lê Phổ</a:t>
            </a:r>
            <a:r>
              <a:rPr lang="en-US" sz="2800">
                <a:solidFill>
                  <a:schemeClr val="dk1"/>
                </a:solidFill>
                <a:latin typeface="Times New Roman"/>
                <a:ea typeface="Times New Roman"/>
                <a:cs typeface="Times New Roman"/>
                <a:sym typeface="Times New Roman"/>
              </a:rPr>
              <a:t> đã cách tân chiếc áo dài mang màu sắc phương Tây. </a:t>
            </a:r>
            <a:r>
              <a:rPr b="1" lang="en-US" sz="2800">
                <a:solidFill>
                  <a:schemeClr val="dk1"/>
                </a:solidFill>
                <a:latin typeface="Times New Roman"/>
                <a:ea typeface="Times New Roman"/>
                <a:cs typeface="Times New Roman"/>
                <a:sym typeface="Times New Roman"/>
              </a:rPr>
              <a:t> </a:t>
            </a:r>
            <a:r>
              <a:rPr lang="en-US" sz="2800" u="sng">
                <a:solidFill>
                  <a:schemeClr val="dk1"/>
                </a:solidFill>
                <a:latin typeface="Times New Roman"/>
                <a:ea typeface="Times New Roman"/>
                <a:cs typeface="Times New Roman"/>
                <a:sym typeface="Times New Roman"/>
              </a:rPr>
              <a:t>Sau đó</a:t>
            </a:r>
            <a:r>
              <a:rPr lang="en-US" sz="2800">
                <a:solidFill>
                  <a:schemeClr val="dk1"/>
                </a:solidFill>
                <a:latin typeface="Times New Roman"/>
                <a:ea typeface="Times New Roman"/>
                <a:cs typeface="Times New Roman"/>
                <a:sym typeface="Times New Roman"/>
              </a:rPr>
              <a:t>, bà </a:t>
            </a:r>
            <a:r>
              <a:rPr b="1" i="1" lang="en-US" sz="2800">
                <a:solidFill>
                  <a:schemeClr val="dk1"/>
                </a:solidFill>
                <a:latin typeface="Times New Roman"/>
                <a:ea typeface="Times New Roman"/>
                <a:cs typeface="Times New Roman"/>
                <a:sym typeface="Times New Roman"/>
              </a:rPr>
              <a:t>Trịnh Thục Oanh</a:t>
            </a:r>
            <a:r>
              <a:rPr lang="en-US" sz="2800">
                <a:solidFill>
                  <a:schemeClr val="dk1"/>
                </a:solidFill>
                <a:latin typeface="Times New Roman"/>
                <a:ea typeface="Times New Roman"/>
                <a:cs typeface="Times New Roman"/>
                <a:sym typeface="Times New Roman"/>
              </a:rPr>
              <a:t> đã có một cuộc cách tân táo bạo hơn: bà đã nhấn eo chiếc áo, ôm sát theo đường nét mĩ miều, duyên dáng của người phụ nữ.</a:t>
            </a:r>
            <a:r>
              <a:rPr b="1" lang="en-US" sz="2800">
                <a:solidFill>
                  <a:schemeClr val="dk1"/>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Như vậy, trải qua bao năm tháng, chiếc áo dài dần được thay đổi và hoàn thiện hơn để phù hợp với nhu cầu thẩm mỹ và cuộc sống năng động của người phụ nữ ngày nay</a:t>
            </a:r>
            <a:r>
              <a:rPr lang="en-US" sz="3200">
                <a:solidFill>
                  <a:schemeClr val="dk1"/>
                </a:solidFill>
                <a:latin typeface="Times New Roman"/>
                <a:ea typeface="Times New Roman"/>
                <a:cs typeface="Times New Roman"/>
                <a:sym typeface="Times New Roman"/>
              </a:rPr>
              <a:t>.</a:t>
            </a:r>
            <a:endParaRPr sz="32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36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20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20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20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7"/>
          <p:cNvSpPr/>
          <p:nvPr/>
        </p:nvSpPr>
        <p:spPr>
          <a:xfrm>
            <a:off x="1161415" y="-34290"/>
            <a:ext cx="10837545" cy="64516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600" u="sng">
                <a:solidFill>
                  <a:srgbClr val="FF0000"/>
                </a:solidFill>
                <a:latin typeface="Times New Roman"/>
                <a:ea typeface="Times New Roman"/>
                <a:cs typeface="Times New Roman"/>
                <a:sym typeface="Times New Roman"/>
              </a:rPr>
              <a:t>Đề 1:</a:t>
            </a:r>
            <a:r>
              <a:rPr b="1" lang="en-US" sz="3600">
                <a:solidFill>
                  <a:srgbClr val="FF0000"/>
                </a:solidFill>
                <a:latin typeface="Times New Roman"/>
                <a:ea typeface="Times New Roman"/>
                <a:cs typeface="Times New Roman"/>
                <a:sym typeface="Times New Roman"/>
              </a:rPr>
              <a:t> Giới thiệu một đồ dùng/ vật dụng/ trang phục</a:t>
            </a:r>
            <a:r>
              <a:rPr lang="en-US" sz="3600">
                <a:solidFill>
                  <a:srgbClr val="FF0000"/>
                </a:solidFill>
                <a:latin typeface="Times New Roman"/>
                <a:ea typeface="Times New Roman"/>
                <a:cs typeface="Times New Roman"/>
                <a:sym typeface="Times New Roman"/>
              </a:rPr>
              <a:t>:</a:t>
            </a:r>
            <a:endParaRPr sz="3600">
              <a:solidFill>
                <a:srgbClr val="FF0000"/>
              </a:solidFill>
              <a:latin typeface="Times New Roman"/>
              <a:ea typeface="Times New Roman"/>
              <a:cs typeface="Times New Roman"/>
              <a:sym typeface="Times New Roman"/>
            </a:endParaRPr>
          </a:p>
        </p:txBody>
      </p:sp>
      <p:graphicFrame>
        <p:nvGraphicFramePr>
          <p:cNvPr id="270" name="Google Shape;270;p17"/>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270" name="Google Shape;270;p17"/>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271" name="Google Shape;271;p17"/>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271" name="Google Shape;271;p17"/>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POINSET2" id="272" name="Google Shape;272;p17"/>
          <p:cNvPicPr preferRelativeResize="0"/>
          <p:nvPr/>
        </p:nvPicPr>
        <p:blipFill rotWithShape="1">
          <a:blip r:embed="rId10">
            <a:alphaModFix/>
          </a:blip>
          <a:srcRect b="0" l="0" r="0" t="0"/>
          <a:stretch/>
        </p:blipFill>
        <p:spPr>
          <a:xfrm rot="-5340000">
            <a:off x="198719" y="5578416"/>
            <a:ext cx="1154112" cy="1381125"/>
          </a:xfrm>
          <a:prstGeom prst="rect">
            <a:avLst/>
          </a:prstGeom>
          <a:noFill/>
          <a:ln>
            <a:noFill/>
          </a:ln>
        </p:spPr>
      </p:pic>
      <p:sp>
        <p:nvSpPr>
          <p:cNvPr id="273" name="Google Shape;273;p17"/>
          <p:cNvSpPr/>
          <p:nvPr/>
        </p:nvSpPr>
        <p:spPr>
          <a:xfrm>
            <a:off x="850848" y="628553"/>
            <a:ext cx="918255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rgbClr val="FF0000"/>
                </a:solidFill>
                <a:latin typeface="Times New Roman"/>
                <a:ea typeface="Times New Roman"/>
                <a:cs typeface="Times New Roman"/>
                <a:sym typeface="Times New Roman"/>
              </a:rPr>
              <a:t>II. Thân bài:</a:t>
            </a:r>
            <a:endParaRPr b="1" i="1" sz="3200">
              <a:solidFill>
                <a:srgbClr val="FF0000"/>
              </a:solidFill>
              <a:latin typeface="Times New Roman"/>
              <a:ea typeface="Times New Roman"/>
              <a:cs typeface="Times New Roman"/>
              <a:sym typeface="Times New Roman"/>
            </a:endParaRPr>
          </a:p>
        </p:txBody>
      </p:sp>
      <p:sp>
        <p:nvSpPr>
          <p:cNvPr id="274" name="Google Shape;274;p17"/>
          <p:cNvSpPr/>
          <p:nvPr/>
        </p:nvSpPr>
        <p:spPr>
          <a:xfrm>
            <a:off x="992664" y="1176610"/>
            <a:ext cx="10495373" cy="5262245"/>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Times New Roman"/>
                <a:ea typeface="Times New Roman"/>
                <a:cs typeface="Times New Roman"/>
                <a:sym typeface="Times New Roman"/>
              </a:rPr>
              <a:t> </a:t>
            </a:r>
            <a:r>
              <a:rPr b="1" lang="en-US" sz="2400">
                <a:solidFill>
                  <a:schemeClr val="dk1"/>
                </a:solidFill>
                <a:latin typeface="Times New Roman"/>
                <a:ea typeface="Times New Roman"/>
                <a:cs typeface="Times New Roman"/>
                <a:sym typeface="Times New Roman"/>
              </a:rPr>
              <a:t>2. </a:t>
            </a:r>
            <a:r>
              <a:rPr b="1" lang="en-US" sz="2400" u="sng">
                <a:solidFill>
                  <a:schemeClr val="dk1"/>
                </a:solidFill>
                <a:latin typeface="Times New Roman"/>
                <a:ea typeface="Times New Roman"/>
                <a:cs typeface="Times New Roman"/>
                <a:sym typeface="Times New Roman"/>
              </a:rPr>
              <a:t>Cấu tạo</a:t>
            </a:r>
            <a:r>
              <a:rPr b="1" lang="en-US" sz="2400">
                <a:solidFill>
                  <a:schemeClr val="dk1"/>
                </a:solidFill>
                <a:latin typeface="Times New Roman"/>
                <a:ea typeface="Times New Roman"/>
                <a:cs typeface="Times New Roman"/>
                <a:sym typeface="Times New Roman"/>
              </a:rPr>
              <a:t>: Áo dài được cấu tạo gồm cổ áo, tay áo và thân áo </a:t>
            </a:r>
            <a:endParaRPr b="1" sz="2400">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2400"/>
              <a:buFont typeface="Times New Roman"/>
              <a:buChar char="-"/>
            </a:pPr>
            <a:r>
              <a:rPr b="1" lang="en-US" sz="2400">
                <a:solidFill>
                  <a:schemeClr val="dk1"/>
                </a:solidFill>
                <a:latin typeface="Times New Roman"/>
                <a:ea typeface="Times New Roman"/>
                <a:cs typeface="Times New Roman"/>
                <a:sym typeface="Times New Roman"/>
              </a:rPr>
              <a:t>Cổ áo</a:t>
            </a:r>
            <a:r>
              <a:rPr lang="en-US" sz="2400">
                <a:solidFill>
                  <a:schemeClr val="dk1"/>
                </a:solidFill>
                <a:latin typeface="Times New Roman"/>
                <a:ea typeface="Times New Roman"/>
                <a:cs typeface="Times New Roman"/>
                <a:sym typeface="Times New Roman"/>
              </a:rPr>
              <a:t> cổ điển </a:t>
            </a:r>
            <a:r>
              <a:rPr i="1" lang="en-US" sz="2400">
                <a:solidFill>
                  <a:schemeClr val="dk1"/>
                </a:solidFill>
                <a:latin typeface="Times New Roman"/>
                <a:ea typeface="Times New Roman"/>
                <a:cs typeface="Times New Roman"/>
                <a:sym typeface="Times New Roman"/>
              </a:rPr>
              <a:t>cao khoảng 4 đến 5 cm</a:t>
            </a:r>
            <a:r>
              <a:rPr lang="en-US" sz="2400">
                <a:solidFill>
                  <a:schemeClr val="dk1"/>
                </a:solidFill>
                <a:latin typeface="Times New Roman"/>
                <a:ea typeface="Times New Roman"/>
                <a:cs typeface="Times New Roman"/>
                <a:sym typeface="Times New Roman"/>
              </a:rPr>
              <a:t>, </a:t>
            </a:r>
            <a:r>
              <a:rPr i="1" lang="en-US" sz="2400">
                <a:solidFill>
                  <a:schemeClr val="dk1"/>
                </a:solidFill>
                <a:latin typeface="Times New Roman"/>
                <a:ea typeface="Times New Roman"/>
                <a:cs typeface="Times New Roman"/>
                <a:sym typeface="Times New Roman"/>
              </a:rPr>
              <a:t>khoét hình chữ V</a:t>
            </a:r>
            <a:r>
              <a:rPr lang="en-US" sz="2400">
                <a:solidFill>
                  <a:schemeClr val="dk1"/>
                </a:solidFill>
                <a:latin typeface="Times New Roman"/>
                <a:ea typeface="Times New Roman"/>
                <a:cs typeface="Times New Roman"/>
                <a:sym typeface="Times New Roman"/>
              </a:rPr>
              <a:t>. Kiểu cổ áo này càng làm tôn lên vẻ đẹp của chiếc cổ cao ba ngấn trắng ngần thanh tú của người phụ nữ. Ngày nay, kiểu cổ áo dài được biến tấu khá đa dạng như </a:t>
            </a:r>
            <a:r>
              <a:rPr i="1" lang="en-US" sz="2400">
                <a:solidFill>
                  <a:schemeClr val="dk1"/>
                </a:solidFill>
                <a:latin typeface="Times New Roman"/>
                <a:ea typeface="Times New Roman"/>
                <a:cs typeface="Times New Roman"/>
                <a:sym typeface="Times New Roman"/>
              </a:rPr>
              <a:t>kiểu cổ thuyền, cổ trái tim, cổ tròn, cổ chữ U</a:t>
            </a:r>
            <a:r>
              <a:rPr lang="en-US" sz="2400">
                <a:solidFill>
                  <a:schemeClr val="dk1"/>
                </a:solidFill>
                <a:latin typeface="Times New Roman"/>
                <a:ea typeface="Times New Roman"/>
                <a:cs typeface="Times New Roman"/>
                <a:sym typeface="Times New Roman"/>
              </a:rPr>
              <a:t>... </a:t>
            </a:r>
            <a:endParaRPr sz="2400">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2400"/>
              <a:buFont typeface="Times New Roman"/>
              <a:buChar char="-"/>
            </a:pPr>
            <a:r>
              <a:rPr b="1" lang="en-US" sz="2400">
                <a:solidFill>
                  <a:schemeClr val="dk1"/>
                </a:solidFill>
                <a:latin typeface="Times New Roman"/>
                <a:ea typeface="Times New Roman"/>
                <a:cs typeface="Times New Roman"/>
                <a:sym typeface="Times New Roman"/>
              </a:rPr>
              <a:t>Cúc áo</a:t>
            </a:r>
            <a:r>
              <a:rPr lang="en-US" sz="2400">
                <a:solidFill>
                  <a:schemeClr val="dk1"/>
                </a:solidFill>
                <a:latin typeface="Times New Roman"/>
                <a:ea typeface="Times New Roman"/>
                <a:cs typeface="Times New Roman"/>
                <a:sym typeface="Times New Roman"/>
              </a:rPr>
              <a:t> dài thường là cúc bấm, được cài từ cổ qua vai xuống đến phần eo, ngày nay để tiện sử dụng người mặc đã thay cúc bằng dây kéo hai bên hông.</a:t>
            </a:r>
            <a:r>
              <a:rPr b="1" i="1" lang="en-US" sz="2400">
                <a:solidFill>
                  <a:schemeClr val="dk1"/>
                </a:solidFill>
                <a:latin typeface="Times New Roman"/>
                <a:ea typeface="Times New Roman"/>
                <a:cs typeface="Times New Roman"/>
                <a:sym typeface="Times New Roman"/>
              </a:rPr>
              <a:t> </a:t>
            </a:r>
            <a:endParaRPr b="1" i="1" sz="2400">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2400"/>
              <a:buFont typeface="Times New Roman"/>
              <a:buChar char="-"/>
            </a:pPr>
            <a:r>
              <a:rPr b="1" lang="en-US" sz="2400">
                <a:solidFill>
                  <a:schemeClr val="dk1"/>
                </a:solidFill>
                <a:latin typeface="Times New Roman"/>
                <a:ea typeface="Times New Roman"/>
                <a:cs typeface="Times New Roman"/>
                <a:sym typeface="Times New Roman"/>
              </a:rPr>
              <a:t>Thân áo</a:t>
            </a:r>
            <a:r>
              <a:rPr lang="en-US" sz="2400">
                <a:solidFill>
                  <a:schemeClr val="dk1"/>
                </a:solidFill>
                <a:latin typeface="Times New Roman"/>
                <a:ea typeface="Times New Roman"/>
                <a:cs typeface="Times New Roman"/>
                <a:sym typeface="Times New Roman"/>
              </a:rPr>
              <a:t> được tính từ cổ xuống phần eo. Thân áo dài được may vừa vặn, ôm sát thân người mặc, ở phần eo được chít ben góp phần làm nổi bật chiếc eo thon của người phụ nữ.</a:t>
            </a:r>
            <a:r>
              <a:rPr b="1" i="1" lang="en-US" sz="2400">
                <a:solidFill>
                  <a:schemeClr val="dk1"/>
                </a:solidFill>
                <a:latin typeface="Times New Roman"/>
                <a:ea typeface="Times New Roman"/>
                <a:cs typeface="Times New Roman"/>
                <a:sym typeface="Times New Roman"/>
              </a:rPr>
              <a:t> </a:t>
            </a:r>
            <a:r>
              <a:rPr b="1" lang="en-US" sz="2400">
                <a:solidFill>
                  <a:schemeClr val="dk1"/>
                </a:solidFill>
                <a:latin typeface="Times New Roman"/>
                <a:ea typeface="Times New Roman"/>
                <a:cs typeface="Times New Roman"/>
                <a:sym typeface="Times New Roman"/>
              </a:rPr>
              <a:t>Từ eo, thân áo dài được xẻ làm hai tà: tà trước và tà sau</a:t>
            </a:r>
            <a:r>
              <a:rPr lang="en-US" sz="2400">
                <a:solidFill>
                  <a:schemeClr val="dk1"/>
                </a:solidFill>
                <a:latin typeface="Times New Roman"/>
                <a:ea typeface="Times New Roman"/>
                <a:cs typeface="Times New Roman"/>
                <a:sym typeface="Times New Roman"/>
              </a:rPr>
              <a:t>. Cả hai tà này phải dài qua đầu gối đến mắt cá chân hoặc bàn chân.</a:t>
            </a:r>
            <a:r>
              <a:rPr b="1" i="1" lang="en-US" sz="2400">
                <a:solidFill>
                  <a:schemeClr val="dk1"/>
                </a:solidFill>
                <a:latin typeface="Times New Roman"/>
                <a:ea typeface="Times New Roman"/>
                <a:cs typeface="Times New Roman"/>
                <a:sym typeface="Times New Roman"/>
              </a:rPr>
              <a:t> </a:t>
            </a:r>
            <a:endParaRPr b="1" i="1" sz="2400">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2400"/>
              <a:buFont typeface="Times New Roman"/>
              <a:buChar char="-"/>
            </a:pPr>
            <a:r>
              <a:rPr b="1" lang="en-US" sz="2400">
                <a:solidFill>
                  <a:schemeClr val="dk1"/>
                </a:solidFill>
                <a:latin typeface="Times New Roman"/>
                <a:ea typeface="Times New Roman"/>
                <a:cs typeface="Times New Roman"/>
                <a:sym typeface="Times New Roman"/>
              </a:rPr>
              <a:t>Tay áo</a:t>
            </a:r>
            <a:r>
              <a:rPr lang="en-US" sz="2400">
                <a:solidFill>
                  <a:schemeClr val="dk1"/>
                </a:solidFill>
                <a:latin typeface="Times New Roman"/>
                <a:ea typeface="Times New Roman"/>
                <a:cs typeface="Times New Roman"/>
                <a:sym typeface="Times New Roman"/>
              </a:rPr>
              <a:t> được tính từ vai, may ôm sát cánh tay, dài đến cổ tay hoặc hiện nay có nhiều người mặc dài đến khủy tay.</a:t>
            </a:r>
            <a:r>
              <a:rPr b="1" i="1" lang="en-US" sz="2400">
                <a:solidFill>
                  <a:schemeClr val="dk1"/>
                </a:solidFill>
                <a:latin typeface="Times New Roman"/>
                <a:ea typeface="Times New Roman"/>
                <a:cs typeface="Times New Roman"/>
                <a:sym typeface="Times New Roman"/>
              </a:rPr>
              <a:t> </a:t>
            </a:r>
            <a:r>
              <a:rPr b="1" lang="en-US" sz="2400">
                <a:solidFill>
                  <a:schemeClr val="dk1"/>
                </a:solidFill>
                <a:latin typeface="Times New Roman"/>
                <a:ea typeface="Times New Roman"/>
                <a:cs typeface="Times New Roman"/>
                <a:sym typeface="Times New Roman"/>
              </a:rPr>
              <a:t>Chiếc áo dài được mặc với quần thay cho chiếc váy đen ngày xưa</a:t>
            </a:r>
            <a:r>
              <a:rPr lang="en-US" sz="2400">
                <a:solidFill>
                  <a:schemeClr val="dk1"/>
                </a:solidFill>
                <a:latin typeface="Times New Roman"/>
                <a:ea typeface="Times New Roman"/>
                <a:cs typeface="Times New Roman"/>
                <a:sym typeface="Times New Roman"/>
              </a:rPr>
              <a:t>. </a:t>
            </a:r>
            <a:endParaRPr sz="24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20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20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20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8"/>
          <p:cNvSpPr/>
          <p:nvPr/>
        </p:nvSpPr>
        <p:spPr>
          <a:xfrm>
            <a:off x="1176020" y="290195"/>
            <a:ext cx="10597515" cy="64516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600" u="sng">
                <a:solidFill>
                  <a:srgbClr val="FF0000"/>
                </a:solidFill>
                <a:latin typeface="Times New Roman"/>
                <a:ea typeface="Times New Roman"/>
                <a:cs typeface="Times New Roman"/>
                <a:sym typeface="Times New Roman"/>
              </a:rPr>
              <a:t>Đề 1:</a:t>
            </a:r>
            <a:r>
              <a:rPr b="1" lang="en-US" sz="3600">
                <a:solidFill>
                  <a:srgbClr val="FF0000"/>
                </a:solidFill>
                <a:latin typeface="Times New Roman"/>
                <a:ea typeface="Times New Roman"/>
                <a:cs typeface="Times New Roman"/>
                <a:sym typeface="Times New Roman"/>
              </a:rPr>
              <a:t> Giới thiệu một đồ dùng/ vật dụng/ trang phục</a:t>
            </a:r>
            <a:r>
              <a:rPr lang="en-US" sz="3600">
                <a:solidFill>
                  <a:srgbClr val="FF0000"/>
                </a:solidFill>
                <a:latin typeface="Times New Roman"/>
                <a:ea typeface="Times New Roman"/>
                <a:cs typeface="Times New Roman"/>
                <a:sym typeface="Times New Roman"/>
              </a:rPr>
              <a:t>:</a:t>
            </a:r>
            <a:endParaRPr sz="3600">
              <a:solidFill>
                <a:srgbClr val="FF0000"/>
              </a:solidFill>
              <a:latin typeface="Times New Roman"/>
              <a:ea typeface="Times New Roman"/>
              <a:cs typeface="Times New Roman"/>
              <a:sym typeface="Times New Roman"/>
            </a:endParaRPr>
          </a:p>
        </p:txBody>
      </p:sp>
      <p:graphicFrame>
        <p:nvGraphicFramePr>
          <p:cNvPr id="280" name="Google Shape;280;p18"/>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280" name="Google Shape;280;p18"/>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281" name="Google Shape;281;p18"/>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281" name="Google Shape;281;p18"/>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POINSET2" id="282" name="Google Shape;282;p18"/>
          <p:cNvPicPr preferRelativeResize="0"/>
          <p:nvPr/>
        </p:nvPicPr>
        <p:blipFill rotWithShape="1">
          <a:blip r:embed="rId10">
            <a:alphaModFix/>
          </a:blip>
          <a:srcRect b="0" l="0" r="0" t="0"/>
          <a:stretch/>
        </p:blipFill>
        <p:spPr>
          <a:xfrm rot="-5340000">
            <a:off x="198719" y="5578416"/>
            <a:ext cx="1154112" cy="1381125"/>
          </a:xfrm>
          <a:prstGeom prst="rect">
            <a:avLst/>
          </a:prstGeom>
          <a:noFill/>
          <a:ln>
            <a:noFill/>
          </a:ln>
        </p:spPr>
      </p:pic>
      <p:sp>
        <p:nvSpPr>
          <p:cNvPr id="283" name="Google Shape;283;p18"/>
          <p:cNvSpPr/>
          <p:nvPr/>
        </p:nvSpPr>
        <p:spPr>
          <a:xfrm>
            <a:off x="775775" y="936075"/>
            <a:ext cx="918255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rgbClr val="FF0000"/>
                </a:solidFill>
                <a:latin typeface="Times New Roman"/>
                <a:ea typeface="Times New Roman"/>
                <a:cs typeface="Times New Roman"/>
                <a:sym typeface="Times New Roman"/>
              </a:rPr>
              <a:t>II. Thân bài:</a:t>
            </a:r>
            <a:endParaRPr b="1" i="1" sz="3200">
              <a:solidFill>
                <a:srgbClr val="FF0000"/>
              </a:solidFill>
              <a:latin typeface="Times New Roman"/>
              <a:ea typeface="Times New Roman"/>
              <a:cs typeface="Times New Roman"/>
              <a:sym typeface="Times New Roman"/>
            </a:endParaRPr>
          </a:p>
        </p:txBody>
      </p:sp>
      <p:sp>
        <p:nvSpPr>
          <p:cNvPr id="284" name="Google Shape;284;p18"/>
          <p:cNvSpPr/>
          <p:nvPr/>
        </p:nvSpPr>
        <p:spPr>
          <a:xfrm>
            <a:off x="775775" y="1521276"/>
            <a:ext cx="10495373" cy="507746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lang="en-US" sz="3600">
                <a:solidFill>
                  <a:schemeClr val="dk1"/>
                </a:solidFill>
                <a:latin typeface="Times New Roman"/>
                <a:ea typeface="Times New Roman"/>
                <a:cs typeface="Times New Roman"/>
                <a:sym typeface="Times New Roman"/>
              </a:rPr>
              <a:t> </a:t>
            </a:r>
            <a:r>
              <a:rPr b="1" lang="en-US" sz="3200">
                <a:solidFill>
                  <a:schemeClr val="dk1"/>
                </a:solidFill>
                <a:latin typeface="Times New Roman"/>
                <a:ea typeface="Times New Roman"/>
                <a:cs typeface="Times New Roman"/>
                <a:sym typeface="Times New Roman"/>
              </a:rPr>
              <a:t>3. </a:t>
            </a:r>
            <a:r>
              <a:rPr b="1" lang="en-US" sz="3200" u="sng">
                <a:solidFill>
                  <a:schemeClr val="dk1"/>
                </a:solidFill>
                <a:latin typeface="Times New Roman"/>
                <a:ea typeface="Times New Roman"/>
                <a:cs typeface="Times New Roman"/>
                <a:sym typeface="Times New Roman"/>
              </a:rPr>
              <a:t>Chất liệu</a:t>
            </a:r>
            <a:r>
              <a:rPr b="1" lang="en-US" sz="3200">
                <a:solidFill>
                  <a:schemeClr val="dk1"/>
                </a:solidFill>
                <a:latin typeface="Times New Roman"/>
                <a:ea typeface="Times New Roman"/>
                <a:cs typeface="Times New Roman"/>
                <a:sym typeface="Times New Roman"/>
              </a:rPr>
              <a:t>: Áo dài thường được may bằng  vải mềm và có độ rủ cao.</a:t>
            </a:r>
            <a:r>
              <a:rPr lang="en-US" sz="3200">
                <a:solidFill>
                  <a:schemeClr val="dk1"/>
                </a:solidFill>
                <a:latin typeface="Times New Roman"/>
                <a:ea typeface="Times New Roman"/>
                <a:cs typeface="Times New Roman"/>
                <a:sym typeface="Times New Roman"/>
              </a:rPr>
              <a:t> Chất liệu vải để may áo dài rất đa dạng: nhung, voan, the, lụa,… màu sắc cũng rất phong phú: trắng, xanh, vàng, tím... Chọn màu sắc và chất liệu để may áo dài tùy thuộc vào tuổi tác và sở thích của người mặc. Nhờ bàn tay khéo léo của những nhà thiết kế, cùng chất liệu mỏng chiếc áo dài  đã tôn thêm vẻ đẹp dịu dàng, kín đáo, kiều diễm, mảnh mai, thướt tha của người phụ nữ Việt Nam. Nét đẹp đó làm say lòng  bao văn nhân, thi sĩ Việt Nam cũng như khách nước ngoài khi tham quan du lịch Việt Nam.</a:t>
            </a:r>
            <a:endParaRPr sz="3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20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20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2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9"/>
          <p:cNvSpPr/>
          <p:nvPr/>
        </p:nvSpPr>
        <p:spPr>
          <a:xfrm>
            <a:off x="1176020" y="290195"/>
            <a:ext cx="10958195" cy="64516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600" u="sng">
                <a:solidFill>
                  <a:srgbClr val="FF0000"/>
                </a:solidFill>
                <a:latin typeface="Times New Roman"/>
                <a:ea typeface="Times New Roman"/>
                <a:cs typeface="Times New Roman"/>
                <a:sym typeface="Times New Roman"/>
              </a:rPr>
              <a:t>Đề 1:</a:t>
            </a:r>
            <a:r>
              <a:rPr b="1" lang="en-US" sz="3600">
                <a:solidFill>
                  <a:srgbClr val="FF0000"/>
                </a:solidFill>
                <a:latin typeface="Times New Roman"/>
                <a:ea typeface="Times New Roman"/>
                <a:cs typeface="Times New Roman"/>
                <a:sym typeface="Times New Roman"/>
              </a:rPr>
              <a:t> Giới thiệu một đồ dùng/ vật dụng/ trang phục</a:t>
            </a:r>
            <a:r>
              <a:rPr lang="en-US" sz="3600">
                <a:solidFill>
                  <a:srgbClr val="FF0000"/>
                </a:solidFill>
                <a:latin typeface="Times New Roman"/>
                <a:ea typeface="Times New Roman"/>
                <a:cs typeface="Times New Roman"/>
                <a:sym typeface="Times New Roman"/>
              </a:rPr>
              <a:t>:</a:t>
            </a:r>
            <a:endParaRPr sz="3600">
              <a:solidFill>
                <a:srgbClr val="FF0000"/>
              </a:solidFill>
              <a:latin typeface="Times New Roman"/>
              <a:ea typeface="Times New Roman"/>
              <a:cs typeface="Times New Roman"/>
              <a:sym typeface="Times New Roman"/>
            </a:endParaRPr>
          </a:p>
        </p:txBody>
      </p:sp>
      <p:graphicFrame>
        <p:nvGraphicFramePr>
          <p:cNvPr id="290" name="Google Shape;290;p19"/>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290" name="Google Shape;290;p19"/>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291" name="Google Shape;291;p19"/>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291" name="Google Shape;291;p19"/>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POINSET2" id="292" name="Google Shape;292;p19"/>
          <p:cNvPicPr preferRelativeResize="0"/>
          <p:nvPr/>
        </p:nvPicPr>
        <p:blipFill rotWithShape="1">
          <a:blip r:embed="rId10">
            <a:alphaModFix/>
          </a:blip>
          <a:srcRect b="0" l="0" r="0" t="0"/>
          <a:stretch/>
        </p:blipFill>
        <p:spPr>
          <a:xfrm rot="-5340000">
            <a:off x="198719" y="5578416"/>
            <a:ext cx="1154112" cy="1381125"/>
          </a:xfrm>
          <a:prstGeom prst="rect">
            <a:avLst/>
          </a:prstGeom>
          <a:noFill/>
          <a:ln>
            <a:noFill/>
          </a:ln>
        </p:spPr>
      </p:pic>
      <p:sp>
        <p:nvSpPr>
          <p:cNvPr id="293" name="Google Shape;293;p19"/>
          <p:cNvSpPr/>
          <p:nvPr/>
        </p:nvSpPr>
        <p:spPr>
          <a:xfrm>
            <a:off x="775775" y="936075"/>
            <a:ext cx="918255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rgbClr val="FF0000"/>
                </a:solidFill>
                <a:latin typeface="Times New Roman"/>
                <a:ea typeface="Times New Roman"/>
                <a:cs typeface="Times New Roman"/>
                <a:sym typeface="Times New Roman"/>
              </a:rPr>
              <a:t>II. Thân bài:</a:t>
            </a:r>
            <a:endParaRPr b="1" i="1" sz="3200">
              <a:solidFill>
                <a:srgbClr val="FF0000"/>
              </a:solidFill>
              <a:latin typeface="Times New Roman"/>
              <a:ea typeface="Times New Roman"/>
              <a:cs typeface="Times New Roman"/>
              <a:sym typeface="Times New Roman"/>
            </a:endParaRPr>
          </a:p>
        </p:txBody>
      </p:sp>
      <p:sp>
        <p:nvSpPr>
          <p:cNvPr id="294" name="Google Shape;294;p19"/>
          <p:cNvSpPr/>
          <p:nvPr/>
        </p:nvSpPr>
        <p:spPr>
          <a:xfrm>
            <a:off x="992664" y="1273166"/>
            <a:ext cx="10495373" cy="587756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lang="en-US" sz="3600">
                <a:solidFill>
                  <a:schemeClr val="dk1"/>
                </a:solidFill>
                <a:latin typeface="Times New Roman"/>
                <a:ea typeface="Times New Roman"/>
                <a:cs typeface="Times New Roman"/>
                <a:sym typeface="Times New Roman"/>
              </a:rPr>
              <a:t> </a:t>
            </a:r>
            <a:r>
              <a:rPr b="1" lang="en-US" sz="2800">
                <a:solidFill>
                  <a:schemeClr val="dk1"/>
                </a:solidFill>
                <a:latin typeface="Times New Roman"/>
                <a:ea typeface="Times New Roman"/>
                <a:cs typeface="Times New Roman"/>
                <a:sym typeface="Times New Roman"/>
              </a:rPr>
              <a:t>4. </a:t>
            </a:r>
            <a:r>
              <a:rPr b="1" lang="en-US" sz="2800" u="sng">
                <a:solidFill>
                  <a:schemeClr val="dk1"/>
                </a:solidFill>
                <a:latin typeface="Times New Roman"/>
                <a:ea typeface="Times New Roman"/>
                <a:cs typeface="Times New Roman"/>
                <a:sym typeface="Times New Roman"/>
              </a:rPr>
              <a:t>Công dụng</a:t>
            </a:r>
            <a:r>
              <a:rPr b="1" lang="en-US" sz="2800">
                <a:solidFill>
                  <a:schemeClr val="dk1"/>
                </a:solidFill>
                <a:latin typeface="Times New Roman"/>
                <a:ea typeface="Times New Roman"/>
                <a:cs typeface="Times New Roman"/>
                <a:sym typeface="Times New Roman"/>
              </a:rPr>
              <a:t>:  Chiếc áo dài ngày nay không chỉ là trang phục lễ hội truyền thống mang đậm bản sắc văn văn hóa dân tộc, </a:t>
            </a:r>
            <a:r>
              <a:rPr lang="en-US" sz="2800">
                <a:solidFill>
                  <a:schemeClr val="dk1"/>
                </a:solidFill>
                <a:latin typeface="Times New Roman"/>
                <a:ea typeface="Times New Roman"/>
                <a:cs typeface="Times New Roman"/>
                <a:sym typeface="Times New Roman"/>
              </a:rPr>
              <a:t>là biểu tượng của người phụ nữ Việt Nam mà chiếc áo dài đã trở thành</a:t>
            </a:r>
            <a:r>
              <a:rPr b="1" lang="en-US" sz="2800">
                <a:solidFill>
                  <a:schemeClr val="dk1"/>
                </a:solidFill>
                <a:latin typeface="Times New Roman"/>
                <a:ea typeface="Times New Roman"/>
                <a:cs typeface="Times New Roman"/>
                <a:sym typeface="Times New Roman"/>
              </a:rPr>
              <a:t> trang phục công sở </a:t>
            </a:r>
            <a:r>
              <a:rPr lang="en-US" sz="2800">
                <a:solidFill>
                  <a:schemeClr val="dk1"/>
                </a:solidFill>
                <a:latin typeface="Times New Roman"/>
                <a:ea typeface="Times New Roman"/>
                <a:cs typeface="Times New Roman"/>
                <a:sym typeface="Times New Roman"/>
              </a:rPr>
              <a:t>như các ngành nghề: tiếp viên hàng không, nữ giáo viên, nữ nhân viên ngân hàng, học sinh,… Ngoài ra ta có thể </a:t>
            </a:r>
            <a:r>
              <a:rPr b="1" lang="en-US" sz="2800">
                <a:solidFill>
                  <a:schemeClr val="dk1"/>
                </a:solidFill>
                <a:latin typeface="Times New Roman"/>
                <a:ea typeface="Times New Roman"/>
                <a:cs typeface="Times New Roman"/>
                <a:sym typeface="Times New Roman"/>
              </a:rPr>
              <a:t>diện áo dài để đi dự tiệc</a:t>
            </a:r>
            <a:r>
              <a:rPr lang="en-US" sz="2800">
                <a:solidFill>
                  <a:schemeClr val="dk1"/>
                </a:solidFill>
                <a:latin typeface="Times New Roman"/>
                <a:ea typeface="Times New Roman"/>
                <a:cs typeface="Times New Roman"/>
                <a:sym typeface="Times New Roman"/>
              </a:rPr>
              <a:t>, dạo phố vừa kín đáo, duyên dáng nhưng cũng không kém phần thời trang, thanh lịch. Chiếc áo dài khi mặc thường được được đi kèm với chiếc nón lá đội đầu càng tôn vẻ dịu dàng nữ tính của người phụ nữ Việt Nam. Chiếc áo dài là niềm tự hào của y phục dân tộc, thấm đẫm tâm hồn cốt cách Việt Nam.  Năm 1970 tại hội chợ quốc tế O-sa-ka ( Nhật Bản) chiếc áo dài Việt Nam đã đạt huy chương vàng về y phục dân tộc.</a:t>
            </a:r>
            <a:endParaRPr sz="28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3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20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2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20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06" name="Google Shape;106;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descr="WideScreen07" id="107" name="Google Shape;107;p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8" name="Google Shape;108;p2"/>
          <p:cNvSpPr/>
          <p:nvPr/>
        </p:nvSpPr>
        <p:spPr>
          <a:xfrm>
            <a:off x="1981200" y="1578245"/>
            <a:ext cx="8229600" cy="2362200"/>
          </a:xfrm>
          <a:prstGeom prst="rect">
            <a:avLst/>
          </a:prstGeom>
        </p:spPr>
        <p:txBody>
          <a:bodyPr>
            <a:prstTxWarp prst="textPlain"/>
          </a:bodyPr>
          <a:lstStyle/>
          <a:p>
            <a:pPr lvl="0" algn="ctr"/>
            <a:r>
              <a:rPr b="1" i="0">
                <a:ln cap="flat" cmpd="sng" w="19050">
                  <a:solidFill>
                    <a:srgbClr val="0000FF"/>
                  </a:solidFill>
                  <a:prstDash val="solid"/>
                  <a:round/>
                  <a:headEnd len="sm" w="sm" type="none"/>
                  <a:tailEnd len="sm" w="sm" type="none"/>
                </a:ln>
                <a:solidFill>
                  <a:srgbClr val="FF0000"/>
                </a:solidFill>
                <a:latin typeface="Times New Roman"/>
              </a:rPr>
              <a:t>ÔN TẬP KIỂM TRA HỌC KÌ I</a:t>
            </a:r>
            <a:br>
              <a:rPr b="1" i="0">
                <a:ln cap="flat" cmpd="sng" w="19050">
                  <a:solidFill>
                    <a:srgbClr val="0000FF"/>
                  </a:solidFill>
                  <a:prstDash val="solid"/>
                  <a:round/>
                  <a:headEnd len="sm" w="sm" type="none"/>
                  <a:tailEnd len="sm" w="sm" type="none"/>
                </a:ln>
                <a:solidFill>
                  <a:srgbClr val="FF0000"/>
                </a:solidFill>
                <a:latin typeface="Times New Roman"/>
              </a:rPr>
            </a:br>
            <a:r>
              <a:rPr b="1" i="0">
                <a:ln cap="flat" cmpd="sng" w="19050">
                  <a:solidFill>
                    <a:srgbClr val="0000FF"/>
                  </a:solidFill>
                  <a:prstDash val="solid"/>
                  <a:round/>
                  <a:headEnd len="sm" w="sm" type="none"/>
                  <a:tailEnd len="sm" w="sm" type="none"/>
                </a:ln>
                <a:solidFill>
                  <a:srgbClr val="FF0000"/>
                </a:solidFill>
                <a:latin typeface="Times New Roman"/>
              </a:rPr>
              <a:t>(VĂN THUYẾT MINH)</a:t>
            </a:r>
          </a:p>
        </p:txBody>
      </p:sp>
      <p:pic>
        <p:nvPicPr>
          <p:cNvPr descr="FIREWRK8" id="109" name="Google Shape;109;p2"/>
          <p:cNvPicPr preferRelativeResize="0"/>
          <p:nvPr/>
        </p:nvPicPr>
        <p:blipFill rotWithShape="1">
          <a:blip r:embed="rId4">
            <a:alphaModFix/>
          </a:blip>
          <a:srcRect b="0" l="0" r="0" t="0"/>
          <a:stretch/>
        </p:blipFill>
        <p:spPr>
          <a:xfrm>
            <a:off x="8305800" y="0"/>
            <a:ext cx="2362200" cy="1676400"/>
          </a:xfrm>
          <a:prstGeom prst="rect">
            <a:avLst/>
          </a:prstGeom>
          <a:noFill/>
          <a:ln>
            <a:noFill/>
          </a:ln>
        </p:spPr>
      </p:pic>
      <p:pic>
        <p:nvPicPr>
          <p:cNvPr descr="FIREWRK8" id="110" name="Google Shape;110;p2"/>
          <p:cNvPicPr preferRelativeResize="0"/>
          <p:nvPr/>
        </p:nvPicPr>
        <p:blipFill rotWithShape="1">
          <a:blip r:embed="rId4">
            <a:alphaModFix/>
          </a:blip>
          <a:srcRect b="0" l="0" r="0" t="0"/>
          <a:stretch/>
        </p:blipFill>
        <p:spPr>
          <a:xfrm>
            <a:off x="8305800" y="5181600"/>
            <a:ext cx="2362200" cy="1676400"/>
          </a:xfrm>
          <a:prstGeom prst="rect">
            <a:avLst/>
          </a:prstGeom>
          <a:noFill/>
          <a:ln>
            <a:noFill/>
          </a:ln>
        </p:spPr>
      </p:pic>
      <p:pic>
        <p:nvPicPr>
          <p:cNvPr descr="FIREWRK8" id="111" name="Google Shape;111;p2"/>
          <p:cNvPicPr preferRelativeResize="0"/>
          <p:nvPr/>
        </p:nvPicPr>
        <p:blipFill rotWithShape="1">
          <a:blip r:embed="rId4">
            <a:alphaModFix/>
          </a:blip>
          <a:srcRect b="0" l="0" r="0" t="0"/>
          <a:stretch/>
        </p:blipFill>
        <p:spPr>
          <a:xfrm>
            <a:off x="1524000" y="5181600"/>
            <a:ext cx="2362200" cy="1676400"/>
          </a:xfrm>
          <a:prstGeom prst="rect">
            <a:avLst/>
          </a:prstGeom>
          <a:noFill/>
          <a:ln>
            <a:noFill/>
          </a:ln>
        </p:spPr>
      </p:pic>
      <p:pic>
        <p:nvPicPr>
          <p:cNvPr descr="FIREWRK8" id="112" name="Google Shape;112;p2"/>
          <p:cNvPicPr preferRelativeResize="0"/>
          <p:nvPr/>
        </p:nvPicPr>
        <p:blipFill rotWithShape="1">
          <a:blip r:embed="rId4">
            <a:alphaModFix/>
          </a:blip>
          <a:srcRect b="0" l="0" r="0" t="0"/>
          <a:stretch/>
        </p:blipFill>
        <p:spPr>
          <a:xfrm>
            <a:off x="4800600" y="5181600"/>
            <a:ext cx="2362200" cy="1676400"/>
          </a:xfrm>
          <a:prstGeom prst="rect">
            <a:avLst/>
          </a:prstGeom>
          <a:noFill/>
          <a:ln>
            <a:noFill/>
          </a:ln>
        </p:spPr>
      </p:pic>
      <p:pic>
        <p:nvPicPr>
          <p:cNvPr id="113" name="Google Shape;113;p2"/>
          <p:cNvPicPr preferRelativeResize="0"/>
          <p:nvPr/>
        </p:nvPicPr>
        <p:blipFill rotWithShape="1">
          <a:blip r:embed="rId5">
            <a:alphaModFix/>
          </a:blip>
          <a:srcRect b="0" l="0" r="0" t="0"/>
          <a:stretch/>
        </p:blipFill>
        <p:spPr>
          <a:xfrm>
            <a:off x="1733551" y="349251"/>
            <a:ext cx="995363" cy="995363"/>
          </a:xfrm>
          <a:prstGeom prst="rect">
            <a:avLst/>
          </a:prstGeom>
          <a:noFill/>
          <a:ln>
            <a:noFill/>
          </a:ln>
        </p:spPr>
      </p:pic>
    </p:spTree>
  </p:cSld>
  <p:clrMapOvr>
    <a:masterClrMapping/>
  </p:clrMapOvr>
  <p:transition spd="slow">
    <p:strips dir="ru"/>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p:tgtEl>
                                          <p:spTgt spid="108"/>
                                        </p:tgtEl>
                                        <p:attrNameLst>
                                          <p:attrName>ppt_w</p:attrName>
                                        </p:attrNameLst>
                                      </p:cBhvr>
                                      <p:tavLst>
                                        <p:tav fmla="" tm="0">
                                          <p:val>
                                            <p:strVal val="0"/>
                                          </p:val>
                                        </p:tav>
                                        <p:tav fmla="" tm="100000">
                                          <p:val>
                                            <p:strVal val="#ppt_w"/>
                                          </p:val>
                                        </p:tav>
                                      </p:tavLst>
                                    </p:anim>
                                    <p:anim calcmode="lin" valueType="num">
                                      <p:cBhvr additive="base">
                                        <p:cTn dur="1000"/>
                                        <p:tgtEl>
                                          <p:spTgt spid="108"/>
                                        </p:tgtEl>
                                        <p:attrNameLst>
                                          <p:attrName>ppt_h</p:attrName>
                                        </p:attrNameLst>
                                      </p:cBhvr>
                                      <p:tavLst>
                                        <p:tav fmla="" tm="0">
                                          <p:val>
                                            <p:strVal val="0"/>
                                          </p:val>
                                        </p:tav>
                                        <p:tav fmla="" tm="100000">
                                          <p:val>
                                            <p:strVal val="#ppt_h"/>
                                          </p:val>
                                        </p:tav>
                                      </p:tavLst>
                                    </p:anim>
                                  </p:childTnLst>
                                </p:cTn>
                              </p:par>
                              <p:par>
                                <p:cTn fill="hold" nodeType="withEffect" presetClass="emph" presetID="8" presetSubtype="0">
                                  <p:stCondLst>
                                    <p:cond delay="0"/>
                                  </p:stCondLst>
                                  <p:childTnLst>
                                    <p:animRot by="-21600000">
                                      <p:cBhvr>
                                        <p:cTn dur="2000" fill="hold"/>
                                        <p:tgtEl>
                                          <p:spTgt spid="109"/>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110"/>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111"/>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112"/>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0"/>
          <p:cNvSpPr/>
          <p:nvPr/>
        </p:nvSpPr>
        <p:spPr>
          <a:xfrm>
            <a:off x="1176020" y="290195"/>
            <a:ext cx="10407650" cy="64516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600" u="sng">
                <a:solidFill>
                  <a:srgbClr val="FF0000"/>
                </a:solidFill>
                <a:latin typeface="Times New Roman"/>
                <a:ea typeface="Times New Roman"/>
                <a:cs typeface="Times New Roman"/>
                <a:sym typeface="Times New Roman"/>
              </a:rPr>
              <a:t>Đề 1:</a:t>
            </a:r>
            <a:r>
              <a:rPr b="1" lang="en-US" sz="3600">
                <a:solidFill>
                  <a:srgbClr val="FF0000"/>
                </a:solidFill>
                <a:latin typeface="Times New Roman"/>
                <a:ea typeface="Times New Roman"/>
                <a:cs typeface="Times New Roman"/>
                <a:sym typeface="Times New Roman"/>
              </a:rPr>
              <a:t> Giới thiệu một đồ dùng/ vật dụng/ trang phục</a:t>
            </a:r>
            <a:r>
              <a:rPr lang="en-US" sz="3600">
                <a:solidFill>
                  <a:srgbClr val="FF0000"/>
                </a:solidFill>
                <a:latin typeface="Times New Roman"/>
                <a:ea typeface="Times New Roman"/>
                <a:cs typeface="Times New Roman"/>
                <a:sym typeface="Times New Roman"/>
              </a:rPr>
              <a:t>:</a:t>
            </a:r>
            <a:endParaRPr sz="3600">
              <a:solidFill>
                <a:srgbClr val="FF0000"/>
              </a:solidFill>
              <a:latin typeface="Times New Roman"/>
              <a:ea typeface="Times New Roman"/>
              <a:cs typeface="Times New Roman"/>
              <a:sym typeface="Times New Roman"/>
            </a:endParaRPr>
          </a:p>
        </p:txBody>
      </p:sp>
      <p:graphicFrame>
        <p:nvGraphicFramePr>
          <p:cNvPr id="300" name="Google Shape;300;p20"/>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300" name="Google Shape;300;p20"/>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301" name="Google Shape;301;p20"/>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301" name="Google Shape;301;p20"/>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POINSET2" id="302" name="Google Shape;302;p20"/>
          <p:cNvPicPr preferRelativeResize="0"/>
          <p:nvPr/>
        </p:nvPicPr>
        <p:blipFill rotWithShape="1">
          <a:blip r:embed="rId10">
            <a:alphaModFix/>
          </a:blip>
          <a:srcRect b="0" l="0" r="0" t="0"/>
          <a:stretch/>
        </p:blipFill>
        <p:spPr>
          <a:xfrm rot="-5340000">
            <a:off x="198719" y="5578416"/>
            <a:ext cx="1154112" cy="1381125"/>
          </a:xfrm>
          <a:prstGeom prst="rect">
            <a:avLst/>
          </a:prstGeom>
          <a:noFill/>
          <a:ln>
            <a:noFill/>
          </a:ln>
        </p:spPr>
      </p:pic>
      <p:sp>
        <p:nvSpPr>
          <p:cNvPr id="303" name="Google Shape;303;p20"/>
          <p:cNvSpPr/>
          <p:nvPr/>
        </p:nvSpPr>
        <p:spPr>
          <a:xfrm>
            <a:off x="858429" y="1003940"/>
            <a:ext cx="918255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rgbClr val="FF0000"/>
                </a:solidFill>
                <a:latin typeface="Times New Roman"/>
                <a:ea typeface="Times New Roman"/>
                <a:cs typeface="Times New Roman"/>
                <a:sym typeface="Times New Roman"/>
              </a:rPr>
              <a:t>II. Thân bài:</a:t>
            </a:r>
            <a:endParaRPr b="1" i="1" sz="3200">
              <a:solidFill>
                <a:srgbClr val="FF0000"/>
              </a:solidFill>
              <a:latin typeface="Times New Roman"/>
              <a:ea typeface="Times New Roman"/>
              <a:cs typeface="Times New Roman"/>
              <a:sym typeface="Times New Roman"/>
            </a:endParaRPr>
          </a:p>
        </p:txBody>
      </p:sp>
      <p:sp>
        <p:nvSpPr>
          <p:cNvPr id="304" name="Google Shape;304;p20"/>
          <p:cNvSpPr/>
          <p:nvPr/>
        </p:nvSpPr>
        <p:spPr>
          <a:xfrm>
            <a:off x="655637" y="1834429"/>
            <a:ext cx="10495373" cy="3599815"/>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lang="en-US" sz="3600">
                <a:solidFill>
                  <a:schemeClr val="dk1"/>
                </a:solidFill>
                <a:latin typeface="Times New Roman"/>
                <a:ea typeface="Times New Roman"/>
                <a:cs typeface="Times New Roman"/>
                <a:sym typeface="Times New Roman"/>
              </a:rPr>
              <a:t> </a:t>
            </a:r>
            <a:r>
              <a:rPr b="1" lang="en-US" sz="3200">
                <a:solidFill>
                  <a:schemeClr val="dk1"/>
                </a:solidFill>
                <a:latin typeface="Times New Roman"/>
                <a:ea typeface="Times New Roman"/>
                <a:cs typeface="Times New Roman"/>
                <a:sym typeface="Times New Roman"/>
              </a:rPr>
              <a:t>5. </a:t>
            </a:r>
            <a:r>
              <a:rPr b="1" lang="en-US" sz="3200" u="sng">
                <a:solidFill>
                  <a:schemeClr val="dk1"/>
                </a:solidFill>
                <a:latin typeface="Times New Roman"/>
                <a:ea typeface="Times New Roman"/>
                <a:cs typeface="Times New Roman"/>
                <a:sym typeface="Times New Roman"/>
              </a:rPr>
              <a:t>Bảo quản</a:t>
            </a:r>
            <a:r>
              <a:rPr b="1" lang="en-US" sz="3200">
                <a:solidFill>
                  <a:schemeClr val="dk1"/>
                </a:solidFill>
                <a:latin typeface="Times New Roman"/>
                <a:ea typeface="Times New Roman"/>
                <a:cs typeface="Times New Roman"/>
                <a:sym typeface="Times New Roman"/>
              </a:rPr>
              <a:t>: </a:t>
            </a:r>
            <a:r>
              <a:rPr lang="en-US" sz="3200">
                <a:solidFill>
                  <a:schemeClr val="dk1"/>
                </a:solidFill>
                <a:latin typeface="Times New Roman"/>
                <a:ea typeface="Times New Roman"/>
                <a:cs typeface="Times New Roman"/>
                <a:sym typeface="Times New Roman"/>
              </a:rPr>
              <a:t> Áo dài được may bằng chất liệu vải mềm nên đòi hỏi phải được </a:t>
            </a:r>
            <a:r>
              <a:rPr b="1" lang="en-US" sz="3200">
                <a:solidFill>
                  <a:schemeClr val="dk1"/>
                </a:solidFill>
                <a:latin typeface="Times New Roman"/>
                <a:ea typeface="Times New Roman"/>
                <a:cs typeface="Times New Roman"/>
                <a:sym typeface="Times New Roman"/>
              </a:rPr>
              <a:t>bảo quản cẩn thận</a:t>
            </a:r>
            <a:r>
              <a:rPr lang="en-US" sz="3200">
                <a:solidFill>
                  <a:schemeClr val="dk1"/>
                </a:solidFill>
                <a:latin typeface="Times New Roman"/>
                <a:ea typeface="Times New Roman"/>
                <a:cs typeface="Times New Roman"/>
                <a:sym typeface="Times New Roman"/>
              </a:rPr>
              <a:t>. Mặc xong nên giặt ngay để tránh ẩm mốc. Khi giặt áo, chúng ta chỉ nên giặt bằng tay, giũ cho áo ráo nước và phơi ngoài nắng nhẹ, tránh nắng gắt vì áo dễ bạc màu. Sau đó ủi với nhiệt độ vừa phải, treo vào móc áo và cất vào tủ. Bảo quản tốt thì áo dài sẽ mặc bền, giữ được dáng áo và màu sắc đẹp.</a:t>
            </a:r>
            <a:endParaRPr sz="3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20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2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2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1"/>
          <p:cNvSpPr/>
          <p:nvPr/>
        </p:nvSpPr>
        <p:spPr>
          <a:xfrm>
            <a:off x="1161415" y="127635"/>
            <a:ext cx="10797540" cy="64516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600" u="sng">
                <a:solidFill>
                  <a:srgbClr val="FF0000"/>
                </a:solidFill>
                <a:latin typeface="Times New Roman"/>
                <a:ea typeface="Times New Roman"/>
                <a:cs typeface="Times New Roman"/>
                <a:sym typeface="Times New Roman"/>
              </a:rPr>
              <a:t>Đề 1:</a:t>
            </a:r>
            <a:r>
              <a:rPr b="1" lang="en-US" sz="3600">
                <a:solidFill>
                  <a:srgbClr val="FF0000"/>
                </a:solidFill>
                <a:latin typeface="Times New Roman"/>
                <a:ea typeface="Times New Roman"/>
                <a:cs typeface="Times New Roman"/>
                <a:sym typeface="Times New Roman"/>
              </a:rPr>
              <a:t> Giới thiệu một đồ dùng/ vật dụng/ trang phục</a:t>
            </a:r>
            <a:r>
              <a:rPr lang="en-US" sz="3600">
                <a:solidFill>
                  <a:srgbClr val="FF0000"/>
                </a:solidFill>
                <a:latin typeface="Times New Roman"/>
                <a:ea typeface="Times New Roman"/>
                <a:cs typeface="Times New Roman"/>
                <a:sym typeface="Times New Roman"/>
              </a:rPr>
              <a:t>:</a:t>
            </a:r>
            <a:endParaRPr sz="3600">
              <a:solidFill>
                <a:srgbClr val="FF0000"/>
              </a:solidFill>
              <a:latin typeface="Times New Roman"/>
              <a:ea typeface="Times New Roman"/>
              <a:cs typeface="Times New Roman"/>
              <a:sym typeface="Times New Roman"/>
            </a:endParaRPr>
          </a:p>
        </p:txBody>
      </p:sp>
      <p:graphicFrame>
        <p:nvGraphicFramePr>
          <p:cNvPr id="310" name="Google Shape;310;p21"/>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310" name="Google Shape;310;p21"/>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311" name="Google Shape;311;p21"/>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311" name="Google Shape;311;p21"/>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POINSET2" id="312" name="Google Shape;312;p21"/>
          <p:cNvPicPr preferRelativeResize="0"/>
          <p:nvPr/>
        </p:nvPicPr>
        <p:blipFill rotWithShape="1">
          <a:blip r:embed="rId10">
            <a:alphaModFix/>
          </a:blip>
          <a:srcRect b="0" l="0" r="0" t="0"/>
          <a:stretch/>
        </p:blipFill>
        <p:spPr>
          <a:xfrm rot="-5340000">
            <a:off x="198719" y="5578416"/>
            <a:ext cx="1154112" cy="1381125"/>
          </a:xfrm>
          <a:prstGeom prst="rect">
            <a:avLst/>
          </a:prstGeom>
          <a:noFill/>
          <a:ln>
            <a:noFill/>
          </a:ln>
        </p:spPr>
      </p:pic>
      <p:sp>
        <p:nvSpPr>
          <p:cNvPr id="313" name="Google Shape;313;p21"/>
          <p:cNvSpPr/>
          <p:nvPr/>
        </p:nvSpPr>
        <p:spPr>
          <a:xfrm>
            <a:off x="775775" y="844962"/>
            <a:ext cx="918255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u="sng">
                <a:solidFill>
                  <a:srgbClr val="FF0000"/>
                </a:solidFill>
                <a:latin typeface="Times New Roman"/>
                <a:ea typeface="Times New Roman"/>
                <a:cs typeface="Times New Roman"/>
                <a:sym typeface="Times New Roman"/>
              </a:rPr>
              <a:t>III. Kết bài:</a:t>
            </a:r>
            <a:endParaRPr b="1" i="1" sz="3200" u="sng">
              <a:solidFill>
                <a:srgbClr val="FF0000"/>
              </a:solidFill>
              <a:latin typeface="Times New Roman"/>
              <a:ea typeface="Times New Roman"/>
              <a:cs typeface="Times New Roman"/>
              <a:sym typeface="Times New Roman"/>
            </a:endParaRPr>
          </a:p>
        </p:txBody>
      </p:sp>
      <p:sp>
        <p:nvSpPr>
          <p:cNvPr id="314" name="Google Shape;314;p21"/>
          <p:cNvSpPr/>
          <p:nvPr/>
        </p:nvSpPr>
        <p:spPr>
          <a:xfrm>
            <a:off x="444115" y="1501007"/>
            <a:ext cx="11430000" cy="550920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Times New Roman"/>
                <a:ea typeface="Times New Roman"/>
                <a:cs typeface="Times New Roman"/>
                <a:sym typeface="Times New Roman"/>
              </a:rPr>
              <a:t> Áo dài được xem là quốc phục của nước Việt Nam. Hiện nay có nhiều mẫu thời trang ra đời rất đẹp và hiện đại nhưng vẫn không có mẫu trang phục nào thay thế được chiếc áo dài – trang phục truyền thống của người phụ nữ Việt Nam. Mỗi người Việt Nam dù ở đâu nhưng  khi nhìn thấy tà áo dài là nhớ về quê hương, đất nước. Đúng như lời bài hát  “Một thoáng quê hương” của nhạc sỹ Thanh Tùng đã viết:</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                  Đẹp biết bao quê hương cho ta chiếc áo nhiệm màu</a:t>
            </a:r>
            <a:br>
              <a:rPr lang="en-US" sz="3200">
                <a:solidFill>
                  <a:schemeClr val="dk1"/>
                </a:solidFill>
                <a:latin typeface="Times New Roman"/>
                <a:ea typeface="Times New Roman"/>
                <a:cs typeface="Times New Roman"/>
                <a:sym typeface="Times New Roman"/>
              </a:rPr>
            </a:br>
            <a:r>
              <a:rPr lang="en-US" sz="3200">
                <a:solidFill>
                  <a:schemeClr val="dk1"/>
                </a:solidFill>
                <a:latin typeface="Times New Roman"/>
                <a:ea typeface="Times New Roman"/>
                <a:cs typeface="Times New Roman"/>
                <a:sym typeface="Times New Roman"/>
              </a:rPr>
              <a:t>                  Dù ở đâu Paris, London hay những miền xa</a:t>
            </a:r>
            <a:br>
              <a:rPr lang="en-US" sz="3200">
                <a:solidFill>
                  <a:schemeClr val="dk1"/>
                </a:solidFill>
                <a:latin typeface="Times New Roman"/>
                <a:ea typeface="Times New Roman"/>
                <a:cs typeface="Times New Roman"/>
                <a:sym typeface="Times New Roman"/>
              </a:rPr>
            </a:br>
            <a:r>
              <a:rPr lang="en-US" sz="3200">
                <a:solidFill>
                  <a:schemeClr val="dk1"/>
                </a:solidFill>
                <a:latin typeface="Times New Roman"/>
                <a:ea typeface="Times New Roman"/>
                <a:cs typeface="Times New Roman"/>
                <a:sym typeface="Times New Roman"/>
              </a:rPr>
              <a:t>                  Thoáng thấy áo dài bay trên đường phố</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                  Sẽ thấy tâm hồn quê hương ở đó em ơi!</a:t>
            </a:r>
            <a:endParaRPr sz="3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20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20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20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2"/>
          <p:cNvSpPr/>
          <p:nvPr/>
        </p:nvSpPr>
        <p:spPr>
          <a:xfrm>
            <a:off x="1176020" y="74930"/>
            <a:ext cx="10428605" cy="107632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u="sng">
                <a:solidFill>
                  <a:srgbClr val="FF0000"/>
                </a:solidFill>
                <a:latin typeface="Times New Roman"/>
                <a:ea typeface="Times New Roman"/>
                <a:cs typeface="Times New Roman"/>
                <a:sym typeface="Times New Roman"/>
              </a:rPr>
              <a:t>Đề 2:</a:t>
            </a:r>
            <a:r>
              <a:rPr lang="en-US" sz="3200" u="sng">
                <a:solidFill>
                  <a:srgbClr val="FF0000"/>
                </a:solidFill>
                <a:latin typeface="Times New Roman"/>
                <a:ea typeface="Times New Roman"/>
                <a:cs typeface="Times New Roman"/>
                <a:sym typeface="Times New Roman"/>
              </a:rPr>
              <a:t>  </a:t>
            </a:r>
            <a:r>
              <a:rPr b="1" lang="en-US" sz="3200">
                <a:solidFill>
                  <a:srgbClr val="FF0000"/>
                </a:solidFill>
                <a:latin typeface="Times New Roman"/>
                <a:ea typeface="Times New Roman"/>
                <a:cs typeface="Times New Roman"/>
                <a:sym typeface="Times New Roman"/>
              </a:rPr>
              <a:t>Thuyết minh về thể loại văn học (thể thơ thất ngôn bát cú)</a:t>
            </a:r>
            <a:endParaRPr sz="3200">
              <a:solidFill>
                <a:srgbClr val="FF0000"/>
              </a:solidFill>
              <a:latin typeface="Times New Roman"/>
              <a:ea typeface="Times New Roman"/>
              <a:cs typeface="Times New Roman"/>
              <a:sym typeface="Times New Roman"/>
            </a:endParaRPr>
          </a:p>
        </p:txBody>
      </p:sp>
      <p:graphicFrame>
        <p:nvGraphicFramePr>
          <p:cNvPr id="320" name="Google Shape;320;p22"/>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320" name="Google Shape;320;p22"/>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321" name="Google Shape;321;p22"/>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321" name="Google Shape;321;p22"/>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POINSET2" id="322" name="Google Shape;322;p22"/>
          <p:cNvPicPr preferRelativeResize="0"/>
          <p:nvPr/>
        </p:nvPicPr>
        <p:blipFill rotWithShape="1">
          <a:blip r:embed="rId10">
            <a:alphaModFix/>
          </a:blip>
          <a:srcRect b="0" l="0" r="0" t="0"/>
          <a:stretch/>
        </p:blipFill>
        <p:spPr>
          <a:xfrm rot="-5340000">
            <a:off x="198719" y="5578416"/>
            <a:ext cx="1154112" cy="1381125"/>
          </a:xfrm>
          <a:prstGeom prst="rect">
            <a:avLst/>
          </a:prstGeom>
          <a:noFill/>
          <a:ln>
            <a:noFill/>
          </a:ln>
        </p:spPr>
      </p:pic>
      <p:sp>
        <p:nvSpPr>
          <p:cNvPr id="323" name="Google Shape;323;p22"/>
          <p:cNvSpPr/>
          <p:nvPr/>
        </p:nvSpPr>
        <p:spPr>
          <a:xfrm>
            <a:off x="1529190" y="1260840"/>
            <a:ext cx="9182553" cy="501675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chemeClr val="dk1"/>
                </a:solidFill>
                <a:latin typeface="Times New Roman"/>
                <a:ea typeface="Times New Roman"/>
                <a:cs typeface="Times New Roman"/>
                <a:sym typeface="Times New Roman"/>
              </a:rPr>
              <a:t>a. Mở bài</a:t>
            </a:r>
            <a:r>
              <a:rPr lang="en-US" sz="3200">
                <a:solidFill>
                  <a:schemeClr val="dk1"/>
                </a:solidFill>
                <a:latin typeface="Times New Roman"/>
                <a:ea typeface="Times New Roman"/>
                <a:cs typeface="Times New Roman"/>
                <a:sym typeface="Times New Roman"/>
              </a:rPr>
              <a:t>:  Giới thiệu chung về thể thơ.</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i="1" lang="en-US" sz="3200">
                <a:solidFill>
                  <a:schemeClr val="dk1"/>
                </a:solidFill>
                <a:latin typeface="Times New Roman"/>
                <a:ea typeface="Times New Roman"/>
                <a:cs typeface="Times New Roman"/>
                <a:sym typeface="Times New Roman"/>
              </a:rPr>
              <a:t>b. Thân bài</a:t>
            </a:r>
            <a:r>
              <a:rPr lang="en-US" sz="3200">
                <a:solidFill>
                  <a:schemeClr val="dk1"/>
                </a:solidFill>
                <a:latin typeface="Times New Roman"/>
                <a:ea typeface="Times New Roman"/>
                <a:cs typeface="Times New Roman"/>
                <a:sym typeface="Times New Roman"/>
              </a:rPr>
              <a:t>: lần lượt trình bày các đặc điểm về:</a:t>
            </a:r>
            <a:endParaRPr sz="3200">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Nguồn gốc;</a:t>
            </a:r>
            <a:endParaRPr sz="3200">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Số câu, số chữ trong mỗi bài;</a:t>
            </a:r>
            <a:endParaRPr sz="3200">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Quy luật bằng trắc của thể thơ;</a:t>
            </a:r>
            <a:endParaRPr sz="3200">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Cách gieo vần của thể thơ;</a:t>
            </a:r>
            <a:endParaRPr sz="3200">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Cách ngắt nhịp phổ biến của mỗi dòng thơ;</a:t>
            </a:r>
            <a:endParaRPr sz="3200">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Bố cục;</a:t>
            </a:r>
            <a:endParaRPr sz="3200">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Luật đối…</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i="1" lang="en-US" sz="3200">
                <a:solidFill>
                  <a:schemeClr val="dk1"/>
                </a:solidFill>
                <a:latin typeface="Times New Roman"/>
                <a:ea typeface="Times New Roman"/>
                <a:cs typeface="Times New Roman"/>
                <a:sym typeface="Times New Roman"/>
              </a:rPr>
              <a:t>c. Kết bài</a:t>
            </a:r>
            <a:r>
              <a:rPr lang="en-US" sz="3200">
                <a:solidFill>
                  <a:schemeClr val="dk1"/>
                </a:solidFill>
                <a:latin typeface="Times New Roman"/>
                <a:ea typeface="Times New Roman"/>
                <a:cs typeface="Times New Roman"/>
                <a:sym typeface="Times New Roman"/>
              </a:rPr>
              <a:t>: Những lưu ý khi thưởng thức.</a:t>
            </a:r>
            <a:endParaRPr sz="3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20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20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graphicFrame>
        <p:nvGraphicFramePr>
          <p:cNvPr id="328" name="Google Shape;328;p23"/>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328" name="Google Shape;328;p23"/>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329" name="Google Shape;329;p23"/>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329" name="Google Shape;329;p23"/>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POINSET2" id="330" name="Google Shape;330;p23"/>
          <p:cNvPicPr preferRelativeResize="0"/>
          <p:nvPr/>
        </p:nvPicPr>
        <p:blipFill rotWithShape="1">
          <a:blip r:embed="rId10">
            <a:alphaModFix/>
          </a:blip>
          <a:srcRect b="0" l="0" r="0" t="0"/>
          <a:stretch/>
        </p:blipFill>
        <p:spPr>
          <a:xfrm rot="-5340000">
            <a:off x="198719" y="5578416"/>
            <a:ext cx="1154112" cy="1381125"/>
          </a:xfrm>
          <a:prstGeom prst="rect">
            <a:avLst/>
          </a:prstGeom>
          <a:noFill/>
          <a:ln>
            <a:noFill/>
          </a:ln>
        </p:spPr>
      </p:pic>
      <p:sp>
        <p:nvSpPr>
          <p:cNvPr id="331" name="Google Shape;331;p23"/>
          <p:cNvSpPr/>
          <p:nvPr/>
        </p:nvSpPr>
        <p:spPr>
          <a:xfrm>
            <a:off x="1136286" y="1460155"/>
            <a:ext cx="918255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rgbClr val="FF0000"/>
                </a:solidFill>
                <a:latin typeface="Times New Roman"/>
                <a:ea typeface="Times New Roman"/>
                <a:cs typeface="Times New Roman"/>
                <a:sym typeface="Times New Roman"/>
              </a:rPr>
              <a:t>I. Mở bài</a:t>
            </a:r>
            <a:r>
              <a:rPr lang="en-US" sz="3200">
                <a:solidFill>
                  <a:srgbClr val="FF0000"/>
                </a:solidFill>
                <a:latin typeface="Times New Roman"/>
                <a:ea typeface="Times New Roman"/>
                <a:cs typeface="Times New Roman"/>
                <a:sym typeface="Times New Roman"/>
              </a:rPr>
              <a:t>:</a:t>
            </a:r>
            <a:endParaRPr sz="3200">
              <a:solidFill>
                <a:srgbClr val="FF0000"/>
              </a:solidFill>
              <a:latin typeface="Times New Roman"/>
              <a:ea typeface="Times New Roman"/>
              <a:cs typeface="Times New Roman"/>
              <a:sym typeface="Times New Roman"/>
            </a:endParaRPr>
          </a:p>
        </p:txBody>
      </p:sp>
      <p:sp>
        <p:nvSpPr>
          <p:cNvPr id="332" name="Google Shape;332;p23"/>
          <p:cNvSpPr/>
          <p:nvPr/>
        </p:nvSpPr>
        <p:spPr>
          <a:xfrm>
            <a:off x="992664" y="2223046"/>
            <a:ext cx="10495373" cy="2862322"/>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lang="en-US" sz="3600">
                <a:solidFill>
                  <a:srgbClr val="0D0D0D"/>
                </a:solidFill>
                <a:latin typeface="Times New Roman"/>
                <a:ea typeface="Times New Roman"/>
                <a:cs typeface="Times New Roman"/>
                <a:sym typeface="Times New Roman"/>
              </a:rPr>
              <a:t>Văn học Việt Nam có rất nhiều thể thơ hay và chính những thể thơ ấy đã làm nên thành công cho biết bao nhà thơ, nhà văn. Tiêu biểu trong đó có </a:t>
            </a:r>
            <a:r>
              <a:rPr i="1" lang="en-US" sz="3600">
                <a:solidFill>
                  <a:srgbClr val="0D0D0D"/>
                </a:solidFill>
                <a:latin typeface="Times New Roman"/>
                <a:ea typeface="Times New Roman"/>
                <a:cs typeface="Times New Roman"/>
                <a:sym typeface="Times New Roman"/>
              </a:rPr>
              <a:t>thể thơ thất ngôn bát cú.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3600">
              <a:solidFill>
                <a:schemeClr val="dk1"/>
              </a:solidFill>
              <a:latin typeface="Times New Roman"/>
              <a:ea typeface="Times New Roman"/>
              <a:cs typeface="Times New Roman"/>
              <a:sym typeface="Times New Roman"/>
            </a:endParaRPr>
          </a:p>
        </p:txBody>
      </p:sp>
      <p:sp>
        <p:nvSpPr>
          <p:cNvPr id="333" name="Google Shape;333;p23"/>
          <p:cNvSpPr/>
          <p:nvPr/>
        </p:nvSpPr>
        <p:spPr>
          <a:xfrm>
            <a:off x="1476375" y="82550"/>
            <a:ext cx="9618345" cy="11988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sng">
                <a:solidFill>
                  <a:srgbClr val="FF0000"/>
                </a:solidFill>
                <a:latin typeface="Times New Roman"/>
                <a:ea typeface="Times New Roman"/>
                <a:cs typeface="Times New Roman"/>
                <a:sym typeface="Times New Roman"/>
              </a:rPr>
              <a:t>Đề 2: </a:t>
            </a:r>
            <a:r>
              <a:rPr b="1" lang="en-US" sz="3600">
                <a:solidFill>
                  <a:srgbClr val="FF0000"/>
                </a:solidFill>
                <a:latin typeface="Times New Roman"/>
                <a:ea typeface="Times New Roman"/>
                <a:cs typeface="Times New Roman"/>
                <a:sym typeface="Times New Roman"/>
              </a:rPr>
              <a:t>Thuyết minh về thể loại văn học (thể thơ thất ngôn bát cú)</a:t>
            </a:r>
            <a:endParaRPr b="1" sz="36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20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2000"/>
                                        <p:tgtEl>
                                          <p:spTgt spid="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graphicFrame>
        <p:nvGraphicFramePr>
          <p:cNvPr id="338" name="Google Shape;338;p24"/>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338" name="Google Shape;338;p24"/>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339" name="Google Shape;339;p24"/>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339" name="Google Shape;339;p24"/>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POINSET2" id="340" name="Google Shape;340;p24"/>
          <p:cNvPicPr preferRelativeResize="0"/>
          <p:nvPr/>
        </p:nvPicPr>
        <p:blipFill rotWithShape="1">
          <a:blip r:embed="rId10">
            <a:alphaModFix/>
          </a:blip>
          <a:srcRect b="0" l="0" r="0" t="0"/>
          <a:stretch/>
        </p:blipFill>
        <p:spPr>
          <a:xfrm rot="-5340000">
            <a:off x="198719" y="5578416"/>
            <a:ext cx="1154112" cy="1381125"/>
          </a:xfrm>
          <a:prstGeom prst="rect">
            <a:avLst/>
          </a:prstGeom>
          <a:noFill/>
          <a:ln>
            <a:noFill/>
          </a:ln>
        </p:spPr>
      </p:pic>
      <p:sp>
        <p:nvSpPr>
          <p:cNvPr id="341" name="Google Shape;341;p24"/>
          <p:cNvSpPr/>
          <p:nvPr/>
        </p:nvSpPr>
        <p:spPr>
          <a:xfrm>
            <a:off x="1097914" y="1243716"/>
            <a:ext cx="918255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rgbClr val="FF0000"/>
                </a:solidFill>
                <a:latin typeface="Times New Roman"/>
                <a:ea typeface="Times New Roman"/>
                <a:cs typeface="Times New Roman"/>
                <a:sym typeface="Times New Roman"/>
              </a:rPr>
              <a:t>II. Thân bài</a:t>
            </a:r>
            <a:r>
              <a:rPr lang="en-US" sz="3200">
                <a:solidFill>
                  <a:srgbClr val="FF0000"/>
                </a:solidFill>
                <a:latin typeface="Times New Roman"/>
                <a:ea typeface="Times New Roman"/>
                <a:cs typeface="Times New Roman"/>
                <a:sym typeface="Times New Roman"/>
              </a:rPr>
              <a:t>:</a:t>
            </a:r>
            <a:endParaRPr sz="3200">
              <a:solidFill>
                <a:srgbClr val="FF0000"/>
              </a:solidFill>
              <a:latin typeface="Times New Roman"/>
              <a:ea typeface="Times New Roman"/>
              <a:cs typeface="Times New Roman"/>
              <a:sym typeface="Times New Roman"/>
            </a:endParaRPr>
          </a:p>
        </p:txBody>
      </p:sp>
      <p:sp>
        <p:nvSpPr>
          <p:cNvPr id="342" name="Google Shape;342;p24"/>
          <p:cNvSpPr/>
          <p:nvPr/>
        </p:nvSpPr>
        <p:spPr>
          <a:xfrm>
            <a:off x="992664" y="2408617"/>
            <a:ext cx="10495373" cy="5078313"/>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lang="en-US" sz="3600">
                <a:solidFill>
                  <a:srgbClr val="0D0D0D"/>
                </a:solidFill>
                <a:latin typeface="Times New Roman"/>
                <a:ea typeface="Times New Roman"/>
                <a:cs typeface="Times New Roman"/>
                <a:sym typeface="Times New Roman"/>
              </a:rPr>
              <a:t>Thể thơ thất ngôn bát cú được hình thành từ thời nhà Đường</a:t>
            </a:r>
            <a:r>
              <a:rPr lang="en-US" sz="3600">
                <a:solidFill>
                  <a:srgbClr val="0D0D0D"/>
                </a:solidFill>
                <a:latin typeface="Times New Roman"/>
                <a:ea typeface="Times New Roman"/>
                <a:cs typeface="Times New Roman"/>
                <a:sym typeface="Times New Roman"/>
              </a:rPr>
              <a:t>. Một thời gian dài trong chế độ phong kiến, thể thơ này đã được dùng cho việc thi cử tuyển chọn nhân tài. Thể thơ này đã được phổ biến ở nước ta vào thời Bắc thuộc và chủ yếu được những cây bút quý tộc sử dụng.</a:t>
            </a:r>
            <a:endParaRPr sz="3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3600">
              <a:solidFill>
                <a:srgbClr val="FF0000"/>
              </a:solidFill>
              <a:latin typeface="Times New Roman"/>
              <a:ea typeface="Times New Roman"/>
              <a:cs typeface="Times New Roman"/>
              <a:sym typeface="Times New Roman"/>
            </a:endParaRPr>
          </a:p>
          <a:p>
            <a:pPr indent="0" lvl="0" marL="0" marR="0" rtl="0" algn="just">
              <a:spcBef>
                <a:spcPts val="0"/>
              </a:spcBef>
              <a:spcAft>
                <a:spcPts val="0"/>
              </a:spcAft>
              <a:buNone/>
            </a:pPr>
            <a:r>
              <a:rPr i="1" lang="en-US" sz="3600">
                <a:solidFill>
                  <a:srgbClr val="0D0D0D"/>
                </a:solidFill>
                <a:latin typeface="Times New Roman"/>
                <a:ea typeface="Times New Roman"/>
                <a:cs typeface="Times New Roman"/>
                <a:sym typeface="Times New Roman"/>
              </a:rPr>
              <a:t>.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3600">
              <a:solidFill>
                <a:schemeClr val="dk1"/>
              </a:solidFill>
              <a:latin typeface="Times New Roman"/>
              <a:ea typeface="Times New Roman"/>
              <a:cs typeface="Times New Roman"/>
              <a:sym typeface="Times New Roman"/>
            </a:endParaRPr>
          </a:p>
        </p:txBody>
      </p:sp>
      <p:sp>
        <p:nvSpPr>
          <p:cNvPr id="343" name="Google Shape;343;p24"/>
          <p:cNvSpPr/>
          <p:nvPr/>
        </p:nvSpPr>
        <p:spPr>
          <a:xfrm>
            <a:off x="1476375" y="82550"/>
            <a:ext cx="10546715" cy="1076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rgbClr val="FF0000"/>
                </a:solidFill>
                <a:latin typeface="Times New Roman"/>
                <a:ea typeface="Times New Roman"/>
                <a:cs typeface="Times New Roman"/>
                <a:sym typeface="Times New Roman"/>
              </a:rPr>
              <a:t>Đề 2: </a:t>
            </a:r>
            <a:r>
              <a:rPr b="1" lang="en-US" sz="3200">
                <a:solidFill>
                  <a:srgbClr val="FF0000"/>
                </a:solidFill>
                <a:latin typeface="Times New Roman"/>
                <a:ea typeface="Times New Roman"/>
                <a:cs typeface="Times New Roman"/>
                <a:sym typeface="Times New Roman"/>
              </a:rPr>
              <a:t>Thuyết minh về thể loại văn học (thể thơ thất ngôn bát cú)</a:t>
            </a:r>
            <a:endParaRPr b="1" sz="3200">
              <a:solidFill>
                <a:srgbClr val="FF0000"/>
              </a:solidFill>
              <a:latin typeface="Times New Roman"/>
              <a:ea typeface="Times New Roman"/>
              <a:cs typeface="Times New Roman"/>
              <a:sym typeface="Times New Roman"/>
            </a:endParaRPr>
          </a:p>
        </p:txBody>
      </p:sp>
      <p:sp>
        <p:nvSpPr>
          <p:cNvPr id="344" name="Google Shape;344;p24"/>
          <p:cNvSpPr/>
          <p:nvPr/>
        </p:nvSpPr>
        <p:spPr>
          <a:xfrm>
            <a:off x="1097913" y="1739561"/>
            <a:ext cx="9182553" cy="5835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chemeClr val="dk1"/>
                </a:solidFill>
                <a:latin typeface="Times New Roman"/>
                <a:ea typeface="Times New Roman"/>
                <a:cs typeface="Times New Roman"/>
                <a:sym typeface="Times New Roman"/>
              </a:rPr>
              <a:t>1. </a:t>
            </a:r>
            <a:r>
              <a:rPr b="1" i="1" lang="en-US" sz="3200" u="sng">
                <a:solidFill>
                  <a:schemeClr val="dk1"/>
                </a:solidFill>
                <a:latin typeface="Times New Roman"/>
                <a:ea typeface="Times New Roman"/>
                <a:cs typeface="Times New Roman"/>
                <a:sym typeface="Times New Roman"/>
              </a:rPr>
              <a:t>Nguồn gốc</a:t>
            </a:r>
            <a:r>
              <a:rPr b="1" i="1" lang="en-US" sz="3200">
                <a:solidFill>
                  <a:schemeClr val="dk1"/>
                </a:solidFill>
                <a:latin typeface="Times New Roman"/>
                <a:ea typeface="Times New Roman"/>
                <a:cs typeface="Times New Roman"/>
                <a:sym typeface="Times New Roman"/>
              </a:rPr>
              <a:t>: </a:t>
            </a:r>
            <a:endParaRPr b="1" i="1" sz="3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2000"/>
                                        <p:tgtEl>
                                          <p:spTgt spid="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graphicFrame>
        <p:nvGraphicFramePr>
          <p:cNvPr id="349" name="Google Shape;349;p25"/>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349" name="Google Shape;349;p25"/>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350" name="Google Shape;350;p25"/>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350" name="Google Shape;350;p25"/>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POINSET2" id="351" name="Google Shape;351;p25"/>
          <p:cNvPicPr preferRelativeResize="0"/>
          <p:nvPr/>
        </p:nvPicPr>
        <p:blipFill rotWithShape="1">
          <a:blip r:embed="rId10">
            <a:alphaModFix/>
          </a:blip>
          <a:srcRect b="0" l="0" r="0" t="0"/>
          <a:stretch/>
        </p:blipFill>
        <p:spPr>
          <a:xfrm rot="-5340000">
            <a:off x="198719" y="5578416"/>
            <a:ext cx="1154112" cy="1381125"/>
          </a:xfrm>
          <a:prstGeom prst="rect">
            <a:avLst/>
          </a:prstGeom>
          <a:noFill/>
          <a:ln>
            <a:noFill/>
          </a:ln>
        </p:spPr>
      </p:pic>
      <p:sp>
        <p:nvSpPr>
          <p:cNvPr id="352" name="Google Shape;352;p25"/>
          <p:cNvSpPr/>
          <p:nvPr/>
        </p:nvSpPr>
        <p:spPr>
          <a:xfrm>
            <a:off x="1097914" y="1175771"/>
            <a:ext cx="918255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rgbClr val="FF0000"/>
                </a:solidFill>
                <a:latin typeface="Times New Roman"/>
                <a:ea typeface="Times New Roman"/>
                <a:cs typeface="Times New Roman"/>
                <a:sym typeface="Times New Roman"/>
              </a:rPr>
              <a:t>II. Thân bài</a:t>
            </a:r>
            <a:r>
              <a:rPr lang="en-US" sz="3200">
                <a:solidFill>
                  <a:srgbClr val="FF0000"/>
                </a:solidFill>
                <a:latin typeface="Times New Roman"/>
                <a:ea typeface="Times New Roman"/>
                <a:cs typeface="Times New Roman"/>
                <a:sym typeface="Times New Roman"/>
              </a:rPr>
              <a:t>:</a:t>
            </a:r>
            <a:endParaRPr sz="3200">
              <a:solidFill>
                <a:srgbClr val="FF0000"/>
              </a:solidFill>
              <a:latin typeface="Times New Roman"/>
              <a:ea typeface="Times New Roman"/>
              <a:cs typeface="Times New Roman"/>
              <a:sym typeface="Times New Roman"/>
            </a:endParaRPr>
          </a:p>
        </p:txBody>
      </p:sp>
      <p:sp>
        <p:nvSpPr>
          <p:cNvPr id="353" name="Google Shape;353;p25"/>
          <p:cNvSpPr/>
          <p:nvPr/>
        </p:nvSpPr>
        <p:spPr>
          <a:xfrm>
            <a:off x="826542" y="5100824"/>
            <a:ext cx="10495373" cy="2308324"/>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lang="en-US" sz="3600">
                <a:solidFill>
                  <a:srgbClr val="0D0D0D"/>
                </a:solidFill>
                <a:latin typeface="Times New Roman"/>
                <a:ea typeface="Times New Roman"/>
                <a:cs typeface="Times New Roman"/>
                <a:sym typeface="Times New Roman"/>
              </a:rPr>
              <a:t>Thể thơ này quy định rất nghiêm ngặt về luật bằng trắc. </a:t>
            </a:r>
            <a:endParaRPr sz="36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3600">
              <a:solidFill>
                <a:srgbClr val="FF0000"/>
              </a:solidFill>
              <a:latin typeface="Times New Roman"/>
              <a:ea typeface="Times New Roman"/>
              <a:cs typeface="Times New Roman"/>
              <a:sym typeface="Times New Roman"/>
            </a:endParaRPr>
          </a:p>
          <a:p>
            <a:pPr indent="0" lvl="0" marL="0" marR="0" rtl="0" algn="just">
              <a:spcBef>
                <a:spcPts val="0"/>
              </a:spcBef>
              <a:spcAft>
                <a:spcPts val="0"/>
              </a:spcAft>
              <a:buNone/>
            </a:pPr>
            <a:r>
              <a:rPr i="1" lang="en-US" sz="3600">
                <a:solidFill>
                  <a:srgbClr val="0D0D0D"/>
                </a:solidFill>
                <a:latin typeface="Times New Roman"/>
                <a:ea typeface="Times New Roman"/>
                <a:cs typeface="Times New Roman"/>
                <a:sym typeface="Times New Roman"/>
              </a:rPr>
              <a:t>.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3600">
              <a:solidFill>
                <a:schemeClr val="dk1"/>
              </a:solidFill>
              <a:latin typeface="Times New Roman"/>
              <a:ea typeface="Times New Roman"/>
              <a:cs typeface="Times New Roman"/>
              <a:sym typeface="Times New Roman"/>
            </a:endParaRPr>
          </a:p>
        </p:txBody>
      </p:sp>
      <p:sp>
        <p:nvSpPr>
          <p:cNvPr id="354" name="Google Shape;354;p25"/>
          <p:cNvSpPr/>
          <p:nvPr/>
        </p:nvSpPr>
        <p:spPr>
          <a:xfrm>
            <a:off x="1476375" y="82550"/>
            <a:ext cx="9845675" cy="1076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rgbClr val="FF0000"/>
                </a:solidFill>
                <a:latin typeface="Times New Roman"/>
                <a:ea typeface="Times New Roman"/>
                <a:cs typeface="Times New Roman"/>
                <a:sym typeface="Times New Roman"/>
              </a:rPr>
              <a:t>Đề 2: Thuyết minh về thể loại văn học (thể thơ thất ngôn bát cú)</a:t>
            </a:r>
            <a:endParaRPr b="1" sz="3200" u="sng">
              <a:solidFill>
                <a:srgbClr val="FF0000"/>
              </a:solidFill>
              <a:latin typeface="Times New Roman"/>
              <a:ea typeface="Times New Roman"/>
              <a:cs typeface="Times New Roman"/>
              <a:sym typeface="Times New Roman"/>
            </a:endParaRPr>
          </a:p>
        </p:txBody>
      </p:sp>
      <p:sp>
        <p:nvSpPr>
          <p:cNvPr id="355" name="Google Shape;355;p25"/>
          <p:cNvSpPr/>
          <p:nvPr/>
        </p:nvSpPr>
        <p:spPr>
          <a:xfrm>
            <a:off x="1064258" y="1908471"/>
            <a:ext cx="9182553" cy="5835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chemeClr val="dk1"/>
                </a:solidFill>
                <a:latin typeface="Times New Roman"/>
                <a:ea typeface="Times New Roman"/>
                <a:cs typeface="Times New Roman"/>
                <a:sym typeface="Times New Roman"/>
              </a:rPr>
              <a:t>2. </a:t>
            </a:r>
            <a:r>
              <a:rPr b="1" i="1" lang="en-US" sz="3200" u="sng">
                <a:solidFill>
                  <a:schemeClr val="dk1"/>
                </a:solidFill>
                <a:latin typeface="Times New Roman"/>
                <a:ea typeface="Times New Roman"/>
                <a:cs typeface="Times New Roman"/>
                <a:sym typeface="Times New Roman"/>
              </a:rPr>
              <a:t>Về số câu, số chữ:</a:t>
            </a:r>
            <a:endParaRPr b="1" i="1" sz="3200" u="sng">
              <a:solidFill>
                <a:schemeClr val="dk1"/>
              </a:solidFill>
              <a:latin typeface="Times New Roman"/>
              <a:ea typeface="Times New Roman"/>
              <a:cs typeface="Times New Roman"/>
              <a:sym typeface="Times New Roman"/>
            </a:endParaRPr>
          </a:p>
        </p:txBody>
      </p:sp>
      <p:sp>
        <p:nvSpPr>
          <p:cNvPr id="356" name="Google Shape;356;p25"/>
          <p:cNvSpPr/>
          <p:nvPr/>
        </p:nvSpPr>
        <p:spPr>
          <a:xfrm>
            <a:off x="974340" y="2543715"/>
            <a:ext cx="10423527" cy="206210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3200">
                <a:solidFill>
                  <a:srgbClr val="0D0D0D"/>
                </a:solidFill>
                <a:latin typeface="Times New Roman"/>
                <a:ea typeface="Times New Roman"/>
                <a:cs typeface="Times New Roman"/>
                <a:sym typeface="Times New Roman"/>
              </a:rPr>
              <a:t>Mỗi bài thơ thất ngôn bát cú bắt buộc phải có </a:t>
            </a:r>
            <a:r>
              <a:rPr i="1" lang="en-US" sz="3200">
                <a:solidFill>
                  <a:srgbClr val="0D0D0D"/>
                </a:solidFill>
                <a:latin typeface="Times New Roman"/>
                <a:ea typeface="Times New Roman"/>
                <a:cs typeface="Times New Roman"/>
                <a:sym typeface="Times New Roman"/>
              </a:rPr>
              <a:t>8 câu</a:t>
            </a:r>
            <a:r>
              <a:rPr lang="en-US" sz="3200">
                <a:solidFill>
                  <a:srgbClr val="0D0D0D"/>
                </a:solidFill>
                <a:latin typeface="Times New Roman"/>
                <a:ea typeface="Times New Roman"/>
                <a:cs typeface="Times New Roman"/>
                <a:sym typeface="Times New Roman"/>
              </a:rPr>
              <a:t>, </a:t>
            </a:r>
            <a:r>
              <a:rPr i="1" lang="en-US" sz="3200">
                <a:solidFill>
                  <a:srgbClr val="0D0D0D"/>
                </a:solidFill>
                <a:latin typeface="Times New Roman"/>
                <a:ea typeface="Times New Roman"/>
                <a:cs typeface="Times New Roman"/>
                <a:sym typeface="Times New Roman"/>
              </a:rPr>
              <a:t>mỗi câu 7 chữ </a:t>
            </a:r>
            <a:r>
              <a:rPr lang="en-US" sz="3200">
                <a:solidFill>
                  <a:srgbClr val="0D0D0D"/>
                </a:solidFill>
                <a:latin typeface="Times New Roman"/>
                <a:ea typeface="Times New Roman"/>
                <a:cs typeface="Times New Roman"/>
                <a:sym typeface="Times New Roman"/>
              </a:rPr>
              <a:t>(cả bài là 56 chữ). Không được thêm hay bớt một từ, một câu nào.</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p:txBody>
      </p:sp>
      <p:sp>
        <p:nvSpPr>
          <p:cNvPr id="357" name="Google Shape;357;p25"/>
          <p:cNvSpPr/>
          <p:nvPr/>
        </p:nvSpPr>
        <p:spPr>
          <a:xfrm>
            <a:off x="1097913" y="4192883"/>
            <a:ext cx="4976316" cy="63246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1" lang="en-US" sz="3200">
                <a:solidFill>
                  <a:schemeClr val="dk1"/>
                </a:solidFill>
                <a:latin typeface="Times New Roman"/>
                <a:ea typeface="Times New Roman"/>
                <a:cs typeface="Times New Roman"/>
                <a:sym typeface="Times New Roman"/>
              </a:rPr>
              <a:t>3.</a:t>
            </a:r>
            <a:r>
              <a:rPr i="1" lang="en-US" sz="3200">
                <a:solidFill>
                  <a:schemeClr val="dk1"/>
                </a:solidFill>
                <a:latin typeface="Times New Roman"/>
                <a:ea typeface="Times New Roman"/>
                <a:cs typeface="Times New Roman"/>
                <a:sym typeface="Times New Roman"/>
              </a:rPr>
              <a:t> </a:t>
            </a:r>
            <a:r>
              <a:rPr b="1" i="1" lang="en-US" sz="3200" u="sng">
                <a:solidFill>
                  <a:schemeClr val="dk1"/>
                </a:solidFill>
                <a:latin typeface="Times New Roman"/>
                <a:ea typeface="Times New Roman"/>
                <a:cs typeface="Times New Roman"/>
                <a:sym typeface="Times New Roman"/>
              </a:rPr>
              <a:t>Về qui luật bằng trắc:</a:t>
            </a:r>
            <a:endParaRPr b="1" i="1" sz="3200" u="sng">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20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graphicFrame>
        <p:nvGraphicFramePr>
          <p:cNvPr id="362" name="Google Shape;362;p26"/>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362" name="Google Shape;362;p26"/>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363" name="Google Shape;363;p26"/>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363" name="Google Shape;363;p26"/>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POINSET2" id="364" name="Google Shape;364;p26"/>
          <p:cNvPicPr preferRelativeResize="0"/>
          <p:nvPr/>
        </p:nvPicPr>
        <p:blipFill rotWithShape="1">
          <a:blip r:embed="rId10">
            <a:alphaModFix/>
          </a:blip>
          <a:srcRect b="0" l="0" r="0" t="0"/>
          <a:stretch/>
        </p:blipFill>
        <p:spPr>
          <a:xfrm rot="-5340000">
            <a:off x="198719" y="5578416"/>
            <a:ext cx="1154112" cy="1381125"/>
          </a:xfrm>
          <a:prstGeom prst="rect">
            <a:avLst/>
          </a:prstGeom>
          <a:noFill/>
          <a:ln>
            <a:noFill/>
          </a:ln>
        </p:spPr>
      </p:pic>
      <p:sp>
        <p:nvSpPr>
          <p:cNvPr id="365" name="Google Shape;365;p26"/>
          <p:cNvSpPr/>
          <p:nvPr/>
        </p:nvSpPr>
        <p:spPr>
          <a:xfrm>
            <a:off x="1108073" y="959841"/>
            <a:ext cx="918255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rgbClr val="FF0000"/>
                </a:solidFill>
                <a:latin typeface="Times New Roman"/>
                <a:ea typeface="Times New Roman"/>
                <a:cs typeface="Times New Roman"/>
                <a:sym typeface="Times New Roman"/>
              </a:rPr>
              <a:t>II. Thân bài</a:t>
            </a:r>
            <a:r>
              <a:rPr lang="en-US" sz="3200">
                <a:solidFill>
                  <a:srgbClr val="FF0000"/>
                </a:solidFill>
                <a:latin typeface="Times New Roman"/>
                <a:ea typeface="Times New Roman"/>
                <a:cs typeface="Times New Roman"/>
                <a:sym typeface="Times New Roman"/>
              </a:rPr>
              <a:t>:</a:t>
            </a:r>
            <a:endParaRPr sz="3200">
              <a:solidFill>
                <a:srgbClr val="FF0000"/>
              </a:solidFill>
              <a:latin typeface="Times New Roman"/>
              <a:ea typeface="Times New Roman"/>
              <a:cs typeface="Times New Roman"/>
              <a:sym typeface="Times New Roman"/>
            </a:endParaRPr>
          </a:p>
        </p:txBody>
      </p:sp>
      <p:sp>
        <p:nvSpPr>
          <p:cNvPr id="366" name="Google Shape;366;p26"/>
          <p:cNvSpPr/>
          <p:nvPr/>
        </p:nvSpPr>
        <p:spPr>
          <a:xfrm>
            <a:off x="826542" y="5377823"/>
            <a:ext cx="10495373" cy="1754326"/>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3600">
              <a:solidFill>
                <a:srgbClr val="FF0000"/>
              </a:solidFill>
              <a:latin typeface="Times New Roman"/>
              <a:ea typeface="Times New Roman"/>
              <a:cs typeface="Times New Roman"/>
              <a:sym typeface="Times New Roman"/>
            </a:endParaRPr>
          </a:p>
          <a:p>
            <a:pPr indent="0" lvl="0" marL="0" marR="0" rtl="0" algn="just">
              <a:spcBef>
                <a:spcPts val="0"/>
              </a:spcBef>
              <a:spcAft>
                <a:spcPts val="0"/>
              </a:spcAft>
              <a:buNone/>
            </a:pPr>
            <a:r>
              <a:rPr i="1" lang="en-US" sz="3600">
                <a:solidFill>
                  <a:srgbClr val="0D0D0D"/>
                </a:solidFill>
                <a:latin typeface="Times New Roman"/>
                <a:ea typeface="Times New Roman"/>
                <a:cs typeface="Times New Roman"/>
                <a:sym typeface="Times New Roman"/>
              </a:rPr>
              <a:t>.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3600">
              <a:solidFill>
                <a:schemeClr val="dk1"/>
              </a:solidFill>
              <a:latin typeface="Times New Roman"/>
              <a:ea typeface="Times New Roman"/>
              <a:cs typeface="Times New Roman"/>
              <a:sym typeface="Times New Roman"/>
            </a:endParaRPr>
          </a:p>
        </p:txBody>
      </p:sp>
      <p:sp>
        <p:nvSpPr>
          <p:cNvPr id="367" name="Google Shape;367;p26"/>
          <p:cNvSpPr/>
          <p:nvPr/>
        </p:nvSpPr>
        <p:spPr>
          <a:xfrm>
            <a:off x="1476375" y="82550"/>
            <a:ext cx="10316210" cy="1076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rgbClr val="FF0000"/>
                </a:solidFill>
                <a:latin typeface="Times New Roman"/>
                <a:ea typeface="Times New Roman"/>
                <a:cs typeface="Times New Roman"/>
                <a:sym typeface="Times New Roman"/>
              </a:rPr>
              <a:t>Đề 2: </a:t>
            </a:r>
            <a:r>
              <a:rPr b="1" lang="en-US" sz="3200">
                <a:solidFill>
                  <a:srgbClr val="FF0000"/>
                </a:solidFill>
                <a:latin typeface="Times New Roman"/>
                <a:ea typeface="Times New Roman"/>
                <a:cs typeface="Times New Roman"/>
                <a:sym typeface="Times New Roman"/>
              </a:rPr>
              <a:t>Thuyết minh về thể loại văn học (thể thơ thất ngôn bát cú)</a:t>
            </a:r>
            <a:endParaRPr b="1" sz="3200">
              <a:solidFill>
                <a:srgbClr val="FF0000"/>
              </a:solidFill>
              <a:latin typeface="Times New Roman"/>
              <a:ea typeface="Times New Roman"/>
              <a:cs typeface="Times New Roman"/>
              <a:sym typeface="Times New Roman"/>
            </a:endParaRPr>
          </a:p>
        </p:txBody>
      </p:sp>
      <p:sp>
        <p:nvSpPr>
          <p:cNvPr id="368" name="Google Shape;368;p26"/>
          <p:cNvSpPr/>
          <p:nvPr/>
        </p:nvSpPr>
        <p:spPr>
          <a:xfrm>
            <a:off x="970188" y="1480093"/>
            <a:ext cx="9182553" cy="5835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chemeClr val="dk1"/>
                </a:solidFill>
                <a:latin typeface="Times New Roman"/>
                <a:ea typeface="Times New Roman"/>
                <a:cs typeface="Times New Roman"/>
                <a:sym typeface="Times New Roman"/>
              </a:rPr>
              <a:t>4. </a:t>
            </a:r>
            <a:r>
              <a:rPr b="1" i="1" lang="en-US" sz="3200" u="sng">
                <a:solidFill>
                  <a:schemeClr val="dk1"/>
                </a:solidFill>
                <a:latin typeface="Times New Roman"/>
                <a:ea typeface="Times New Roman"/>
                <a:cs typeface="Times New Roman"/>
                <a:sym typeface="Times New Roman"/>
              </a:rPr>
              <a:t>Về cách gieo vần của thể thơ</a:t>
            </a:r>
            <a:endParaRPr b="1" i="1" sz="3200" u="sng">
              <a:solidFill>
                <a:schemeClr val="dk1"/>
              </a:solidFill>
              <a:latin typeface="Times New Roman"/>
              <a:ea typeface="Times New Roman"/>
              <a:cs typeface="Times New Roman"/>
              <a:sym typeface="Times New Roman"/>
            </a:endParaRPr>
          </a:p>
        </p:txBody>
      </p:sp>
      <p:sp>
        <p:nvSpPr>
          <p:cNvPr id="369" name="Google Shape;369;p26"/>
          <p:cNvSpPr/>
          <p:nvPr/>
        </p:nvSpPr>
        <p:spPr>
          <a:xfrm>
            <a:off x="898388" y="1910347"/>
            <a:ext cx="10423527" cy="4439164"/>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lang="en-US" sz="2800">
                <a:solidFill>
                  <a:srgbClr val="0D0D0D"/>
                </a:solidFill>
                <a:latin typeface="Times New Roman"/>
                <a:ea typeface="Times New Roman"/>
                <a:cs typeface="Times New Roman"/>
                <a:sym typeface="Times New Roman"/>
              </a:rPr>
              <a:t>Những tiếng có bộ phận vần giống nhau là những tiếng hiệp vần với nhau. Vần có thanh huyền hoặc thanh ngang gọi là vần bằng; vần có các thanh sắc, hỏi, ngã, nặng gọi là vần trắc. Các tiếng cuối các câu 1-2-4-6-8 hiệp vần với nhau. Chính điều này đã tạo cho bài thơ một kết cấu chặt chẽ, nhịp nhàng trong âm thanh. Ví dụ trong bài "Qua Đèo Ngang” được viết theo thể trắc, vần được gieo là vần "a". </a:t>
            </a:r>
            <a:endParaRPr sz="2800">
              <a:solidFill>
                <a:schemeClr val="dk1"/>
              </a:solidFill>
              <a:latin typeface="Calibri"/>
              <a:ea typeface="Calibri"/>
              <a:cs typeface="Calibri"/>
              <a:sym typeface="Calibri"/>
            </a:endParaRPr>
          </a:p>
          <a:p>
            <a:pPr indent="0" lvl="0" marL="0" marR="0" rtl="0" algn="ctr">
              <a:lnSpc>
                <a:spcPct val="110000"/>
              </a:lnSpc>
              <a:spcBef>
                <a:spcPts val="300"/>
              </a:spcBef>
              <a:spcAft>
                <a:spcPts val="0"/>
              </a:spcAft>
              <a:buNone/>
            </a:pPr>
            <a:r>
              <a:rPr lang="en-US" sz="2800">
                <a:solidFill>
                  <a:srgbClr val="0D0D0D"/>
                </a:solidFill>
                <a:latin typeface="Times New Roman"/>
                <a:ea typeface="Times New Roman"/>
                <a:cs typeface="Times New Roman"/>
                <a:sym typeface="Times New Roman"/>
              </a:rPr>
              <a:t>"Bước tới Đèo Ngang bóng xế  </a:t>
            </a:r>
            <a:r>
              <a:rPr b="1" i="1" lang="en-US" sz="2800" u="sng">
                <a:solidFill>
                  <a:srgbClr val="0D0D0D"/>
                </a:solidFill>
                <a:latin typeface="Times New Roman"/>
                <a:ea typeface="Times New Roman"/>
                <a:cs typeface="Times New Roman"/>
                <a:sym typeface="Times New Roman"/>
              </a:rPr>
              <a:t>tà</a:t>
            </a:r>
            <a:endParaRPr sz="2800">
              <a:solidFill>
                <a:schemeClr val="dk1"/>
              </a:solidFill>
              <a:latin typeface="Calibri"/>
              <a:ea typeface="Calibri"/>
              <a:cs typeface="Calibri"/>
              <a:sym typeface="Calibri"/>
            </a:endParaRPr>
          </a:p>
          <a:p>
            <a:pPr indent="0" lvl="0" marL="0" marR="0" rtl="0" algn="l">
              <a:lnSpc>
                <a:spcPct val="110000"/>
              </a:lnSpc>
              <a:spcBef>
                <a:spcPts val="300"/>
              </a:spcBef>
              <a:spcAft>
                <a:spcPts val="0"/>
              </a:spcAft>
              <a:buNone/>
            </a:pPr>
            <a:r>
              <a:rPr lang="en-US" sz="2800">
                <a:solidFill>
                  <a:srgbClr val="0D0D0D"/>
                </a:solidFill>
                <a:latin typeface="Times New Roman"/>
                <a:ea typeface="Times New Roman"/>
                <a:cs typeface="Times New Roman"/>
                <a:sym typeface="Times New Roman"/>
              </a:rPr>
              <a:t> 			Cỏ cây chen đá lá chen </a:t>
            </a:r>
            <a:r>
              <a:rPr b="1" i="1" lang="en-US" sz="2800" u="sng">
                <a:solidFill>
                  <a:srgbClr val="0D0D0D"/>
                </a:solidFill>
                <a:latin typeface="Times New Roman"/>
                <a:ea typeface="Times New Roman"/>
                <a:cs typeface="Times New Roman"/>
                <a:sym typeface="Times New Roman"/>
              </a:rPr>
              <a:t>hoa</a:t>
            </a:r>
            <a:r>
              <a:rPr lang="en-US" sz="2800">
                <a:solidFill>
                  <a:srgbClr val="0D0D0D"/>
                </a:solidFill>
                <a:latin typeface="Times New Roman"/>
                <a:ea typeface="Times New Roman"/>
                <a:cs typeface="Times New Roman"/>
                <a:sym typeface="Times New Roman"/>
              </a:rPr>
              <a:t>”</a:t>
            </a:r>
            <a:endParaRPr sz="2800">
              <a:solidFill>
                <a:schemeClr val="dk1"/>
              </a:solidFill>
              <a:latin typeface="Calibri"/>
              <a:ea typeface="Calibri"/>
              <a:cs typeface="Calibri"/>
              <a:sym typeface="Calibri"/>
            </a:endParaRPr>
          </a:p>
          <a:p>
            <a:pPr indent="0" lvl="0" marL="0" marR="0" rtl="0" algn="l">
              <a:lnSpc>
                <a:spcPct val="110000"/>
              </a:lnSpc>
              <a:spcBef>
                <a:spcPts val="300"/>
              </a:spcBef>
              <a:spcAft>
                <a:spcPts val="0"/>
              </a:spcAft>
              <a:buNone/>
            </a:pPr>
            <a:r>
              <a:rPr lang="en-US" sz="2800">
                <a:solidFill>
                  <a:srgbClr val="0D0D0D"/>
                </a:solidFill>
                <a:latin typeface="Times New Roman"/>
                <a:ea typeface="Times New Roman"/>
                <a:cs typeface="Times New Roman"/>
                <a:sym typeface="Times New Roman"/>
              </a:rPr>
              <a:t>                           T    B    B     T   T   B    B</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20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20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2000"/>
                                        <p:tgtEl>
                                          <p:spTgt spid="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20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graphicFrame>
        <p:nvGraphicFramePr>
          <p:cNvPr id="374" name="Google Shape;374;p27"/>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374" name="Google Shape;374;p27"/>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375" name="Google Shape;375;p27"/>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375" name="Google Shape;375;p27"/>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POINSET2" id="376" name="Google Shape;376;p27"/>
          <p:cNvPicPr preferRelativeResize="0"/>
          <p:nvPr/>
        </p:nvPicPr>
        <p:blipFill rotWithShape="1">
          <a:blip r:embed="rId10">
            <a:alphaModFix/>
          </a:blip>
          <a:srcRect b="0" l="0" r="0" t="0"/>
          <a:stretch/>
        </p:blipFill>
        <p:spPr>
          <a:xfrm rot="-5340000">
            <a:off x="198719" y="5578416"/>
            <a:ext cx="1154112" cy="1381125"/>
          </a:xfrm>
          <a:prstGeom prst="rect">
            <a:avLst/>
          </a:prstGeom>
          <a:noFill/>
          <a:ln>
            <a:noFill/>
          </a:ln>
        </p:spPr>
      </p:pic>
      <p:sp>
        <p:nvSpPr>
          <p:cNvPr id="377" name="Google Shape;377;p27"/>
          <p:cNvSpPr/>
          <p:nvPr/>
        </p:nvSpPr>
        <p:spPr>
          <a:xfrm>
            <a:off x="1007743" y="1382116"/>
            <a:ext cx="918255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rgbClr val="FF0000"/>
                </a:solidFill>
                <a:latin typeface="Times New Roman"/>
                <a:ea typeface="Times New Roman"/>
                <a:cs typeface="Times New Roman"/>
                <a:sym typeface="Times New Roman"/>
              </a:rPr>
              <a:t>II. Thân bài</a:t>
            </a:r>
            <a:r>
              <a:rPr lang="en-US" sz="3200">
                <a:solidFill>
                  <a:srgbClr val="FF0000"/>
                </a:solidFill>
                <a:latin typeface="Times New Roman"/>
                <a:ea typeface="Times New Roman"/>
                <a:cs typeface="Times New Roman"/>
                <a:sym typeface="Times New Roman"/>
              </a:rPr>
              <a:t>:</a:t>
            </a:r>
            <a:endParaRPr sz="3200">
              <a:solidFill>
                <a:srgbClr val="FF0000"/>
              </a:solidFill>
              <a:latin typeface="Times New Roman"/>
              <a:ea typeface="Times New Roman"/>
              <a:cs typeface="Times New Roman"/>
              <a:sym typeface="Times New Roman"/>
            </a:endParaRPr>
          </a:p>
        </p:txBody>
      </p:sp>
      <p:sp>
        <p:nvSpPr>
          <p:cNvPr id="378" name="Google Shape;378;p27"/>
          <p:cNvSpPr/>
          <p:nvPr/>
        </p:nvSpPr>
        <p:spPr>
          <a:xfrm>
            <a:off x="826542" y="5377823"/>
            <a:ext cx="10495373" cy="1754326"/>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3600">
              <a:solidFill>
                <a:srgbClr val="FF0000"/>
              </a:solidFill>
              <a:latin typeface="Times New Roman"/>
              <a:ea typeface="Times New Roman"/>
              <a:cs typeface="Times New Roman"/>
              <a:sym typeface="Times New Roman"/>
            </a:endParaRPr>
          </a:p>
          <a:p>
            <a:pPr indent="0" lvl="0" marL="0" marR="0" rtl="0" algn="just">
              <a:spcBef>
                <a:spcPts val="0"/>
              </a:spcBef>
              <a:spcAft>
                <a:spcPts val="0"/>
              </a:spcAft>
              <a:buNone/>
            </a:pPr>
            <a:r>
              <a:rPr i="1" lang="en-US" sz="3600">
                <a:solidFill>
                  <a:srgbClr val="0D0D0D"/>
                </a:solidFill>
                <a:latin typeface="Times New Roman"/>
                <a:ea typeface="Times New Roman"/>
                <a:cs typeface="Times New Roman"/>
                <a:sym typeface="Times New Roman"/>
              </a:rPr>
              <a:t>.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3600">
              <a:solidFill>
                <a:schemeClr val="dk1"/>
              </a:solidFill>
              <a:latin typeface="Times New Roman"/>
              <a:ea typeface="Times New Roman"/>
              <a:cs typeface="Times New Roman"/>
              <a:sym typeface="Times New Roman"/>
            </a:endParaRPr>
          </a:p>
        </p:txBody>
      </p:sp>
      <p:sp>
        <p:nvSpPr>
          <p:cNvPr id="379" name="Google Shape;379;p27"/>
          <p:cNvSpPr/>
          <p:nvPr/>
        </p:nvSpPr>
        <p:spPr>
          <a:xfrm>
            <a:off x="1476375" y="82550"/>
            <a:ext cx="10006965" cy="1076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rgbClr val="FF0000"/>
                </a:solidFill>
                <a:latin typeface="Times New Roman"/>
                <a:ea typeface="Times New Roman"/>
                <a:cs typeface="Times New Roman"/>
                <a:sym typeface="Times New Roman"/>
              </a:rPr>
              <a:t>Đề 2: Thuyết minh về thể loại văn học (thể thơ thất ngôn bát cú)</a:t>
            </a:r>
            <a:endParaRPr b="1" sz="3200" u="sng">
              <a:solidFill>
                <a:srgbClr val="FF0000"/>
              </a:solidFill>
              <a:latin typeface="Times New Roman"/>
              <a:ea typeface="Times New Roman"/>
              <a:cs typeface="Times New Roman"/>
              <a:sym typeface="Times New Roman"/>
            </a:endParaRPr>
          </a:p>
        </p:txBody>
      </p:sp>
      <p:sp>
        <p:nvSpPr>
          <p:cNvPr id="380" name="Google Shape;380;p27"/>
          <p:cNvSpPr/>
          <p:nvPr/>
        </p:nvSpPr>
        <p:spPr>
          <a:xfrm>
            <a:off x="1007697" y="1968007"/>
            <a:ext cx="9182553" cy="5835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chemeClr val="dk1"/>
                </a:solidFill>
                <a:latin typeface="Times New Roman"/>
                <a:ea typeface="Times New Roman"/>
                <a:cs typeface="Times New Roman"/>
                <a:sym typeface="Times New Roman"/>
              </a:rPr>
              <a:t>5.</a:t>
            </a:r>
            <a:r>
              <a:rPr i="1" lang="en-US" sz="3200">
                <a:solidFill>
                  <a:schemeClr val="dk1"/>
                </a:solidFill>
                <a:latin typeface="Times New Roman"/>
                <a:ea typeface="Times New Roman"/>
                <a:cs typeface="Times New Roman"/>
                <a:sym typeface="Times New Roman"/>
              </a:rPr>
              <a:t> </a:t>
            </a:r>
            <a:r>
              <a:rPr b="1" i="1" lang="en-US" sz="3200" u="sng">
                <a:solidFill>
                  <a:schemeClr val="dk1"/>
                </a:solidFill>
                <a:latin typeface="Times New Roman"/>
                <a:ea typeface="Times New Roman"/>
                <a:cs typeface="Times New Roman"/>
                <a:sym typeface="Times New Roman"/>
              </a:rPr>
              <a:t>Về cách ngắt nhịp phổ biến của thể thơ</a:t>
            </a:r>
            <a:endParaRPr b="1" i="1" sz="3200" u="sng">
              <a:solidFill>
                <a:schemeClr val="dk1"/>
              </a:solidFill>
              <a:latin typeface="Times New Roman"/>
              <a:ea typeface="Times New Roman"/>
              <a:cs typeface="Times New Roman"/>
              <a:sym typeface="Times New Roman"/>
            </a:endParaRPr>
          </a:p>
        </p:txBody>
      </p:sp>
      <p:sp>
        <p:nvSpPr>
          <p:cNvPr id="381" name="Google Shape;381;p27"/>
          <p:cNvSpPr/>
          <p:nvPr/>
        </p:nvSpPr>
        <p:spPr>
          <a:xfrm>
            <a:off x="898388" y="2792319"/>
            <a:ext cx="10423527" cy="1918335"/>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lang="en-US" sz="3600">
                <a:solidFill>
                  <a:srgbClr val="0D0D0D"/>
                </a:solidFill>
                <a:latin typeface="Times New Roman"/>
                <a:ea typeface="Times New Roman"/>
                <a:cs typeface="Times New Roman"/>
                <a:sym typeface="Times New Roman"/>
              </a:rPr>
              <a:t>Thường là nhịp 2/2/3 hoặc nhịp 4/ 3. Cách ngắt nhịp này tạo nên một nhịp điệu êm đềm, trôi theo từng dòng cảm xúc của nhà thơ.</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20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20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20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20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graphicFrame>
        <p:nvGraphicFramePr>
          <p:cNvPr id="386" name="Google Shape;386;p28"/>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386" name="Google Shape;386;p28"/>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387" name="Google Shape;387;p28"/>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387" name="Google Shape;387;p28"/>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POINSET2" id="388" name="Google Shape;388;p28"/>
          <p:cNvPicPr preferRelativeResize="0"/>
          <p:nvPr/>
        </p:nvPicPr>
        <p:blipFill rotWithShape="1">
          <a:blip r:embed="rId10">
            <a:alphaModFix/>
          </a:blip>
          <a:srcRect b="0" l="0" r="0" t="0"/>
          <a:stretch/>
        </p:blipFill>
        <p:spPr>
          <a:xfrm rot="-5340000">
            <a:off x="198719" y="5578416"/>
            <a:ext cx="1154112" cy="1381125"/>
          </a:xfrm>
          <a:prstGeom prst="rect">
            <a:avLst/>
          </a:prstGeom>
          <a:noFill/>
          <a:ln>
            <a:noFill/>
          </a:ln>
        </p:spPr>
      </p:pic>
      <p:sp>
        <p:nvSpPr>
          <p:cNvPr id="389" name="Google Shape;389;p28"/>
          <p:cNvSpPr/>
          <p:nvPr/>
        </p:nvSpPr>
        <p:spPr>
          <a:xfrm>
            <a:off x="1127758" y="997306"/>
            <a:ext cx="918255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rgbClr val="FF0000"/>
                </a:solidFill>
                <a:latin typeface="Times New Roman"/>
                <a:ea typeface="Times New Roman"/>
                <a:cs typeface="Times New Roman"/>
                <a:sym typeface="Times New Roman"/>
              </a:rPr>
              <a:t>II. Thân bài</a:t>
            </a:r>
            <a:r>
              <a:rPr lang="en-US" sz="3200">
                <a:solidFill>
                  <a:srgbClr val="FF0000"/>
                </a:solidFill>
                <a:latin typeface="Times New Roman"/>
                <a:ea typeface="Times New Roman"/>
                <a:cs typeface="Times New Roman"/>
                <a:sym typeface="Times New Roman"/>
              </a:rPr>
              <a:t>:</a:t>
            </a:r>
            <a:endParaRPr sz="3200">
              <a:solidFill>
                <a:srgbClr val="FF0000"/>
              </a:solidFill>
              <a:latin typeface="Times New Roman"/>
              <a:ea typeface="Times New Roman"/>
              <a:cs typeface="Times New Roman"/>
              <a:sym typeface="Times New Roman"/>
            </a:endParaRPr>
          </a:p>
        </p:txBody>
      </p:sp>
      <p:sp>
        <p:nvSpPr>
          <p:cNvPr id="390" name="Google Shape;390;p28"/>
          <p:cNvSpPr/>
          <p:nvPr/>
        </p:nvSpPr>
        <p:spPr>
          <a:xfrm>
            <a:off x="826542" y="5377823"/>
            <a:ext cx="10495373" cy="1754326"/>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3600">
              <a:solidFill>
                <a:srgbClr val="FF0000"/>
              </a:solidFill>
              <a:latin typeface="Times New Roman"/>
              <a:ea typeface="Times New Roman"/>
              <a:cs typeface="Times New Roman"/>
              <a:sym typeface="Times New Roman"/>
            </a:endParaRPr>
          </a:p>
          <a:p>
            <a:pPr indent="0" lvl="0" marL="0" marR="0" rtl="0" algn="just">
              <a:spcBef>
                <a:spcPts val="0"/>
              </a:spcBef>
              <a:spcAft>
                <a:spcPts val="0"/>
              </a:spcAft>
              <a:buNone/>
            </a:pPr>
            <a:r>
              <a:rPr i="1" lang="en-US" sz="3600">
                <a:solidFill>
                  <a:srgbClr val="0D0D0D"/>
                </a:solidFill>
                <a:latin typeface="Times New Roman"/>
                <a:ea typeface="Times New Roman"/>
                <a:cs typeface="Times New Roman"/>
                <a:sym typeface="Times New Roman"/>
              </a:rPr>
              <a:t>.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3600">
              <a:solidFill>
                <a:schemeClr val="dk1"/>
              </a:solidFill>
              <a:latin typeface="Times New Roman"/>
              <a:ea typeface="Times New Roman"/>
              <a:cs typeface="Times New Roman"/>
              <a:sym typeface="Times New Roman"/>
            </a:endParaRPr>
          </a:p>
        </p:txBody>
      </p:sp>
      <p:sp>
        <p:nvSpPr>
          <p:cNvPr id="391" name="Google Shape;391;p28"/>
          <p:cNvSpPr/>
          <p:nvPr/>
        </p:nvSpPr>
        <p:spPr>
          <a:xfrm>
            <a:off x="1476375" y="82550"/>
            <a:ext cx="10137140" cy="1076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rgbClr val="FF0000"/>
                </a:solidFill>
                <a:latin typeface="Times New Roman"/>
                <a:ea typeface="Times New Roman"/>
                <a:cs typeface="Times New Roman"/>
                <a:sym typeface="Times New Roman"/>
              </a:rPr>
              <a:t>Đề 2: Thuyết minh về thể loại văn học (thể thơ thất ngôn bát cú)</a:t>
            </a:r>
            <a:endParaRPr b="1" sz="3200" u="sng">
              <a:solidFill>
                <a:srgbClr val="FF0000"/>
              </a:solidFill>
              <a:latin typeface="Times New Roman"/>
              <a:ea typeface="Times New Roman"/>
              <a:cs typeface="Times New Roman"/>
              <a:sym typeface="Times New Roman"/>
            </a:endParaRPr>
          </a:p>
        </p:txBody>
      </p:sp>
      <p:sp>
        <p:nvSpPr>
          <p:cNvPr id="392" name="Google Shape;392;p28"/>
          <p:cNvSpPr/>
          <p:nvPr/>
        </p:nvSpPr>
        <p:spPr>
          <a:xfrm>
            <a:off x="947328" y="1582963"/>
            <a:ext cx="9182553" cy="5835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chemeClr val="dk1"/>
                </a:solidFill>
                <a:latin typeface="Times New Roman"/>
                <a:ea typeface="Times New Roman"/>
                <a:cs typeface="Times New Roman"/>
                <a:sym typeface="Times New Roman"/>
              </a:rPr>
              <a:t>6. </a:t>
            </a:r>
            <a:r>
              <a:rPr b="1" i="1" lang="en-US" sz="3200" u="sng">
                <a:solidFill>
                  <a:schemeClr val="dk1"/>
                </a:solidFill>
                <a:latin typeface="Times New Roman"/>
                <a:ea typeface="Times New Roman"/>
                <a:cs typeface="Times New Roman"/>
                <a:sym typeface="Times New Roman"/>
              </a:rPr>
              <a:t>Về bố cục của thể thơ thất ngôn bát cú</a:t>
            </a:r>
            <a:r>
              <a:rPr b="1" lang="en-US" sz="3200" u="sng">
                <a:solidFill>
                  <a:schemeClr val="dk1"/>
                </a:solidFill>
                <a:latin typeface="Times New Roman"/>
                <a:ea typeface="Times New Roman"/>
                <a:cs typeface="Times New Roman"/>
                <a:sym typeface="Times New Roman"/>
              </a:rPr>
              <a:t>:</a:t>
            </a:r>
            <a:endParaRPr b="1" sz="3200" u="sng">
              <a:solidFill>
                <a:schemeClr val="dk1"/>
              </a:solidFill>
              <a:latin typeface="Times New Roman"/>
              <a:ea typeface="Times New Roman"/>
              <a:cs typeface="Times New Roman"/>
              <a:sym typeface="Times New Roman"/>
            </a:endParaRPr>
          </a:p>
        </p:txBody>
      </p:sp>
      <p:sp>
        <p:nvSpPr>
          <p:cNvPr id="393" name="Google Shape;393;p28"/>
          <p:cNvSpPr/>
          <p:nvPr/>
        </p:nvSpPr>
        <p:spPr>
          <a:xfrm>
            <a:off x="947351" y="2167008"/>
            <a:ext cx="10423527" cy="4396588"/>
          </a:xfrm>
          <a:prstGeom prst="rect">
            <a:avLst/>
          </a:prstGeom>
          <a:noFill/>
          <a:ln>
            <a:noFill/>
          </a:ln>
        </p:spPr>
        <p:txBody>
          <a:bodyPr anchorCtr="0" anchor="ctr" bIns="45700" lIns="91425" spcFirstLastPara="1" rIns="91425" wrap="square" tIns="45700">
            <a:spAutoFit/>
          </a:bodyPr>
          <a:lstStyle/>
          <a:p>
            <a:pPr indent="0" lvl="0" marL="0" marR="0" rtl="0" algn="just">
              <a:lnSpc>
                <a:spcPct val="110000"/>
              </a:lnSpc>
              <a:spcBef>
                <a:spcPts val="0"/>
              </a:spcBef>
              <a:spcAft>
                <a:spcPts val="0"/>
              </a:spcAft>
              <a:buNone/>
            </a:pPr>
            <a:r>
              <a:rPr lang="en-US" sz="2800">
                <a:solidFill>
                  <a:srgbClr val="0D0D0D"/>
                </a:solidFill>
                <a:latin typeface="Times New Roman"/>
                <a:ea typeface="Times New Roman"/>
                <a:cs typeface="Times New Roman"/>
                <a:sym typeface="Times New Roman"/>
              </a:rPr>
              <a:t>Bài thơ được chia làm bốn phần (đề, thực, luận, kết). Mỗi phần gồm hai câu và giữ chức năng riêng. Cụ thể: H</a:t>
            </a:r>
            <a:r>
              <a:rPr i="1" lang="en-US" sz="2800">
                <a:solidFill>
                  <a:srgbClr val="0D0D0D"/>
                </a:solidFill>
                <a:latin typeface="Times New Roman"/>
                <a:ea typeface="Times New Roman"/>
                <a:cs typeface="Times New Roman"/>
                <a:sym typeface="Times New Roman"/>
              </a:rPr>
              <a:t>ai câu đề</a:t>
            </a:r>
            <a:r>
              <a:rPr lang="en-US" sz="2800">
                <a:solidFill>
                  <a:srgbClr val="0D0D0D"/>
                </a:solidFill>
                <a:latin typeface="Times New Roman"/>
                <a:ea typeface="Times New Roman"/>
                <a:cs typeface="Times New Roman"/>
                <a:sym typeface="Times New Roman"/>
              </a:rPr>
              <a:t> nêu cảm nghĩ chung về người, cảnh vật; h</a:t>
            </a:r>
            <a:r>
              <a:rPr i="1" lang="en-US" sz="2800">
                <a:solidFill>
                  <a:srgbClr val="0D0D0D"/>
                </a:solidFill>
                <a:latin typeface="Times New Roman"/>
                <a:ea typeface="Times New Roman"/>
                <a:cs typeface="Times New Roman"/>
                <a:sym typeface="Times New Roman"/>
              </a:rPr>
              <a:t>ai câu thực</a:t>
            </a:r>
            <a:r>
              <a:rPr lang="en-US" sz="2800">
                <a:solidFill>
                  <a:srgbClr val="0D0D0D"/>
                </a:solidFill>
                <a:latin typeface="Times New Roman"/>
                <a:ea typeface="Times New Roman"/>
                <a:cs typeface="Times New Roman"/>
                <a:sym typeface="Times New Roman"/>
              </a:rPr>
              <a:t> miêu tả chi tiết về cảnh, việc, tình để làm rõ cho cảm xúc nêu ở hai câu đề; </a:t>
            </a:r>
            <a:r>
              <a:rPr i="1" lang="en-US" sz="2800">
                <a:solidFill>
                  <a:srgbClr val="0D0D0D"/>
                </a:solidFill>
                <a:latin typeface="Times New Roman"/>
                <a:ea typeface="Times New Roman"/>
                <a:cs typeface="Times New Roman"/>
                <a:sym typeface="Times New Roman"/>
              </a:rPr>
              <a:t>hai câu luận</a:t>
            </a:r>
            <a:r>
              <a:rPr lang="en-US" sz="2800">
                <a:solidFill>
                  <a:srgbClr val="0D0D0D"/>
                </a:solidFill>
                <a:latin typeface="Times New Roman"/>
                <a:ea typeface="Times New Roman"/>
                <a:cs typeface="Times New Roman"/>
                <a:sym typeface="Times New Roman"/>
              </a:rPr>
              <a:t>: bàn luận, mở rộng cảm xúc, thường nêu ý tưởng chính của nhà thơ; h</a:t>
            </a:r>
            <a:r>
              <a:rPr i="1" lang="en-US" sz="2800">
                <a:solidFill>
                  <a:srgbClr val="0D0D0D"/>
                </a:solidFill>
                <a:latin typeface="Times New Roman"/>
                <a:ea typeface="Times New Roman"/>
                <a:cs typeface="Times New Roman"/>
                <a:sym typeface="Times New Roman"/>
              </a:rPr>
              <a:t>ai câu kết</a:t>
            </a:r>
            <a:r>
              <a:rPr lang="en-US" sz="2800">
                <a:solidFill>
                  <a:srgbClr val="0D0D0D"/>
                </a:solidFill>
                <a:latin typeface="Times New Roman"/>
                <a:ea typeface="Times New Roman"/>
                <a:cs typeface="Times New Roman"/>
                <a:sym typeface="Times New Roman"/>
              </a:rPr>
              <a:t> khép lại bài thơ đồng thời nhấn mạnh những cảm xúc đã được giãi bày ở trên. Cấu trúc như vậy sẽ làm tác giả bộc lộ được tất cả nguồn cảm hứng sáng tác, ngạch cảm xúc mãnh liệt để viết lên những bài thơ bất hủ.</a:t>
            </a:r>
            <a:r>
              <a:rPr lang="en-US" sz="2800">
                <a:solidFill>
                  <a:schemeClr val="dk1"/>
                </a:solidFill>
                <a:latin typeface="Times New Roman"/>
                <a:ea typeface="Times New Roman"/>
                <a:cs typeface="Times New Roman"/>
                <a:sym typeface="Times New Roman"/>
              </a:rPr>
              <a:t>.</a:t>
            </a:r>
            <a:endParaRPr sz="2800">
              <a:solidFill>
                <a:schemeClr val="dk1"/>
              </a:solidFill>
              <a:latin typeface="Times New Roman"/>
              <a:ea typeface="Times New Roman"/>
              <a:cs typeface="Times New Roman"/>
              <a:sym typeface="Times New Roman"/>
            </a:endParaRPr>
          </a:p>
          <a:p>
            <a:pPr indent="0" lvl="0" marL="0" marR="0" rtl="0" algn="just">
              <a:lnSpc>
                <a:spcPct val="110000"/>
              </a:lnSpc>
              <a:spcBef>
                <a:spcPts val="300"/>
              </a:spcBef>
              <a:spcAft>
                <a:spcPts val="0"/>
              </a:spcAft>
              <a:buNone/>
            </a:pPr>
            <a:r>
              <a:rPr lang="en-US" sz="2800">
                <a:solidFill>
                  <a:schemeClr val="dk1"/>
                </a:solidFill>
                <a:latin typeface="Times New Roman"/>
                <a:ea typeface="Times New Roman"/>
                <a:cs typeface="Times New Roman"/>
                <a:sym typeface="Times New Roman"/>
              </a:rPr>
              <a:t>.</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2000"/>
                                        <p:tgtEl>
                                          <p:spTgt spid="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20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20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20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graphicFrame>
        <p:nvGraphicFramePr>
          <p:cNvPr id="398" name="Google Shape;398;p29"/>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398" name="Google Shape;398;p29"/>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399" name="Google Shape;399;p29"/>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399" name="Google Shape;399;p29"/>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POINSET2" id="400" name="Google Shape;400;p29"/>
          <p:cNvPicPr preferRelativeResize="0"/>
          <p:nvPr/>
        </p:nvPicPr>
        <p:blipFill rotWithShape="1">
          <a:blip r:embed="rId10">
            <a:alphaModFix/>
          </a:blip>
          <a:srcRect b="0" l="0" r="0" t="0"/>
          <a:stretch/>
        </p:blipFill>
        <p:spPr>
          <a:xfrm rot="-5340000">
            <a:off x="198719" y="5578416"/>
            <a:ext cx="1154112" cy="1381125"/>
          </a:xfrm>
          <a:prstGeom prst="rect">
            <a:avLst/>
          </a:prstGeom>
          <a:noFill/>
          <a:ln>
            <a:noFill/>
          </a:ln>
        </p:spPr>
      </p:pic>
      <p:sp>
        <p:nvSpPr>
          <p:cNvPr id="401" name="Google Shape;401;p29"/>
          <p:cNvSpPr/>
          <p:nvPr/>
        </p:nvSpPr>
        <p:spPr>
          <a:xfrm>
            <a:off x="1097913" y="1175741"/>
            <a:ext cx="918255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rgbClr val="FF0000"/>
                </a:solidFill>
                <a:latin typeface="Times New Roman"/>
                <a:ea typeface="Times New Roman"/>
                <a:cs typeface="Times New Roman"/>
                <a:sym typeface="Times New Roman"/>
              </a:rPr>
              <a:t>II. Thân bài</a:t>
            </a:r>
            <a:r>
              <a:rPr lang="en-US" sz="3200">
                <a:solidFill>
                  <a:srgbClr val="FF0000"/>
                </a:solidFill>
                <a:latin typeface="Times New Roman"/>
                <a:ea typeface="Times New Roman"/>
                <a:cs typeface="Times New Roman"/>
                <a:sym typeface="Times New Roman"/>
              </a:rPr>
              <a:t>:</a:t>
            </a:r>
            <a:endParaRPr sz="3200">
              <a:solidFill>
                <a:srgbClr val="FF0000"/>
              </a:solidFill>
              <a:latin typeface="Times New Roman"/>
              <a:ea typeface="Times New Roman"/>
              <a:cs typeface="Times New Roman"/>
              <a:sym typeface="Times New Roman"/>
            </a:endParaRPr>
          </a:p>
        </p:txBody>
      </p:sp>
      <p:sp>
        <p:nvSpPr>
          <p:cNvPr id="402" name="Google Shape;402;p29"/>
          <p:cNvSpPr/>
          <p:nvPr/>
        </p:nvSpPr>
        <p:spPr>
          <a:xfrm>
            <a:off x="826542" y="5377823"/>
            <a:ext cx="10495373" cy="1754326"/>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3600">
              <a:solidFill>
                <a:srgbClr val="FF0000"/>
              </a:solidFill>
              <a:latin typeface="Times New Roman"/>
              <a:ea typeface="Times New Roman"/>
              <a:cs typeface="Times New Roman"/>
              <a:sym typeface="Times New Roman"/>
            </a:endParaRPr>
          </a:p>
          <a:p>
            <a:pPr indent="0" lvl="0" marL="0" marR="0" rtl="0" algn="just">
              <a:spcBef>
                <a:spcPts val="0"/>
              </a:spcBef>
              <a:spcAft>
                <a:spcPts val="0"/>
              </a:spcAft>
              <a:buNone/>
            </a:pPr>
            <a:r>
              <a:rPr i="1" lang="en-US" sz="3600">
                <a:solidFill>
                  <a:srgbClr val="0D0D0D"/>
                </a:solidFill>
                <a:latin typeface="Times New Roman"/>
                <a:ea typeface="Times New Roman"/>
                <a:cs typeface="Times New Roman"/>
                <a:sym typeface="Times New Roman"/>
              </a:rPr>
              <a:t>.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3600">
              <a:solidFill>
                <a:schemeClr val="dk1"/>
              </a:solidFill>
              <a:latin typeface="Times New Roman"/>
              <a:ea typeface="Times New Roman"/>
              <a:cs typeface="Times New Roman"/>
              <a:sym typeface="Times New Roman"/>
            </a:endParaRPr>
          </a:p>
        </p:txBody>
      </p:sp>
      <p:sp>
        <p:nvSpPr>
          <p:cNvPr id="403" name="Google Shape;403;p29"/>
          <p:cNvSpPr/>
          <p:nvPr/>
        </p:nvSpPr>
        <p:spPr>
          <a:xfrm>
            <a:off x="1476375" y="82550"/>
            <a:ext cx="9868535" cy="1076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rgbClr val="FF0000"/>
                </a:solidFill>
                <a:latin typeface="Times New Roman"/>
                <a:ea typeface="Times New Roman"/>
                <a:cs typeface="Times New Roman"/>
                <a:sym typeface="Times New Roman"/>
              </a:rPr>
              <a:t>Đề 2: Thuyết minh về thể loại văn học (thể thơ thất ngôn bát cú)</a:t>
            </a:r>
            <a:endParaRPr b="1" sz="3200" u="sng">
              <a:solidFill>
                <a:srgbClr val="FF0000"/>
              </a:solidFill>
              <a:latin typeface="Times New Roman"/>
              <a:ea typeface="Times New Roman"/>
              <a:cs typeface="Times New Roman"/>
              <a:sym typeface="Times New Roman"/>
            </a:endParaRPr>
          </a:p>
        </p:txBody>
      </p:sp>
      <p:sp>
        <p:nvSpPr>
          <p:cNvPr id="404" name="Google Shape;404;p29"/>
          <p:cNvSpPr/>
          <p:nvPr/>
        </p:nvSpPr>
        <p:spPr>
          <a:xfrm>
            <a:off x="1014682" y="1896252"/>
            <a:ext cx="9182553" cy="5835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chemeClr val="dk1"/>
                </a:solidFill>
                <a:latin typeface="Times New Roman"/>
                <a:ea typeface="Times New Roman"/>
                <a:cs typeface="Times New Roman"/>
                <a:sym typeface="Times New Roman"/>
              </a:rPr>
              <a:t>7. </a:t>
            </a:r>
            <a:r>
              <a:rPr b="1" i="1" lang="en-US" sz="3200" u="sng">
                <a:solidFill>
                  <a:schemeClr val="dk1"/>
                </a:solidFill>
                <a:latin typeface="Times New Roman"/>
                <a:ea typeface="Times New Roman"/>
                <a:cs typeface="Times New Roman"/>
                <a:sym typeface="Times New Roman"/>
              </a:rPr>
              <a:t>Về luật đối</a:t>
            </a:r>
            <a:endParaRPr b="1" i="1" sz="3200" u="sng">
              <a:solidFill>
                <a:schemeClr val="dk1"/>
              </a:solidFill>
              <a:latin typeface="Times New Roman"/>
              <a:ea typeface="Times New Roman"/>
              <a:cs typeface="Times New Roman"/>
              <a:sym typeface="Times New Roman"/>
            </a:endParaRPr>
          </a:p>
        </p:txBody>
      </p:sp>
      <p:sp>
        <p:nvSpPr>
          <p:cNvPr id="405" name="Google Shape;405;p29"/>
          <p:cNvSpPr/>
          <p:nvPr/>
        </p:nvSpPr>
        <p:spPr>
          <a:xfrm>
            <a:off x="922198" y="2773416"/>
            <a:ext cx="10423527" cy="1309370"/>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lang="en-US" sz="3600">
                <a:solidFill>
                  <a:srgbClr val="0D0D0D"/>
                </a:solidFill>
                <a:latin typeface="Calibri"/>
                <a:ea typeface="Calibri"/>
                <a:cs typeface="Calibri"/>
                <a:sym typeface="Calibri"/>
              </a:rPr>
              <a:t>Thể thơ này có luật đối khá chặt chẽ và cân xứng. Các cặp câu 3-4 và 5-6 bắt buộc phải đối ý, đối lời với nhau.</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2000"/>
                                        <p:tgtEl>
                                          <p:spTgt spid="4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2000"/>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2000"/>
                                        <p:tgtEl>
                                          <p:spTgt spid="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2000"/>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POINSET2" id="118" name="Google Shape;118;p3"/>
          <p:cNvPicPr preferRelativeResize="0"/>
          <p:nvPr/>
        </p:nvPicPr>
        <p:blipFill rotWithShape="1">
          <a:blip r:embed="rId4">
            <a:alphaModFix/>
          </a:blip>
          <a:srcRect b="0" l="0" r="0" t="0"/>
          <a:stretch/>
        </p:blipFill>
        <p:spPr>
          <a:xfrm rot="-5340000">
            <a:off x="198719" y="5578416"/>
            <a:ext cx="1154112" cy="1381125"/>
          </a:xfrm>
          <a:prstGeom prst="rect">
            <a:avLst/>
          </a:prstGeom>
          <a:noFill/>
          <a:ln>
            <a:noFill/>
          </a:ln>
        </p:spPr>
      </p:pic>
      <p:graphicFrame>
        <p:nvGraphicFramePr>
          <p:cNvPr id="119" name="Google Shape;119;p3"/>
          <p:cNvGraphicFramePr/>
          <p:nvPr/>
        </p:nvGraphicFramePr>
        <p:xfrm>
          <a:off x="10841925" y="5525030"/>
          <a:ext cx="1292225" cy="1279525"/>
        </p:xfrm>
        <a:graphic>
          <a:graphicData uri="http://schemas.openxmlformats.org/presentationml/2006/ole">
            <mc:AlternateContent>
              <mc:Choice Requires="v">
                <p:oleObj r:id="rId5" imgH="1279525" imgW="1292225" progId="" spid="_x0000_s1">
                  <p:embed/>
                </p:oleObj>
              </mc:Choice>
              <mc:Fallback>
                <p:oleObj r:id="rId6" imgH="1279525" imgW="1292225" progId="">
                  <p:embed/>
                  <p:pic>
                    <p:nvPicPr>
                      <p:cNvPr id="119" name="Google Shape;119;p3"/>
                      <p:cNvPicPr preferRelativeResize="0"/>
                      <p:nvPr/>
                    </p:nvPicPr>
                    <p:blipFill rotWithShape="1">
                      <a:blip r:embed="rId7">
                        <a:alphaModFix/>
                      </a:blip>
                      <a:srcRect b="0" l="0" r="0" t="0"/>
                      <a:stretch/>
                    </p:blipFill>
                    <p:spPr>
                      <a:xfrm>
                        <a:off x="10841925" y="5525030"/>
                        <a:ext cx="1292225" cy="1279525"/>
                      </a:xfrm>
                      <a:prstGeom prst="rect">
                        <a:avLst/>
                      </a:prstGeom>
                      <a:noFill/>
                      <a:ln>
                        <a:noFill/>
                      </a:ln>
                    </p:spPr>
                  </p:pic>
                </p:oleObj>
              </mc:Fallback>
            </mc:AlternateContent>
          </a:graphicData>
        </a:graphic>
      </p:graphicFrame>
      <p:sp>
        <p:nvSpPr>
          <p:cNvPr id="120" name="Google Shape;120;p3"/>
          <p:cNvSpPr txBox="1"/>
          <p:nvPr/>
        </p:nvSpPr>
        <p:spPr>
          <a:xfrm>
            <a:off x="1842655" y="1786370"/>
            <a:ext cx="69342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2800"/>
              <a:buFont typeface="Times New Roman"/>
              <a:buNone/>
            </a:pPr>
            <a:r>
              <a:rPr b="1" i="0" lang="en-US" sz="2800" u="none" cap="none" strike="noStrike">
                <a:solidFill>
                  <a:srgbClr val="FF0000"/>
                </a:solidFill>
                <a:latin typeface="Times New Roman"/>
                <a:ea typeface="Times New Roman"/>
                <a:cs typeface="Times New Roman"/>
                <a:sym typeface="Times New Roman"/>
              </a:rPr>
              <a:t>MỤC TIÊU BÀI HỌC</a:t>
            </a:r>
            <a:endParaRPr b="1" i="0" sz="2800" u="none" cap="none" strike="noStrike">
              <a:solidFill>
                <a:srgbClr val="FF0000"/>
              </a:solidFill>
              <a:latin typeface="Times New Roman"/>
              <a:ea typeface="Times New Roman"/>
              <a:cs typeface="Times New Roman"/>
              <a:sym typeface="Times New Roman"/>
            </a:endParaRPr>
          </a:p>
        </p:txBody>
      </p:sp>
      <p:sp>
        <p:nvSpPr>
          <p:cNvPr id="121" name="Google Shape;121;p3"/>
          <p:cNvSpPr txBox="1"/>
          <p:nvPr/>
        </p:nvSpPr>
        <p:spPr>
          <a:xfrm>
            <a:off x="1866468" y="2477457"/>
            <a:ext cx="7242175" cy="5857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Times New Roman"/>
              <a:buNone/>
            </a:pPr>
            <a:r>
              <a:rPr b="1" i="0" lang="en-US" sz="3200" u="sng" cap="none" strike="noStrike">
                <a:solidFill>
                  <a:schemeClr val="dk1"/>
                </a:solidFill>
                <a:latin typeface="Times New Roman"/>
                <a:ea typeface="Times New Roman"/>
                <a:cs typeface="Times New Roman"/>
                <a:sym typeface="Times New Roman"/>
              </a:rPr>
              <a:t>Giúp các em:</a:t>
            </a:r>
            <a:endParaRPr b="1" i="0" sz="3200" u="sng" cap="none" strike="noStrike">
              <a:solidFill>
                <a:srgbClr val="FF0000"/>
              </a:solidFill>
              <a:latin typeface="Times New Roman"/>
              <a:ea typeface="Times New Roman"/>
              <a:cs typeface="Times New Roman"/>
              <a:sym typeface="Times New Roman"/>
            </a:endParaRPr>
          </a:p>
        </p:txBody>
      </p:sp>
      <p:sp>
        <p:nvSpPr>
          <p:cNvPr id="122" name="Google Shape;122;p3"/>
          <p:cNvSpPr txBox="1"/>
          <p:nvPr/>
        </p:nvSpPr>
        <p:spPr>
          <a:xfrm>
            <a:off x="1523910" y="3327505"/>
            <a:ext cx="9914506" cy="21975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Times New Roman"/>
              <a:buNone/>
            </a:pPr>
            <a:r>
              <a:rPr b="0" i="0" lang="en-US" sz="3200" u="none" cap="none" strike="noStrike">
                <a:solidFill>
                  <a:schemeClr val="dk1"/>
                </a:solidFill>
                <a:latin typeface="Times New Roman"/>
                <a:ea typeface="Times New Roman"/>
                <a:cs typeface="Times New Roman"/>
                <a:sym typeface="Times New Roman"/>
              </a:rPr>
              <a:t> - Nắm vững nội dung kiến thức về văn thuyết minh đã học.</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640"/>
              </a:spcBef>
              <a:spcAft>
                <a:spcPts val="0"/>
              </a:spcAft>
              <a:buClr>
                <a:schemeClr val="dk1"/>
              </a:buClr>
              <a:buSzPts val="3200"/>
              <a:buFont typeface="Times New Roman"/>
              <a:buNone/>
            </a:pPr>
            <a:r>
              <a:rPr b="0" i="0" lang="en-US" sz="3200" u="none" cap="none" strike="noStrike">
                <a:solidFill>
                  <a:schemeClr val="dk1"/>
                </a:solidFill>
                <a:latin typeface="Times New Roman"/>
                <a:ea typeface="Times New Roman"/>
                <a:cs typeface="Times New Roman"/>
                <a:sym typeface="Times New Roman"/>
              </a:rPr>
              <a:t> - Vận dụng kiến thức để làm tốt một bài văn hoàn chỉnh.</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640"/>
              </a:spcBef>
              <a:spcAft>
                <a:spcPts val="0"/>
              </a:spcAft>
              <a:buClr>
                <a:schemeClr val="dk1"/>
              </a:buClr>
              <a:buSzPts val="3200"/>
              <a:buFont typeface="Times New Roman"/>
              <a:buNone/>
            </a:pPr>
            <a:r>
              <a:rPr b="0" i="0" lang="en-US" sz="3200" u="none" cap="none" strike="noStrike">
                <a:solidFill>
                  <a:schemeClr val="dk1"/>
                </a:solidFill>
                <a:latin typeface="Times New Roman"/>
                <a:ea typeface="Times New Roman"/>
                <a:cs typeface="Times New Roman"/>
                <a:sym typeface="Times New Roman"/>
              </a:rPr>
              <a:t> - Ý thức sử dụng kiến thức lí thuyết vào viết văn bản.</a:t>
            </a:r>
            <a:endParaRPr b="0" i="0" sz="3200" u="none" cap="none" strike="noStrike">
              <a:solidFill>
                <a:schemeClr val="dk1"/>
              </a:solidFill>
              <a:latin typeface="Times New Roman"/>
              <a:ea typeface="Times New Roman"/>
              <a:cs typeface="Times New Roman"/>
              <a:sym typeface="Times New Roman"/>
            </a:endParaRPr>
          </a:p>
          <a:p>
            <a:pPr indent="-279400" lvl="0" marL="457200" marR="0" rtl="0" algn="just">
              <a:spcBef>
                <a:spcPts val="0"/>
              </a:spcBef>
              <a:spcAft>
                <a:spcPts val="0"/>
              </a:spcAft>
              <a:buClr>
                <a:schemeClr val="dk1"/>
              </a:buClr>
              <a:buSzPts val="2800"/>
              <a:buFont typeface="Arial"/>
              <a:buNone/>
            </a:pPr>
            <a:r>
              <a:t/>
            </a:r>
            <a:endParaRPr b="1" i="0" sz="2800" u="none" cap="none" strike="noStrike">
              <a:solidFill>
                <a:srgbClr val="0000CC"/>
              </a:solidFill>
              <a:latin typeface="Times New Roman"/>
              <a:ea typeface="Times New Roman"/>
              <a:cs typeface="Times New Roman"/>
              <a:sym typeface="Times New Roman"/>
            </a:endParaRPr>
          </a:p>
        </p:txBody>
      </p:sp>
      <p:graphicFrame>
        <p:nvGraphicFramePr>
          <p:cNvPr id="123" name="Google Shape;123;p3"/>
          <p:cNvGraphicFramePr/>
          <p:nvPr/>
        </p:nvGraphicFramePr>
        <p:xfrm>
          <a:off x="0" y="-35020"/>
          <a:ext cx="1311275" cy="1211263"/>
        </p:xfrm>
        <a:graphic>
          <a:graphicData uri="http://schemas.openxmlformats.org/presentationml/2006/ole">
            <mc:AlternateContent>
              <mc:Choice Requires="v">
                <p:oleObj r:id="rId8" imgH="1211263" imgW="1311275" progId="" spid="_x0000_s2">
                  <p:embed/>
                </p:oleObj>
              </mc:Choice>
              <mc:Fallback>
                <p:oleObj r:id="rId9" imgH="1211263" imgW="1311275" progId="">
                  <p:embed/>
                  <p:pic>
                    <p:nvPicPr>
                      <p:cNvPr id="123" name="Google Shape;123;p3"/>
                      <p:cNvPicPr preferRelativeResize="0"/>
                      <p:nvPr/>
                    </p:nvPicPr>
                    <p:blipFill rotWithShape="1">
                      <a:blip r:embed="rId10">
                        <a:alphaModFix/>
                      </a:blip>
                      <a:srcRect b="0" l="0" r="0" t="0"/>
                      <a:stretch/>
                    </p:blipFill>
                    <p:spPr>
                      <a:xfrm>
                        <a:off x="0" y="-35020"/>
                        <a:ext cx="1311275" cy="1211263"/>
                      </a:xfrm>
                      <a:prstGeom prst="rect">
                        <a:avLst/>
                      </a:prstGeom>
                      <a:noFill/>
                      <a:ln>
                        <a:noFill/>
                      </a:ln>
                    </p:spPr>
                  </p:pic>
                </p:oleObj>
              </mc:Fallback>
            </mc:AlternateContent>
          </a:graphicData>
        </a:graphic>
      </p:graphicFrame>
      <p:sp>
        <p:nvSpPr>
          <p:cNvPr id="124" name="Google Shape;124;p3"/>
          <p:cNvSpPr/>
          <p:nvPr/>
        </p:nvSpPr>
        <p:spPr>
          <a:xfrm>
            <a:off x="1842655" y="257643"/>
            <a:ext cx="7265988"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ÔN TẬP KIỂM TRA HỌC KÌ I</a:t>
            </a:r>
            <a:endParaRPr b="1" i="0" sz="2800" u="none" cap="none" strike="noStrike">
              <a:solidFill>
                <a:srgbClr val="FF0000"/>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(VĂN THUYẾT MINH)</a:t>
            </a:r>
            <a:endParaRPr b="1" i="0" sz="2800" u="none" cap="none" strike="noStrike">
              <a:solidFill>
                <a:srgbClr val="FF0000"/>
              </a:solidFill>
              <a:latin typeface="Times New Roman"/>
              <a:ea typeface="Times New Roman"/>
              <a:cs typeface="Times New Roman"/>
              <a:sym typeface="Times New Roman"/>
            </a:endParaRPr>
          </a:p>
        </p:txBody>
      </p:sp>
      <p:pic>
        <p:nvPicPr>
          <p:cNvPr descr="Bellcoll" id="125" name="Google Shape;125;p3"/>
          <p:cNvPicPr preferRelativeResize="0"/>
          <p:nvPr/>
        </p:nvPicPr>
        <p:blipFill rotWithShape="1">
          <a:blip r:embed="rId11">
            <a:alphaModFix/>
          </a:blip>
          <a:srcRect b="0" l="0" r="0" t="0"/>
          <a:stretch/>
        </p:blipFill>
        <p:spPr>
          <a:xfrm>
            <a:off x="10802237" y="-81057"/>
            <a:ext cx="1371600" cy="1257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graphicFrame>
        <p:nvGraphicFramePr>
          <p:cNvPr id="410" name="Google Shape;410;p30"/>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410" name="Google Shape;410;p30"/>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411" name="Google Shape;411;p30"/>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411" name="Google Shape;411;p30"/>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POINSET2" id="412" name="Google Shape;412;p30"/>
          <p:cNvPicPr preferRelativeResize="0"/>
          <p:nvPr/>
        </p:nvPicPr>
        <p:blipFill rotWithShape="1">
          <a:blip r:embed="rId10">
            <a:alphaModFix/>
          </a:blip>
          <a:srcRect b="0" l="0" r="0" t="0"/>
          <a:stretch/>
        </p:blipFill>
        <p:spPr>
          <a:xfrm rot="-5340000">
            <a:off x="198719" y="5578416"/>
            <a:ext cx="1154112" cy="1381125"/>
          </a:xfrm>
          <a:prstGeom prst="rect">
            <a:avLst/>
          </a:prstGeom>
          <a:noFill/>
          <a:ln>
            <a:noFill/>
          </a:ln>
        </p:spPr>
      </p:pic>
      <p:sp>
        <p:nvSpPr>
          <p:cNvPr id="413" name="Google Shape;413;p30"/>
          <p:cNvSpPr/>
          <p:nvPr/>
        </p:nvSpPr>
        <p:spPr>
          <a:xfrm>
            <a:off x="998218" y="1037946"/>
            <a:ext cx="918255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rgbClr val="FF0000"/>
                </a:solidFill>
                <a:latin typeface="Times New Roman"/>
                <a:ea typeface="Times New Roman"/>
                <a:cs typeface="Times New Roman"/>
                <a:sym typeface="Times New Roman"/>
              </a:rPr>
              <a:t>III. Kết bài</a:t>
            </a:r>
            <a:r>
              <a:rPr lang="en-US" sz="3200">
                <a:solidFill>
                  <a:srgbClr val="FF0000"/>
                </a:solidFill>
                <a:latin typeface="Times New Roman"/>
                <a:ea typeface="Times New Roman"/>
                <a:cs typeface="Times New Roman"/>
                <a:sym typeface="Times New Roman"/>
              </a:rPr>
              <a:t>:</a:t>
            </a:r>
            <a:endParaRPr sz="3200">
              <a:solidFill>
                <a:srgbClr val="FF0000"/>
              </a:solidFill>
              <a:latin typeface="Times New Roman"/>
              <a:ea typeface="Times New Roman"/>
              <a:cs typeface="Times New Roman"/>
              <a:sym typeface="Times New Roman"/>
            </a:endParaRPr>
          </a:p>
        </p:txBody>
      </p:sp>
      <p:sp>
        <p:nvSpPr>
          <p:cNvPr id="414" name="Google Shape;414;p30"/>
          <p:cNvSpPr/>
          <p:nvPr/>
        </p:nvSpPr>
        <p:spPr>
          <a:xfrm>
            <a:off x="826542" y="5377823"/>
            <a:ext cx="10495373" cy="1754326"/>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3600">
              <a:solidFill>
                <a:srgbClr val="FF0000"/>
              </a:solidFill>
              <a:latin typeface="Times New Roman"/>
              <a:ea typeface="Times New Roman"/>
              <a:cs typeface="Times New Roman"/>
              <a:sym typeface="Times New Roman"/>
            </a:endParaRPr>
          </a:p>
          <a:p>
            <a:pPr indent="0" lvl="0" marL="0" marR="0" rtl="0" algn="just">
              <a:spcBef>
                <a:spcPts val="0"/>
              </a:spcBef>
              <a:spcAft>
                <a:spcPts val="0"/>
              </a:spcAft>
              <a:buNone/>
            </a:pPr>
            <a:r>
              <a:rPr i="1" lang="en-US" sz="3600">
                <a:solidFill>
                  <a:srgbClr val="0D0D0D"/>
                </a:solidFill>
                <a:latin typeface="Times New Roman"/>
                <a:ea typeface="Times New Roman"/>
                <a:cs typeface="Times New Roman"/>
                <a:sym typeface="Times New Roman"/>
              </a:rPr>
              <a:t>.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3600">
              <a:solidFill>
                <a:schemeClr val="dk1"/>
              </a:solidFill>
              <a:latin typeface="Times New Roman"/>
              <a:ea typeface="Times New Roman"/>
              <a:cs typeface="Times New Roman"/>
              <a:sym typeface="Times New Roman"/>
            </a:endParaRPr>
          </a:p>
        </p:txBody>
      </p:sp>
      <p:sp>
        <p:nvSpPr>
          <p:cNvPr id="415" name="Google Shape;415;p30"/>
          <p:cNvSpPr/>
          <p:nvPr/>
        </p:nvSpPr>
        <p:spPr>
          <a:xfrm>
            <a:off x="1476375" y="82550"/>
            <a:ext cx="10177145" cy="1076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rgbClr val="FF0000"/>
                </a:solidFill>
                <a:latin typeface="Times New Roman"/>
                <a:ea typeface="Times New Roman"/>
                <a:cs typeface="Times New Roman"/>
                <a:sym typeface="Times New Roman"/>
              </a:rPr>
              <a:t>Đề 2: Thuyết minh về thể loại văn học (thể thơ thất ngôn bát cú)</a:t>
            </a:r>
            <a:endParaRPr b="1" sz="3200" u="sng">
              <a:solidFill>
                <a:srgbClr val="FF0000"/>
              </a:solidFill>
              <a:latin typeface="Times New Roman"/>
              <a:ea typeface="Times New Roman"/>
              <a:cs typeface="Times New Roman"/>
              <a:sym typeface="Times New Roman"/>
            </a:endParaRPr>
          </a:p>
        </p:txBody>
      </p:sp>
      <p:sp>
        <p:nvSpPr>
          <p:cNvPr id="416" name="Google Shape;416;p30"/>
          <p:cNvSpPr/>
          <p:nvPr/>
        </p:nvSpPr>
        <p:spPr>
          <a:xfrm>
            <a:off x="898388" y="1880138"/>
            <a:ext cx="10423527" cy="1986280"/>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lang="en-US" sz="2800">
                <a:solidFill>
                  <a:srgbClr val="0D0D0D"/>
                </a:solidFill>
                <a:latin typeface="Times New Roman"/>
                <a:ea typeface="Times New Roman"/>
                <a:cs typeface="Times New Roman"/>
                <a:sym typeface="Times New Roman"/>
              </a:rPr>
              <a:t>Có thể nói thể thơ thất ngôn bát cú thực sự là một thể </a:t>
            </a:r>
            <a:r>
              <a:rPr i="1" lang="en-US" sz="2800">
                <a:solidFill>
                  <a:srgbClr val="0D0D0D"/>
                </a:solidFill>
                <a:latin typeface="Times New Roman"/>
                <a:ea typeface="Times New Roman"/>
                <a:cs typeface="Times New Roman"/>
                <a:sym typeface="Times New Roman"/>
              </a:rPr>
              <a:t>tuyệt tác</a:t>
            </a:r>
            <a:r>
              <a:rPr lang="en-US" sz="2800">
                <a:solidFill>
                  <a:srgbClr val="0D0D0D"/>
                </a:solidFill>
                <a:latin typeface="Times New Roman"/>
                <a:ea typeface="Times New Roman"/>
                <a:cs typeface="Times New Roman"/>
                <a:sym typeface="Times New Roman"/>
              </a:rPr>
              <a:t> thích hợp để bộc lộ những tình cảm da diết, mãnh liệt đến cháy bỏng đối với quê hương đất nước thiên nhiên. Chính điều đó đã làm tăng vẻ đẹp bình dị của thể thơ.</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20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20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20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descr="Káº¿t quáº£ hÃ¬nh áº£nh cho ná»n tráº¯ng" id="422" name="Google Shape;422;p31"/>
          <p:cNvPicPr preferRelativeResize="0"/>
          <p:nvPr/>
        </p:nvPicPr>
        <p:blipFill rotWithShape="1">
          <a:blip r:embed="rId3">
            <a:alphaModFix/>
          </a:blip>
          <a:srcRect b="30500" l="0" r="26888" t="0"/>
          <a:stretch/>
        </p:blipFill>
        <p:spPr>
          <a:xfrm>
            <a:off x="396240" y="396240"/>
            <a:ext cx="11384280" cy="6021198"/>
          </a:xfrm>
          <a:prstGeom prst="rect">
            <a:avLst/>
          </a:prstGeom>
          <a:noFill/>
          <a:ln>
            <a:noFill/>
          </a:ln>
        </p:spPr>
      </p:pic>
      <p:sp>
        <p:nvSpPr>
          <p:cNvPr id="423" name="Google Shape;423;p31"/>
          <p:cNvSpPr/>
          <p:nvPr/>
        </p:nvSpPr>
        <p:spPr>
          <a:xfrm>
            <a:off x="1103587" y="477004"/>
            <a:ext cx="991651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u="sng">
                <a:solidFill>
                  <a:srgbClr val="FF0000"/>
                </a:solidFill>
                <a:latin typeface="Times New Roman"/>
                <a:ea typeface="Times New Roman"/>
                <a:cs typeface="Times New Roman"/>
                <a:sym typeface="Times New Roman"/>
              </a:rPr>
              <a:t>Hướng dẫn tự học</a:t>
            </a:r>
            <a:endParaRPr b="1" sz="3600" u="sng">
              <a:solidFill>
                <a:srgbClr val="FF0000"/>
              </a:solidFill>
              <a:latin typeface="Times New Roman"/>
              <a:ea typeface="Times New Roman"/>
              <a:cs typeface="Times New Roman"/>
              <a:sym typeface="Times New Roman"/>
            </a:endParaRPr>
          </a:p>
        </p:txBody>
      </p:sp>
      <p:sp>
        <p:nvSpPr>
          <p:cNvPr id="424" name="Google Shape;424;p31"/>
          <p:cNvSpPr/>
          <p:nvPr/>
        </p:nvSpPr>
        <p:spPr>
          <a:xfrm>
            <a:off x="845605" y="2585544"/>
            <a:ext cx="1298507" cy="1535057"/>
          </a:xfrm>
          <a:custGeom>
            <a:rect b="b" l="l" r="r" t="t"/>
            <a:pathLst>
              <a:path extrusionOk="0" h="3757972" w="3240360">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noFill/>
          <a:ln cap="flat" cmpd="sng" w="2032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accent1"/>
              </a:solidFill>
              <a:latin typeface="Microsoft YaHei"/>
              <a:ea typeface="Microsoft YaHei"/>
              <a:cs typeface="Microsoft YaHei"/>
              <a:sym typeface="Microsoft YaHei"/>
            </a:endParaRPr>
          </a:p>
        </p:txBody>
      </p:sp>
      <p:sp>
        <p:nvSpPr>
          <p:cNvPr id="425" name="Google Shape;425;p31"/>
          <p:cNvSpPr/>
          <p:nvPr/>
        </p:nvSpPr>
        <p:spPr>
          <a:xfrm>
            <a:off x="1074477" y="4350242"/>
            <a:ext cx="858838" cy="177800"/>
          </a:xfrm>
          <a:prstGeom prst="roundRect">
            <a:avLst>
              <a:gd fmla="val 50000" name="adj"/>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00"/>
              <a:buFont typeface="Arial"/>
              <a:buNone/>
            </a:pPr>
            <a:r>
              <a:t/>
            </a:r>
            <a:endParaRPr sz="1300">
              <a:solidFill>
                <a:srgbClr val="3C72A4"/>
              </a:solidFill>
              <a:latin typeface="Calibri"/>
              <a:ea typeface="Calibri"/>
              <a:cs typeface="Calibri"/>
              <a:sym typeface="Calibri"/>
            </a:endParaRPr>
          </a:p>
        </p:txBody>
      </p:sp>
      <p:sp>
        <p:nvSpPr>
          <p:cNvPr id="426" name="Google Shape;426;p31"/>
          <p:cNvSpPr/>
          <p:nvPr/>
        </p:nvSpPr>
        <p:spPr>
          <a:xfrm>
            <a:off x="1180621" y="4605830"/>
            <a:ext cx="709612" cy="179388"/>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00"/>
              <a:buFont typeface="Arial"/>
              <a:buNone/>
            </a:pPr>
            <a:r>
              <a:t/>
            </a:r>
            <a:endParaRPr sz="1300">
              <a:solidFill>
                <a:srgbClr val="3C72A4"/>
              </a:solidFill>
              <a:latin typeface="Calibri"/>
              <a:ea typeface="Calibri"/>
              <a:cs typeface="Calibri"/>
              <a:sym typeface="Calibri"/>
            </a:endParaRPr>
          </a:p>
        </p:txBody>
      </p:sp>
      <p:sp>
        <p:nvSpPr>
          <p:cNvPr id="427" name="Google Shape;427;p31"/>
          <p:cNvSpPr/>
          <p:nvPr/>
        </p:nvSpPr>
        <p:spPr>
          <a:xfrm>
            <a:off x="1263663" y="4878770"/>
            <a:ext cx="533606" cy="181960"/>
          </a:xfrm>
          <a:prstGeom prst="roundRect">
            <a:avLst>
              <a:gd fmla="val 50000" name="adj"/>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00"/>
              <a:buFont typeface="Arial"/>
              <a:buNone/>
            </a:pPr>
            <a:r>
              <a:t/>
            </a:r>
            <a:endParaRPr sz="1300">
              <a:solidFill>
                <a:srgbClr val="3C72A4"/>
              </a:solidFill>
              <a:latin typeface="Calibri"/>
              <a:ea typeface="Calibri"/>
              <a:cs typeface="Calibri"/>
              <a:sym typeface="Calibri"/>
            </a:endParaRPr>
          </a:p>
        </p:txBody>
      </p:sp>
      <p:sp>
        <p:nvSpPr>
          <p:cNvPr id="428" name="Google Shape;428;p31"/>
          <p:cNvSpPr/>
          <p:nvPr/>
        </p:nvSpPr>
        <p:spPr>
          <a:xfrm>
            <a:off x="2727425" y="2869299"/>
            <a:ext cx="8765637"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000">
                <a:solidFill>
                  <a:schemeClr val="dk1"/>
                </a:solidFill>
                <a:latin typeface="Times New Roman"/>
                <a:ea typeface="Times New Roman"/>
                <a:cs typeface="Times New Roman"/>
                <a:sym typeface="Times New Roman"/>
              </a:rPr>
              <a:t>1. Hoàn thiện các đoạn văn, bài văn theo yêu cầu đề. </a:t>
            </a:r>
            <a:endParaRPr sz="3000">
              <a:solidFill>
                <a:schemeClr val="dk1"/>
              </a:solidFill>
              <a:latin typeface="Times New Roman"/>
              <a:ea typeface="Times New Roman"/>
              <a:cs typeface="Times New Roman"/>
              <a:sym typeface="Times New Roman"/>
            </a:endParaRPr>
          </a:p>
        </p:txBody>
      </p:sp>
      <p:sp>
        <p:nvSpPr>
          <p:cNvPr id="429" name="Google Shape;429;p31"/>
          <p:cNvSpPr/>
          <p:nvPr/>
        </p:nvSpPr>
        <p:spPr>
          <a:xfrm>
            <a:off x="2790493" y="3702142"/>
            <a:ext cx="8702569"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000">
                <a:solidFill>
                  <a:schemeClr val="dk1"/>
                </a:solidFill>
                <a:latin typeface="Times New Roman"/>
                <a:ea typeface="Times New Roman"/>
                <a:cs typeface="Times New Roman"/>
                <a:sym typeface="Times New Roman"/>
              </a:rPr>
              <a:t>2. Ôn tập kĩ chuẩn bị cho kiểm tra học kì I.</a:t>
            </a:r>
            <a:endParaRPr i="1" sz="3000">
              <a:solidFill>
                <a:schemeClr val="dk1"/>
              </a:solidFill>
              <a:latin typeface="Times New Roman"/>
              <a:ea typeface="Times New Roman"/>
              <a:cs typeface="Times New Roman"/>
              <a:sym typeface="Times New Roman"/>
            </a:endParaRPr>
          </a:p>
        </p:txBody>
      </p:sp>
      <p:pic>
        <p:nvPicPr>
          <p:cNvPr id="430" name="Google Shape;430;p31"/>
          <p:cNvPicPr preferRelativeResize="0"/>
          <p:nvPr/>
        </p:nvPicPr>
        <p:blipFill rotWithShape="1">
          <a:blip r:embed="rId4">
            <a:alphaModFix/>
          </a:blip>
          <a:srcRect b="0" l="0" r="0" t="0"/>
          <a:stretch/>
        </p:blipFill>
        <p:spPr>
          <a:xfrm>
            <a:off x="9867529" y="396240"/>
            <a:ext cx="995363" cy="995363"/>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par>
                                <p:cTn fill="hold" nodeType="withEffect" presetClass="entr" presetID="10" presetSubtype="0">
                                  <p:stCondLst>
                                    <p:cond delay="130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par>
                                <p:cTn fill="hold" nodeType="withEffect" presetClass="entr" presetID="10" presetSubtype="0">
                                  <p:stCondLst>
                                    <p:cond delay="120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par>
                                <p:cTn fill="hold" nodeType="withEffect" presetClass="entr" presetID="10" presetSubtype="0">
                                  <p:stCondLst>
                                    <p:cond delay="110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par>
                                <p:cTn fill="hold" nodeType="withEffect" presetClass="entr" presetID="10" presetSubtype="0">
                                  <p:stCondLst>
                                    <p:cond delay="140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p:nvPr/>
        </p:nvSpPr>
        <p:spPr>
          <a:xfrm>
            <a:off x="2895600" y="911732"/>
            <a:ext cx="184731"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b="1" i="0" sz="3200" u="none" cap="none" strike="noStrike">
              <a:solidFill>
                <a:schemeClr val="accent2"/>
              </a:solidFill>
              <a:latin typeface="Times New Roman"/>
              <a:ea typeface="Times New Roman"/>
              <a:cs typeface="Times New Roman"/>
              <a:sym typeface="Times New Roman"/>
            </a:endParaRPr>
          </a:p>
        </p:txBody>
      </p:sp>
      <p:sp>
        <p:nvSpPr>
          <p:cNvPr id="131" name="Google Shape;131;p4"/>
          <p:cNvSpPr txBox="1"/>
          <p:nvPr/>
        </p:nvSpPr>
        <p:spPr>
          <a:xfrm>
            <a:off x="4953000" y="1"/>
            <a:ext cx="5486400" cy="519113"/>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t/>
            </a:r>
            <a:endParaRPr b="0" i="1" sz="2800" u="none" cap="none" strike="noStrike">
              <a:solidFill>
                <a:schemeClr val="hlink"/>
              </a:solidFill>
              <a:latin typeface="Times New Roman"/>
              <a:ea typeface="Times New Roman"/>
              <a:cs typeface="Times New Roman"/>
              <a:sym typeface="Times New Roman"/>
            </a:endParaRPr>
          </a:p>
        </p:txBody>
      </p:sp>
      <p:sp>
        <p:nvSpPr>
          <p:cNvPr id="132" name="Google Shape;132;p4"/>
          <p:cNvSpPr txBox="1"/>
          <p:nvPr/>
        </p:nvSpPr>
        <p:spPr>
          <a:xfrm>
            <a:off x="1524000" y="0"/>
            <a:ext cx="2895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2400" u="none" cap="none" strike="noStrike">
              <a:solidFill>
                <a:schemeClr val="hlink"/>
              </a:solidFill>
              <a:latin typeface="Times New Roman"/>
              <a:ea typeface="Times New Roman"/>
              <a:cs typeface="Times New Roman"/>
              <a:sym typeface="Times New Roman"/>
            </a:endParaRPr>
          </a:p>
        </p:txBody>
      </p:sp>
      <p:sp>
        <p:nvSpPr>
          <p:cNvPr id="133" name="Google Shape;133;p4"/>
          <p:cNvSpPr txBox="1"/>
          <p:nvPr/>
        </p:nvSpPr>
        <p:spPr>
          <a:xfrm>
            <a:off x="1066800" y="258763"/>
            <a:ext cx="5638800" cy="579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FF0000"/>
                </a:solidFill>
                <a:latin typeface="Times New Roman"/>
                <a:ea typeface="Times New Roman"/>
                <a:cs typeface="Times New Roman"/>
                <a:sym typeface="Times New Roman"/>
              </a:rPr>
              <a:t>I. Ôn tập lí thuyết</a:t>
            </a:r>
            <a:endParaRPr b="1" i="0" sz="3200" u="none" cap="none" strike="noStrike">
              <a:solidFill>
                <a:srgbClr val="FF0000"/>
              </a:solidFill>
              <a:latin typeface="Times New Roman"/>
              <a:ea typeface="Times New Roman"/>
              <a:cs typeface="Times New Roman"/>
              <a:sym typeface="Times New Roman"/>
            </a:endParaRPr>
          </a:p>
        </p:txBody>
      </p:sp>
      <p:sp>
        <p:nvSpPr>
          <p:cNvPr id="134" name="Google Shape;134;p4"/>
          <p:cNvSpPr txBox="1"/>
          <p:nvPr/>
        </p:nvSpPr>
        <p:spPr>
          <a:xfrm>
            <a:off x="910046" y="1043241"/>
            <a:ext cx="8686800" cy="579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FF0000"/>
                </a:solidFill>
                <a:latin typeface="Times New Roman"/>
                <a:ea typeface="Times New Roman"/>
                <a:cs typeface="Times New Roman"/>
                <a:sym typeface="Times New Roman"/>
              </a:rPr>
              <a:t>1. Vai trò, tác dụng của văn bản thuyết minh</a:t>
            </a:r>
            <a:endParaRPr b="1" i="0" sz="3200" u="none" cap="none" strike="noStrike">
              <a:solidFill>
                <a:srgbClr val="FF0000"/>
              </a:solidFill>
              <a:latin typeface="Times New Roman"/>
              <a:ea typeface="Times New Roman"/>
              <a:cs typeface="Times New Roman"/>
              <a:sym typeface="Times New Roman"/>
            </a:endParaRPr>
          </a:p>
        </p:txBody>
      </p:sp>
      <p:sp>
        <p:nvSpPr>
          <p:cNvPr id="135" name="Google Shape;135;p4"/>
          <p:cNvSpPr txBox="1"/>
          <p:nvPr/>
        </p:nvSpPr>
        <p:spPr>
          <a:xfrm>
            <a:off x="1350464" y="2664260"/>
            <a:ext cx="2296886" cy="2677656"/>
          </a:xfrm>
          <a:prstGeom prst="rect">
            <a:avLst/>
          </a:prstGeom>
          <a:noFill/>
          <a:ln cap="flat" cmpd="sng" w="9525">
            <a:solidFill>
              <a:srgbClr val="0099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2800" u="none" cap="none" strike="noStrike">
                <a:solidFill>
                  <a:srgbClr val="0000FF"/>
                </a:solidFill>
                <a:latin typeface="Times New Roman"/>
                <a:ea typeface="Times New Roman"/>
                <a:cs typeface="Times New Roman"/>
                <a:sym typeface="Times New Roman"/>
              </a:rPr>
              <a:t>?  Văn bản thuyết minh có vai trò, tác dụng</a:t>
            </a: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rgbClr val="0000FF"/>
                </a:solidFill>
                <a:latin typeface="Times New Roman"/>
                <a:ea typeface="Times New Roman"/>
                <a:cs typeface="Times New Roman"/>
                <a:sym typeface="Times New Roman"/>
              </a:rPr>
              <a:t>như thế nào trong đời sống</a:t>
            </a:r>
            <a:r>
              <a:rPr b="1" i="0" lang="en-US" sz="2800" u="none" cap="none" strike="noStrike">
                <a:solidFill>
                  <a:srgbClr val="0000FF"/>
                </a:solidFill>
                <a:latin typeface="Times New Roman"/>
                <a:ea typeface="Times New Roman"/>
                <a:cs typeface="Times New Roman"/>
                <a:sym typeface="Times New Roman"/>
              </a:rPr>
              <a:t>?</a:t>
            </a:r>
            <a:endParaRPr b="1" i="0" sz="2800" u="none" cap="none" strike="noStrike">
              <a:solidFill>
                <a:srgbClr val="0000FF"/>
              </a:solidFill>
              <a:latin typeface="Times New Roman"/>
              <a:ea typeface="Times New Roman"/>
              <a:cs typeface="Times New Roman"/>
              <a:sym typeface="Times New Roman"/>
            </a:endParaRPr>
          </a:p>
        </p:txBody>
      </p:sp>
      <p:sp>
        <p:nvSpPr>
          <p:cNvPr id="136" name="Google Shape;136;p4"/>
          <p:cNvSpPr txBox="1"/>
          <p:nvPr/>
        </p:nvSpPr>
        <p:spPr>
          <a:xfrm>
            <a:off x="4533900" y="2040058"/>
            <a:ext cx="6172200" cy="954107"/>
          </a:xfrm>
          <a:prstGeom prst="rect">
            <a:avLst/>
          </a:prstGeom>
          <a:noFill/>
          <a:ln cap="flat" cmpd="sng" w="9525">
            <a:solidFill>
              <a:srgbClr val="FF33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0" i="1" lang="en-US" sz="2800" u="none" cap="none" strike="noStrike">
                <a:solidFill>
                  <a:schemeClr val="dk1"/>
                </a:solidFill>
                <a:latin typeface="Times New Roman"/>
                <a:ea typeface="Times New Roman"/>
                <a:cs typeface="Times New Roman"/>
                <a:sym typeface="Times New Roman"/>
              </a:rPr>
              <a:t>- Văn bản thuyết minh là kiểu văn bản thông dụng trong mọi lĩnh vực đời sống</a:t>
            </a:r>
            <a:r>
              <a:rPr b="0" i="0" lang="en-US" sz="2800" u="none" cap="none" strike="noStrike">
                <a:solidFill>
                  <a:schemeClr val="dk1"/>
                </a:solidFill>
                <a:latin typeface="Times New Roman"/>
                <a:ea typeface="Times New Roman"/>
                <a:cs typeface="Times New Roman"/>
                <a:sym typeface="Times New Roman"/>
              </a:rPr>
              <a:t>.</a:t>
            </a:r>
            <a:endParaRPr b="0" i="0" sz="2800" u="none" cap="none" strike="noStrike">
              <a:solidFill>
                <a:schemeClr val="dk1"/>
              </a:solidFill>
              <a:latin typeface="Times New Roman"/>
              <a:ea typeface="Times New Roman"/>
              <a:cs typeface="Times New Roman"/>
              <a:sym typeface="Times New Roman"/>
            </a:endParaRPr>
          </a:p>
        </p:txBody>
      </p:sp>
      <p:sp>
        <p:nvSpPr>
          <p:cNvPr id="137" name="Google Shape;137;p4"/>
          <p:cNvSpPr txBox="1"/>
          <p:nvPr/>
        </p:nvSpPr>
        <p:spPr>
          <a:xfrm>
            <a:off x="4533900" y="3433189"/>
            <a:ext cx="6248400" cy="2246769"/>
          </a:xfrm>
          <a:prstGeom prst="rect">
            <a:avLst/>
          </a:prstGeom>
          <a:noFill/>
          <a:ln cap="flat" cmpd="sng" w="9525">
            <a:solidFill>
              <a:srgbClr val="FF33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0" i="1" lang="en-US" sz="2800" u="none" cap="none" strike="noStrike">
                <a:solidFill>
                  <a:schemeClr val="dk1"/>
                </a:solidFill>
                <a:latin typeface="Times New Roman"/>
                <a:ea typeface="Times New Roman"/>
                <a:cs typeface="Times New Roman"/>
                <a:sym typeface="Times New Roman"/>
              </a:rPr>
              <a:t>- Văn bản thuyết minh cung cấp tri thức khách quan về đặc điểm, tính chất, nguyên nhân…của các sự vật, hiện tượng trong tự nhiên, xã hội bằng phương thức trình bày, giới thiệu, giải thích.</a:t>
            </a:r>
            <a:r>
              <a:rPr b="0" i="0" lang="en-US" sz="2800" u="none" cap="none" strike="noStrike">
                <a:solidFill>
                  <a:schemeClr val="dk1"/>
                </a:solidFill>
                <a:latin typeface="Times New Roman"/>
                <a:ea typeface="Times New Roman"/>
                <a:cs typeface="Times New Roman"/>
                <a:sym typeface="Times New Roman"/>
              </a:rPr>
              <a:t> </a:t>
            </a:r>
            <a:endParaRPr b="0" i="0" sz="2800" u="none" cap="none" strike="noStrike">
              <a:solidFill>
                <a:schemeClr val="dk1"/>
              </a:solidFill>
              <a:latin typeface="Times New Roman"/>
              <a:ea typeface="Times New Roman"/>
              <a:cs typeface="Times New Roman"/>
              <a:sym typeface="Times New Roman"/>
            </a:endParaRPr>
          </a:p>
        </p:txBody>
      </p:sp>
      <p:graphicFrame>
        <p:nvGraphicFramePr>
          <p:cNvPr id="138" name="Google Shape;138;p4"/>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138" name="Google Shape;138;p4"/>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pic>
        <p:nvPicPr>
          <p:cNvPr descr="POINSET2" id="139" name="Google Shape;139;p4"/>
          <p:cNvPicPr preferRelativeResize="0"/>
          <p:nvPr/>
        </p:nvPicPr>
        <p:blipFill rotWithShape="1">
          <a:blip r:embed="rId7">
            <a:alphaModFix/>
          </a:blip>
          <a:srcRect b="0" l="0" r="0" t="0"/>
          <a:stretch/>
        </p:blipFill>
        <p:spPr>
          <a:xfrm rot="-5340000">
            <a:off x="198719" y="5578416"/>
            <a:ext cx="1154112" cy="1381125"/>
          </a:xfrm>
          <a:prstGeom prst="rect">
            <a:avLst/>
          </a:prstGeom>
          <a:noFill/>
          <a:ln>
            <a:noFill/>
          </a:ln>
        </p:spPr>
      </p:pic>
      <p:graphicFrame>
        <p:nvGraphicFramePr>
          <p:cNvPr id="140" name="Google Shape;140;p4"/>
          <p:cNvGraphicFramePr/>
          <p:nvPr/>
        </p:nvGraphicFramePr>
        <p:xfrm>
          <a:off x="10841925" y="5525030"/>
          <a:ext cx="1292225" cy="1279525"/>
        </p:xfrm>
        <a:graphic>
          <a:graphicData uri="http://schemas.openxmlformats.org/presentationml/2006/ole">
            <mc:AlternateContent>
              <mc:Choice Requires="v">
                <p:oleObj r:id="rId8" imgH="1279525" imgW="1292225" progId="" spid="_x0000_s2">
                  <p:embed/>
                </p:oleObj>
              </mc:Choice>
              <mc:Fallback>
                <p:oleObj r:id="rId9" imgH="1279525" imgW="1292225" progId="">
                  <p:embed/>
                  <p:pic>
                    <p:nvPicPr>
                      <p:cNvPr id="140" name="Google Shape;140;p4"/>
                      <p:cNvPicPr preferRelativeResize="0"/>
                      <p:nvPr/>
                    </p:nvPicPr>
                    <p:blipFill rotWithShape="1">
                      <a:blip r:embed="rId10">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Bellcoll" id="141" name="Google Shape;141;p4"/>
          <p:cNvPicPr preferRelativeResize="0"/>
          <p:nvPr/>
        </p:nvPicPr>
        <p:blipFill rotWithShape="1">
          <a:blip r:embed="rId11">
            <a:alphaModFix/>
          </a:blip>
          <a:srcRect b="0" l="0" r="0" t="0"/>
          <a:stretch/>
        </p:blipFill>
        <p:spPr>
          <a:xfrm>
            <a:off x="10762550" y="119017"/>
            <a:ext cx="1371600" cy="1257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20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2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500"/>
                                        <p:tgtEl>
                                          <p:spTgt spid="13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5"/>
          <p:cNvSpPr txBox="1"/>
          <p:nvPr/>
        </p:nvSpPr>
        <p:spPr>
          <a:xfrm>
            <a:off x="4876800" y="1"/>
            <a:ext cx="5791200" cy="519113"/>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t/>
            </a:r>
            <a:endParaRPr b="0" i="1" sz="2800" u="none" cap="none" strike="noStrike">
              <a:solidFill>
                <a:schemeClr val="hlink"/>
              </a:solidFill>
              <a:latin typeface="Times New Roman"/>
              <a:ea typeface="Times New Roman"/>
              <a:cs typeface="Times New Roman"/>
              <a:sym typeface="Times New Roman"/>
            </a:endParaRPr>
          </a:p>
        </p:txBody>
      </p:sp>
      <p:sp>
        <p:nvSpPr>
          <p:cNvPr id="147" name="Google Shape;147;p5"/>
          <p:cNvSpPr txBox="1"/>
          <p:nvPr/>
        </p:nvSpPr>
        <p:spPr>
          <a:xfrm>
            <a:off x="1471747" y="392008"/>
            <a:ext cx="588264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FF0000"/>
                </a:solidFill>
                <a:latin typeface="Times New Roman"/>
                <a:ea typeface="Times New Roman"/>
                <a:cs typeface="Times New Roman"/>
                <a:sym typeface="Times New Roman"/>
              </a:rPr>
              <a:t>I. Ôn tập lí thuyết</a:t>
            </a:r>
            <a:endParaRPr b="1" i="0" sz="3200" u="none" cap="none" strike="noStrike">
              <a:solidFill>
                <a:srgbClr val="FF0000"/>
              </a:solidFill>
              <a:latin typeface="Times New Roman"/>
              <a:ea typeface="Times New Roman"/>
              <a:cs typeface="Times New Roman"/>
              <a:sym typeface="Times New Roman"/>
            </a:endParaRPr>
          </a:p>
        </p:txBody>
      </p:sp>
      <p:sp>
        <p:nvSpPr>
          <p:cNvPr id="148" name="Google Shape;148;p5"/>
          <p:cNvSpPr/>
          <p:nvPr/>
        </p:nvSpPr>
        <p:spPr>
          <a:xfrm>
            <a:off x="1471747" y="1629158"/>
            <a:ext cx="7391400" cy="48514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3200" u="none" cap="none" strike="noStrike">
                <a:solidFill>
                  <a:srgbClr val="FF0000"/>
                </a:solidFill>
                <a:latin typeface="Times New Roman"/>
                <a:ea typeface="Times New Roman"/>
                <a:cs typeface="Times New Roman"/>
                <a:sym typeface="Times New Roman"/>
              </a:rPr>
              <a:t>2. Đặc điểm của văn bản thuyết minh</a:t>
            </a:r>
            <a:endParaRPr b="1" i="0" sz="3200" u="none" cap="none" strike="noStrike">
              <a:solidFill>
                <a:srgbClr val="FF0000"/>
              </a:solidFill>
              <a:latin typeface="Times New Roman"/>
              <a:ea typeface="Times New Roman"/>
              <a:cs typeface="Times New Roman"/>
              <a:sym typeface="Times New Roman"/>
            </a:endParaRPr>
          </a:p>
        </p:txBody>
      </p:sp>
      <p:sp>
        <p:nvSpPr>
          <p:cNvPr id="149" name="Google Shape;149;p5"/>
          <p:cNvSpPr/>
          <p:nvPr/>
        </p:nvSpPr>
        <p:spPr>
          <a:xfrm>
            <a:off x="1181100" y="2468881"/>
            <a:ext cx="8458200" cy="2554545"/>
          </a:xfrm>
          <a:prstGeom prst="rect">
            <a:avLst/>
          </a:prstGeom>
          <a:noFill/>
          <a:ln>
            <a:noFill/>
          </a:ln>
        </p:spPr>
        <p:txBody>
          <a:bodyPr anchorCtr="0" anchor="t" bIns="45700" lIns="91425" spcFirstLastPara="1" rIns="91425" wrap="square" tIns="45700">
            <a:spAutoFit/>
          </a:bodyPr>
          <a:lstStyle/>
          <a:p>
            <a:pPr indent="-203200" lvl="0" marL="0" marR="0" rtl="0" algn="l">
              <a:spcBef>
                <a:spcPts val="0"/>
              </a:spcBef>
              <a:spcAft>
                <a:spcPts val="0"/>
              </a:spcAft>
              <a:buClr>
                <a:schemeClr val="dk1"/>
              </a:buClr>
              <a:buSzPts val="3200"/>
              <a:buFont typeface="Times New Roman"/>
              <a:buChar char="-"/>
            </a:pPr>
            <a:r>
              <a:rPr b="0" i="1" lang="en-US" sz="3200" u="none" cap="none" strike="noStrike">
                <a:solidFill>
                  <a:schemeClr val="dk1"/>
                </a:solidFill>
                <a:latin typeface="Times New Roman"/>
                <a:ea typeface="Times New Roman"/>
                <a:cs typeface="Times New Roman"/>
                <a:sym typeface="Times New Roman"/>
              </a:rPr>
              <a:t> </a:t>
            </a:r>
            <a:r>
              <a:rPr b="0" i="0" lang="en-US" sz="3200" u="none" cap="none" strike="noStrike">
                <a:solidFill>
                  <a:schemeClr val="dk1"/>
                </a:solidFill>
                <a:latin typeface="Times New Roman"/>
                <a:ea typeface="Times New Roman"/>
                <a:cs typeface="Times New Roman"/>
                <a:sym typeface="Times New Roman"/>
              </a:rPr>
              <a:t>Cung cấp tri thức khách quan.</a:t>
            </a:r>
            <a:endParaRPr b="0" i="0" sz="3200" u="none" cap="none" strike="noStrike">
              <a:solidFill>
                <a:schemeClr val="dk1"/>
              </a:solidFill>
              <a:latin typeface="Times New Roman"/>
              <a:ea typeface="Times New Roman"/>
              <a:cs typeface="Times New Roman"/>
              <a:sym typeface="Times New Roman"/>
            </a:endParaRPr>
          </a:p>
          <a:p>
            <a:pPr indent="-203200" lvl="0" marL="0" marR="0" rtl="0" algn="l">
              <a:spcBef>
                <a:spcPts val="0"/>
              </a:spcBef>
              <a:spcAft>
                <a:spcPts val="0"/>
              </a:spcAft>
              <a:buClr>
                <a:schemeClr val="dk1"/>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 Phạm vi sử dụng rộng r·i.</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 Cách trình bày rõ ràng; ngôn ngữ chính xác, cô đọng, chặt chẽ, sinh động.</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0" i="1" sz="3200" u="none" cap="none" strike="noStrike">
              <a:solidFill>
                <a:schemeClr val="dk1"/>
              </a:solidFill>
              <a:latin typeface="Times New Roman"/>
              <a:ea typeface="Times New Roman"/>
              <a:cs typeface="Times New Roman"/>
              <a:sym typeface="Times New Roman"/>
            </a:endParaRPr>
          </a:p>
        </p:txBody>
      </p:sp>
      <p:sp>
        <p:nvSpPr>
          <p:cNvPr id="150" name="Google Shape;150;p5"/>
          <p:cNvSpPr txBox="1"/>
          <p:nvPr/>
        </p:nvSpPr>
        <p:spPr>
          <a:xfrm>
            <a:off x="4069080" y="2713178"/>
            <a:ext cx="4114800" cy="1569660"/>
          </a:xfrm>
          <a:prstGeom prst="rect">
            <a:avLst/>
          </a:prstGeom>
          <a:noFill/>
          <a:ln cap="flat" cmpd="sng" w="9525">
            <a:solidFill>
              <a:schemeClr val="folHlink"/>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chemeClr val="hlink"/>
                </a:solidFill>
                <a:latin typeface="Times New Roman"/>
                <a:ea typeface="Times New Roman"/>
                <a:cs typeface="Times New Roman"/>
                <a:sym typeface="Times New Roman"/>
              </a:rPr>
              <a:t>? Đặc điểm, tính chất cơ bản của văn bản thuyết minh? </a:t>
            </a:r>
            <a:endParaRPr b="1" i="0" sz="3200" u="none" cap="none" strike="noStrike">
              <a:solidFill>
                <a:schemeClr val="hlink"/>
              </a:solidFill>
              <a:latin typeface="Times New Roman"/>
              <a:ea typeface="Times New Roman"/>
              <a:cs typeface="Times New Roman"/>
              <a:sym typeface="Times New Roman"/>
            </a:endParaRPr>
          </a:p>
        </p:txBody>
      </p:sp>
      <p:sp>
        <p:nvSpPr>
          <p:cNvPr id="151" name="Google Shape;151;p5"/>
          <p:cNvSpPr/>
          <p:nvPr/>
        </p:nvSpPr>
        <p:spPr>
          <a:xfrm>
            <a:off x="1471748" y="963466"/>
            <a:ext cx="796538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FF0000"/>
                </a:solidFill>
                <a:latin typeface="Times New Roman"/>
                <a:ea typeface="Times New Roman"/>
                <a:cs typeface="Times New Roman"/>
                <a:sym typeface="Times New Roman"/>
              </a:rPr>
              <a:t>1. Vai trò, tác dụng của văn bản thuyết minh</a:t>
            </a:r>
            <a:endParaRPr b="1" i="0" sz="3200" u="none" cap="none" strike="noStrike">
              <a:solidFill>
                <a:srgbClr val="FF0000"/>
              </a:solidFill>
              <a:latin typeface="Times New Roman"/>
              <a:ea typeface="Times New Roman"/>
              <a:cs typeface="Times New Roman"/>
              <a:sym typeface="Times New Roman"/>
            </a:endParaRPr>
          </a:p>
        </p:txBody>
      </p:sp>
      <p:graphicFrame>
        <p:nvGraphicFramePr>
          <p:cNvPr id="152" name="Google Shape;152;p5"/>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152" name="Google Shape;152;p5"/>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153" name="Google Shape;153;p5"/>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153" name="Google Shape;153;p5"/>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500"/>
                                        <p:tgtEl>
                                          <p:spTgt spid="1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50"/>
                                        </p:tgtEl>
                                        <p:attrNameLst>
                                          <p:attrName>ppt_y</p:attrName>
                                        </p:attrNameLst>
                                      </p:cBhvr>
                                      <p:tavLst>
                                        <p:tav fmla="" tm="0">
                                          <p:val>
                                            <p:strVal val="#ppt_y"/>
                                          </p:val>
                                        </p:tav>
                                        <p:tav fmla="" tm="100000">
                                          <p:val>
                                            <p:strVal val="#ppt_y+1"/>
                                          </p:val>
                                        </p:tav>
                                      </p:tavLst>
                                    </p:anim>
                                    <p:set>
                                      <p:cBhvr>
                                        <p:cTn dur="1" fill="hold">
                                          <p:stCondLst>
                                            <p:cond delay="500"/>
                                          </p:stCondLst>
                                        </p:cTn>
                                        <p:tgtEl>
                                          <p:spTgt spid="1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2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6"/>
          <p:cNvSpPr txBox="1"/>
          <p:nvPr/>
        </p:nvSpPr>
        <p:spPr>
          <a:xfrm>
            <a:off x="1031966" y="381000"/>
            <a:ext cx="933123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FF0066"/>
                </a:solidFill>
                <a:latin typeface="Times New Roman"/>
                <a:ea typeface="Times New Roman"/>
                <a:cs typeface="Times New Roman"/>
                <a:sym typeface="Times New Roman"/>
              </a:rPr>
              <a:t>  </a:t>
            </a:r>
            <a:r>
              <a:rPr b="1" i="0" lang="en-US" sz="3200" u="none" cap="none" strike="noStrike">
                <a:solidFill>
                  <a:srgbClr val="FF0000"/>
                </a:solidFill>
                <a:latin typeface="Times New Roman"/>
                <a:ea typeface="Times New Roman"/>
                <a:cs typeface="Times New Roman"/>
                <a:sym typeface="Times New Roman"/>
              </a:rPr>
              <a:t>3.  Yêu cầu cần thiết khi viết bài văn thuyết minh:</a:t>
            </a:r>
            <a:endParaRPr b="1" i="0" sz="3200" u="none" cap="none" strike="noStrike">
              <a:solidFill>
                <a:srgbClr val="FF0000"/>
              </a:solidFill>
              <a:latin typeface="Times New Roman"/>
              <a:ea typeface="Times New Roman"/>
              <a:cs typeface="Times New Roman"/>
              <a:sym typeface="Times New Roman"/>
            </a:endParaRPr>
          </a:p>
        </p:txBody>
      </p:sp>
      <p:sp>
        <p:nvSpPr>
          <p:cNvPr id="160" name="Google Shape;160;p6"/>
          <p:cNvSpPr txBox="1"/>
          <p:nvPr/>
        </p:nvSpPr>
        <p:spPr>
          <a:xfrm>
            <a:off x="1227909" y="1295401"/>
            <a:ext cx="7485017" cy="258532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3600" u="none" cap="none" strike="noStrike">
                <a:solidFill>
                  <a:schemeClr val="dk1"/>
                </a:solidFill>
                <a:latin typeface="Times New Roman"/>
                <a:ea typeface="Times New Roman"/>
                <a:cs typeface="Times New Roman"/>
                <a:sym typeface="Times New Roman"/>
              </a:rPr>
              <a:t>- Quan sát, tìm hiểu, tích lũy tri thức về sự vật, hiện tượng cần thuyết minh.</a:t>
            </a:r>
            <a:endParaRPr b="0" i="0" sz="3600" u="none" cap="none" strike="noStrike">
              <a:solidFill>
                <a:schemeClr val="dk1"/>
              </a:solidFill>
              <a:latin typeface="Times New Roman"/>
              <a:ea typeface="Times New Roman"/>
              <a:cs typeface="Times New Roman"/>
              <a:sym typeface="Times New Roman"/>
            </a:endParaRPr>
          </a:p>
          <a:p>
            <a:pPr indent="0" lvl="0" marL="0" marR="0" rtl="0" algn="just">
              <a:spcBef>
                <a:spcPts val="1800"/>
              </a:spcBef>
              <a:spcAft>
                <a:spcPts val="0"/>
              </a:spcAft>
              <a:buNone/>
            </a:pPr>
            <a:r>
              <a:rPr b="0" i="0" lang="en-US" sz="3600" u="none" cap="none" strike="noStrike">
                <a:solidFill>
                  <a:schemeClr val="dk1"/>
                </a:solidFill>
                <a:latin typeface="Times New Roman"/>
                <a:ea typeface="Times New Roman"/>
                <a:cs typeface="Times New Roman"/>
                <a:sym typeface="Times New Roman"/>
              </a:rPr>
              <a:t>- Nắm bắt bản chất đặc trưng của sự vật, hiện tượng cần thuyết minh.</a:t>
            </a:r>
            <a:endParaRPr b="0" i="0" sz="3600" u="none" cap="none" strike="noStrike">
              <a:solidFill>
                <a:schemeClr val="dk1"/>
              </a:solidFill>
              <a:latin typeface="Times New Roman"/>
              <a:ea typeface="Times New Roman"/>
              <a:cs typeface="Times New Roman"/>
              <a:sym typeface="Times New Roman"/>
            </a:endParaRPr>
          </a:p>
        </p:txBody>
      </p:sp>
      <p:sp>
        <p:nvSpPr>
          <p:cNvPr id="161" name="Google Shape;161;p6"/>
          <p:cNvSpPr txBox="1"/>
          <p:nvPr/>
        </p:nvSpPr>
        <p:spPr>
          <a:xfrm>
            <a:off x="1227909" y="4210350"/>
            <a:ext cx="8763000" cy="1749425"/>
          </a:xfrm>
          <a:prstGeom prst="rect">
            <a:avLst/>
          </a:prstGeom>
          <a:noFill/>
          <a:ln cap="flat" cmpd="sng" w="9525">
            <a:solidFill>
              <a:srgbClr val="FF33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600" u="none" cap="none" strike="noStrike">
                <a:solidFill>
                  <a:srgbClr val="0000FF"/>
                </a:solidFill>
                <a:latin typeface="Times New Roman"/>
                <a:ea typeface="Times New Roman"/>
                <a:cs typeface="Times New Roman"/>
                <a:sym typeface="Times New Roman"/>
              </a:rPr>
              <a:t>Lưu ý:  </a:t>
            </a:r>
            <a:r>
              <a:rPr b="0" i="1" lang="en-US" sz="3600" u="none" cap="none" strike="noStrike">
                <a:solidFill>
                  <a:srgbClr val="0000FF"/>
                </a:solidFill>
                <a:latin typeface="Times New Roman"/>
                <a:ea typeface="Times New Roman"/>
                <a:cs typeface="Times New Roman"/>
                <a:sym typeface="Times New Roman"/>
              </a:rPr>
              <a:t>Bài văn thuyết minh cần làm nổi bật được những đặc điểm, bản chất đặc trưng của đối tượng thuyết minh.</a:t>
            </a:r>
            <a:endParaRPr b="0" i="1" sz="3600" u="none" cap="none" strike="noStrike">
              <a:solidFill>
                <a:srgbClr val="0000FF"/>
              </a:solidFill>
              <a:latin typeface="Times New Roman"/>
              <a:ea typeface="Times New Roman"/>
              <a:cs typeface="Times New Roman"/>
              <a:sym typeface="Times New Roman"/>
            </a:endParaRPr>
          </a:p>
        </p:txBody>
      </p:sp>
      <p:graphicFrame>
        <p:nvGraphicFramePr>
          <p:cNvPr id="162" name="Google Shape;162;p6"/>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162" name="Google Shape;162;p6"/>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163" name="Google Shape;163;p6"/>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163" name="Google Shape;163;p6"/>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animEffect filter="fade" transition="in">
                                      <p:cBhvr>
                                        <p:cTn dur="500"/>
                                        <p:tgtEl>
                                          <p:spTgt spid="1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animEffect filter="fade" transition="in">
                                      <p:cBhvr>
                                        <p:cTn dur="500"/>
                                        <p:tgtEl>
                                          <p:spTgt spid="1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7"/>
          <p:cNvSpPr txBox="1"/>
          <p:nvPr/>
        </p:nvSpPr>
        <p:spPr>
          <a:xfrm>
            <a:off x="1311275" y="247445"/>
            <a:ext cx="7696200" cy="645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rgbClr val="FF0066"/>
                </a:solidFill>
                <a:latin typeface="Times New Roman"/>
                <a:ea typeface="Times New Roman"/>
                <a:cs typeface="Times New Roman"/>
                <a:sym typeface="Times New Roman"/>
              </a:rPr>
              <a:t>  </a:t>
            </a:r>
            <a:r>
              <a:rPr b="1" i="0" lang="en-US" sz="3600" u="none" cap="none" strike="noStrike">
                <a:solidFill>
                  <a:srgbClr val="FF0000"/>
                </a:solidFill>
                <a:latin typeface="Times New Roman"/>
                <a:ea typeface="Times New Roman"/>
                <a:cs typeface="Times New Roman"/>
                <a:sym typeface="Times New Roman"/>
              </a:rPr>
              <a:t>4. Các phương pháp thuyết minh</a:t>
            </a:r>
            <a:endParaRPr b="1" i="0" sz="3200" u="none" cap="none" strike="noStrike">
              <a:solidFill>
                <a:srgbClr val="FF0066"/>
              </a:solidFill>
              <a:latin typeface="Times New Roman"/>
              <a:ea typeface="Times New Roman"/>
              <a:cs typeface="Times New Roman"/>
              <a:sym typeface="Times New Roman"/>
            </a:endParaRPr>
          </a:p>
        </p:txBody>
      </p:sp>
      <p:sp>
        <p:nvSpPr>
          <p:cNvPr id="170" name="Google Shape;170;p7"/>
          <p:cNvSpPr txBox="1"/>
          <p:nvPr/>
        </p:nvSpPr>
        <p:spPr>
          <a:xfrm>
            <a:off x="1519646" y="1153885"/>
            <a:ext cx="8610600"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 Phương pháp nêu định nghĩa, giải thích</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 Phương pháp liệt kê </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 Phương pháp nêu ví dụ</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 Phương pháp dùng số liệu</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 Phương pháp so sánh</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 Phương pháp giải thích, phân loại </a:t>
            </a:r>
            <a:endParaRPr b="0" i="0" sz="3200" u="none" cap="none" strike="noStrike">
              <a:solidFill>
                <a:schemeClr val="dk1"/>
              </a:solidFill>
              <a:latin typeface="Times New Roman"/>
              <a:ea typeface="Times New Roman"/>
              <a:cs typeface="Times New Roman"/>
              <a:sym typeface="Times New Roman"/>
            </a:endParaRPr>
          </a:p>
        </p:txBody>
      </p:sp>
      <p:sp>
        <p:nvSpPr>
          <p:cNvPr id="171" name="Google Shape;171;p7"/>
          <p:cNvSpPr txBox="1"/>
          <p:nvPr/>
        </p:nvSpPr>
        <p:spPr>
          <a:xfrm>
            <a:off x="1358537" y="4735286"/>
            <a:ext cx="1007146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200" u="none" cap="none" strike="noStrike">
                <a:solidFill>
                  <a:srgbClr val="0000FF"/>
                </a:solidFill>
                <a:latin typeface="Times New Roman"/>
                <a:ea typeface="Times New Roman"/>
                <a:cs typeface="Times New Roman"/>
                <a:sym typeface="Times New Roman"/>
              </a:rPr>
              <a:t>=&gt; Có thể sử dụng kết hợp các phương pháp thuyết minh.</a:t>
            </a:r>
            <a:endParaRPr b="1" i="1" sz="3200" u="none" cap="none" strike="noStrike">
              <a:solidFill>
                <a:srgbClr val="0000FF"/>
              </a:solidFill>
              <a:latin typeface="Times New Roman"/>
              <a:ea typeface="Times New Roman"/>
              <a:cs typeface="Times New Roman"/>
              <a:sym typeface="Times New Roman"/>
            </a:endParaRPr>
          </a:p>
        </p:txBody>
      </p:sp>
      <p:graphicFrame>
        <p:nvGraphicFramePr>
          <p:cNvPr id="172" name="Google Shape;172;p7"/>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172" name="Google Shape;172;p7"/>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173" name="Google Shape;173;p7"/>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173" name="Google Shape;173;p7"/>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POINSET2" id="174" name="Google Shape;174;p7"/>
          <p:cNvPicPr preferRelativeResize="0"/>
          <p:nvPr/>
        </p:nvPicPr>
        <p:blipFill rotWithShape="1">
          <a:blip r:embed="rId10">
            <a:alphaModFix/>
          </a:blip>
          <a:srcRect b="0" l="0" r="0" t="0"/>
          <a:stretch/>
        </p:blipFill>
        <p:spPr>
          <a:xfrm rot="-5340000">
            <a:off x="198719" y="5578416"/>
            <a:ext cx="1154112" cy="1381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8"/>
          <p:cNvSpPr txBox="1"/>
          <p:nvPr/>
        </p:nvSpPr>
        <p:spPr>
          <a:xfrm>
            <a:off x="1828800" y="304800"/>
            <a:ext cx="8848096" cy="50774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600" u="none" cap="none" strike="noStrike">
                <a:solidFill>
                  <a:srgbClr val="0000FF"/>
                </a:solidFill>
                <a:latin typeface="Times New Roman"/>
                <a:ea typeface="Times New Roman"/>
                <a:cs typeface="Times New Roman"/>
                <a:sym typeface="Times New Roman"/>
              </a:rPr>
              <a:t> </a:t>
            </a:r>
            <a:r>
              <a:rPr b="1" i="0" lang="en-US" sz="3200" u="none" cap="none" strike="noStrike">
                <a:solidFill>
                  <a:srgbClr val="FF0000"/>
                </a:solidFill>
                <a:latin typeface="Times New Roman"/>
                <a:ea typeface="Times New Roman"/>
                <a:cs typeface="Times New Roman"/>
                <a:sym typeface="Times New Roman"/>
              </a:rPr>
              <a:t>5.  Lập ý:</a:t>
            </a:r>
            <a:endParaRPr b="1" i="0" sz="3200" u="none" cap="none" strike="noStrike">
              <a:solidFill>
                <a:srgbClr val="FF0000"/>
              </a:solidFill>
              <a:latin typeface="Times New Roman"/>
              <a:ea typeface="Times New Roman"/>
              <a:cs typeface="Times New Roman"/>
              <a:sym typeface="Times New Roman"/>
            </a:endParaRPr>
          </a:p>
          <a:p>
            <a:pPr indent="0" lvl="0" marL="0" marR="0" rtl="0" algn="l">
              <a:spcBef>
                <a:spcPts val="1600"/>
              </a:spcBef>
              <a:spcAft>
                <a:spcPts val="0"/>
              </a:spcAft>
              <a:buNone/>
            </a:pPr>
            <a:r>
              <a:rPr b="0" i="0" lang="en-US" sz="3200" u="none" cap="none" strike="noStrike">
                <a:solidFill>
                  <a:schemeClr val="dk1"/>
                </a:solidFill>
                <a:latin typeface="Times New Roman"/>
                <a:ea typeface="Times New Roman"/>
                <a:cs typeface="Times New Roman"/>
                <a:sym typeface="Times New Roman"/>
              </a:rPr>
              <a:t>- Xác đÞnh đối tượng thuyết minh.</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1600"/>
              </a:spcBef>
              <a:spcAft>
                <a:spcPts val="0"/>
              </a:spcAft>
              <a:buNone/>
            </a:pPr>
            <a:r>
              <a:rPr b="0" i="0" lang="en-US" sz="3200" u="none" cap="none" strike="noStrike">
                <a:solidFill>
                  <a:schemeClr val="dk1"/>
                </a:solidFill>
                <a:latin typeface="Times New Roman"/>
                <a:ea typeface="Times New Roman"/>
                <a:cs typeface="Times New Roman"/>
                <a:sym typeface="Times New Roman"/>
              </a:rPr>
              <a:t>- Xác định phạm vi tri thức:</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1600"/>
              </a:spcBef>
              <a:spcAft>
                <a:spcPts val="0"/>
              </a:spcAft>
              <a:buNone/>
            </a:pPr>
            <a:r>
              <a:rPr b="0" i="0" lang="en-US" sz="3200" u="none" cap="none" strike="noStrike">
                <a:solidFill>
                  <a:schemeClr val="dk1"/>
                </a:solidFill>
                <a:latin typeface="Times New Roman"/>
                <a:ea typeface="Times New Roman"/>
                <a:cs typeface="Times New Roman"/>
                <a:sym typeface="Times New Roman"/>
              </a:rPr>
              <a:t>+ Đặc điểm, hình dáng, cấu tạo.</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1600"/>
              </a:spcBef>
              <a:spcAft>
                <a:spcPts val="0"/>
              </a:spcAft>
              <a:buNone/>
            </a:pPr>
            <a:r>
              <a:rPr b="0" i="0" lang="en-US" sz="3200" u="none" cap="none" strike="noStrike">
                <a:solidFill>
                  <a:schemeClr val="dk1"/>
                </a:solidFill>
                <a:latin typeface="Times New Roman"/>
                <a:ea typeface="Times New Roman"/>
                <a:cs typeface="Times New Roman"/>
                <a:sym typeface="Times New Roman"/>
              </a:rPr>
              <a:t>+ Công dụng, cách sử dụng, cách bảo quản.</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1600"/>
              </a:spcBef>
              <a:spcAft>
                <a:spcPts val="0"/>
              </a:spcAft>
              <a:buNone/>
            </a:pPr>
            <a:r>
              <a:rPr b="0" i="0" lang="en-US" sz="3200" u="none" cap="none" strike="noStrike">
                <a:solidFill>
                  <a:schemeClr val="dk1"/>
                </a:solidFill>
                <a:latin typeface="Times New Roman"/>
                <a:ea typeface="Times New Roman"/>
                <a:cs typeface="Times New Roman"/>
                <a:sym typeface="Times New Roman"/>
              </a:rPr>
              <a:t>- Ý nghĩa của đối tượng đối với đời sống con người.</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1600"/>
              </a:spcBef>
              <a:spcAft>
                <a:spcPts val="0"/>
              </a:spcAft>
              <a:buNone/>
            </a:pPr>
            <a:r>
              <a:t/>
            </a:r>
            <a:endParaRPr b="0" i="0" sz="3200" u="none" cap="none" strike="noStrike">
              <a:solidFill>
                <a:srgbClr val="0000FF"/>
              </a:solidFill>
              <a:latin typeface="Times New Roman"/>
              <a:ea typeface="Times New Roman"/>
              <a:cs typeface="Times New Roman"/>
              <a:sym typeface="Times New Roman"/>
            </a:endParaRPr>
          </a:p>
        </p:txBody>
      </p:sp>
      <p:sp>
        <p:nvSpPr>
          <p:cNvPr id="181" name="Google Shape;181;p8"/>
          <p:cNvSpPr txBox="1"/>
          <p:nvPr/>
        </p:nvSpPr>
        <p:spPr>
          <a:xfrm>
            <a:off x="1752600" y="5257800"/>
            <a:ext cx="86868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rgbClr val="0000CC"/>
                </a:solidFill>
                <a:latin typeface="Times New Roman"/>
                <a:ea typeface="Times New Roman"/>
                <a:cs typeface="Times New Roman"/>
                <a:sym typeface="Times New Roman"/>
              </a:rPr>
              <a:t>-&gt; Tùy đối tượng thuyết minh mà có cách lập ý phù hợp.</a:t>
            </a:r>
            <a:endParaRPr b="0" i="0" sz="3200" u="none" cap="none" strike="noStrike">
              <a:solidFill>
                <a:srgbClr val="0000CC"/>
              </a:solidFill>
              <a:latin typeface="Times New Roman"/>
              <a:ea typeface="Times New Roman"/>
              <a:cs typeface="Times New Roman"/>
              <a:sym typeface="Times New Roman"/>
            </a:endParaRPr>
          </a:p>
        </p:txBody>
      </p:sp>
      <p:graphicFrame>
        <p:nvGraphicFramePr>
          <p:cNvPr id="182" name="Google Shape;182;p8"/>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182" name="Google Shape;182;p8"/>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183" name="Google Shape;183;p8"/>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183" name="Google Shape;183;p8"/>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POINSET2" id="184" name="Google Shape;184;p8"/>
          <p:cNvPicPr preferRelativeResize="0"/>
          <p:nvPr/>
        </p:nvPicPr>
        <p:blipFill rotWithShape="1">
          <a:blip r:embed="rId10">
            <a:alphaModFix/>
          </a:blip>
          <a:srcRect b="0" l="0" r="0" t="0"/>
          <a:stretch/>
        </p:blipFill>
        <p:spPr>
          <a:xfrm rot="-5340000">
            <a:off x="198719" y="5578416"/>
            <a:ext cx="1154112" cy="1381125"/>
          </a:xfrm>
          <a:prstGeom prst="rect">
            <a:avLst/>
          </a:prstGeom>
          <a:noFill/>
          <a:ln>
            <a:noFill/>
          </a:ln>
        </p:spPr>
      </p:pic>
      <p:pic>
        <p:nvPicPr>
          <p:cNvPr id="185" name="Google Shape;185;p8"/>
          <p:cNvPicPr preferRelativeResize="0"/>
          <p:nvPr/>
        </p:nvPicPr>
        <p:blipFill rotWithShape="1">
          <a:blip r:embed="rId11">
            <a:alphaModFix/>
          </a:blip>
          <a:srcRect b="0" l="0" r="0" t="0"/>
          <a:stretch/>
        </p:blipFill>
        <p:spPr>
          <a:xfrm>
            <a:off x="10766054" y="476250"/>
            <a:ext cx="995363" cy="995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2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9"/>
          <p:cNvSpPr txBox="1"/>
          <p:nvPr>
            <p:ph type="title"/>
          </p:nvPr>
        </p:nvSpPr>
        <p:spPr>
          <a:xfrm>
            <a:off x="1981200" y="685801"/>
            <a:ext cx="8229600" cy="8683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600"/>
              <a:buFont typeface="Times New Roman"/>
              <a:buNone/>
            </a:pPr>
            <a:r>
              <a:rPr lang="en-US" sz="3600">
                <a:solidFill>
                  <a:srgbClr val="FF0000"/>
                </a:solidFill>
                <a:latin typeface="Times New Roman"/>
                <a:ea typeface="Times New Roman"/>
                <a:cs typeface="Times New Roman"/>
                <a:sym typeface="Times New Roman"/>
              </a:rPr>
              <a:t>6. Dàn ý chung</a:t>
            </a:r>
            <a:endParaRPr sz="3600">
              <a:solidFill>
                <a:srgbClr val="FF0000"/>
              </a:solidFill>
              <a:latin typeface="Times New Roman"/>
              <a:ea typeface="Times New Roman"/>
              <a:cs typeface="Times New Roman"/>
              <a:sym typeface="Times New Roman"/>
            </a:endParaRPr>
          </a:p>
        </p:txBody>
      </p:sp>
      <p:sp>
        <p:nvSpPr>
          <p:cNvPr id="192" name="Google Shape;192;p9"/>
          <p:cNvSpPr txBox="1"/>
          <p:nvPr>
            <p:ph idx="1" type="body"/>
          </p:nvPr>
        </p:nvSpPr>
        <p:spPr>
          <a:xfrm>
            <a:off x="1981200" y="1600200"/>
            <a:ext cx="8229600" cy="25908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Font typeface="Times New Roman"/>
              <a:buNone/>
            </a:pPr>
            <a:r>
              <a:rPr lang="en-US" sz="3200">
                <a:latin typeface="Times New Roman"/>
                <a:ea typeface="Times New Roman"/>
                <a:cs typeface="Times New Roman"/>
                <a:sym typeface="Times New Roman"/>
              </a:rPr>
              <a:t>-  Mở bài: Giới thiệu đối tượng thuyết minh</a:t>
            </a:r>
            <a:endParaRPr sz="32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ts val="3200"/>
              <a:buFont typeface="Times New Roman"/>
              <a:buChar char="-"/>
            </a:pPr>
            <a:r>
              <a:rPr lang="en-US" sz="3200">
                <a:latin typeface="Times New Roman"/>
                <a:ea typeface="Times New Roman"/>
                <a:cs typeface="Times New Roman"/>
                <a:sym typeface="Times New Roman"/>
              </a:rPr>
              <a:t>Thân bài: Trình bày cấu tạo, các đặc điểm, lợi ích, cách sử dụng…của đối tượng.</a:t>
            </a:r>
            <a:endParaRPr sz="32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ts val="3200"/>
              <a:buFont typeface="Times New Roman"/>
              <a:buChar char="-"/>
            </a:pPr>
            <a:r>
              <a:rPr lang="en-US" sz="3200">
                <a:latin typeface="Times New Roman"/>
                <a:ea typeface="Times New Roman"/>
                <a:cs typeface="Times New Roman"/>
                <a:sym typeface="Times New Roman"/>
              </a:rPr>
              <a:t>Kết bài: Bày tỏ thái độ đối với đối tượng.</a:t>
            </a:r>
            <a:endParaRPr sz="3200">
              <a:latin typeface="Times New Roman"/>
              <a:ea typeface="Times New Roman"/>
              <a:cs typeface="Times New Roman"/>
              <a:sym typeface="Times New Roman"/>
            </a:endParaRPr>
          </a:p>
        </p:txBody>
      </p:sp>
      <p:graphicFrame>
        <p:nvGraphicFramePr>
          <p:cNvPr id="193" name="Google Shape;193;p9"/>
          <p:cNvGraphicFramePr/>
          <p:nvPr/>
        </p:nvGraphicFramePr>
        <p:xfrm>
          <a:off x="0" y="-35020"/>
          <a:ext cx="1311275" cy="1211263"/>
        </p:xfrm>
        <a:graphic>
          <a:graphicData uri="http://schemas.openxmlformats.org/presentationml/2006/ole">
            <mc:AlternateContent>
              <mc:Choice Requires="v">
                <p:oleObj r:id="rId4" imgH="1211263" imgW="1311275" progId="" spid="_x0000_s1">
                  <p:embed/>
                </p:oleObj>
              </mc:Choice>
              <mc:Fallback>
                <p:oleObj r:id="rId5" imgH="1211263" imgW="1311275" progId="">
                  <p:embed/>
                  <p:pic>
                    <p:nvPicPr>
                      <p:cNvPr id="193" name="Google Shape;193;p9"/>
                      <p:cNvPicPr preferRelativeResize="0"/>
                      <p:nvPr/>
                    </p:nvPicPr>
                    <p:blipFill rotWithShape="1">
                      <a:blip r:embed="rId6">
                        <a:alphaModFix/>
                      </a:blip>
                      <a:srcRect b="0" l="0" r="0" t="0"/>
                      <a:stretch/>
                    </p:blipFill>
                    <p:spPr>
                      <a:xfrm>
                        <a:off x="0" y="-35020"/>
                        <a:ext cx="1311275" cy="1211263"/>
                      </a:xfrm>
                      <a:prstGeom prst="rect">
                        <a:avLst/>
                      </a:prstGeom>
                      <a:noFill/>
                      <a:ln>
                        <a:noFill/>
                      </a:ln>
                    </p:spPr>
                  </p:pic>
                </p:oleObj>
              </mc:Fallback>
            </mc:AlternateContent>
          </a:graphicData>
        </a:graphic>
      </p:graphicFrame>
      <p:graphicFrame>
        <p:nvGraphicFramePr>
          <p:cNvPr id="194" name="Google Shape;194;p9"/>
          <p:cNvGraphicFramePr/>
          <p:nvPr/>
        </p:nvGraphicFramePr>
        <p:xfrm>
          <a:off x="10841925" y="5525030"/>
          <a:ext cx="1292225" cy="1279525"/>
        </p:xfrm>
        <a:graphic>
          <a:graphicData uri="http://schemas.openxmlformats.org/presentationml/2006/ole">
            <mc:AlternateContent>
              <mc:Choice Requires="v">
                <p:oleObj r:id="rId7" imgH="1279525" imgW="1292225" progId="" spid="_x0000_s2">
                  <p:embed/>
                </p:oleObj>
              </mc:Choice>
              <mc:Fallback>
                <p:oleObj r:id="rId8" imgH="1279525" imgW="1292225" progId="">
                  <p:embed/>
                  <p:pic>
                    <p:nvPicPr>
                      <p:cNvPr id="194" name="Google Shape;194;p9"/>
                      <p:cNvPicPr preferRelativeResize="0"/>
                      <p:nvPr/>
                    </p:nvPicPr>
                    <p:blipFill rotWithShape="1">
                      <a:blip r:embed="rId9">
                        <a:alphaModFix/>
                      </a:blip>
                      <a:srcRect b="0" l="0" r="0" t="0"/>
                      <a:stretch/>
                    </p:blipFill>
                    <p:spPr>
                      <a:xfrm>
                        <a:off x="10841925" y="5525030"/>
                        <a:ext cx="1292225" cy="1279525"/>
                      </a:xfrm>
                      <a:prstGeom prst="rect">
                        <a:avLst/>
                      </a:prstGeom>
                      <a:noFill/>
                      <a:ln>
                        <a:noFill/>
                      </a:ln>
                    </p:spPr>
                  </p:pic>
                </p:oleObj>
              </mc:Fallback>
            </mc:AlternateContent>
          </a:graphicData>
        </a:graphic>
      </p:graphicFrame>
      <p:pic>
        <p:nvPicPr>
          <p:cNvPr descr="POINSET2" id="195" name="Google Shape;195;p9"/>
          <p:cNvPicPr preferRelativeResize="0"/>
          <p:nvPr/>
        </p:nvPicPr>
        <p:blipFill rotWithShape="1">
          <a:blip r:embed="rId10">
            <a:alphaModFix/>
          </a:blip>
          <a:srcRect b="0" l="0" r="0" t="0"/>
          <a:stretch/>
        </p:blipFill>
        <p:spPr>
          <a:xfrm rot="-5340000">
            <a:off x="198719" y="5578416"/>
            <a:ext cx="1154112" cy="1381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2021-10-25T05:16:00Z</dcterms:created>
  <dc:creator>Admin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74F3B001C2A842CF92F47F339C86CA83</vt:lpwstr>
  </property>
  <property fmtid="{D5CDD505-2E9C-101B-9397-08002B2CF9AE}" pid="3" name="KSOProductBuildVer">
    <vt:lpwstr>1033-11.2.0.10351</vt:lpwstr>
  </property>
</Properties>
</file>