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6" r:id="rId4"/>
    <p:sldMasterId id="2147483700" r:id="rId5"/>
    <p:sldMasterId id="2147483714" r:id="rId6"/>
    <p:sldMasterId id="2147483727" r:id="rId7"/>
    <p:sldMasterId id="2147483740" r:id="rId8"/>
    <p:sldMasterId id="2147483753" r:id="rId9"/>
  </p:sldMasterIdLst>
  <p:notesMasterIdLst>
    <p:notesMasterId r:id="rId45"/>
  </p:notesMasterIdLst>
  <p:sldIdLst>
    <p:sldId id="436" r:id="rId10"/>
    <p:sldId id="437" r:id="rId11"/>
    <p:sldId id="438" r:id="rId12"/>
    <p:sldId id="439" r:id="rId13"/>
    <p:sldId id="440" r:id="rId14"/>
    <p:sldId id="441" r:id="rId15"/>
    <p:sldId id="442" r:id="rId16"/>
    <p:sldId id="443" r:id="rId17"/>
    <p:sldId id="444" r:id="rId18"/>
    <p:sldId id="445" r:id="rId19"/>
    <p:sldId id="271" r:id="rId20"/>
    <p:sldId id="273" r:id="rId21"/>
    <p:sldId id="310" r:id="rId22"/>
    <p:sldId id="338" r:id="rId23"/>
    <p:sldId id="428" r:id="rId24"/>
    <p:sldId id="337" r:id="rId25"/>
    <p:sldId id="339" r:id="rId26"/>
    <p:sldId id="340" r:id="rId27"/>
    <p:sldId id="429" r:id="rId28"/>
    <p:sldId id="446" r:id="rId29"/>
    <p:sldId id="431" r:id="rId30"/>
    <p:sldId id="447" r:id="rId31"/>
    <p:sldId id="432" r:id="rId32"/>
    <p:sldId id="394" r:id="rId33"/>
    <p:sldId id="395" r:id="rId34"/>
    <p:sldId id="287" r:id="rId35"/>
    <p:sldId id="288" r:id="rId36"/>
    <p:sldId id="289" r:id="rId37"/>
    <p:sldId id="290" r:id="rId38"/>
    <p:sldId id="292" r:id="rId39"/>
    <p:sldId id="293" r:id="rId40"/>
    <p:sldId id="294" r:id="rId41"/>
    <p:sldId id="433" r:id="rId42"/>
    <p:sldId id="448" r:id="rId43"/>
    <p:sldId id="435" r:id="rId44"/>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9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660066"/>
    <a:srgbClr val="FF3300"/>
    <a:srgbClr val="CC6600"/>
    <a:srgbClr val="FF9900"/>
    <a:srgbClr val="FF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5"/>
    <p:restoredTop sz="91871"/>
  </p:normalViewPr>
  <p:slideViewPr>
    <p:cSldViewPr showGuides="1">
      <p:cViewPr varScale="1">
        <p:scale>
          <a:sx n="58" d="100"/>
          <a:sy n="58" d="100"/>
        </p:scale>
        <p:origin x="1392" y="56"/>
      </p:cViewPr>
      <p:guideLst>
        <p:guide orient="horz" pos="219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spcBef>
                <a:spcPct val="0"/>
              </a:spcBef>
              <a:defRPr sz="1200" b="0" smtClean="0">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defRPr sz="1200" b="0" smtClean="0">
                <a:effectLst/>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1748"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spcBef>
                <a:spcPct val="0"/>
              </a:spcBef>
              <a:defRPr sz="1200" b="0" smtClean="0">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spcBef>
                <a:spcPct val="0"/>
              </a:spcBef>
              <a:defRPr sz="1200" b="0" smtClean="0">
                <a:effectLst/>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0A26AD7-4552-423E-B9AE-F9011721C4A1}"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901592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p:sp>
      <p:sp>
        <p:nvSpPr>
          <p:cNvPr id="37890" name="Notes Placeholder 2"/>
          <p:cNvSpPr>
            <a:spLocks noGrp="1"/>
          </p:cNvSpPr>
          <p:nvPr>
            <p:ph type="body"/>
          </p:nvPr>
        </p:nvSpPr>
        <p:spPr/>
        <p:txBody>
          <a:bodyPr wrap="square" lIns="91440" tIns="45720" rIns="91440" bIns="45720" anchor="t" anchorCtr="0"/>
          <a:lstStyle/>
          <a:p>
            <a:pPr lvl="0" eaLnBrk="1" hangingPunct="1"/>
            <a:endParaRPr lang="vi-VN" altLang="x-none" dirty="0"/>
          </a:p>
        </p:txBody>
      </p:sp>
      <p:sp>
        <p:nvSpPr>
          <p:cNvPr id="37891"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fld id="{9A0DB2DC-4C9A-4742-B13C-FB6460FD3503}" type="slidenum">
              <a:rPr lang="en-US" altLang="zh-CN" dirty="0">
                <a:solidFill>
                  <a:srgbClr val="000000"/>
                </a:solidFill>
              </a:rPr>
              <a:t>5</a:t>
            </a:fld>
            <a:endParaRPr lang="en-US" altLang="zh-CN" dirty="0">
              <a:solidFill>
                <a:srgbClr val="000000"/>
              </a:solidFill>
            </a:endParaRPr>
          </a:p>
        </p:txBody>
      </p:sp>
    </p:spTree>
    <p:extLst>
      <p:ext uri="{BB962C8B-B14F-4D97-AF65-F5344CB8AC3E}">
        <p14:creationId xmlns:p14="http://schemas.microsoft.com/office/powerpoint/2010/main" val="48322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a:solidFill>
              <a:srgbClr val="000000"/>
            </a:solidFill>
            <a:miter/>
          </a:ln>
        </p:spPr>
      </p:sp>
      <p:sp>
        <p:nvSpPr>
          <p:cNvPr id="13314" name="Notes Placeholder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en-US" altLang="zh-CN" dirty="0"/>
          </a:p>
        </p:txBody>
      </p:sp>
      <p:sp>
        <p:nvSpPr>
          <p:cNvPr id="13315"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lstStyle/>
          <a:p>
            <a:pPr lvl="0" algn="r"/>
            <a:fld id="{9A0DB2DC-4C9A-4742-B13C-FB6460FD3503}" type="slidenum">
              <a:rPr lang="en-US" altLang="zh-CN" sz="1200" dirty="0"/>
              <a:t>25</a:t>
            </a:fld>
            <a:endParaRPr lang="en-US" altLang="zh-CN" sz="1200" dirty="0"/>
          </a:p>
        </p:txBody>
      </p:sp>
    </p:spTree>
    <p:extLst>
      <p:ext uri="{BB962C8B-B14F-4D97-AF65-F5344CB8AC3E}">
        <p14:creationId xmlns:p14="http://schemas.microsoft.com/office/powerpoint/2010/main" val="46890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p:sp>
      <p:sp>
        <p:nvSpPr>
          <p:cNvPr id="64514" name="Notes Placeholder 2"/>
          <p:cNvSpPr>
            <a:spLocks noGrp="1"/>
          </p:cNvSpPr>
          <p:nvPr>
            <p:ph type="body"/>
          </p:nvPr>
        </p:nvSpPr>
        <p:spPr/>
        <p:txBody>
          <a:bodyPr wrap="square" lIns="91440" tIns="45720" rIns="91440" bIns="45720" anchor="t" anchorCtr="0"/>
          <a:lstStyle/>
          <a:p>
            <a:pPr lvl="0"/>
            <a:endParaRPr lang="vi-VN" altLang="x-none" dirty="0">
              <a:latin typeface="Calibri" panose="020F0502020204030204" pitchFamily="34" charset="0"/>
            </a:endParaRPr>
          </a:p>
        </p:txBody>
      </p:sp>
      <p:sp>
        <p:nvSpPr>
          <p:cNvPr id="64515"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b="0" dirty="0">
                <a:solidFill>
                  <a:srgbClr val="000000"/>
                </a:solidFill>
                <a:latin typeface=".VnTime" panose="020B7200000000000000" pitchFamily="34" charset="0"/>
              </a:rPr>
              <a:t>31</a:t>
            </a:fld>
            <a:endParaRPr lang="en-US" altLang="zh-CN" sz="1200" b="0" dirty="0">
              <a:solidFill>
                <a:srgbClr val="000000"/>
              </a:solidFill>
              <a:latin typeface=".VnTime" panose="020B7200000000000000" pitchFamily="34" charset="0"/>
            </a:endParaRPr>
          </a:p>
        </p:txBody>
      </p:sp>
    </p:spTree>
    <p:extLst>
      <p:ext uri="{BB962C8B-B14F-4D97-AF65-F5344CB8AC3E}">
        <p14:creationId xmlns:p14="http://schemas.microsoft.com/office/powerpoint/2010/main" val="3293096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pPr fontAlgn="base"/>
            <a:r>
              <a:rPr lang="en-US" strike="noStrike" noProof="1"/>
              <a:t>Click to edit Master title style</a:t>
            </a:r>
            <a:endParaRPr lang="vi-VN"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en-US" strike="noStrike" noProof="1"/>
              <a:t>Click to edit Master subtitle style</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13BCB2-E25A-4DBB-B465-AE18459FDB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5217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58D9E2-AFFA-46CD-9F5C-24DD1748FD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09173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363FC32-A3BC-4CAD-8649-6798D9162D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96888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517631-0E76-4DCD-B05A-4C56685EE4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2606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AB202E-C7FB-497E-94BA-1F68320EC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77579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8FC149-927E-4F2D-B90C-BE16A23127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2916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564B39-6CB0-4806-8B8E-36A51E340E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69112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87E7F7-D2E2-4E62-9F3D-299F02758F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96823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A32CB-9753-4DF3-9B83-1E16677294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6951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356350"/>
            <a:ext cx="2133600" cy="365125"/>
          </a:xfrm>
        </p:spPr>
        <p:txBody>
          <a:bodyPr rtlCol="0" anchor="ctr"/>
          <a:lstStyle>
            <a:lvl1pP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7" name="Rectangle 5"/>
          <p:cNvSpPr>
            <a:spLocks noGrp="1" noChangeArrowheads="1"/>
          </p:cNvSpPr>
          <p:nvPr>
            <p:ph type="ftr" sz="quarter" idx="11"/>
          </p:nvPr>
        </p:nvSpPr>
        <p:spPr>
          <a:xfrm>
            <a:off x="3124200" y="6356350"/>
            <a:ext cx="2895600" cy="365125"/>
          </a:xfrm>
        </p:spPr>
        <p:txBody>
          <a:bodyPr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8" name="Rectangle 6"/>
          <p:cNvSpPr>
            <a:spLocks noGrp="1" noChangeArrowheads="1"/>
          </p:cNvSpPr>
          <p:nvPr>
            <p:ph type="sldNum" sz="quarter" idx="12"/>
          </p:nvPr>
        </p:nvSpPr>
        <p:spPr>
          <a:xfrm>
            <a:off x="6553200" y="6356350"/>
            <a:ext cx="2133600" cy="365125"/>
          </a:xfrm>
        </p:spPr>
        <p:txBody>
          <a:bodyPr anchor="ctr"/>
          <a:lstStyle>
            <a:lvl1pPr algn="r">
              <a:defRPr sz="1200">
                <a:solidFill>
                  <a:srgbClr val="898989"/>
                </a:solidFill>
                <a:latin typeface="Calibri" panose="020F0502020204030204" pitchFamily="34" charset="0"/>
              </a:defRPr>
            </a:lvl1pPr>
          </a:lstStyle>
          <a:p>
            <a:pPr>
              <a:defRPr/>
            </a:pPr>
            <a:fld id="{E9577EC4-5DDC-4B43-B992-9BBA6AF50E47}" type="slidenum">
              <a:rPr lang="en-US"/>
              <a:pPr>
                <a:defRPr/>
              </a:pPr>
              <a:t>‹#›</a:t>
            </a:fld>
            <a:endParaRPr lang="en-US"/>
          </a:p>
        </p:txBody>
      </p:sp>
    </p:spTree>
    <p:extLst>
      <p:ext uri="{BB962C8B-B14F-4D97-AF65-F5344CB8AC3E}">
        <p14:creationId xmlns:p14="http://schemas.microsoft.com/office/powerpoint/2010/main" val="23577610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quarter" idx="2"/>
          </p:nvPr>
        </p:nvSpPr>
        <p:spPr>
          <a:xfrm>
            <a:off x="4648200" y="1600200"/>
            <a:ext cx="4038600" cy="21859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Content Placeholder 4"/>
          <p:cNvSpPr>
            <a:spLocks noGrp="1"/>
          </p:cNvSpPr>
          <p:nvPr>
            <p:ph sz="quarter" idx="3"/>
          </p:nvPr>
        </p:nvSpPr>
        <p:spPr>
          <a:xfrm>
            <a:off x="4648200" y="3938588"/>
            <a:ext cx="4038600" cy="218757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1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lstStyle>
            <a:lvl1pPr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5"/>
          <p:cNvSpPr>
            <a:spLocks noGrp="1" noChangeArrowheads="1"/>
          </p:cNvSpPr>
          <p:nvPr>
            <p:ph type="ftr" sz="quarter" idx="13"/>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r">
              <a:defRPr sz="1200" smtClean="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0F5DEA3-315B-43ED-8AE1-81065F32C238}" type="slidenum">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t>‹#›</a:t>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CDF36FC-B1D5-4C83-AEC8-86DDFB064D2E}"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62F656E-0C43-41AD-9CAB-F48935CEEFC9}"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B7DE1E9-62C8-4CC7-8D4D-E1C88A993D39}"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C7E921D-50F6-4314-9779-3157CD9FFEE8}"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1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759E02B-776F-4C54-89FA-1A3738949491}"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2CC4904-B0DF-40E0-A448-CF4FC26C2EAF}"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8A10104-9F6A-4E3D-B5CE-00E68621744D}"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DAD3550-E91E-4EE8-9EDD-CFCC3A293512}"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35AF9EA-9F56-483F-8BB0-A75EF34E4F01}"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76041AA-E301-41E6-B981-BF2402B499AE}"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7C98CB9-C4B4-4BD8-B58A-8B363A55F687}"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2"/>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3"/>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4"/>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C77BE44-97F4-4FF6-8A56-ED16B8953E8A}"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CDF36FC-B1D5-4C83-AEC8-86DDFB064D2E}"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62F656E-0C43-41AD-9CAB-F48935CEEFC9}"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B7DE1E9-62C8-4CC7-8D4D-E1C88A993D39}"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C7E921D-50F6-4314-9779-3157CD9FFEE8}"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1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759E02B-776F-4C54-89FA-1A3738949491}"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2CC4904-B0DF-40E0-A448-CF4FC26C2EAF}"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8A10104-9F6A-4E3D-B5CE-00E68621744D}"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DAD3550-E91E-4EE8-9EDD-CFCC3A293512}"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7" name="Date Placeholder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C35AF9EA-9F56-483F-8BB0-A75EF34E4F01}"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76041AA-E301-41E6-B981-BF2402B499AE}"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7C98CB9-C4B4-4BD8-B58A-8B363A55F687}" type="slidenum">
              <a:rPr kumimoji="0" lang="en-US" sz="1200" b="1"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t>‹#›</a:t>
            </a:fld>
            <a:endParaRPr kumimoji="0" 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pPr fontAlgn="base"/>
            <a:r>
              <a:rPr lang="en-US" strike="noStrike" noProof="1"/>
              <a:t>Click to edit Master title style</a:t>
            </a:r>
            <a:endParaRPr lang="vi-VN"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en-US" strike="noStrike" noProof="1"/>
              <a:t>Click to edit Master subtitle style</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Content Placeholder 2"/>
          <p:cNvSpPr>
            <a:spLocks noGrp="1"/>
          </p:cNvSpPr>
          <p:nvPr>
            <p:ph sz="half" idx="1"/>
          </p:nvPr>
        </p:nvSpPr>
        <p:spPr>
          <a:xfrm>
            <a:off x="457200" y="1600200"/>
            <a:ext cx="40386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Content Placeholder 3"/>
          <p:cNvSpPr>
            <a:spLocks noGrp="1"/>
          </p:cNvSpPr>
          <p:nvPr>
            <p:ph sz="half" idx="2"/>
          </p:nvPr>
        </p:nvSpPr>
        <p:spPr>
          <a:xfrm>
            <a:off x="4648200" y="1600200"/>
            <a:ext cx="40386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endParaRPr lang="vi-VN" strike="noStrike" noProof="1"/>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vi-VN"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quarter" idx="2"/>
          </p:nvPr>
        </p:nvSpPr>
        <p:spPr>
          <a:xfrm>
            <a:off x="4648200" y="1600200"/>
            <a:ext cx="4038600" cy="21859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Content Placeholder 4"/>
          <p:cNvSpPr>
            <a:spLocks noGrp="1"/>
          </p:cNvSpPr>
          <p:nvPr>
            <p:ph sz="quarter" idx="3"/>
          </p:nvPr>
        </p:nvSpPr>
        <p:spPr>
          <a:xfrm>
            <a:off x="4648200" y="3938588"/>
            <a:ext cx="4038600" cy="218757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Rectangle 4"/>
          <p:cNvSpPr>
            <a:spLocks noGrp="1" noChangeArrowheads="1"/>
          </p:cNvSpPr>
          <p:nvPr>
            <p:ph type="dt" sz="half" idx="1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lstStyle>
            <a:lvl1pPr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5"/>
          <p:cNvSpPr>
            <a:spLocks noGrp="1" noChangeArrowheads="1"/>
          </p:cNvSpPr>
          <p:nvPr>
            <p:ph type="ftr" sz="quarter" idx="13"/>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r">
              <a:defRPr sz="1200" smtClean="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0F5DEA3-315B-43ED-8AE1-81065F32C238}" type="slidenum">
              <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t>‹#›</a:t>
            </a:fld>
            <a:endParaRPr kumimoji="0" 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t>‹#›</a:t>
            </a:fld>
            <a:endParaRPr lang="en-US" strike="noStrike" noProof="1">
              <a:latin typeface=".VnTime" panose="020B7200000000000000"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pPr fontAlgn="base"/>
            <a:r>
              <a:rPr lang="en-US" strike="noStrike" noProof="1"/>
              <a:t>Click to edit Master title style</a:t>
            </a:r>
            <a:endParaRPr lang="vi-VN" strike="noStrike" noProof="1"/>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023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902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vi-VN" strike="noStrike"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02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628650" y="1825625"/>
            <a:ext cx="7886700" cy="4351338"/>
          </a:xfrm>
          <a:prstGeom prst="rect">
            <a:avLst/>
          </a:prstGeom>
        </p:spPr>
        <p:txBody>
          <a:bodyPr/>
          <a:lstStyle/>
          <a:p>
            <a:pPr lvl="0"/>
            <a:endParaRPr lang="vi-VN" noProof="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b="1">
                <a:latin typeface="Times New Roman" panose="02020603050405020304"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D1574A8B-19B2-4842-993A-DCB4E43EF517}" type="slidenum">
              <a:rPr lang="en-US"/>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latin typeface="Times New Roman" panose="02020603050405020304"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CAE5E48F-A23A-47B2-A1F8-86E2CCC4976C}" type="slidenum">
              <a:rPr lang="en-US"/>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b="1">
                <a:latin typeface="Times New Roman" panose="02020603050405020304"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7BE26B20-760D-4AB9-8296-E7CB4B7B2CB7}" type="slidenum">
              <a:rPr lang="en-US"/>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b="1">
                <a:latin typeface="Times New Roman" panose="02020603050405020304" pitchFamily="18" charse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b="1">
                <a:latin typeface="Times New Roman" panose="02020603050405020304" pitchFamily="18"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C55C64AA-0ABC-4506-8AA8-FE75C32E7BC9}" type="slidenum">
              <a:rPr lang="en-US"/>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b="1">
                <a:latin typeface="Times New Roman" panose="02020603050405020304" pitchFamily="18" charset="0"/>
              </a:defRPr>
            </a:lvl1pPr>
          </a:lstStyle>
          <a:p>
            <a:pPr>
              <a:defRPr/>
            </a:pPr>
            <a:endParaRPr lang="en-US"/>
          </a:p>
        </p:txBody>
      </p:sp>
      <p:sp>
        <p:nvSpPr>
          <p:cNvPr id="8" name="Footer Placeholder 4"/>
          <p:cNvSpPr>
            <a:spLocks noGrp="1"/>
          </p:cNvSpPr>
          <p:nvPr>
            <p:ph type="ftr" sz="quarter" idx="11"/>
          </p:nvPr>
        </p:nvSpPr>
        <p:spPr/>
        <p:txBody>
          <a:bodyPr/>
          <a:lstStyle>
            <a:lvl1pPr eaLnBrk="0" hangingPunct="0">
              <a:defRPr b="1">
                <a:latin typeface="Times New Roman" panose="02020603050405020304" pitchFamily="18"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32596111-E15A-473D-AA7A-07BAED6D1EE9}" type="slidenum">
              <a:rPr lang="en-US"/>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b="1">
                <a:latin typeface="Times New Roman" panose="02020603050405020304" pitchFamily="18" charset="0"/>
              </a:defRPr>
            </a:lvl1pPr>
          </a:lstStyle>
          <a:p>
            <a:pPr>
              <a:defRPr/>
            </a:pPr>
            <a:endParaRPr lang="en-US"/>
          </a:p>
        </p:txBody>
      </p:sp>
      <p:sp>
        <p:nvSpPr>
          <p:cNvPr id="4" name="Footer Placeholder 4"/>
          <p:cNvSpPr>
            <a:spLocks noGrp="1"/>
          </p:cNvSpPr>
          <p:nvPr>
            <p:ph type="ftr" sz="quarter" idx="11"/>
          </p:nvPr>
        </p:nvSpPr>
        <p:spPr/>
        <p:txBody>
          <a:bodyPr/>
          <a:lstStyle>
            <a:lvl1pPr eaLnBrk="0" hangingPunct="0">
              <a:defRPr b="1">
                <a:latin typeface="Times New Roman" panose="02020603050405020304" pitchFamily="18" charse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0E2726BF-8767-4717-9D3B-2B5A422AD6FA}" type="slidenum">
              <a:rPr lang="en-US"/>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b="1">
                <a:latin typeface="Times New Roman" panose="02020603050405020304" pitchFamily="18" charset="0"/>
              </a:defRPr>
            </a:lvl1pPr>
          </a:lstStyle>
          <a:p>
            <a:pPr>
              <a:defRPr/>
            </a:pPr>
            <a:endParaRPr lang="en-US"/>
          </a:p>
        </p:txBody>
      </p:sp>
      <p:sp>
        <p:nvSpPr>
          <p:cNvPr id="3" name="Footer Placeholder 4"/>
          <p:cNvSpPr>
            <a:spLocks noGrp="1"/>
          </p:cNvSpPr>
          <p:nvPr>
            <p:ph type="ftr" sz="quarter" idx="11"/>
          </p:nvPr>
        </p:nvSpPr>
        <p:spPr/>
        <p:txBody>
          <a:bodyPr/>
          <a:lstStyle>
            <a:lvl1pPr eaLnBrk="0" hangingPunct="0">
              <a:defRPr b="1">
                <a:latin typeface="Times New Roman" panose="02020603050405020304" pitchFamily="18" charse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E6E4DC7D-D6C8-4DFA-B15B-74F43AFE24EA}" type="slidenum">
              <a:rPr lang="en-US"/>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b="1">
                <a:latin typeface="Times New Roman" panose="02020603050405020304" pitchFamily="18" charse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b="1">
                <a:latin typeface="Times New Roman" panose="02020603050405020304" pitchFamily="18"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AE44A338-3C30-4BD4-8A78-04753BE5AF22}"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b="1">
                <a:latin typeface="Times New Roman" panose="02020603050405020304" pitchFamily="18" charset="0"/>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b="1">
                <a:latin typeface="Times New Roman" panose="02020603050405020304" pitchFamily="18"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469E7310-58B7-4F8A-B4D5-E52D4311AA26}" type="slidenum">
              <a:rPr lang="en-US"/>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latin typeface="Times New Roman" panose="02020603050405020304"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ABF20794-BE55-42A3-BB8B-9BF64DF66333}" type="slidenum">
              <a:rPr lang="en-US"/>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latin typeface="Times New Roman" panose="02020603050405020304"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Times New Roman" panose="02020603050405020304"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pPr>
              <a:defRPr/>
            </a:pPr>
            <a:fld id="{22959E88-7F81-4578-85B5-7488B7656818}" type="slidenum">
              <a:rPr lang="en-US"/>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eaLnBrk="0" hangingPunct="0">
              <a:defRPr b="1">
                <a:latin typeface="Times New Roman" panose="02020603050405020304" pitchFamily="18"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eaLnBrk="0" hangingPunct="0">
              <a:defRPr b="1">
                <a:latin typeface="Times New Roman" panose="02020603050405020304" pitchFamily="18" charset="0"/>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eaLnBrk="0" hangingPunct="0">
              <a:defRPr b="1">
                <a:latin typeface="Times New Roman" panose="02020603050405020304" pitchFamily="18" charset="0"/>
              </a:defRPr>
            </a:lvl1pPr>
          </a:lstStyle>
          <a:p>
            <a:pPr>
              <a:defRPr/>
            </a:pPr>
            <a:fld id="{3CC1043D-1002-41DB-8DBF-3F25199F59B2}" type="slidenum">
              <a:rPr lang="en-US"/>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F638EE1-3C96-4245-9562-7DC2EBA2475E}" type="slidenum">
              <a:rPr lang="en-US">
                <a:solidFill>
                  <a:srgbClr val="000000"/>
                </a:solidFill>
              </a:r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5A70BE3-3069-40C6-BC35-E4D81D813AD2}" type="slidenum">
              <a:rPr lang="en-US">
                <a:solidFill>
                  <a:srgbClr val="000000"/>
                </a:solidFill>
              </a:r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B13BCB2-E25A-4DBB-B465-AE18459FDB77}" type="slidenum">
              <a:rPr lang="en-US">
                <a:solidFill>
                  <a:srgbClr val="000000"/>
                </a:solidFill>
              </a:r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D58D9E2-AFFA-46CD-9F5C-24DD1748FDEC}" type="slidenum">
              <a:rPr lang="en-US">
                <a:solidFill>
                  <a:srgbClr val="000000"/>
                </a:solidFill>
              </a:r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E363FC32-A3BC-4CAD-8649-6798D9162D03}" type="slidenum">
              <a:rPr lang="en-US">
                <a:solidFill>
                  <a:srgbClr val="000000"/>
                </a:solidFill>
              </a:r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31517631-0E76-4DCD-B05A-4C56685EE4D3}" type="slidenum">
              <a:rPr lang="en-US">
                <a:solidFill>
                  <a:srgbClr val="000000"/>
                </a:solidFill>
              </a:r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endParaRPr lang="vi-VN" strike="noStrike" noProof="1"/>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vi-VN" strike="noStrike" noProof="1"/>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0FAB202E-C7FB-497E-94BA-1F68320EC88D}" type="slidenum">
              <a:rPr lang="en-US">
                <a:solidFill>
                  <a:srgbClr val="000000"/>
                </a:solidFill>
              </a:r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98FC149-927E-4F2D-B90C-BE16A23127C6}" type="slidenum">
              <a:rPr lang="en-US">
                <a:solidFill>
                  <a:srgbClr val="000000"/>
                </a:solidFill>
              </a:r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D564B39-6CB0-4806-8B8E-36A51E340E62}" type="slidenum">
              <a:rPr lang="en-US">
                <a:solidFill>
                  <a:srgbClr val="000000"/>
                </a:solidFill>
              </a:r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87E7F7-D2E2-4E62-9F3D-299F02758FF4}" type="slidenum">
              <a:rPr lang="en-US">
                <a:solidFill>
                  <a:srgbClr val="000000"/>
                </a:solidFill>
              </a:r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8EA32CB-9753-4DF3-9B83-1E166772944E}" type="slidenum">
              <a:rPr lang="en-US">
                <a:solidFill>
                  <a:srgbClr val="000000"/>
                </a:solidFill>
              </a:r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356350"/>
            <a:ext cx="2133600" cy="365125"/>
          </a:xfrm>
        </p:spPr>
        <p:txBody>
          <a:bodyPr rtlCol="0" anchor="ctr"/>
          <a:lstStyle>
            <a:lvl1pP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7" name="Rectangle 5"/>
          <p:cNvSpPr>
            <a:spLocks noGrp="1" noChangeArrowheads="1"/>
          </p:cNvSpPr>
          <p:nvPr>
            <p:ph type="ftr" sz="quarter" idx="11"/>
          </p:nvPr>
        </p:nvSpPr>
        <p:spPr>
          <a:xfrm>
            <a:off x="3124200" y="6356350"/>
            <a:ext cx="2895600" cy="365125"/>
          </a:xfrm>
        </p:spPr>
        <p:txBody>
          <a:bodyPr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8" name="Rectangle 6"/>
          <p:cNvSpPr>
            <a:spLocks noGrp="1" noChangeArrowheads="1"/>
          </p:cNvSpPr>
          <p:nvPr>
            <p:ph type="sldNum" sz="quarter" idx="12"/>
          </p:nvPr>
        </p:nvSpPr>
        <p:spPr>
          <a:xfrm>
            <a:off x="6553200" y="6356350"/>
            <a:ext cx="2133600" cy="365125"/>
          </a:xfrm>
        </p:spPr>
        <p:txBody>
          <a:bodyPr anchor="ctr"/>
          <a:lstStyle>
            <a:lvl1pPr algn="r">
              <a:defRPr sz="1200">
                <a:solidFill>
                  <a:srgbClr val="898989"/>
                </a:solidFill>
                <a:latin typeface="Calibri" panose="020F0502020204030204" pitchFamily="34" charset="0"/>
              </a:defRPr>
            </a:lvl1pPr>
          </a:lstStyle>
          <a:p>
            <a:pPr>
              <a:defRPr/>
            </a:pPr>
            <a:fld id="{E9577EC4-5DDC-4B43-B992-9BBA6AF50E47}" type="slidenum">
              <a:rPr lang="en-US"/>
              <a:t>‹#›</a:t>
            </a:fld>
            <a:endParaRPr lang="en-US"/>
          </a:p>
        </p:txBody>
      </p:sp>
    </p:spTree>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E6970EA-3D4D-450C-8F79-C6B0145E01AE}" type="slidenum">
              <a:rPr lang="en-US">
                <a:solidFill>
                  <a:srgbClr val="000000"/>
                </a:solidFill>
              </a:r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FD22595-6C8E-4094-ACFF-B0162E92A546}" type="slidenum">
              <a:rPr lang="en-US">
                <a:solidFill>
                  <a:srgbClr val="000000"/>
                </a:solidFill>
              </a:r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0B01516-2C0E-4FBE-999B-9F2C414BEDA7}" type="slidenum">
              <a:rPr lang="en-US">
                <a:solidFill>
                  <a:srgbClr val="000000"/>
                </a:solidFill>
              </a:r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EB7DD08-7E10-4C20-99FA-0CF213DE24B0}" type="slidenum">
              <a:rPr lang="en-US">
                <a:solidFill>
                  <a:srgbClr val="000000"/>
                </a:solidFill>
              </a:r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endParaRPr lang="vi-VN" strike="noStrike" noProof="1"/>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B34C25D3-EE99-4D35-A6C8-0C918B02484A}" type="slidenum">
              <a:rPr lang="en-US">
                <a:solidFill>
                  <a:srgbClr val="000000"/>
                </a:solidFill>
              </a:r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9BBE2ED8-BCAF-4FE5-AB48-45D4914F1270}" type="slidenum">
              <a:rPr lang="en-US">
                <a:solidFill>
                  <a:srgbClr val="000000"/>
                </a:solidFill>
              </a:r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B2E05376-0165-4043-9A89-8EE490727DBC}" type="slidenum">
              <a:rPr lang="en-US">
                <a:solidFill>
                  <a:srgbClr val="000000"/>
                </a:solidFill>
              </a:r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B78C5F3-EAC2-4B5A-956A-248BBE436A88}" type="slidenum">
              <a:rPr lang="en-US">
                <a:solidFill>
                  <a:srgbClr val="000000"/>
                </a:solidFill>
              </a:rPr>
              <a:t>‹#›</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EBFC803-0F90-4C24-95A3-092C0DBD55D8}" type="slidenum">
              <a:rPr lang="en-US">
                <a:solidFill>
                  <a:srgbClr val="000000"/>
                </a:solidFill>
              </a:rPr>
              <a:t>‹#›</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2C6D1E1-AAB2-43F1-91CE-AD3439248F06}" type="slidenum">
              <a:rPr lang="en-US">
                <a:solidFill>
                  <a:srgbClr val="000000"/>
                </a:solidFill>
              </a:rPr>
              <a:t>‹#›</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7A5DD89-C747-4F81-9B5F-C3C308F708EF}" type="slidenum">
              <a:rPr lang="en-US">
                <a:solidFill>
                  <a:srgbClr val="000000"/>
                </a:solidFill>
              </a:rPr>
              <a:t>‹#›</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356350"/>
            <a:ext cx="2133600" cy="365125"/>
          </a:xfrm>
        </p:spPr>
        <p:txBody>
          <a:bodyPr rtlCol="0" anchor="ctr"/>
          <a:lstStyle>
            <a:lvl1pP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7" name="Rectangle 5"/>
          <p:cNvSpPr>
            <a:spLocks noGrp="1" noChangeArrowheads="1"/>
          </p:cNvSpPr>
          <p:nvPr>
            <p:ph type="ftr" sz="quarter" idx="11"/>
          </p:nvPr>
        </p:nvSpPr>
        <p:spPr>
          <a:xfrm>
            <a:off x="3124200" y="6356350"/>
            <a:ext cx="2895600" cy="365125"/>
          </a:xfrm>
        </p:spPr>
        <p:txBody>
          <a:bodyPr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8" name="Rectangle 6"/>
          <p:cNvSpPr>
            <a:spLocks noGrp="1" noChangeArrowheads="1"/>
          </p:cNvSpPr>
          <p:nvPr>
            <p:ph type="sldNum" sz="quarter" idx="12"/>
          </p:nvPr>
        </p:nvSpPr>
        <p:spPr>
          <a:xfrm>
            <a:off x="6553200" y="6356350"/>
            <a:ext cx="2133600" cy="365125"/>
          </a:xfrm>
        </p:spPr>
        <p:txBody>
          <a:bodyPr anchor="ctr"/>
          <a:lstStyle>
            <a:lvl1pPr algn="r">
              <a:defRPr sz="1200">
                <a:solidFill>
                  <a:srgbClr val="898989"/>
                </a:solidFill>
                <a:latin typeface="Calibri" panose="020F0502020204030204" pitchFamily="34" charset="0"/>
              </a:defRPr>
            </a:lvl1pPr>
          </a:lstStyle>
          <a:p>
            <a:pPr>
              <a:defRPr/>
            </a:pPr>
            <a:fld id="{3CFB106C-A51C-4E12-83CE-04B071BD4B65}" type="slidenum">
              <a:rPr lang="en-US"/>
              <a:t>‹#›</a:t>
            </a:fld>
            <a:endParaRPr lang="en-US"/>
          </a:p>
        </p:txBody>
      </p:sp>
    </p:spTree>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638EE1-3C96-4245-9562-7DC2EBA247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5848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A70BE3-3069-40C6-BC35-E4D81D813A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888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zh-CN"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spcBef>
                <a:spcPct val="0"/>
              </a:spcBef>
              <a:defRPr sz="1400" b="0" smtClean="0">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spcBef>
                <a:spcPct val="0"/>
              </a:spcBef>
              <a:defRPr sz="1400" b="0" smtClean="0">
                <a:effectLst/>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defRPr sz="1400" b="0" smtClean="0">
                <a:effectLst/>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zh-CN" dirty="0"/>
              <a:t>Click to edit Master title style</a:t>
            </a:r>
          </a:p>
        </p:txBody>
      </p:sp>
      <p:sp>
        <p:nvSpPr>
          <p:cNvPr id="2051" name="Text Placeholder 2"/>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VnTime" panose="020B7200000000000000"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VnTime" panose="020B7200000000000000"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1B5CBDB-F768-4EC2-BDC2-34D6F3B22D50}" type="slidenum">
              <a:rPr kumimoji="0" lang="en-US" sz="1200" b="0" i="0" u="none" strike="noStrike" kern="1200" cap="none" spc="0" normalizeH="0" baseline="0" noProof="0" smtClean="0">
                <a:ln>
                  <a:noFill/>
                </a:ln>
                <a:solidFill>
                  <a:srgbClr val="898989"/>
                </a:solidFill>
                <a:effectLst/>
                <a:uLnTx/>
                <a:uFillTx/>
                <a:latin typeface=".VnTime" panose="020B7200000000000000" pitchFamily="34" charset="0"/>
                <a:ea typeface="+mn-ea"/>
                <a:cs typeface="+mn-cs"/>
              </a:rPr>
              <a:t>‹#›</a:t>
            </a:fld>
            <a:endParaRPr kumimoji="0" lang="en-US" sz="1200" b="0" i="0" u="none" strike="noStrike" kern="1200" cap="none" spc="0" normalizeH="0" baseline="0" noProof="0">
              <a:ln>
                <a:noFill/>
              </a:ln>
              <a:solidFill>
                <a:srgbClr val="898989"/>
              </a:solidFill>
              <a:effectLst/>
              <a:uLnTx/>
              <a:uFillTx/>
              <a:latin typeface=".VnTime" panose="020B7200000000000000"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zh-CN" dirty="0"/>
              <a:t>Click to edit Master title style</a:t>
            </a:r>
          </a:p>
        </p:txBody>
      </p:sp>
      <p:sp>
        <p:nvSpPr>
          <p:cNvPr id="3075" name="Text Placeholder 2"/>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VnTime" panose="020B7200000000000000"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VnTime" panose="020B7200000000000000"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1B5CBDB-F768-4EC2-BDC2-34D6F3B22D50}" type="slidenum">
              <a:rPr kumimoji="0" lang="en-US" sz="1200" b="0" i="0" u="none" strike="noStrike" kern="1200" cap="none" spc="0" normalizeH="0" baseline="0" noProof="0" smtClean="0">
                <a:ln>
                  <a:noFill/>
                </a:ln>
                <a:solidFill>
                  <a:srgbClr val="898989"/>
                </a:solidFill>
                <a:effectLst/>
                <a:uLnTx/>
                <a:uFillTx/>
                <a:latin typeface=".VnTime" panose="020B7200000000000000" pitchFamily="34" charset="0"/>
                <a:ea typeface="+mn-ea"/>
                <a:cs typeface="+mn-cs"/>
              </a:rPr>
              <a:t>‹#›</a:t>
            </a:fld>
            <a:endParaRPr kumimoji="0" lang="en-US" sz="1200" b="0" i="0" u="none" strike="noStrike" kern="1200" cap="none" spc="0" normalizeH="0" baseline="0" noProof="0">
              <a:ln>
                <a:noFill/>
              </a:ln>
              <a:solidFill>
                <a:srgbClr val="898989"/>
              </a:solidFill>
              <a:effectLst/>
              <a:uLnTx/>
              <a:uFillTx/>
              <a:latin typeface=".VnTime" panose="020B7200000000000000"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zh-CN" dirty="0"/>
              <a:t>Click to edit Master title style</a:t>
            </a:r>
          </a:p>
        </p:txBody>
      </p:sp>
      <p:sp>
        <p:nvSpPr>
          <p:cNvPr id="4099"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spcBef>
                <a:spcPct val="0"/>
              </a:spcBef>
              <a:defRPr sz="1400" b="0" smtClean="0">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spcBef>
                <a:spcPct val="0"/>
              </a:spcBef>
              <a:defRPr sz="1400" b="0" smtClean="0">
                <a:effectLst/>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defRPr sz="1400" b="0" smtClean="0">
                <a:effectLst/>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8D36D70-6589-49CE-9987-53137C4A24FB}" type="slidenum">
              <a:rPr kumimoji="0" lang="en-US" sz="1400" b="0" i="0" u="none" strike="noStrike" kern="1200" cap="none" spc="0" normalizeH="0" baseline="0" noProof="0">
                <a:ln>
                  <a:noFill/>
                </a:ln>
                <a:solidFill>
                  <a:schemeClr val="tx1"/>
                </a:solidFill>
                <a:effectLst/>
                <a:uLnTx/>
                <a:uFillTx/>
                <a:latin typeface="+mn-lt"/>
                <a:ea typeface="+mn-ea"/>
                <a:cs typeface="+mn-cs"/>
              </a:rPr>
              <a:t>‹#›</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anose="02020603050405020304" pitchFamily="18" charset="0"/>
        </a:defRPr>
      </a:lvl2pPr>
      <a:lvl3pPr algn="ctr" rtl="0" eaLnBrk="0" fontAlgn="base" hangingPunct="0">
        <a:spcBef>
          <a:spcPct val="0"/>
        </a:spcBef>
        <a:spcAft>
          <a:spcPct val="0"/>
        </a:spcAft>
        <a:defRPr sz="4400">
          <a:solidFill>
            <a:schemeClr val="bg1"/>
          </a:solidFill>
          <a:latin typeface="Times New Roman" panose="02020603050405020304" pitchFamily="18" charset="0"/>
        </a:defRPr>
      </a:lvl3pPr>
      <a:lvl4pPr algn="ctr" rtl="0" eaLnBrk="0" fontAlgn="base" hangingPunct="0">
        <a:spcBef>
          <a:spcPct val="0"/>
        </a:spcBef>
        <a:spcAft>
          <a:spcPct val="0"/>
        </a:spcAft>
        <a:defRPr sz="4400">
          <a:solidFill>
            <a:schemeClr val="bg1"/>
          </a:solidFill>
          <a:latin typeface="Times New Roman" panose="02020603050405020304" pitchFamily="18" charset="0"/>
        </a:defRPr>
      </a:lvl4pPr>
      <a:lvl5pPr algn="ctr" rtl="0" eaLnBrk="0" fontAlgn="base" hangingPunct="0">
        <a:spcBef>
          <a:spcPct val="0"/>
        </a:spcBef>
        <a:spcAft>
          <a:spcPct val="0"/>
        </a:spcAft>
        <a:defRPr sz="4400">
          <a:solidFill>
            <a:schemeClr val="bg1"/>
          </a:solidFill>
          <a:latin typeface="Times New Roman" panose="02020603050405020304" pitchFamily="18" charset="0"/>
        </a:defRPr>
      </a:lvl5pPr>
      <a:lvl6pPr marL="457200" algn="ctr" rtl="0" fontAlgn="base">
        <a:spcBef>
          <a:spcPct val="0"/>
        </a:spcBef>
        <a:spcAft>
          <a:spcPct val="0"/>
        </a:spcAft>
        <a:defRPr sz="4400">
          <a:solidFill>
            <a:schemeClr val="bg1"/>
          </a:solidFill>
          <a:latin typeface="Times New Roman" panose="02020603050405020304" pitchFamily="18" charset="0"/>
        </a:defRPr>
      </a:lvl6pPr>
      <a:lvl7pPr marL="914400" algn="ctr" rtl="0" fontAlgn="base">
        <a:spcBef>
          <a:spcPct val="0"/>
        </a:spcBef>
        <a:spcAft>
          <a:spcPct val="0"/>
        </a:spcAft>
        <a:defRPr sz="4400">
          <a:solidFill>
            <a:schemeClr val="bg1"/>
          </a:solidFill>
          <a:latin typeface="Times New Roman" panose="02020603050405020304" pitchFamily="18" charset="0"/>
        </a:defRPr>
      </a:lvl7pPr>
      <a:lvl8pPr marL="1371600" algn="ctr" rtl="0" fontAlgn="base">
        <a:spcBef>
          <a:spcPct val="0"/>
        </a:spcBef>
        <a:spcAft>
          <a:spcPct val="0"/>
        </a:spcAft>
        <a:defRPr sz="4400">
          <a:solidFill>
            <a:schemeClr val="bg1"/>
          </a:solidFill>
          <a:latin typeface="Times New Roman" panose="02020603050405020304" pitchFamily="18" charset="0"/>
        </a:defRPr>
      </a:lvl8pPr>
      <a:lvl9pPr marL="1828800" algn="ctr" rtl="0" fontAlgn="base">
        <a:spcBef>
          <a:spcPct val="0"/>
        </a:spcBef>
        <a:spcAft>
          <a:spcPct val="0"/>
        </a:spcAft>
        <a:defRPr sz="4400">
          <a:solidFill>
            <a:schemeClr val="bg1"/>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b="0">
                <a:solidFill>
                  <a:prstClr val="black">
                    <a:tint val="75000"/>
                  </a:prstClr>
                </a:solidFill>
                <a:latin typeface=".VnTime" panose="020B7200000000000000"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b="0">
                <a:solidFill>
                  <a:prstClr val="black">
                    <a:tint val="75000"/>
                  </a:prstClr>
                </a:solidFill>
                <a:latin typeface=".VnTime" panose="020B7200000000000000"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b="0">
                <a:solidFill>
                  <a:srgbClr val="898989"/>
                </a:solidFill>
                <a:latin typeface=".VnTime" panose="020B7200000000000000" pitchFamily="34" charset="0"/>
              </a:defRPr>
            </a:lvl1pPr>
          </a:lstStyle>
          <a:p>
            <a:pPr>
              <a:defRPr/>
            </a:pPr>
            <a:fld id="{F447C5EC-0034-4CE7-A9B5-D3AE82ABA477}"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spcBef>
                <a:spcPct val="0"/>
              </a:spcBef>
              <a:defRPr sz="1400" b="0">
                <a:effectLst/>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spcBef>
                <a:spcPct val="0"/>
              </a:spcBef>
              <a:defRPr sz="1400" b="0">
                <a:effectLst/>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defRPr sz="1400" b="0">
                <a:effectLst/>
                <a:latin typeface="+mn-lt"/>
              </a:defRPr>
            </a:lvl1pPr>
          </a:lstStyle>
          <a:p>
            <a:pPr>
              <a:defRPr/>
            </a:pPr>
            <a:fld id="{229973FA-731F-404C-975C-8F65CC719D62}" type="slidenum">
              <a:rPr lang="en-US">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spcBef>
                <a:spcPct val="0"/>
              </a:spcBef>
              <a:defRPr sz="1400" b="0">
                <a:effectLst/>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spcBef>
                <a:spcPct val="0"/>
              </a:spcBef>
              <a:defRPr sz="1400" b="0">
                <a:effectLst/>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defRPr sz="1400" b="0">
                <a:effectLst/>
                <a:latin typeface="+mn-lt"/>
              </a:defRPr>
            </a:lvl1pPr>
          </a:lstStyle>
          <a:p>
            <a:pPr>
              <a:defRPr/>
            </a:pPr>
            <a:fld id="{BA46080C-60B4-4956-AC08-8A6D768F0ACC}" type="slidenum">
              <a:rPr lang="en-US">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400" b="0">
                <a:effectLst/>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effectLst/>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400" b="0">
                <a:effectLst/>
                <a:latin typeface="+mn-lt"/>
              </a:defRPr>
            </a:lvl1pPr>
          </a:lstStyle>
          <a:p>
            <a:pPr>
              <a:defRPr/>
            </a:pPr>
            <a:fld id="{229973FA-731F-404C-975C-8F65CC719D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037223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6.xml"/><Relationship Id="rId5" Type="http://schemas.openxmlformats.org/officeDocument/2006/relationships/image" Target="../media/image12.jpe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6.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80.xml"/><Relationship Id="rId7" Type="http://schemas.openxmlformats.org/officeDocument/2006/relationships/image" Target="../media/image18.GIF"/><Relationship Id="rId2" Type="http://schemas.openxmlformats.org/officeDocument/2006/relationships/audio" Target="file:///G:\Thao%20gi&#7843;ng%20k2-2011\Vi-t%20Nam%20&#208;-t%20Nu-c%20T&#244;i%20-%20Various%20Artists%20-%20T-i_%20lyrics_%20nh-c%20ch-%20b&#224;i%20h&#225;t_%20upload%20b-i%20dh96.sj.mp3" TargetMode="External"/><Relationship Id="rId1" Type="http://schemas.microsoft.com/office/2007/relationships/media" Target="file:///G:\Thao%20gi&#7843;ng%20k2-2011\Vi-t%20Nam%20&#208;-t%20Nu-c%20T&#244;i%20-%20Various%20Artists%20-%20T-i_%20lyrics_%20nh-c%20ch-%20b&#224;i%20h&#225;t_%20upload%20b-i%20dh96.sj.mp3" TargetMode="External"/><Relationship Id="rId6" Type="http://schemas.openxmlformats.org/officeDocument/2006/relationships/image" Target="../media/image17.GIF"/><Relationship Id="rId5" Type="http://schemas.openxmlformats.org/officeDocument/2006/relationships/image" Target="../media/image16.GIF"/><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4"/>
          <p:cNvPicPr>
            <a:picLocks noChangeAspect="1"/>
          </p:cNvPicPr>
          <p:nvPr/>
        </p:nvPicPr>
        <p:blipFill>
          <a:blip r:embed="rId2"/>
          <a:stretch>
            <a:fillRect/>
          </a:stretch>
        </p:blipFill>
        <p:spPr>
          <a:xfrm>
            <a:off x="0" y="25400"/>
            <a:ext cx="9144000" cy="6862763"/>
          </a:xfrm>
          <a:prstGeom prst="rect">
            <a:avLst/>
          </a:prstGeom>
          <a:noFill/>
          <a:ln w="9525">
            <a:noFill/>
          </a:ln>
        </p:spPr>
      </p:pic>
      <p:sp>
        <p:nvSpPr>
          <p:cNvPr id="40963" name="Rectangle 3"/>
          <p:cNvSpPr>
            <a:spLocks noChangeArrowheads="1"/>
          </p:cNvSpPr>
          <p:nvPr/>
        </p:nvSpPr>
        <p:spPr bwMode="auto">
          <a:xfrm>
            <a:off x="0" y="2298700"/>
            <a:ext cx="94488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sz="6000" noProof="1">
                <a:solidFill>
                  <a:srgbClr val="FF0000"/>
                </a:solidFill>
                <a:effectLst>
                  <a:outerShdw blurRad="38100" dist="38100" dir="2700000">
                    <a:srgbClr val="C0C0C0"/>
                  </a:outerShdw>
                </a:effectLst>
                <a:cs typeface="Times New Roman" panose="02020603050405020304" pitchFamily="18" charset="0"/>
              </a:rPr>
              <a:t>CHÀO MỪNG CÁC EM ĐẾN VỚI TIẾT HỌC</a:t>
            </a:r>
            <a:endParaRPr sz="6000" noProof="1">
              <a:solidFill>
                <a:srgbClr val="FF0000"/>
              </a:solidFill>
              <a:effectLst>
                <a:outerShdw blurRad="38100" dist="38100" dir="2700000">
                  <a:srgbClr val="C0C0C0"/>
                </a:outerShdw>
              </a:effectLst>
              <a:ea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5611" name="AutoShape 11"/>
          <p:cNvSpPr/>
          <p:nvPr/>
        </p:nvSpPr>
        <p:spPr>
          <a:xfrm>
            <a:off x="2819400" y="2852738"/>
            <a:ext cx="4648200" cy="2108200"/>
          </a:xfrm>
          <a:prstGeom prst="cloudCallout">
            <a:avLst>
              <a:gd name="adj1" fmla="val 431"/>
              <a:gd name="adj2" fmla="val 130324"/>
            </a:avLst>
          </a:prstGeom>
          <a:solidFill>
            <a:srgbClr val="FFCCFF"/>
          </a:solidFill>
          <a:ln w="9525">
            <a:noFill/>
          </a:ln>
        </p:spPr>
        <p:txBody>
          <a:bodyPr anchor="t" anchorCtr="0">
            <a:spAutoFit/>
          </a:bodyPr>
          <a:lstStyle/>
          <a:p>
            <a:pPr algn="ctr">
              <a:spcBef>
                <a:spcPct val="50000"/>
              </a:spcBef>
            </a:pPr>
            <a:r>
              <a:rPr lang="en-US" altLang="zh-CN" sz="2800" dirty="0">
                <a:solidFill>
                  <a:srgbClr val="006600"/>
                </a:solidFill>
              </a:rPr>
              <a:t>Giải nghĩa các yếu tố Hán -Việt đã học</a:t>
            </a:r>
          </a:p>
        </p:txBody>
      </p:sp>
      <p:sp>
        <p:nvSpPr>
          <p:cNvPr id="43011" name="Text Box 12"/>
          <p:cNvSpPr txBox="1"/>
          <p:nvPr/>
        </p:nvSpPr>
        <p:spPr>
          <a:xfrm>
            <a:off x="0" y="2209800"/>
            <a:ext cx="5715000" cy="457200"/>
          </a:xfrm>
          <a:prstGeom prst="rect">
            <a:avLst/>
          </a:prstGeom>
          <a:noFill/>
          <a:ln w="9525">
            <a:noFill/>
          </a:ln>
        </p:spPr>
        <p:txBody>
          <a:bodyPr anchor="t" anchorCtr="0">
            <a:spAutoFit/>
          </a:bodyPr>
          <a:lstStyle/>
          <a:p>
            <a:pPr>
              <a:spcBef>
                <a:spcPct val="10000"/>
              </a:spcBef>
            </a:pPr>
            <a:r>
              <a:rPr lang="en-US" altLang="zh-CN" dirty="0">
                <a:solidFill>
                  <a:srgbClr val="FFFFFF"/>
                </a:solidFill>
              </a:rPr>
              <a:t>4. </a:t>
            </a:r>
            <a:r>
              <a:rPr lang="en-US" altLang="zh-CN" u="sng" dirty="0">
                <a:solidFill>
                  <a:srgbClr val="FFFFFF"/>
                </a:solidFill>
              </a:rPr>
              <a:t>Từ Hán-Việt</a:t>
            </a:r>
            <a:endParaRPr lang="en-US" altLang="zh-CN" u="sng" dirty="0">
              <a:solidFill>
                <a:srgbClr val="FFFFFF"/>
              </a:solidFill>
              <a:ea typeface="Times New Roman" panose="02020603050405020304" pitchFamily="18" charset="0"/>
            </a:endParaRPr>
          </a:p>
        </p:txBody>
      </p:sp>
      <p:sp>
        <p:nvSpPr>
          <p:cNvPr id="43012" name="Text Box 3"/>
          <p:cNvSpPr txBox="1"/>
          <p:nvPr/>
        </p:nvSpPr>
        <p:spPr>
          <a:xfrm>
            <a:off x="0" y="609600"/>
            <a:ext cx="2895600" cy="806450"/>
          </a:xfrm>
          <a:prstGeom prst="rect">
            <a:avLst/>
          </a:prstGeom>
          <a:noFill/>
          <a:ln w="9525">
            <a:noFill/>
          </a:ln>
        </p:spPr>
        <p:txBody>
          <a:bodyPr anchor="t" anchorCtr="0">
            <a:spAutoFit/>
          </a:bodyPr>
          <a:lstStyle/>
          <a:p>
            <a:pPr>
              <a:spcBef>
                <a:spcPct val="10000"/>
              </a:spcBef>
            </a:pPr>
            <a:r>
              <a:rPr lang="en-US" altLang="zh-CN" sz="2000" u="sng" dirty="0">
                <a:solidFill>
                  <a:srgbClr val="FFFF00"/>
                </a:solidFill>
              </a:rPr>
              <a:t>I/ ÔN LÝ THUYẾT </a:t>
            </a:r>
          </a:p>
          <a:p>
            <a:pPr>
              <a:spcBef>
                <a:spcPct val="10000"/>
              </a:spcBef>
            </a:pPr>
            <a:r>
              <a:rPr lang="en-US" altLang="zh-CN" dirty="0">
                <a:solidFill>
                  <a:srgbClr val="FFFFFF"/>
                </a:solidFill>
              </a:rPr>
              <a:t>1. </a:t>
            </a:r>
            <a:r>
              <a:rPr lang="en-US" altLang="zh-CN" u="sng" dirty="0">
                <a:solidFill>
                  <a:srgbClr val="FFFFFF"/>
                </a:solidFill>
              </a:rPr>
              <a:t>Từ phức:</a:t>
            </a:r>
            <a:endParaRPr lang="en-US" altLang="zh-CN" sz="1800" u="sng" dirty="0">
              <a:solidFill>
                <a:srgbClr val="FFFF00"/>
              </a:solidFill>
            </a:endParaRPr>
          </a:p>
        </p:txBody>
      </p:sp>
      <p:sp>
        <p:nvSpPr>
          <p:cNvPr id="11" name="Text Box 15"/>
          <p:cNvSpPr txBox="1"/>
          <p:nvPr/>
        </p:nvSpPr>
        <p:spPr>
          <a:xfrm>
            <a:off x="0" y="1371600"/>
            <a:ext cx="1828800" cy="461963"/>
          </a:xfrm>
          <a:prstGeom prst="rect">
            <a:avLst/>
          </a:prstGeom>
          <a:noFill/>
          <a:ln w="9525">
            <a:noFill/>
          </a:ln>
        </p:spPr>
        <p:txBody>
          <a:bodyPr anchor="t" anchorCtr="0">
            <a:spAutoFit/>
          </a:bodyPr>
          <a:lstStyle/>
          <a:p>
            <a:pPr>
              <a:spcBef>
                <a:spcPct val="50000"/>
              </a:spcBef>
            </a:pPr>
            <a:r>
              <a:rPr lang="en-US" altLang="zh-CN" dirty="0">
                <a:solidFill>
                  <a:srgbClr val="FFFFFF"/>
                </a:solidFill>
              </a:rPr>
              <a:t>2. </a:t>
            </a:r>
            <a:r>
              <a:rPr lang="en-US" altLang="zh-CN" u="sng" dirty="0">
                <a:solidFill>
                  <a:srgbClr val="FFFFFF"/>
                </a:solidFill>
              </a:rPr>
              <a:t>Đại từ:</a:t>
            </a:r>
          </a:p>
        </p:txBody>
      </p:sp>
      <p:sp>
        <p:nvSpPr>
          <p:cNvPr id="43014" name="Rectangle 2"/>
          <p:cNvSpPr/>
          <p:nvPr/>
        </p:nvSpPr>
        <p:spPr>
          <a:xfrm>
            <a:off x="0" y="0"/>
            <a:ext cx="9144000" cy="588963"/>
          </a:xfrm>
          <a:prstGeom prst="rect">
            <a:avLst/>
          </a:prstGeom>
          <a:solidFill>
            <a:srgbClr val="66FF33"/>
          </a:solidFill>
          <a:ln w="9525" cap="flat" cmpd="sng">
            <a:solidFill>
              <a:srgbClr val="66FF33"/>
            </a:solidFill>
            <a:prstDash val="solid"/>
            <a:miter/>
            <a:headEnd type="none" w="med" len="med"/>
            <a:tailEnd type="none" w="med" len="med"/>
          </a:ln>
        </p:spPr>
        <p:txBody>
          <a:bodyPr anchor="t" anchorCtr="0">
            <a:spAutoFit/>
          </a:bodyPr>
          <a:lstStyle/>
          <a:p>
            <a:pPr algn="ctr">
              <a:spcBef>
                <a:spcPct val="50000"/>
              </a:spcBef>
            </a:pPr>
            <a:r>
              <a:rPr lang="en-US" altLang="zh-CN" sz="3200" dirty="0">
                <a:solidFill>
                  <a:srgbClr val="CC6600"/>
                </a:solidFill>
              </a:rPr>
              <a:t>ÔN TẬP TIẾNG VIỆT</a:t>
            </a:r>
            <a:endParaRPr lang="en-US" altLang="zh-CN" sz="3200" dirty="0">
              <a:solidFill>
                <a:srgbClr val="CC6600"/>
              </a:solidFill>
              <a:ea typeface="Times New Roman" panose="02020603050405020304" pitchFamily="18" charset="0"/>
            </a:endParaRPr>
          </a:p>
        </p:txBody>
      </p:sp>
      <p:sp>
        <p:nvSpPr>
          <p:cNvPr id="43015" name="Text Box 8"/>
          <p:cNvSpPr txBox="1"/>
          <p:nvPr/>
        </p:nvSpPr>
        <p:spPr>
          <a:xfrm>
            <a:off x="0" y="1752600"/>
            <a:ext cx="2438400" cy="457200"/>
          </a:xfrm>
          <a:prstGeom prst="rect">
            <a:avLst/>
          </a:prstGeom>
          <a:noFill/>
          <a:ln w="9525">
            <a:noFill/>
          </a:ln>
        </p:spPr>
        <p:txBody>
          <a:bodyPr anchor="t" anchorCtr="0">
            <a:spAutoFit/>
          </a:bodyPr>
          <a:lstStyle/>
          <a:p>
            <a:pPr>
              <a:spcBef>
                <a:spcPct val="50000"/>
              </a:spcBef>
            </a:pPr>
            <a:r>
              <a:rPr lang="en-US" altLang="zh-CN" dirty="0">
                <a:solidFill>
                  <a:srgbClr val="FFFFFF"/>
                </a:solidFill>
              </a:rPr>
              <a:t>3. </a:t>
            </a:r>
            <a:r>
              <a:rPr lang="en-US" altLang="zh-CN" u="sng" dirty="0">
                <a:solidFill>
                  <a:srgbClr val="FFFFFF"/>
                </a:solidFill>
              </a:rPr>
              <a:t>Quan hệ từ:</a:t>
            </a:r>
            <a:endParaRPr lang="en-US" altLang="zh-CN" u="sng" dirty="0">
              <a:solidFill>
                <a:srgbClr val="FFFFFF"/>
              </a:solidFill>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box(in)">
                                      <p:cBhvr>
                                        <p:cTn id="7" dur="500"/>
                                        <p:tgtEl>
                                          <p:spTgt spid="25611"/>
                                        </p:tgtEl>
                                      </p:cBhvr>
                                    </p:animEffect>
                                  </p:childTnLst>
                                </p:cTn>
                              </p:par>
                              <p:par>
                                <p:cTn id="8" presetID="27" presetClass="emph" presetSubtype="0" repeatCount="2000" fill="hold" grpId="1" nodeType="withEffect">
                                  <p:stCondLst>
                                    <p:cond delay="0"/>
                                  </p:stCondLst>
                                  <p:childTnLst>
                                    <p:animClr clrSpc="rgb" dir="cw">
                                      <p:cBhvr override="childStyle">
                                        <p:cTn id="9" dur="1500" autoRev="1" fill="hold"/>
                                        <p:tgtEl>
                                          <p:spTgt spid="25611"/>
                                        </p:tgtEl>
                                        <p:attrNameLst>
                                          <p:attrName>style.color</p:attrName>
                                        </p:attrNameLst>
                                      </p:cBhvr>
                                      <p:to>
                                        <a:schemeClr val="bg1"/>
                                      </p:to>
                                    </p:animClr>
                                    <p:animClr clrSpc="rgb" dir="cw">
                                      <p:cBhvr>
                                        <p:cTn id="10" dur="1500" autoRev="1" fill="hold"/>
                                        <p:tgtEl>
                                          <p:spTgt spid="25611"/>
                                        </p:tgtEl>
                                        <p:attrNameLst>
                                          <p:attrName>fillcolor</p:attrName>
                                        </p:attrNameLst>
                                      </p:cBhvr>
                                      <p:to>
                                        <a:schemeClr val="bg1"/>
                                      </p:to>
                                    </p:animClr>
                                    <p:set>
                                      <p:cBhvr>
                                        <p:cTn id="11" dur="1500" autoRev="1" fill="hold"/>
                                        <p:tgtEl>
                                          <p:spTgt spid="25611"/>
                                        </p:tgtEl>
                                        <p:attrNameLst>
                                          <p:attrName>fill.type</p:attrName>
                                        </p:attrNameLst>
                                      </p:cBhvr>
                                      <p:to>
                                        <p:strVal val="solid"/>
                                      </p:to>
                                    </p:set>
                                    <p:set>
                                      <p:cBhvr>
                                        <p:cTn id="12" dur="1500" autoRev="1" fill="hold"/>
                                        <p:tgtEl>
                                          <p:spTgt spid="256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p:bldP spid="256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304800" y="2765425"/>
            <a:ext cx="3505200" cy="4092575"/>
          </a:xfrm>
          <a:prstGeom prst="rect">
            <a:avLst/>
          </a:prstGeom>
          <a:solidFill>
            <a:srgbClr val="FFCCFF"/>
          </a:solidFill>
          <a:ln w="57150" cmpd="thinThick" algn="ctr">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lnSpc>
                <a:spcPct val="80000"/>
              </a:lnSpc>
              <a:spcBef>
                <a:spcPct val="50000"/>
              </a:spcBef>
              <a:buClrTx/>
              <a:buSzTx/>
              <a:buFontTx/>
              <a:buNone/>
            </a:pPr>
            <a:r>
              <a:rPr kumimoji="0" kern="1200" cap="none" spc="0" normalizeH="0" baseline="0" noProof="1">
                <a:solidFill>
                  <a:srgbClr val="FF0000"/>
                </a:solidFill>
                <a:latin typeface="Times New Roman" panose="02020603050405020304" pitchFamily="18" charset="0"/>
                <a:ea typeface="+mn-ea"/>
                <a:cs typeface="Times New Roman" panose="02020603050405020304" pitchFamily="18" charset="0"/>
              </a:rPr>
              <a:t>NHÓM 2</a:t>
            </a:r>
          </a:p>
          <a:p>
            <a:pPr marR="0" algn="just" defTabSz="914400">
              <a:lnSpc>
                <a:spcPct val="50000"/>
              </a:lnSpc>
              <a:spcBef>
                <a:spcPct val="50000"/>
              </a:spcBef>
              <a:buClrTx/>
              <a:buSzTx/>
              <a:buFontTx/>
              <a:buNone/>
            </a:pPr>
            <a:r>
              <a:rPr kumimoji="0" kern="1200" cap="none" spc="0" normalizeH="0" baseline="0" noProof="1">
                <a:solidFill>
                  <a:srgbClr val="0000CC"/>
                </a:solidFill>
                <a:latin typeface="Times New Roman" panose="02020603050405020304" pitchFamily="18" charset="0"/>
                <a:ea typeface="+mn-ea"/>
                <a:cs typeface="Times New Roman" panose="02020603050405020304" pitchFamily="18" charset="0"/>
              </a:rPr>
              <a:t>bạch </a:t>
            </a:r>
            <a:r>
              <a:rPr kumimoji="0" b="0" kern="1200" cap="none" spc="0" normalizeH="0" baseline="0" noProof="1">
                <a:solidFill>
                  <a:srgbClr val="0000CC"/>
                </a:solidFill>
                <a:latin typeface="Times New Roman" panose="02020603050405020304" pitchFamily="18" charset="0"/>
                <a:ea typeface="+mn-ea"/>
                <a:cs typeface="Times New Roman" panose="02020603050405020304" pitchFamily="18" charset="0"/>
              </a:rPr>
              <a:t>(bạch cầu) </a:t>
            </a:r>
          </a:p>
          <a:p>
            <a:pPr marR="0" algn="just" defTabSz="914400">
              <a:lnSpc>
                <a:spcPct val="50000"/>
              </a:lnSpc>
              <a:spcBef>
                <a:spcPct val="50000"/>
              </a:spcBef>
              <a:buClrTx/>
              <a:buSzTx/>
              <a:buFontTx/>
              <a:buNone/>
            </a:pPr>
            <a:r>
              <a:rPr kumimoji="0" kern="1200" cap="none" spc="0" normalizeH="0" baseline="0" noProof="1">
                <a:solidFill>
                  <a:srgbClr val="0000CC"/>
                </a:solidFill>
                <a:latin typeface="Times New Roman" panose="02020603050405020304" pitchFamily="18" charset="0"/>
                <a:ea typeface="+mn-ea"/>
                <a:cs typeface="Times New Roman" panose="02020603050405020304" pitchFamily="18" charset="0"/>
              </a:rPr>
              <a:t>bán</a:t>
            </a:r>
            <a:r>
              <a:rPr kumimoji="0" b="0" kern="1200" cap="none" spc="0" normalizeH="0" baseline="0" noProof="1">
                <a:solidFill>
                  <a:srgbClr val="0000CC"/>
                </a:solidFill>
                <a:latin typeface="Times New Roman" panose="02020603050405020304" pitchFamily="18" charset="0"/>
                <a:ea typeface="+mn-ea"/>
                <a:cs typeface="Times New Roman" panose="02020603050405020304" pitchFamily="18" charset="0"/>
              </a:rPr>
              <a:t>(bức tượng bán thân) </a:t>
            </a:r>
          </a:p>
          <a:p>
            <a:pPr marR="0" algn="just" defTabSz="914400">
              <a:lnSpc>
                <a:spcPct val="50000"/>
              </a:lnSpc>
              <a:spcBef>
                <a:spcPct val="50000"/>
              </a:spcBef>
              <a:buClrTx/>
              <a:buSzTx/>
              <a:buFontTx/>
              <a:buNone/>
            </a:pPr>
            <a:r>
              <a:rPr kumimoji="0" kern="1200" cap="none" spc="0" normalizeH="0" baseline="0" noProof="1">
                <a:solidFill>
                  <a:srgbClr val="0000CC"/>
                </a:solidFill>
                <a:latin typeface="Times New Roman" panose="02020603050405020304" pitchFamily="18" charset="0"/>
                <a:ea typeface="+mn-ea"/>
                <a:cs typeface="Times New Roman" panose="02020603050405020304" pitchFamily="18" charset="0"/>
              </a:rPr>
              <a:t>cô (</a:t>
            </a:r>
            <a:r>
              <a:rPr kumimoji="0" b="0" kern="1200" cap="none" spc="0" normalizeH="0" baseline="0" noProof="1">
                <a:solidFill>
                  <a:srgbClr val="0000CC"/>
                </a:solidFill>
                <a:latin typeface="Times New Roman" panose="02020603050405020304" pitchFamily="18" charset="0"/>
                <a:ea typeface="+mn-ea"/>
                <a:cs typeface="Times New Roman" panose="02020603050405020304" pitchFamily="18" charset="0"/>
              </a:rPr>
              <a:t>cô độc) </a:t>
            </a:r>
          </a:p>
          <a:p>
            <a:pPr marR="0" algn="just" defTabSz="914400">
              <a:lnSpc>
                <a:spcPct val="50000"/>
              </a:lnSpc>
              <a:spcBef>
                <a:spcPct val="50000"/>
              </a:spcBef>
              <a:buClrTx/>
              <a:buSzTx/>
              <a:buFontTx/>
              <a:buNone/>
            </a:pPr>
            <a:r>
              <a:rPr kumimoji="0" kern="1200" cap="none" spc="0" normalizeH="0" baseline="0" noProof="1">
                <a:solidFill>
                  <a:srgbClr val="0000CC"/>
                </a:solidFill>
                <a:latin typeface="Times New Roman" panose="02020603050405020304" pitchFamily="18" charset="0"/>
                <a:ea typeface="+mn-ea"/>
                <a:cs typeface="Times New Roman" panose="02020603050405020304" pitchFamily="18" charset="0"/>
              </a:rPr>
              <a:t>cư </a:t>
            </a:r>
            <a:r>
              <a:rPr kumimoji="0" b="0" kern="1200" cap="none" spc="0" normalizeH="0" baseline="0" noProof="1">
                <a:solidFill>
                  <a:srgbClr val="0000CC"/>
                </a:solidFill>
                <a:latin typeface="Times New Roman" panose="02020603050405020304" pitchFamily="18" charset="0"/>
                <a:ea typeface="+mn-ea"/>
                <a:cs typeface="Times New Roman" panose="02020603050405020304" pitchFamily="18" charset="0"/>
              </a:rPr>
              <a:t>(cư trú) </a:t>
            </a:r>
          </a:p>
          <a:p>
            <a:pPr marR="0" algn="just" defTabSz="914400">
              <a:lnSpc>
                <a:spcPct val="50000"/>
              </a:lnSpc>
              <a:spcBef>
                <a:spcPct val="50000"/>
              </a:spcBef>
              <a:buClrTx/>
              <a:buSzTx/>
              <a:buFontTx/>
              <a:buNone/>
            </a:pPr>
            <a:r>
              <a:rPr kumimoji="0" kern="1200" cap="none" spc="0" normalizeH="0" baseline="0" noProof="1">
                <a:solidFill>
                  <a:srgbClr val="0000CC"/>
                </a:solidFill>
                <a:latin typeface="Times New Roman" panose="02020603050405020304" pitchFamily="18" charset="0"/>
                <a:ea typeface="+mn-ea"/>
                <a:cs typeface="Times New Roman" panose="02020603050405020304" pitchFamily="18" charset="0"/>
              </a:rPr>
              <a:t>cửu</a:t>
            </a:r>
            <a:r>
              <a:rPr kumimoji="0" b="0" kern="1200" cap="none" spc="0" normalizeH="0" baseline="0" noProof="1">
                <a:solidFill>
                  <a:srgbClr val="0000CC"/>
                </a:solidFill>
                <a:latin typeface="Times New Roman" panose="02020603050405020304" pitchFamily="18" charset="0"/>
                <a:ea typeface="+mn-ea"/>
                <a:cs typeface="Times New Roman" panose="02020603050405020304" pitchFamily="18" charset="0"/>
              </a:rPr>
              <a:t> (cửu chương) </a:t>
            </a:r>
          </a:p>
          <a:p>
            <a:pPr marR="0" algn="just" defTabSz="914400">
              <a:lnSpc>
                <a:spcPct val="50000"/>
              </a:lnSpc>
              <a:spcBef>
                <a:spcPct val="50000"/>
              </a:spcBef>
              <a:buClrTx/>
              <a:buSzTx/>
              <a:buFontTx/>
              <a:buNone/>
            </a:pPr>
            <a:r>
              <a:rPr kumimoji="0" kern="1200" cap="none" spc="0" normalizeH="0" baseline="0" noProof="1">
                <a:solidFill>
                  <a:srgbClr val="0000CC"/>
                </a:solidFill>
                <a:latin typeface="Times New Roman" panose="02020603050405020304" pitchFamily="18" charset="0"/>
                <a:ea typeface="+mn-ea"/>
                <a:cs typeface="Times New Roman" panose="02020603050405020304" pitchFamily="18" charset="0"/>
              </a:rPr>
              <a:t>dạ</a:t>
            </a:r>
            <a:r>
              <a:rPr kumimoji="0" b="0" kern="1200" cap="none" spc="0" normalizeH="0" baseline="0" noProof="1">
                <a:solidFill>
                  <a:srgbClr val="0000CC"/>
                </a:solidFill>
                <a:latin typeface="Times New Roman" panose="02020603050405020304" pitchFamily="18" charset="0"/>
                <a:ea typeface="+mn-ea"/>
                <a:cs typeface="Times New Roman" panose="02020603050405020304" pitchFamily="18" charset="0"/>
              </a:rPr>
              <a:t> (dạ hương, dạ hội) </a:t>
            </a:r>
          </a:p>
          <a:p>
            <a:pPr marR="0" algn="just" defTabSz="914400">
              <a:lnSpc>
                <a:spcPct val="50000"/>
              </a:lnSpc>
              <a:spcBef>
                <a:spcPct val="50000"/>
              </a:spcBef>
              <a:buClrTx/>
              <a:buSzTx/>
              <a:buFontTx/>
              <a:buNone/>
            </a:pPr>
            <a:r>
              <a:rPr kumimoji="0" kern="1200" cap="none" spc="0" normalizeH="0" baseline="0" noProof="1">
                <a:solidFill>
                  <a:srgbClr val="0000CC"/>
                </a:solidFill>
                <a:latin typeface="Times New Roman" panose="02020603050405020304" pitchFamily="18" charset="0"/>
                <a:ea typeface="+mn-ea"/>
                <a:cs typeface="Times New Roman" panose="02020603050405020304" pitchFamily="18" charset="0"/>
              </a:rPr>
              <a:t>đại</a:t>
            </a:r>
            <a:r>
              <a:rPr kumimoji="0" b="0" kern="1200" cap="none" spc="0" normalizeH="0" baseline="0" noProof="1">
                <a:solidFill>
                  <a:srgbClr val="0000CC"/>
                </a:solidFill>
                <a:latin typeface="Times New Roman" panose="02020603050405020304" pitchFamily="18" charset="0"/>
                <a:ea typeface="+mn-ea"/>
                <a:cs typeface="Times New Roman" panose="02020603050405020304" pitchFamily="18" charset="0"/>
              </a:rPr>
              <a:t> (đại lộ, đại thắng) </a:t>
            </a:r>
          </a:p>
          <a:p>
            <a:pPr marR="0" algn="just" defTabSz="914400">
              <a:lnSpc>
                <a:spcPct val="50000"/>
              </a:lnSpc>
              <a:spcBef>
                <a:spcPct val="50000"/>
              </a:spcBef>
              <a:buClrTx/>
              <a:buSzTx/>
              <a:buFontTx/>
              <a:buNone/>
            </a:pPr>
            <a:r>
              <a:rPr kumimoji="0" kern="1200" cap="none" spc="0" normalizeH="0" baseline="0" noProof="1">
                <a:solidFill>
                  <a:srgbClr val="0000CC"/>
                </a:solidFill>
                <a:latin typeface="Times New Roman" panose="02020603050405020304" pitchFamily="18" charset="0"/>
                <a:ea typeface="+mn-ea"/>
                <a:cs typeface="Times New Roman" panose="02020603050405020304" pitchFamily="18" charset="0"/>
              </a:rPr>
              <a:t>điền</a:t>
            </a:r>
            <a:r>
              <a:rPr kumimoji="0" b="0" kern="1200" cap="none" spc="0" normalizeH="0" baseline="0" noProof="1">
                <a:solidFill>
                  <a:srgbClr val="0000CC"/>
                </a:solidFill>
                <a:latin typeface="Times New Roman" panose="02020603050405020304" pitchFamily="18" charset="0"/>
                <a:ea typeface="+mn-ea"/>
                <a:cs typeface="Times New Roman" panose="02020603050405020304" pitchFamily="18" charset="0"/>
              </a:rPr>
              <a:t>(điền chủ,công điền)</a:t>
            </a:r>
          </a:p>
          <a:p>
            <a:pPr marR="0" defTabSz="914400">
              <a:lnSpc>
                <a:spcPct val="50000"/>
              </a:lnSpc>
              <a:spcBef>
                <a:spcPct val="50000"/>
              </a:spcBef>
              <a:buClrTx/>
              <a:buSzTx/>
              <a:buFontTx/>
              <a:buNone/>
            </a:pPr>
            <a:r>
              <a:rPr kumimoji="0" kern="1200" cap="none" spc="0" normalizeH="0" baseline="0" noProof="1">
                <a:solidFill>
                  <a:srgbClr val="0000CC"/>
                </a:solidFill>
                <a:latin typeface="Times New Roman" panose="02020603050405020304" pitchFamily="18" charset="0"/>
                <a:ea typeface="+mn-ea"/>
                <a:cs typeface="Times New Roman" panose="02020603050405020304" pitchFamily="18" charset="0"/>
              </a:rPr>
              <a:t>h</a:t>
            </a:r>
            <a:r>
              <a:rPr kumimoji="0" kern="1200" cap="none" spc="0" normalizeH="0" baseline="0" noProof="1">
                <a:solidFill>
                  <a:srgbClr val="0000CC"/>
                </a:solidFill>
                <a:latin typeface="Times New Roman" panose="02020603050405020304" pitchFamily="18" charset="0"/>
                <a:ea typeface="Times New Roman" panose="02020603050405020304" pitchFamily="18" charset="0"/>
                <a:cs typeface="+mn-cs"/>
              </a:rPr>
              <a:t>à</a:t>
            </a:r>
            <a:r>
              <a:rPr kumimoji="0" kern="1200" cap="none" spc="0" normalizeH="0" baseline="0" noProof="1">
                <a:solidFill>
                  <a:srgbClr val="0000CC"/>
                </a:solidFill>
                <a:latin typeface="Times New Roman" panose="02020603050405020304" pitchFamily="18" charset="0"/>
                <a:ea typeface="+mn-ea"/>
                <a:cs typeface="Times New Roman" panose="02020603050405020304" pitchFamily="18" charset="0"/>
              </a:rPr>
              <a:t> </a:t>
            </a:r>
            <a:r>
              <a:rPr kumimoji="0" b="0" kern="1200" cap="none" spc="0" normalizeH="0" baseline="0" noProof="1">
                <a:solidFill>
                  <a:srgbClr val="0000CC"/>
                </a:solidFill>
                <a:latin typeface="Times New Roman" panose="02020603050405020304" pitchFamily="18" charset="0"/>
                <a:ea typeface="+mn-ea"/>
                <a:cs typeface="Times New Roman" panose="02020603050405020304" pitchFamily="18" charset="0"/>
              </a:rPr>
              <a:t>(sơn h</a:t>
            </a:r>
            <a:r>
              <a:rPr kumimoji="0" b="0" kern="1200" cap="none" spc="0" normalizeH="0" baseline="0" noProof="1">
                <a:solidFill>
                  <a:srgbClr val="0000CC"/>
                </a:solidFill>
                <a:latin typeface="Times New Roman" panose="02020603050405020304" pitchFamily="18" charset="0"/>
                <a:ea typeface="Times New Roman" panose="02020603050405020304" pitchFamily="18" charset="0"/>
                <a:cs typeface="+mn-cs"/>
              </a:rPr>
              <a:t>à</a:t>
            </a:r>
            <a:r>
              <a:rPr kumimoji="0" b="0" kern="1200" cap="none" spc="0" normalizeH="0" baseline="0" noProof="1">
                <a:solidFill>
                  <a:srgbClr val="0000CC"/>
                </a:solidFill>
                <a:latin typeface="Times New Roman" panose="02020603050405020304" pitchFamily="18" charset="0"/>
                <a:ea typeface="+mn-ea"/>
                <a:cs typeface="Times New Roman" panose="02020603050405020304" pitchFamily="18" charset="0"/>
              </a:rPr>
              <a:t>) </a:t>
            </a:r>
          </a:p>
          <a:p>
            <a:pPr marR="0" defTabSz="914400">
              <a:lnSpc>
                <a:spcPct val="50000"/>
              </a:lnSpc>
              <a:spcBef>
                <a:spcPct val="50000"/>
              </a:spcBef>
              <a:buClrTx/>
              <a:buSzTx/>
              <a:buFontTx/>
              <a:buNone/>
            </a:pPr>
            <a:r>
              <a:rPr kumimoji="0" kern="1200" cap="none" spc="0" normalizeH="0" baseline="0" noProof="1">
                <a:solidFill>
                  <a:srgbClr val="0000CC"/>
                </a:solidFill>
                <a:latin typeface="Times New Roman" panose="02020603050405020304" pitchFamily="18" charset="0"/>
                <a:ea typeface="+mn-ea"/>
                <a:cs typeface="Times New Roman" panose="02020603050405020304" pitchFamily="18" charset="0"/>
              </a:rPr>
              <a:t>hậu</a:t>
            </a:r>
            <a:r>
              <a:rPr kumimoji="0" b="0" kern="1200" cap="none" spc="0" normalizeH="0" baseline="0" noProof="1">
                <a:solidFill>
                  <a:srgbClr val="0000CC"/>
                </a:solidFill>
                <a:latin typeface="Times New Roman" panose="02020603050405020304" pitchFamily="18" charset="0"/>
                <a:ea typeface="+mn-ea"/>
                <a:cs typeface="Times New Roman" panose="02020603050405020304" pitchFamily="18" charset="0"/>
              </a:rPr>
              <a:t> (hậu vệ) </a:t>
            </a:r>
            <a:endParaRPr kumimoji="0" kern="1200" cap="none" spc="0" normalizeH="0" baseline="0" noProof="1">
              <a:solidFill>
                <a:srgbClr val="0000CC"/>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mn-cs"/>
            </a:endParaRPr>
          </a:p>
        </p:txBody>
      </p:sp>
      <p:sp>
        <p:nvSpPr>
          <p:cNvPr id="44035" name="WordArt 5"/>
          <p:cNvSpPr>
            <a:spLocks noTextEdit="1"/>
          </p:cNvSpPr>
          <p:nvPr/>
        </p:nvSpPr>
        <p:spPr>
          <a:xfrm>
            <a:off x="1752600" y="0"/>
            <a:ext cx="5791200" cy="533400"/>
          </a:xfrm>
          <a:prstGeom prst="rect">
            <a:avLst/>
          </a:prstGeom>
        </p:spPr>
        <p:txBody>
          <a:bodyPr wrap="none" fromWordArt="1">
            <a:prstTxWarp prst="textPlain">
              <a:avLst>
                <a:gd name="adj" fmla="val 50000"/>
              </a:avLst>
            </a:prstTxWarp>
            <a:normAutofit/>
          </a:bodyPr>
          <a:lstStyle/>
          <a:p>
            <a:pPr algn="ctr"/>
            <a:r>
              <a:rPr lang="en-US" sz="2400" b="1">
                <a:ln w="12700" cap="flat" cmpd="sng">
                  <a:solidFill>
                    <a:srgbClr val="9900CC"/>
                  </a:solidFill>
                  <a:prstDash val="solid"/>
                  <a:round/>
                  <a:headEnd type="none" w="med" len="med"/>
                  <a:tailEnd type="none" w="med" len="med"/>
                </a:ln>
                <a:gradFill rotWithShape="1">
                  <a:gsLst>
                    <a:gs pos="0">
                      <a:srgbClr val="FF00FF"/>
                    </a:gs>
                    <a:gs pos="100000">
                      <a:srgbClr val="009900"/>
                    </a:gs>
                  </a:gsLst>
                  <a:lin ang="5400000" scaled="1"/>
                  <a:tileRect/>
                </a:gradFill>
                <a:latin typeface="UVN Mang Cau Nang" charset="0"/>
                <a:ea typeface="UVN Mang Cau Nang" charset="0"/>
              </a:rPr>
              <a:t>HOẠT ĐỘNG NHÓM</a:t>
            </a:r>
          </a:p>
        </p:txBody>
      </p:sp>
      <p:sp>
        <p:nvSpPr>
          <p:cNvPr id="44036" name="Rectangle 6"/>
          <p:cNvSpPr/>
          <p:nvPr/>
        </p:nvSpPr>
        <p:spPr>
          <a:xfrm>
            <a:off x="5257800" y="2765425"/>
            <a:ext cx="3505200" cy="4092575"/>
          </a:xfrm>
          <a:prstGeom prst="rect">
            <a:avLst/>
          </a:prstGeom>
          <a:solidFill>
            <a:srgbClr val="CCFFCC"/>
          </a:solidFill>
          <a:ln w="57150" cap="flat" cmpd="thinThick">
            <a:solidFill>
              <a:srgbClr val="FF0000"/>
            </a:solidFill>
            <a:prstDash val="solid"/>
            <a:miter/>
            <a:headEnd type="none" w="med" len="med"/>
            <a:tailEnd type="none" w="med" len="med"/>
          </a:ln>
        </p:spPr>
        <p:txBody>
          <a:bodyPr anchor="t" anchorCtr="0">
            <a:spAutoFit/>
          </a:bodyPr>
          <a:lstStyle/>
          <a:p>
            <a:pPr algn="ctr">
              <a:lnSpc>
                <a:spcPct val="80000"/>
              </a:lnSpc>
              <a:spcBef>
                <a:spcPct val="50000"/>
              </a:spcBef>
            </a:pPr>
            <a:r>
              <a:rPr lang="en-US" altLang="zh-CN" dirty="0">
                <a:solidFill>
                  <a:srgbClr val="FF0000"/>
                </a:solidFill>
                <a:latin typeface="Times New Roman" panose="02020603050405020304" pitchFamily="18" charset="0"/>
              </a:rPr>
              <a:t>NHÓM 3</a:t>
            </a:r>
          </a:p>
          <a:p>
            <a:pPr>
              <a:lnSpc>
                <a:spcPct val="50000"/>
              </a:lnSpc>
              <a:spcBef>
                <a:spcPct val="50000"/>
              </a:spcBef>
            </a:pPr>
            <a:r>
              <a:rPr lang="en-US" altLang="zh-CN" dirty="0">
                <a:solidFill>
                  <a:srgbClr val="003300"/>
                </a:solidFill>
                <a:latin typeface="Times New Roman" panose="02020603050405020304" pitchFamily="18" charset="0"/>
              </a:rPr>
              <a:t>hồi </a:t>
            </a:r>
            <a:r>
              <a:rPr lang="en-US" altLang="zh-CN" b="0" dirty="0">
                <a:solidFill>
                  <a:srgbClr val="003300"/>
                </a:solidFill>
                <a:latin typeface="Times New Roman" panose="02020603050405020304" pitchFamily="18" charset="0"/>
              </a:rPr>
              <a:t>(hồi hương, thu hồi) </a:t>
            </a:r>
          </a:p>
          <a:p>
            <a:pPr>
              <a:lnSpc>
                <a:spcPct val="50000"/>
              </a:lnSpc>
              <a:spcBef>
                <a:spcPct val="50000"/>
              </a:spcBef>
            </a:pPr>
            <a:r>
              <a:rPr lang="en-US" altLang="zh-CN" dirty="0">
                <a:solidFill>
                  <a:srgbClr val="003300"/>
                </a:solidFill>
                <a:latin typeface="Times New Roman" panose="02020603050405020304" pitchFamily="18" charset="0"/>
              </a:rPr>
              <a:t>hữu </a:t>
            </a:r>
            <a:r>
              <a:rPr lang="en-US" altLang="zh-CN" b="0" dirty="0">
                <a:solidFill>
                  <a:srgbClr val="003300"/>
                </a:solidFill>
                <a:latin typeface="Times New Roman" panose="02020603050405020304" pitchFamily="18" charset="0"/>
              </a:rPr>
              <a:t>(hữu ích) </a:t>
            </a:r>
          </a:p>
          <a:p>
            <a:pPr>
              <a:lnSpc>
                <a:spcPct val="50000"/>
              </a:lnSpc>
              <a:spcBef>
                <a:spcPct val="50000"/>
              </a:spcBef>
            </a:pPr>
            <a:r>
              <a:rPr lang="en-US" altLang="zh-CN" dirty="0">
                <a:solidFill>
                  <a:srgbClr val="003300"/>
                </a:solidFill>
                <a:latin typeface="Times New Roman" panose="02020603050405020304" pitchFamily="18" charset="0"/>
              </a:rPr>
              <a:t>lực </a:t>
            </a:r>
            <a:r>
              <a:rPr lang="en-US" altLang="zh-CN" b="0" dirty="0">
                <a:solidFill>
                  <a:srgbClr val="003300"/>
                </a:solidFill>
                <a:latin typeface="Times New Roman" panose="02020603050405020304" pitchFamily="18" charset="0"/>
              </a:rPr>
              <a:t>(nhân lực) </a:t>
            </a:r>
          </a:p>
          <a:p>
            <a:pPr>
              <a:lnSpc>
                <a:spcPct val="50000"/>
              </a:lnSpc>
              <a:spcBef>
                <a:spcPct val="50000"/>
              </a:spcBef>
            </a:pPr>
            <a:r>
              <a:rPr lang="en-US" altLang="zh-CN" dirty="0">
                <a:solidFill>
                  <a:srgbClr val="003300"/>
                </a:solidFill>
                <a:latin typeface="Times New Roman" panose="02020603050405020304" pitchFamily="18" charset="0"/>
              </a:rPr>
              <a:t>mộc</a:t>
            </a:r>
            <a:r>
              <a:rPr lang="en-US" altLang="zh-CN" b="0" dirty="0">
                <a:solidFill>
                  <a:srgbClr val="003300"/>
                </a:solidFill>
                <a:latin typeface="Times New Roman" panose="02020603050405020304" pitchFamily="18" charset="0"/>
              </a:rPr>
              <a:t> (thảo mộc, mộc nhĩ) </a:t>
            </a:r>
          </a:p>
          <a:p>
            <a:pPr>
              <a:lnSpc>
                <a:spcPct val="50000"/>
              </a:lnSpc>
              <a:spcBef>
                <a:spcPct val="50000"/>
              </a:spcBef>
            </a:pPr>
            <a:r>
              <a:rPr lang="en-US" altLang="zh-CN" dirty="0">
                <a:solidFill>
                  <a:srgbClr val="003300"/>
                </a:solidFill>
                <a:latin typeface="Times New Roman" panose="02020603050405020304" pitchFamily="18" charset="0"/>
              </a:rPr>
              <a:t>nguyệt</a:t>
            </a:r>
            <a:r>
              <a:rPr lang="en-US" altLang="zh-CN" b="0" dirty="0">
                <a:solidFill>
                  <a:srgbClr val="003300"/>
                </a:solidFill>
                <a:latin typeface="Times New Roman" panose="02020603050405020304" pitchFamily="18" charset="0"/>
              </a:rPr>
              <a:t> ( nguyệt thực)</a:t>
            </a:r>
          </a:p>
          <a:p>
            <a:pPr>
              <a:lnSpc>
                <a:spcPct val="50000"/>
              </a:lnSpc>
              <a:spcBef>
                <a:spcPct val="50000"/>
              </a:spcBef>
            </a:pPr>
            <a:r>
              <a:rPr lang="en-US" altLang="zh-CN" dirty="0">
                <a:solidFill>
                  <a:srgbClr val="003300"/>
                </a:solidFill>
                <a:latin typeface="Times New Roman" panose="02020603050405020304" pitchFamily="18" charset="0"/>
              </a:rPr>
              <a:t>nhật</a:t>
            </a:r>
            <a:r>
              <a:rPr lang="en-US" altLang="zh-CN" b="0" dirty="0">
                <a:solidFill>
                  <a:srgbClr val="003300"/>
                </a:solidFill>
                <a:latin typeface="Times New Roman" panose="02020603050405020304" pitchFamily="18" charset="0"/>
              </a:rPr>
              <a:t> (nhật ký)</a:t>
            </a:r>
          </a:p>
          <a:p>
            <a:pPr>
              <a:lnSpc>
                <a:spcPct val="50000"/>
              </a:lnSpc>
              <a:spcBef>
                <a:spcPct val="50000"/>
              </a:spcBef>
            </a:pPr>
            <a:r>
              <a:rPr lang="en-US" altLang="zh-CN" dirty="0">
                <a:solidFill>
                  <a:srgbClr val="003300"/>
                </a:solidFill>
                <a:latin typeface="Times New Roman" panose="02020603050405020304" pitchFamily="18" charset="0"/>
              </a:rPr>
              <a:t>quốc</a:t>
            </a:r>
            <a:r>
              <a:rPr lang="en-US" altLang="zh-CN" b="0" dirty="0">
                <a:solidFill>
                  <a:srgbClr val="003300"/>
                </a:solidFill>
                <a:latin typeface="Times New Roman" panose="02020603050405020304" pitchFamily="18" charset="0"/>
              </a:rPr>
              <a:t> (quốc ca)</a:t>
            </a:r>
          </a:p>
          <a:p>
            <a:pPr>
              <a:lnSpc>
                <a:spcPct val="50000"/>
              </a:lnSpc>
              <a:spcBef>
                <a:spcPct val="50000"/>
              </a:spcBef>
            </a:pPr>
            <a:r>
              <a:rPr lang="en-US" altLang="zh-CN" dirty="0">
                <a:solidFill>
                  <a:srgbClr val="003300"/>
                </a:solidFill>
                <a:latin typeface="Times New Roman" panose="02020603050405020304" pitchFamily="18" charset="0"/>
              </a:rPr>
              <a:t>tam</a:t>
            </a:r>
            <a:r>
              <a:rPr lang="en-US" altLang="zh-CN" b="0" dirty="0">
                <a:solidFill>
                  <a:srgbClr val="003300"/>
                </a:solidFill>
                <a:latin typeface="Times New Roman" panose="02020603050405020304" pitchFamily="18" charset="0"/>
              </a:rPr>
              <a:t> (tam giác)</a:t>
            </a:r>
          </a:p>
          <a:p>
            <a:pPr>
              <a:lnSpc>
                <a:spcPct val="50000"/>
              </a:lnSpc>
              <a:spcBef>
                <a:spcPct val="50000"/>
              </a:spcBef>
            </a:pPr>
            <a:r>
              <a:rPr lang="en-US" altLang="zh-CN" dirty="0">
                <a:solidFill>
                  <a:srgbClr val="003300"/>
                </a:solidFill>
                <a:latin typeface="Times New Roman" panose="02020603050405020304" pitchFamily="18" charset="0"/>
              </a:rPr>
              <a:t>tâm</a:t>
            </a:r>
            <a:r>
              <a:rPr lang="en-US" altLang="zh-CN" b="0" dirty="0">
                <a:solidFill>
                  <a:srgbClr val="003300"/>
                </a:solidFill>
                <a:latin typeface="Times New Roman" panose="02020603050405020304" pitchFamily="18" charset="0"/>
              </a:rPr>
              <a:t> (yên tâm)</a:t>
            </a:r>
          </a:p>
          <a:p>
            <a:pPr>
              <a:lnSpc>
                <a:spcPct val="50000"/>
              </a:lnSpc>
              <a:spcBef>
                <a:spcPct val="50000"/>
              </a:spcBef>
            </a:pPr>
            <a:r>
              <a:rPr lang="en-US" altLang="zh-CN" dirty="0">
                <a:solidFill>
                  <a:srgbClr val="003300"/>
                </a:solidFill>
                <a:latin typeface="Times New Roman" panose="02020603050405020304" pitchFamily="18" charset="0"/>
              </a:rPr>
              <a:t>thảo</a:t>
            </a:r>
            <a:r>
              <a:rPr lang="en-US" altLang="zh-CN" b="0" dirty="0">
                <a:solidFill>
                  <a:srgbClr val="003300"/>
                </a:solidFill>
                <a:latin typeface="Times New Roman" panose="02020603050405020304" pitchFamily="18" charset="0"/>
              </a:rPr>
              <a:t> (thảo nguyên)</a:t>
            </a:r>
            <a:endParaRPr lang="en-US" altLang="zh-CN" b="0" dirty="0">
              <a:solidFill>
                <a:srgbClr val="003300"/>
              </a:solidFill>
              <a:latin typeface="Times New Roman" panose="02020603050405020304" pitchFamily="18" charset="0"/>
              <a:ea typeface="Times New Roman" panose="02020603050405020304" pitchFamily="18" charset="0"/>
            </a:endParaRPr>
          </a:p>
        </p:txBody>
      </p:sp>
      <p:sp>
        <p:nvSpPr>
          <p:cNvPr id="44037" name="Rectangle 7"/>
          <p:cNvSpPr/>
          <p:nvPr/>
        </p:nvSpPr>
        <p:spPr>
          <a:xfrm>
            <a:off x="304800" y="533400"/>
            <a:ext cx="8458200" cy="1974850"/>
          </a:xfrm>
          <a:prstGeom prst="rect">
            <a:avLst/>
          </a:prstGeom>
          <a:solidFill>
            <a:srgbClr val="99FFCC"/>
          </a:solidFill>
          <a:ln w="57150" cap="flat" cmpd="thinThick">
            <a:solidFill>
              <a:srgbClr val="FF00FF"/>
            </a:solidFill>
            <a:prstDash val="solid"/>
            <a:miter/>
            <a:headEnd type="none" w="med" len="med"/>
            <a:tailEnd type="none" w="med" len="med"/>
          </a:ln>
        </p:spPr>
        <p:txBody>
          <a:bodyPr anchor="t" anchorCtr="0">
            <a:spAutoFit/>
          </a:bodyPr>
          <a:lstStyle/>
          <a:p>
            <a:pPr>
              <a:spcBef>
                <a:spcPct val="50000"/>
              </a:spcBef>
            </a:pPr>
            <a:r>
              <a:rPr lang="en-US" altLang="zh-CN" dirty="0">
                <a:solidFill>
                  <a:srgbClr val="663300"/>
                </a:solidFill>
                <a:latin typeface="Times New Roman" panose="02020603050405020304" pitchFamily="18" charset="0"/>
              </a:rPr>
              <a:t>thiên</a:t>
            </a:r>
            <a:r>
              <a:rPr lang="en-US" altLang="zh-CN" b="0" dirty="0">
                <a:solidFill>
                  <a:srgbClr val="663300"/>
                </a:solidFill>
                <a:latin typeface="Times New Roman" panose="02020603050405020304" pitchFamily="18" charset="0"/>
              </a:rPr>
              <a:t> (thiên niên kỷ)              </a:t>
            </a:r>
            <a:r>
              <a:rPr lang="en-US" altLang="zh-CN" dirty="0">
                <a:solidFill>
                  <a:srgbClr val="FF0000"/>
                </a:solidFill>
                <a:latin typeface="Times New Roman" panose="02020603050405020304" pitchFamily="18" charset="0"/>
              </a:rPr>
              <a:t>NHÓM 1</a:t>
            </a:r>
            <a:r>
              <a:rPr lang="en-US" altLang="zh-CN" b="0" dirty="0">
                <a:solidFill>
                  <a:srgbClr val="663300"/>
                </a:solidFill>
                <a:latin typeface="Times New Roman" panose="02020603050405020304" pitchFamily="18" charset="0"/>
              </a:rPr>
              <a:t>             </a:t>
            </a:r>
            <a:r>
              <a:rPr lang="en-US" altLang="zh-CN" dirty="0">
                <a:solidFill>
                  <a:srgbClr val="663300"/>
                </a:solidFill>
                <a:latin typeface="Times New Roman" panose="02020603050405020304" pitchFamily="18" charset="0"/>
              </a:rPr>
              <a:t>tiền </a:t>
            </a:r>
            <a:r>
              <a:rPr lang="en-US" altLang="zh-CN" b="0" dirty="0">
                <a:solidFill>
                  <a:srgbClr val="663300"/>
                </a:solidFill>
                <a:latin typeface="Times New Roman" panose="02020603050405020304" pitchFamily="18" charset="0"/>
              </a:rPr>
              <a:t>(tiền đạo)</a:t>
            </a:r>
          </a:p>
          <a:p>
            <a:pPr>
              <a:lnSpc>
                <a:spcPct val="50000"/>
              </a:lnSpc>
              <a:spcBef>
                <a:spcPct val="50000"/>
              </a:spcBef>
            </a:pPr>
            <a:r>
              <a:rPr lang="en-US" altLang="zh-CN" dirty="0">
                <a:solidFill>
                  <a:srgbClr val="663300"/>
                </a:solidFill>
                <a:latin typeface="Times New Roman" panose="02020603050405020304" pitchFamily="18" charset="0"/>
              </a:rPr>
              <a:t>thiết</a:t>
            </a:r>
            <a:r>
              <a:rPr lang="en-US" altLang="zh-CN" b="0" dirty="0">
                <a:solidFill>
                  <a:srgbClr val="663300"/>
                </a:solidFill>
                <a:latin typeface="Times New Roman" panose="02020603050405020304" pitchFamily="18" charset="0"/>
              </a:rPr>
              <a:t> (thiết giáp)                                                   </a:t>
            </a:r>
            <a:r>
              <a:rPr lang="en-US" altLang="zh-CN" dirty="0">
                <a:solidFill>
                  <a:srgbClr val="663300"/>
                </a:solidFill>
                <a:latin typeface="Times New Roman" panose="02020603050405020304" pitchFamily="18" charset="0"/>
              </a:rPr>
              <a:t>tiểu </a:t>
            </a:r>
            <a:r>
              <a:rPr lang="en-US" altLang="zh-CN" b="0" dirty="0">
                <a:solidFill>
                  <a:srgbClr val="663300"/>
                </a:solidFill>
                <a:latin typeface="Times New Roman" panose="02020603050405020304" pitchFamily="18" charset="0"/>
              </a:rPr>
              <a:t>(tiểu đội)</a:t>
            </a:r>
          </a:p>
          <a:p>
            <a:pPr>
              <a:lnSpc>
                <a:spcPct val="50000"/>
              </a:lnSpc>
              <a:spcBef>
                <a:spcPct val="50000"/>
              </a:spcBef>
            </a:pPr>
            <a:r>
              <a:rPr lang="en-US" altLang="zh-CN" dirty="0">
                <a:solidFill>
                  <a:srgbClr val="663300"/>
                </a:solidFill>
                <a:latin typeface="Times New Roman" panose="02020603050405020304" pitchFamily="18" charset="0"/>
              </a:rPr>
              <a:t>thiếu</a:t>
            </a:r>
            <a:r>
              <a:rPr lang="en-US" altLang="zh-CN" b="0" dirty="0">
                <a:solidFill>
                  <a:srgbClr val="663300"/>
                </a:solidFill>
                <a:latin typeface="Times New Roman" panose="02020603050405020304" pitchFamily="18" charset="0"/>
              </a:rPr>
              <a:t>(thiếu niên,thiếu thời)                                  </a:t>
            </a:r>
            <a:r>
              <a:rPr lang="en-US" altLang="zh-CN" dirty="0">
                <a:solidFill>
                  <a:srgbClr val="663300"/>
                </a:solidFill>
                <a:latin typeface="Times New Roman" panose="02020603050405020304" pitchFamily="18" charset="0"/>
              </a:rPr>
              <a:t>tiếu</a:t>
            </a:r>
            <a:r>
              <a:rPr lang="en-US" altLang="zh-CN" b="0" dirty="0">
                <a:solidFill>
                  <a:srgbClr val="663300"/>
                </a:solidFill>
                <a:latin typeface="Times New Roman" panose="02020603050405020304" pitchFamily="18" charset="0"/>
              </a:rPr>
              <a:t> (tiếu lâm)</a:t>
            </a:r>
          </a:p>
          <a:p>
            <a:pPr>
              <a:lnSpc>
                <a:spcPct val="50000"/>
              </a:lnSpc>
              <a:spcBef>
                <a:spcPct val="50000"/>
              </a:spcBef>
            </a:pPr>
            <a:r>
              <a:rPr lang="en-US" altLang="zh-CN" dirty="0">
                <a:solidFill>
                  <a:srgbClr val="663300"/>
                </a:solidFill>
                <a:latin typeface="Times New Roman" panose="02020603050405020304" pitchFamily="18" charset="0"/>
              </a:rPr>
              <a:t>thôn</a:t>
            </a:r>
            <a:r>
              <a:rPr lang="en-US" altLang="zh-CN" b="0" dirty="0">
                <a:solidFill>
                  <a:srgbClr val="663300"/>
                </a:solidFill>
                <a:latin typeface="Times New Roman" panose="02020603050405020304" pitchFamily="18" charset="0"/>
              </a:rPr>
              <a:t> (thôn xã, thôn nữ)                                        </a:t>
            </a:r>
            <a:r>
              <a:rPr lang="en-US" altLang="zh-CN" dirty="0">
                <a:solidFill>
                  <a:srgbClr val="663300"/>
                </a:solidFill>
                <a:latin typeface="Times New Roman" panose="02020603050405020304" pitchFamily="18" charset="0"/>
              </a:rPr>
              <a:t>vấn </a:t>
            </a:r>
            <a:r>
              <a:rPr lang="en-US" altLang="zh-CN" b="0" dirty="0">
                <a:solidFill>
                  <a:srgbClr val="663300"/>
                </a:solidFill>
                <a:latin typeface="Times New Roman" panose="02020603050405020304" pitchFamily="18" charset="0"/>
              </a:rPr>
              <a:t>(vấn đáp)</a:t>
            </a:r>
          </a:p>
          <a:p>
            <a:pPr>
              <a:lnSpc>
                <a:spcPct val="50000"/>
              </a:lnSpc>
              <a:spcBef>
                <a:spcPct val="50000"/>
              </a:spcBef>
            </a:pPr>
            <a:r>
              <a:rPr lang="en-US" altLang="zh-CN" dirty="0">
                <a:solidFill>
                  <a:srgbClr val="663300"/>
                </a:solidFill>
                <a:latin typeface="Times New Roman" panose="02020603050405020304" pitchFamily="18" charset="0"/>
              </a:rPr>
              <a:t>thư </a:t>
            </a:r>
            <a:r>
              <a:rPr lang="en-US" altLang="zh-CN" b="0" dirty="0">
                <a:solidFill>
                  <a:srgbClr val="663300"/>
                </a:solidFill>
                <a:latin typeface="Times New Roman" panose="02020603050405020304" pitchFamily="18" charset="0"/>
              </a:rPr>
              <a:t>(thư viện)</a:t>
            </a:r>
            <a:endParaRPr lang="en-US" altLang="zh-CN" b="0" dirty="0">
              <a:solidFill>
                <a:srgbClr val="663300"/>
              </a:solidFill>
              <a:latin typeface="Times New Roman" panose="02020603050405020304" pitchFamily="18" charset="0"/>
              <a:ea typeface="Times New Roman" panose="02020603050405020304" pitchFamily="18" charset="0"/>
            </a:endParaRPr>
          </a:p>
        </p:txBody>
      </p:sp>
      <p:pic>
        <p:nvPicPr>
          <p:cNvPr id="30731" name="Picture 11" descr="36_1_55"/>
          <p:cNvPicPr>
            <a:picLocks noChangeAspect="1"/>
          </p:cNvPicPr>
          <p:nvPr/>
        </p:nvPicPr>
        <p:blipFill>
          <a:blip r:embed="rId2"/>
          <a:stretch>
            <a:fillRect/>
          </a:stretch>
        </p:blipFill>
        <p:spPr>
          <a:xfrm>
            <a:off x="3886200" y="3048000"/>
            <a:ext cx="1295400" cy="1524000"/>
          </a:xfrm>
          <a:prstGeom prst="rect">
            <a:avLst/>
          </a:prstGeom>
          <a:noFill/>
          <a:ln w="9525">
            <a:noFill/>
          </a:ln>
        </p:spPr>
      </p:pic>
      <p:pic>
        <p:nvPicPr>
          <p:cNvPr id="30732" name="Picture 12" descr="Picture1"/>
          <p:cNvPicPr>
            <a:picLocks noChangeAspect="1"/>
          </p:cNvPicPr>
          <p:nvPr/>
        </p:nvPicPr>
        <p:blipFill>
          <a:blip r:embed="rId3">
            <a:lum bright="16000" contrast="17998"/>
          </a:blip>
          <a:stretch>
            <a:fillRect/>
          </a:stretch>
        </p:blipFill>
        <p:spPr>
          <a:xfrm>
            <a:off x="4114800" y="5410200"/>
            <a:ext cx="914400" cy="9699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32"/>
                                        </p:tgtEl>
                                        <p:attrNameLst>
                                          <p:attrName>style.visibility</p:attrName>
                                        </p:attrNameLst>
                                      </p:cBhvr>
                                      <p:to>
                                        <p:strVal val="visible"/>
                                      </p:to>
                                    </p:set>
                                    <p:anim calcmode="lin" valueType="num">
                                      <p:cBhvr additive="base">
                                        <p:cTn id="7" dur="1000" fill="hold"/>
                                        <p:tgtEl>
                                          <p:spTgt spid="30732"/>
                                        </p:tgtEl>
                                        <p:attrNameLst>
                                          <p:attrName>ppt_x</p:attrName>
                                        </p:attrNameLst>
                                      </p:cBhvr>
                                      <p:tavLst>
                                        <p:tav tm="0">
                                          <p:val>
                                            <p:strVal val="#ppt_x"/>
                                          </p:val>
                                        </p:tav>
                                        <p:tav tm="100000">
                                          <p:val>
                                            <p:strVal val="#ppt_x"/>
                                          </p:val>
                                        </p:tav>
                                      </p:tavLst>
                                    </p:anim>
                                    <p:anim calcmode="lin" valueType="num">
                                      <p:cBhvr additive="base">
                                        <p:cTn id="8" dur="1000" fill="hold"/>
                                        <p:tgtEl>
                                          <p:spTgt spid="3073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30731"/>
                                        </p:tgtEl>
                                        <p:attrNameLst>
                                          <p:attrName>style.visibility</p:attrName>
                                        </p:attrNameLst>
                                      </p:cBhvr>
                                      <p:to>
                                        <p:strVal val="visible"/>
                                      </p:to>
                                    </p:set>
                                    <p:anim calcmode="lin" valueType="num">
                                      <p:cBhvr>
                                        <p:cTn id="12" dur="500" fill="hold"/>
                                        <p:tgtEl>
                                          <p:spTgt spid="30731"/>
                                        </p:tgtEl>
                                        <p:attrNameLst>
                                          <p:attrName>ppt_w</p:attrName>
                                        </p:attrNameLst>
                                      </p:cBhvr>
                                      <p:tavLst>
                                        <p:tav tm="0">
                                          <p:val>
                                            <p:fltVal val="0"/>
                                          </p:val>
                                        </p:tav>
                                        <p:tav tm="100000">
                                          <p:val>
                                            <p:strVal val="#ppt_w"/>
                                          </p:val>
                                        </p:tav>
                                      </p:tavLst>
                                    </p:anim>
                                    <p:anim calcmode="lin" valueType="num">
                                      <p:cBhvr>
                                        <p:cTn id="13" dur="500" fill="hold"/>
                                        <p:tgtEl>
                                          <p:spTgt spid="307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35854" name="Picture 14" descr="36_1_55"/>
          <p:cNvPicPr>
            <a:picLocks noChangeAspect="1"/>
          </p:cNvPicPr>
          <p:nvPr/>
        </p:nvPicPr>
        <p:blipFill>
          <a:blip r:embed="rId2"/>
          <a:stretch>
            <a:fillRect/>
          </a:stretch>
        </p:blipFill>
        <p:spPr>
          <a:xfrm>
            <a:off x="3886200" y="2438400"/>
            <a:ext cx="1295400" cy="1524000"/>
          </a:xfrm>
          <a:prstGeom prst="rect">
            <a:avLst/>
          </a:prstGeom>
          <a:noFill/>
          <a:ln w="9525">
            <a:noFill/>
          </a:ln>
        </p:spPr>
      </p:pic>
      <p:sp>
        <p:nvSpPr>
          <p:cNvPr id="35846" name="AutoShape 6"/>
          <p:cNvSpPr/>
          <p:nvPr/>
        </p:nvSpPr>
        <p:spPr>
          <a:xfrm>
            <a:off x="533400" y="3175"/>
            <a:ext cx="8077200" cy="2486025"/>
          </a:xfrm>
          <a:prstGeom prst="wedgeRoundRectCallout">
            <a:avLst>
              <a:gd name="adj1" fmla="val 16079"/>
              <a:gd name="adj2" fmla="val 41329"/>
              <a:gd name="adj3" fmla="val 16667"/>
            </a:avLst>
          </a:prstGeom>
          <a:solidFill>
            <a:srgbClr val="99FFCC"/>
          </a:solidFill>
          <a:ln w="9525">
            <a:noFill/>
          </a:ln>
        </p:spPr>
        <p:txBody>
          <a:bodyPr anchor="t" anchorCtr="0">
            <a:spAutoFit/>
          </a:bodyPr>
          <a:lstStyle/>
          <a:p>
            <a:pPr algn="ctr">
              <a:spcBef>
                <a:spcPct val="50000"/>
              </a:spcBef>
            </a:pPr>
            <a:r>
              <a:rPr lang="en-US" altLang="zh-CN" u="sng" dirty="0">
                <a:solidFill>
                  <a:srgbClr val="CC3300"/>
                </a:solidFill>
                <a:latin typeface="Times New Roman" panose="02020603050405020304" pitchFamily="18" charset="0"/>
              </a:rPr>
              <a:t>NHÓM 1</a:t>
            </a:r>
          </a:p>
          <a:p>
            <a:pPr>
              <a:lnSpc>
                <a:spcPct val="45000"/>
              </a:lnSpc>
              <a:spcBef>
                <a:spcPct val="50000"/>
              </a:spcBef>
            </a:pPr>
            <a:r>
              <a:rPr lang="en-US" altLang="zh-CN" dirty="0">
                <a:solidFill>
                  <a:srgbClr val="663300"/>
                </a:solidFill>
                <a:latin typeface="Times New Roman" panose="02020603050405020304" pitchFamily="18" charset="0"/>
              </a:rPr>
              <a:t>thiên  </a:t>
            </a:r>
            <a:r>
              <a:rPr lang="en-US" altLang="zh-CN" dirty="0">
                <a:solidFill>
                  <a:srgbClr val="FF9900"/>
                </a:solidFill>
                <a:latin typeface="Times New Roman" panose="02020603050405020304" pitchFamily="18" charset="0"/>
              </a:rPr>
              <a:t>=</a:t>
            </a:r>
            <a:r>
              <a:rPr lang="en-US" altLang="zh-CN" dirty="0">
                <a:solidFill>
                  <a:srgbClr val="663300"/>
                </a:solidFill>
                <a:latin typeface="Times New Roman" panose="02020603050405020304" pitchFamily="18" charset="0"/>
              </a:rPr>
              <a:t>  </a:t>
            </a:r>
            <a:r>
              <a:rPr lang="en-US" altLang="zh-CN" dirty="0">
                <a:solidFill>
                  <a:srgbClr val="FF00FF"/>
                </a:solidFill>
                <a:latin typeface="Times New Roman" panose="02020603050405020304" pitchFamily="18" charset="0"/>
              </a:rPr>
              <a:t>nghìn</a:t>
            </a:r>
            <a:r>
              <a:rPr lang="en-US" altLang="zh-CN" dirty="0">
                <a:solidFill>
                  <a:srgbClr val="663300"/>
                </a:solidFill>
                <a:latin typeface="Times New Roman" panose="02020603050405020304" pitchFamily="18" charset="0"/>
              </a:rPr>
              <a:t>                  tiền   </a:t>
            </a:r>
            <a:r>
              <a:rPr lang="en-US" altLang="zh-CN" dirty="0">
                <a:solidFill>
                  <a:srgbClr val="FF9900"/>
                </a:solidFill>
                <a:latin typeface="Times New Roman" panose="02020603050405020304" pitchFamily="18" charset="0"/>
              </a:rPr>
              <a:t>=</a:t>
            </a:r>
            <a:r>
              <a:rPr lang="en-US" altLang="zh-CN" dirty="0">
                <a:solidFill>
                  <a:srgbClr val="663300"/>
                </a:solidFill>
                <a:latin typeface="Times New Roman" panose="02020603050405020304" pitchFamily="18" charset="0"/>
              </a:rPr>
              <a:t>  </a:t>
            </a:r>
            <a:r>
              <a:rPr lang="en-US" altLang="zh-CN" dirty="0">
                <a:solidFill>
                  <a:srgbClr val="FF00FF"/>
                </a:solidFill>
                <a:latin typeface="Times New Roman" panose="02020603050405020304" pitchFamily="18" charset="0"/>
              </a:rPr>
              <a:t>trước,phía trước</a:t>
            </a:r>
          </a:p>
          <a:p>
            <a:pPr>
              <a:lnSpc>
                <a:spcPct val="45000"/>
              </a:lnSpc>
              <a:spcBef>
                <a:spcPct val="50000"/>
              </a:spcBef>
            </a:pPr>
            <a:r>
              <a:rPr lang="en-US" altLang="zh-CN" dirty="0">
                <a:solidFill>
                  <a:srgbClr val="663300"/>
                </a:solidFill>
                <a:latin typeface="Times New Roman" panose="02020603050405020304" pitchFamily="18" charset="0"/>
              </a:rPr>
              <a:t>thiết   </a:t>
            </a:r>
            <a:r>
              <a:rPr lang="en-US" altLang="zh-CN" dirty="0">
                <a:solidFill>
                  <a:srgbClr val="FF9900"/>
                </a:solidFill>
                <a:latin typeface="Times New Roman" panose="02020603050405020304" pitchFamily="18" charset="0"/>
              </a:rPr>
              <a:t>=</a:t>
            </a:r>
            <a:r>
              <a:rPr lang="en-US" altLang="zh-CN" dirty="0">
                <a:solidFill>
                  <a:srgbClr val="663300"/>
                </a:solidFill>
                <a:latin typeface="Times New Roman" panose="02020603050405020304" pitchFamily="18" charset="0"/>
              </a:rPr>
              <a:t>  </a:t>
            </a:r>
            <a:r>
              <a:rPr lang="en-US" altLang="zh-CN" dirty="0">
                <a:solidFill>
                  <a:srgbClr val="FF00FF"/>
                </a:solidFill>
                <a:latin typeface="Times New Roman" panose="02020603050405020304" pitchFamily="18" charset="0"/>
              </a:rPr>
              <a:t>sắt   </a:t>
            </a:r>
            <a:r>
              <a:rPr lang="en-US" altLang="zh-CN" dirty="0">
                <a:solidFill>
                  <a:srgbClr val="663300"/>
                </a:solidFill>
                <a:latin typeface="Times New Roman" panose="02020603050405020304" pitchFamily="18" charset="0"/>
              </a:rPr>
              <a:t>                    tiểu  </a:t>
            </a:r>
            <a:r>
              <a:rPr lang="en-US" altLang="zh-CN" dirty="0">
                <a:solidFill>
                  <a:srgbClr val="FF9900"/>
                </a:solidFill>
                <a:latin typeface="Times New Roman" panose="02020603050405020304" pitchFamily="18" charset="0"/>
              </a:rPr>
              <a:t>=</a:t>
            </a:r>
            <a:r>
              <a:rPr lang="en-US" altLang="zh-CN" dirty="0">
                <a:solidFill>
                  <a:srgbClr val="663300"/>
                </a:solidFill>
                <a:latin typeface="Times New Roman" panose="02020603050405020304" pitchFamily="18" charset="0"/>
              </a:rPr>
              <a:t>   </a:t>
            </a:r>
            <a:r>
              <a:rPr lang="en-US" altLang="zh-CN" dirty="0">
                <a:solidFill>
                  <a:srgbClr val="FF00FF"/>
                </a:solidFill>
                <a:latin typeface="Times New Roman" panose="02020603050405020304" pitchFamily="18" charset="0"/>
              </a:rPr>
              <a:t>nhỏ</a:t>
            </a:r>
          </a:p>
          <a:p>
            <a:pPr>
              <a:lnSpc>
                <a:spcPct val="45000"/>
              </a:lnSpc>
              <a:spcBef>
                <a:spcPct val="50000"/>
              </a:spcBef>
            </a:pPr>
            <a:r>
              <a:rPr lang="en-US" altLang="zh-CN" dirty="0">
                <a:solidFill>
                  <a:srgbClr val="663300"/>
                </a:solidFill>
                <a:latin typeface="Times New Roman" panose="02020603050405020304" pitchFamily="18" charset="0"/>
              </a:rPr>
              <a:t>thiếu  </a:t>
            </a:r>
            <a:r>
              <a:rPr lang="en-US" altLang="zh-CN" dirty="0">
                <a:solidFill>
                  <a:srgbClr val="FF9900"/>
                </a:solidFill>
                <a:latin typeface="Times New Roman" panose="02020603050405020304" pitchFamily="18" charset="0"/>
              </a:rPr>
              <a:t>= </a:t>
            </a:r>
            <a:r>
              <a:rPr lang="en-US" altLang="zh-CN" dirty="0">
                <a:solidFill>
                  <a:srgbClr val="663300"/>
                </a:solidFill>
                <a:latin typeface="Times New Roman" panose="02020603050405020304" pitchFamily="18" charset="0"/>
              </a:rPr>
              <a:t> </a:t>
            </a:r>
            <a:r>
              <a:rPr lang="en-US" altLang="zh-CN" dirty="0">
                <a:solidFill>
                  <a:srgbClr val="FF00FF"/>
                </a:solidFill>
                <a:latin typeface="Times New Roman" panose="02020603050405020304" pitchFamily="18" charset="0"/>
              </a:rPr>
              <a:t>trẻ,còn nhỏ</a:t>
            </a:r>
            <a:r>
              <a:rPr lang="en-US" altLang="zh-CN" dirty="0">
                <a:solidFill>
                  <a:srgbClr val="663300"/>
                </a:solidFill>
                <a:latin typeface="Times New Roman" panose="02020603050405020304" pitchFamily="18" charset="0"/>
              </a:rPr>
              <a:t>        tiếu   </a:t>
            </a:r>
            <a:r>
              <a:rPr lang="en-US" altLang="zh-CN" dirty="0">
                <a:solidFill>
                  <a:srgbClr val="FF9900"/>
                </a:solidFill>
                <a:latin typeface="Times New Roman" panose="02020603050405020304" pitchFamily="18" charset="0"/>
              </a:rPr>
              <a:t>= </a:t>
            </a:r>
            <a:r>
              <a:rPr lang="en-US" altLang="zh-CN" dirty="0">
                <a:solidFill>
                  <a:srgbClr val="663300"/>
                </a:solidFill>
                <a:latin typeface="Times New Roman" panose="02020603050405020304" pitchFamily="18" charset="0"/>
              </a:rPr>
              <a:t>  </a:t>
            </a:r>
            <a:r>
              <a:rPr lang="en-US" altLang="zh-CN" dirty="0">
                <a:solidFill>
                  <a:srgbClr val="FF00FF"/>
                </a:solidFill>
                <a:latin typeface="Times New Roman" panose="02020603050405020304" pitchFamily="18" charset="0"/>
              </a:rPr>
              <a:t>cười</a:t>
            </a:r>
          </a:p>
          <a:p>
            <a:pPr>
              <a:lnSpc>
                <a:spcPct val="45000"/>
              </a:lnSpc>
              <a:spcBef>
                <a:spcPct val="50000"/>
              </a:spcBef>
            </a:pPr>
            <a:r>
              <a:rPr lang="en-US" altLang="zh-CN" dirty="0">
                <a:solidFill>
                  <a:srgbClr val="663300"/>
                </a:solidFill>
                <a:latin typeface="Times New Roman" panose="02020603050405020304" pitchFamily="18" charset="0"/>
              </a:rPr>
              <a:t>thôn   </a:t>
            </a:r>
            <a:r>
              <a:rPr lang="en-US" altLang="zh-CN" dirty="0">
                <a:solidFill>
                  <a:srgbClr val="FF9900"/>
                </a:solidFill>
                <a:latin typeface="Times New Roman" panose="02020603050405020304" pitchFamily="18" charset="0"/>
              </a:rPr>
              <a:t>=</a:t>
            </a:r>
            <a:r>
              <a:rPr lang="en-US" altLang="zh-CN" dirty="0">
                <a:solidFill>
                  <a:srgbClr val="663300"/>
                </a:solidFill>
                <a:latin typeface="Times New Roman" panose="02020603050405020304" pitchFamily="18" charset="0"/>
              </a:rPr>
              <a:t>  </a:t>
            </a:r>
            <a:r>
              <a:rPr lang="en-US" altLang="zh-CN" dirty="0">
                <a:solidFill>
                  <a:srgbClr val="FF00FF"/>
                </a:solidFill>
                <a:latin typeface="Times New Roman" panose="02020603050405020304" pitchFamily="18" charset="0"/>
              </a:rPr>
              <a:t>l</a:t>
            </a:r>
            <a:r>
              <a:rPr lang="en-US" altLang="zh-CN" dirty="0">
                <a:solidFill>
                  <a:srgbClr val="FF00FF"/>
                </a:solidFill>
                <a:latin typeface="Times New Roman" panose="02020603050405020304" pitchFamily="18" charset="0"/>
                <a:ea typeface="Times New Roman" panose="02020603050405020304" pitchFamily="18" charset="0"/>
              </a:rPr>
              <a:t>à</a:t>
            </a:r>
            <a:r>
              <a:rPr lang="en-US" altLang="zh-CN" dirty="0">
                <a:solidFill>
                  <a:srgbClr val="FF00FF"/>
                </a:solidFill>
                <a:latin typeface="Times New Roman" panose="02020603050405020304" pitchFamily="18" charset="0"/>
              </a:rPr>
              <a:t>ng,bản </a:t>
            </a:r>
            <a:r>
              <a:rPr lang="en-US" altLang="zh-CN" dirty="0">
                <a:solidFill>
                  <a:srgbClr val="663300"/>
                </a:solidFill>
                <a:latin typeface="Times New Roman" panose="02020603050405020304" pitchFamily="18" charset="0"/>
              </a:rPr>
              <a:t>            vấn   </a:t>
            </a:r>
            <a:r>
              <a:rPr lang="en-US" altLang="zh-CN" dirty="0">
                <a:solidFill>
                  <a:srgbClr val="FF9900"/>
                </a:solidFill>
                <a:latin typeface="Times New Roman" panose="02020603050405020304" pitchFamily="18" charset="0"/>
              </a:rPr>
              <a:t>= </a:t>
            </a:r>
            <a:r>
              <a:rPr lang="en-US" altLang="zh-CN" dirty="0">
                <a:solidFill>
                  <a:srgbClr val="663300"/>
                </a:solidFill>
                <a:latin typeface="Times New Roman" panose="02020603050405020304" pitchFamily="18" charset="0"/>
              </a:rPr>
              <a:t>  </a:t>
            </a:r>
            <a:r>
              <a:rPr lang="en-US" altLang="zh-CN" dirty="0">
                <a:solidFill>
                  <a:srgbClr val="FF00FF"/>
                </a:solidFill>
                <a:latin typeface="Times New Roman" panose="02020603050405020304" pitchFamily="18" charset="0"/>
              </a:rPr>
              <a:t>hỏi</a:t>
            </a:r>
          </a:p>
          <a:p>
            <a:pPr>
              <a:lnSpc>
                <a:spcPct val="45000"/>
              </a:lnSpc>
              <a:spcBef>
                <a:spcPct val="50000"/>
              </a:spcBef>
            </a:pPr>
            <a:r>
              <a:rPr lang="en-US" altLang="zh-CN" dirty="0">
                <a:solidFill>
                  <a:srgbClr val="663300"/>
                </a:solidFill>
                <a:latin typeface="Times New Roman" panose="02020603050405020304" pitchFamily="18" charset="0"/>
              </a:rPr>
              <a:t>thư     </a:t>
            </a:r>
            <a:r>
              <a:rPr lang="en-US" altLang="zh-CN" dirty="0">
                <a:solidFill>
                  <a:srgbClr val="FF9900"/>
                </a:solidFill>
                <a:latin typeface="Times New Roman" panose="02020603050405020304" pitchFamily="18" charset="0"/>
              </a:rPr>
              <a:t>= </a:t>
            </a:r>
            <a:r>
              <a:rPr lang="en-US" altLang="zh-CN" dirty="0">
                <a:solidFill>
                  <a:srgbClr val="663300"/>
                </a:solidFill>
                <a:latin typeface="Times New Roman" panose="02020603050405020304" pitchFamily="18" charset="0"/>
              </a:rPr>
              <a:t> </a:t>
            </a:r>
            <a:r>
              <a:rPr lang="en-US" altLang="zh-CN" dirty="0">
                <a:solidFill>
                  <a:srgbClr val="FF00FF"/>
                </a:solidFill>
                <a:latin typeface="Times New Roman" panose="02020603050405020304" pitchFamily="18" charset="0"/>
              </a:rPr>
              <a:t>sách</a:t>
            </a:r>
            <a:endParaRPr lang="en-US" altLang="zh-CN" dirty="0">
              <a:solidFill>
                <a:srgbClr val="FF00FF"/>
              </a:solidFill>
              <a:latin typeface="Times New Roman" panose="02020603050405020304" pitchFamily="18" charset="0"/>
              <a:ea typeface="Times New Roman" panose="02020603050405020304" pitchFamily="18" charset="0"/>
            </a:endParaRPr>
          </a:p>
        </p:txBody>
      </p:sp>
      <p:sp>
        <p:nvSpPr>
          <p:cNvPr id="35847" name="AutoShape 7"/>
          <p:cNvSpPr>
            <a:spLocks noChangeArrowheads="1"/>
          </p:cNvSpPr>
          <p:nvPr/>
        </p:nvSpPr>
        <p:spPr bwMode="auto">
          <a:xfrm>
            <a:off x="0" y="2517775"/>
            <a:ext cx="3390900" cy="4230688"/>
          </a:xfrm>
          <a:prstGeom prst="wedgeRoundRectCallout">
            <a:avLst>
              <a:gd name="adj1" fmla="val 73597"/>
              <a:gd name="adj2" fmla="val 880"/>
              <a:gd name="adj3" fmla="val 16667"/>
            </a:avLst>
          </a:prstGeom>
          <a:solidFill>
            <a:srgbClr val="66FF33"/>
          </a:solidFill>
          <a:ln>
            <a:noFill/>
          </a:ln>
          <a:effectLst/>
          <a:extLst>
            <a:ext uri="{91240B29-F687-4F45-9708-019B960494DF}">
              <a14:hiddenLine xmlns:a14="http://schemas.microsoft.com/office/drawing/2010/main" w="57150">
                <a:solidFill>
                  <a:srgbClr val="99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indent="0" algn="ctr" defTabSz="914400" rtl="0" eaLnBrk="1" fontAlgn="base" latinLnBrk="0" hangingPunct="1">
              <a:lnSpc>
                <a:spcPct val="80000"/>
              </a:lnSpc>
              <a:spcBef>
                <a:spcPct val="50000"/>
              </a:spcBef>
              <a:spcAft>
                <a:spcPct val="0"/>
              </a:spcAft>
              <a:buClrTx/>
              <a:buSzTx/>
              <a:buFontTx/>
              <a:buNone/>
            </a:pPr>
            <a:r>
              <a:rPr kumimoji="0" sz="2400" b="1" i="0" u="sng" strike="noStrike" kern="1200" cap="none" spc="0" normalizeH="0" baseline="0" noProof="1">
                <a:solidFill>
                  <a:srgbClr val="CC3300"/>
                </a:solidFill>
                <a:latin typeface="Times New Roman" panose="02020603050405020304" pitchFamily="18" charset="0"/>
                <a:ea typeface="+mn-ea"/>
                <a:cs typeface="Times New Roman" panose="02020603050405020304" pitchFamily="18" charset="0"/>
              </a:rPr>
              <a:t>NHÓM 2</a:t>
            </a:r>
          </a:p>
          <a:p>
            <a:pPr marL="0" marR="0" indent="0" algn="just" defTabSz="914400" rtl="0" eaLnBrk="1" fontAlgn="base" latinLnBrk="0" hangingPunct="1">
              <a:lnSpc>
                <a:spcPct val="45000"/>
              </a:lnSpc>
              <a:spcBef>
                <a:spcPct val="50000"/>
              </a:spcBef>
              <a:spcAft>
                <a:spcPct val="0"/>
              </a:spcAft>
              <a:buClrTx/>
              <a:buSzTx/>
              <a:buFontTx/>
              <a:buNone/>
            </a:pP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bạch </a:t>
            </a:r>
            <a:r>
              <a:rPr kumimoji="0" sz="2400" b="1" i="0" u="none" strike="noStrike" kern="1200" cap="none" spc="0" normalizeH="0" baseline="0" noProof="1">
                <a:solidFill>
                  <a:srgbClr val="FF9900"/>
                </a:solidFill>
                <a:latin typeface="Times New Roman" panose="02020603050405020304" pitchFamily="18" charset="0"/>
                <a:ea typeface="+mn-ea"/>
                <a:cs typeface="Times New Roman" panose="02020603050405020304" pitchFamily="18" charset="0"/>
              </a:rPr>
              <a:t>=</a:t>
            </a: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  </a:t>
            </a:r>
            <a:r>
              <a:rPr kumimoji="0" sz="2400" b="1" i="0" u="none" strike="noStrike" kern="1200" cap="none" spc="0" normalizeH="0" baseline="0" noProof="1">
                <a:solidFill>
                  <a:srgbClr val="FF00FF"/>
                </a:solidFill>
                <a:latin typeface="Times New Roman" panose="02020603050405020304" pitchFamily="18" charset="0"/>
                <a:ea typeface="+mn-ea"/>
                <a:cs typeface="Times New Roman" panose="02020603050405020304" pitchFamily="18" charset="0"/>
              </a:rPr>
              <a:t>trắng</a:t>
            </a:r>
          </a:p>
          <a:p>
            <a:pPr marL="0" marR="0" indent="0" algn="just" defTabSz="914400" rtl="0" eaLnBrk="1" fontAlgn="base" latinLnBrk="0" hangingPunct="1">
              <a:lnSpc>
                <a:spcPct val="45000"/>
              </a:lnSpc>
              <a:spcBef>
                <a:spcPct val="50000"/>
              </a:spcBef>
              <a:spcAft>
                <a:spcPct val="0"/>
              </a:spcAft>
              <a:buClrTx/>
              <a:buSzTx/>
              <a:buFontTx/>
              <a:buNone/>
            </a:pP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bán   </a:t>
            </a:r>
            <a:r>
              <a:rPr kumimoji="0" sz="2400" b="1" i="0" u="none" strike="noStrike" kern="1200" cap="none" spc="0" normalizeH="0" baseline="0" noProof="1">
                <a:solidFill>
                  <a:srgbClr val="FF9900"/>
                </a:solidFill>
                <a:latin typeface="Times New Roman" panose="02020603050405020304" pitchFamily="18" charset="0"/>
                <a:ea typeface="+mn-ea"/>
                <a:cs typeface="Times New Roman" panose="02020603050405020304" pitchFamily="18" charset="0"/>
              </a:rPr>
              <a:t>=</a:t>
            </a: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 </a:t>
            </a:r>
            <a:r>
              <a:rPr kumimoji="0" sz="2400" b="1" i="0" u="none" strike="noStrike" kern="1200" cap="none" spc="0" normalizeH="0" baseline="0" noProof="1">
                <a:solidFill>
                  <a:srgbClr val="FF00FF"/>
                </a:solidFill>
                <a:latin typeface="Times New Roman" panose="02020603050405020304" pitchFamily="18" charset="0"/>
                <a:ea typeface="+mn-ea"/>
                <a:cs typeface="Times New Roman" panose="02020603050405020304" pitchFamily="18" charset="0"/>
              </a:rPr>
              <a:t>một nửa</a:t>
            </a:r>
          </a:p>
          <a:p>
            <a:pPr marL="0" marR="0" indent="0" algn="just" defTabSz="914400" rtl="0" eaLnBrk="1" fontAlgn="base" latinLnBrk="0" hangingPunct="1">
              <a:lnSpc>
                <a:spcPct val="45000"/>
              </a:lnSpc>
              <a:spcBef>
                <a:spcPct val="50000"/>
              </a:spcBef>
              <a:spcAft>
                <a:spcPct val="0"/>
              </a:spcAft>
              <a:buClrTx/>
              <a:buSzTx/>
              <a:buFontTx/>
              <a:buNone/>
            </a:pP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cô    </a:t>
            </a:r>
            <a:r>
              <a:rPr kumimoji="0" sz="2400" b="1" i="0" u="none" strike="noStrike" kern="1200" cap="none" spc="0" normalizeH="0" baseline="0" noProof="1">
                <a:solidFill>
                  <a:srgbClr val="FF9900"/>
                </a:solidFill>
                <a:latin typeface="Times New Roman" panose="02020603050405020304" pitchFamily="18" charset="0"/>
                <a:ea typeface="+mn-ea"/>
                <a:cs typeface="Times New Roman" panose="02020603050405020304" pitchFamily="18" charset="0"/>
              </a:rPr>
              <a:t>= </a:t>
            </a:r>
            <a:r>
              <a:rPr kumimoji="0" sz="2400" b="1" i="0" u="none" strike="noStrike" kern="1200" cap="none" spc="0" normalizeH="0" baseline="0" noProof="1">
                <a:solidFill>
                  <a:srgbClr val="FF00FF"/>
                </a:solidFill>
                <a:latin typeface="Times New Roman" panose="02020603050405020304" pitchFamily="18" charset="0"/>
                <a:ea typeface="+mn-ea"/>
                <a:cs typeface="Times New Roman" panose="02020603050405020304" pitchFamily="18" charset="0"/>
              </a:rPr>
              <a:t>đơn độc,lẻ loi</a:t>
            </a:r>
          </a:p>
          <a:p>
            <a:pPr marL="0" marR="0" indent="0" algn="just" defTabSz="914400" rtl="0" eaLnBrk="1" fontAlgn="base" latinLnBrk="0" hangingPunct="1">
              <a:lnSpc>
                <a:spcPct val="45000"/>
              </a:lnSpc>
              <a:spcBef>
                <a:spcPct val="50000"/>
              </a:spcBef>
              <a:spcAft>
                <a:spcPct val="0"/>
              </a:spcAft>
              <a:buClrTx/>
              <a:buSzTx/>
              <a:buFontTx/>
              <a:buNone/>
            </a:pP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cư    </a:t>
            </a:r>
            <a:r>
              <a:rPr kumimoji="0" sz="2400" b="1" i="0" u="none" strike="noStrike" kern="1200" cap="none" spc="0" normalizeH="0" baseline="0" noProof="1">
                <a:solidFill>
                  <a:srgbClr val="FF9900"/>
                </a:solidFill>
                <a:latin typeface="Times New Roman" panose="02020603050405020304" pitchFamily="18" charset="0"/>
                <a:ea typeface="+mn-ea"/>
                <a:cs typeface="Times New Roman" panose="02020603050405020304" pitchFamily="18" charset="0"/>
              </a:rPr>
              <a:t>=</a:t>
            </a: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 </a:t>
            </a:r>
            <a:r>
              <a:rPr kumimoji="0" sz="2400" b="1" i="0" u="none" strike="noStrike" kern="1200" cap="none" spc="0" normalizeH="0" baseline="0" noProof="1">
                <a:solidFill>
                  <a:srgbClr val="FF00FF"/>
                </a:solidFill>
                <a:latin typeface="Times New Roman" panose="02020603050405020304" pitchFamily="18" charset="0"/>
                <a:ea typeface="+mn-ea"/>
                <a:cs typeface="Times New Roman" panose="02020603050405020304" pitchFamily="18" charset="0"/>
              </a:rPr>
              <a:t>ở</a:t>
            </a:r>
          </a:p>
          <a:p>
            <a:pPr marL="0" marR="0" indent="0" algn="just" defTabSz="914400" rtl="0" eaLnBrk="1" fontAlgn="base" latinLnBrk="0" hangingPunct="1">
              <a:lnSpc>
                <a:spcPct val="45000"/>
              </a:lnSpc>
              <a:spcBef>
                <a:spcPct val="50000"/>
              </a:spcBef>
              <a:spcAft>
                <a:spcPct val="0"/>
              </a:spcAft>
              <a:buClrTx/>
              <a:buSzTx/>
              <a:buFontTx/>
              <a:buNone/>
            </a:pP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cửu  </a:t>
            </a:r>
            <a:r>
              <a:rPr kumimoji="0" sz="2400" b="1" i="0" u="none" strike="noStrike" kern="1200" cap="none" spc="0" normalizeH="0" baseline="0" noProof="1">
                <a:solidFill>
                  <a:srgbClr val="FF9900"/>
                </a:solidFill>
                <a:latin typeface="Times New Roman" panose="02020603050405020304" pitchFamily="18" charset="0"/>
                <a:ea typeface="+mn-ea"/>
                <a:cs typeface="Times New Roman" panose="02020603050405020304" pitchFamily="18" charset="0"/>
              </a:rPr>
              <a:t>= </a:t>
            </a:r>
            <a:r>
              <a:rPr kumimoji="0" sz="2400" b="1" i="0" u="none" strike="noStrike" kern="1200" cap="none" spc="0" normalizeH="0" baseline="0" noProof="1">
                <a:solidFill>
                  <a:srgbClr val="FF00FF"/>
                </a:solidFill>
                <a:latin typeface="Times New Roman" panose="02020603050405020304" pitchFamily="18" charset="0"/>
                <a:ea typeface="+mn-ea"/>
                <a:cs typeface="Times New Roman" panose="02020603050405020304" pitchFamily="18" charset="0"/>
              </a:rPr>
              <a:t>chín (9)</a:t>
            </a:r>
          </a:p>
          <a:p>
            <a:pPr marL="0" marR="0" indent="0" algn="just" defTabSz="914400" rtl="0" eaLnBrk="1" fontAlgn="base" latinLnBrk="0" hangingPunct="1">
              <a:lnSpc>
                <a:spcPct val="45000"/>
              </a:lnSpc>
              <a:spcBef>
                <a:spcPct val="50000"/>
              </a:spcBef>
              <a:spcAft>
                <a:spcPct val="0"/>
              </a:spcAft>
              <a:buClrTx/>
              <a:buSzTx/>
              <a:buFontTx/>
              <a:buNone/>
            </a:pP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dạ    </a:t>
            </a:r>
            <a:r>
              <a:rPr kumimoji="0" sz="2400" b="1" i="0" u="none" strike="noStrike" kern="1200" cap="none" spc="0" normalizeH="0" baseline="0" noProof="1">
                <a:solidFill>
                  <a:srgbClr val="FF9900"/>
                </a:solidFill>
                <a:latin typeface="Times New Roman" panose="02020603050405020304" pitchFamily="18" charset="0"/>
                <a:ea typeface="+mn-ea"/>
                <a:cs typeface="Times New Roman" panose="02020603050405020304" pitchFamily="18" charset="0"/>
              </a:rPr>
              <a:t>=</a:t>
            </a: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  </a:t>
            </a:r>
            <a:r>
              <a:rPr kumimoji="0" sz="2400" b="1" i="0" u="none" strike="noStrike" kern="1200" cap="none" spc="0" normalizeH="0" baseline="0" noProof="1">
                <a:solidFill>
                  <a:srgbClr val="FF00FF"/>
                </a:solidFill>
                <a:latin typeface="Times New Roman" panose="02020603050405020304" pitchFamily="18" charset="0"/>
                <a:ea typeface="+mn-ea"/>
                <a:cs typeface="Times New Roman" panose="02020603050405020304" pitchFamily="18" charset="0"/>
              </a:rPr>
              <a:t>đêm</a:t>
            </a:r>
          </a:p>
          <a:p>
            <a:pPr marL="0" marR="0" indent="0" algn="just" defTabSz="914400" rtl="0" eaLnBrk="1" fontAlgn="base" latinLnBrk="0" hangingPunct="1">
              <a:lnSpc>
                <a:spcPct val="45000"/>
              </a:lnSpc>
              <a:spcBef>
                <a:spcPct val="50000"/>
              </a:spcBef>
              <a:spcAft>
                <a:spcPct val="0"/>
              </a:spcAft>
              <a:buClrTx/>
              <a:buSzTx/>
              <a:buFontTx/>
              <a:buNone/>
            </a:pP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đại   </a:t>
            </a:r>
            <a:r>
              <a:rPr kumimoji="0" sz="2400" b="1" i="0" u="none" strike="noStrike" kern="1200" cap="none" spc="0" normalizeH="0" baseline="0" noProof="1">
                <a:solidFill>
                  <a:srgbClr val="FF9900"/>
                </a:solidFill>
                <a:latin typeface="Times New Roman" panose="02020603050405020304" pitchFamily="18" charset="0"/>
                <a:ea typeface="+mn-ea"/>
                <a:cs typeface="Times New Roman" panose="02020603050405020304" pitchFamily="18" charset="0"/>
              </a:rPr>
              <a:t>=</a:t>
            </a: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 </a:t>
            </a:r>
            <a:r>
              <a:rPr kumimoji="0" sz="2400" b="1" i="0" u="none" strike="noStrike" kern="1200" cap="none" spc="0" normalizeH="0" baseline="0" noProof="1">
                <a:solidFill>
                  <a:srgbClr val="FF00FF"/>
                </a:solidFill>
                <a:latin typeface="Times New Roman" panose="02020603050405020304" pitchFamily="18" charset="0"/>
                <a:ea typeface="+mn-ea"/>
                <a:cs typeface="Times New Roman" panose="02020603050405020304" pitchFamily="18" charset="0"/>
              </a:rPr>
              <a:t>to,lớn</a:t>
            </a:r>
          </a:p>
          <a:p>
            <a:pPr marL="0" marR="0" indent="0" algn="just" defTabSz="914400" rtl="0" eaLnBrk="1" fontAlgn="base" latinLnBrk="0" hangingPunct="1">
              <a:lnSpc>
                <a:spcPct val="45000"/>
              </a:lnSpc>
              <a:spcBef>
                <a:spcPct val="50000"/>
              </a:spcBef>
              <a:spcAft>
                <a:spcPct val="0"/>
              </a:spcAft>
              <a:buClrTx/>
              <a:buSzTx/>
              <a:buFontTx/>
              <a:buNone/>
            </a:pP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điền </a:t>
            </a:r>
            <a:r>
              <a:rPr kumimoji="0" sz="2400" b="1" i="0" u="none" strike="noStrike" kern="1200" cap="none" spc="0" normalizeH="0" baseline="0" noProof="1">
                <a:solidFill>
                  <a:srgbClr val="FF9900"/>
                </a:solidFill>
                <a:latin typeface="Times New Roman" panose="02020603050405020304" pitchFamily="18" charset="0"/>
                <a:ea typeface="+mn-ea"/>
                <a:cs typeface="Times New Roman" panose="02020603050405020304" pitchFamily="18" charset="0"/>
              </a:rPr>
              <a:t>=</a:t>
            </a: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 </a:t>
            </a:r>
            <a:r>
              <a:rPr kumimoji="0" sz="2400" b="1" i="0" u="none" strike="noStrike" kern="1200" cap="none" spc="0" normalizeH="0" baseline="0" noProof="1">
                <a:solidFill>
                  <a:srgbClr val="FF00FF"/>
                </a:solidFill>
                <a:latin typeface="Times New Roman" panose="02020603050405020304" pitchFamily="18" charset="0"/>
                <a:ea typeface="+mn-ea"/>
                <a:cs typeface="Times New Roman" panose="02020603050405020304" pitchFamily="18" charset="0"/>
              </a:rPr>
              <a:t>ruộng</a:t>
            </a:r>
          </a:p>
          <a:p>
            <a:pPr marL="0" marR="0" indent="0" algn="just" defTabSz="914400" rtl="0" eaLnBrk="1" fontAlgn="base" latinLnBrk="0" hangingPunct="1">
              <a:lnSpc>
                <a:spcPct val="45000"/>
              </a:lnSpc>
              <a:spcBef>
                <a:spcPct val="50000"/>
              </a:spcBef>
              <a:spcAft>
                <a:spcPct val="0"/>
              </a:spcAft>
              <a:buClrTx/>
              <a:buSzTx/>
              <a:buFontTx/>
              <a:buNone/>
            </a:pP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h</a:t>
            </a:r>
            <a:r>
              <a:rPr kumimoji="0" sz="2400" b="1" i="0" u="none" strike="noStrike" kern="1200" cap="none" spc="0" normalizeH="0" baseline="0" noProof="1">
                <a:solidFill>
                  <a:srgbClr val="0000CC"/>
                </a:solidFill>
                <a:latin typeface="Times New Roman" panose="02020603050405020304" pitchFamily="18" charset="0"/>
                <a:ea typeface="Times New Roman" panose="02020603050405020304" pitchFamily="18" charset="0"/>
                <a:cs typeface="+mn-cs"/>
              </a:rPr>
              <a:t>à</a:t>
            </a: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    </a:t>
            </a:r>
            <a:r>
              <a:rPr kumimoji="0" sz="2400" b="1" i="0" u="none" strike="noStrike" kern="1200" cap="none" spc="0" normalizeH="0" baseline="0" noProof="1">
                <a:solidFill>
                  <a:srgbClr val="FF9900"/>
                </a:solidFill>
                <a:latin typeface="Times New Roman" panose="02020603050405020304" pitchFamily="18" charset="0"/>
                <a:ea typeface="+mn-ea"/>
                <a:cs typeface="Times New Roman" panose="02020603050405020304" pitchFamily="18" charset="0"/>
              </a:rPr>
              <a:t>= </a:t>
            </a:r>
            <a:r>
              <a:rPr kumimoji="0" sz="2400" b="1" i="0" u="none" strike="noStrike" kern="1200" cap="none" spc="0" normalizeH="0" baseline="0" noProof="1">
                <a:solidFill>
                  <a:srgbClr val="FF00FF"/>
                </a:solidFill>
                <a:latin typeface="Times New Roman" panose="02020603050405020304" pitchFamily="18" charset="0"/>
                <a:ea typeface="+mn-ea"/>
                <a:cs typeface="Times New Roman" panose="02020603050405020304" pitchFamily="18" charset="0"/>
              </a:rPr>
              <a:t>sông</a:t>
            </a:r>
          </a:p>
          <a:p>
            <a:pPr marL="0" marR="0" indent="0" algn="l" defTabSz="914400" rtl="0" eaLnBrk="1" fontAlgn="base" latinLnBrk="0" hangingPunct="1">
              <a:lnSpc>
                <a:spcPct val="45000"/>
              </a:lnSpc>
              <a:spcBef>
                <a:spcPct val="50000"/>
              </a:spcBef>
              <a:spcAft>
                <a:spcPct val="0"/>
              </a:spcAft>
              <a:buClrTx/>
              <a:buSzTx/>
              <a:buFontTx/>
              <a:buNone/>
            </a:pPr>
            <a:r>
              <a:rPr kumimoji="0" sz="2400" b="1" i="0" u="none" strike="noStrike" kern="1200" cap="none" spc="0" normalizeH="0" baseline="0" noProof="1">
                <a:solidFill>
                  <a:srgbClr val="0000CC"/>
                </a:solidFill>
                <a:latin typeface="Times New Roman" panose="02020603050405020304" pitchFamily="18" charset="0"/>
                <a:ea typeface="+mn-ea"/>
                <a:cs typeface="Times New Roman" panose="02020603050405020304" pitchFamily="18" charset="0"/>
              </a:rPr>
              <a:t>hậu  </a:t>
            </a:r>
            <a:r>
              <a:rPr kumimoji="0" sz="2400" b="1" i="0" u="none" strike="noStrike" kern="1200" cap="none" spc="0" normalizeH="0" baseline="0" noProof="1">
                <a:solidFill>
                  <a:srgbClr val="FF9900"/>
                </a:solidFill>
                <a:latin typeface="Times New Roman" panose="02020603050405020304" pitchFamily="18" charset="0"/>
                <a:ea typeface="+mn-ea"/>
                <a:cs typeface="Times New Roman" panose="02020603050405020304" pitchFamily="18" charset="0"/>
              </a:rPr>
              <a:t>= </a:t>
            </a:r>
            <a:r>
              <a:rPr kumimoji="0" sz="2400" b="1" i="0" u="none" strike="noStrike" kern="1200" cap="none" spc="0" normalizeH="0" baseline="0" noProof="1">
                <a:solidFill>
                  <a:srgbClr val="FF00FF"/>
                </a:solidFill>
                <a:latin typeface="Times New Roman" panose="02020603050405020304" pitchFamily="18" charset="0"/>
                <a:ea typeface="+mn-ea"/>
                <a:cs typeface="Times New Roman" panose="02020603050405020304" pitchFamily="18" charset="0"/>
              </a:rPr>
              <a:t>sau,phía sau</a:t>
            </a:r>
            <a:endParaRPr kumimoji="0" sz="2400" b="1" i="0" u="none" strike="noStrike" kern="1200" cap="none" spc="0" normalizeH="0" baseline="0" noProof="1">
              <a:solidFill>
                <a:srgbClr val="FF00FF"/>
              </a:solidFill>
              <a:effectLst>
                <a:outerShdw blurRad="38100" dist="38100" dir="2700000">
                  <a:srgbClr val="000000"/>
                </a:outerShdw>
              </a:effectLst>
              <a:latin typeface="Times New Roman" panose="02020603050405020304" pitchFamily="18" charset="0"/>
              <a:ea typeface="Times New Roman" panose="02020603050405020304" pitchFamily="18" charset="0"/>
              <a:cs typeface="+mn-cs"/>
            </a:endParaRPr>
          </a:p>
        </p:txBody>
      </p:sp>
      <p:sp>
        <p:nvSpPr>
          <p:cNvPr id="35848" name="AutoShape 8"/>
          <p:cNvSpPr/>
          <p:nvPr/>
        </p:nvSpPr>
        <p:spPr>
          <a:xfrm>
            <a:off x="5627688" y="2505075"/>
            <a:ext cx="3516312" cy="4268788"/>
          </a:xfrm>
          <a:prstGeom prst="wedgeRoundRectCallout">
            <a:avLst>
              <a:gd name="adj1" fmla="val -71264"/>
              <a:gd name="adj2" fmla="val 1375"/>
              <a:gd name="adj3" fmla="val 16667"/>
            </a:avLst>
          </a:prstGeom>
          <a:solidFill>
            <a:srgbClr val="CCFFCC"/>
          </a:solidFill>
          <a:ln w="57150">
            <a:noFill/>
          </a:ln>
        </p:spPr>
        <p:txBody>
          <a:bodyPr anchor="t" anchorCtr="0">
            <a:spAutoFit/>
          </a:bodyPr>
          <a:lstStyle/>
          <a:p>
            <a:pPr algn="ctr">
              <a:lnSpc>
                <a:spcPct val="80000"/>
              </a:lnSpc>
              <a:spcBef>
                <a:spcPct val="50000"/>
              </a:spcBef>
            </a:pPr>
            <a:r>
              <a:rPr lang="en-US" altLang="zh-CN" u="sng" dirty="0">
                <a:solidFill>
                  <a:srgbClr val="CC3300"/>
                </a:solidFill>
                <a:latin typeface="Times New Roman" panose="02020603050405020304" pitchFamily="18" charset="0"/>
              </a:rPr>
              <a:t>NHÓM 3</a:t>
            </a:r>
          </a:p>
          <a:p>
            <a:pPr>
              <a:lnSpc>
                <a:spcPct val="45000"/>
              </a:lnSpc>
              <a:spcBef>
                <a:spcPct val="50000"/>
              </a:spcBef>
            </a:pPr>
            <a:r>
              <a:rPr lang="en-US" altLang="zh-CN" dirty="0">
                <a:solidFill>
                  <a:srgbClr val="003300"/>
                </a:solidFill>
                <a:latin typeface="Times New Roman" panose="02020603050405020304" pitchFamily="18" charset="0"/>
              </a:rPr>
              <a:t>hồi       </a:t>
            </a:r>
            <a:r>
              <a:rPr lang="en-US" altLang="zh-CN" dirty="0">
                <a:solidFill>
                  <a:srgbClr val="FF9900"/>
                </a:solidFill>
                <a:latin typeface="Times New Roman" panose="02020603050405020304" pitchFamily="18" charset="0"/>
              </a:rPr>
              <a:t>=</a:t>
            </a:r>
            <a:r>
              <a:rPr lang="en-US" altLang="zh-CN" b="0" dirty="0">
                <a:solidFill>
                  <a:srgbClr val="003300"/>
                </a:solidFill>
                <a:latin typeface="Times New Roman" panose="02020603050405020304" pitchFamily="18" charset="0"/>
              </a:rPr>
              <a:t> </a:t>
            </a:r>
            <a:r>
              <a:rPr lang="en-US" altLang="zh-CN" dirty="0">
                <a:solidFill>
                  <a:srgbClr val="FF00FF"/>
                </a:solidFill>
                <a:latin typeface="Times New Roman" panose="02020603050405020304" pitchFamily="18" charset="0"/>
              </a:rPr>
              <a:t>trở về</a:t>
            </a:r>
            <a:r>
              <a:rPr lang="en-US" altLang="zh-CN" b="0" dirty="0">
                <a:solidFill>
                  <a:srgbClr val="FF00FF"/>
                </a:solidFill>
                <a:latin typeface="Times New Roman" panose="02020603050405020304" pitchFamily="18" charset="0"/>
              </a:rPr>
              <a:t> </a:t>
            </a:r>
          </a:p>
          <a:p>
            <a:pPr>
              <a:lnSpc>
                <a:spcPct val="45000"/>
              </a:lnSpc>
              <a:spcBef>
                <a:spcPct val="50000"/>
              </a:spcBef>
            </a:pPr>
            <a:r>
              <a:rPr lang="en-US" altLang="zh-CN" dirty="0">
                <a:solidFill>
                  <a:srgbClr val="003300"/>
                </a:solidFill>
                <a:latin typeface="Times New Roman" panose="02020603050405020304" pitchFamily="18" charset="0"/>
              </a:rPr>
              <a:t>hữu      </a:t>
            </a:r>
            <a:r>
              <a:rPr lang="en-US" altLang="zh-CN" dirty="0">
                <a:solidFill>
                  <a:srgbClr val="FF9900"/>
                </a:solidFill>
                <a:latin typeface="Times New Roman" panose="02020603050405020304" pitchFamily="18" charset="0"/>
              </a:rPr>
              <a:t>= </a:t>
            </a:r>
            <a:r>
              <a:rPr lang="en-US" altLang="zh-CN" dirty="0">
                <a:solidFill>
                  <a:srgbClr val="FF00FF"/>
                </a:solidFill>
                <a:latin typeface="Times New Roman" panose="02020603050405020304" pitchFamily="18" charset="0"/>
              </a:rPr>
              <a:t>có</a:t>
            </a:r>
          </a:p>
          <a:p>
            <a:pPr>
              <a:lnSpc>
                <a:spcPct val="45000"/>
              </a:lnSpc>
              <a:spcBef>
                <a:spcPct val="50000"/>
              </a:spcBef>
            </a:pPr>
            <a:r>
              <a:rPr lang="en-US" altLang="zh-CN" dirty="0">
                <a:solidFill>
                  <a:srgbClr val="003300"/>
                </a:solidFill>
                <a:latin typeface="Times New Roman" panose="02020603050405020304" pitchFamily="18" charset="0"/>
              </a:rPr>
              <a:t>lực        </a:t>
            </a:r>
            <a:r>
              <a:rPr lang="en-US" altLang="zh-CN" dirty="0">
                <a:solidFill>
                  <a:srgbClr val="FF9900"/>
                </a:solidFill>
                <a:latin typeface="Times New Roman" panose="02020603050405020304" pitchFamily="18" charset="0"/>
              </a:rPr>
              <a:t>=</a:t>
            </a:r>
            <a:r>
              <a:rPr lang="en-US" altLang="zh-CN" b="0" dirty="0">
                <a:solidFill>
                  <a:srgbClr val="003300"/>
                </a:solidFill>
                <a:latin typeface="Times New Roman" panose="02020603050405020304" pitchFamily="18" charset="0"/>
              </a:rPr>
              <a:t> </a:t>
            </a:r>
            <a:r>
              <a:rPr lang="en-US" altLang="zh-CN" dirty="0">
                <a:solidFill>
                  <a:srgbClr val="FF00FF"/>
                </a:solidFill>
                <a:latin typeface="Times New Roman" panose="02020603050405020304" pitchFamily="18" charset="0"/>
              </a:rPr>
              <a:t>sức</a:t>
            </a:r>
            <a:r>
              <a:rPr lang="en-US" altLang="zh-CN" dirty="0">
                <a:solidFill>
                  <a:srgbClr val="003300"/>
                </a:solidFill>
                <a:latin typeface="Times New Roman" panose="02020603050405020304" pitchFamily="18" charset="0"/>
              </a:rPr>
              <a:t> </a:t>
            </a:r>
          </a:p>
          <a:p>
            <a:pPr>
              <a:lnSpc>
                <a:spcPct val="45000"/>
              </a:lnSpc>
              <a:spcBef>
                <a:spcPct val="50000"/>
              </a:spcBef>
            </a:pPr>
            <a:r>
              <a:rPr lang="en-US" altLang="zh-CN" dirty="0">
                <a:solidFill>
                  <a:srgbClr val="003300"/>
                </a:solidFill>
                <a:latin typeface="Times New Roman" panose="02020603050405020304" pitchFamily="18" charset="0"/>
              </a:rPr>
              <a:t>mộc</a:t>
            </a:r>
            <a:r>
              <a:rPr lang="en-US" altLang="zh-CN" b="0" dirty="0">
                <a:solidFill>
                  <a:srgbClr val="003300"/>
                </a:solidFill>
                <a:latin typeface="Times New Roman" panose="02020603050405020304" pitchFamily="18" charset="0"/>
              </a:rPr>
              <a:t>      </a:t>
            </a:r>
            <a:r>
              <a:rPr lang="en-US" altLang="zh-CN" dirty="0">
                <a:solidFill>
                  <a:srgbClr val="FF9900"/>
                </a:solidFill>
                <a:latin typeface="Times New Roman" panose="02020603050405020304" pitchFamily="18" charset="0"/>
              </a:rPr>
              <a:t>= </a:t>
            </a:r>
            <a:r>
              <a:rPr lang="en-US" altLang="zh-CN" dirty="0">
                <a:solidFill>
                  <a:srgbClr val="FF00FF"/>
                </a:solidFill>
                <a:latin typeface="Times New Roman" panose="02020603050405020304" pitchFamily="18" charset="0"/>
              </a:rPr>
              <a:t>gỗ</a:t>
            </a:r>
          </a:p>
          <a:p>
            <a:pPr>
              <a:lnSpc>
                <a:spcPct val="45000"/>
              </a:lnSpc>
              <a:spcBef>
                <a:spcPct val="50000"/>
              </a:spcBef>
            </a:pPr>
            <a:r>
              <a:rPr lang="en-US" altLang="zh-CN" dirty="0">
                <a:solidFill>
                  <a:srgbClr val="003300"/>
                </a:solidFill>
                <a:latin typeface="Times New Roman" panose="02020603050405020304" pitchFamily="18" charset="0"/>
              </a:rPr>
              <a:t>nguyệt </a:t>
            </a:r>
            <a:r>
              <a:rPr lang="en-US" altLang="zh-CN" dirty="0">
                <a:solidFill>
                  <a:srgbClr val="FF9900"/>
                </a:solidFill>
                <a:latin typeface="Times New Roman" panose="02020603050405020304" pitchFamily="18" charset="0"/>
              </a:rPr>
              <a:t>=</a:t>
            </a:r>
            <a:r>
              <a:rPr lang="en-US" altLang="zh-CN" b="0" dirty="0">
                <a:solidFill>
                  <a:srgbClr val="FF9900"/>
                </a:solidFill>
                <a:latin typeface="Times New Roman" panose="02020603050405020304" pitchFamily="18" charset="0"/>
              </a:rPr>
              <a:t> </a:t>
            </a:r>
            <a:r>
              <a:rPr lang="en-US" altLang="zh-CN" dirty="0">
                <a:solidFill>
                  <a:srgbClr val="FF00FF"/>
                </a:solidFill>
                <a:latin typeface="Times New Roman" panose="02020603050405020304" pitchFamily="18" charset="0"/>
              </a:rPr>
              <a:t>mặt trăng</a:t>
            </a:r>
          </a:p>
          <a:p>
            <a:pPr>
              <a:lnSpc>
                <a:spcPct val="45000"/>
              </a:lnSpc>
              <a:spcBef>
                <a:spcPct val="50000"/>
              </a:spcBef>
            </a:pPr>
            <a:r>
              <a:rPr lang="en-US" altLang="zh-CN" dirty="0">
                <a:solidFill>
                  <a:srgbClr val="003300"/>
                </a:solidFill>
                <a:latin typeface="Times New Roman" panose="02020603050405020304" pitchFamily="18" charset="0"/>
              </a:rPr>
              <a:t>nhật  </a:t>
            </a:r>
            <a:r>
              <a:rPr lang="en-US" altLang="zh-CN" dirty="0">
                <a:solidFill>
                  <a:srgbClr val="FF9900"/>
                </a:solidFill>
                <a:latin typeface="Times New Roman" panose="02020603050405020304" pitchFamily="18" charset="0"/>
              </a:rPr>
              <a:t>=</a:t>
            </a:r>
            <a:r>
              <a:rPr lang="en-US" altLang="zh-CN" b="0" dirty="0">
                <a:solidFill>
                  <a:srgbClr val="003300"/>
                </a:solidFill>
                <a:latin typeface="Times New Roman" panose="02020603050405020304" pitchFamily="18" charset="0"/>
              </a:rPr>
              <a:t>  </a:t>
            </a:r>
            <a:r>
              <a:rPr lang="en-US" altLang="zh-CN" dirty="0">
                <a:solidFill>
                  <a:srgbClr val="FF00FF"/>
                </a:solidFill>
                <a:latin typeface="Times New Roman" panose="02020603050405020304" pitchFamily="18" charset="0"/>
              </a:rPr>
              <a:t>ng</a:t>
            </a:r>
            <a:r>
              <a:rPr lang="en-US" altLang="zh-CN" dirty="0">
                <a:solidFill>
                  <a:srgbClr val="FF00FF"/>
                </a:solidFill>
                <a:latin typeface="Times New Roman" panose="02020603050405020304" pitchFamily="18" charset="0"/>
                <a:ea typeface="Times New Roman" panose="02020603050405020304" pitchFamily="18" charset="0"/>
              </a:rPr>
              <a:t>à</a:t>
            </a:r>
            <a:r>
              <a:rPr lang="en-US" altLang="zh-CN" dirty="0">
                <a:solidFill>
                  <a:srgbClr val="FF00FF"/>
                </a:solidFill>
                <a:latin typeface="Times New Roman" panose="02020603050405020304" pitchFamily="18" charset="0"/>
              </a:rPr>
              <a:t>y</a:t>
            </a:r>
          </a:p>
          <a:p>
            <a:pPr>
              <a:lnSpc>
                <a:spcPct val="45000"/>
              </a:lnSpc>
              <a:spcBef>
                <a:spcPct val="50000"/>
              </a:spcBef>
            </a:pPr>
            <a:r>
              <a:rPr lang="en-US" altLang="zh-CN" dirty="0">
                <a:solidFill>
                  <a:srgbClr val="003300"/>
                </a:solidFill>
                <a:latin typeface="Times New Roman" panose="02020603050405020304" pitchFamily="18" charset="0"/>
              </a:rPr>
              <a:t>quốc </a:t>
            </a:r>
            <a:r>
              <a:rPr lang="en-US" altLang="zh-CN" dirty="0">
                <a:solidFill>
                  <a:srgbClr val="FF9900"/>
                </a:solidFill>
                <a:latin typeface="Times New Roman" panose="02020603050405020304" pitchFamily="18" charset="0"/>
              </a:rPr>
              <a:t>=</a:t>
            </a:r>
            <a:r>
              <a:rPr lang="en-US" altLang="zh-CN" b="0" dirty="0">
                <a:solidFill>
                  <a:srgbClr val="003300"/>
                </a:solidFill>
                <a:latin typeface="Times New Roman" panose="02020603050405020304" pitchFamily="18" charset="0"/>
              </a:rPr>
              <a:t> </a:t>
            </a:r>
            <a:r>
              <a:rPr lang="en-US" altLang="zh-CN" dirty="0">
                <a:solidFill>
                  <a:srgbClr val="FF00FF"/>
                </a:solidFill>
                <a:latin typeface="Times New Roman" panose="02020603050405020304" pitchFamily="18" charset="0"/>
              </a:rPr>
              <a:t>nước</a:t>
            </a:r>
          </a:p>
          <a:p>
            <a:pPr>
              <a:lnSpc>
                <a:spcPct val="45000"/>
              </a:lnSpc>
              <a:spcBef>
                <a:spcPct val="50000"/>
              </a:spcBef>
            </a:pPr>
            <a:r>
              <a:rPr lang="en-US" altLang="zh-CN" dirty="0">
                <a:solidFill>
                  <a:srgbClr val="003300"/>
                </a:solidFill>
                <a:latin typeface="Times New Roman" panose="02020603050405020304" pitchFamily="18" charset="0"/>
              </a:rPr>
              <a:t>tam   </a:t>
            </a:r>
            <a:r>
              <a:rPr lang="en-US" altLang="zh-CN" dirty="0">
                <a:solidFill>
                  <a:srgbClr val="FF9900"/>
                </a:solidFill>
                <a:latin typeface="Times New Roman" panose="02020603050405020304" pitchFamily="18" charset="0"/>
              </a:rPr>
              <a:t>=</a:t>
            </a:r>
            <a:r>
              <a:rPr lang="en-US" altLang="zh-CN" b="0" dirty="0">
                <a:solidFill>
                  <a:srgbClr val="003300"/>
                </a:solidFill>
                <a:latin typeface="Times New Roman" panose="02020603050405020304" pitchFamily="18" charset="0"/>
              </a:rPr>
              <a:t> </a:t>
            </a:r>
            <a:r>
              <a:rPr lang="en-US" altLang="zh-CN" dirty="0">
                <a:solidFill>
                  <a:srgbClr val="FF00FF"/>
                </a:solidFill>
                <a:latin typeface="Times New Roman" panose="02020603050405020304" pitchFamily="18" charset="0"/>
              </a:rPr>
              <a:t>ba</a:t>
            </a:r>
          </a:p>
          <a:p>
            <a:pPr>
              <a:lnSpc>
                <a:spcPct val="45000"/>
              </a:lnSpc>
              <a:spcBef>
                <a:spcPct val="50000"/>
              </a:spcBef>
            </a:pPr>
            <a:r>
              <a:rPr lang="en-US" altLang="zh-CN" dirty="0">
                <a:solidFill>
                  <a:srgbClr val="003300"/>
                </a:solidFill>
                <a:latin typeface="Times New Roman" panose="02020603050405020304" pitchFamily="18" charset="0"/>
              </a:rPr>
              <a:t>tâm   </a:t>
            </a:r>
            <a:r>
              <a:rPr lang="en-US" altLang="zh-CN" dirty="0">
                <a:solidFill>
                  <a:srgbClr val="FF9900"/>
                </a:solidFill>
                <a:latin typeface="Times New Roman" panose="02020603050405020304" pitchFamily="18" charset="0"/>
              </a:rPr>
              <a:t>=</a:t>
            </a:r>
            <a:r>
              <a:rPr lang="en-US" altLang="zh-CN" b="0" dirty="0">
                <a:solidFill>
                  <a:srgbClr val="FF9900"/>
                </a:solidFill>
                <a:latin typeface="Times New Roman" panose="02020603050405020304" pitchFamily="18" charset="0"/>
              </a:rPr>
              <a:t> </a:t>
            </a:r>
            <a:r>
              <a:rPr lang="en-US" altLang="zh-CN" b="0" dirty="0">
                <a:solidFill>
                  <a:srgbClr val="003300"/>
                </a:solidFill>
                <a:latin typeface="Times New Roman" panose="02020603050405020304" pitchFamily="18" charset="0"/>
              </a:rPr>
              <a:t> </a:t>
            </a:r>
            <a:r>
              <a:rPr lang="en-US" altLang="zh-CN" dirty="0">
                <a:solidFill>
                  <a:srgbClr val="FF00FF"/>
                </a:solidFill>
                <a:latin typeface="Times New Roman" panose="02020603050405020304" pitchFamily="18" charset="0"/>
              </a:rPr>
              <a:t>tinh thần</a:t>
            </a:r>
          </a:p>
          <a:p>
            <a:pPr>
              <a:lnSpc>
                <a:spcPct val="45000"/>
              </a:lnSpc>
              <a:spcBef>
                <a:spcPct val="50000"/>
              </a:spcBef>
            </a:pPr>
            <a:r>
              <a:rPr lang="en-US" altLang="zh-CN" dirty="0">
                <a:solidFill>
                  <a:srgbClr val="003300"/>
                </a:solidFill>
                <a:latin typeface="Times New Roman" panose="02020603050405020304" pitchFamily="18" charset="0"/>
              </a:rPr>
              <a:t>thảo  </a:t>
            </a:r>
            <a:r>
              <a:rPr lang="en-US" altLang="zh-CN" dirty="0">
                <a:solidFill>
                  <a:srgbClr val="FF9900"/>
                </a:solidFill>
                <a:latin typeface="Times New Roman" panose="02020603050405020304" pitchFamily="18" charset="0"/>
              </a:rPr>
              <a:t>=</a:t>
            </a:r>
            <a:r>
              <a:rPr lang="en-US" altLang="zh-CN" b="0" dirty="0">
                <a:solidFill>
                  <a:srgbClr val="003300"/>
                </a:solidFill>
                <a:latin typeface="Times New Roman" panose="02020603050405020304" pitchFamily="18" charset="0"/>
              </a:rPr>
              <a:t> </a:t>
            </a:r>
            <a:r>
              <a:rPr lang="en-US" altLang="zh-CN" dirty="0">
                <a:solidFill>
                  <a:srgbClr val="FF00FF"/>
                </a:solidFill>
                <a:latin typeface="Times New Roman" panose="02020603050405020304" pitchFamily="18" charset="0"/>
              </a:rPr>
              <a:t>cỏ </a:t>
            </a:r>
            <a:endParaRPr lang="en-US" altLang="zh-CN" dirty="0">
              <a:solidFill>
                <a:srgbClr val="FF00FF"/>
              </a:solidFill>
              <a:latin typeface="Times New Roman" panose="02020603050405020304" pitchFamily="18" charset="0"/>
              <a:ea typeface="Times New Roman" panose="02020603050405020304" pitchFamily="18" charset="0"/>
            </a:endParaRPr>
          </a:p>
        </p:txBody>
      </p:sp>
      <p:sp>
        <p:nvSpPr>
          <p:cNvPr id="35853" name="Oval 13"/>
          <p:cNvSpPr/>
          <p:nvPr/>
        </p:nvSpPr>
        <p:spPr>
          <a:xfrm>
            <a:off x="3733800" y="3124200"/>
            <a:ext cx="1600200" cy="1546225"/>
          </a:xfrm>
          <a:prstGeom prst="ellipse">
            <a:avLst/>
          </a:prstGeom>
          <a:noFill/>
          <a:ln w="76200" cap="flat" cmpd="tri">
            <a:solidFill>
              <a:srgbClr val="FFCCFF"/>
            </a:solidFill>
            <a:prstDash val="solid"/>
            <a:round/>
            <a:headEnd type="none" w="med" len="med"/>
            <a:tailEnd type="none" w="med" len="med"/>
          </a:ln>
        </p:spPr>
        <p:txBody>
          <a:bodyPr anchor="ctr" anchorCtr="0">
            <a:spAutoFit/>
          </a:bodyPr>
          <a:lstStyle/>
          <a:p>
            <a:pPr algn="ctr">
              <a:spcBef>
                <a:spcPct val="50000"/>
              </a:spcBef>
            </a:pPr>
            <a:r>
              <a:rPr lang="en-US" altLang="zh-CN" sz="3200" dirty="0">
                <a:solidFill>
                  <a:schemeClr val="bg1"/>
                </a:solidFill>
                <a:latin typeface="Times New Roman" panose="02020603050405020304"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nodeType="withEffect">
                                  <p:stCondLst>
                                    <p:cond delay="0"/>
                                  </p:stCondLst>
                                  <p:childTnLst>
                                    <p:animClr clrSpc="rgb" dir="cw">
                                      <p:cBhvr override="childStyle">
                                        <p:cTn id="6" dur="2000" fill="hold"/>
                                        <p:tgtEl>
                                          <p:spTgt spid="35853">
                                            <p:txEl>
                                              <p:pRg st="0" end="0"/>
                                            </p:txEl>
                                          </p:spTgt>
                                        </p:tgtEl>
                                        <p:attrNameLst>
                                          <p:attrName>style.color</p:attrName>
                                        </p:attrNameLst>
                                      </p:cBhvr>
                                      <p:to>
                                        <a:srgbClr val="FF3300"/>
                                      </p:to>
                                    </p:animClr>
                                  </p:childTnLst>
                                </p:cTn>
                              </p:par>
                              <p:par>
                                <p:cTn id="7" presetID="23" presetClass="entr" presetSubtype="16" fill="hold" nodeType="withEffect">
                                  <p:stCondLst>
                                    <p:cond delay="0"/>
                                  </p:stCondLst>
                                  <p:childTnLst>
                                    <p:set>
                                      <p:cBhvr>
                                        <p:cTn id="8" dur="1" fill="hold">
                                          <p:stCondLst>
                                            <p:cond delay="0"/>
                                          </p:stCondLst>
                                        </p:cTn>
                                        <p:tgtEl>
                                          <p:spTgt spid="35854"/>
                                        </p:tgtEl>
                                        <p:attrNameLst>
                                          <p:attrName>style.visibility</p:attrName>
                                        </p:attrNameLst>
                                      </p:cBhvr>
                                      <p:to>
                                        <p:strVal val="visible"/>
                                      </p:to>
                                    </p:set>
                                    <p:anim calcmode="lin" valueType="num">
                                      <p:cBhvr>
                                        <p:cTn id="9" dur="500" fill="hold"/>
                                        <p:tgtEl>
                                          <p:spTgt spid="35854"/>
                                        </p:tgtEl>
                                        <p:attrNameLst>
                                          <p:attrName>ppt_w</p:attrName>
                                        </p:attrNameLst>
                                      </p:cBhvr>
                                      <p:tavLst>
                                        <p:tav tm="0">
                                          <p:val>
                                            <p:fltVal val="0"/>
                                          </p:val>
                                        </p:tav>
                                        <p:tav tm="100000">
                                          <p:val>
                                            <p:strVal val="#ppt_w"/>
                                          </p:val>
                                        </p:tav>
                                      </p:tavLst>
                                    </p:anim>
                                    <p:anim calcmode="lin" valueType="num">
                                      <p:cBhvr>
                                        <p:cTn id="10" dur="500" fill="hold"/>
                                        <p:tgtEl>
                                          <p:spTgt spid="3585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35846"/>
                                        </p:tgtEl>
                                        <p:attrNameLst>
                                          <p:attrName>style.visibility</p:attrName>
                                        </p:attrNameLst>
                                      </p:cBhvr>
                                      <p:to>
                                        <p:strVal val="visible"/>
                                      </p:to>
                                    </p:set>
                                    <p:anim calcmode="lin" valueType="num">
                                      <p:cBhvr additive="base">
                                        <p:cTn id="15" dur="500" fill="hold"/>
                                        <p:tgtEl>
                                          <p:spTgt spid="35846"/>
                                        </p:tgtEl>
                                        <p:attrNameLst>
                                          <p:attrName>ppt_x</p:attrName>
                                        </p:attrNameLst>
                                      </p:cBhvr>
                                      <p:tavLst>
                                        <p:tav tm="0">
                                          <p:val>
                                            <p:strVal val="#ppt_x"/>
                                          </p:val>
                                        </p:tav>
                                        <p:tav tm="100000">
                                          <p:val>
                                            <p:strVal val="#ppt_x"/>
                                          </p:val>
                                        </p:tav>
                                      </p:tavLst>
                                    </p:anim>
                                    <p:anim calcmode="lin" valueType="num">
                                      <p:cBhvr additive="base">
                                        <p:cTn id="16" dur="500" fill="hold"/>
                                        <p:tgtEl>
                                          <p:spTgt spid="3584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5847"/>
                                        </p:tgtEl>
                                        <p:attrNameLst>
                                          <p:attrName>style.visibility</p:attrName>
                                        </p:attrNameLst>
                                      </p:cBhvr>
                                      <p:to>
                                        <p:strVal val="visible"/>
                                      </p:to>
                                    </p:set>
                                    <p:anim calcmode="lin" valueType="num">
                                      <p:cBhvr additive="base">
                                        <p:cTn id="21" dur="500" fill="hold"/>
                                        <p:tgtEl>
                                          <p:spTgt spid="35847"/>
                                        </p:tgtEl>
                                        <p:attrNameLst>
                                          <p:attrName>ppt_x</p:attrName>
                                        </p:attrNameLst>
                                      </p:cBhvr>
                                      <p:tavLst>
                                        <p:tav tm="0">
                                          <p:val>
                                            <p:strVal val="0-#ppt_w/2"/>
                                          </p:val>
                                        </p:tav>
                                        <p:tav tm="100000">
                                          <p:val>
                                            <p:strVal val="#ppt_x"/>
                                          </p:val>
                                        </p:tav>
                                      </p:tavLst>
                                    </p:anim>
                                    <p:anim calcmode="lin" valueType="num">
                                      <p:cBhvr additive="base">
                                        <p:cTn id="22" dur="500" fill="hold"/>
                                        <p:tgtEl>
                                          <p:spTgt spid="3584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5848"/>
                                        </p:tgtEl>
                                        <p:attrNameLst>
                                          <p:attrName>style.visibility</p:attrName>
                                        </p:attrNameLst>
                                      </p:cBhvr>
                                      <p:to>
                                        <p:strVal val="visible"/>
                                      </p:to>
                                    </p:set>
                                    <p:anim calcmode="lin" valueType="num">
                                      <p:cBhvr additive="base">
                                        <p:cTn id="27" dur="500" fill="hold"/>
                                        <p:tgtEl>
                                          <p:spTgt spid="35848"/>
                                        </p:tgtEl>
                                        <p:attrNameLst>
                                          <p:attrName>ppt_x</p:attrName>
                                        </p:attrNameLst>
                                      </p:cBhvr>
                                      <p:tavLst>
                                        <p:tav tm="0">
                                          <p:val>
                                            <p:strVal val="1+#ppt_w/2"/>
                                          </p:val>
                                        </p:tav>
                                        <p:tav tm="100000">
                                          <p:val>
                                            <p:strVal val="#ppt_x"/>
                                          </p:val>
                                        </p:tav>
                                      </p:tavLst>
                                    </p:anim>
                                    <p:anim calcmode="lin" valueType="num">
                                      <p:cBhvr additive="base">
                                        <p:cTn id="28" dur="500" fill="hold"/>
                                        <p:tgtEl>
                                          <p:spTgt spid="358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7" grpId="0" animBg="1"/>
      <p:bldP spid="358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Picture1"/>
          <p:cNvPicPr>
            <a:picLocks noChangeAspect="1"/>
          </p:cNvPicPr>
          <p:nvPr/>
        </p:nvPicPr>
        <p:blipFill>
          <a:blip r:embed="rId2"/>
          <a:stretch>
            <a:fillRect/>
          </a:stretch>
        </p:blipFill>
        <p:spPr>
          <a:xfrm rot="5400000">
            <a:off x="7850188" y="1588"/>
            <a:ext cx="1295400" cy="1292225"/>
          </a:xfrm>
          <a:prstGeom prst="rect">
            <a:avLst/>
          </a:prstGeom>
          <a:noFill/>
          <a:ln w="9525">
            <a:noFill/>
          </a:ln>
        </p:spPr>
      </p:pic>
      <p:sp>
        <p:nvSpPr>
          <p:cNvPr id="46082" name="Line 3"/>
          <p:cNvSpPr/>
          <p:nvPr/>
        </p:nvSpPr>
        <p:spPr>
          <a:xfrm>
            <a:off x="0" y="152400"/>
            <a:ext cx="7772400" cy="0"/>
          </a:xfrm>
          <a:prstGeom prst="line">
            <a:avLst/>
          </a:prstGeom>
          <a:ln w="76200" cap="flat" cmpd="tri">
            <a:solidFill>
              <a:srgbClr val="996633"/>
            </a:solidFill>
            <a:prstDash val="solid"/>
            <a:round/>
            <a:headEnd type="none" w="med" len="med"/>
            <a:tailEnd type="none" w="med" len="med"/>
          </a:ln>
        </p:spPr>
      </p:sp>
      <p:sp>
        <p:nvSpPr>
          <p:cNvPr id="46083" name="Line 4"/>
          <p:cNvSpPr/>
          <p:nvPr/>
        </p:nvSpPr>
        <p:spPr>
          <a:xfrm>
            <a:off x="8915400" y="1371600"/>
            <a:ext cx="0" cy="5486400"/>
          </a:xfrm>
          <a:prstGeom prst="line">
            <a:avLst/>
          </a:prstGeom>
          <a:ln w="76200" cap="flat" cmpd="tri">
            <a:solidFill>
              <a:srgbClr val="996633"/>
            </a:solidFill>
            <a:prstDash val="solid"/>
            <a:round/>
            <a:headEnd type="none" w="med" len="med"/>
            <a:tailEnd type="none" w="med" len="med"/>
          </a:ln>
        </p:spPr>
      </p:sp>
      <p:sp>
        <p:nvSpPr>
          <p:cNvPr id="46084" name="Line 5"/>
          <p:cNvSpPr/>
          <p:nvPr/>
        </p:nvSpPr>
        <p:spPr>
          <a:xfrm>
            <a:off x="1371600" y="6708775"/>
            <a:ext cx="7772400" cy="0"/>
          </a:xfrm>
          <a:prstGeom prst="line">
            <a:avLst/>
          </a:prstGeom>
          <a:ln w="76200" cap="flat" cmpd="tri">
            <a:solidFill>
              <a:srgbClr val="996633"/>
            </a:solidFill>
            <a:prstDash val="solid"/>
            <a:round/>
            <a:headEnd type="none" w="med" len="med"/>
            <a:tailEnd type="none" w="med" len="med"/>
          </a:ln>
        </p:spPr>
      </p:sp>
      <p:pic>
        <p:nvPicPr>
          <p:cNvPr id="46085" name="Picture 6" descr="Picture1"/>
          <p:cNvPicPr>
            <a:picLocks noChangeAspect="1"/>
          </p:cNvPicPr>
          <p:nvPr/>
        </p:nvPicPr>
        <p:blipFill>
          <a:blip r:embed="rId2"/>
          <a:stretch>
            <a:fillRect/>
          </a:stretch>
        </p:blipFill>
        <p:spPr>
          <a:xfrm rot="-5400000">
            <a:off x="-1587" y="5564188"/>
            <a:ext cx="1295400" cy="1292225"/>
          </a:xfrm>
          <a:prstGeom prst="rect">
            <a:avLst/>
          </a:prstGeom>
          <a:noFill/>
          <a:ln w="9525">
            <a:noFill/>
          </a:ln>
        </p:spPr>
      </p:pic>
      <p:sp>
        <p:nvSpPr>
          <p:cNvPr id="46086" name="Line 7"/>
          <p:cNvSpPr/>
          <p:nvPr/>
        </p:nvSpPr>
        <p:spPr>
          <a:xfrm>
            <a:off x="228600" y="0"/>
            <a:ext cx="0" cy="5638800"/>
          </a:xfrm>
          <a:prstGeom prst="line">
            <a:avLst/>
          </a:prstGeom>
          <a:ln w="76200" cap="flat" cmpd="tri">
            <a:solidFill>
              <a:srgbClr val="996633"/>
            </a:solidFill>
            <a:prstDash val="solid"/>
            <a:round/>
            <a:headEnd type="none" w="med" len="med"/>
            <a:tailEnd type="none" w="med" len="med"/>
          </a:ln>
        </p:spPr>
      </p:sp>
      <p:sp>
        <p:nvSpPr>
          <p:cNvPr id="46087" name="Text Box 47"/>
          <p:cNvSpPr txBox="1"/>
          <p:nvPr/>
        </p:nvSpPr>
        <p:spPr>
          <a:xfrm>
            <a:off x="307860" y="228684"/>
            <a:ext cx="8607426" cy="6986528"/>
          </a:xfrm>
          <a:prstGeom prst="rect">
            <a:avLst/>
          </a:prstGeom>
          <a:noFill/>
          <a:ln w="9525">
            <a:noFill/>
          </a:ln>
        </p:spPr>
        <p:txBody>
          <a:bodyPr wrap="square" anchor="t" anchorCtr="0">
            <a:spAutoFit/>
          </a:bodyPr>
          <a:lstStyle/>
          <a:p>
            <a:pPr lvl="0">
              <a:spcBef>
                <a:spcPts val="0"/>
              </a:spcBef>
            </a:pPr>
            <a:r>
              <a:rPr lang="en-US" altLang="zh-CN" sz="2800" dirty="0">
                <a:solidFill>
                  <a:srgbClr val="FF0000"/>
                </a:solidFill>
              </a:rPr>
              <a:t>I/ ÔN LÝ THUYẾT</a:t>
            </a:r>
          </a:p>
          <a:p>
            <a:pPr algn="just" eaLnBrk="0" hangingPunct="0">
              <a:spcBef>
                <a:spcPts val="0"/>
              </a:spcBef>
            </a:pPr>
            <a:r>
              <a:rPr lang="en-US" altLang="zh-CN" sz="2800" dirty="0">
                <a:solidFill>
                  <a:srgbClr val="FF0000"/>
                </a:solidFill>
                <a:cs typeface="Times New Roman" panose="02020603050405020304" pitchFamily="18" charset="0"/>
              </a:rPr>
              <a:t>5. Từ đồng nghĩa: </a:t>
            </a:r>
          </a:p>
          <a:p>
            <a:pPr algn="just" eaLnBrk="0" hangingPunct="0">
              <a:spcBef>
                <a:spcPts val="0"/>
              </a:spcBef>
            </a:pPr>
            <a:r>
              <a:rPr lang="en-US" altLang="zh-CN" sz="2800" dirty="0">
                <a:cs typeface="Times New Roman" panose="02020603050405020304" pitchFamily="18" charset="0"/>
              </a:rPr>
              <a:t>a. Thế n</a:t>
            </a:r>
            <a:r>
              <a:rPr lang="en-US" altLang="zh-CN" sz="2800" dirty="0">
                <a:ea typeface="Times New Roman" panose="02020603050405020304" pitchFamily="18" charset="0"/>
                <a:cs typeface="Times New Roman" panose="02020603050405020304" pitchFamily="18" charset="0"/>
              </a:rPr>
              <a:t>à</a:t>
            </a:r>
            <a:r>
              <a:rPr lang="en-US" altLang="zh-CN" sz="2800" dirty="0">
                <a:cs typeface="Times New Roman" panose="02020603050405020304" pitchFamily="18" charset="0"/>
              </a:rPr>
              <a:t>o l</a:t>
            </a:r>
            <a:r>
              <a:rPr lang="en-US" altLang="zh-CN" sz="2800" dirty="0">
                <a:ea typeface="Times New Roman" panose="02020603050405020304" pitchFamily="18" charset="0"/>
                <a:cs typeface="Times New Roman" panose="02020603050405020304" pitchFamily="18" charset="0"/>
              </a:rPr>
              <a:t>à</a:t>
            </a:r>
            <a:r>
              <a:rPr lang="en-US" altLang="zh-CN" sz="2800" dirty="0">
                <a:cs typeface="Times New Roman" panose="02020603050405020304" pitchFamily="18" charset="0"/>
              </a:rPr>
              <a:t> từ đồng nghĩa: </a:t>
            </a:r>
            <a:r>
              <a:rPr lang="en-US" altLang="zh-CN" sz="2800" b="0" dirty="0">
                <a:cs typeface="Times New Roman" panose="02020603050405020304" pitchFamily="18" charset="0"/>
              </a:rPr>
              <a:t>L</a:t>
            </a:r>
            <a:r>
              <a:rPr lang="en-US" altLang="zh-CN" sz="2800" b="0" dirty="0">
                <a:ea typeface="Times New Roman" panose="02020603050405020304" pitchFamily="18" charset="0"/>
                <a:cs typeface="Times New Roman" panose="02020603050405020304" pitchFamily="18" charset="0"/>
              </a:rPr>
              <a:t>à</a:t>
            </a:r>
            <a:r>
              <a:rPr lang="en-US" altLang="zh-CN" sz="2800" b="0" dirty="0">
                <a:cs typeface="Times New Roman" panose="02020603050405020304" pitchFamily="18" charset="0"/>
              </a:rPr>
              <a:t> những từ có nghĩa giống nhau hoặc gần giống nhau. Một từ nhiều nghĩa có thể thuộc nhiều nhóm từ đồng nghĩa khác nhau.</a:t>
            </a:r>
          </a:p>
          <a:p>
            <a:pPr algn="just" eaLnBrk="0" hangingPunct="0">
              <a:spcBef>
                <a:spcPts val="0"/>
              </a:spcBef>
            </a:pPr>
            <a:r>
              <a:rPr lang="en-US" altLang="zh-CN" sz="2800" dirty="0">
                <a:cs typeface="Times New Roman" panose="02020603050405020304" pitchFamily="18" charset="0"/>
              </a:rPr>
              <a:t>b. Các loại từ đồng nghĩa:</a:t>
            </a:r>
            <a:r>
              <a:rPr lang="en-US" altLang="zh-CN" sz="2800" b="0" dirty="0">
                <a:cs typeface="Times New Roman" panose="02020603050405020304" pitchFamily="18" charset="0"/>
              </a:rPr>
              <a:t> </a:t>
            </a:r>
          </a:p>
          <a:p>
            <a:pPr algn="just" eaLnBrk="0" hangingPunct="0">
              <a:spcBef>
                <a:spcPts val="0"/>
              </a:spcBef>
            </a:pPr>
            <a:r>
              <a:rPr lang="en-US" altLang="zh-CN" sz="2800" b="0" dirty="0">
                <a:cs typeface="Times New Roman" panose="02020603050405020304" pitchFamily="18" charset="0"/>
              </a:rPr>
              <a:t>- Từ đồng nghĩa ho</a:t>
            </a:r>
            <a:r>
              <a:rPr lang="en-US" altLang="zh-CN" sz="2800" b="0" dirty="0">
                <a:ea typeface="Times New Roman" panose="02020603050405020304" pitchFamily="18" charset="0"/>
                <a:cs typeface="Times New Roman" panose="02020603050405020304" pitchFamily="18" charset="0"/>
              </a:rPr>
              <a:t>à</a:t>
            </a:r>
            <a:r>
              <a:rPr lang="en-US" altLang="zh-CN" sz="2800" b="0" dirty="0">
                <a:cs typeface="Times New Roman" panose="02020603050405020304" pitchFamily="18" charset="0"/>
              </a:rPr>
              <a:t>n to</a:t>
            </a:r>
            <a:r>
              <a:rPr lang="en-US" altLang="zh-CN" sz="2800" b="0" dirty="0">
                <a:ea typeface="Times New Roman" panose="02020603050405020304" pitchFamily="18" charset="0"/>
                <a:cs typeface="Times New Roman" panose="02020603050405020304" pitchFamily="18" charset="0"/>
              </a:rPr>
              <a:t>à</a:t>
            </a:r>
            <a:r>
              <a:rPr lang="en-US" altLang="zh-CN" sz="2800" b="0" dirty="0">
                <a:cs typeface="Times New Roman" panose="02020603050405020304" pitchFamily="18" charset="0"/>
              </a:rPr>
              <a:t>n (Ví dụ: quả = trái) </a:t>
            </a:r>
          </a:p>
          <a:p>
            <a:pPr algn="just" eaLnBrk="0" hangingPunct="0">
              <a:spcBef>
                <a:spcPts val="0"/>
              </a:spcBef>
            </a:pPr>
            <a:r>
              <a:rPr lang="en-US" altLang="zh-CN" sz="2800" b="0" dirty="0">
                <a:cs typeface="Times New Roman" panose="02020603050405020304" pitchFamily="18" charset="0"/>
              </a:rPr>
              <a:t>- Từ đồng nghĩa không ho</a:t>
            </a:r>
            <a:r>
              <a:rPr lang="en-US" altLang="zh-CN" sz="2800" b="0" dirty="0">
                <a:ea typeface="Times New Roman" panose="02020603050405020304" pitchFamily="18" charset="0"/>
                <a:cs typeface="Times New Roman" panose="02020603050405020304" pitchFamily="18" charset="0"/>
              </a:rPr>
              <a:t>à</a:t>
            </a:r>
            <a:r>
              <a:rPr lang="en-US" altLang="zh-CN" sz="2800" b="0" dirty="0">
                <a:cs typeface="Times New Roman" panose="02020603050405020304" pitchFamily="18" charset="0"/>
              </a:rPr>
              <a:t>n to</a:t>
            </a:r>
            <a:r>
              <a:rPr lang="en-US" altLang="zh-CN" sz="2800" b="0" dirty="0">
                <a:ea typeface="Times New Roman" panose="02020603050405020304" pitchFamily="18" charset="0"/>
                <a:cs typeface="Times New Roman" panose="02020603050405020304" pitchFamily="18" charset="0"/>
              </a:rPr>
              <a:t>à</a:t>
            </a:r>
            <a:r>
              <a:rPr lang="en-US" altLang="zh-CN" sz="2800" b="0" dirty="0">
                <a:cs typeface="Times New Roman" panose="02020603050405020304" pitchFamily="18" charset="0"/>
              </a:rPr>
              <a:t>n (Ví dụ: bỏ mạng v</a:t>
            </a:r>
            <a:r>
              <a:rPr lang="en-US" altLang="zh-CN" sz="2800" b="0" dirty="0">
                <a:ea typeface="Times New Roman" panose="02020603050405020304" pitchFamily="18" charset="0"/>
                <a:cs typeface="Times New Roman" panose="02020603050405020304" pitchFamily="18" charset="0"/>
              </a:rPr>
              <a:t>à</a:t>
            </a:r>
            <a:r>
              <a:rPr lang="en-US" altLang="zh-CN" sz="2800" b="0" dirty="0">
                <a:cs typeface="Times New Roman" panose="02020603050405020304" pitchFamily="18" charset="0"/>
              </a:rPr>
              <a:t> hi sinh) </a:t>
            </a:r>
          </a:p>
          <a:p>
            <a:pPr algn="just" eaLnBrk="0" hangingPunct="0">
              <a:spcBef>
                <a:spcPts val="0"/>
              </a:spcBef>
            </a:pPr>
            <a:r>
              <a:rPr lang="en-US" altLang="zh-CN" sz="2800" dirty="0">
                <a:cs typeface="Times New Roman" panose="02020603050405020304" pitchFamily="18" charset="0"/>
              </a:rPr>
              <a:t>c. Sử dụng từ đồng nghĩa:</a:t>
            </a:r>
            <a:r>
              <a:rPr lang="en-US" altLang="zh-CN" sz="2800" b="0" dirty="0">
                <a:cs typeface="Times New Roman" panose="02020603050405020304" pitchFamily="18" charset="0"/>
              </a:rPr>
              <a:t>Trong một số trường hợp với các từ đồng nghĩa có sắc thái khác nhau, chúng không thể thay thế cho nhau. (Ví dụ: chia li v</a:t>
            </a:r>
            <a:r>
              <a:rPr lang="en-US" altLang="zh-CN" sz="2800" b="0" dirty="0">
                <a:ea typeface="Times New Roman" panose="02020603050405020304" pitchFamily="18" charset="0"/>
                <a:cs typeface="Times New Roman" panose="02020603050405020304" pitchFamily="18" charset="0"/>
              </a:rPr>
              <a:t>à</a:t>
            </a:r>
            <a:r>
              <a:rPr lang="en-US" altLang="zh-CN" sz="2800" b="0" dirty="0">
                <a:cs typeface="Times New Roman" panose="02020603050405020304" pitchFamily="18" charset="0"/>
              </a:rPr>
              <a:t> chia tay)</a:t>
            </a:r>
          </a:p>
          <a:p>
            <a:pPr algn="just" eaLnBrk="0" hangingPunct="0">
              <a:spcBef>
                <a:spcPts val="0"/>
              </a:spcBef>
            </a:pPr>
            <a:r>
              <a:rPr lang="en-US" sz="2800" dirty="0">
                <a:solidFill>
                  <a:srgbClr val="000000"/>
                </a:solidFill>
                <a:cs typeface="Times New Roman" panose="02020603050405020304" pitchFamily="18" charset="0"/>
                <a:sym typeface="+mn-ea"/>
              </a:rPr>
              <a:t> * Tại sao c</a:t>
            </a:r>
            <a:r>
              <a:rPr sz="2800" dirty="0">
                <a:solidFill>
                  <a:srgbClr val="000000"/>
                </a:solidFill>
                <a:cs typeface="Times New Roman" panose="02020603050405020304" pitchFamily="18" charset="0"/>
                <a:sym typeface="+mn-ea"/>
              </a:rPr>
              <a:t>ó hiện tượng từ đồng nghĩa</a:t>
            </a:r>
            <a:r>
              <a:rPr lang="en-US" sz="2800" dirty="0">
                <a:solidFill>
                  <a:srgbClr val="000000"/>
                </a:solidFill>
                <a:cs typeface="Times New Roman" panose="02020603050405020304" pitchFamily="18" charset="0"/>
                <a:sym typeface="+mn-ea"/>
              </a:rPr>
              <a:t>:</a:t>
            </a:r>
            <a:r>
              <a:rPr sz="2800" dirty="0">
                <a:solidFill>
                  <a:srgbClr val="000000"/>
                </a:solidFill>
                <a:cs typeface="Times New Roman" panose="02020603050405020304" pitchFamily="18" charset="0"/>
                <a:sym typeface="+mn-ea"/>
              </a:rPr>
              <a:t> </a:t>
            </a:r>
            <a:r>
              <a:rPr sz="2800" b="0" dirty="0">
                <a:solidFill>
                  <a:srgbClr val="000000"/>
                </a:solidFill>
                <a:cs typeface="Times New Roman" panose="02020603050405020304" pitchFamily="18" charset="0"/>
                <a:sym typeface="+mn-ea"/>
              </a:rPr>
              <a:t>l</a:t>
            </a:r>
            <a:r>
              <a:rPr sz="2800" b="0" dirty="0">
                <a:solidFill>
                  <a:srgbClr val="000000"/>
                </a:solidFill>
                <a:ea typeface="Times New Roman" panose="02020603050405020304" pitchFamily="18" charset="0"/>
                <a:cs typeface="Times New Roman" panose="02020603050405020304" pitchFamily="18" charset="0"/>
                <a:sym typeface="+mn-ea"/>
              </a:rPr>
              <a:t>à</a:t>
            </a:r>
            <a:r>
              <a:rPr sz="2800" b="0" dirty="0">
                <a:solidFill>
                  <a:srgbClr val="000000"/>
                </a:solidFill>
                <a:cs typeface="Times New Roman" panose="02020603050405020304" pitchFamily="18" charset="0"/>
                <a:sym typeface="+mn-ea"/>
              </a:rPr>
              <a:t> do hiện tượng nói giảm, nói tránh, tập quán vùng miền, cấu trúc từ Hán Việt.</a:t>
            </a:r>
            <a:endParaRPr sz="2800" dirty="0">
              <a:solidFill>
                <a:srgbClr val="000000"/>
              </a:solidFill>
              <a:cs typeface="Times New Roman" panose="02020603050405020304" pitchFamily="18" charset="0"/>
            </a:endParaRPr>
          </a:p>
          <a:p>
            <a:pPr algn="just" eaLnBrk="0" hangingPunct="0">
              <a:spcBef>
                <a:spcPts val="0"/>
              </a:spcBef>
            </a:pPr>
            <a:endParaRPr lang="en-US" altLang="zh-CN" sz="2800" b="0" dirty="0">
              <a:ea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Picture1"/>
          <p:cNvPicPr>
            <a:picLocks noChangeAspect="1"/>
          </p:cNvPicPr>
          <p:nvPr/>
        </p:nvPicPr>
        <p:blipFill>
          <a:blip r:embed="rId2"/>
          <a:stretch>
            <a:fillRect/>
          </a:stretch>
        </p:blipFill>
        <p:spPr>
          <a:xfrm rot="5400000">
            <a:off x="7850188" y="1588"/>
            <a:ext cx="1295400" cy="1292225"/>
          </a:xfrm>
          <a:prstGeom prst="rect">
            <a:avLst/>
          </a:prstGeom>
          <a:noFill/>
          <a:ln w="9525">
            <a:noFill/>
          </a:ln>
        </p:spPr>
      </p:pic>
      <p:sp>
        <p:nvSpPr>
          <p:cNvPr id="47106" name="Line 3"/>
          <p:cNvSpPr/>
          <p:nvPr/>
        </p:nvSpPr>
        <p:spPr>
          <a:xfrm>
            <a:off x="0" y="152400"/>
            <a:ext cx="7772400" cy="0"/>
          </a:xfrm>
          <a:prstGeom prst="line">
            <a:avLst/>
          </a:prstGeom>
          <a:ln w="76200" cap="flat" cmpd="tri">
            <a:solidFill>
              <a:srgbClr val="996633"/>
            </a:solidFill>
            <a:prstDash val="solid"/>
            <a:round/>
            <a:headEnd type="none" w="med" len="med"/>
            <a:tailEnd type="none" w="med" len="med"/>
          </a:ln>
        </p:spPr>
      </p:sp>
      <p:sp>
        <p:nvSpPr>
          <p:cNvPr id="47107" name="Line 4"/>
          <p:cNvSpPr/>
          <p:nvPr/>
        </p:nvSpPr>
        <p:spPr>
          <a:xfrm>
            <a:off x="8915400" y="1371600"/>
            <a:ext cx="0" cy="5486400"/>
          </a:xfrm>
          <a:prstGeom prst="line">
            <a:avLst/>
          </a:prstGeom>
          <a:ln w="76200" cap="flat" cmpd="tri">
            <a:solidFill>
              <a:srgbClr val="996633"/>
            </a:solidFill>
            <a:prstDash val="solid"/>
            <a:round/>
            <a:headEnd type="none" w="med" len="med"/>
            <a:tailEnd type="none" w="med" len="med"/>
          </a:ln>
        </p:spPr>
      </p:sp>
      <p:sp>
        <p:nvSpPr>
          <p:cNvPr id="47108" name="Line 5"/>
          <p:cNvSpPr/>
          <p:nvPr/>
        </p:nvSpPr>
        <p:spPr>
          <a:xfrm>
            <a:off x="1371600" y="6708775"/>
            <a:ext cx="7772400" cy="0"/>
          </a:xfrm>
          <a:prstGeom prst="line">
            <a:avLst/>
          </a:prstGeom>
          <a:ln w="76200" cap="flat" cmpd="tri">
            <a:solidFill>
              <a:srgbClr val="996633"/>
            </a:solidFill>
            <a:prstDash val="solid"/>
            <a:round/>
            <a:headEnd type="none" w="med" len="med"/>
            <a:tailEnd type="none" w="med" len="med"/>
          </a:ln>
        </p:spPr>
      </p:sp>
      <p:pic>
        <p:nvPicPr>
          <p:cNvPr id="47109" name="Picture 6" descr="Picture1"/>
          <p:cNvPicPr>
            <a:picLocks noChangeAspect="1"/>
          </p:cNvPicPr>
          <p:nvPr/>
        </p:nvPicPr>
        <p:blipFill>
          <a:blip r:embed="rId2"/>
          <a:stretch>
            <a:fillRect/>
          </a:stretch>
        </p:blipFill>
        <p:spPr>
          <a:xfrm rot="-5400000">
            <a:off x="-1587" y="5564188"/>
            <a:ext cx="1295400" cy="1292225"/>
          </a:xfrm>
          <a:prstGeom prst="rect">
            <a:avLst/>
          </a:prstGeom>
          <a:noFill/>
          <a:ln w="9525">
            <a:noFill/>
          </a:ln>
        </p:spPr>
      </p:pic>
      <p:sp>
        <p:nvSpPr>
          <p:cNvPr id="47110" name="Line 7"/>
          <p:cNvSpPr/>
          <p:nvPr/>
        </p:nvSpPr>
        <p:spPr>
          <a:xfrm>
            <a:off x="228600" y="0"/>
            <a:ext cx="0" cy="5638800"/>
          </a:xfrm>
          <a:prstGeom prst="line">
            <a:avLst/>
          </a:prstGeom>
          <a:ln w="76200" cap="flat" cmpd="tri">
            <a:solidFill>
              <a:srgbClr val="996633"/>
            </a:solidFill>
            <a:prstDash val="solid"/>
            <a:round/>
            <a:headEnd type="none" w="med" len="med"/>
            <a:tailEnd type="none" w="med" len="med"/>
          </a:ln>
        </p:spPr>
      </p:sp>
      <p:sp>
        <p:nvSpPr>
          <p:cNvPr id="47111" name="Text Box 47"/>
          <p:cNvSpPr txBox="1"/>
          <p:nvPr/>
        </p:nvSpPr>
        <p:spPr>
          <a:xfrm>
            <a:off x="307975" y="647700"/>
            <a:ext cx="8378821" cy="5478423"/>
          </a:xfrm>
          <a:prstGeom prst="rect">
            <a:avLst/>
          </a:prstGeom>
          <a:noFill/>
          <a:ln w="9525">
            <a:noFill/>
          </a:ln>
        </p:spPr>
        <p:txBody>
          <a:bodyPr wrap="square" anchor="t" anchorCtr="0">
            <a:spAutoFit/>
          </a:bodyPr>
          <a:lstStyle/>
          <a:p>
            <a:pPr algn="just" eaLnBrk="0" hangingPunct="0">
              <a:spcBef>
                <a:spcPct val="50000"/>
              </a:spcBef>
            </a:pPr>
            <a:r>
              <a:rPr lang="en-US" altLang="zh-CN" sz="2800" dirty="0">
                <a:solidFill>
                  <a:srgbClr val="FF0000"/>
                </a:solidFill>
                <a:latin typeface="Times New Roman" panose="02020603050405020304" pitchFamily="18" charset="0"/>
              </a:rPr>
              <a:t> </a:t>
            </a:r>
            <a:endParaRPr lang="en-US" altLang="zh-CN" sz="2800" b="0" dirty="0">
              <a:latin typeface="Times New Roman" panose="02020603050405020304" pitchFamily="18" charset="0"/>
              <a:cs typeface="Times New Roman" panose="02020603050405020304" pitchFamily="18" charset="0"/>
            </a:endParaRPr>
          </a:p>
          <a:p>
            <a:pPr algn="just" eaLnBrk="0" hangingPunct="0">
              <a:spcBef>
                <a:spcPct val="50000"/>
              </a:spcBef>
            </a:pPr>
            <a:r>
              <a:rPr lang="en-US" altLang="zh-CN" sz="2800" dirty="0">
                <a:cs typeface="Times New Roman" panose="02020603050405020304" pitchFamily="18" charset="0"/>
              </a:rPr>
              <a:t>a. Thế n</a:t>
            </a:r>
            <a:r>
              <a:rPr lang="en-US" altLang="zh-CN" sz="2800" dirty="0">
                <a:ea typeface="Times New Roman" panose="02020603050405020304" pitchFamily="18" charset="0"/>
              </a:rPr>
              <a:t>à</a:t>
            </a:r>
            <a:r>
              <a:rPr lang="en-US" altLang="zh-CN" sz="2800" dirty="0">
                <a:cs typeface="Times New Roman" panose="02020603050405020304" pitchFamily="18" charset="0"/>
              </a:rPr>
              <a:t>o l</a:t>
            </a:r>
            <a:r>
              <a:rPr lang="en-US" altLang="zh-CN" sz="2800" dirty="0">
                <a:ea typeface="Times New Roman" panose="02020603050405020304" pitchFamily="18" charset="0"/>
              </a:rPr>
              <a:t>à</a:t>
            </a:r>
            <a:r>
              <a:rPr lang="en-US" altLang="zh-CN" sz="2800" dirty="0">
                <a:cs typeface="Times New Roman" panose="02020603050405020304" pitchFamily="18" charset="0"/>
              </a:rPr>
              <a:t> từ trái nghĩa:</a:t>
            </a:r>
            <a:r>
              <a:rPr lang="en-US" altLang="zh-CN" sz="2800" b="0" dirty="0">
                <a:cs typeface="Times New Roman" panose="02020603050405020304" pitchFamily="18" charset="0"/>
              </a:rPr>
              <a:t> </a:t>
            </a:r>
            <a:r>
              <a:rPr lang="en-US" altLang="zh-CN" sz="2800" b="0" dirty="0"/>
              <a:t>Từ trái nghĩa là những từ có nghĩa trái ngược nhau. Một từ nhiều nghĩa có thể thuộc nhiều cặp từ trái nghĩa khác nhau. (Ví dụ: Trẻ - già)</a:t>
            </a:r>
          </a:p>
          <a:p>
            <a:pPr algn="just" eaLnBrk="0" hangingPunct="0">
              <a:spcBef>
                <a:spcPct val="50000"/>
              </a:spcBef>
            </a:pPr>
            <a:r>
              <a:rPr lang="en-US" altLang="zh-CN" sz="2800" dirty="0">
                <a:latin typeface="Times New Roman" panose="02020603050405020304" pitchFamily="18" charset="0"/>
                <a:cs typeface="Times New Roman" panose="02020603050405020304" pitchFamily="18" charset="0"/>
              </a:rPr>
              <a:t>b. Sử dụng từ trái nghĩa: </a:t>
            </a:r>
            <a:r>
              <a:rPr lang="en-US" altLang="zh-CN" sz="2800" b="0" dirty="0">
                <a:latin typeface="Times New Roman" panose="02020603050405020304" pitchFamily="18" charset="0"/>
                <a:cs typeface="Times New Roman" panose="02020603050405020304" pitchFamily="18" charset="0"/>
              </a:rPr>
              <a:t>Từ trái nghĩa được sử dụng trong thể đối, tạo các hình tượng tương phản, gây ấn tượng mạnh, làm cho lời nói thêm sinh động </a:t>
            </a:r>
          </a:p>
          <a:p>
            <a:pPr algn="just" eaLnBrk="0" hangingPunct="0">
              <a:spcBef>
                <a:spcPct val="50000"/>
              </a:spcBef>
            </a:pPr>
            <a:r>
              <a:rPr lang="en-US" altLang="zh-CN" sz="2800" b="0" dirty="0">
                <a:sym typeface="+mn-ea"/>
              </a:rPr>
              <a:t>Ví dụ: </a:t>
            </a:r>
            <a:r>
              <a:rPr lang="en-US" altLang="zh-CN" sz="2800" b="0" dirty="0">
                <a:solidFill>
                  <a:schemeClr val="tx1"/>
                </a:solidFill>
                <a:sym typeface="+mn-ea"/>
              </a:rPr>
              <a:t>Mắt nhắm mắt mở</a:t>
            </a:r>
            <a:endParaRPr lang="en-US" altLang="zh-CN" sz="2800" b="0" dirty="0">
              <a:solidFill>
                <a:schemeClr val="tx1"/>
              </a:solidFill>
            </a:endParaRPr>
          </a:p>
          <a:p>
            <a:pPr algn="just" eaLnBrk="0" hangingPunct="0">
              <a:spcBef>
                <a:spcPct val="50000"/>
              </a:spcBef>
            </a:pPr>
            <a:endParaRPr lang="en-US" altLang="zh-CN" sz="2800" b="0" dirty="0">
              <a:latin typeface="Times New Roman" panose="02020603050405020304" pitchFamily="18" charset="0"/>
              <a:cs typeface="Times New Roman" panose="02020603050405020304" pitchFamily="18" charset="0"/>
            </a:endParaRPr>
          </a:p>
          <a:p>
            <a:pPr algn="just" eaLnBrk="0" hangingPunct="0">
              <a:spcBef>
                <a:spcPct val="50000"/>
              </a:spcBef>
            </a:pPr>
            <a:endParaRPr lang="en-US" altLang="zh-CN" sz="2800" b="0" dirty="0">
              <a:latin typeface="Times New Roman" panose="02020603050405020304" pitchFamily="18" charset="0"/>
              <a:ea typeface="Times New Roman" panose="02020603050405020304" pitchFamily="18" charset="0"/>
            </a:endParaRPr>
          </a:p>
        </p:txBody>
      </p:sp>
      <p:sp>
        <p:nvSpPr>
          <p:cNvPr id="47112" name="Text Box 1"/>
          <p:cNvSpPr txBox="1"/>
          <p:nvPr/>
        </p:nvSpPr>
        <p:spPr>
          <a:xfrm>
            <a:off x="307975" y="291481"/>
            <a:ext cx="5080000" cy="954107"/>
          </a:xfrm>
          <a:prstGeom prst="rect">
            <a:avLst/>
          </a:prstGeom>
          <a:noFill/>
          <a:ln w="9525">
            <a:noFill/>
          </a:ln>
        </p:spPr>
        <p:txBody>
          <a:bodyPr wrap="square" anchor="t" anchorCtr="0">
            <a:spAutoFit/>
          </a:bodyPr>
          <a:lstStyle/>
          <a:p>
            <a:pPr lvl="0"/>
            <a:r>
              <a:rPr lang="en-US" altLang="zh-CN" sz="2800" dirty="0">
                <a:solidFill>
                  <a:srgbClr val="FF0000"/>
                </a:solidFill>
              </a:rPr>
              <a:t>I/ ÔN LÝ THUYẾT</a:t>
            </a:r>
          </a:p>
          <a:p>
            <a:r>
              <a:rPr lang="en-US" altLang="zh-CN" sz="2800" dirty="0">
                <a:solidFill>
                  <a:srgbClr val="FF0000"/>
                </a:solidFill>
                <a:latin typeface="Times New Roman" panose="02020603050405020304" pitchFamily="18" charset="0"/>
              </a:rPr>
              <a:t>6. Từ trái nghĩa</a:t>
            </a:r>
            <a:endParaRPr lang="en-US" altLang="zh-CN" sz="2800" dirty="0">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Picture1"/>
          <p:cNvPicPr>
            <a:picLocks noChangeAspect="1"/>
          </p:cNvPicPr>
          <p:nvPr/>
        </p:nvPicPr>
        <p:blipFill>
          <a:blip r:embed="rId2"/>
          <a:stretch>
            <a:fillRect/>
          </a:stretch>
        </p:blipFill>
        <p:spPr>
          <a:xfrm rot="5400000">
            <a:off x="7850188" y="1588"/>
            <a:ext cx="1295400" cy="1292225"/>
          </a:xfrm>
          <a:prstGeom prst="rect">
            <a:avLst/>
          </a:prstGeom>
          <a:noFill/>
          <a:ln w="9525">
            <a:noFill/>
          </a:ln>
        </p:spPr>
      </p:pic>
      <p:sp>
        <p:nvSpPr>
          <p:cNvPr id="47106" name="Line 3"/>
          <p:cNvSpPr/>
          <p:nvPr/>
        </p:nvSpPr>
        <p:spPr>
          <a:xfrm>
            <a:off x="0" y="152400"/>
            <a:ext cx="7772400" cy="0"/>
          </a:xfrm>
          <a:prstGeom prst="line">
            <a:avLst/>
          </a:prstGeom>
          <a:ln w="76200" cap="flat" cmpd="tri">
            <a:solidFill>
              <a:srgbClr val="996633"/>
            </a:solidFill>
            <a:prstDash val="solid"/>
            <a:round/>
            <a:headEnd type="none" w="med" len="med"/>
            <a:tailEnd type="none" w="med" len="med"/>
          </a:ln>
        </p:spPr>
      </p:sp>
      <p:sp>
        <p:nvSpPr>
          <p:cNvPr id="47107" name="Line 4"/>
          <p:cNvSpPr/>
          <p:nvPr/>
        </p:nvSpPr>
        <p:spPr>
          <a:xfrm>
            <a:off x="8915400" y="1371600"/>
            <a:ext cx="0" cy="5486400"/>
          </a:xfrm>
          <a:prstGeom prst="line">
            <a:avLst/>
          </a:prstGeom>
          <a:ln w="76200" cap="flat" cmpd="tri">
            <a:solidFill>
              <a:srgbClr val="996633"/>
            </a:solidFill>
            <a:prstDash val="solid"/>
            <a:round/>
            <a:headEnd type="none" w="med" len="med"/>
            <a:tailEnd type="none" w="med" len="med"/>
          </a:ln>
        </p:spPr>
      </p:sp>
      <p:sp>
        <p:nvSpPr>
          <p:cNvPr id="47108" name="Line 5"/>
          <p:cNvSpPr/>
          <p:nvPr/>
        </p:nvSpPr>
        <p:spPr>
          <a:xfrm>
            <a:off x="1371600" y="6708775"/>
            <a:ext cx="7772400" cy="0"/>
          </a:xfrm>
          <a:prstGeom prst="line">
            <a:avLst/>
          </a:prstGeom>
          <a:ln w="76200" cap="flat" cmpd="tri">
            <a:solidFill>
              <a:srgbClr val="996633"/>
            </a:solidFill>
            <a:prstDash val="solid"/>
            <a:round/>
            <a:headEnd type="none" w="med" len="med"/>
            <a:tailEnd type="none" w="med" len="med"/>
          </a:ln>
        </p:spPr>
      </p:sp>
      <p:pic>
        <p:nvPicPr>
          <p:cNvPr id="47109" name="Picture 6" descr="Picture1"/>
          <p:cNvPicPr>
            <a:picLocks noChangeAspect="1"/>
          </p:cNvPicPr>
          <p:nvPr/>
        </p:nvPicPr>
        <p:blipFill>
          <a:blip r:embed="rId2"/>
          <a:stretch>
            <a:fillRect/>
          </a:stretch>
        </p:blipFill>
        <p:spPr>
          <a:xfrm rot="-5400000">
            <a:off x="-1587" y="5564188"/>
            <a:ext cx="1295400" cy="1292225"/>
          </a:xfrm>
          <a:prstGeom prst="rect">
            <a:avLst/>
          </a:prstGeom>
          <a:noFill/>
          <a:ln w="9525">
            <a:noFill/>
          </a:ln>
        </p:spPr>
      </p:pic>
      <p:sp>
        <p:nvSpPr>
          <p:cNvPr id="47110" name="Line 7"/>
          <p:cNvSpPr/>
          <p:nvPr/>
        </p:nvSpPr>
        <p:spPr>
          <a:xfrm>
            <a:off x="228600" y="0"/>
            <a:ext cx="0" cy="5638800"/>
          </a:xfrm>
          <a:prstGeom prst="line">
            <a:avLst/>
          </a:prstGeom>
          <a:ln w="76200" cap="flat" cmpd="tri">
            <a:solidFill>
              <a:srgbClr val="996633"/>
            </a:solidFill>
            <a:prstDash val="solid"/>
            <a:round/>
            <a:headEnd type="none" w="med" len="med"/>
            <a:tailEnd type="none" w="med" len="med"/>
          </a:ln>
        </p:spPr>
      </p:sp>
      <p:sp>
        <p:nvSpPr>
          <p:cNvPr id="2" name="Text Box 1"/>
          <p:cNvSpPr txBox="1"/>
          <p:nvPr/>
        </p:nvSpPr>
        <p:spPr>
          <a:xfrm>
            <a:off x="432435" y="391335"/>
            <a:ext cx="5080000" cy="954107"/>
          </a:xfrm>
          <a:prstGeom prst="rect">
            <a:avLst/>
          </a:prstGeom>
          <a:noFill/>
          <a:ln w="9525">
            <a:noFill/>
          </a:ln>
        </p:spPr>
        <p:txBody>
          <a:bodyPr wrap="square" anchor="t" anchorCtr="0">
            <a:spAutoFit/>
          </a:bodyPr>
          <a:lstStyle/>
          <a:p>
            <a:pPr lvl="0"/>
            <a:r>
              <a:rPr lang="en-US" altLang="zh-CN" sz="2800" dirty="0">
                <a:solidFill>
                  <a:srgbClr val="FF0000"/>
                </a:solidFill>
              </a:rPr>
              <a:t>I/ ÔN LÝ THUYẾT</a:t>
            </a:r>
          </a:p>
          <a:p>
            <a:r>
              <a:rPr lang="en-US" altLang="zh-CN" sz="2800" dirty="0">
                <a:solidFill>
                  <a:srgbClr val="FF0000"/>
                </a:solidFill>
                <a:latin typeface="Times New Roman" panose="02020603050405020304" pitchFamily="18" charset="0"/>
              </a:rPr>
              <a:t>7. </a:t>
            </a:r>
            <a:r>
              <a:rPr lang="en-US" altLang="zh-CN" sz="2800" dirty="0" err="1">
                <a:solidFill>
                  <a:srgbClr val="FF0000"/>
                </a:solidFill>
                <a:latin typeface="Times New Roman" panose="02020603050405020304" pitchFamily="18" charset="0"/>
              </a:rPr>
              <a:t>Từ</a:t>
            </a:r>
            <a:r>
              <a:rPr lang="en-US" altLang="zh-CN" sz="2800" dirty="0">
                <a:solidFill>
                  <a:srgbClr val="FF0000"/>
                </a:solidFill>
                <a:latin typeface="Times New Roman" panose="02020603050405020304" pitchFamily="18" charset="0"/>
              </a:rPr>
              <a:t> đồng âm</a:t>
            </a:r>
          </a:p>
        </p:txBody>
      </p:sp>
      <p:sp>
        <p:nvSpPr>
          <p:cNvPr id="3" name="Text Box 2"/>
          <p:cNvSpPr txBox="1"/>
          <p:nvPr/>
        </p:nvSpPr>
        <p:spPr>
          <a:xfrm>
            <a:off x="457201" y="1447801"/>
            <a:ext cx="8279130" cy="3539430"/>
          </a:xfrm>
          <a:prstGeom prst="rect">
            <a:avLst/>
          </a:prstGeom>
          <a:noFill/>
          <a:ln w="9525">
            <a:noFill/>
          </a:ln>
        </p:spPr>
        <p:txBody>
          <a:bodyPr wrap="square" anchor="t" anchorCtr="0">
            <a:spAutoFit/>
          </a:bodyPr>
          <a:lstStyle/>
          <a:p>
            <a:r>
              <a:rPr lang="en-US" altLang="zh-CN" sz="2800" dirty="0">
                <a:cs typeface="Times New Roman" panose="02020603050405020304" pitchFamily="18" charset="0"/>
                <a:sym typeface="+mn-ea"/>
              </a:rPr>
              <a:t>a. Thế n</a:t>
            </a:r>
            <a:r>
              <a:rPr lang="en-US" altLang="zh-CN" sz="2800" dirty="0">
                <a:ea typeface="Times New Roman" panose="02020603050405020304" pitchFamily="18" charset="0"/>
                <a:sym typeface="+mn-ea"/>
              </a:rPr>
              <a:t>à</a:t>
            </a:r>
            <a:r>
              <a:rPr lang="en-US" altLang="zh-CN" sz="2800" dirty="0">
                <a:cs typeface="Times New Roman" panose="02020603050405020304" pitchFamily="18" charset="0"/>
                <a:sym typeface="+mn-ea"/>
              </a:rPr>
              <a:t>o l</a:t>
            </a:r>
            <a:r>
              <a:rPr lang="en-US" altLang="zh-CN" sz="2800" dirty="0">
                <a:ea typeface="Times New Roman" panose="02020603050405020304" pitchFamily="18" charset="0"/>
                <a:sym typeface="+mn-ea"/>
              </a:rPr>
              <a:t>à</a:t>
            </a:r>
            <a:r>
              <a:rPr lang="en-US" altLang="zh-CN" sz="2800" dirty="0">
                <a:cs typeface="Times New Roman" panose="02020603050405020304" pitchFamily="18" charset="0"/>
                <a:sym typeface="+mn-ea"/>
              </a:rPr>
              <a:t> từ </a:t>
            </a:r>
            <a:r>
              <a:rPr lang="en-US" altLang="zh-CN" sz="2800" dirty="0">
                <a:solidFill>
                  <a:schemeClr val="tx1"/>
                </a:solidFill>
                <a:sym typeface="+mn-ea"/>
              </a:rPr>
              <a:t>đồng âm</a:t>
            </a:r>
            <a:r>
              <a:rPr lang="en-US" altLang="zh-CN" sz="2800" dirty="0">
                <a:cs typeface="Times New Roman" panose="02020603050405020304" pitchFamily="18" charset="0"/>
                <a:sym typeface="+mn-ea"/>
              </a:rPr>
              <a:t>: </a:t>
            </a:r>
            <a:r>
              <a:rPr lang="en-US" altLang="zh-CN" sz="2800" b="0" dirty="0">
                <a:cs typeface="Times New Roman" panose="02020603050405020304" pitchFamily="18" charset="0"/>
                <a:sym typeface="+mn-ea"/>
              </a:rPr>
              <a:t>Từ đồng âm là những từ giống nhau  về âm thanh nhưng nghĩa khác nhau, không liên quan gì với nhau.</a:t>
            </a:r>
          </a:p>
          <a:p>
            <a:r>
              <a:rPr lang="en-US" altLang="zh-CN" sz="2800" dirty="0">
                <a:cs typeface="Times New Roman" panose="02020603050405020304" pitchFamily="18" charset="0"/>
                <a:sym typeface="+mn-ea"/>
              </a:rPr>
              <a:t>    </a:t>
            </a:r>
            <a:r>
              <a:rPr lang="en-US" altLang="zh-CN" sz="2800" b="0" dirty="0">
                <a:sym typeface="+mn-ea"/>
              </a:rPr>
              <a:t>Ví dụ: </a:t>
            </a:r>
            <a:r>
              <a:rPr lang="en-US" altLang="zh-CN" sz="2800" b="0" dirty="0">
                <a:cs typeface="Times New Roman" panose="02020603050405020304" pitchFamily="18" charset="0"/>
                <a:sym typeface="+mn-ea"/>
              </a:rPr>
              <a:t>bàn (danh từ) – bàn (động từ)</a:t>
            </a:r>
          </a:p>
          <a:p>
            <a:endParaRPr lang="en-US" altLang="zh-CN" sz="2800" b="0" dirty="0">
              <a:cs typeface="Times New Roman" panose="02020603050405020304" pitchFamily="18" charset="0"/>
              <a:sym typeface="+mn-ea"/>
            </a:endParaRPr>
          </a:p>
          <a:p>
            <a:r>
              <a:rPr lang="en-US" altLang="zh-CN" sz="2800" dirty="0">
                <a:cs typeface="Times New Roman" panose="02020603050405020304" pitchFamily="18" charset="0"/>
                <a:sym typeface="+mn-ea"/>
              </a:rPr>
              <a:t>b. Sử dụng từ </a:t>
            </a:r>
            <a:r>
              <a:rPr lang="en-US" altLang="zh-CN" sz="2800" dirty="0">
                <a:sym typeface="+mn-ea"/>
              </a:rPr>
              <a:t>đồng âm</a:t>
            </a:r>
            <a:r>
              <a:rPr lang="en-US" altLang="zh-CN" sz="2800" dirty="0">
                <a:cs typeface="Times New Roman" panose="02020603050405020304" pitchFamily="18" charset="0"/>
                <a:sym typeface="+mn-ea"/>
              </a:rPr>
              <a:t>: </a:t>
            </a:r>
            <a:r>
              <a:rPr lang="en-US" altLang="zh-CN" sz="2800" b="0" dirty="0">
                <a:solidFill>
                  <a:schemeClr val="tx1"/>
                </a:solidFill>
              </a:rPr>
              <a:t>Trong giao tiếp, phải chú ý đầy đủ đến ngữ cảnh để tránh hiểu sai nghĩa của từ hoặc dùng từ với nghĩa nước đôi do hiện tượng đồng âm.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icture1"/>
          <p:cNvPicPr>
            <a:picLocks noChangeAspect="1"/>
          </p:cNvPicPr>
          <p:nvPr/>
        </p:nvPicPr>
        <p:blipFill>
          <a:blip r:embed="rId2"/>
          <a:stretch>
            <a:fillRect/>
          </a:stretch>
        </p:blipFill>
        <p:spPr>
          <a:xfrm rot="5400000">
            <a:off x="7850188" y="1588"/>
            <a:ext cx="1295400" cy="1292225"/>
          </a:xfrm>
          <a:prstGeom prst="rect">
            <a:avLst/>
          </a:prstGeom>
          <a:noFill/>
          <a:ln w="9525">
            <a:noFill/>
          </a:ln>
        </p:spPr>
      </p:pic>
      <p:sp>
        <p:nvSpPr>
          <p:cNvPr id="48130" name="Line 3"/>
          <p:cNvSpPr/>
          <p:nvPr/>
        </p:nvSpPr>
        <p:spPr>
          <a:xfrm>
            <a:off x="0" y="152400"/>
            <a:ext cx="7772400" cy="0"/>
          </a:xfrm>
          <a:prstGeom prst="line">
            <a:avLst/>
          </a:prstGeom>
          <a:ln w="76200" cap="flat" cmpd="tri">
            <a:solidFill>
              <a:srgbClr val="996633"/>
            </a:solidFill>
            <a:prstDash val="solid"/>
            <a:round/>
            <a:headEnd type="none" w="med" len="med"/>
            <a:tailEnd type="none" w="med" len="med"/>
          </a:ln>
        </p:spPr>
      </p:sp>
      <p:sp>
        <p:nvSpPr>
          <p:cNvPr id="48131" name="Line 4"/>
          <p:cNvSpPr/>
          <p:nvPr/>
        </p:nvSpPr>
        <p:spPr>
          <a:xfrm>
            <a:off x="8915400" y="1371600"/>
            <a:ext cx="0" cy="5486400"/>
          </a:xfrm>
          <a:prstGeom prst="line">
            <a:avLst/>
          </a:prstGeom>
          <a:ln w="76200" cap="flat" cmpd="tri">
            <a:solidFill>
              <a:srgbClr val="996633"/>
            </a:solidFill>
            <a:prstDash val="solid"/>
            <a:round/>
            <a:headEnd type="none" w="med" len="med"/>
            <a:tailEnd type="none" w="med" len="med"/>
          </a:ln>
        </p:spPr>
      </p:sp>
      <p:sp>
        <p:nvSpPr>
          <p:cNvPr id="48132" name="Line 5"/>
          <p:cNvSpPr/>
          <p:nvPr/>
        </p:nvSpPr>
        <p:spPr>
          <a:xfrm>
            <a:off x="1371600" y="6708775"/>
            <a:ext cx="7772400" cy="0"/>
          </a:xfrm>
          <a:prstGeom prst="line">
            <a:avLst/>
          </a:prstGeom>
          <a:ln w="76200" cap="flat" cmpd="tri">
            <a:solidFill>
              <a:srgbClr val="996633"/>
            </a:solidFill>
            <a:prstDash val="solid"/>
            <a:round/>
            <a:headEnd type="none" w="med" len="med"/>
            <a:tailEnd type="none" w="med" len="med"/>
          </a:ln>
        </p:spPr>
      </p:sp>
      <p:pic>
        <p:nvPicPr>
          <p:cNvPr id="48133" name="Picture 6" descr="Picture1"/>
          <p:cNvPicPr>
            <a:picLocks noChangeAspect="1"/>
          </p:cNvPicPr>
          <p:nvPr/>
        </p:nvPicPr>
        <p:blipFill>
          <a:blip r:embed="rId2"/>
          <a:stretch>
            <a:fillRect/>
          </a:stretch>
        </p:blipFill>
        <p:spPr>
          <a:xfrm rot="-5400000">
            <a:off x="-1587" y="5564188"/>
            <a:ext cx="1295400" cy="1292225"/>
          </a:xfrm>
          <a:prstGeom prst="rect">
            <a:avLst/>
          </a:prstGeom>
          <a:noFill/>
          <a:ln w="9525">
            <a:noFill/>
          </a:ln>
        </p:spPr>
      </p:pic>
      <p:sp>
        <p:nvSpPr>
          <p:cNvPr id="48134" name="Line 7"/>
          <p:cNvSpPr/>
          <p:nvPr/>
        </p:nvSpPr>
        <p:spPr>
          <a:xfrm>
            <a:off x="228600" y="0"/>
            <a:ext cx="0" cy="5638800"/>
          </a:xfrm>
          <a:prstGeom prst="line">
            <a:avLst/>
          </a:prstGeom>
          <a:ln w="76200" cap="flat" cmpd="tri">
            <a:solidFill>
              <a:srgbClr val="996633"/>
            </a:solidFill>
            <a:prstDash val="solid"/>
            <a:round/>
            <a:headEnd type="none" w="med" len="med"/>
            <a:tailEnd type="none" w="med" len="med"/>
          </a:ln>
        </p:spPr>
      </p:sp>
      <p:sp>
        <p:nvSpPr>
          <p:cNvPr id="48135" name="Text Box 99"/>
          <p:cNvSpPr txBox="1"/>
          <p:nvPr/>
        </p:nvSpPr>
        <p:spPr>
          <a:xfrm>
            <a:off x="228600" y="1143000"/>
            <a:ext cx="8532813" cy="4401205"/>
          </a:xfrm>
          <a:prstGeom prst="rect">
            <a:avLst/>
          </a:prstGeom>
          <a:noFill/>
          <a:ln w="9525">
            <a:noFill/>
          </a:ln>
        </p:spPr>
        <p:txBody>
          <a:bodyPr wrap="square" anchor="t" anchorCtr="0">
            <a:spAutoFit/>
          </a:bodyPr>
          <a:lstStyle/>
          <a:p>
            <a:r>
              <a:rPr lang="en-US" altLang="zh-CN" sz="2800" dirty="0">
                <a:solidFill>
                  <a:srgbClr val="000000"/>
                </a:solidFill>
              </a:rPr>
              <a:t>a</a:t>
            </a:r>
            <a:r>
              <a:rPr lang="en-US" altLang="zh-CN" sz="2800" b="0" dirty="0">
                <a:solidFill>
                  <a:srgbClr val="000000"/>
                </a:solidFill>
              </a:rPr>
              <a:t>.</a:t>
            </a:r>
            <a:r>
              <a:rPr lang="en-US" altLang="zh-CN" sz="2800" dirty="0">
                <a:solidFill>
                  <a:srgbClr val="000000"/>
                </a:solidFill>
              </a:rPr>
              <a:t> </a:t>
            </a:r>
            <a:r>
              <a:rPr lang="en-US" altLang="zh-CN" sz="2800" dirty="0" err="1">
                <a:solidFill>
                  <a:srgbClr val="000000"/>
                </a:solidFill>
              </a:rPr>
              <a:t>Khái</a:t>
            </a:r>
            <a:r>
              <a:rPr lang="en-US" altLang="zh-CN" sz="2800" dirty="0">
                <a:solidFill>
                  <a:srgbClr val="000000"/>
                </a:solidFill>
              </a:rPr>
              <a:t> </a:t>
            </a:r>
            <a:r>
              <a:rPr lang="en-US" altLang="zh-CN" sz="2800" dirty="0" err="1">
                <a:solidFill>
                  <a:srgbClr val="000000"/>
                </a:solidFill>
              </a:rPr>
              <a:t>niệm</a:t>
            </a:r>
            <a:r>
              <a:rPr lang="en-US" altLang="zh-CN" sz="2800" dirty="0">
                <a:solidFill>
                  <a:srgbClr val="000000"/>
                </a:solidFill>
              </a:rPr>
              <a:t>:</a:t>
            </a:r>
            <a:r>
              <a:rPr lang="en-US" altLang="zh-CN" sz="2800" b="0" dirty="0">
                <a:solidFill>
                  <a:srgbClr val="000000"/>
                </a:solidFill>
              </a:rPr>
              <a:t> </a:t>
            </a:r>
            <a:r>
              <a:rPr lang="en-US" altLang="zh-CN" sz="2800" b="0" dirty="0" err="1">
                <a:solidFill>
                  <a:srgbClr val="000000"/>
                </a:solidFill>
              </a:rPr>
              <a:t>thành</a:t>
            </a:r>
            <a:r>
              <a:rPr lang="en-US" altLang="zh-CN" sz="2800" b="0" dirty="0">
                <a:solidFill>
                  <a:srgbClr val="000000"/>
                </a:solidFill>
              </a:rPr>
              <a:t> </a:t>
            </a:r>
            <a:r>
              <a:rPr lang="en-US" altLang="zh-CN" sz="2800" b="0" dirty="0" err="1">
                <a:solidFill>
                  <a:srgbClr val="000000"/>
                </a:solidFill>
              </a:rPr>
              <a:t>ngữ</a:t>
            </a:r>
            <a:r>
              <a:rPr lang="en-US" altLang="zh-CN" sz="2800" b="0" dirty="0">
                <a:solidFill>
                  <a:srgbClr val="000000"/>
                </a:solidFill>
              </a:rPr>
              <a:t> </a:t>
            </a:r>
            <a:r>
              <a:rPr lang="en-US" altLang="zh-CN" sz="2800" b="0" dirty="0" err="1">
                <a:solidFill>
                  <a:srgbClr val="000000"/>
                </a:solidFill>
              </a:rPr>
              <a:t>là</a:t>
            </a:r>
            <a:r>
              <a:rPr lang="en-US" altLang="zh-CN" sz="2800" b="0" dirty="0">
                <a:solidFill>
                  <a:srgbClr val="000000"/>
                </a:solidFill>
              </a:rPr>
              <a:t> </a:t>
            </a:r>
            <a:r>
              <a:rPr lang="en-US" altLang="zh-CN" sz="2800" b="0" dirty="0" err="1">
                <a:solidFill>
                  <a:srgbClr val="000000"/>
                </a:solidFill>
              </a:rPr>
              <a:t>loại</a:t>
            </a:r>
            <a:r>
              <a:rPr lang="en-US" altLang="zh-CN" sz="2800" b="0" dirty="0">
                <a:solidFill>
                  <a:srgbClr val="000000"/>
                </a:solidFill>
              </a:rPr>
              <a:t> </a:t>
            </a:r>
            <a:r>
              <a:rPr lang="en-US" altLang="zh-CN" sz="2800" b="0" dirty="0" err="1">
                <a:solidFill>
                  <a:srgbClr val="000000"/>
                </a:solidFill>
              </a:rPr>
              <a:t>cụm</a:t>
            </a:r>
            <a:r>
              <a:rPr lang="en-US" altLang="zh-CN" sz="2800" b="0" dirty="0">
                <a:solidFill>
                  <a:srgbClr val="000000"/>
                </a:solidFill>
              </a:rPr>
              <a:t> </a:t>
            </a:r>
            <a:r>
              <a:rPr lang="en-US" altLang="zh-CN" sz="2800" b="0" dirty="0" err="1">
                <a:solidFill>
                  <a:srgbClr val="000000"/>
                </a:solidFill>
              </a:rPr>
              <a:t>từ</a:t>
            </a:r>
            <a:r>
              <a:rPr lang="en-US" altLang="zh-CN" sz="2800" b="0" dirty="0">
                <a:solidFill>
                  <a:srgbClr val="000000"/>
                </a:solidFill>
              </a:rPr>
              <a:t> </a:t>
            </a:r>
            <a:r>
              <a:rPr lang="en-US" altLang="zh-CN" sz="2800" b="0" dirty="0" err="1">
                <a:solidFill>
                  <a:srgbClr val="000000"/>
                </a:solidFill>
              </a:rPr>
              <a:t>có</a:t>
            </a:r>
            <a:r>
              <a:rPr lang="en-US" altLang="zh-CN" sz="2800" b="0" dirty="0">
                <a:solidFill>
                  <a:srgbClr val="000000"/>
                </a:solidFill>
              </a:rPr>
              <a:t> </a:t>
            </a:r>
            <a:r>
              <a:rPr lang="en-US" altLang="zh-CN" sz="2800" b="0" dirty="0" err="1">
                <a:solidFill>
                  <a:srgbClr val="000000"/>
                </a:solidFill>
              </a:rPr>
              <a:t>cấu</a:t>
            </a:r>
            <a:r>
              <a:rPr lang="en-US" altLang="zh-CN" sz="2800" b="0" dirty="0">
                <a:solidFill>
                  <a:srgbClr val="000000"/>
                </a:solidFill>
              </a:rPr>
              <a:t> </a:t>
            </a:r>
            <a:r>
              <a:rPr lang="en-US" altLang="zh-CN" sz="2800" b="0" dirty="0" err="1">
                <a:solidFill>
                  <a:srgbClr val="000000"/>
                </a:solidFill>
              </a:rPr>
              <a:t>tạo</a:t>
            </a:r>
            <a:r>
              <a:rPr lang="en-US" altLang="zh-CN" sz="2800" b="0" dirty="0">
                <a:solidFill>
                  <a:srgbClr val="000000"/>
                </a:solidFill>
              </a:rPr>
              <a:t> </a:t>
            </a:r>
            <a:r>
              <a:rPr lang="en-US" altLang="zh-CN" sz="2800" b="0" dirty="0" err="1">
                <a:solidFill>
                  <a:srgbClr val="000000"/>
                </a:solidFill>
              </a:rPr>
              <a:t>cố</a:t>
            </a:r>
            <a:r>
              <a:rPr lang="en-US" altLang="zh-CN" sz="2800" b="0" dirty="0">
                <a:solidFill>
                  <a:srgbClr val="000000"/>
                </a:solidFill>
              </a:rPr>
              <a:t> </a:t>
            </a:r>
            <a:r>
              <a:rPr lang="en-US" altLang="zh-CN" sz="2800" b="0" dirty="0" err="1">
                <a:solidFill>
                  <a:srgbClr val="000000"/>
                </a:solidFill>
              </a:rPr>
              <a:t>định</a:t>
            </a:r>
            <a:r>
              <a:rPr lang="en-US" altLang="zh-CN" sz="2800" b="0" dirty="0">
                <a:solidFill>
                  <a:srgbClr val="000000"/>
                </a:solidFill>
              </a:rPr>
              <a:t>, </a:t>
            </a:r>
            <a:r>
              <a:rPr lang="en-US" altLang="zh-CN" sz="2800" b="0" dirty="0" err="1">
                <a:solidFill>
                  <a:srgbClr val="000000"/>
                </a:solidFill>
              </a:rPr>
              <a:t>biểu</a:t>
            </a:r>
            <a:r>
              <a:rPr lang="en-US" altLang="zh-CN" sz="2800" b="0" dirty="0">
                <a:solidFill>
                  <a:srgbClr val="000000"/>
                </a:solidFill>
              </a:rPr>
              <a:t> </a:t>
            </a:r>
            <a:r>
              <a:rPr lang="en-US" altLang="zh-CN" sz="2800" b="0" dirty="0" err="1">
                <a:solidFill>
                  <a:srgbClr val="000000"/>
                </a:solidFill>
              </a:rPr>
              <a:t>thị</a:t>
            </a:r>
            <a:r>
              <a:rPr lang="en-US" altLang="zh-CN" sz="2800" b="0" dirty="0">
                <a:solidFill>
                  <a:srgbClr val="000000"/>
                </a:solidFill>
              </a:rPr>
              <a:t> </a:t>
            </a:r>
            <a:r>
              <a:rPr lang="en-US" altLang="zh-CN" sz="2800" b="0" dirty="0" err="1">
                <a:solidFill>
                  <a:srgbClr val="000000"/>
                </a:solidFill>
              </a:rPr>
              <a:t>một</a:t>
            </a:r>
            <a:r>
              <a:rPr lang="en-US" altLang="zh-CN" sz="2800" b="0" dirty="0">
                <a:solidFill>
                  <a:srgbClr val="000000"/>
                </a:solidFill>
              </a:rPr>
              <a:t> ý </a:t>
            </a:r>
            <a:r>
              <a:rPr lang="en-US" altLang="zh-CN" sz="2800" b="0" dirty="0" err="1">
                <a:solidFill>
                  <a:srgbClr val="000000"/>
                </a:solidFill>
              </a:rPr>
              <a:t>nghĩa</a:t>
            </a:r>
            <a:r>
              <a:rPr lang="en-US" altLang="zh-CN" sz="2800" b="0" dirty="0">
                <a:solidFill>
                  <a:srgbClr val="000000"/>
                </a:solidFill>
              </a:rPr>
              <a:t> </a:t>
            </a:r>
            <a:r>
              <a:rPr lang="en-US" altLang="zh-CN" sz="2800" b="0" dirty="0" err="1">
                <a:solidFill>
                  <a:srgbClr val="000000"/>
                </a:solidFill>
              </a:rPr>
              <a:t>hoàn</a:t>
            </a:r>
            <a:r>
              <a:rPr lang="en-US" altLang="zh-CN" sz="2800" b="0" dirty="0">
                <a:solidFill>
                  <a:srgbClr val="000000"/>
                </a:solidFill>
              </a:rPr>
              <a:t> </a:t>
            </a:r>
            <a:r>
              <a:rPr lang="en-US" altLang="zh-CN" sz="2800" b="0" dirty="0" err="1">
                <a:solidFill>
                  <a:srgbClr val="000000"/>
                </a:solidFill>
              </a:rPr>
              <a:t>chỉnh</a:t>
            </a:r>
            <a:r>
              <a:rPr lang="en-US" altLang="zh-CN" sz="2800" b="0" dirty="0">
                <a:solidFill>
                  <a:srgbClr val="000000"/>
                </a:solidFill>
              </a:rPr>
              <a:t>. (</a:t>
            </a:r>
            <a:r>
              <a:rPr lang="en-US" altLang="zh-CN" sz="2800" b="0" dirty="0" err="1">
                <a:solidFill>
                  <a:srgbClr val="000000"/>
                </a:solidFill>
              </a:rPr>
              <a:t>ví</a:t>
            </a:r>
            <a:r>
              <a:rPr lang="en-US" altLang="zh-CN" sz="2800" b="0" dirty="0">
                <a:solidFill>
                  <a:srgbClr val="000000"/>
                </a:solidFill>
              </a:rPr>
              <a:t> </a:t>
            </a:r>
            <a:r>
              <a:rPr lang="en-US" altLang="zh-CN" sz="2800" b="0" dirty="0" err="1">
                <a:solidFill>
                  <a:srgbClr val="000000"/>
                </a:solidFill>
              </a:rPr>
              <a:t>dụ</a:t>
            </a:r>
            <a:r>
              <a:rPr lang="en-US" altLang="zh-CN" sz="2800" b="0" dirty="0">
                <a:solidFill>
                  <a:srgbClr val="000000"/>
                </a:solidFill>
              </a:rPr>
              <a:t>: </a:t>
            </a:r>
            <a:r>
              <a:rPr lang="en-US" altLang="zh-CN" sz="2800" b="0" dirty="0" err="1">
                <a:solidFill>
                  <a:srgbClr val="000000"/>
                </a:solidFill>
              </a:rPr>
              <a:t>Lên</a:t>
            </a:r>
            <a:r>
              <a:rPr lang="en-US" altLang="zh-CN" sz="2800" b="0" dirty="0">
                <a:solidFill>
                  <a:srgbClr val="000000"/>
                </a:solidFill>
              </a:rPr>
              <a:t> </a:t>
            </a:r>
            <a:r>
              <a:rPr lang="en-US" altLang="zh-CN" sz="2800" b="0" dirty="0" err="1">
                <a:solidFill>
                  <a:srgbClr val="000000"/>
                </a:solidFill>
              </a:rPr>
              <a:t>thác</a:t>
            </a:r>
            <a:r>
              <a:rPr lang="en-US" altLang="zh-CN" sz="2800" b="0" dirty="0">
                <a:solidFill>
                  <a:srgbClr val="000000"/>
                </a:solidFill>
              </a:rPr>
              <a:t> </a:t>
            </a:r>
            <a:r>
              <a:rPr lang="en-US" altLang="zh-CN" sz="2800" b="0" dirty="0" err="1">
                <a:solidFill>
                  <a:srgbClr val="000000"/>
                </a:solidFill>
              </a:rPr>
              <a:t>xuống</a:t>
            </a:r>
            <a:r>
              <a:rPr lang="en-US" altLang="zh-CN" sz="2800" b="0" dirty="0">
                <a:solidFill>
                  <a:srgbClr val="000000"/>
                </a:solidFill>
              </a:rPr>
              <a:t> </a:t>
            </a:r>
            <a:r>
              <a:rPr lang="en-US" altLang="zh-CN" sz="2800" b="0" dirty="0" err="1">
                <a:solidFill>
                  <a:srgbClr val="000000"/>
                </a:solidFill>
              </a:rPr>
              <a:t>ghềnh</a:t>
            </a:r>
            <a:r>
              <a:rPr lang="en-US" altLang="zh-CN" sz="2800" b="0" dirty="0">
                <a:solidFill>
                  <a:srgbClr val="000000"/>
                </a:solidFill>
              </a:rPr>
              <a:t>)</a:t>
            </a:r>
          </a:p>
          <a:p>
            <a:r>
              <a:rPr lang="en-US" altLang="zh-CN" sz="2800" dirty="0" err="1">
                <a:solidFill>
                  <a:srgbClr val="000000"/>
                </a:solidFill>
              </a:rPr>
              <a:t>b.Nghĩa</a:t>
            </a:r>
            <a:r>
              <a:rPr lang="en-US" altLang="zh-CN" sz="2800" dirty="0">
                <a:solidFill>
                  <a:srgbClr val="000000"/>
                </a:solidFill>
              </a:rPr>
              <a:t> </a:t>
            </a:r>
            <a:r>
              <a:rPr lang="en-US" altLang="zh-CN" sz="2800" dirty="0" err="1">
                <a:solidFill>
                  <a:srgbClr val="000000"/>
                </a:solidFill>
              </a:rPr>
              <a:t>của</a:t>
            </a:r>
            <a:r>
              <a:rPr lang="en-US" altLang="zh-CN" sz="2800" dirty="0">
                <a:solidFill>
                  <a:srgbClr val="000000"/>
                </a:solidFill>
              </a:rPr>
              <a:t> </a:t>
            </a:r>
            <a:r>
              <a:rPr lang="en-US" altLang="zh-CN" sz="2800" dirty="0" err="1">
                <a:solidFill>
                  <a:srgbClr val="000000"/>
                </a:solidFill>
              </a:rPr>
              <a:t>thành</a:t>
            </a:r>
            <a:r>
              <a:rPr lang="en-US" altLang="zh-CN" sz="2800" dirty="0">
                <a:solidFill>
                  <a:srgbClr val="000000"/>
                </a:solidFill>
              </a:rPr>
              <a:t> </a:t>
            </a:r>
            <a:r>
              <a:rPr lang="en-US" altLang="zh-CN" sz="2800" dirty="0" err="1">
                <a:solidFill>
                  <a:srgbClr val="000000"/>
                </a:solidFill>
              </a:rPr>
              <a:t>ngữ</a:t>
            </a:r>
            <a:r>
              <a:rPr lang="en-US" altLang="zh-CN" sz="2800" dirty="0">
                <a:solidFill>
                  <a:srgbClr val="000000"/>
                </a:solidFill>
              </a:rPr>
              <a:t>:</a:t>
            </a:r>
          </a:p>
          <a:p>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Hiểu</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trực</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tiếp</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từ</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nghĩa</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đen</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của</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các</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từ</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tạo</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nên</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nó</a:t>
            </a:r>
            <a:r>
              <a:rPr lang="en-US" altLang="zh-CN" sz="2800" b="0" dirty="0">
                <a:solidFill>
                  <a:srgbClr val="000000"/>
                </a:solidFill>
                <a:latin typeface="Times New Roman" panose="02020603050405020304" pitchFamily="18" charset="0"/>
              </a:rPr>
              <a:t>.</a:t>
            </a:r>
          </a:p>
          <a:p>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Thông</a:t>
            </a:r>
            <a:r>
              <a:rPr lang="en-US" altLang="zh-CN" sz="2800" b="0" dirty="0">
                <a:solidFill>
                  <a:srgbClr val="000000"/>
                </a:solidFill>
                <a:latin typeface="Times New Roman" panose="02020603050405020304" pitchFamily="18" charset="0"/>
              </a:rPr>
              <a:t> qua </a:t>
            </a:r>
            <a:r>
              <a:rPr lang="en-US" altLang="zh-CN" sz="2800" b="0" dirty="0" err="1">
                <a:solidFill>
                  <a:srgbClr val="000000"/>
                </a:solidFill>
                <a:latin typeface="Times New Roman" panose="02020603050405020304" pitchFamily="18" charset="0"/>
              </a:rPr>
              <a:t>phép</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chuyển</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nghĩa</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ẩn</a:t>
            </a:r>
            <a:r>
              <a:rPr lang="en-US" altLang="zh-CN" sz="2800" b="0" dirty="0">
                <a:solidFill>
                  <a:srgbClr val="000000"/>
                </a:solidFill>
                <a:latin typeface="Times New Roman" panose="02020603050405020304" pitchFamily="18" charset="0"/>
              </a:rPr>
              <a:t> </a:t>
            </a:r>
            <a:r>
              <a:rPr lang="en-US" altLang="zh-CN" sz="2800" b="0" dirty="0" err="1">
                <a:solidFill>
                  <a:srgbClr val="000000"/>
                </a:solidFill>
                <a:latin typeface="Times New Roman" panose="02020603050405020304" pitchFamily="18" charset="0"/>
              </a:rPr>
              <a:t>dụ</a:t>
            </a:r>
            <a:r>
              <a:rPr lang="en-US" altLang="zh-CN" sz="2800" b="0" dirty="0">
                <a:solidFill>
                  <a:srgbClr val="000000"/>
                </a:solidFill>
                <a:latin typeface="Times New Roman" panose="02020603050405020304" pitchFamily="18" charset="0"/>
              </a:rPr>
              <a:t>, so </a:t>
            </a:r>
            <a:r>
              <a:rPr lang="en-US" altLang="zh-CN" sz="2800" b="0" dirty="0" err="1">
                <a:solidFill>
                  <a:srgbClr val="000000"/>
                </a:solidFill>
                <a:latin typeface="Times New Roman" panose="02020603050405020304" pitchFamily="18" charset="0"/>
              </a:rPr>
              <a:t>sánh</a:t>
            </a:r>
            <a:r>
              <a:rPr lang="en-US" altLang="zh-CN" sz="2800" b="0" dirty="0">
                <a:solidFill>
                  <a:srgbClr val="000000"/>
                </a:solidFill>
                <a:latin typeface="Times New Roman" panose="02020603050405020304" pitchFamily="18" charset="0"/>
              </a:rPr>
              <a:t>).</a:t>
            </a:r>
          </a:p>
          <a:p>
            <a:r>
              <a:rPr lang="en-US" altLang="zh-CN" sz="2800" dirty="0">
                <a:solidFill>
                  <a:srgbClr val="000000"/>
                </a:solidFill>
              </a:rPr>
              <a:t>c. </a:t>
            </a:r>
            <a:r>
              <a:rPr lang="en-US" altLang="zh-CN" sz="2800" dirty="0" err="1">
                <a:solidFill>
                  <a:srgbClr val="000000"/>
                </a:solidFill>
              </a:rPr>
              <a:t>Chức</a:t>
            </a:r>
            <a:r>
              <a:rPr lang="en-US" altLang="zh-CN" sz="2800" dirty="0">
                <a:solidFill>
                  <a:srgbClr val="000000"/>
                </a:solidFill>
              </a:rPr>
              <a:t> </a:t>
            </a:r>
            <a:r>
              <a:rPr lang="en-US" altLang="zh-CN" sz="2800" dirty="0" err="1">
                <a:solidFill>
                  <a:srgbClr val="000000"/>
                </a:solidFill>
              </a:rPr>
              <a:t>vụ</a:t>
            </a:r>
            <a:r>
              <a:rPr lang="en-US" altLang="zh-CN" sz="2800" dirty="0">
                <a:solidFill>
                  <a:srgbClr val="000000"/>
                </a:solidFill>
              </a:rPr>
              <a:t> </a:t>
            </a:r>
            <a:r>
              <a:rPr lang="en-US" altLang="zh-CN" sz="2800" dirty="0" err="1">
                <a:solidFill>
                  <a:srgbClr val="000000"/>
                </a:solidFill>
              </a:rPr>
              <a:t>ngữ</a:t>
            </a:r>
            <a:r>
              <a:rPr lang="en-US" altLang="zh-CN" sz="2800" dirty="0">
                <a:solidFill>
                  <a:srgbClr val="000000"/>
                </a:solidFill>
              </a:rPr>
              <a:t> </a:t>
            </a:r>
            <a:r>
              <a:rPr lang="en-US" altLang="zh-CN" sz="2800" dirty="0" err="1">
                <a:solidFill>
                  <a:srgbClr val="000000"/>
                </a:solidFill>
              </a:rPr>
              <a:t>pháp</a:t>
            </a:r>
            <a:r>
              <a:rPr lang="en-US" altLang="zh-CN" sz="2800" dirty="0">
                <a:solidFill>
                  <a:srgbClr val="000000"/>
                </a:solidFill>
              </a:rPr>
              <a:t>:</a:t>
            </a:r>
            <a:r>
              <a:rPr lang="en-US" altLang="zh-CN" sz="2800" b="0" dirty="0">
                <a:solidFill>
                  <a:srgbClr val="000000"/>
                </a:solidFill>
              </a:rPr>
              <a:t> </a:t>
            </a:r>
            <a:r>
              <a:rPr lang="en-US" altLang="zh-CN" sz="2800" b="0" dirty="0" err="1">
                <a:solidFill>
                  <a:srgbClr val="000000"/>
                </a:solidFill>
              </a:rPr>
              <a:t>Thành</a:t>
            </a:r>
            <a:r>
              <a:rPr lang="en-US" altLang="zh-CN" sz="2800" b="0" dirty="0">
                <a:solidFill>
                  <a:srgbClr val="000000"/>
                </a:solidFill>
              </a:rPr>
              <a:t> </a:t>
            </a:r>
            <a:r>
              <a:rPr lang="en-US" altLang="zh-CN" sz="2800" b="0" dirty="0" err="1">
                <a:solidFill>
                  <a:srgbClr val="000000"/>
                </a:solidFill>
              </a:rPr>
              <a:t>ngữ</a:t>
            </a:r>
            <a:r>
              <a:rPr lang="en-US" altLang="zh-CN" sz="2800" b="0" dirty="0">
                <a:solidFill>
                  <a:srgbClr val="000000"/>
                </a:solidFill>
              </a:rPr>
              <a:t> </a:t>
            </a:r>
            <a:r>
              <a:rPr lang="en-US" altLang="zh-CN" sz="2800" b="0" dirty="0" err="1">
                <a:solidFill>
                  <a:srgbClr val="000000"/>
                </a:solidFill>
              </a:rPr>
              <a:t>có</a:t>
            </a:r>
            <a:r>
              <a:rPr lang="en-US" altLang="zh-CN" sz="2800" b="0" dirty="0">
                <a:solidFill>
                  <a:srgbClr val="000000"/>
                </a:solidFill>
              </a:rPr>
              <a:t> </a:t>
            </a:r>
            <a:r>
              <a:rPr lang="en-US" altLang="zh-CN" sz="2800" b="0" dirty="0" err="1">
                <a:solidFill>
                  <a:srgbClr val="000000"/>
                </a:solidFill>
              </a:rPr>
              <a:t>thể</a:t>
            </a:r>
            <a:r>
              <a:rPr lang="en-US" altLang="zh-CN" sz="2800" b="0" dirty="0">
                <a:solidFill>
                  <a:srgbClr val="000000"/>
                </a:solidFill>
              </a:rPr>
              <a:t> </a:t>
            </a:r>
            <a:r>
              <a:rPr lang="en-US" altLang="zh-CN" sz="2800" b="0" dirty="0" err="1">
                <a:solidFill>
                  <a:srgbClr val="000000"/>
                </a:solidFill>
              </a:rPr>
              <a:t>làm</a:t>
            </a:r>
            <a:r>
              <a:rPr lang="en-US" altLang="zh-CN" sz="2800" b="0" dirty="0">
                <a:solidFill>
                  <a:srgbClr val="000000"/>
                </a:solidFill>
              </a:rPr>
              <a:t> </a:t>
            </a:r>
            <a:r>
              <a:rPr lang="en-US" altLang="zh-CN" sz="2800" b="0" dirty="0" err="1">
                <a:solidFill>
                  <a:srgbClr val="000000"/>
                </a:solidFill>
              </a:rPr>
              <a:t>chủ</a:t>
            </a:r>
            <a:r>
              <a:rPr lang="en-US" altLang="zh-CN" sz="2800" b="0" dirty="0">
                <a:solidFill>
                  <a:srgbClr val="000000"/>
                </a:solidFill>
              </a:rPr>
              <a:t> </a:t>
            </a:r>
            <a:r>
              <a:rPr lang="en-US" altLang="zh-CN" sz="2800" b="0" dirty="0" err="1">
                <a:solidFill>
                  <a:srgbClr val="000000"/>
                </a:solidFill>
              </a:rPr>
              <a:t>ngữ</a:t>
            </a:r>
            <a:r>
              <a:rPr lang="en-US" altLang="zh-CN" sz="2800" b="0" dirty="0">
                <a:solidFill>
                  <a:srgbClr val="000000"/>
                </a:solidFill>
              </a:rPr>
              <a:t>, </a:t>
            </a:r>
            <a:r>
              <a:rPr lang="en-US" altLang="zh-CN" sz="2800" b="0" dirty="0" err="1">
                <a:solidFill>
                  <a:srgbClr val="000000"/>
                </a:solidFill>
              </a:rPr>
              <a:t>vị</a:t>
            </a:r>
            <a:r>
              <a:rPr lang="en-US" altLang="zh-CN" sz="2800" b="0" dirty="0">
                <a:solidFill>
                  <a:srgbClr val="000000"/>
                </a:solidFill>
              </a:rPr>
              <a:t> </a:t>
            </a:r>
            <a:r>
              <a:rPr lang="en-US" altLang="zh-CN" sz="2800" b="0" dirty="0" err="1">
                <a:solidFill>
                  <a:srgbClr val="000000"/>
                </a:solidFill>
              </a:rPr>
              <a:t>ngữ</a:t>
            </a:r>
            <a:r>
              <a:rPr lang="en-US" altLang="zh-CN" sz="2800" b="0" dirty="0">
                <a:solidFill>
                  <a:srgbClr val="000000"/>
                </a:solidFill>
              </a:rPr>
              <a:t> </a:t>
            </a:r>
            <a:r>
              <a:rPr lang="en-US" altLang="zh-CN" sz="2800" b="0" dirty="0" err="1">
                <a:solidFill>
                  <a:srgbClr val="000000"/>
                </a:solidFill>
              </a:rPr>
              <a:t>trong</a:t>
            </a:r>
            <a:r>
              <a:rPr lang="en-US" altLang="zh-CN" sz="2800" b="0" dirty="0">
                <a:solidFill>
                  <a:srgbClr val="000000"/>
                </a:solidFill>
              </a:rPr>
              <a:t> </a:t>
            </a:r>
            <a:r>
              <a:rPr lang="en-US" altLang="zh-CN" sz="2800" b="0" dirty="0" err="1">
                <a:solidFill>
                  <a:srgbClr val="000000"/>
                </a:solidFill>
              </a:rPr>
              <a:t>câu</a:t>
            </a:r>
            <a:r>
              <a:rPr lang="en-US" altLang="zh-CN" sz="2800" b="0" dirty="0">
                <a:solidFill>
                  <a:srgbClr val="000000"/>
                </a:solidFill>
              </a:rPr>
              <a:t>, </a:t>
            </a:r>
            <a:r>
              <a:rPr lang="en-US" altLang="zh-CN" sz="2800" b="0" dirty="0" err="1">
                <a:solidFill>
                  <a:srgbClr val="000000"/>
                </a:solidFill>
              </a:rPr>
              <a:t>phụ</a:t>
            </a:r>
            <a:r>
              <a:rPr lang="en-US" altLang="zh-CN" sz="2800" b="0" dirty="0">
                <a:solidFill>
                  <a:srgbClr val="000000"/>
                </a:solidFill>
              </a:rPr>
              <a:t> </a:t>
            </a:r>
            <a:r>
              <a:rPr lang="en-US" altLang="zh-CN" sz="2800" b="0" dirty="0" err="1">
                <a:solidFill>
                  <a:srgbClr val="000000"/>
                </a:solidFill>
              </a:rPr>
              <a:t>ngữ</a:t>
            </a:r>
            <a:r>
              <a:rPr lang="en-US" altLang="zh-CN" sz="2800" b="0" dirty="0">
                <a:solidFill>
                  <a:srgbClr val="000000"/>
                </a:solidFill>
              </a:rPr>
              <a:t> </a:t>
            </a:r>
            <a:r>
              <a:rPr lang="en-US" altLang="zh-CN" sz="2800" b="0" dirty="0" err="1">
                <a:solidFill>
                  <a:srgbClr val="000000"/>
                </a:solidFill>
              </a:rPr>
              <a:t>trong</a:t>
            </a:r>
            <a:r>
              <a:rPr lang="en-US" altLang="zh-CN" sz="2800" b="0" dirty="0">
                <a:solidFill>
                  <a:srgbClr val="000000"/>
                </a:solidFill>
              </a:rPr>
              <a:t> </a:t>
            </a:r>
            <a:r>
              <a:rPr lang="en-US" altLang="zh-CN" sz="2800" b="0" dirty="0" err="1">
                <a:solidFill>
                  <a:srgbClr val="000000"/>
                </a:solidFill>
              </a:rPr>
              <a:t>cụm</a:t>
            </a:r>
            <a:r>
              <a:rPr lang="en-US" altLang="zh-CN" sz="2800" b="0" dirty="0">
                <a:solidFill>
                  <a:srgbClr val="000000"/>
                </a:solidFill>
              </a:rPr>
              <a:t> </a:t>
            </a:r>
            <a:r>
              <a:rPr lang="en-US" altLang="zh-CN" sz="2800" b="0" dirty="0" err="1">
                <a:solidFill>
                  <a:srgbClr val="000000"/>
                </a:solidFill>
              </a:rPr>
              <a:t>động</a:t>
            </a:r>
            <a:r>
              <a:rPr lang="en-US" altLang="zh-CN" sz="2800" b="0" dirty="0">
                <a:solidFill>
                  <a:srgbClr val="000000"/>
                </a:solidFill>
              </a:rPr>
              <a:t> </a:t>
            </a:r>
            <a:r>
              <a:rPr lang="en-US" altLang="zh-CN" sz="2800" b="0" dirty="0" err="1">
                <a:solidFill>
                  <a:srgbClr val="000000"/>
                </a:solidFill>
              </a:rPr>
              <a:t>từ</a:t>
            </a:r>
            <a:r>
              <a:rPr lang="en-US" altLang="zh-CN" sz="2800" b="0" dirty="0">
                <a:solidFill>
                  <a:srgbClr val="000000"/>
                </a:solidFill>
              </a:rPr>
              <a:t>, </a:t>
            </a:r>
            <a:r>
              <a:rPr lang="en-US" altLang="zh-CN" sz="2800" b="0" dirty="0" err="1">
                <a:solidFill>
                  <a:srgbClr val="000000"/>
                </a:solidFill>
              </a:rPr>
              <a:t>cụm</a:t>
            </a:r>
            <a:r>
              <a:rPr lang="en-US" altLang="zh-CN" sz="2800" b="0" dirty="0">
                <a:solidFill>
                  <a:srgbClr val="000000"/>
                </a:solidFill>
              </a:rPr>
              <a:t> </a:t>
            </a:r>
            <a:r>
              <a:rPr lang="en-US" altLang="zh-CN" sz="2800" b="0" dirty="0" err="1">
                <a:solidFill>
                  <a:srgbClr val="000000"/>
                </a:solidFill>
              </a:rPr>
              <a:t>danh</a:t>
            </a:r>
            <a:r>
              <a:rPr lang="en-US" altLang="zh-CN" sz="2800" b="0" dirty="0">
                <a:solidFill>
                  <a:srgbClr val="000000"/>
                </a:solidFill>
              </a:rPr>
              <a:t> </a:t>
            </a:r>
            <a:r>
              <a:rPr lang="en-US" altLang="zh-CN" sz="2800" b="0" dirty="0" err="1">
                <a:solidFill>
                  <a:srgbClr val="000000"/>
                </a:solidFill>
              </a:rPr>
              <a:t>từ</a:t>
            </a:r>
            <a:r>
              <a:rPr lang="en-US" altLang="zh-CN" sz="2800" b="0" dirty="0">
                <a:solidFill>
                  <a:srgbClr val="000000"/>
                </a:solidFill>
              </a:rPr>
              <a:t>...</a:t>
            </a:r>
          </a:p>
          <a:p>
            <a:r>
              <a:rPr lang="en-US" altLang="zh-CN" sz="2800" dirty="0">
                <a:solidFill>
                  <a:srgbClr val="000000"/>
                </a:solidFill>
              </a:rPr>
              <a:t>d. </a:t>
            </a:r>
            <a:r>
              <a:rPr lang="en-US" altLang="zh-CN" sz="2800" dirty="0" err="1">
                <a:solidFill>
                  <a:srgbClr val="000000"/>
                </a:solidFill>
              </a:rPr>
              <a:t>Tác</a:t>
            </a:r>
            <a:r>
              <a:rPr lang="en-US" altLang="zh-CN" sz="2800" dirty="0">
                <a:solidFill>
                  <a:srgbClr val="000000"/>
                </a:solidFill>
              </a:rPr>
              <a:t> </a:t>
            </a:r>
            <a:r>
              <a:rPr lang="en-US" altLang="zh-CN" sz="2800" dirty="0" err="1">
                <a:solidFill>
                  <a:srgbClr val="000000"/>
                </a:solidFill>
              </a:rPr>
              <a:t>dụng</a:t>
            </a:r>
            <a:r>
              <a:rPr lang="en-US" altLang="zh-CN" sz="2800" b="0" dirty="0">
                <a:solidFill>
                  <a:srgbClr val="000000"/>
                </a:solidFill>
              </a:rPr>
              <a:t>: </a:t>
            </a:r>
            <a:r>
              <a:rPr lang="en-US" altLang="zh-CN" sz="2800" b="0" dirty="0" err="1">
                <a:solidFill>
                  <a:srgbClr val="000000"/>
                </a:solidFill>
              </a:rPr>
              <a:t>Thành</a:t>
            </a:r>
            <a:r>
              <a:rPr lang="en-US" altLang="zh-CN" sz="2800" b="0" dirty="0">
                <a:solidFill>
                  <a:srgbClr val="000000"/>
                </a:solidFill>
              </a:rPr>
              <a:t> </a:t>
            </a:r>
            <a:r>
              <a:rPr lang="en-US" altLang="zh-CN" sz="2800" b="0" dirty="0" err="1">
                <a:solidFill>
                  <a:srgbClr val="000000"/>
                </a:solidFill>
              </a:rPr>
              <a:t>ngữ</a:t>
            </a:r>
            <a:r>
              <a:rPr lang="en-US" altLang="zh-CN" sz="2800" b="0" dirty="0">
                <a:solidFill>
                  <a:srgbClr val="000000"/>
                </a:solidFill>
              </a:rPr>
              <a:t> </a:t>
            </a:r>
            <a:r>
              <a:rPr lang="en-US" altLang="zh-CN" sz="2800" b="0" dirty="0" err="1">
                <a:solidFill>
                  <a:srgbClr val="000000"/>
                </a:solidFill>
              </a:rPr>
              <a:t>ngắn</a:t>
            </a:r>
            <a:r>
              <a:rPr lang="en-US" altLang="zh-CN" sz="2800" b="0" dirty="0">
                <a:solidFill>
                  <a:srgbClr val="000000"/>
                </a:solidFill>
              </a:rPr>
              <a:t> </a:t>
            </a:r>
            <a:r>
              <a:rPr lang="en-US" altLang="zh-CN" sz="2800" b="0" dirty="0" err="1">
                <a:solidFill>
                  <a:srgbClr val="000000"/>
                </a:solidFill>
              </a:rPr>
              <a:t>gọn</a:t>
            </a:r>
            <a:r>
              <a:rPr lang="en-US" altLang="zh-CN" sz="2800" b="0" dirty="0">
                <a:solidFill>
                  <a:srgbClr val="000000"/>
                </a:solidFill>
              </a:rPr>
              <a:t> </a:t>
            </a:r>
            <a:r>
              <a:rPr lang="en-US" altLang="zh-CN" sz="2800" b="0" dirty="0" err="1">
                <a:solidFill>
                  <a:srgbClr val="000000"/>
                </a:solidFill>
              </a:rPr>
              <a:t>xúc</a:t>
            </a:r>
            <a:r>
              <a:rPr lang="en-US" altLang="zh-CN" sz="2800" b="0" dirty="0">
                <a:solidFill>
                  <a:srgbClr val="000000"/>
                </a:solidFill>
              </a:rPr>
              <a:t> </a:t>
            </a:r>
            <a:r>
              <a:rPr lang="en-US" altLang="zh-CN" sz="2800" b="0" dirty="0" err="1">
                <a:solidFill>
                  <a:srgbClr val="000000"/>
                </a:solidFill>
              </a:rPr>
              <a:t>tích</a:t>
            </a:r>
            <a:r>
              <a:rPr lang="en-US" altLang="zh-CN" sz="2800" b="0" dirty="0">
                <a:solidFill>
                  <a:srgbClr val="000000"/>
                </a:solidFill>
              </a:rPr>
              <a:t> </a:t>
            </a:r>
            <a:r>
              <a:rPr lang="en-US" altLang="zh-CN" sz="2800" b="0" dirty="0" err="1">
                <a:solidFill>
                  <a:srgbClr val="000000"/>
                </a:solidFill>
              </a:rPr>
              <a:t>có</a:t>
            </a:r>
            <a:r>
              <a:rPr lang="en-US" altLang="zh-CN" sz="2800" b="0" dirty="0">
                <a:solidFill>
                  <a:srgbClr val="000000"/>
                </a:solidFill>
              </a:rPr>
              <a:t> </a:t>
            </a:r>
            <a:r>
              <a:rPr lang="en-US" altLang="zh-CN" sz="2800" b="0" dirty="0" err="1">
                <a:solidFill>
                  <a:srgbClr val="000000"/>
                </a:solidFill>
              </a:rPr>
              <a:t>tính</a:t>
            </a:r>
            <a:r>
              <a:rPr lang="en-US" altLang="zh-CN" sz="2800" b="0" dirty="0">
                <a:solidFill>
                  <a:srgbClr val="000000"/>
                </a:solidFill>
              </a:rPr>
              <a:t> </a:t>
            </a:r>
            <a:r>
              <a:rPr lang="en-US" altLang="zh-CN" sz="2800" b="0" dirty="0" err="1">
                <a:solidFill>
                  <a:srgbClr val="000000"/>
                </a:solidFill>
              </a:rPr>
              <a:t>biểu</a:t>
            </a:r>
            <a:r>
              <a:rPr lang="en-US" altLang="zh-CN" sz="2800" b="0" dirty="0">
                <a:solidFill>
                  <a:srgbClr val="000000"/>
                </a:solidFill>
              </a:rPr>
              <a:t> </a:t>
            </a:r>
            <a:r>
              <a:rPr lang="en-US" altLang="zh-CN" sz="2800" b="0" dirty="0" err="1">
                <a:solidFill>
                  <a:srgbClr val="000000"/>
                </a:solidFill>
              </a:rPr>
              <a:t>cảm</a:t>
            </a:r>
            <a:r>
              <a:rPr lang="en-US" altLang="zh-CN" sz="2800" b="0" dirty="0">
                <a:solidFill>
                  <a:srgbClr val="000000"/>
                </a:solidFill>
              </a:rPr>
              <a:t> </a:t>
            </a:r>
            <a:r>
              <a:rPr lang="en-US" altLang="zh-CN" sz="2800" b="0" dirty="0" err="1">
                <a:solidFill>
                  <a:srgbClr val="000000"/>
                </a:solidFill>
              </a:rPr>
              <a:t>cao</a:t>
            </a:r>
            <a:r>
              <a:rPr lang="en-US" altLang="zh-CN" sz="2800" b="0" dirty="0">
                <a:solidFill>
                  <a:srgbClr val="000000"/>
                </a:solidFill>
              </a:rPr>
              <a:t> </a:t>
            </a:r>
          </a:p>
        </p:txBody>
      </p:sp>
      <p:sp>
        <p:nvSpPr>
          <p:cNvPr id="48136" name="Text Box 1"/>
          <p:cNvSpPr txBox="1"/>
          <p:nvPr/>
        </p:nvSpPr>
        <p:spPr>
          <a:xfrm>
            <a:off x="304800" y="236599"/>
            <a:ext cx="5080000" cy="954107"/>
          </a:xfrm>
          <a:prstGeom prst="rect">
            <a:avLst/>
          </a:prstGeom>
          <a:noFill/>
          <a:ln w="9525">
            <a:noFill/>
          </a:ln>
        </p:spPr>
        <p:txBody>
          <a:bodyPr wrap="square" anchor="t" anchorCtr="0">
            <a:spAutoFit/>
          </a:bodyPr>
          <a:lstStyle/>
          <a:p>
            <a:r>
              <a:rPr lang="en-US" altLang="zh-CN" sz="2800" dirty="0">
                <a:solidFill>
                  <a:srgbClr val="FF0000"/>
                </a:solidFill>
                <a:latin typeface="Times New Roman" panose="02020603050405020304" pitchFamily="18" charset="0"/>
              </a:rPr>
              <a:t>I/ ÔN LÝ THUYẾT</a:t>
            </a:r>
          </a:p>
          <a:p>
            <a:r>
              <a:rPr lang="en-US" altLang="zh-CN" sz="2800" dirty="0">
                <a:solidFill>
                  <a:srgbClr val="FF0000"/>
                </a:solidFill>
                <a:latin typeface="Times New Roman" panose="02020603050405020304" pitchFamily="18" charset="0"/>
              </a:rPr>
              <a:t>8. </a:t>
            </a:r>
            <a:r>
              <a:rPr lang="en-US" altLang="zh-CN" sz="2800" dirty="0" err="1">
                <a:solidFill>
                  <a:srgbClr val="FF0000"/>
                </a:solidFill>
                <a:latin typeface="Times New Roman" panose="02020603050405020304" pitchFamily="18" charset="0"/>
              </a:rPr>
              <a:t>Thành</a:t>
            </a:r>
            <a:r>
              <a:rPr lang="en-US" altLang="zh-CN" sz="2800" dirty="0">
                <a:solidFill>
                  <a:srgbClr val="FF0000"/>
                </a:solidFill>
                <a:latin typeface="Times New Roman" panose="02020603050405020304" pitchFamily="18" charset="0"/>
              </a:rPr>
              <a:t> </a:t>
            </a:r>
            <a:r>
              <a:rPr lang="en-US" altLang="zh-CN" sz="2800" dirty="0" err="1">
                <a:solidFill>
                  <a:srgbClr val="FF0000"/>
                </a:solidFill>
                <a:latin typeface="Times New Roman" panose="02020603050405020304" pitchFamily="18" charset="0"/>
              </a:rPr>
              <a:t>ngữ</a:t>
            </a:r>
            <a:endParaRPr lang="en-US" altLang="zh-CN" sz="2800" dirty="0">
              <a:solidFill>
                <a:srgbClr val="FF0000"/>
              </a:solidFill>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Picture1"/>
          <p:cNvPicPr>
            <a:picLocks noChangeAspect="1"/>
          </p:cNvPicPr>
          <p:nvPr/>
        </p:nvPicPr>
        <p:blipFill>
          <a:blip r:embed="rId2"/>
          <a:stretch>
            <a:fillRect/>
          </a:stretch>
        </p:blipFill>
        <p:spPr>
          <a:xfrm rot="5400000">
            <a:off x="7850188" y="1588"/>
            <a:ext cx="1295400" cy="1292225"/>
          </a:xfrm>
          <a:prstGeom prst="rect">
            <a:avLst/>
          </a:prstGeom>
          <a:noFill/>
          <a:ln w="9525">
            <a:noFill/>
          </a:ln>
        </p:spPr>
      </p:pic>
      <p:sp>
        <p:nvSpPr>
          <p:cNvPr id="49154" name="Line 3"/>
          <p:cNvSpPr/>
          <p:nvPr/>
        </p:nvSpPr>
        <p:spPr>
          <a:xfrm>
            <a:off x="0" y="152400"/>
            <a:ext cx="7772400" cy="0"/>
          </a:xfrm>
          <a:prstGeom prst="line">
            <a:avLst/>
          </a:prstGeom>
          <a:ln w="76200" cap="flat" cmpd="tri">
            <a:solidFill>
              <a:srgbClr val="996633"/>
            </a:solidFill>
            <a:prstDash val="solid"/>
            <a:round/>
            <a:headEnd type="none" w="med" len="med"/>
            <a:tailEnd type="none" w="med" len="med"/>
          </a:ln>
        </p:spPr>
      </p:sp>
      <p:sp>
        <p:nvSpPr>
          <p:cNvPr id="49155" name="Line 4"/>
          <p:cNvSpPr/>
          <p:nvPr/>
        </p:nvSpPr>
        <p:spPr>
          <a:xfrm>
            <a:off x="8915400" y="1371600"/>
            <a:ext cx="0" cy="5486400"/>
          </a:xfrm>
          <a:prstGeom prst="line">
            <a:avLst/>
          </a:prstGeom>
          <a:ln w="76200" cap="flat" cmpd="tri">
            <a:solidFill>
              <a:srgbClr val="996633"/>
            </a:solidFill>
            <a:prstDash val="solid"/>
            <a:round/>
            <a:headEnd type="none" w="med" len="med"/>
            <a:tailEnd type="none" w="med" len="med"/>
          </a:ln>
        </p:spPr>
      </p:sp>
      <p:sp>
        <p:nvSpPr>
          <p:cNvPr id="49156" name="Line 5"/>
          <p:cNvSpPr/>
          <p:nvPr/>
        </p:nvSpPr>
        <p:spPr>
          <a:xfrm>
            <a:off x="1371600" y="6708775"/>
            <a:ext cx="7772400" cy="0"/>
          </a:xfrm>
          <a:prstGeom prst="line">
            <a:avLst/>
          </a:prstGeom>
          <a:ln w="76200" cap="flat" cmpd="tri">
            <a:solidFill>
              <a:srgbClr val="996633"/>
            </a:solidFill>
            <a:prstDash val="solid"/>
            <a:round/>
            <a:headEnd type="none" w="med" len="med"/>
            <a:tailEnd type="none" w="med" len="med"/>
          </a:ln>
        </p:spPr>
      </p:sp>
      <p:pic>
        <p:nvPicPr>
          <p:cNvPr id="49157" name="Picture 6" descr="Picture1"/>
          <p:cNvPicPr>
            <a:picLocks noChangeAspect="1"/>
          </p:cNvPicPr>
          <p:nvPr/>
        </p:nvPicPr>
        <p:blipFill>
          <a:blip r:embed="rId2"/>
          <a:stretch>
            <a:fillRect/>
          </a:stretch>
        </p:blipFill>
        <p:spPr>
          <a:xfrm rot="-5400000">
            <a:off x="-1587" y="5564188"/>
            <a:ext cx="1295400" cy="1292225"/>
          </a:xfrm>
          <a:prstGeom prst="rect">
            <a:avLst/>
          </a:prstGeom>
          <a:noFill/>
          <a:ln w="9525">
            <a:noFill/>
          </a:ln>
        </p:spPr>
      </p:pic>
      <p:sp>
        <p:nvSpPr>
          <p:cNvPr id="49158" name="Line 7"/>
          <p:cNvSpPr/>
          <p:nvPr/>
        </p:nvSpPr>
        <p:spPr>
          <a:xfrm>
            <a:off x="228600" y="0"/>
            <a:ext cx="0" cy="5638800"/>
          </a:xfrm>
          <a:prstGeom prst="line">
            <a:avLst/>
          </a:prstGeom>
          <a:ln w="76200" cap="flat" cmpd="tri">
            <a:solidFill>
              <a:srgbClr val="996633"/>
            </a:solidFill>
            <a:prstDash val="solid"/>
            <a:round/>
            <a:headEnd type="none" w="med" len="med"/>
            <a:tailEnd type="none" w="med" len="med"/>
          </a:ln>
        </p:spPr>
      </p:sp>
      <p:sp>
        <p:nvSpPr>
          <p:cNvPr id="49159" name="Text Box 1"/>
          <p:cNvSpPr txBox="1"/>
          <p:nvPr/>
        </p:nvSpPr>
        <p:spPr>
          <a:xfrm>
            <a:off x="304800" y="152400"/>
            <a:ext cx="5080000" cy="830263"/>
          </a:xfrm>
          <a:prstGeom prst="rect">
            <a:avLst/>
          </a:prstGeom>
          <a:noFill/>
          <a:ln w="9525">
            <a:noFill/>
          </a:ln>
        </p:spPr>
        <p:txBody>
          <a:bodyPr wrap="square" anchor="t" anchorCtr="0">
            <a:spAutoFit/>
          </a:bodyPr>
          <a:lstStyle/>
          <a:p>
            <a:r>
              <a:rPr lang="en-US" altLang="zh-CN" dirty="0">
                <a:solidFill>
                  <a:srgbClr val="FF0000"/>
                </a:solidFill>
                <a:latin typeface="Times New Roman" panose="02020603050405020304" pitchFamily="18" charset="0"/>
              </a:rPr>
              <a:t>I/ ÔN LÝ THUYẾT</a:t>
            </a:r>
          </a:p>
          <a:p>
            <a:r>
              <a:rPr lang="en-US" altLang="zh-CN" dirty="0">
                <a:solidFill>
                  <a:srgbClr val="FF0000"/>
                </a:solidFill>
                <a:latin typeface="Times New Roman" panose="02020603050405020304" pitchFamily="18" charset="0"/>
              </a:rPr>
              <a:t>9. Điệp ngữ</a:t>
            </a:r>
          </a:p>
        </p:txBody>
      </p:sp>
      <p:sp>
        <p:nvSpPr>
          <p:cNvPr id="49160" name="Text Box 3"/>
          <p:cNvSpPr txBox="1"/>
          <p:nvPr/>
        </p:nvSpPr>
        <p:spPr>
          <a:xfrm>
            <a:off x="382588" y="990600"/>
            <a:ext cx="8532812" cy="5815965"/>
          </a:xfrm>
          <a:prstGeom prst="rect">
            <a:avLst/>
          </a:prstGeom>
          <a:noFill/>
          <a:ln w="9525">
            <a:noFill/>
          </a:ln>
        </p:spPr>
        <p:txBody>
          <a:bodyPr wrap="square" anchor="t" anchorCtr="0">
            <a:spAutoFit/>
          </a:bodyPr>
          <a:lstStyle/>
          <a:p>
            <a:pPr algn="just">
              <a:spcBef>
                <a:spcPct val="50000"/>
              </a:spcBef>
              <a:buFontTx/>
            </a:pPr>
            <a:r>
              <a:rPr lang="en-US" altLang="zh-CN" dirty="0" err="1"/>
              <a:t>a</a:t>
            </a:r>
            <a:r>
              <a:rPr lang="en-US" altLang="zh-CN" dirty="0" err="1">
                <a:latin typeface="Times New Roman" panose="02020603050405020304" pitchFamily="18" charset="0"/>
              </a:rPr>
              <a:t>.Thế</a:t>
            </a:r>
            <a:r>
              <a:rPr lang="en-US" altLang="zh-CN" dirty="0">
                <a:latin typeface="Times New Roman" panose="02020603050405020304" pitchFamily="18" charset="0"/>
              </a:rPr>
              <a:t> </a:t>
            </a:r>
            <a:r>
              <a:rPr lang="en-US" altLang="zh-CN" dirty="0" err="1">
                <a:latin typeface="Times New Roman" panose="02020603050405020304" pitchFamily="18" charset="0"/>
              </a:rPr>
              <a:t>nào</a:t>
            </a:r>
            <a:r>
              <a:rPr lang="en-US" altLang="zh-CN" dirty="0">
                <a:latin typeface="Times New Roman" panose="02020603050405020304" pitchFamily="18" charset="0"/>
              </a:rPr>
              <a:t> </a:t>
            </a:r>
            <a:r>
              <a:rPr lang="en-US" altLang="zh-CN" dirty="0" err="1">
                <a:latin typeface="Times New Roman" panose="02020603050405020304" pitchFamily="18" charset="0"/>
              </a:rPr>
              <a:t>là</a:t>
            </a:r>
            <a:r>
              <a:rPr lang="en-US" altLang="zh-CN" dirty="0">
                <a:latin typeface="Times New Roman" panose="02020603050405020304" pitchFamily="18" charset="0"/>
              </a:rPr>
              <a:t> </a:t>
            </a:r>
            <a:r>
              <a:rPr lang="en-US" altLang="zh-CN" dirty="0" err="1">
                <a:latin typeface="Times New Roman" panose="02020603050405020304" pitchFamily="18" charset="0"/>
              </a:rPr>
              <a:t>điệp</a:t>
            </a:r>
            <a:r>
              <a:rPr lang="en-US" altLang="zh-CN" dirty="0">
                <a:latin typeface="Times New Roman" panose="02020603050405020304" pitchFamily="18" charset="0"/>
              </a:rPr>
              <a:t> </a:t>
            </a:r>
            <a:r>
              <a:rPr lang="en-US" altLang="zh-CN" dirty="0" err="1">
                <a:latin typeface="Times New Roman" panose="02020603050405020304" pitchFamily="18" charset="0"/>
              </a:rPr>
              <a:t>ngữ</a:t>
            </a:r>
            <a:r>
              <a:rPr lang="en-US" altLang="zh-CN" dirty="0">
                <a:latin typeface="Times New Roman" panose="02020603050405020304" pitchFamily="18" charset="0"/>
              </a:rPr>
              <a:t>: </a:t>
            </a:r>
            <a:r>
              <a:rPr lang="en-US" altLang="zh-CN" b="0" dirty="0">
                <a:solidFill>
                  <a:srgbClr val="000000"/>
                </a:solidFill>
                <a:sym typeface="Wingdings" panose="05000000000000000000" pitchFamily="2" charset="2"/>
              </a:rPr>
              <a:t>Khi nói hoặc viết, người ta có thể dùng biện pháp lặp lại từ ngữ  (hoặc cả một câu) để l</a:t>
            </a:r>
            <a:r>
              <a:rPr lang="en-US" altLang="zh-CN" b="0" dirty="0">
                <a:solidFill>
                  <a:srgbClr val="000000"/>
                </a:solidFill>
                <a:ea typeface="Times New Roman" panose="02020603050405020304" pitchFamily="18" charset="0"/>
                <a:sym typeface="Wingdings" panose="05000000000000000000" pitchFamily="2" charset="2"/>
              </a:rPr>
              <a:t>à</a:t>
            </a:r>
            <a:r>
              <a:rPr lang="en-US" altLang="zh-CN" b="0" dirty="0">
                <a:solidFill>
                  <a:srgbClr val="000000"/>
                </a:solidFill>
                <a:sym typeface="Wingdings" panose="05000000000000000000" pitchFamily="2" charset="2"/>
              </a:rPr>
              <a:t>m nổi bật ý, gây cảm xúc mạnh. Cách lặp lại như vậy gọi l</a:t>
            </a:r>
            <a:r>
              <a:rPr lang="en-US" altLang="zh-CN" b="0" dirty="0">
                <a:solidFill>
                  <a:srgbClr val="000000"/>
                </a:solidFill>
                <a:ea typeface="Times New Roman" panose="02020603050405020304" pitchFamily="18" charset="0"/>
                <a:sym typeface="Wingdings" panose="05000000000000000000" pitchFamily="2" charset="2"/>
              </a:rPr>
              <a:t>à</a:t>
            </a:r>
            <a:r>
              <a:rPr lang="en-US" altLang="zh-CN" b="0" dirty="0">
                <a:solidFill>
                  <a:srgbClr val="000000"/>
                </a:solidFill>
                <a:sym typeface="Wingdings" panose="05000000000000000000" pitchFamily="2" charset="2"/>
              </a:rPr>
              <a:t> phép điệp ngữ; từ ngữ được lặp lại gọi l</a:t>
            </a:r>
            <a:r>
              <a:rPr lang="en-US" altLang="zh-CN" b="0" dirty="0">
                <a:solidFill>
                  <a:srgbClr val="000000"/>
                </a:solidFill>
                <a:ea typeface="Times New Roman" panose="02020603050405020304" pitchFamily="18" charset="0"/>
                <a:sym typeface="Wingdings" panose="05000000000000000000" pitchFamily="2" charset="2"/>
              </a:rPr>
              <a:t>à</a:t>
            </a:r>
            <a:r>
              <a:rPr lang="en-US" altLang="zh-CN" b="0" dirty="0">
                <a:solidFill>
                  <a:srgbClr val="000000"/>
                </a:solidFill>
                <a:sym typeface="Wingdings" panose="05000000000000000000" pitchFamily="2" charset="2"/>
              </a:rPr>
              <a:t> điệp ngữ. </a:t>
            </a:r>
          </a:p>
          <a:p>
            <a:pPr algn="just">
              <a:spcBef>
                <a:spcPct val="50000"/>
              </a:spcBef>
              <a:buFontTx/>
            </a:pP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Ví</a:t>
            </a: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dụ</a:t>
            </a:r>
            <a:r>
              <a:rPr lang="en-US" altLang="zh-CN" b="0" dirty="0">
                <a:solidFill>
                  <a:srgbClr val="000000"/>
                </a:solidFill>
                <a:latin typeface="Times New Roman" panose="02020603050405020304" pitchFamily="18" charset="0"/>
              </a:rPr>
              <a:t>:</a:t>
            </a:r>
          </a:p>
          <a:p>
            <a:pPr algn="just">
              <a:spcBef>
                <a:spcPct val="50000"/>
              </a:spcBef>
              <a:buFontTx/>
            </a:pP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Chuyện</a:t>
            </a: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kể</a:t>
            </a: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từ</a:t>
            </a: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nỗi</a:t>
            </a: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nhớ</a:t>
            </a: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sâu</a:t>
            </a: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xa</a:t>
            </a:r>
            <a:endParaRPr lang="en-US" altLang="zh-CN" b="0" dirty="0">
              <a:solidFill>
                <a:srgbClr val="000000"/>
              </a:solidFill>
              <a:latin typeface="Times New Roman" panose="02020603050405020304" pitchFamily="18" charset="0"/>
            </a:endParaRPr>
          </a:p>
          <a:p>
            <a:pPr algn="just">
              <a:spcBef>
                <a:spcPct val="50000"/>
              </a:spcBef>
              <a:buFontTx/>
            </a:pPr>
            <a:r>
              <a:rPr lang="en-US" altLang="zh-CN" b="0" u="sng" dirty="0">
                <a:solidFill>
                  <a:srgbClr val="000000"/>
                </a:solidFill>
                <a:latin typeface="Times New Roman" panose="02020603050405020304" pitchFamily="18" charset="0"/>
              </a:rPr>
              <a:t>   </a:t>
            </a:r>
            <a:r>
              <a:rPr lang="en-US" altLang="zh-CN" b="0" u="sng" dirty="0" err="1">
                <a:solidFill>
                  <a:srgbClr val="000000"/>
                </a:solidFill>
                <a:latin typeface="Times New Roman" panose="02020603050405020304" pitchFamily="18" charset="0"/>
              </a:rPr>
              <a:t>Thương</a:t>
            </a:r>
            <a:r>
              <a:rPr lang="en-US" altLang="zh-CN" b="0" u="sng" dirty="0">
                <a:solidFill>
                  <a:srgbClr val="000000"/>
                </a:solidFill>
                <a:latin typeface="Times New Roman" panose="02020603050405020304" pitchFamily="18" charset="0"/>
              </a:rPr>
              <a:t> </a:t>
            </a:r>
            <a:r>
              <a:rPr lang="en-US" altLang="zh-CN" b="0" u="sng" dirty="0" err="1">
                <a:solidFill>
                  <a:srgbClr val="000000"/>
                </a:solidFill>
                <a:latin typeface="Times New Roman" panose="02020603050405020304" pitchFamily="18" charset="0"/>
              </a:rPr>
              <a:t>em</a:t>
            </a:r>
            <a:r>
              <a:rPr lang="en-US" altLang="zh-CN" b="0" dirty="0">
                <a:solidFill>
                  <a:srgbClr val="000000"/>
                </a:solidFill>
                <a:latin typeface="Times New Roman" panose="02020603050405020304" pitchFamily="18" charset="0"/>
              </a:rPr>
              <a:t>, </a:t>
            </a:r>
            <a:r>
              <a:rPr lang="en-US" altLang="zh-CN" b="0" u="sng" dirty="0" err="1">
                <a:solidFill>
                  <a:srgbClr val="000000"/>
                </a:solidFill>
                <a:latin typeface="Times New Roman" panose="02020603050405020304" pitchFamily="18" charset="0"/>
              </a:rPr>
              <a:t>thương</a:t>
            </a:r>
            <a:r>
              <a:rPr lang="en-US" altLang="zh-CN" b="0" u="sng" dirty="0">
                <a:solidFill>
                  <a:srgbClr val="000000"/>
                </a:solidFill>
                <a:latin typeface="Times New Roman" panose="02020603050405020304" pitchFamily="18" charset="0"/>
              </a:rPr>
              <a:t> </a:t>
            </a:r>
            <a:r>
              <a:rPr lang="en-US" altLang="zh-CN" b="0" u="sng" dirty="0" err="1">
                <a:solidFill>
                  <a:srgbClr val="000000"/>
                </a:solidFill>
                <a:latin typeface="Times New Roman" panose="02020603050405020304" pitchFamily="18" charset="0"/>
              </a:rPr>
              <a:t>em</a:t>
            </a:r>
            <a:r>
              <a:rPr lang="en-US" altLang="zh-CN" b="0" dirty="0">
                <a:solidFill>
                  <a:srgbClr val="000000"/>
                </a:solidFill>
                <a:latin typeface="Times New Roman" panose="02020603050405020304" pitchFamily="18" charset="0"/>
              </a:rPr>
              <a:t>, </a:t>
            </a:r>
            <a:r>
              <a:rPr lang="en-US" altLang="zh-CN" b="0" u="sng" dirty="0" err="1">
                <a:solidFill>
                  <a:srgbClr val="000000"/>
                </a:solidFill>
                <a:latin typeface="Times New Roman" panose="02020603050405020304" pitchFamily="18" charset="0"/>
              </a:rPr>
              <a:t>thương</a:t>
            </a:r>
            <a:r>
              <a:rPr lang="en-US" altLang="zh-CN" b="0" u="sng" dirty="0">
                <a:solidFill>
                  <a:srgbClr val="000000"/>
                </a:solidFill>
                <a:latin typeface="Times New Roman" panose="02020603050405020304" pitchFamily="18" charset="0"/>
              </a:rPr>
              <a:t> </a:t>
            </a:r>
            <a:r>
              <a:rPr lang="en-US" altLang="zh-CN" b="0" u="sng" dirty="0" err="1">
                <a:solidFill>
                  <a:srgbClr val="000000"/>
                </a:solidFill>
                <a:latin typeface="Times New Roman" panose="02020603050405020304" pitchFamily="18" charset="0"/>
              </a:rPr>
              <a:t>em</a:t>
            </a: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biết</a:t>
            </a: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mấy</a:t>
            </a:r>
            <a:endParaRPr lang="en-US" altLang="zh-CN" b="0" dirty="0">
              <a:solidFill>
                <a:srgbClr val="000000"/>
              </a:solidFill>
              <a:latin typeface="Times New Roman" panose="02020603050405020304" pitchFamily="18" charset="0"/>
            </a:endParaRPr>
          </a:p>
          <a:p>
            <a:pPr algn="just">
              <a:spcBef>
                <a:spcPct val="50000"/>
              </a:spcBef>
              <a:buFontTx/>
            </a:pP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Phạm</a:t>
            </a: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Tiến</a:t>
            </a:r>
            <a:r>
              <a:rPr lang="en-US" altLang="zh-CN" b="0" dirty="0">
                <a:solidFill>
                  <a:srgbClr val="000000"/>
                </a:solidFill>
                <a:latin typeface="Times New Roman" panose="02020603050405020304" pitchFamily="18" charset="0"/>
              </a:rPr>
              <a:t> </a:t>
            </a:r>
            <a:r>
              <a:rPr lang="en-US" altLang="zh-CN" b="0" dirty="0" err="1">
                <a:solidFill>
                  <a:srgbClr val="000000"/>
                </a:solidFill>
                <a:latin typeface="Times New Roman" panose="02020603050405020304" pitchFamily="18" charset="0"/>
              </a:rPr>
              <a:t>Duật</a:t>
            </a:r>
            <a:r>
              <a:rPr lang="en-US" altLang="zh-CN" b="0" dirty="0">
                <a:solidFill>
                  <a:srgbClr val="000000"/>
                </a:solidFill>
                <a:latin typeface="Times New Roman" panose="02020603050405020304" pitchFamily="18" charset="0"/>
              </a:rPr>
              <a:t>) </a:t>
            </a:r>
          </a:p>
          <a:p>
            <a:pPr marL="457200" indent="-457200" algn="just">
              <a:spcBef>
                <a:spcPct val="50000"/>
              </a:spcBef>
              <a:buFontTx/>
              <a:buNone/>
            </a:pPr>
            <a:r>
              <a:rPr lang="en-US" altLang="zh-CN" dirty="0">
                <a:solidFill>
                  <a:srgbClr val="000000"/>
                </a:solidFill>
              </a:rPr>
              <a:t>b</a:t>
            </a:r>
            <a:r>
              <a:rPr lang="en-US" altLang="zh-CN" dirty="0">
                <a:solidFill>
                  <a:srgbClr val="000000"/>
                </a:solidFill>
                <a:latin typeface="Times New Roman" panose="02020603050405020304" pitchFamily="18" charset="0"/>
              </a:rPr>
              <a:t>. </a:t>
            </a:r>
            <a:r>
              <a:rPr lang="en-US" altLang="zh-CN" dirty="0" err="1">
                <a:solidFill>
                  <a:srgbClr val="000000"/>
                </a:solidFill>
                <a:latin typeface="Times New Roman" panose="02020603050405020304" pitchFamily="18" charset="0"/>
              </a:rPr>
              <a:t>Các</a:t>
            </a:r>
            <a:r>
              <a:rPr lang="en-US" altLang="zh-CN" dirty="0">
                <a:solidFill>
                  <a:srgbClr val="000000"/>
                </a:solidFill>
                <a:latin typeface="Times New Roman" panose="02020603050405020304" pitchFamily="18" charset="0"/>
              </a:rPr>
              <a:t> </a:t>
            </a:r>
            <a:r>
              <a:rPr lang="en-US" altLang="zh-CN" dirty="0" err="1">
                <a:solidFill>
                  <a:srgbClr val="000000"/>
                </a:solidFill>
                <a:latin typeface="Times New Roman" panose="02020603050405020304" pitchFamily="18" charset="0"/>
              </a:rPr>
              <a:t>dạng</a:t>
            </a:r>
            <a:r>
              <a:rPr lang="en-US" altLang="zh-CN" dirty="0">
                <a:solidFill>
                  <a:srgbClr val="000000"/>
                </a:solidFill>
                <a:latin typeface="Times New Roman" panose="02020603050405020304" pitchFamily="18" charset="0"/>
              </a:rPr>
              <a:t> </a:t>
            </a:r>
            <a:r>
              <a:rPr lang="en-US" altLang="zh-CN" dirty="0" err="1">
                <a:solidFill>
                  <a:srgbClr val="000000"/>
                </a:solidFill>
                <a:latin typeface="Times New Roman" panose="02020603050405020304" pitchFamily="18" charset="0"/>
              </a:rPr>
              <a:t>điệp</a:t>
            </a:r>
            <a:r>
              <a:rPr lang="en-US" altLang="zh-CN" dirty="0">
                <a:solidFill>
                  <a:srgbClr val="000000"/>
                </a:solidFill>
                <a:latin typeface="Times New Roman" panose="02020603050405020304" pitchFamily="18" charset="0"/>
              </a:rPr>
              <a:t> </a:t>
            </a:r>
            <a:r>
              <a:rPr lang="en-US" altLang="zh-CN" dirty="0" err="1">
                <a:solidFill>
                  <a:srgbClr val="000000"/>
                </a:solidFill>
                <a:latin typeface="Times New Roman" panose="02020603050405020304" pitchFamily="18" charset="0"/>
              </a:rPr>
              <a:t>ngữ</a:t>
            </a:r>
            <a:r>
              <a:rPr lang="en-US" altLang="zh-CN" dirty="0">
                <a:solidFill>
                  <a:srgbClr val="000000"/>
                </a:solidFill>
                <a:latin typeface="Times New Roman" panose="02020603050405020304" pitchFamily="18" charset="0"/>
              </a:rPr>
              <a:t>: </a:t>
            </a:r>
            <a:r>
              <a:rPr lang="en-US" altLang="zh-CN" b="0" dirty="0">
                <a:solidFill>
                  <a:srgbClr val="000000"/>
                </a:solidFill>
                <a:sym typeface="Wingdings" panose="05000000000000000000" pitchFamily="2" charset="2"/>
              </a:rPr>
              <a:t>Điệp ngữ cách quãng, điệp ngữ nối tiếp, điệp ngữ chuyển tiếp (điệp ngữ vòng). </a:t>
            </a:r>
            <a:endParaRPr lang="en-US" altLang="zh-CN" b="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endParaRPr>
          </a:p>
          <a:p>
            <a:endParaRPr lang="en-US" altLang="zh-CN" dirty="0">
              <a:latin typeface="Times New Roman" panose="02020603050405020304" pitchFamily="18" charset="0"/>
            </a:endParaRPr>
          </a:p>
          <a:p>
            <a:endParaRPr lang="en-US" altLang="zh-CN" dirty="0">
              <a:solidFill>
                <a:srgbClr val="FF0000"/>
              </a:solidFill>
              <a:latin typeface="Times New Roman" panose="02020603050405020304" pitchFamily="18" charset="0"/>
            </a:endParaRPr>
          </a:p>
          <a:p>
            <a:r>
              <a:rPr lang="en-US" altLang="zh-CN" b="0" dirty="0">
                <a:solidFill>
                  <a:srgbClr val="000000"/>
                </a:solidFill>
                <a:latin typeface="Times New Roman" panose="02020603050405020304" pitchFamily="18"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Picture1"/>
          <p:cNvPicPr>
            <a:picLocks noChangeAspect="1"/>
          </p:cNvPicPr>
          <p:nvPr/>
        </p:nvPicPr>
        <p:blipFill>
          <a:blip r:embed="rId2"/>
          <a:stretch>
            <a:fillRect/>
          </a:stretch>
        </p:blipFill>
        <p:spPr>
          <a:xfrm rot="5400000">
            <a:off x="7850188" y="1588"/>
            <a:ext cx="1295400" cy="1292225"/>
          </a:xfrm>
          <a:prstGeom prst="rect">
            <a:avLst/>
          </a:prstGeom>
          <a:noFill/>
          <a:ln w="9525">
            <a:noFill/>
          </a:ln>
        </p:spPr>
      </p:pic>
      <p:sp>
        <p:nvSpPr>
          <p:cNvPr id="50178" name="Line 3"/>
          <p:cNvSpPr/>
          <p:nvPr/>
        </p:nvSpPr>
        <p:spPr>
          <a:xfrm>
            <a:off x="0" y="152400"/>
            <a:ext cx="7772400" cy="0"/>
          </a:xfrm>
          <a:prstGeom prst="line">
            <a:avLst/>
          </a:prstGeom>
          <a:ln w="76200" cap="flat" cmpd="tri">
            <a:solidFill>
              <a:srgbClr val="996633"/>
            </a:solidFill>
            <a:prstDash val="solid"/>
            <a:round/>
            <a:headEnd type="none" w="med" len="med"/>
            <a:tailEnd type="none" w="med" len="med"/>
          </a:ln>
        </p:spPr>
      </p:sp>
      <p:sp>
        <p:nvSpPr>
          <p:cNvPr id="50179" name="Line 4"/>
          <p:cNvSpPr/>
          <p:nvPr/>
        </p:nvSpPr>
        <p:spPr>
          <a:xfrm>
            <a:off x="8915400" y="1371600"/>
            <a:ext cx="0" cy="5486400"/>
          </a:xfrm>
          <a:prstGeom prst="line">
            <a:avLst/>
          </a:prstGeom>
          <a:ln w="76200" cap="flat" cmpd="tri">
            <a:solidFill>
              <a:srgbClr val="996633"/>
            </a:solidFill>
            <a:prstDash val="solid"/>
            <a:round/>
            <a:headEnd type="none" w="med" len="med"/>
            <a:tailEnd type="none" w="med" len="med"/>
          </a:ln>
        </p:spPr>
      </p:sp>
      <p:sp>
        <p:nvSpPr>
          <p:cNvPr id="50180" name="Line 5"/>
          <p:cNvSpPr/>
          <p:nvPr/>
        </p:nvSpPr>
        <p:spPr>
          <a:xfrm>
            <a:off x="1371600" y="6708775"/>
            <a:ext cx="7772400" cy="0"/>
          </a:xfrm>
          <a:prstGeom prst="line">
            <a:avLst/>
          </a:prstGeom>
          <a:ln w="76200" cap="flat" cmpd="tri">
            <a:solidFill>
              <a:srgbClr val="996633"/>
            </a:solidFill>
            <a:prstDash val="solid"/>
            <a:round/>
            <a:headEnd type="none" w="med" len="med"/>
            <a:tailEnd type="none" w="med" len="med"/>
          </a:ln>
        </p:spPr>
      </p:sp>
      <p:pic>
        <p:nvPicPr>
          <p:cNvPr id="50181" name="Picture 6" descr="Picture1"/>
          <p:cNvPicPr>
            <a:picLocks noChangeAspect="1"/>
          </p:cNvPicPr>
          <p:nvPr/>
        </p:nvPicPr>
        <p:blipFill>
          <a:blip r:embed="rId2"/>
          <a:stretch>
            <a:fillRect/>
          </a:stretch>
        </p:blipFill>
        <p:spPr>
          <a:xfrm rot="-5400000">
            <a:off x="-1587" y="5564188"/>
            <a:ext cx="1295400" cy="1292225"/>
          </a:xfrm>
          <a:prstGeom prst="rect">
            <a:avLst/>
          </a:prstGeom>
          <a:noFill/>
          <a:ln w="9525">
            <a:noFill/>
          </a:ln>
        </p:spPr>
      </p:pic>
      <p:sp>
        <p:nvSpPr>
          <p:cNvPr id="50182" name="Line 7"/>
          <p:cNvSpPr/>
          <p:nvPr/>
        </p:nvSpPr>
        <p:spPr>
          <a:xfrm>
            <a:off x="228600" y="0"/>
            <a:ext cx="0" cy="5638800"/>
          </a:xfrm>
          <a:prstGeom prst="line">
            <a:avLst/>
          </a:prstGeom>
          <a:ln w="76200" cap="flat" cmpd="tri">
            <a:solidFill>
              <a:srgbClr val="996633"/>
            </a:solidFill>
            <a:prstDash val="solid"/>
            <a:round/>
            <a:headEnd type="none" w="med" len="med"/>
            <a:tailEnd type="none" w="med" len="med"/>
          </a:ln>
        </p:spPr>
      </p:sp>
      <p:sp>
        <p:nvSpPr>
          <p:cNvPr id="50183" name="Text Box 1"/>
          <p:cNvSpPr txBox="1"/>
          <p:nvPr/>
        </p:nvSpPr>
        <p:spPr>
          <a:xfrm>
            <a:off x="457200" y="152400"/>
            <a:ext cx="5080000" cy="1198563"/>
          </a:xfrm>
          <a:prstGeom prst="rect">
            <a:avLst/>
          </a:prstGeom>
          <a:noFill/>
          <a:ln w="9525">
            <a:noFill/>
          </a:ln>
        </p:spPr>
        <p:txBody>
          <a:bodyPr wrap="square" anchor="t" anchorCtr="0">
            <a:spAutoFit/>
          </a:bodyPr>
          <a:lstStyle/>
          <a:p>
            <a:r>
              <a:rPr lang="en-US" altLang="zh-CN" dirty="0">
                <a:solidFill>
                  <a:srgbClr val="FF0000"/>
                </a:solidFill>
                <a:latin typeface="Times New Roman" panose="02020603050405020304" pitchFamily="18" charset="0"/>
              </a:rPr>
              <a:t>I/ ÔN LÝ THUYẾT</a:t>
            </a:r>
          </a:p>
          <a:p>
            <a:r>
              <a:rPr lang="en-US" altLang="zh-CN" dirty="0">
                <a:solidFill>
                  <a:srgbClr val="FF0000"/>
                </a:solidFill>
                <a:latin typeface="Times New Roman" panose="02020603050405020304" pitchFamily="18" charset="0"/>
              </a:rPr>
              <a:t>10. </a:t>
            </a:r>
            <a:r>
              <a:rPr lang="en-US" altLang="zh-CN" dirty="0" err="1">
                <a:solidFill>
                  <a:srgbClr val="FF0000"/>
                </a:solidFill>
                <a:latin typeface="Times New Roman" panose="02020603050405020304" pitchFamily="18" charset="0"/>
              </a:rPr>
              <a:t>Chơi</a:t>
            </a:r>
            <a:r>
              <a:rPr lang="en-US" altLang="zh-CN" dirty="0">
                <a:solidFill>
                  <a:srgbClr val="FF0000"/>
                </a:solidFill>
                <a:latin typeface="Times New Roman" panose="02020603050405020304" pitchFamily="18" charset="0"/>
              </a:rPr>
              <a:t> </a:t>
            </a:r>
            <a:r>
              <a:rPr lang="en-US" altLang="zh-CN" dirty="0" err="1">
                <a:solidFill>
                  <a:srgbClr val="FF0000"/>
                </a:solidFill>
                <a:latin typeface="Times New Roman" panose="02020603050405020304" pitchFamily="18" charset="0"/>
              </a:rPr>
              <a:t>chữ</a:t>
            </a:r>
            <a:endParaRPr lang="en-US" altLang="zh-CN" dirty="0">
              <a:latin typeface="Times New Roman" panose="02020603050405020304" pitchFamily="18" charset="0"/>
            </a:endParaRPr>
          </a:p>
          <a:p>
            <a:endParaRPr lang="en-US" altLang="zh-CN" dirty="0">
              <a:solidFill>
                <a:srgbClr val="FF0000"/>
              </a:solidFill>
              <a:latin typeface="Times New Roman" panose="02020603050405020304" pitchFamily="18" charset="0"/>
            </a:endParaRPr>
          </a:p>
        </p:txBody>
      </p:sp>
      <p:sp>
        <p:nvSpPr>
          <p:cNvPr id="50184" name="Text Box 3"/>
          <p:cNvSpPr txBox="1"/>
          <p:nvPr/>
        </p:nvSpPr>
        <p:spPr>
          <a:xfrm>
            <a:off x="382588" y="990600"/>
            <a:ext cx="8532812" cy="6370975"/>
          </a:xfrm>
          <a:prstGeom prst="rect">
            <a:avLst/>
          </a:prstGeom>
          <a:noFill/>
          <a:ln w="9525">
            <a:noFill/>
          </a:ln>
        </p:spPr>
        <p:txBody>
          <a:bodyPr wrap="square" anchor="t" anchorCtr="0">
            <a:spAutoFit/>
          </a:bodyPr>
          <a:lstStyle/>
          <a:p>
            <a:pPr marL="914400" lvl="1" indent="-457200" algn="just" eaLnBrk="1" hangingPunct="1">
              <a:buNone/>
            </a:pPr>
            <a:r>
              <a:rPr lang="en-US" altLang="zh-CN" dirty="0" err="1"/>
              <a:t>a</a:t>
            </a:r>
            <a:r>
              <a:rPr lang="en-US" altLang="zh-CN" dirty="0" err="1">
                <a:latin typeface="Times New Roman" panose="02020603050405020304" pitchFamily="18" charset="0"/>
              </a:rPr>
              <a:t>.Thế</a:t>
            </a:r>
            <a:r>
              <a:rPr lang="en-US" altLang="zh-CN" dirty="0">
                <a:latin typeface="Times New Roman" panose="02020603050405020304" pitchFamily="18" charset="0"/>
              </a:rPr>
              <a:t> </a:t>
            </a:r>
            <a:r>
              <a:rPr lang="en-US" altLang="zh-CN" dirty="0" err="1">
                <a:latin typeface="Times New Roman" panose="02020603050405020304" pitchFamily="18" charset="0"/>
              </a:rPr>
              <a:t>nào</a:t>
            </a:r>
            <a:r>
              <a:rPr lang="en-US" altLang="zh-CN" dirty="0">
                <a:latin typeface="Times New Roman" panose="02020603050405020304" pitchFamily="18" charset="0"/>
              </a:rPr>
              <a:t> </a:t>
            </a:r>
            <a:r>
              <a:rPr lang="en-US" altLang="zh-CN" dirty="0" err="1">
                <a:latin typeface="Times New Roman" panose="02020603050405020304" pitchFamily="18" charset="0"/>
              </a:rPr>
              <a:t>là</a:t>
            </a:r>
            <a:r>
              <a:rPr lang="en-US" altLang="zh-CN" dirty="0">
                <a:latin typeface="Times New Roman" panose="02020603050405020304" pitchFamily="18" charset="0"/>
              </a:rPr>
              <a:t> </a:t>
            </a:r>
            <a:r>
              <a:rPr lang="en-US" altLang="zh-CN" dirty="0" err="1">
                <a:latin typeface="Times New Roman" panose="02020603050405020304" pitchFamily="18" charset="0"/>
              </a:rPr>
              <a:t>chơi</a:t>
            </a:r>
            <a:r>
              <a:rPr lang="en-US" altLang="zh-CN" dirty="0">
                <a:latin typeface="Times New Roman" panose="02020603050405020304" pitchFamily="18" charset="0"/>
              </a:rPr>
              <a:t> </a:t>
            </a:r>
            <a:r>
              <a:rPr lang="en-US" altLang="zh-CN" dirty="0" err="1">
                <a:latin typeface="Times New Roman" panose="02020603050405020304" pitchFamily="18" charset="0"/>
              </a:rPr>
              <a:t>chữ</a:t>
            </a:r>
            <a:r>
              <a:rPr lang="en-US" altLang="zh-CN" dirty="0">
                <a:latin typeface="Times New Roman" panose="02020603050405020304" pitchFamily="18" charset="0"/>
              </a:rPr>
              <a:t>: </a:t>
            </a:r>
            <a:r>
              <a:rPr lang="en-US" altLang="zh-CN" sz="2400" b="0" dirty="0">
                <a:solidFill>
                  <a:srgbClr val="000000"/>
                </a:solidFill>
                <a:sym typeface="+mn-ea"/>
              </a:rPr>
              <a:t>Chơi chữ l</a:t>
            </a:r>
            <a:r>
              <a:rPr lang="en-US" altLang="zh-CN" sz="2400" b="0" dirty="0">
                <a:solidFill>
                  <a:srgbClr val="000000"/>
                </a:solidFill>
                <a:ea typeface="Times New Roman" panose="02020603050405020304" pitchFamily="18" charset="0"/>
                <a:sym typeface="+mn-ea"/>
              </a:rPr>
              <a:t>à</a:t>
            </a:r>
            <a:r>
              <a:rPr lang="en-US" altLang="zh-CN" sz="2400" b="0" dirty="0">
                <a:solidFill>
                  <a:srgbClr val="000000"/>
                </a:solidFill>
                <a:sym typeface="+mn-ea"/>
              </a:rPr>
              <a:t> lợi dụng đặc sắc về âm, về nghĩa của từ ngữ để tạo sắc thái dí dỏm, h</a:t>
            </a:r>
            <a:r>
              <a:rPr lang="en-US" altLang="zh-CN" sz="2400" b="0" dirty="0">
                <a:solidFill>
                  <a:srgbClr val="000000"/>
                </a:solidFill>
                <a:ea typeface="Times New Roman" panose="02020603050405020304" pitchFamily="18" charset="0"/>
                <a:sym typeface="+mn-ea"/>
              </a:rPr>
              <a:t>à</a:t>
            </a:r>
            <a:r>
              <a:rPr lang="en-US" altLang="zh-CN" sz="2400" b="0" dirty="0">
                <a:solidFill>
                  <a:srgbClr val="000000"/>
                </a:solidFill>
                <a:sym typeface="+mn-ea"/>
              </a:rPr>
              <a:t>i hước </a:t>
            </a:r>
            <a:r>
              <a:rPr lang="en-US" altLang="zh-CN" sz="2400" b="0" dirty="0">
                <a:solidFill>
                  <a:srgbClr val="000000"/>
                </a:solidFill>
                <a:ea typeface="Times New Roman" panose="02020603050405020304" pitchFamily="18" charset="0"/>
                <a:sym typeface="+mn-ea"/>
              </a:rPr>
              <a:t>…</a:t>
            </a:r>
            <a:r>
              <a:rPr lang="en-US" altLang="zh-CN" sz="2400" b="0" dirty="0">
                <a:solidFill>
                  <a:srgbClr val="000000"/>
                </a:solidFill>
                <a:sym typeface="+mn-ea"/>
              </a:rPr>
              <a:t> l</a:t>
            </a:r>
            <a:r>
              <a:rPr lang="en-US" altLang="zh-CN" sz="2400" b="0" dirty="0">
                <a:solidFill>
                  <a:srgbClr val="000000"/>
                </a:solidFill>
                <a:ea typeface="Times New Roman" panose="02020603050405020304" pitchFamily="18" charset="0"/>
                <a:sym typeface="+mn-ea"/>
              </a:rPr>
              <a:t>à</a:t>
            </a:r>
            <a:r>
              <a:rPr lang="en-US" altLang="zh-CN" sz="2400" b="0" dirty="0">
                <a:solidFill>
                  <a:srgbClr val="000000"/>
                </a:solidFill>
                <a:sym typeface="+mn-ea"/>
              </a:rPr>
              <a:t>m cho câu văn hấp dẫn, thú vị.</a:t>
            </a:r>
            <a:endParaRPr lang="en-US" altLang="zh-CN" sz="2400" b="0" dirty="0">
              <a:solidFill>
                <a:srgbClr val="000000"/>
              </a:solidFill>
              <a:latin typeface="Times New Roman" panose="02020603050405020304" pitchFamily="18" charset="0"/>
            </a:endParaRPr>
          </a:p>
          <a:p>
            <a:pPr marL="457200" indent="-457200" algn="just"/>
            <a:r>
              <a:rPr lang="en-US" altLang="zh-CN" sz="2400" b="0" dirty="0">
                <a:solidFill>
                  <a:srgbClr val="000000"/>
                </a:solidFill>
                <a:sym typeface="+mn-ea"/>
              </a:rPr>
              <a:t>      </a:t>
            </a:r>
            <a:r>
              <a:rPr lang="en-US" altLang="zh-CN" sz="2400" dirty="0" err="1">
                <a:solidFill>
                  <a:srgbClr val="000000"/>
                </a:solidFill>
                <a:sym typeface="+mn-ea"/>
              </a:rPr>
              <a:t>b</a:t>
            </a:r>
            <a:r>
              <a:rPr lang="en-US" altLang="zh-CN" dirty="0" err="1">
                <a:solidFill>
                  <a:srgbClr val="000000"/>
                </a:solidFill>
                <a:latin typeface="Times New Roman" panose="02020603050405020304" pitchFamily="18" charset="0"/>
              </a:rPr>
              <a:t>.Các</a:t>
            </a:r>
            <a:r>
              <a:rPr lang="en-US" altLang="zh-CN" dirty="0">
                <a:solidFill>
                  <a:srgbClr val="000000"/>
                </a:solidFill>
                <a:latin typeface="Times New Roman" panose="02020603050405020304" pitchFamily="18" charset="0"/>
              </a:rPr>
              <a:t> </a:t>
            </a:r>
            <a:r>
              <a:rPr lang="en-US" altLang="zh-CN" dirty="0" err="1">
                <a:solidFill>
                  <a:srgbClr val="000000"/>
                </a:solidFill>
                <a:latin typeface="Times New Roman" panose="02020603050405020304" pitchFamily="18" charset="0"/>
              </a:rPr>
              <a:t>lối</a:t>
            </a:r>
            <a:r>
              <a:rPr lang="en-US" altLang="zh-CN" dirty="0">
                <a:solidFill>
                  <a:srgbClr val="000000"/>
                </a:solidFill>
                <a:latin typeface="Times New Roman" panose="02020603050405020304" pitchFamily="18" charset="0"/>
              </a:rPr>
              <a:t> </a:t>
            </a:r>
            <a:r>
              <a:rPr lang="en-US" altLang="zh-CN" dirty="0" err="1">
                <a:solidFill>
                  <a:srgbClr val="000000"/>
                </a:solidFill>
                <a:latin typeface="Times New Roman" panose="02020603050405020304" pitchFamily="18" charset="0"/>
              </a:rPr>
              <a:t>chơi</a:t>
            </a:r>
            <a:r>
              <a:rPr lang="en-US" altLang="zh-CN" dirty="0">
                <a:solidFill>
                  <a:srgbClr val="000000"/>
                </a:solidFill>
                <a:latin typeface="Times New Roman" panose="02020603050405020304" pitchFamily="18" charset="0"/>
              </a:rPr>
              <a:t> </a:t>
            </a:r>
            <a:r>
              <a:rPr lang="en-US" altLang="zh-CN" dirty="0" err="1">
                <a:solidFill>
                  <a:srgbClr val="000000"/>
                </a:solidFill>
                <a:latin typeface="Times New Roman" panose="02020603050405020304" pitchFamily="18" charset="0"/>
              </a:rPr>
              <a:t>chữ</a:t>
            </a:r>
            <a:r>
              <a:rPr lang="en-US" altLang="zh-CN" dirty="0">
                <a:solidFill>
                  <a:srgbClr val="000000"/>
                </a:solidFill>
                <a:latin typeface="Times New Roman" panose="02020603050405020304" pitchFamily="18" charset="0"/>
              </a:rPr>
              <a:t>: </a:t>
            </a:r>
          </a:p>
          <a:p>
            <a:pPr>
              <a:buNone/>
            </a:pPr>
            <a:r>
              <a:rPr lang="en-US" altLang="zh-CN" b="0" dirty="0">
                <a:sym typeface="+mn-ea"/>
              </a:rPr>
              <a:t>      + Dùng từ ngữ đồng âm    </a:t>
            </a:r>
          </a:p>
          <a:p>
            <a:pPr>
              <a:buNone/>
            </a:pPr>
            <a:r>
              <a:rPr lang="en-US" altLang="zh-CN" b="0" dirty="0">
                <a:sym typeface="+mn-ea"/>
              </a:rPr>
              <a:t>          Ví dụ: Kiến bò đĩa thịt, đĩa thịt bò</a:t>
            </a:r>
            <a:endParaRPr lang="en-US" altLang="zh-CN" b="0" dirty="0">
              <a:latin typeface="Times New Roman" panose="02020603050405020304" pitchFamily="18" charset="0"/>
            </a:endParaRPr>
          </a:p>
          <a:p>
            <a:pPr>
              <a:buNone/>
            </a:pPr>
            <a:r>
              <a:rPr lang="en-US" altLang="zh-CN" b="0" dirty="0">
                <a:sym typeface="+mn-ea"/>
              </a:rPr>
              <a:t>      +Dùng lối nói trại âm (gần âm)  </a:t>
            </a:r>
          </a:p>
          <a:p>
            <a:pPr>
              <a:buNone/>
            </a:pPr>
            <a:r>
              <a:rPr lang="en-US" altLang="zh-CN" b="0" dirty="0">
                <a:sym typeface="+mn-ea"/>
              </a:rPr>
              <a:t>          Ví dụ: Ranh tướng- danh tướng</a:t>
            </a:r>
            <a:endParaRPr lang="en-US" altLang="zh-CN" b="0" dirty="0">
              <a:latin typeface="Times New Roman" panose="02020603050405020304" pitchFamily="18" charset="0"/>
            </a:endParaRPr>
          </a:p>
          <a:p>
            <a:pPr>
              <a:buNone/>
            </a:pPr>
            <a:r>
              <a:rPr lang="en-US" altLang="zh-CN" b="0" dirty="0">
                <a:sym typeface="+mn-ea"/>
              </a:rPr>
              <a:t>      +Dùng cách điệp âm   </a:t>
            </a:r>
          </a:p>
          <a:p>
            <a:pPr>
              <a:buNone/>
            </a:pPr>
            <a:r>
              <a:rPr lang="en-US" altLang="zh-CN" b="0" dirty="0">
                <a:sym typeface="+mn-ea"/>
              </a:rPr>
              <a:t>          Ví dụ: Mênh mông muôn mẫu một màu mưa</a:t>
            </a:r>
            <a:endParaRPr lang="en-US" altLang="zh-CN" b="0" dirty="0">
              <a:latin typeface="Times New Roman" panose="02020603050405020304" pitchFamily="18" charset="0"/>
            </a:endParaRPr>
          </a:p>
          <a:p>
            <a:pPr>
              <a:buNone/>
            </a:pPr>
            <a:r>
              <a:rPr lang="en-US" altLang="zh-CN" b="0" dirty="0">
                <a:sym typeface="+mn-ea"/>
              </a:rPr>
              <a:t>     +Dùng lối nói lái   </a:t>
            </a:r>
          </a:p>
          <a:p>
            <a:pPr>
              <a:buNone/>
            </a:pPr>
            <a:r>
              <a:rPr lang="en-US" altLang="zh-CN" b="0" dirty="0">
                <a:sym typeface="+mn-ea"/>
              </a:rPr>
              <a:t>          Ví dụ: Đầu tiên – tiền đâu</a:t>
            </a:r>
            <a:endParaRPr lang="en-US" altLang="zh-CN" b="0" dirty="0">
              <a:latin typeface="Times New Roman" panose="02020603050405020304" pitchFamily="18" charset="0"/>
            </a:endParaRPr>
          </a:p>
          <a:p>
            <a:pPr>
              <a:buNone/>
            </a:pPr>
            <a:r>
              <a:rPr lang="en-US" altLang="zh-CN" b="0" dirty="0">
                <a:sym typeface="+mn-ea"/>
              </a:rPr>
              <a:t>     +Dùng từ đồng nghĩa, trái nghĩa, gần nghĩa</a:t>
            </a:r>
            <a:endParaRPr lang="en-US" altLang="zh-CN" b="0" dirty="0"/>
          </a:p>
          <a:p>
            <a:pPr algn="l" fontAlgn="base"/>
            <a:r>
              <a:rPr lang="en-US" altLang="zh-CN" b="0" dirty="0">
                <a:solidFill>
                  <a:srgbClr val="000000"/>
                </a:solidFill>
                <a:latin typeface="Times New Roman" panose="02020603050405020304" pitchFamily="18" charset="0"/>
              </a:rPr>
              <a:t>          </a:t>
            </a:r>
            <a:r>
              <a:rPr lang="en-US" altLang="zh-CN" b="0" dirty="0">
                <a:sym typeface="+mn-ea"/>
              </a:rPr>
              <a:t> Ví dụ: </a:t>
            </a:r>
            <a:r>
              <a:rPr lang="en-US" b="0" i="0" dirty="0" err="1">
                <a:solidFill>
                  <a:srgbClr val="333333"/>
                </a:solidFill>
                <a:effectLst/>
                <a:cs typeface="Times New Roman" panose="02020603050405020304" pitchFamily="18" charset="0"/>
              </a:rPr>
              <a:t>Chuồng</a:t>
            </a:r>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gà</a:t>
            </a:r>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kê</a:t>
            </a:r>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sát</a:t>
            </a:r>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chuồng</a:t>
            </a:r>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vịt</a:t>
            </a:r>
            <a:endParaRPr lang="en-US" b="0" i="0" dirty="0">
              <a:solidFill>
                <a:srgbClr val="333333"/>
              </a:solidFill>
              <a:effectLst/>
              <a:cs typeface="Times New Roman" panose="02020603050405020304" pitchFamily="18" charset="0"/>
            </a:endParaRPr>
          </a:p>
          <a:p>
            <a:pPr algn="l" fontAlgn="base"/>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kê</a:t>
            </a:r>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yếu</a:t>
            </a:r>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tố</a:t>
            </a:r>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Hán</a:t>
            </a:r>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Việt</a:t>
            </a:r>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có</a:t>
            </a:r>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nghĩa</a:t>
            </a:r>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là</a:t>
            </a:r>
            <a:r>
              <a:rPr lang="en-US" b="0" i="0" dirty="0">
                <a:solidFill>
                  <a:srgbClr val="333333"/>
                </a:solidFill>
                <a:effectLst/>
                <a:cs typeface="Times New Roman" panose="02020603050405020304" pitchFamily="18" charset="0"/>
              </a:rPr>
              <a:t> “</a:t>
            </a:r>
            <a:r>
              <a:rPr lang="en-US" b="0" i="0" dirty="0" err="1">
                <a:solidFill>
                  <a:srgbClr val="333333"/>
                </a:solidFill>
                <a:effectLst/>
                <a:cs typeface="Times New Roman" panose="02020603050405020304" pitchFamily="18" charset="0"/>
              </a:rPr>
              <a:t>gà</a:t>
            </a:r>
            <a:r>
              <a:rPr lang="en-US" b="0" i="0" dirty="0">
                <a:solidFill>
                  <a:srgbClr val="333333"/>
                </a:solidFill>
                <a:effectLst/>
                <a:cs typeface="Times New Roman" panose="02020603050405020304" pitchFamily="18" charset="0"/>
              </a:rPr>
              <a:t>”)</a:t>
            </a:r>
          </a:p>
          <a:p>
            <a:endParaRPr lang="en-US" altLang="zh-CN" b="0" dirty="0">
              <a:solidFill>
                <a:srgbClr val="000000"/>
              </a:solidFill>
              <a:cs typeface="Times New Roman" panose="02020603050405020304" pitchFamily="18" charset="0"/>
            </a:endParaRPr>
          </a:p>
          <a:p>
            <a:r>
              <a:rPr lang="en-US" altLang="zh-CN" b="0" dirty="0">
                <a:solidFill>
                  <a:srgbClr val="000000"/>
                </a:solidFill>
                <a:latin typeface="Times New Roman" panose="02020603050405020304"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7" name="Text Box 11"/>
          <p:cNvSpPr txBox="1">
            <a:spLocks noChangeArrowheads="1"/>
          </p:cNvSpPr>
          <p:nvPr/>
        </p:nvSpPr>
        <p:spPr bwMode="auto">
          <a:xfrm>
            <a:off x="152400" y="1030288"/>
            <a:ext cx="8839200" cy="20320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sz="2800" u="sng" dirty="0">
                <a:solidFill>
                  <a:srgbClr val="FF0000"/>
                </a:solidFill>
              </a:rPr>
              <a:t>Bài tập 1: </a:t>
            </a:r>
            <a:r>
              <a:rPr lang="en-US" sz="2800" b="0" dirty="0">
                <a:solidFill>
                  <a:srgbClr val="FF0000"/>
                </a:solidFill>
              </a:rPr>
              <a:t>Trong những từ sau, từ nào là từ ghép, từ nào là từ láy?</a:t>
            </a:r>
          </a:p>
          <a:p>
            <a:pPr>
              <a:spcBef>
                <a:spcPct val="50000"/>
              </a:spcBef>
            </a:pPr>
            <a:r>
              <a:rPr lang="en-US" sz="2800" b="0" dirty="0">
                <a:solidFill>
                  <a:srgbClr val="FF0000"/>
                </a:solidFill>
              </a:rPr>
              <a:t>Nho nhỏ, giam giữ, bó buộc, xa xôi, cỏ cây, nhường nhịn, mong muốn, lấp lánh, rơi rụng, nức nở</a:t>
            </a:r>
          </a:p>
        </p:txBody>
      </p:sp>
      <p:sp>
        <p:nvSpPr>
          <p:cNvPr id="29726" name="Text Box 30"/>
          <p:cNvSpPr txBox="1">
            <a:spLocks noChangeArrowheads="1"/>
          </p:cNvSpPr>
          <p:nvPr/>
        </p:nvSpPr>
        <p:spPr bwMode="auto">
          <a:xfrm>
            <a:off x="177800" y="3503613"/>
            <a:ext cx="9134475" cy="2892425"/>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VnTime" panose="020B7200000000000000" pitchFamily="34" charset="0"/>
              </a:defRPr>
            </a:lvl1pPr>
            <a:lvl2pPr marL="742950" indent="-285750">
              <a:defRPr sz="2800" b="1">
                <a:solidFill>
                  <a:schemeClr val="tx1"/>
                </a:solidFill>
                <a:latin typeface=".VnTime" panose="020B7200000000000000" pitchFamily="34" charset="0"/>
              </a:defRPr>
            </a:lvl2pPr>
            <a:lvl3pPr marL="1143000" indent="-228600">
              <a:defRPr sz="2800" b="1">
                <a:solidFill>
                  <a:schemeClr val="tx1"/>
                </a:solidFill>
                <a:latin typeface=".VnTime" panose="020B7200000000000000" pitchFamily="34" charset="0"/>
              </a:defRPr>
            </a:lvl3pPr>
            <a:lvl4pPr marL="1600200" indent="-228600">
              <a:defRPr sz="2800" b="1">
                <a:solidFill>
                  <a:schemeClr val="tx1"/>
                </a:solidFill>
                <a:latin typeface=".VnTime" panose="020B7200000000000000" pitchFamily="34" charset="0"/>
              </a:defRPr>
            </a:lvl4pPr>
            <a:lvl5pPr marL="2057400" indent="-228600">
              <a:defRPr sz="2800" b="1">
                <a:solidFill>
                  <a:schemeClr val="tx1"/>
                </a:solidFill>
                <a:latin typeface=".VnTime" panose="020B7200000000000000" pitchFamily="34" charset="0"/>
              </a:defRPr>
            </a:lvl5pPr>
            <a:lvl6pPr marL="2514600" indent="-228600" eaLnBrk="0" fontAlgn="base" hangingPunct="0">
              <a:spcBef>
                <a:spcPct val="0"/>
              </a:spcBef>
              <a:spcAft>
                <a:spcPct val="0"/>
              </a:spcAft>
              <a:defRPr sz="2800" b="1">
                <a:solidFill>
                  <a:schemeClr val="tx1"/>
                </a:solidFill>
                <a:latin typeface=".VnTime" panose="020B7200000000000000" pitchFamily="34" charset="0"/>
              </a:defRPr>
            </a:lvl6pPr>
            <a:lvl7pPr marL="2971800" indent="-228600" eaLnBrk="0" fontAlgn="base" hangingPunct="0">
              <a:spcBef>
                <a:spcPct val="0"/>
              </a:spcBef>
              <a:spcAft>
                <a:spcPct val="0"/>
              </a:spcAft>
              <a:defRPr sz="2800" b="1">
                <a:solidFill>
                  <a:schemeClr val="tx1"/>
                </a:solidFill>
                <a:latin typeface=".VnTime" panose="020B7200000000000000" pitchFamily="34" charset="0"/>
              </a:defRPr>
            </a:lvl7pPr>
            <a:lvl8pPr marL="3429000" indent="-228600" eaLnBrk="0" fontAlgn="base" hangingPunct="0">
              <a:spcBef>
                <a:spcPct val="0"/>
              </a:spcBef>
              <a:spcAft>
                <a:spcPct val="0"/>
              </a:spcAft>
              <a:defRPr sz="2800" b="1">
                <a:solidFill>
                  <a:schemeClr val="tx1"/>
                </a:solidFill>
                <a:latin typeface=".VnTime" panose="020B7200000000000000" pitchFamily="34" charset="0"/>
              </a:defRPr>
            </a:lvl8pPr>
            <a:lvl9pPr marL="3886200" indent="-228600" eaLnBrk="0" fontAlgn="base" hangingPunct="0">
              <a:spcBef>
                <a:spcPct val="0"/>
              </a:spcBef>
              <a:spcAft>
                <a:spcPct val="0"/>
              </a:spcAft>
              <a:defRPr sz="2800" b="1">
                <a:solidFill>
                  <a:schemeClr val="tx1"/>
                </a:solidFill>
                <a:latin typeface=".VnTime" panose="020B7200000000000000" pitchFamily="34" charset="0"/>
              </a:defRPr>
            </a:lvl9pPr>
          </a:lstStyle>
          <a:p>
            <a:pPr>
              <a:spcBef>
                <a:spcPct val="50000"/>
              </a:spcBef>
              <a:defRPr/>
            </a:pPr>
            <a:r>
              <a:rPr lang="en-US" dirty="0">
                <a:solidFill>
                  <a:srgbClr val="000000"/>
                </a:solidFill>
                <a:latin typeface="Times New Roman" panose="02020603050405020304"/>
              </a:rPr>
              <a:t>- Từ ghép: </a:t>
            </a:r>
            <a:r>
              <a:rPr lang="en-US" b="0" dirty="0">
                <a:solidFill>
                  <a:srgbClr val="000000"/>
                </a:solidFill>
                <a:latin typeface="Times New Roman" panose="02020603050405020304" pitchFamily="18" charset="0"/>
              </a:rPr>
              <a:t>giam giữ, bó buộc, cỏ cây, nhường nhịn, mong muốn, rơi rụng</a:t>
            </a:r>
          </a:p>
          <a:p>
            <a:pPr>
              <a:spcBef>
                <a:spcPct val="50000"/>
              </a:spcBef>
              <a:defRPr/>
            </a:pPr>
            <a:r>
              <a:rPr lang="en-US" dirty="0">
                <a:solidFill>
                  <a:srgbClr val="000000"/>
                </a:solidFill>
                <a:latin typeface="Times New Roman" panose="02020603050405020304" pitchFamily="18" charset="0"/>
              </a:rPr>
              <a:t>- Từ láy: </a:t>
            </a:r>
            <a:r>
              <a:rPr lang="en-US" b="0" dirty="0">
                <a:solidFill>
                  <a:srgbClr val="000000"/>
                </a:solidFill>
                <a:latin typeface="Times New Roman" panose="02020603050405020304" pitchFamily="18" charset="0"/>
              </a:rPr>
              <a:t>nho nhỏ, xa xôi, lấp lánh, nức nở</a:t>
            </a:r>
          </a:p>
          <a:p>
            <a:pPr marL="342900" indent="-342900">
              <a:spcBef>
                <a:spcPct val="50000"/>
              </a:spcBef>
              <a:buFontTx/>
              <a:buChar char="-"/>
              <a:defRPr/>
            </a:pPr>
            <a:endParaRPr lang="en-US" b="0" dirty="0">
              <a:solidFill>
                <a:srgbClr val="000000"/>
              </a:solidFill>
              <a:latin typeface="Times New Roman" panose="02020603050405020304" pitchFamily="18" charset="0"/>
            </a:endParaRPr>
          </a:p>
          <a:p>
            <a:pPr>
              <a:spcBef>
                <a:spcPct val="50000"/>
              </a:spcBef>
              <a:defRPr/>
            </a:pPr>
            <a:endParaRPr lang="en-US" dirty="0">
              <a:solidFill>
                <a:srgbClr val="000000"/>
              </a:solidFill>
            </a:endParaRPr>
          </a:p>
        </p:txBody>
      </p:sp>
      <p:sp>
        <p:nvSpPr>
          <p:cNvPr id="48132" name="Text Box 3"/>
          <p:cNvSpPr txBox="1">
            <a:spLocks noChangeArrowheads="1"/>
          </p:cNvSpPr>
          <p:nvPr/>
        </p:nvSpPr>
        <p:spPr bwMode="auto">
          <a:xfrm>
            <a:off x="123198" y="357981"/>
            <a:ext cx="2895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10000"/>
              </a:spcBef>
            </a:pPr>
            <a:r>
              <a:rPr lang="en-US" u="sng" dirty="0">
                <a:solidFill>
                  <a:srgbClr val="FF0000"/>
                </a:solidFill>
              </a:rPr>
              <a:t>II/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7"/>
                                        </p:tgtEl>
                                        <p:attrNameLst>
                                          <p:attrName>style.visibility</p:attrName>
                                        </p:attrNameLst>
                                      </p:cBhvr>
                                      <p:to>
                                        <p:strVal val="visible"/>
                                      </p:to>
                                    </p:set>
                                    <p:animEffect transition="in" filter="blinds(horizontal)">
                                      <p:cBhvr>
                                        <p:cTn id="7" dur="500"/>
                                        <p:tgtEl>
                                          <p:spTgt spid="297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726"/>
                                        </p:tgtEl>
                                        <p:attrNameLst>
                                          <p:attrName>style.visibility</p:attrName>
                                        </p:attrNameLst>
                                      </p:cBhvr>
                                      <p:to>
                                        <p:strVal val="visible"/>
                                      </p:to>
                                    </p:set>
                                    <p:anim calcmode="lin" valueType="num">
                                      <p:cBhvr additive="base">
                                        <p:cTn id="12" dur="500" fill="hold"/>
                                        <p:tgtEl>
                                          <p:spTgt spid="29726"/>
                                        </p:tgtEl>
                                        <p:attrNameLst>
                                          <p:attrName>ppt_x</p:attrName>
                                        </p:attrNameLst>
                                      </p:cBhvr>
                                      <p:tavLst>
                                        <p:tav tm="0">
                                          <p:val>
                                            <p:strVal val="#ppt_x"/>
                                          </p:val>
                                        </p:tav>
                                        <p:tav tm="100000">
                                          <p:val>
                                            <p:strVal val="#ppt_x"/>
                                          </p:val>
                                        </p:tav>
                                      </p:tavLst>
                                    </p:anim>
                                    <p:anim calcmode="lin" valueType="num">
                                      <p:cBhvr additive="base">
                                        <p:cTn id="13" dur="500" fill="hold"/>
                                        <p:tgtEl>
                                          <p:spTgt spid="29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297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1"/>
          <p:cNvSpPr>
            <a:spLocks noChangeArrowheads="1"/>
          </p:cNvSpPr>
          <p:nvPr/>
        </p:nvSpPr>
        <p:spPr bwMode="auto">
          <a:xfrm>
            <a:off x="706438" y="3136900"/>
            <a:ext cx="7731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sz="6000">
                <a:solidFill>
                  <a:srgbClr val="0000CC"/>
                </a:solidFill>
                <a:latin typeface="Times New Roman" panose="02020603050405020304" pitchFamily="18" charset="0"/>
                <a:cs typeface="Times New Roman" panose="02020603050405020304" pitchFamily="18" charset="0"/>
              </a:rPr>
              <a:t>ÔN TẬP TIẾNG VIỆT</a:t>
            </a:r>
          </a:p>
        </p:txBody>
      </p:sp>
    </p:spTree>
  </p:cSld>
  <p:clrMapOvr>
    <a:masterClrMapping/>
  </p:clrMapOvr>
  <p:transition spd="med">
    <p:cover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9074" y="147638"/>
            <a:ext cx="42767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10000"/>
              </a:spcBef>
              <a:buFontTx/>
              <a:buNone/>
            </a:pPr>
            <a:r>
              <a:rPr lang="en-US" sz="2400" u="sng" dirty="0">
                <a:solidFill>
                  <a:srgbClr val="FF0000"/>
                </a:solidFill>
                <a:latin typeface="Times New Roman" panose="02020603050405020304" pitchFamily="18" charset="0"/>
              </a:rPr>
              <a:t>Bài tập 2:</a:t>
            </a:r>
            <a:r>
              <a:rPr lang="en-US" sz="2400" dirty="0">
                <a:solidFill>
                  <a:srgbClr val="FF0000"/>
                </a:solidFill>
                <a:latin typeface="Times New Roman" panose="02020603050405020304" pitchFamily="18" charset="0"/>
              </a:rPr>
              <a:t> Trắc nghiệm</a:t>
            </a:r>
          </a:p>
        </p:txBody>
      </p:sp>
      <p:sp>
        <p:nvSpPr>
          <p:cNvPr id="6" name="Rectangle 5"/>
          <p:cNvSpPr/>
          <p:nvPr/>
        </p:nvSpPr>
        <p:spPr>
          <a:xfrm>
            <a:off x="343628" y="4734252"/>
            <a:ext cx="8266866" cy="2123658"/>
          </a:xfrm>
          <a:prstGeom prst="rect">
            <a:avLst/>
          </a:prstGeom>
        </p:spPr>
        <p:txBody>
          <a:bodyPr wrap="square">
            <a:spAutoFit/>
          </a:bodyPr>
          <a:lstStyle/>
          <a:p>
            <a:pPr algn="just"/>
            <a:r>
              <a:rPr lang="vi-VN" sz="2200" dirty="0">
                <a:solidFill>
                  <a:srgbClr val="000000"/>
                </a:solidFill>
                <a:latin typeface="Times New Roman" panose="02020603050405020304"/>
              </a:rPr>
              <a:t>Câu 3. Trong câu “Cả tôi nữa, nếu không nhanh chân chạy vào hang thì tôi cũng chết toi rồi.” sử dụng quan hệ từ nào?</a:t>
            </a:r>
            <a:endParaRPr lang="vi-VN" sz="2200" b="0" dirty="0">
              <a:solidFill>
                <a:srgbClr val="000000"/>
              </a:solidFill>
              <a:latin typeface="Times New Roman" panose="02020603050405020304"/>
            </a:endParaRPr>
          </a:p>
          <a:p>
            <a:pPr algn="just"/>
            <a:r>
              <a:rPr lang="vi-VN" sz="2200" b="0" dirty="0">
                <a:solidFill>
                  <a:srgbClr val="000000"/>
                </a:solidFill>
                <a:latin typeface="Times New Roman" panose="02020603050405020304"/>
              </a:rPr>
              <a:t>A. Nếu</a:t>
            </a:r>
          </a:p>
          <a:p>
            <a:pPr algn="just"/>
            <a:r>
              <a:rPr lang="vi-VN" sz="2200" b="0" dirty="0">
                <a:solidFill>
                  <a:srgbClr val="000000"/>
                </a:solidFill>
                <a:latin typeface="Times New Roman" panose="02020603050405020304"/>
              </a:rPr>
              <a:t>B. Cả</a:t>
            </a:r>
          </a:p>
          <a:p>
            <a:pPr algn="just"/>
            <a:r>
              <a:rPr lang="vi-VN" sz="2200" b="0" dirty="0">
                <a:solidFill>
                  <a:srgbClr val="000000"/>
                </a:solidFill>
                <a:latin typeface="Times New Roman" panose="02020603050405020304"/>
              </a:rPr>
              <a:t>C. Vào</a:t>
            </a:r>
          </a:p>
          <a:p>
            <a:pPr algn="just"/>
            <a:r>
              <a:rPr lang="vi-VN" sz="2200" b="0" dirty="0">
                <a:solidFill>
                  <a:srgbClr val="000000"/>
                </a:solidFill>
                <a:latin typeface="Times New Roman" panose="02020603050405020304"/>
              </a:rPr>
              <a:t>D. Nếu… thì…</a:t>
            </a:r>
          </a:p>
        </p:txBody>
      </p:sp>
      <p:sp>
        <p:nvSpPr>
          <p:cNvPr id="7" name="Rectangle 6"/>
          <p:cNvSpPr/>
          <p:nvPr/>
        </p:nvSpPr>
        <p:spPr>
          <a:xfrm>
            <a:off x="381110" y="647148"/>
            <a:ext cx="8229384" cy="2123658"/>
          </a:xfrm>
          <a:prstGeom prst="rect">
            <a:avLst/>
          </a:prstGeom>
        </p:spPr>
        <p:txBody>
          <a:bodyPr wrap="square">
            <a:spAutoFit/>
          </a:bodyPr>
          <a:lstStyle/>
          <a:p>
            <a:pPr algn="just"/>
            <a:r>
              <a:rPr lang="vi-VN" sz="2200" dirty="0">
                <a:solidFill>
                  <a:srgbClr val="000000"/>
                </a:solidFill>
                <a:latin typeface="Times New Roman" panose="02020603050405020304"/>
              </a:rPr>
              <a:t>Câu 1. Xác định đại từ trong câu sau: “Chúng tôi thấy mùa hè nắng nóng, ai cũng sợ.” </a:t>
            </a:r>
            <a:endParaRPr lang="vi-VN" sz="2200" b="0" dirty="0">
              <a:solidFill>
                <a:srgbClr val="000000"/>
              </a:solidFill>
              <a:latin typeface="Times New Roman" panose="02020603050405020304"/>
            </a:endParaRPr>
          </a:p>
          <a:p>
            <a:pPr algn="just"/>
            <a:r>
              <a:rPr lang="vi-VN" sz="2200" b="0" dirty="0">
                <a:solidFill>
                  <a:srgbClr val="000000"/>
                </a:solidFill>
                <a:latin typeface="Times New Roman" panose="02020603050405020304"/>
              </a:rPr>
              <a:t>A. Ai</a:t>
            </a:r>
          </a:p>
          <a:p>
            <a:pPr algn="just"/>
            <a:r>
              <a:rPr lang="vi-VN" sz="2200" b="0" dirty="0">
                <a:solidFill>
                  <a:srgbClr val="000000"/>
                </a:solidFill>
                <a:latin typeface="Times New Roman" panose="02020603050405020304"/>
              </a:rPr>
              <a:t>B. Chúng tôi, ai</a:t>
            </a:r>
          </a:p>
          <a:p>
            <a:pPr algn="just"/>
            <a:r>
              <a:rPr lang="vi-VN" sz="2200" b="0" dirty="0">
                <a:solidFill>
                  <a:srgbClr val="000000"/>
                </a:solidFill>
                <a:latin typeface="Times New Roman" panose="02020603050405020304"/>
              </a:rPr>
              <a:t>C. Chúng tôi</a:t>
            </a:r>
          </a:p>
          <a:p>
            <a:pPr algn="just"/>
            <a:r>
              <a:rPr lang="vi-VN" sz="2200" b="0" dirty="0">
                <a:solidFill>
                  <a:srgbClr val="000000"/>
                </a:solidFill>
                <a:latin typeface="Times New Roman" panose="02020603050405020304"/>
              </a:rPr>
              <a:t>D. Cũng</a:t>
            </a:r>
          </a:p>
        </p:txBody>
      </p:sp>
      <p:sp>
        <p:nvSpPr>
          <p:cNvPr id="8" name="Rectangle 7"/>
          <p:cNvSpPr/>
          <p:nvPr/>
        </p:nvSpPr>
        <p:spPr>
          <a:xfrm>
            <a:off x="341302" y="2667020"/>
            <a:ext cx="8497786" cy="2123658"/>
          </a:xfrm>
          <a:prstGeom prst="rect">
            <a:avLst/>
          </a:prstGeom>
        </p:spPr>
        <p:txBody>
          <a:bodyPr wrap="square">
            <a:spAutoFit/>
          </a:bodyPr>
          <a:lstStyle/>
          <a:p>
            <a:r>
              <a:rPr lang="vi-VN" sz="2200" dirty="0">
                <a:solidFill>
                  <a:srgbClr val="000000"/>
                </a:solidFill>
              </a:rPr>
              <a:t>Câu 2. Tìm đại từ trong câu “Em gái tôi tên là Kiều Phương, nhưng tôi quen gọi nó là Mèo bởi vì mặt nó luôn bị chính nó bôi </a:t>
            </a:r>
            <a:r>
              <a:rPr lang="vi-VN" sz="2200">
                <a:solidFill>
                  <a:srgbClr val="000000"/>
                </a:solidFill>
              </a:rPr>
              <a:t>bẩn.”</a:t>
            </a:r>
            <a:endParaRPr lang="vi-VN" sz="2200" dirty="0">
              <a:solidFill>
                <a:srgbClr val="000000"/>
              </a:solidFill>
            </a:endParaRPr>
          </a:p>
          <a:p>
            <a:r>
              <a:rPr lang="vi-VN" sz="2200" b="0" dirty="0">
                <a:solidFill>
                  <a:srgbClr val="000000"/>
                </a:solidFill>
              </a:rPr>
              <a:t>A. Tôi</a:t>
            </a:r>
          </a:p>
          <a:p>
            <a:r>
              <a:rPr lang="vi-VN" sz="2200" b="0" dirty="0">
                <a:solidFill>
                  <a:srgbClr val="000000"/>
                </a:solidFill>
              </a:rPr>
              <a:t>B. Tôi, nó</a:t>
            </a:r>
          </a:p>
          <a:p>
            <a:r>
              <a:rPr lang="vi-VN" sz="2200" b="0" dirty="0">
                <a:solidFill>
                  <a:srgbClr val="000000"/>
                </a:solidFill>
              </a:rPr>
              <a:t>C. Tôi, Kiều Phương</a:t>
            </a:r>
          </a:p>
          <a:p>
            <a:r>
              <a:rPr lang="vi-VN" sz="2200" b="0" dirty="0">
                <a:solidFill>
                  <a:srgbClr val="000000"/>
                </a:solidFill>
              </a:rPr>
              <a:t>D. Nó, Mèo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4"/>
          <p:cNvSpPr txBox="1">
            <a:spLocks noChangeArrowheads="1"/>
          </p:cNvSpPr>
          <p:nvPr/>
        </p:nvSpPr>
        <p:spPr bwMode="auto">
          <a:xfrm>
            <a:off x="533400" y="717160"/>
            <a:ext cx="8077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sz="2800" u="sng" dirty="0">
                <a:solidFill>
                  <a:srgbClr val="FF0000"/>
                </a:solidFill>
                <a:latin typeface="Times New Roman" panose="02020603050405020304" pitchFamily="18" charset="0"/>
                <a:cs typeface="Times New Roman" panose="02020603050405020304" pitchFamily="18" charset="0"/>
              </a:rPr>
              <a:t>Bài tập 3:</a:t>
            </a:r>
            <a:r>
              <a:rPr lang="en-US" sz="2800" b="0" u="sng" dirty="0">
                <a:solidFill>
                  <a:srgbClr val="FF0000"/>
                </a:solidFill>
                <a:latin typeface="Times New Roman" panose="02020603050405020304" pitchFamily="18" charset="0"/>
                <a:cs typeface="Times New Roman" panose="02020603050405020304" pitchFamily="18" charset="0"/>
              </a:rPr>
              <a:t> </a:t>
            </a:r>
            <a:r>
              <a:rPr lang="en-US" sz="2800" b="0" dirty="0">
                <a:solidFill>
                  <a:srgbClr val="FF0000"/>
                </a:solidFill>
                <a:latin typeface="Times New Roman" panose="02020603050405020304" pitchFamily="18" charset="0"/>
                <a:cs typeface="Times New Roman" panose="02020603050405020304" pitchFamily="18" charset="0"/>
              </a:rPr>
              <a:t>Tìm một số từ đồng nghĩa và một số từ trái nghĩa với mỗi từ: bé (về mặt kích thước, khối lượng), thắng, chăm chỉ.</a:t>
            </a:r>
          </a:p>
        </p:txBody>
      </p:sp>
      <p:graphicFrame>
        <p:nvGraphicFramePr>
          <p:cNvPr id="12330" name="Group 42"/>
          <p:cNvGraphicFramePr>
            <a:graphicFrameLocks noGrp="1"/>
          </p:cNvGraphicFramePr>
          <p:nvPr>
            <p:ph sz="half" idx="1"/>
          </p:nvPr>
        </p:nvGraphicFramePr>
        <p:xfrm>
          <a:off x="762000" y="2362200"/>
          <a:ext cx="7772400" cy="3810000"/>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518157">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8339">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5164">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8339">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Arial" panose="020B0604020202020204"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Arial" panose="020B0604020202020204"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331" name="Text Box 43"/>
          <p:cNvSpPr txBox="1">
            <a:spLocks noChangeArrowheads="1"/>
          </p:cNvSpPr>
          <p:nvPr/>
        </p:nvSpPr>
        <p:spPr bwMode="auto">
          <a:xfrm>
            <a:off x="990600" y="23622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2800">
                <a:solidFill>
                  <a:srgbClr val="0000CC"/>
                </a:solidFill>
                <a:latin typeface="Times New Roman" panose="02020603050405020304" pitchFamily="18" charset="0"/>
                <a:cs typeface="Times New Roman" panose="02020603050405020304" pitchFamily="18" charset="0"/>
              </a:rPr>
              <a:t>Từ đồng nghĩa</a:t>
            </a:r>
          </a:p>
        </p:txBody>
      </p:sp>
      <p:sp>
        <p:nvSpPr>
          <p:cNvPr id="12332" name="Text Box 44"/>
          <p:cNvSpPr txBox="1">
            <a:spLocks noChangeArrowheads="1"/>
          </p:cNvSpPr>
          <p:nvPr/>
        </p:nvSpPr>
        <p:spPr bwMode="auto">
          <a:xfrm>
            <a:off x="3886200" y="23622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2800">
                <a:solidFill>
                  <a:srgbClr val="000000"/>
                </a:solidFill>
                <a:latin typeface="Times New Roman" panose="02020603050405020304" pitchFamily="18" charset="0"/>
                <a:cs typeface="Times New Roman" panose="02020603050405020304" pitchFamily="18" charset="0"/>
              </a:rPr>
              <a:t>Từ ngữ</a:t>
            </a:r>
          </a:p>
        </p:txBody>
      </p:sp>
      <p:sp>
        <p:nvSpPr>
          <p:cNvPr id="12333" name="Text Box 45"/>
          <p:cNvSpPr txBox="1">
            <a:spLocks noChangeArrowheads="1"/>
          </p:cNvSpPr>
          <p:nvPr/>
        </p:nvSpPr>
        <p:spPr bwMode="auto">
          <a:xfrm>
            <a:off x="6019800" y="23622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2800">
                <a:solidFill>
                  <a:srgbClr val="FF0000"/>
                </a:solidFill>
                <a:latin typeface="Times New Roman" panose="02020603050405020304" pitchFamily="18" charset="0"/>
                <a:cs typeface="Times New Roman" panose="02020603050405020304" pitchFamily="18" charset="0"/>
              </a:rPr>
              <a:t>Từ trái nghĩa</a:t>
            </a:r>
          </a:p>
        </p:txBody>
      </p:sp>
      <p:sp>
        <p:nvSpPr>
          <p:cNvPr id="12334" name="Text Box 46"/>
          <p:cNvSpPr txBox="1">
            <a:spLocks noChangeArrowheads="1"/>
          </p:cNvSpPr>
          <p:nvPr/>
        </p:nvSpPr>
        <p:spPr bwMode="auto">
          <a:xfrm>
            <a:off x="4114800" y="3092450"/>
            <a:ext cx="1676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2800" b="0">
                <a:solidFill>
                  <a:srgbClr val="000000"/>
                </a:solidFill>
                <a:latin typeface="Times New Roman" panose="02020603050405020304" pitchFamily="18" charset="0"/>
                <a:cs typeface="Times New Roman" panose="02020603050405020304" pitchFamily="18" charset="0"/>
              </a:rPr>
              <a:t>bé</a:t>
            </a:r>
            <a:r>
              <a:rPr lang="en-US" b="0">
                <a:solidFill>
                  <a:srgbClr val="000000"/>
                </a:solidFill>
                <a:latin typeface="Times New Roman" panose="02020603050405020304" pitchFamily="18" charset="0"/>
                <a:cs typeface="Times New Roman" panose="02020603050405020304" pitchFamily="18" charset="0"/>
              </a:rPr>
              <a:t>	</a:t>
            </a:r>
          </a:p>
          <a:p>
            <a:pPr algn="just">
              <a:spcBef>
                <a:spcPct val="0"/>
              </a:spcBef>
              <a:buFontTx/>
              <a:buNone/>
            </a:pPr>
            <a:r>
              <a:rPr lang="en-US" b="0">
                <a:solidFill>
                  <a:srgbClr val="000000"/>
                </a:solidFill>
                <a:latin typeface="Times New Roman" panose="02020603050405020304" pitchFamily="18" charset="0"/>
                <a:cs typeface="Times New Roman" panose="02020603050405020304" pitchFamily="18" charset="0"/>
              </a:rPr>
              <a:t>	</a:t>
            </a:r>
          </a:p>
        </p:txBody>
      </p:sp>
      <p:sp>
        <p:nvSpPr>
          <p:cNvPr id="12335" name="Text Box 47"/>
          <p:cNvSpPr txBox="1">
            <a:spLocks noChangeArrowheads="1"/>
          </p:cNvSpPr>
          <p:nvPr/>
        </p:nvSpPr>
        <p:spPr bwMode="auto">
          <a:xfrm>
            <a:off x="3962400" y="41910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2800" b="0">
                <a:solidFill>
                  <a:srgbClr val="000000"/>
                </a:solidFill>
                <a:latin typeface="Times New Roman" panose="02020603050405020304" pitchFamily="18" charset="0"/>
                <a:cs typeface="Times New Roman" panose="02020603050405020304" pitchFamily="18" charset="0"/>
              </a:rPr>
              <a:t>thắng</a:t>
            </a:r>
          </a:p>
        </p:txBody>
      </p:sp>
      <p:sp>
        <p:nvSpPr>
          <p:cNvPr id="12336" name="Text Box 48"/>
          <p:cNvSpPr txBox="1">
            <a:spLocks noChangeArrowheads="1"/>
          </p:cNvSpPr>
          <p:nvPr/>
        </p:nvSpPr>
        <p:spPr bwMode="auto">
          <a:xfrm>
            <a:off x="3886200" y="53340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2800" b="0">
                <a:solidFill>
                  <a:srgbClr val="000000"/>
                </a:solidFill>
                <a:latin typeface="Times New Roman" panose="02020603050405020304" pitchFamily="18" charset="0"/>
                <a:cs typeface="Times New Roman" panose="02020603050405020304" pitchFamily="18" charset="0"/>
              </a:rPr>
              <a:t>chăm chỉ</a:t>
            </a:r>
          </a:p>
        </p:txBody>
      </p:sp>
      <p:sp>
        <p:nvSpPr>
          <p:cNvPr id="12337" name="Text Box 49"/>
          <p:cNvSpPr txBox="1">
            <a:spLocks noChangeArrowheads="1"/>
          </p:cNvSpPr>
          <p:nvPr/>
        </p:nvSpPr>
        <p:spPr bwMode="auto">
          <a:xfrm>
            <a:off x="1447800" y="31242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2800" b="0">
                <a:solidFill>
                  <a:srgbClr val="0000CC"/>
                </a:solidFill>
                <a:latin typeface="Times New Roman" panose="02020603050405020304" pitchFamily="18" charset="0"/>
                <a:cs typeface="Times New Roman" panose="02020603050405020304" pitchFamily="18" charset="0"/>
              </a:rPr>
              <a:t>nhỏ  </a:t>
            </a:r>
          </a:p>
        </p:txBody>
      </p:sp>
      <p:sp>
        <p:nvSpPr>
          <p:cNvPr id="12338" name="Text Box 50"/>
          <p:cNvSpPr txBox="1">
            <a:spLocks noChangeArrowheads="1"/>
          </p:cNvSpPr>
          <p:nvPr/>
        </p:nvSpPr>
        <p:spPr bwMode="auto">
          <a:xfrm>
            <a:off x="6553200" y="31242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2800" b="0">
                <a:solidFill>
                  <a:srgbClr val="FF0000"/>
                </a:solidFill>
                <a:latin typeface="Times New Roman" panose="02020603050405020304" pitchFamily="18" charset="0"/>
                <a:cs typeface="Times New Roman" panose="02020603050405020304" pitchFamily="18" charset="0"/>
              </a:rPr>
              <a:t>to, lớn</a:t>
            </a:r>
          </a:p>
        </p:txBody>
      </p:sp>
      <p:sp>
        <p:nvSpPr>
          <p:cNvPr id="12339" name="Text Box 51"/>
          <p:cNvSpPr txBox="1">
            <a:spLocks noChangeArrowheads="1"/>
          </p:cNvSpPr>
          <p:nvPr/>
        </p:nvSpPr>
        <p:spPr bwMode="auto">
          <a:xfrm>
            <a:off x="1447800" y="41910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sz="2800" b="0">
                <a:solidFill>
                  <a:srgbClr val="0000CC"/>
                </a:solidFill>
                <a:latin typeface="Times New Roman" panose="02020603050405020304" pitchFamily="18" charset="0"/>
                <a:cs typeface="Times New Roman" panose="02020603050405020304" pitchFamily="18" charset="0"/>
              </a:rPr>
              <a:t>được</a:t>
            </a:r>
          </a:p>
        </p:txBody>
      </p:sp>
      <p:sp>
        <p:nvSpPr>
          <p:cNvPr id="12340" name="Text Box 52"/>
          <p:cNvSpPr txBox="1">
            <a:spLocks noChangeArrowheads="1"/>
          </p:cNvSpPr>
          <p:nvPr/>
        </p:nvSpPr>
        <p:spPr bwMode="auto">
          <a:xfrm>
            <a:off x="6705600" y="41910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2800" b="0">
                <a:solidFill>
                  <a:srgbClr val="FF0000"/>
                </a:solidFill>
                <a:latin typeface="Times New Roman" panose="02020603050405020304" pitchFamily="18" charset="0"/>
                <a:cs typeface="Times New Roman" panose="02020603050405020304" pitchFamily="18" charset="0"/>
              </a:rPr>
              <a:t>thua</a:t>
            </a:r>
          </a:p>
        </p:txBody>
      </p:sp>
      <p:sp>
        <p:nvSpPr>
          <p:cNvPr id="12341" name="Text Box 53"/>
          <p:cNvSpPr txBox="1">
            <a:spLocks noChangeArrowheads="1"/>
          </p:cNvSpPr>
          <p:nvPr/>
        </p:nvSpPr>
        <p:spPr bwMode="auto">
          <a:xfrm>
            <a:off x="1219200" y="53340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sz="2800" b="0">
                <a:solidFill>
                  <a:srgbClr val="0000CC"/>
                </a:solidFill>
                <a:latin typeface="Times New Roman" panose="02020603050405020304" pitchFamily="18" charset="0"/>
                <a:cs typeface="Times New Roman" panose="02020603050405020304" pitchFamily="18" charset="0"/>
              </a:rPr>
              <a:t>siêng năng</a:t>
            </a:r>
          </a:p>
        </p:txBody>
      </p:sp>
      <p:sp>
        <p:nvSpPr>
          <p:cNvPr id="12342" name="Text Box 54"/>
          <p:cNvSpPr txBox="1">
            <a:spLocks noChangeArrowheads="1"/>
          </p:cNvSpPr>
          <p:nvPr/>
        </p:nvSpPr>
        <p:spPr bwMode="auto">
          <a:xfrm>
            <a:off x="6400800" y="53340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sz="2800" b="0">
                <a:solidFill>
                  <a:srgbClr val="FF0000"/>
                </a:solidFill>
                <a:latin typeface="Times New Roman" panose="02020603050405020304" pitchFamily="18" charset="0"/>
                <a:cs typeface="Times New Roman" panose="02020603050405020304" pitchFamily="18" charset="0"/>
              </a:rPr>
              <a:t>lười biếng</a:t>
            </a:r>
          </a:p>
        </p:txBody>
      </p:sp>
      <p:sp>
        <p:nvSpPr>
          <p:cNvPr id="50213" name="Rectangle 58"/>
          <p:cNvSpPr>
            <a:spLocks noChangeArrowheads="1"/>
          </p:cNvSpPr>
          <p:nvPr/>
        </p:nvSpPr>
        <p:spPr bwMode="auto">
          <a:xfrm>
            <a:off x="457200" y="350838"/>
            <a:ext cx="815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sz="3600" b="0">
              <a:solidFill>
                <a:srgbClr val="CC00FF"/>
              </a:solidFill>
              <a:latin typeface=".VnTime" panose="020B7200000000000000" pitchFamily="34" charset="0"/>
            </a:endParaRPr>
          </a:p>
        </p:txBody>
      </p:sp>
      <p:sp>
        <p:nvSpPr>
          <p:cNvPr id="50214" name="Text Box 3"/>
          <p:cNvSpPr txBox="1">
            <a:spLocks noChangeArrowheads="1"/>
          </p:cNvSpPr>
          <p:nvPr/>
        </p:nvSpPr>
        <p:spPr bwMode="auto">
          <a:xfrm>
            <a:off x="219075" y="147638"/>
            <a:ext cx="2895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10000"/>
              </a:spcBef>
              <a:buFontTx/>
              <a:buNone/>
            </a:pPr>
            <a:r>
              <a:rPr lang="en-US" sz="2400" u="sng" dirty="0">
                <a:solidFill>
                  <a:srgbClr val="FF0000"/>
                </a:solidFill>
                <a:latin typeface="Times New Roman" panose="02020603050405020304" pitchFamily="18" charset="0"/>
              </a:rPr>
              <a:t>II/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2330"/>
                                        </p:tgtEl>
                                        <p:attrNameLst>
                                          <p:attrName>style.visibility</p:attrName>
                                        </p:attrNameLst>
                                      </p:cBhvr>
                                      <p:to>
                                        <p:strVal val="visible"/>
                                      </p:to>
                                    </p:set>
                                    <p:animEffect transition="in" filter="wheel(8)">
                                      <p:cBhvr>
                                        <p:cTn id="7" dur="2000"/>
                                        <p:tgtEl>
                                          <p:spTgt spid="12330"/>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2332"/>
                                        </p:tgtEl>
                                        <p:attrNameLst>
                                          <p:attrName>style.visibility</p:attrName>
                                        </p:attrNameLst>
                                      </p:cBhvr>
                                      <p:to>
                                        <p:strVal val="visible"/>
                                      </p:to>
                                    </p:set>
                                    <p:animEffect transition="in" filter="dissolve">
                                      <p:cBhvr>
                                        <p:cTn id="11" dur="500"/>
                                        <p:tgtEl>
                                          <p:spTgt spid="1233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2331"/>
                                        </p:tgtEl>
                                        <p:attrNameLst>
                                          <p:attrName>style.visibility</p:attrName>
                                        </p:attrNameLst>
                                      </p:cBhvr>
                                      <p:to>
                                        <p:strVal val="visible"/>
                                      </p:to>
                                    </p:set>
                                    <p:animEffect transition="in" filter="dissolve">
                                      <p:cBhvr>
                                        <p:cTn id="14" dur="500"/>
                                        <p:tgtEl>
                                          <p:spTgt spid="12331"/>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2333"/>
                                        </p:tgtEl>
                                        <p:attrNameLst>
                                          <p:attrName>style.visibility</p:attrName>
                                        </p:attrNameLst>
                                      </p:cBhvr>
                                      <p:to>
                                        <p:strVal val="visible"/>
                                      </p:to>
                                    </p:set>
                                    <p:animEffect transition="in" filter="dissolve">
                                      <p:cBhvr>
                                        <p:cTn id="17" dur="500"/>
                                        <p:tgtEl>
                                          <p:spTgt spid="1233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2334"/>
                                        </p:tgtEl>
                                        <p:attrNameLst>
                                          <p:attrName>style.visibility</p:attrName>
                                        </p:attrNameLst>
                                      </p:cBhvr>
                                      <p:to>
                                        <p:strVal val="visible"/>
                                      </p:to>
                                    </p:set>
                                    <p:animEffect transition="in" filter="dissolve">
                                      <p:cBhvr>
                                        <p:cTn id="20" dur="500"/>
                                        <p:tgtEl>
                                          <p:spTgt spid="1233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335"/>
                                        </p:tgtEl>
                                        <p:attrNameLst>
                                          <p:attrName>style.visibility</p:attrName>
                                        </p:attrNameLst>
                                      </p:cBhvr>
                                      <p:to>
                                        <p:strVal val="visible"/>
                                      </p:to>
                                    </p:set>
                                    <p:animEffect transition="in" filter="dissolve">
                                      <p:cBhvr>
                                        <p:cTn id="23" dur="500"/>
                                        <p:tgtEl>
                                          <p:spTgt spid="1233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336"/>
                                        </p:tgtEl>
                                        <p:attrNameLst>
                                          <p:attrName>style.visibility</p:attrName>
                                        </p:attrNameLst>
                                      </p:cBhvr>
                                      <p:to>
                                        <p:strVal val="visible"/>
                                      </p:to>
                                    </p:set>
                                    <p:animEffect transition="in" filter="dissolve">
                                      <p:cBhvr>
                                        <p:cTn id="26" dur="500"/>
                                        <p:tgtEl>
                                          <p:spTgt spid="1233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337"/>
                                        </p:tgtEl>
                                        <p:attrNameLst>
                                          <p:attrName>style.visibility</p:attrName>
                                        </p:attrNameLst>
                                      </p:cBhvr>
                                      <p:to>
                                        <p:strVal val="visible"/>
                                      </p:to>
                                    </p:set>
                                    <p:animEffect transition="in" filter="dissolve">
                                      <p:cBhvr>
                                        <p:cTn id="31" dur="500"/>
                                        <p:tgtEl>
                                          <p:spTgt spid="1233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338"/>
                                        </p:tgtEl>
                                        <p:attrNameLst>
                                          <p:attrName>style.visibility</p:attrName>
                                        </p:attrNameLst>
                                      </p:cBhvr>
                                      <p:to>
                                        <p:strVal val="visible"/>
                                      </p:to>
                                    </p:set>
                                    <p:animEffect transition="in" filter="dissolve">
                                      <p:cBhvr>
                                        <p:cTn id="36" dur="500"/>
                                        <p:tgtEl>
                                          <p:spTgt spid="1233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2339">
                                            <p:txEl>
                                              <p:pRg st="0" end="0"/>
                                            </p:txEl>
                                          </p:spTgt>
                                        </p:tgtEl>
                                        <p:attrNameLst>
                                          <p:attrName>style.visibility</p:attrName>
                                        </p:attrNameLst>
                                      </p:cBhvr>
                                      <p:to>
                                        <p:strVal val="visible"/>
                                      </p:to>
                                    </p:set>
                                    <p:animEffect transition="in" filter="dissolve">
                                      <p:cBhvr>
                                        <p:cTn id="41" dur="500"/>
                                        <p:tgtEl>
                                          <p:spTgt spid="1233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2340"/>
                                        </p:tgtEl>
                                        <p:attrNameLst>
                                          <p:attrName>style.visibility</p:attrName>
                                        </p:attrNameLst>
                                      </p:cBhvr>
                                      <p:to>
                                        <p:strVal val="visible"/>
                                      </p:to>
                                    </p:set>
                                    <p:animEffect transition="in" filter="dissolve">
                                      <p:cBhvr>
                                        <p:cTn id="46" dur="500"/>
                                        <p:tgtEl>
                                          <p:spTgt spid="1234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2341">
                                            <p:txEl>
                                              <p:pRg st="0" end="0"/>
                                            </p:txEl>
                                          </p:spTgt>
                                        </p:tgtEl>
                                        <p:attrNameLst>
                                          <p:attrName>style.visibility</p:attrName>
                                        </p:attrNameLst>
                                      </p:cBhvr>
                                      <p:to>
                                        <p:strVal val="visible"/>
                                      </p:to>
                                    </p:set>
                                    <p:animEffect transition="in" filter="dissolve">
                                      <p:cBhvr>
                                        <p:cTn id="51" dur="500"/>
                                        <p:tgtEl>
                                          <p:spTgt spid="1234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2342"/>
                                        </p:tgtEl>
                                        <p:attrNameLst>
                                          <p:attrName>style.visibility</p:attrName>
                                        </p:attrNameLst>
                                      </p:cBhvr>
                                      <p:to>
                                        <p:strVal val="visible"/>
                                      </p:to>
                                    </p:set>
                                    <p:animEffect transition="in" filter="dissolve">
                                      <p:cBhvr>
                                        <p:cTn id="56" dur="500"/>
                                        <p:tgtEl>
                                          <p:spTgt spid="1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1" grpId="0"/>
      <p:bldP spid="12332" grpId="0"/>
      <p:bldP spid="12333" grpId="0"/>
      <p:bldP spid="12334" grpId="0"/>
      <p:bldP spid="12335" grpId="0"/>
      <p:bldP spid="12336" grpId="0"/>
      <p:bldP spid="12337" grpId="0"/>
      <p:bldP spid="12338" grpId="0"/>
      <p:bldP spid="12340" grpId="0"/>
      <p:bldP spid="123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2"/>
          <p:cNvSpPr txBox="1"/>
          <p:nvPr/>
        </p:nvSpPr>
        <p:spPr>
          <a:xfrm>
            <a:off x="112275" y="88038"/>
            <a:ext cx="9031605" cy="8217634"/>
          </a:xfrm>
          <a:prstGeom prst="rect">
            <a:avLst/>
          </a:prstGeom>
          <a:noFill/>
          <a:ln w="9525">
            <a:noFill/>
          </a:ln>
        </p:spPr>
        <p:txBody>
          <a:bodyPr wrap="square" anchor="t" anchorCtr="0">
            <a:spAutoFit/>
          </a:bodyPr>
          <a:lstStyle/>
          <a:p>
            <a:r>
              <a:rPr lang="en-US" altLang="zh-CN" u="sng" dirty="0">
                <a:solidFill>
                  <a:srgbClr val="FF0000"/>
                </a:solidFill>
                <a:cs typeface="Times New Roman" panose="02020603050405020304" pitchFamily="18" charset="0"/>
                <a:sym typeface="+mn-ea"/>
              </a:rPr>
              <a:t>B</a:t>
            </a:r>
            <a:r>
              <a:rPr lang="en-US" altLang="zh-CN" u="sng" dirty="0">
                <a:solidFill>
                  <a:srgbClr val="FF0000"/>
                </a:solidFill>
                <a:ea typeface="Times New Roman" panose="02020603050405020304" pitchFamily="18" charset="0"/>
                <a:cs typeface="Times New Roman" panose="02020603050405020304" pitchFamily="18" charset="0"/>
                <a:sym typeface="+mn-ea"/>
              </a:rPr>
              <a:t>à</a:t>
            </a:r>
            <a:r>
              <a:rPr lang="en-US" altLang="zh-CN" u="sng" dirty="0">
                <a:solidFill>
                  <a:srgbClr val="FF0000"/>
                </a:solidFill>
                <a:cs typeface="Times New Roman" panose="02020603050405020304" pitchFamily="18" charset="0"/>
                <a:sym typeface="+mn-ea"/>
              </a:rPr>
              <a:t>i tập 4</a:t>
            </a:r>
            <a:r>
              <a:rPr lang="en-US" altLang="zh-CN" u="sng" dirty="0">
                <a:solidFill>
                  <a:srgbClr val="FF0000"/>
                </a:solidFill>
                <a:cs typeface="Times New Roman" panose="02020603050405020304" pitchFamily="18" charset="0"/>
                <a:sym typeface="Wingdings" panose="05000000000000000000" pitchFamily="2" charset="2"/>
              </a:rPr>
              <a:t> </a:t>
            </a:r>
            <a:r>
              <a:rPr lang="en-US" altLang="zh-CN" dirty="0">
                <a:solidFill>
                  <a:srgbClr val="FF0000"/>
                </a:solidFill>
                <a:cs typeface="Times New Roman" panose="02020603050405020304" pitchFamily="18" charset="0"/>
              </a:rPr>
              <a:t>Phân biệt từ đồng âm với từ nhiều nghĩa</a:t>
            </a:r>
            <a:endParaRPr lang="en-US" altLang="zh-CN" b="0" dirty="0">
              <a:solidFill>
                <a:srgbClr val="FF0000"/>
              </a:solidFill>
              <a:cs typeface="Times New Roman" panose="02020603050405020304" pitchFamily="18" charset="0"/>
            </a:endParaRPr>
          </a:p>
          <a:p>
            <a:pPr algn="just"/>
            <a:r>
              <a:rPr lang="en-US" altLang="zh-CN" dirty="0">
                <a:solidFill>
                  <a:prstClr val="black"/>
                </a:solidFill>
                <a:cs typeface="Times New Roman" panose="02020603050405020304" pitchFamily="18" charset="0"/>
              </a:rPr>
              <a:t>- Giống nhau:</a:t>
            </a:r>
            <a:r>
              <a:rPr lang="en-US" altLang="zh-CN" b="0" dirty="0">
                <a:solidFill>
                  <a:srgbClr val="FF0000"/>
                </a:solidFill>
                <a:cs typeface="Times New Roman" panose="02020603050405020304" pitchFamily="18" charset="0"/>
              </a:rPr>
              <a:t> </a:t>
            </a:r>
            <a:r>
              <a:rPr lang="en-US" altLang="zh-CN" b="0" dirty="0">
                <a:solidFill>
                  <a:srgbClr val="000000"/>
                </a:solidFill>
                <a:cs typeface="Times New Roman" panose="02020603050405020304" pitchFamily="18" charset="0"/>
              </a:rPr>
              <a:t>Cùng một hình thức âm thanh biểu thị nhiều nghĩa.</a:t>
            </a:r>
          </a:p>
          <a:p>
            <a:pPr algn="just">
              <a:buFontTx/>
              <a:buChar char="-"/>
            </a:pPr>
            <a:r>
              <a:rPr lang="en-US" altLang="zh-CN" dirty="0">
                <a:solidFill>
                  <a:prstClr val="black"/>
                </a:solidFill>
                <a:cs typeface="Times New Roman" panose="02020603050405020304" pitchFamily="18" charset="0"/>
              </a:rPr>
              <a:t> Khác nhau: </a:t>
            </a:r>
          </a:p>
          <a:p>
            <a:pPr algn="just"/>
            <a:r>
              <a:rPr lang="en-US" altLang="zh-CN" b="0" u="sng" dirty="0">
                <a:solidFill>
                  <a:srgbClr val="000000"/>
                </a:solidFill>
                <a:cs typeface="Times New Roman" panose="02020603050405020304" pitchFamily="18" charset="0"/>
                <a:sym typeface="+mn-ea"/>
              </a:rPr>
              <a:t>+ T</a:t>
            </a:r>
            <a:r>
              <a:rPr lang="en-US" altLang="zh-CN" u="sng" dirty="0">
                <a:solidFill>
                  <a:srgbClr val="000000"/>
                </a:solidFill>
                <a:cs typeface="Times New Roman" panose="02020603050405020304" pitchFamily="18" charset="0"/>
                <a:sym typeface="+mn-ea"/>
              </a:rPr>
              <a:t>ừ đồng âm:</a:t>
            </a:r>
            <a:r>
              <a:rPr lang="en-US" altLang="zh-CN" b="0" dirty="0">
                <a:solidFill>
                  <a:srgbClr val="000000"/>
                </a:solidFill>
                <a:cs typeface="Times New Roman" panose="02020603050405020304" pitchFamily="18" charset="0"/>
                <a:sym typeface="+mn-ea"/>
              </a:rPr>
              <a:t> Các nghĩa khác xa nhau, không liên quan đến nhau.</a:t>
            </a:r>
            <a:endParaRPr lang="en-US" altLang="zh-CN" b="0" dirty="0">
              <a:solidFill>
                <a:srgbClr val="000000"/>
              </a:solidFill>
              <a:cs typeface="Times New Roman" panose="02020603050405020304" pitchFamily="18" charset="0"/>
            </a:endParaRPr>
          </a:p>
          <a:p>
            <a:pPr algn="just">
              <a:spcBef>
                <a:spcPct val="50000"/>
              </a:spcBef>
            </a:pPr>
            <a:r>
              <a:rPr lang="en-US" altLang="zh-CN" b="0" u="sng" dirty="0">
                <a:solidFill>
                  <a:prstClr val="black"/>
                </a:solidFill>
                <a:cs typeface="Times New Roman" panose="02020603050405020304" pitchFamily="18" charset="0"/>
                <a:sym typeface="+mn-ea"/>
              </a:rPr>
              <a:t>Ví dụ</a:t>
            </a:r>
            <a:r>
              <a:rPr lang="en-US" altLang="zh-CN" b="0" dirty="0">
                <a:solidFill>
                  <a:prstClr val="black"/>
                </a:solidFill>
                <a:cs typeface="Times New Roman" panose="02020603050405020304" pitchFamily="18" charset="0"/>
                <a:sym typeface="+mn-ea"/>
              </a:rPr>
              <a:t>: Ruồi </a:t>
            </a:r>
            <a:r>
              <a:rPr lang="en-US" altLang="zh-CN" dirty="0">
                <a:solidFill>
                  <a:srgbClr val="FF33CC"/>
                </a:solidFill>
                <a:cs typeface="Times New Roman" panose="02020603050405020304" pitchFamily="18" charset="0"/>
                <a:sym typeface="+mn-ea"/>
              </a:rPr>
              <a:t>đậu</a:t>
            </a:r>
            <a:r>
              <a:rPr lang="en-US" altLang="zh-CN" b="0" dirty="0">
                <a:solidFill>
                  <a:prstClr val="black"/>
                </a:solidFill>
                <a:cs typeface="Times New Roman" panose="02020603050405020304" pitchFamily="18" charset="0"/>
                <a:sym typeface="+mn-ea"/>
              </a:rPr>
              <a:t> mâm xôi, mâm xôi </a:t>
            </a:r>
            <a:r>
              <a:rPr lang="en-US" altLang="zh-CN" dirty="0">
                <a:solidFill>
                  <a:srgbClr val="FF33CC"/>
                </a:solidFill>
                <a:cs typeface="Times New Roman" panose="02020603050405020304" pitchFamily="18" charset="0"/>
                <a:sym typeface="+mn-ea"/>
              </a:rPr>
              <a:t>đậu</a:t>
            </a:r>
            <a:endParaRPr lang="en-US" altLang="zh-CN" b="0" dirty="0">
              <a:solidFill>
                <a:srgbClr val="FF33CC"/>
              </a:solidFill>
              <a:cs typeface="Times New Roman" panose="02020603050405020304" pitchFamily="18" charset="0"/>
            </a:endParaRPr>
          </a:p>
          <a:p>
            <a:pPr algn="just">
              <a:spcBef>
                <a:spcPct val="50000"/>
              </a:spcBef>
            </a:pPr>
            <a:r>
              <a:rPr lang="en-US" altLang="zh-CN" b="0" dirty="0">
                <a:solidFill>
                  <a:prstClr val="black"/>
                </a:solidFill>
                <a:cs typeface="Times New Roman" panose="02020603050405020304" pitchFamily="18" charset="0"/>
                <a:sym typeface="+mn-ea"/>
              </a:rPr>
              <a:t>            Kiến </a:t>
            </a:r>
            <a:r>
              <a:rPr lang="en-US" altLang="zh-CN" dirty="0">
                <a:solidFill>
                  <a:srgbClr val="FF33CC"/>
                </a:solidFill>
                <a:cs typeface="Times New Roman" panose="02020603050405020304" pitchFamily="18" charset="0"/>
                <a:sym typeface="+mn-ea"/>
              </a:rPr>
              <a:t>bò</a:t>
            </a:r>
            <a:r>
              <a:rPr lang="en-US" altLang="zh-CN" b="0" dirty="0">
                <a:solidFill>
                  <a:prstClr val="black"/>
                </a:solidFill>
                <a:cs typeface="Times New Roman" panose="02020603050405020304" pitchFamily="18" charset="0"/>
                <a:sym typeface="+mn-ea"/>
              </a:rPr>
              <a:t> đĩa thịt, đĩa thịt </a:t>
            </a:r>
            <a:r>
              <a:rPr lang="en-US" altLang="zh-CN" dirty="0">
                <a:solidFill>
                  <a:srgbClr val="FF33CC"/>
                </a:solidFill>
                <a:cs typeface="Times New Roman" panose="02020603050405020304" pitchFamily="18" charset="0"/>
                <a:sym typeface="+mn-ea"/>
              </a:rPr>
              <a:t>bò</a:t>
            </a:r>
            <a:endParaRPr lang="en-US" altLang="zh-CN" b="0" dirty="0">
              <a:solidFill>
                <a:srgbClr val="FF33CC"/>
              </a:solidFill>
              <a:ea typeface="Times New Roman" panose="02020603050405020304" pitchFamily="18" charset="0"/>
              <a:cs typeface="Times New Roman" panose="02020603050405020304" pitchFamily="18" charset="0"/>
            </a:endParaRPr>
          </a:p>
          <a:p>
            <a:pPr algn="just"/>
            <a:r>
              <a:rPr lang="en-US" altLang="zh-CN" u="sng" dirty="0">
                <a:solidFill>
                  <a:srgbClr val="000000"/>
                </a:solidFill>
                <a:cs typeface="Times New Roman" panose="02020603050405020304" pitchFamily="18" charset="0"/>
              </a:rPr>
              <a:t>+ Từ nhiều nghĩa:</a:t>
            </a:r>
            <a:r>
              <a:rPr lang="en-US" altLang="zh-CN" dirty="0">
                <a:solidFill>
                  <a:srgbClr val="000000"/>
                </a:solidFill>
                <a:cs typeface="Times New Roman" panose="02020603050405020304" pitchFamily="18" charset="0"/>
              </a:rPr>
              <a:t> </a:t>
            </a:r>
            <a:r>
              <a:rPr lang="en-US" altLang="zh-CN" b="0" dirty="0">
                <a:solidFill>
                  <a:srgbClr val="000000"/>
                </a:solidFill>
                <a:cs typeface="Times New Roman" panose="02020603050405020304" pitchFamily="18" charset="0"/>
                <a:sym typeface="+mn-ea"/>
              </a:rPr>
              <a:t>Từ nghĩa gốc mà sinh ra nghĩa chuyển. </a:t>
            </a:r>
            <a:r>
              <a:rPr lang="en-US" altLang="zh-CN" b="0" dirty="0">
                <a:solidFill>
                  <a:srgbClr val="000000"/>
                </a:solidFill>
                <a:cs typeface="Times New Roman" panose="02020603050405020304" pitchFamily="18" charset="0"/>
              </a:rPr>
              <a:t>Các nghĩa của nó có một mối liên hệ ngữ nghĩa nhất định. </a:t>
            </a:r>
          </a:p>
          <a:p>
            <a:pPr algn="just">
              <a:spcBef>
                <a:spcPct val="50000"/>
              </a:spcBef>
            </a:pPr>
            <a:r>
              <a:rPr lang="en-US" altLang="zh-CN" b="0" u="sng" dirty="0">
                <a:solidFill>
                  <a:prstClr val="black"/>
                </a:solidFill>
                <a:cs typeface="Times New Roman" panose="02020603050405020304" pitchFamily="18" charset="0"/>
                <a:sym typeface="+mn-ea"/>
              </a:rPr>
              <a:t>Ví dụ</a:t>
            </a:r>
            <a:r>
              <a:rPr lang="en-US" altLang="zh-CN" b="0" dirty="0">
                <a:solidFill>
                  <a:prstClr val="black"/>
                </a:solidFill>
                <a:cs typeface="Times New Roman" panose="02020603050405020304" pitchFamily="18" charset="0"/>
                <a:sym typeface="+mn-ea"/>
              </a:rPr>
              <a:t>:   chân</a:t>
            </a:r>
            <a:endParaRPr lang="en-US" altLang="zh-CN" b="0" dirty="0">
              <a:solidFill>
                <a:prstClr val="black"/>
              </a:solidFill>
              <a:cs typeface="Times New Roman" panose="02020603050405020304" pitchFamily="18" charset="0"/>
            </a:endParaRPr>
          </a:p>
          <a:p>
            <a:pPr algn="just">
              <a:spcBef>
                <a:spcPct val="50000"/>
              </a:spcBef>
            </a:pPr>
            <a:r>
              <a:rPr lang="en-US" altLang="zh-CN" b="0" dirty="0">
                <a:solidFill>
                  <a:prstClr val="black"/>
                </a:solidFill>
                <a:cs typeface="Times New Roman" panose="02020603050405020304" pitchFamily="18" charset="0"/>
                <a:sym typeface="+mn-ea"/>
              </a:rPr>
              <a:t>(1) </a:t>
            </a:r>
            <a:r>
              <a:rPr lang="en-US" altLang="zh-CN" b="0" dirty="0">
                <a:solidFill>
                  <a:srgbClr val="CC3300"/>
                </a:solidFill>
                <a:cs typeface="Times New Roman" panose="02020603050405020304" pitchFamily="18" charset="0"/>
                <a:sym typeface="+mn-ea"/>
              </a:rPr>
              <a:t>Bộ phận dưới cùng</a:t>
            </a:r>
            <a:r>
              <a:rPr lang="en-US" altLang="zh-CN" b="0" dirty="0">
                <a:solidFill>
                  <a:prstClr val="black"/>
                </a:solidFill>
                <a:cs typeface="Times New Roman" panose="02020603050405020304" pitchFamily="18" charset="0"/>
                <a:sym typeface="+mn-ea"/>
              </a:rPr>
              <a:t> của </a:t>
            </a:r>
            <a:r>
              <a:rPr lang="en-US" altLang="zh-CN" b="0" dirty="0">
                <a:solidFill>
                  <a:srgbClr val="C0504D"/>
                </a:solidFill>
                <a:cs typeface="Times New Roman" panose="02020603050405020304" pitchFamily="18" charset="0"/>
                <a:sym typeface="+mn-ea"/>
              </a:rPr>
              <a:t>cơ thể con người hay động vật, dùng để đi, đứng</a:t>
            </a:r>
            <a:r>
              <a:rPr lang="en-US" altLang="zh-CN" b="0" dirty="0">
                <a:solidFill>
                  <a:prstClr val="black"/>
                </a:solidFill>
                <a:cs typeface="Times New Roman" panose="02020603050405020304" pitchFamily="18" charset="0"/>
                <a:sym typeface="+mn-ea"/>
              </a:rPr>
              <a:t>.</a:t>
            </a:r>
            <a:endParaRPr lang="en-US" altLang="zh-CN" b="0" dirty="0">
              <a:solidFill>
                <a:prstClr val="black"/>
              </a:solidFill>
              <a:cs typeface="Times New Roman" panose="02020603050405020304" pitchFamily="18" charset="0"/>
            </a:endParaRPr>
          </a:p>
          <a:p>
            <a:pPr algn="just">
              <a:spcBef>
                <a:spcPct val="50000"/>
              </a:spcBef>
            </a:pPr>
            <a:r>
              <a:rPr lang="en-US" altLang="zh-CN" b="0" dirty="0">
                <a:solidFill>
                  <a:prstClr val="black"/>
                </a:solidFill>
                <a:cs typeface="Times New Roman" panose="02020603050405020304" pitchFamily="18" charset="0"/>
                <a:sym typeface="+mn-ea"/>
              </a:rPr>
              <a:t>(2) </a:t>
            </a:r>
            <a:r>
              <a:rPr lang="en-US" altLang="zh-CN" b="0" dirty="0">
                <a:solidFill>
                  <a:srgbClr val="CC3300"/>
                </a:solidFill>
                <a:cs typeface="Times New Roman" panose="02020603050405020304" pitchFamily="18" charset="0"/>
                <a:sym typeface="+mn-ea"/>
              </a:rPr>
              <a:t>Bộ phận dưới cùng</a:t>
            </a:r>
            <a:r>
              <a:rPr lang="en-US" altLang="zh-CN" b="0" dirty="0">
                <a:solidFill>
                  <a:prstClr val="black"/>
                </a:solidFill>
                <a:cs typeface="Times New Roman" panose="02020603050405020304" pitchFamily="18" charset="0"/>
                <a:sym typeface="+mn-ea"/>
              </a:rPr>
              <a:t> của một số đồ dùng, </a:t>
            </a:r>
            <a:r>
              <a:rPr lang="en-US" altLang="zh-CN" dirty="0">
                <a:solidFill>
                  <a:prstClr val="black"/>
                </a:solidFill>
                <a:cs typeface="Times New Roman" panose="02020603050405020304" pitchFamily="18" charset="0"/>
                <a:sym typeface="+mn-ea"/>
              </a:rPr>
              <a:t>có </a:t>
            </a:r>
            <a:r>
              <a:rPr lang="en-US" altLang="zh-CN" u="sng" dirty="0">
                <a:solidFill>
                  <a:prstClr val="black"/>
                </a:solidFill>
                <a:cs typeface="Times New Roman" panose="02020603050405020304" pitchFamily="18" charset="0"/>
                <a:sym typeface="+mn-ea"/>
              </a:rPr>
              <a:t>tác dụng đỡ cho các bộ phận</a:t>
            </a:r>
            <a:r>
              <a:rPr lang="en-US" altLang="zh-CN" b="0" dirty="0">
                <a:solidFill>
                  <a:prstClr val="black"/>
                </a:solidFill>
                <a:cs typeface="Times New Roman" panose="02020603050405020304" pitchFamily="18" charset="0"/>
                <a:sym typeface="+mn-ea"/>
              </a:rPr>
              <a:t> khác (</a:t>
            </a:r>
            <a:r>
              <a:rPr lang="en-US" altLang="zh-CN" b="0" dirty="0">
                <a:solidFill>
                  <a:srgbClr val="C0504D"/>
                </a:solidFill>
                <a:cs typeface="Times New Roman" panose="02020603050405020304" pitchFamily="18" charset="0"/>
                <a:sym typeface="+mn-ea"/>
              </a:rPr>
              <a:t>chân b</a:t>
            </a:r>
            <a:r>
              <a:rPr lang="en-US" altLang="zh-CN" b="0" dirty="0">
                <a:solidFill>
                  <a:srgbClr val="C0504D"/>
                </a:solidFill>
                <a:ea typeface="Times New Roman" panose="02020603050405020304" pitchFamily="18" charset="0"/>
                <a:cs typeface="Times New Roman" panose="02020603050405020304" pitchFamily="18" charset="0"/>
                <a:sym typeface="+mn-ea"/>
              </a:rPr>
              <a:t>à</a:t>
            </a:r>
            <a:r>
              <a:rPr lang="en-US" altLang="zh-CN" b="0" dirty="0">
                <a:solidFill>
                  <a:srgbClr val="C0504D"/>
                </a:solidFill>
                <a:cs typeface="Times New Roman" panose="02020603050405020304" pitchFamily="18" charset="0"/>
                <a:sym typeface="+mn-ea"/>
              </a:rPr>
              <a:t>n, chân giường</a:t>
            </a:r>
            <a:r>
              <a:rPr lang="en-US" altLang="zh-CN" b="0" dirty="0">
                <a:solidFill>
                  <a:prstClr val="black"/>
                </a:solidFill>
                <a:cs typeface="Times New Roman" panose="02020603050405020304" pitchFamily="18" charset="0"/>
                <a:sym typeface="+mn-ea"/>
              </a:rPr>
              <a:t>)</a:t>
            </a:r>
            <a:endParaRPr lang="en-US" altLang="zh-CN" b="0" dirty="0">
              <a:solidFill>
                <a:prstClr val="black"/>
              </a:solidFill>
              <a:cs typeface="Times New Roman" panose="02020603050405020304" pitchFamily="18" charset="0"/>
            </a:endParaRPr>
          </a:p>
          <a:p>
            <a:pPr algn="just">
              <a:spcBef>
                <a:spcPct val="50000"/>
              </a:spcBef>
            </a:pPr>
            <a:r>
              <a:rPr lang="en-US" altLang="zh-CN" b="0" dirty="0">
                <a:solidFill>
                  <a:prstClr val="black"/>
                </a:solidFill>
                <a:cs typeface="Times New Roman" panose="02020603050405020304" pitchFamily="18" charset="0"/>
                <a:sym typeface="+mn-ea"/>
              </a:rPr>
              <a:t>(3) </a:t>
            </a:r>
            <a:r>
              <a:rPr lang="en-US" altLang="zh-CN" b="0" dirty="0">
                <a:solidFill>
                  <a:srgbClr val="CC3300"/>
                </a:solidFill>
                <a:cs typeface="Times New Roman" panose="02020603050405020304" pitchFamily="18" charset="0"/>
                <a:sym typeface="+mn-ea"/>
              </a:rPr>
              <a:t>Phần dưới cùng</a:t>
            </a:r>
            <a:r>
              <a:rPr lang="en-US" altLang="zh-CN" b="0" dirty="0">
                <a:solidFill>
                  <a:prstClr val="black"/>
                </a:solidFill>
                <a:cs typeface="Times New Roman" panose="02020603050405020304" pitchFamily="18" charset="0"/>
                <a:sym typeface="+mn-ea"/>
              </a:rPr>
              <a:t> của một </a:t>
            </a:r>
            <a:r>
              <a:rPr lang="en-US" altLang="zh-CN" u="sng" dirty="0">
                <a:solidFill>
                  <a:prstClr val="black"/>
                </a:solidFill>
                <a:cs typeface="Times New Roman" panose="02020603050405020304" pitchFamily="18" charset="0"/>
                <a:sym typeface="+mn-ea"/>
              </a:rPr>
              <a:t>số vật</a:t>
            </a:r>
            <a:r>
              <a:rPr lang="en-US" altLang="zh-CN" dirty="0">
                <a:solidFill>
                  <a:prstClr val="black"/>
                </a:solidFill>
                <a:cs typeface="Times New Roman" panose="02020603050405020304" pitchFamily="18" charset="0"/>
                <a:sym typeface="+mn-ea"/>
              </a:rPr>
              <a:t>, </a:t>
            </a:r>
            <a:r>
              <a:rPr lang="en-US" altLang="zh-CN" u="sng" dirty="0">
                <a:solidFill>
                  <a:prstClr val="black"/>
                </a:solidFill>
                <a:cs typeface="Times New Roman" panose="02020603050405020304" pitchFamily="18" charset="0"/>
                <a:sym typeface="+mn-ea"/>
              </a:rPr>
              <a:t>tiếp giáp v</a:t>
            </a:r>
            <a:r>
              <a:rPr lang="en-US" altLang="zh-CN" u="sng" dirty="0">
                <a:solidFill>
                  <a:prstClr val="black"/>
                </a:solidFill>
                <a:ea typeface="Times New Roman" panose="02020603050405020304" pitchFamily="18" charset="0"/>
                <a:cs typeface="Times New Roman" panose="02020603050405020304" pitchFamily="18" charset="0"/>
                <a:sym typeface="+mn-ea"/>
              </a:rPr>
              <a:t>à</a:t>
            </a:r>
            <a:r>
              <a:rPr lang="en-US" altLang="zh-CN" u="sng" dirty="0">
                <a:solidFill>
                  <a:prstClr val="black"/>
                </a:solidFill>
                <a:cs typeface="Times New Roman" panose="02020603050405020304" pitchFamily="18" charset="0"/>
                <a:sym typeface="+mn-ea"/>
              </a:rPr>
              <a:t> bám chặt với mặt nền</a:t>
            </a:r>
            <a:r>
              <a:rPr lang="en-US" altLang="zh-CN" b="0" dirty="0">
                <a:solidFill>
                  <a:prstClr val="black"/>
                </a:solidFill>
                <a:cs typeface="Times New Roman" panose="02020603050405020304" pitchFamily="18" charset="0"/>
                <a:sym typeface="+mn-ea"/>
              </a:rPr>
              <a:t> (</a:t>
            </a:r>
            <a:r>
              <a:rPr lang="en-US" altLang="zh-CN" b="0" dirty="0">
                <a:solidFill>
                  <a:srgbClr val="C0504D"/>
                </a:solidFill>
                <a:cs typeface="Times New Roman" panose="02020603050405020304" pitchFamily="18" charset="0"/>
                <a:sym typeface="+mn-ea"/>
              </a:rPr>
              <a:t>chân núi, chân tường)</a:t>
            </a:r>
            <a:endParaRPr lang="en-US" altLang="zh-CN" b="0" dirty="0">
              <a:solidFill>
                <a:srgbClr val="C0504D"/>
              </a:solidFill>
              <a:ea typeface="Times New Roman" panose="02020603050405020304" pitchFamily="18" charset="0"/>
              <a:cs typeface="Times New Roman" panose="02020603050405020304" pitchFamily="18" charset="0"/>
            </a:endParaRPr>
          </a:p>
          <a:p>
            <a:pPr algn="just"/>
            <a:endParaRPr lang="en-US" altLang="zh-CN" b="0" dirty="0">
              <a:solidFill>
                <a:srgbClr val="000000"/>
              </a:solidFill>
              <a:cs typeface="Times New Roman" panose="02020603050405020304" pitchFamily="18" charset="0"/>
            </a:endParaRPr>
          </a:p>
          <a:p>
            <a:pPr algn="just"/>
            <a:endParaRPr lang="en-US" altLang="zh-CN" b="0" dirty="0">
              <a:solidFill>
                <a:srgbClr val="000000"/>
              </a:solidFill>
              <a:cs typeface="Times New Roman" panose="02020603050405020304" pitchFamily="18" charset="0"/>
            </a:endParaRPr>
          </a:p>
          <a:p>
            <a:pPr algn="ctr"/>
            <a:endParaRPr lang="en-US" altLang="zh-CN" b="0" dirty="0">
              <a:solidFill>
                <a:srgbClr val="000000"/>
              </a:solidFill>
              <a:cs typeface="Times New Roman" panose="02020603050405020304" pitchFamily="18" charset="0"/>
            </a:endParaRPr>
          </a:p>
          <a:p>
            <a:pPr algn="ctr"/>
            <a:endParaRPr lang="en-US" altLang="zh-CN" b="0" dirty="0">
              <a:solidFill>
                <a:srgbClr val="000000"/>
              </a:solidFill>
              <a:ea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ext Box 19"/>
          <p:cNvSpPr txBox="1">
            <a:spLocks noChangeArrowheads="1"/>
          </p:cNvSpPr>
          <p:nvPr/>
        </p:nvSpPr>
        <p:spPr bwMode="auto">
          <a:xfrm>
            <a:off x="381000" y="76200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sz="2800" u="sng" dirty="0">
                <a:solidFill>
                  <a:srgbClr val="FF0000"/>
                </a:solidFill>
                <a:latin typeface="Times New Roman" panose="02020603050405020304" pitchFamily="18" charset="0"/>
                <a:cs typeface="Times New Roman" panose="02020603050405020304" pitchFamily="18" charset="0"/>
              </a:rPr>
              <a:t>Bài tập 5: </a:t>
            </a:r>
            <a:r>
              <a:rPr lang="en-US" sz="2800" b="0" dirty="0">
                <a:solidFill>
                  <a:srgbClr val="FF0000"/>
                </a:solidFill>
                <a:latin typeface="Times New Roman" panose="02020603050405020304" pitchFamily="18" charset="0"/>
                <a:cs typeface="Times New Roman" panose="02020603050405020304" pitchFamily="18" charset="0"/>
              </a:rPr>
              <a:t>Tìm thành ngữ thuần Việt đồng nghĩa với mỗi thành ngữ Hán Việt sau:</a:t>
            </a:r>
          </a:p>
        </p:txBody>
      </p:sp>
      <p:graphicFrame>
        <p:nvGraphicFramePr>
          <p:cNvPr id="18501" name="Group 69"/>
          <p:cNvGraphicFramePr>
            <a:graphicFrameLocks noGrp="1"/>
          </p:cNvGraphicFramePr>
          <p:nvPr>
            <p:ph sz="half" idx="1"/>
          </p:nvPr>
        </p:nvGraphicFramePr>
        <p:xfrm>
          <a:off x="533400" y="2057400"/>
          <a:ext cx="7924800" cy="3886202"/>
        </p:xfrm>
        <a:graphic>
          <a:graphicData uri="http://schemas.openxmlformats.org/drawingml/2006/table">
            <a:tbl>
              <a:tblPr/>
              <a:tblGrid>
                <a:gridCol w="32766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13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a:ln>
                            <a:noFill/>
                          </a:ln>
                          <a:solidFill>
                            <a:schemeClr val="tx1"/>
                          </a:solidFill>
                          <a:effectLst/>
                          <a:latin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487" name="Text Box 55"/>
          <p:cNvSpPr txBox="1">
            <a:spLocks noChangeArrowheads="1"/>
          </p:cNvSpPr>
          <p:nvPr/>
        </p:nvSpPr>
        <p:spPr bwMode="auto">
          <a:xfrm>
            <a:off x="685800" y="2162175"/>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sz="2400">
                <a:solidFill>
                  <a:srgbClr val="FA2A14"/>
                </a:solidFill>
                <a:latin typeface="Times New Roman" panose="02020603050405020304" pitchFamily="18" charset="0"/>
                <a:cs typeface="Times New Roman" panose="02020603050405020304" pitchFamily="18" charset="0"/>
              </a:rPr>
              <a:t>Thành ngữ Hán Việt</a:t>
            </a:r>
          </a:p>
        </p:txBody>
      </p:sp>
      <p:sp>
        <p:nvSpPr>
          <p:cNvPr id="18488" name="Text Box 56"/>
          <p:cNvSpPr txBox="1">
            <a:spLocks noChangeArrowheads="1"/>
          </p:cNvSpPr>
          <p:nvPr/>
        </p:nvSpPr>
        <p:spPr bwMode="auto">
          <a:xfrm>
            <a:off x="4648200" y="2133600"/>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Thành ngữ thuần Việt</a:t>
            </a:r>
          </a:p>
        </p:txBody>
      </p:sp>
      <p:sp>
        <p:nvSpPr>
          <p:cNvPr id="18490" name="Text Box 58"/>
          <p:cNvSpPr txBox="1">
            <a:spLocks noChangeArrowheads="1"/>
          </p:cNvSpPr>
          <p:nvPr/>
        </p:nvSpPr>
        <p:spPr bwMode="auto">
          <a:xfrm>
            <a:off x="609600" y="36576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sz="2400" b="0">
                <a:solidFill>
                  <a:srgbClr val="000000"/>
                </a:solidFill>
                <a:latin typeface="Times New Roman" panose="02020603050405020304" pitchFamily="18" charset="0"/>
                <a:cs typeface="Times New Roman" panose="02020603050405020304" pitchFamily="18" charset="0"/>
              </a:rPr>
              <a:t>Bán tín bán nghi</a:t>
            </a:r>
          </a:p>
        </p:txBody>
      </p:sp>
      <p:sp>
        <p:nvSpPr>
          <p:cNvPr id="18491" name="Text Box 59"/>
          <p:cNvSpPr txBox="1">
            <a:spLocks noChangeArrowheads="1"/>
          </p:cNvSpPr>
          <p:nvPr/>
        </p:nvSpPr>
        <p:spPr bwMode="auto">
          <a:xfrm>
            <a:off x="609600" y="28194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sz="2400" b="0">
                <a:solidFill>
                  <a:srgbClr val="000000"/>
                </a:solidFill>
                <a:latin typeface="Times New Roman" panose="02020603050405020304" pitchFamily="18" charset="0"/>
                <a:cs typeface="Times New Roman" panose="02020603050405020304" pitchFamily="18" charset="0"/>
              </a:rPr>
              <a:t>Bách chiến bách thắng</a:t>
            </a:r>
          </a:p>
        </p:txBody>
      </p:sp>
      <p:sp>
        <p:nvSpPr>
          <p:cNvPr id="18492" name="Text Box 60"/>
          <p:cNvSpPr txBox="1">
            <a:spLocks noChangeArrowheads="1"/>
          </p:cNvSpPr>
          <p:nvPr/>
        </p:nvSpPr>
        <p:spPr bwMode="auto">
          <a:xfrm>
            <a:off x="609600" y="44958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sz="2400" b="0">
                <a:solidFill>
                  <a:srgbClr val="000000"/>
                </a:solidFill>
                <a:latin typeface="Times New Roman" panose="02020603050405020304" pitchFamily="18" charset="0"/>
                <a:cs typeface="Times New Roman" panose="02020603050405020304" pitchFamily="18" charset="0"/>
              </a:rPr>
              <a:t>Kim chi ngọc diệp</a:t>
            </a:r>
          </a:p>
        </p:txBody>
      </p:sp>
      <p:sp>
        <p:nvSpPr>
          <p:cNvPr id="18493" name="Text Box 61"/>
          <p:cNvSpPr txBox="1">
            <a:spLocks noChangeArrowheads="1"/>
          </p:cNvSpPr>
          <p:nvPr/>
        </p:nvSpPr>
        <p:spPr bwMode="auto">
          <a:xfrm>
            <a:off x="609600" y="52578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sz="2400" b="0">
                <a:solidFill>
                  <a:srgbClr val="000000"/>
                </a:solidFill>
                <a:latin typeface="Times New Roman" panose="02020603050405020304" pitchFamily="18" charset="0"/>
                <a:cs typeface="Times New Roman" panose="02020603050405020304" pitchFamily="18" charset="0"/>
              </a:rPr>
              <a:t>Khẩu phật tâm xà</a:t>
            </a:r>
          </a:p>
        </p:txBody>
      </p:sp>
      <p:sp>
        <p:nvSpPr>
          <p:cNvPr id="18494" name="Text Box 62"/>
          <p:cNvSpPr txBox="1">
            <a:spLocks noChangeArrowheads="1"/>
          </p:cNvSpPr>
          <p:nvPr/>
        </p:nvSpPr>
        <p:spPr bwMode="auto">
          <a:xfrm>
            <a:off x="3984625" y="2819400"/>
            <a:ext cx="3025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2400" b="0">
                <a:solidFill>
                  <a:srgbClr val="0000CC"/>
                </a:solidFill>
                <a:latin typeface="Times New Roman" panose="02020603050405020304" pitchFamily="18" charset="0"/>
                <a:cs typeface="Times New Roman" panose="02020603050405020304" pitchFamily="18" charset="0"/>
              </a:rPr>
              <a:t>Trăm trận trăm thắng</a:t>
            </a:r>
          </a:p>
        </p:txBody>
      </p:sp>
      <p:sp>
        <p:nvSpPr>
          <p:cNvPr id="18495" name="Text Box 63"/>
          <p:cNvSpPr txBox="1">
            <a:spLocks noChangeArrowheads="1"/>
          </p:cNvSpPr>
          <p:nvPr/>
        </p:nvSpPr>
        <p:spPr bwMode="auto">
          <a:xfrm>
            <a:off x="4060825" y="3657600"/>
            <a:ext cx="310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2400" b="0">
                <a:solidFill>
                  <a:srgbClr val="0000CC"/>
                </a:solidFill>
                <a:latin typeface="Times New Roman" panose="02020603050405020304" pitchFamily="18" charset="0"/>
                <a:cs typeface="Times New Roman" panose="02020603050405020304" pitchFamily="18" charset="0"/>
              </a:rPr>
              <a:t>Nửa tin nửa ngờ</a:t>
            </a:r>
          </a:p>
        </p:txBody>
      </p:sp>
      <p:sp>
        <p:nvSpPr>
          <p:cNvPr id="18496" name="Text Box 64"/>
          <p:cNvSpPr txBox="1">
            <a:spLocks noChangeArrowheads="1"/>
          </p:cNvSpPr>
          <p:nvPr/>
        </p:nvSpPr>
        <p:spPr bwMode="auto">
          <a:xfrm>
            <a:off x="4022725" y="4495800"/>
            <a:ext cx="3025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2400" b="0">
                <a:solidFill>
                  <a:srgbClr val="0000CC"/>
                </a:solidFill>
                <a:latin typeface="Times New Roman" panose="02020603050405020304" pitchFamily="18" charset="0"/>
                <a:cs typeface="Times New Roman" panose="02020603050405020304" pitchFamily="18" charset="0"/>
              </a:rPr>
              <a:t>Cành vàng lá ngọc</a:t>
            </a:r>
          </a:p>
        </p:txBody>
      </p:sp>
      <p:sp>
        <p:nvSpPr>
          <p:cNvPr id="18497" name="Text Box 65"/>
          <p:cNvSpPr txBox="1">
            <a:spLocks noChangeArrowheads="1"/>
          </p:cNvSpPr>
          <p:nvPr/>
        </p:nvSpPr>
        <p:spPr bwMode="auto">
          <a:xfrm>
            <a:off x="3810000" y="5257800"/>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2400" b="0">
                <a:solidFill>
                  <a:srgbClr val="0000CC"/>
                </a:solidFill>
                <a:latin typeface="Times New Roman" panose="02020603050405020304" pitchFamily="18" charset="0"/>
                <a:cs typeface="Times New Roman" panose="02020603050405020304" pitchFamily="18" charset="0"/>
              </a:rPr>
              <a:t>  Miệng nam mô bụng bồ dao găm</a:t>
            </a:r>
          </a:p>
        </p:txBody>
      </p:sp>
      <p:sp>
        <p:nvSpPr>
          <p:cNvPr id="49185" name="Rectangle 71"/>
          <p:cNvSpPr>
            <a:spLocks noChangeArrowheads="1"/>
          </p:cNvSpPr>
          <p:nvPr/>
        </p:nvSpPr>
        <p:spPr bwMode="auto">
          <a:xfrm>
            <a:off x="457200" y="350838"/>
            <a:ext cx="815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sz="3600" b="0">
              <a:solidFill>
                <a:srgbClr val="CC00FF"/>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501"/>
                                        </p:tgtEl>
                                        <p:attrNameLst>
                                          <p:attrName>style.visibility</p:attrName>
                                        </p:attrNameLst>
                                      </p:cBhvr>
                                      <p:to>
                                        <p:strVal val="visible"/>
                                      </p:to>
                                    </p:set>
                                    <p:animEffect transition="in" filter="dissolve">
                                      <p:cBhvr>
                                        <p:cTn id="7" dur="500"/>
                                        <p:tgtEl>
                                          <p:spTgt spid="1850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487"/>
                                        </p:tgtEl>
                                        <p:attrNameLst>
                                          <p:attrName>style.visibility</p:attrName>
                                        </p:attrNameLst>
                                      </p:cBhvr>
                                      <p:to>
                                        <p:strVal val="visible"/>
                                      </p:to>
                                    </p:set>
                                    <p:animEffect transition="in" filter="dissolve">
                                      <p:cBhvr>
                                        <p:cTn id="11" dur="500"/>
                                        <p:tgtEl>
                                          <p:spTgt spid="1848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488"/>
                                        </p:tgtEl>
                                        <p:attrNameLst>
                                          <p:attrName>style.visibility</p:attrName>
                                        </p:attrNameLst>
                                      </p:cBhvr>
                                      <p:to>
                                        <p:strVal val="visible"/>
                                      </p:to>
                                    </p:set>
                                    <p:animEffect transition="in" filter="dissolve">
                                      <p:cBhvr>
                                        <p:cTn id="15" dur="500"/>
                                        <p:tgtEl>
                                          <p:spTgt spid="1848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8491"/>
                                        </p:tgtEl>
                                        <p:attrNameLst>
                                          <p:attrName>style.visibility</p:attrName>
                                        </p:attrNameLst>
                                      </p:cBhvr>
                                      <p:to>
                                        <p:strVal val="visible"/>
                                      </p:to>
                                    </p:set>
                                    <p:animEffect transition="in" filter="dissolve">
                                      <p:cBhvr>
                                        <p:cTn id="19" dur="500"/>
                                        <p:tgtEl>
                                          <p:spTgt spid="18491"/>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8490"/>
                                        </p:tgtEl>
                                        <p:attrNameLst>
                                          <p:attrName>style.visibility</p:attrName>
                                        </p:attrNameLst>
                                      </p:cBhvr>
                                      <p:to>
                                        <p:strVal val="visible"/>
                                      </p:to>
                                    </p:set>
                                    <p:animEffect transition="in" filter="dissolve">
                                      <p:cBhvr>
                                        <p:cTn id="23" dur="500"/>
                                        <p:tgtEl>
                                          <p:spTgt spid="18490"/>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8492"/>
                                        </p:tgtEl>
                                        <p:attrNameLst>
                                          <p:attrName>style.visibility</p:attrName>
                                        </p:attrNameLst>
                                      </p:cBhvr>
                                      <p:to>
                                        <p:strVal val="visible"/>
                                      </p:to>
                                    </p:set>
                                    <p:animEffect transition="in" filter="dissolve">
                                      <p:cBhvr>
                                        <p:cTn id="27" dur="500"/>
                                        <p:tgtEl>
                                          <p:spTgt spid="18492"/>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8493"/>
                                        </p:tgtEl>
                                        <p:attrNameLst>
                                          <p:attrName>style.visibility</p:attrName>
                                        </p:attrNameLst>
                                      </p:cBhvr>
                                      <p:to>
                                        <p:strVal val="visible"/>
                                      </p:to>
                                    </p:set>
                                    <p:animEffect transition="in" filter="dissolve">
                                      <p:cBhvr>
                                        <p:cTn id="31" dur="500"/>
                                        <p:tgtEl>
                                          <p:spTgt spid="1849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lt">
                                    <p:tmAbs val="75"/>
                                  </p:iterate>
                                  <p:childTnLst>
                                    <p:set>
                                      <p:cBhvr>
                                        <p:cTn id="35" dur="1" fill="hold">
                                          <p:stCondLst>
                                            <p:cond delay="74"/>
                                          </p:stCondLst>
                                        </p:cTn>
                                        <p:tgtEl>
                                          <p:spTgt spid="1849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type="lt">
                                    <p:tmAbs val="75"/>
                                  </p:iterate>
                                  <p:childTnLst>
                                    <p:set>
                                      <p:cBhvr>
                                        <p:cTn id="39" dur="1" fill="hold">
                                          <p:stCondLst>
                                            <p:cond delay="74"/>
                                          </p:stCondLst>
                                        </p:cTn>
                                        <p:tgtEl>
                                          <p:spTgt spid="1849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75"/>
                                  </p:iterate>
                                  <p:childTnLst>
                                    <p:set>
                                      <p:cBhvr>
                                        <p:cTn id="43" dur="1" fill="hold">
                                          <p:stCondLst>
                                            <p:cond delay="74"/>
                                          </p:stCondLst>
                                        </p:cTn>
                                        <p:tgtEl>
                                          <p:spTgt spid="1849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iterate type="lt">
                                    <p:tmAbs val="75"/>
                                  </p:iterate>
                                  <p:childTnLst>
                                    <p:set>
                                      <p:cBhvr>
                                        <p:cTn id="47" dur="1" fill="hold">
                                          <p:stCondLst>
                                            <p:cond delay="74"/>
                                          </p:stCondLst>
                                        </p:cTn>
                                        <p:tgtEl>
                                          <p:spTgt spid="18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87" grpId="0" autoUpdateAnimBg="0"/>
      <p:bldP spid="18488" grpId="0" autoUpdateAnimBg="0"/>
      <p:bldP spid="18490" grpId="0" autoUpdateAnimBg="0"/>
      <p:bldP spid="18491" grpId="0" autoUpdateAnimBg="0"/>
      <p:bldP spid="18492" grpId="0" autoUpdateAnimBg="0"/>
      <p:bldP spid="18493" grpId="0" autoUpdateAnimBg="0"/>
      <p:bldP spid="18494" grpId="0" autoUpdateAnimBg="0"/>
      <p:bldP spid="18495" grpId="0" autoUpdateAnimBg="0"/>
      <p:bldP spid="18496" grpId="0" autoUpdateAnimBg="0"/>
      <p:bldP spid="1849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descr="Picture1"/>
          <p:cNvPicPr>
            <a:picLocks noChangeAspect="1"/>
          </p:cNvPicPr>
          <p:nvPr/>
        </p:nvPicPr>
        <p:blipFill>
          <a:blip r:embed="rId2"/>
          <a:stretch>
            <a:fillRect/>
          </a:stretch>
        </p:blipFill>
        <p:spPr>
          <a:xfrm rot="5400000">
            <a:off x="7850188" y="1588"/>
            <a:ext cx="1295400" cy="1292225"/>
          </a:xfrm>
          <a:prstGeom prst="rect">
            <a:avLst/>
          </a:prstGeom>
          <a:noFill/>
          <a:ln w="9525">
            <a:noFill/>
          </a:ln>
        </p:spPr>
      </p:pic>
      <p:sp>
        <p:nvSpPr>
          <p:cNvPr id="10242" name="Line 3"/>
          <p:cNvSpPr/>
          <p:nvPr/>
        </p:nvSpPr>
        <p:spPr>
          <a:xfrm>
            <a:off x="0" y="152400"/>
            <a:ext cx="7772400" cy="0"/>
          </a:xfrm>
          <a:prstGeom prst="line">
            <a:avLst/>
          </a:prstGeom>
          <a:ln w="76200" cap="flat" cmpd="tri">
            <a:solidFill>
              <a:srgbClr val="996633"/>
            </a:solidFill>
            <a:prstDash val="solid"/>
            <a:round/>
            <a:headEnd type="none" w="med" len="med"/>
            <a:tailEnd type="none" w="med" len="med"/>
          </a:ln>
        </p:spPr>
      </p:sp>
      <p:sp>
        <p:nvSpPr>
          <p:cNvPr id="10243" name="Line 4"/>
          <p:cNvSpPr/>
          <p:nvPr/>
        </p:nvSpPr>
        <p:spPr>
          <a:xfrm>
            <a:off x="8915400" y="1371600"/>
            <a:ext cx="0" cy="5486400"/>
          </a:xfrm>
          <a:prstGeom prst="line">
            <a:avLst/>
          </a:prstGeom>
          <a:ln w="76200" cap="flat" cmpd="tri">
            <a:solidFill>
              <a:srgbClr val="996633"/>
            </a:solidFill>
            <a:prstDash val="solid"/>
            <a:round/>
            <a:headEnd type="none" w="med" len="med"/>
            <a:tailEnd type="none" w="med" len="med"/>
          </a:ln>
        </p:spPr>
      </p:sp>
      <p:sp>
        <p:nvSpPr>
          <p:cNvPr id="10244" name="Line 5"/>
          <p:cNvSpPr/>
          <p:nvPr/>
        </p:nvSpPr>
        <p:spPr>
          <a:xfrm>
            <a:off x="1371600" y="6708775"/>
            <a:ext cx="7772400" cy="0"/>
          </a:xfrm>
          <a:prstGeom prst="line">
            <a:avLst/>
          </a:prstGeom>
          <a:ln w="76200" cap="flat" cmpd="tri">
            <a:solidFill>
              <a:srgbClr val="996633"/>
            </a:solidFill>
            <a:prstDash val="solid"/>
            <a:round/>
            <a:headEnd type="none" w="med" len="med"/>
            <a:tailEnd type="none" w="med" len="med"/>
          </a:ln>
        </p:spPr>
      </p:sp>
      <p:pic>
        <p:nvPicPr>
          <p:cNvPr id="10245" name="Picture 6" descr="Picture1"/>
          <p:cNvPicPr>
            <a:picLocks noChangeAspect="1"/>
          </p:cNvPicPr>
          <p:nvPr/>
        </p:nvPicPr>
        <p:blipFill>
          <a:blip r:embed="rId2"/>
          <a:stretch>
            <a:fillRect/>
          </a:stretch>
        </p:blipFill>
        <p:spPr>
          <a:xfrm rot="-5400000">
            <a:off x="-1587" y="5564188"/>
            <a:ext cx="1295400" cy="1292225"/>
          </a:xfrm>
          <a:prstGeom prst="rect">
            <a:avLst/>
          </a:prstGeom>
          <a:noFill/>
          <a:ln w="9525">
            <a:noFill/>
          </a:ln>
        </p:spPr>
      </p:pic>
      <p:sp>
        <p:nvSpPr>
          <p:cNvPr id="10246" name="Line 7"/>
          <p:cNvSpPr/>
          <p:nvPr/>
        </p:nvSpPr>
        <p:spPr>
          <a:xfrm>
            <a:off x="228600" y="0"/>
            <a:ext cx="0" cy="5638800"/>
          </a:xfrm>
          <a:prstGeom prst="line">
            <a:avLst/>
          </a:prstGeom>
          <a:ln w="76200" cap="flat" cmpd="tri">
            <a:solidFill>
              <a:srgbClr val="996633"/>
            </a:solidFill>
            <a:prstDash val="solid"/>
            <a:round/>
            <a:headEnd type="none" w="med" len="med"/>
            <a:tailEnd type="none" w="med" len="med"/>
          </a:ln>
        </p:spPr>
      </p:sp>
      <p:sp>
        <p:nvSpPr>
          <p:cNvPr id="10247" name="Text Box 11"/>
          <p:cNvSpPr txBox="1"/>
          <p:nvPr/>
        </p:nvSpPr>
        <p:spPr>
          <a:xfrm>
            <a:off x="349885" y="467995"/>
            <a:ext cx="8209915" cy="830997"/>
          </a:xfrm>
          <a:prstGeom prst="rect">
            <a:avLst/>
          </a:prstGeom>
          <a:noFill/>
          <a:ln w="9525">
            <a:noFill/>
          </a:ln>
        </p:spPr>
        <p:txBody>
          <a:bodyPr wrap="square" anchor="t" anchorCtr="0">
            <a:spAutoFit/>
          </a:bodyPr>
          <a:lstStyle/>
          <a:p>
            <a:pPr algn="just">
              <a:spcBef>
                <a:spcPct val="50000"/>
              </a:spcBef>
            </a:pPr>
            <a:r>
              <a:rPr lang="en-US" altLang="zh-CN" u="sng" dirty="0">
                <a:solidFill>
                  <a:srgbClr val="FF0000"/>
                </a:solidFill>
              </a:rPr>
              <a:t>B</a:t>
            </a:r>
            <a:r>
              <a:rPr lang="en-US" altLang="zh-CN" u="sng" dirty="0">
                <a:solidFill>
                  <a:srgbClr val="FF0000"/>
                </a:solidFill>
                <a:ea typeface="Times New Roman" panose="02020603050405020304" pitchFamily="18" charset="0"/>
              </a:rPr>
              <a:t>à</a:t>
            </a:r>
            <a:r>
              <a:rPr lang="en-US" altLang="zh-CN" u="sng" dirty="0">
                <a:solidFill>
                  <a:srgbClr val="FF0000"/>
                </a:solidFill>
              </a:rPr>
              <a:t>i tậ</a:t>
            </a:r>
            <a:r>
              <a:rPr lang="en-US" altLang="zh-CN" b="1" u="sng" dirty="0">
                <a:solidFill>
                  <a:srgbClr val="FF0000"/>
                </a:solidFill>
              </a:rPr>
              <a:t>p </a:t>
            </a:r>
            <a:r>
              <a:rPr lang="en-US" altLang="zh-CN" u="sng" dirty="0">
                <a:solidFill>
                  <a:srgbClr val="FF0000"/>
                </a:solidFill>
              </a:rPr>
              <a:t>6:</a:t>
            </a:r>
            <a:r>
              <a:rPr lang="en-US" altLang="zh-CN" dirty="0">
                <a:solidFill>
                  <a:srgbClr val="FF0000"/>
                </a:solidFill>
              </a:rPr>
              <a:t> </a:t>
            </a:r>
            <a:r>
              <a:rPr lang="en-US" altLang="zh-CN" dirty="0">
                <a:solidFill>
                  <a:srgbClr val="FF0000"/>
                </a:solidFill>
                <a:latin typeface="Times New Roman" panose="02020603050405020304" pitchFamily="18" charset="0"/>
              </a:rPr>
              <a:t>Hãy thay thế những từ ngữ in đậm trong câu sau đây bằng những th</a:t>
            </a:r>
            <a:r>
              <a:rPr lang="en-US" altLang="zh-CN" dirty="0">
                <a:solidFill>
                  <a:srgbClr val="FF0000"/>
                </a:solidFill>
                <a:latin typeface="Times New Roman" panose="02020603050405020304" pitchFamily="18" charset="0"/>
                <a:ea typeface="Times New Roman" panose="02020603050405020304" pitchFamily="18" charset="0"/>
              </a:rPr>
              <a:t>à</a:t>
            </a:r>
            <a:r>
              <a:rPr lang="en-US" altLang="zh-CN" dirty="0">
                <a:solidFill>
                  <a:srgbClr val="FF0000"/>
                </a:solidFill>
                <a:latin typeface="Times New Roman" panose="02020603050405020304" pitchFamily="18" charset="0"/>
              </a:rPr>
              <a:t>nh ngữ có ý nghĩa tương đương.</a:t>
            </a:r>
            <a:endParaRPr lang="en-US" altLang="zh-CN" dirty="0">
              <a:solidFill>
                <a:srgbClr val="FF0000"/>
              </a:solidFill>
              <a:latin typeface="Times New Roman" panose="02020603050405020304" pitchFamily="18" charset="0"/>
              <a:ea typeface="Times New Roman" panose="02020603050405020304" pitchFamily="18" charset="0"/>
            </a:endParaRPr>
          </a:p>
        </p:txBody>
      </p:sp>
      <p:sp>
        <p:nvSpPr>
          <p:cNvPr id="10248" name="Text Box 44"/>
          <p:cNvSpPr txBox="1"/>
          <p:nvPr/>
        </p:nvSpPr>
        <p:spPr>
          <a:xfrm>
            <a:off x="404495" y="1666875"/>
            <a:ext cx="8334375" cy="1198880"/>
          </a:xfrm>
          <a:prstGeom prst="rect">
            <a:avLst/>
          </a:prstGeom>
          <a:noFill/>
          <a:ln w="9525">
            <a:noFill/>
          </a:ln>
        </p:spPr>
        <p:txBody>
          <a:bodyPr anchor="t" anchorCtr="0">
            <a:spAutoFit/>
          </a:bodyPr>
          <a:lstStyle/>
          <a:p>
            <a:pPr algn="just">
              <a:spcBef>
                <a:spcPct val="50000"/>
              </a:spcBef>
            </a:pPr>
            <a:r>
              <a:rPr lang="en-US" altLang="zh-CN" sz="1800" dirty="0">
                <a:latin typeface="Times New Roman" panose="02020603050405020304" pitchFamily="18" charset="0"/>
              </a:rPr>
              <a:t>    </a:t>
            </a:r>
            <a:r>
              <a:rPr lang="en-US" altLang="zh-CN" dirty="0">
                <a:latin typeface="Times New Roman" panose="02020603050405020304" pitchFamily="18" charset="0"/>
              </a:rPr>
              <a:t> </a:t>
            </a:r>
            <a:r>
              <a:rPr lang="en-US" altLang="zh-CN" b="0" dirty="0">
                <a:latin typeface="Times New Roman" panose="02020603050405020304" pitchFamily="18" charset="0"/>
              </a:rPr>
              <a:t>-Bây giờ lão phải thẩn thơ giữa nơi </a:t>
            </a:r>
            <a:r>
              <a:rPr lang="en-US" altLang="zh-CN" dirty="0">
                <a:latin typeface="Times New Roman" panose="02020603050405020304" pitchFamily="18" charset="0"/>
              </a:rPr>
              <a:t>đồng ruộng mênh mông v</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 vắng lặng</a:t>
            </a:r>
            <a:r>
              <a:rPr lang="en-US" altLang="zh-CN" b="0" dirty="0">
                <a:latin typeface="Times New Roman" panose="02020603050405020304" pitchFamily="18" charset="0"/>
              </a:rPr>
              <a:t> ngắm trăng suông, nhìn sương tỏa, nghe giun kêu dế khóc.</a:t>
            </a:r>
            <a:endParaRPr lang="en-US" altLang="zh-CN" b="0" dirty="0">
              <a:latin typeface="Times New Roman" panose="02020603050405020304" pitchFamily="18" charset="0"/>
              <a:ea typeface="Times New Roman" panose="02020603050405020304" pitchFamily="18" charset="0"/>
            </a:endParaRPr>
          </a:p>
        </p:txBody>
      </p:sp>
      <p:sp>
        <p:nvSpPr>
          <p:cNvPr id="10249" name="Text Box 45"/>
          <p:cNvSpPr txBox="1"/>
          <p:nvPr/>
        </p:nvSpPr>
        <p:spPr>
          <a:xfrm>
            <a:off x="457200" y="2819400"/>
            <a:ext cx="8229600" cy="829945"/>
          </a:xfrm>
          <a:prstGeom prst="rect">
            <a:avLst/>
          </a:prstGeom>
          <a:noFill/>
          <a:ln w="9525">
            <a:noFill/>
          </a:ln>
        </p:spPr>
        <p:txBody>
          <a:bodyPr anchor="t" anchorCtr="0">
            <a:spAutoFit/>
          </a:bodyPr>
          <a:lstStyle/>
          <a:p>
            <a:pPr algn="just">
              <a:spcBef>
                <a:spcPct val="50000"/>
              </a:spcBef>
            </a:pPr>
            <a:r>
              <a:rPr lang="en-US" altLang="zh-CN" sz="1800" dirty="0">
                <a:latin typeface="Arial" panose="020B0604020202020204" pitchFamily="34" charset="0"/>
              </a:rPr>
              <a:t>   </a:t>
            </a:r>
            <a:r>
              <a:rPr lang="en-US" altLang="zh-CN" b="0" dirty="0">
                <a:latin typeface="Arial" panose="020B0604020202020204" pitchFamily="34" charset="0"/>
              </a:rPr>
              <a:t> </a:t>
            </a:r>
            <a:r>
              <a:rPr lang="en-US" altLang="zh-CN" b="0" dirty="0">
                <a:latin typeface="Times New Roman" panose="02020603050405020304" pitchFamily="18" charset="0"/>
              </a:rPr>
              <a:t>-Bác sĩ bảo bệnh tình của anh ấy nặng lắm. Nhưng </a:t>
            </a:r>
            <a:r>
              <a:rPr lang="en-US" altLang="zh-CN" dirty="0">
                <a:latin typeface="Times New Roman" panose="02020603050405020304" pitchFamily="18" charset="0"/>
              </a:rPr>
              <a:t>phải cố gắng đến cùng</a:t>
            </a:r>
            <a:r>
              <a:rPr lang="en-US" altLang="zh-CN" b="0" dirty="0">
                <a:latin typeface="Times New Roman" panose="02020603050405020304" pitchFamily="18" charset="0"/>
              </a:rPr>
              <a:t>, may có chút hi vọng. </a:t>
            </a:r>
            <a:endParaRPr lang="en-US" altLang="zh-CN" b="0" dirty="0">
              <a:latin typeface="Times New Roman" panose="02020603050405020304" pitchFamily="18" charset="0"/>
              <a:ea typeface="Times New Roman" panose="02020603050405020304" pitchFamily="18" charset="0"/>
            </a:endParaRPr>
          </a:p>
        </p:txBody>
      </p:sp>
      <p:sp>
        <p:nvSpPr>
          <p:cNvPr id="10250" name="Text Box 46"/>
          <p:cNvSpPr txBox="1"/>
          <p:nvPr/>
        </p:nvSpPr>
        <p:spPr>
          <a:xfrm>
            <a:off x="509270" y="3657600"/>
            <a:ext cx="8229600" cy="1198880"/>
          </a:xfrm>
          <a:prstGeom prst="rect">
            <a:avLst/>
          </a:prstGeom>
          <a:noFill/>
          <a:ln w="9525">
            <a:noFill/>
          </a:ln>
        </p:spPr>
        <p:txBody>
          <a:bodyPr anchor="t" anchorCtr="0">
            <a:spAutoFit/>
          </a:bodyPr>
          <a:lstStyle/>
          <a:p>
            <a:pPr algn="just">
              <a:spcBef>
                <a:spcPct val="50000"/>
              </a:spcBef>
            </a:pPr>
            <a:r>
              <a:rPr lang="en-US" altLang="zh-CN" sz="1800" dirty="0">
                <a:latin typeface="Times New Roman" panose="02020603050405020304" pitchFamily="18" charset="0"/>
              </a:rPr>
              <a:t>  </a:t>
            </a:r>
            <a:r>
              <a:rPr lang="en-US" altLang="zh-CN" b="0" dirty="0">
                <a:latin typeface="Times New Roman" panose="02020603050405020304" pitchFamily="18" charset="0"/>
              </a:rPr>
              <a:t> -Thôi thì </a:t>
            </a:r>
            <a:r>
              <a:rPr lang="en-US" altLang="zh-CN" dirty="0">
                <a:latin typeface="Times New Roman" panose="02020603050405020304" pitchFamily="18" charset="0"/>
              </a:rPr>
              <a:t>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m cha l</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m mẹ phải chịu trách nhiệm về h</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nh động sai trái của con cái</a:t>
            </a:r>
            <a:r>
              <a:rPr lang="en-US" altLang="zh-CN" b="0" dirty="0">
                <a:latin typeface="Times New Roman" panose="02020603050405020304" pitchFamily="18" charset="0"/>
              </a:rPr>
              <a:t>, tôi xin nhận lỗi với các bác vì đã không dạy bảo cháu đến nơi đến chốn.</a:t>
            </a:r>
            <a:endParaRPr lang="en-US" altLang="zh-CN" b="0" dirty="0">
              <a:latin typeface="Times New Roman" panose="02020603050405020304" pitchFamily="18" charset="0"/>
              <a:ea typeface="Times New Roman" panose="02020603050405020304" pitchFamily="18" charset="0"/>
            </a:endParaRPr>
          </a:p>
        </p:txBody>
      </p:sp>
      <p:sp>
        <p:nvSpPr>
          <p:cNvPr id="10251" name="Text Box 47"/>
          <p:cNvSpPr txBox="1"/>
          <p:nvPr/>
        </p:nvSpPr>
        <p:spPr>
          <a:xfrm>
            <a:off x="457200" y="5029200"/>
            <a:ext cx="8229600" cy="829945"/>
          </a:xfrm>
          <a:prstGeom prst="rect">
            <a:avLst/>
          </a:prstGeom>
          <a:noFill/>
          <a:ln w="9525">
            <a:noFill/>
          </a:ln>
        </p:spPr>
        <p:txBody>
          <a:bodyPr anchor="t" anchorCtr="0">
            <a:spAutoFit/>
          </a:bodyPr>
          <a:lstStyle/>
          <a:p>
            <a:pPr algn="just">
              <a:spcBef>
                <a:spcPct val="50000"/>
              </a:spcBef>
            </a:pPr>
            <a:r>
              <a:rPr lang="en-US" altLang="zh-CN" sz="1800" dirty="0">
                <a:latin typeface="Times New Roman" panose="02020603050405020304" pitchFamily="18" charset="0"/>
              </a:rPr>
              <a:t>  </a:t>
            </a:r>
            <a:r>
              <a:rPr lang="en-US" altLang="zh-CN" sz="1800" b="0" dirty="0">
                <a:latin typeface="Times New Roman" panose="02020603050405020304" pitchFamily="18" charset="0"/>
              </a:rPr>
              <a:t> </a:t>
            </a:r>
            <a:r>
              <a:rPr lang="en-US" altLang="zh-CN" b="0" dirty="0">
                <a:latin typeface="Times New Roman" panose="02020603050405020304" pitchFamily="18" charset="0"/>
              </a:rPr>
              <a:t>-Ông ta </a:t>
            </a:r>
            <a:r>
              <a:rPr lang="en-US" altLang="zh-CN" dirty="0">
                <a:latin typeface="Times New Roman" panose="02020603050405020304" pitchFamily="18" charset="0"/>
              </a:rPr>
              <a:t>gi</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u có, nhiều tiền bạc, trong nh</a:t>
            </a:r>
            <a:r>
              <a:rPr lang="en-US" altLang="zh-CN" dirty="0">
                <a:latin typeface="Times New Roman" panose="02020603050405020304" pitchFamily="18" charset="0"/>
                <a:ea typeface="Times New Roman" panose="02020603050405020304" pitchFamily="18" charset="0"/>
              </a:rPr>
              <a:t>à</a:t>
            </a:r>
            <a:r>
              <a:rPr lang="en-US" altLang="zh-CN" dirty="0">
                <a:latin typeface="Times New Roman" panose="02020603050405020304" pitchFamily="18" charset="0"/>
              </a:rPr>
              <a:t> không thiếu thứ gì</a:t>
            </a:r>
            <a:r>
              <a:rPr lang="en-US" altLang="zh-CN" b="0" dirty="0">
                <a:latin typeface="Times New Roman" panose="02020603050405020304" pitchFamily="18" charset="0"/>
              </a:rPr>
              <a:t> m</a:t>
            </a:r>
            <a:r>
              <a:rPr lang="en-US" altLang="zh-CN" b="0" dirty="0">
                <a:latin typeface="Times New Roman" panose="02020603050405020304" pitchFamily="18" charset="0"/>
                <a:ea typeface="Times New Roman" panose="02020603050405020304" pitchFamily="18" charset="0"/>
              </a:rPr>
              <a:t>à</a:t>
            </a:r>
            <a:r>
              <a:rPr lang="en-US" altLang="zh-CN" b="0" dirty="0">
                <a:latin typeface="Times New Roman" panose="02020603050405020304" pitchFamily="18" charset="0"/>
              </a:rPr>
              <a:t> rất keo kiệt, chẳng giúp đỡ ai.</a:t>
            </a:r>
            <a:endParaRPr lang="en-US" altLang="zh-CN" b="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descr="Picture1"/>
          <p:cNvPicPr>
            <a:picLocks noChangeAspect="1"/>
          </p:cNvPicPr>
          <p:nvPr/>
        </p:nvPicPr>
        <p:blipFill>
          <a:blip r:embed="rId3"/>
          <a:stretch>
            <a:fillRect/>
          </a:stretch>
        </p:blipFill>
        <p:spPr>
          <a:xfrm rot="5400000">
            <a:off x="7850188" y="1588"/>
            <a:ext cx="1295400" cy="1292225"/>
          </a:xfrm>
          <a:prstGeom prst="rect">
            <a:avLst/>
          </a:prstGeom>
          <a:noFill/>
          <a:ln w="9525">
            <a:noFill/>
          </a:ln>
        </p:spPr>
      </p:pic>
      <p:sp>
        <p:nvSpPr>
          <p:cNvPr id="12290" name="Line 3"/>
          <p:cNvSpPr/>
          <p:nvPr/>
        </p:nvSpPr>
        <p:spPr>
          <a:xfrm>
            <a:off x="0" y="152400"/>
            <a:ext cx="7772400" cy="0"/>
          </a:xfrm>
          <a:prstGeom prst="line">
            <a:avLst/>
          </a:prstGeom>
          <a:ln w="76200" cap="flat" cmpd="tri">
            <a:solidFill>
              <a:srgbClr val="996633"/>
            </a:solidFill>
            <a:prstDash val="solid"/>
            <a:round/>
            <a:headEnd type="none" w="med" len="med"/>
            <a:tailEnd type="none" w="med" len="med"/>
          </a:ln>
        </p:spPr>
      </p:sp>
      <p:sp>
        <p:nvSpPr>
          <p:cNvPr id="12291" name="Line 4"/>
          <p:cNvSpPr/>
          <p:nvPr/>
        </p:nvSpPr>
        <p:spPr>
          <a:xfrm>
            <a:off x="8915400" y="1371600"/>
            <a:ext cx="0" cy="5486400"/>
          </a:xfrm>
          <a:prstGeom prst="line">
            <a:avLst/>
          </a:prstGeom>
          <a:ln w="76200" cap="flat" cmpd="tri">
            <a:solidFill>
              <a:srgbClr val="996633"/>
            </a:solidFill>
            <a:prstDash val="solid"/>
            <a:round/>
            <a:headEnd type="none" w="med" len="med"/>
            <a:tailEnd type="none" w="med" len="med"/>
          </a:ln>
        </p:spPr>
      </p:sp>
      <p:sp>
        <p:nvSpPr>
          <p:cNvPr id="12292" name="Line 5"/>
          <p:cNvSpPr/>
          <p:nvPr/>
        </p:nvSpPr>
        <p:spPr>
          <a:xfrm>
            <a:off x="1371600" y="6708775"/>
            <a:ext cx="7772400" cy="0"/>
          </a:xfrm>
          <a:prstGeom prst="line">
            <a:avLst/>
          </a:prstGeom>
          <a:ln w="76200" cap="flat" cmpd="tri">
            <a:solidFill>
              <a:srgbClr val="996633"/>
            </a:solidFill>
            <a:prstDash val="solid"/>
            <a:round/>
            <a:headEnd type="none" w="med" len="med"/>
            <a:tailEnd type="none" w="med" len="med"/>
          </a:ln>
        </p:spPr>
      </p:sp>
      <p:pic>
        <p:nvPicPr>
          <p:cNvPr id="12293" name="Picture 6" descr="Picture1"/>
          <p:cNvPicPr>
            <a:picLocks noChangeAspect="1"/>
          </p:cNvPicPr>
          <p:nvPr/>
        </p:nvPicPr>
        <p:blipFill>
          <a:blip r:embed="rId3"/>
          <a:stretch>
            <a:fillRect/>
          </a:stretch>
        </p:blipFill>
        <p:spPr>
          <a:xfrm rot="-5400000">
            <a:off x="-1587" y="5564188"/>
            <a:ext cx="1295400" cy="1292225"/>
          </a:xfrm>
          <a:prstGeom prst="rect">
            <a:avLst/>
          </a:prstGeom>
          <a:noFill/>
          <a:ln w="9525">
            <a:noFill/>
          </a:ln>
        </p:spPr>
      </p:pic>
      <p:sp>
        <p:nvSpPr>
          <p:cNvPr id="12294" name="Line 7"/>
          <p:cNvSpPr/>
          <p:nvPr/>
        </p:nvSpPr>
        <p:spPr>
          <a:xfrm>
            <a:off x="228600" y="0"/>
            <a:ext cx="0" cy="5638800"/>
          </a:xfrm>
          <a:prstGeom prst="line">
            <a:avLst/>
          </a:prstGeom>
          <a:ln w="76200" cap="flat" cmpd="tri">
            <a:solidFill>
              <a:srgbClr val="996633"/>
            </a:solidFill>
            <a:prstDash val="solid"/>
            <a:round/>
            <a:headEnd type="none" w="med" len="med"/>
            <a:tailEnd type="none" w="med" len="med"/>
          </a:ln>
        </p:spPr>
      </p:sp>
      <p:graphicFrame>
        <p:nvGraphicFramePr>
          <p:cNvPr id="23598" name="Group 46"/>
          <p:cNvGraphicFramePr>
            <a:graphicFrameLocks noGrp="1"/>
          </p:cNvGraphicFramePr>
          <p:nvPr>
            <p:ph sz="half" idx="1"/>
          </p:nvPr>
        </p:nvGraphicFramePr>
        <p:xfrm>
          <a:off x="533400" y="2057400"/>
          <a:ext cx="8229600" cy="3886202"/>
        </p:xfrm>
        <a:graphic>
          <a:graphicData uri="http://schemas.openxmlformats.org/drawingml/2006/table">
            <a:tbl>
              <a:tblPr/>
              <a:tblGrid>
                <a:gridCol w="5029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137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3584" name="Text Box 32"/>
          <p:cNvSpPr txBox="1"/>
          <p:nvPr/>
        </p:nvSpPr>
        <p:spPr>
          <a:xfrm>
            <a:off x="1447800" y="2133600"/>
            <a:ext cx="2590800" cy="396875"/>
          </a:xfrm>
          <a:prstGeom prst="rect">
            <a:avLst/>
          </a:prstGeom>
          <a:noFill/>
          <a:ln w="9525">
            <a:noFill/>
          </a:ln>
        </p:spPr>
        <p:txBody>
          <a:bodyPr anchor="t" anchorCtr="0">
            <a:spAutoFit/>
          </a:bodyPr>
          <a:lstStyle/>
          <a:p>
            <a:pPr algn="just">
              <a:spcBef>
                <a:spcPct val="50000"/>
              </a:spcBef>
            </a:pPr>
            <a:r>
              <a:rPr lang="en-US" altLang="zh-CN" sz="2000" b="1" i="1" dirty="0">
                <a:solidFill>
                  <a:schemeClr val="accent2"/>
                </a:solidFill>
                <a:latin typeface="Times New Roman" panose="02020603050405020304" pitchFamily="18" charset="0"/>
              </a:rPr>
              <a:t>Từ ngữ in đậm </a:t>
            </a:r>
            <a:endParaRPr lang="en-US" altLang="zh-CN" sz="2000" b="1" i="1" dirty="0">
              <a:solidFill>
                <a:schemeClr val="accent2"/>
              </a:solidFill>
              <a:latin typeface="Times New Roman" panose="02020603050405020304" pitchFamily="18" charset="0"/>
              <a:ea typeface="Times New Roman" panose="02020603050405020304" pitchFamily="18" charset="0"/>
            </a:endParaRPr>
          </a:p>
        </p:txBody>
      </p:sp>
      <p:sp>
        <p:nvSpPr>
          <p:cNvPr id="23585" name="Text Box 33"/>
          <p:cNvSpPr txBox="1"/>
          <p:nvPr/>
        </p:nvSpPr>
        <p:spPr>
          <a:xfrm>
            <a:off x="5537200" y="2133600"/>
            <a:ext cx="3073400" cy="396875"/>
          </a:xfrm>
          <a:prstGeom prst="rect">
            <a:avLst/>
          </a:prstGeom>
          <a:noFill/>
          <a:ln w="9525">
            <a:noFill/>
          </a:ln>
        </p:spPr>
        <p:txBody>
          <a:bodyPr anchor="t" anchorCtr="0">
            <a:spAutoFit/>
          </a:bodyPr>
          <a:lstStyle/>
          <a:p>
            <a:pPr algn="just">
              <a:spcBef>
                <a:spcPct val="50000"/>
              </a:spcBef>
            </a:pPr>
            <a:r>
              <a:rPr lang="en-US" altLang="zh-CN" sz="2000" dirty="0">
                <a:solidFill>
                  <a:schemeClr val="accent2"/>
                </a:solidFill>
                <a:latin typeface="Times New Roman" panose="02020603050405020304" pitchFamily="18" charset="0"/>
              </a:rPr>
              <a:t>Th</a:t>
            </a:r>
            <a:r>
              <a:rPr lang="en-US" altLang="zh-CN" sz="2000" dirty="0">
                <a:solidFill>
                  <a:schemeClr val="accent2"/>
                </a:solidFill>
                <a:latin typeface="Times New Roman" panose="02020603050405020304" pitchFamily="18" charset="0"/>
                <a:ea typeface="Times New Roman" panose="02020603050405020304" pitchFamily="18" charset="0"/>
              </a:rPr>
              <a:t>à</a:t>
            </a:r>
            <a:r>
              <a:rPr lang="en-US" altLang="zh-CN" sz="2000" dirty="0">
                <a:solidFill>
                  <a:schemeClr val="accent2"/>
                </a:solidFill>
                <a:latin typeface="Times New Roman" panose="02020603050405020304" pitchFamily="18" charset="0"/>
              </a:rPr>
              <a:t>nh ngữ tương đương</a:t>
            </a:r>
            <a:endParaRPr lang="en-US" altLang="zh-CN" sz="2000" dirty="0">
              <a:solidFill>
                <a:schemeClr val="accent2"/>
              </a:solidFill>
              <a:latin typeface="Times New Roman" panose="02020603050405020304" pitchFamily="18" charset="0"/>
              <a:ea typeface="Times New Roman" panose="02020603050405020304" pitchFamily="18" charset="0"/>
            </a:endParaRPr>
          </a:p>
        </p:txBody>
      </p:sp>
      <p:sp>
        <p:nvSpPr>
          <p:cNvPr id="23586" name="Text Box 34"/>
          <p:cNvSpPr txBox="1"/>
          <p:nvPr/>
        </p:nvSpPr>
        <p:spPr>
          <a:xfrm>
            <a:off x="609600" y="3581400"/>
            <a:ext cx="4419600" cy="396875"/>
          </a:xfrm>
          <a:prstGeom prst="rect">
            <a:avLst/>
          </a:prstGeom>
          <a:noFill/>
          <a:ln w="9525">
            <a:noFill/>
          </a:ln>
        </p:spPr>
        <p:txBody>
          <a:bodyPr anchor="t" anchorCtr="0">
            <a:spAutoFit/>
          </a:bodyPr>
          <a:lstStyle/>
          <a:p>
            <a:pPr algn="just">
              <a:spcBef>
                <a:spcPct val="50000"/>
              </a:spcBef>
            </a:pPr>
            <a:r>
              <a:rPr lang="en-US" altLang="zh-CN" sz="2000" b="1" dirty="0">
                <a:latin typeface="Times New Roman" panose="02020603050405020304" pitchFamily="18" charset="0"/>
              </a:rPr>
              <a:t>phải cố gắng đến cùng</a:t>
            </a:r>
            <a:endParaRPr lang="en-US" altLang="zh-CN" sz="2000" b="1" dirty="0">
              <a:latin typeface="Times New Roman" panose="02020603050405020304" pitchFamily="18" charset="0"/>
              <a:ea typeface="Times New Roman" panose="02020603050405020304" pitchFamily="18" charset="0"/>
            </a:endParaRPr>
          </a:p>
        </p:txBody>
      </p:sp>
      <p:sp>
        <p:nvSpPr>
          <p:cNvPr id="23587" name="Text Box 35"/>
          <p:cNvSpPr txBox="1"/>
          <p:nvPr/>
        </p:nvSpPr>
        <p:spPr>
          <a:xfrm>
            <a:off x="609600" y="2819400"/>
            <a:ext cx="4876800" cy="396875"/>
          </a:xfrm>
          <a:prstGeom prst="rect">
            <a:avLst/>
          </a:prstGeom>
          <a:noFill/>
          <a:ln w="9525">
            <a:noFill/>
          </a:ln>
        </p:spPr>
        <p:txBody>
          <a:bodyPr anchor="t" anchorCtr="0">
            <a:spAutoFit/>
          </a:bodyPr>
          <a:lstStyle/>
          <a:p>
            <a:pPr algn="just">
              <a:spcBef>
                <a:spcPct val="50000"/>
              </a:spcBef>
            </a:pPr>
            <a:r>
              <a:rPr lang="en-US" altLang="zh-CN" sz="2000" b="1" dirty="0">
                <a:latin typeface="Times New Roman" panose="02020603050405020304" pitchFamily="18" charset="0"/>
              </a:rPr>
              <a:t>đồng ruộng mênh mông v</a:t>
            </a:r>
            <a:r>
              <a:rPr lang="en-US" altLang="zh-CN" sz="2000" b="1" dirty="0">
                <a:latin typeface="Times New Roman" panose="02020603050405020304" pitchFamily="18" charset="0"/>
                <a:ea typeface="Times New Roman" panose="02020603050405020304" pitchFamily="18" charset="0"/>
              </a:rPr>
              <a:t>à</a:t>
            </a:r>
            <a:r>
              <a:rPr lang="en-US" altLang="zh-CN" sz="2000" b="1" dirty="0">
                <a:latin typeface="Times New Roman" panose="02020603050405020304" pitchFamily="18" charset="0"/>
              </a:rPr>
              <a:t> vắng lặng</a:t>
            </a:r>
            <a:endParaRPr lang="en-US" altLang="zh-CN" sz="2000" b="1" dirty="0">
              <a:latin typeface="Times New Roman" panose="02020603050405020304" pitchFamily="18" charset="0"/>
              <a:ea typeface="Times New Roman" panose="02020603050405020304" pitchFamily="18" charset="0"/>
            </a:endParaRPr>
          </a:p>
        </p:txBody>
      </p:sp>
      <p:sp>
        <p:nvSpPr>
          <p:cNvPr id="23588" name="Text Box 36"/>
          <p:cNvSpPr txBox="1"/>
          <p:nvPr/>
        </p:nvSpPr>
        <p:spPr>
          <a:xfrm>
            <a:off x="609600" y="4295775"/>
            <a:ext cx="4953000" cy="701675"/>
          </a:xfrm>
          <a:prstGeom prst="rect">
            <a:avLst/>
          </a:prstGeom>
          <a:noFill/>
          <a:ln w="9525">
            <a:noFill/>
          </a:ln>
        </p:spPr>
        <p:txBody>
          <a:bodyPr anchor="t" anchorCtr="0">
            <a:spAutoFit/>
          </a:bodyPr>
          <a:lstStyle/>
          <a:p>
            <a:pPr algn="just">
              <a:spcBef>
                <a:spcPct val="50000"/>
              </a:spcBef>
            </a:pPr>
            <a:r>
              <a:rPr lang="en-US" altLang="zh-CN" sz="2000" b="1" dirty="0">
                <a:latin typeface="Times New Roman" panose="02020603050405020304" pitchFamily="18" charset="0"/>
              </a:rPr>
              <a:t>l</a:t>
            </a:r>
            <a:r>
              <a:rPr lang="en-US" altLang="zh-CN" sz="2000" b="1" dirty="0">
                <a:latin typeface="Times New Roman" panose="02020603050405020304" pitchFamily="18" charset="0"/>
                <a:ea typeface="Times New Roman" panose="02020603050405020304" pitchFamily="18" charset="0"/>
              </a:rPr>
              <a:t>à</a:t>
            </a:r>
            <a:r>
              <a:rPr lang="en-US" altLang="zh-CN" sz="2000" b="1" dirty="0">
                <a:latin typeface="Times New Roman" panose="02020603050405020304" pitchFamily="18" charset="0"/>
              </a:rPr>
              <a:t>m cha l</a:t>
            </a:r>
            <a:r>
              <a:rPr lang="en-US" altLang="zh-CN" sz="2000" b="1" dirty="0">
                <a:latin typeface="Times New Roman" panose="02020603050405020304" pitchFamily="18" charset="0"/>
                <a:ea typeface="Times New Roman" panose="02020603050405020304" pitchFamily="18" charset="0"/>
              </a:rPr>
              <a:t>à</a:t>
            </a:r>
            <a:r>
              <a:rPr lang="en-US" altLang="zh-CN" sz="2000" b="1" dirty="0">
                <a:latin typeface="Times New Roman" panose="02020603050405020304" pitchFamily="18" charset="0"/>
              </a:rPr>
              <a:t>m mẹ phải chịu trách nhiệm về h</a:t>
            </a:r>
            <a:r>
              <a:rPr lang="en-US" altLang="zh-CN" sz="2000" b="1" dirty="0">
                <a:latin typeface="Times New Roman" panose="02020603050405020304" pitchFamily="18" charset="0"/>
                <a:ea typeface="Times New Roman" panose="02020603050405020304" pitchFamily="18" charset="0"/>
              </a:rPr>
              <a:t>à</a:t>
            </a:r>
            <a:r>
              <a:rPr lang="en-US" altLang="zh-CN" sz="2000" b="1" dirty="0">
                <a:latin typeface="Times New Roman" panose="02020603050405020304" pitchFamily="18" charset="0"/>
              </a:rPr>
              <a:t>nh động sai trái của con cái</a:t>
            </a:r>
            <a:endParaRPr lang="en-US" altLang="zh-CN" sz="2000" b="1" dirty="0">
              <a:latin typeface="Times New Roman" panose="02020603050405020304" pitchFamily="18" charset="0"/>
              <a:ea typeface="Times New Roman" panose="02020603050405020304" pitchFamily="18" charset="0"/>
            </a:endParaRPr>
          </a:p>
        </p:txBody>
      </p:sp>
      <p:sp>
        <p:nvSpPr>
          <p:cNvPr id="23589" name="Text Box 37"/>
          <p:cNvSpPr txBox="1"/>
          <p:nvPr/>
        </p:nvSpPr>
        <p:spPr>
          <a:xfrm>
            <a:off x="609600" y="5162550"/>
            <a:ext cx="4343400" cy="701675"/>
          </a:xfrm>
          <a:prstGeom prst="rect">
            <a:avLst/>
          </a:prstGeom>
          <a:noFill/>
          <a:ln w="9525">
            <a:noFill/>
          </a:ln>
        </p:spPr>
        <p:txBody>
          <a:bodyPr anchor="t" anchorCtr="0">
            <a:spAutoFit/>
          </a:bodyPr>
          <a:lstStyle/>
          <a:p>
            <a:pPr algn="just">
              <a:spcBef>
                <a:spcPct val="50000"/>
              </a:spcBef>
            </a:pPr>
            <a:r>
              <a:rPr lang="en-US" altLang="zh-CN" sz="2000" b="1" dirty="0">
                <a:latin typeface="Times New Roman" panose="02020603050405020304" pitchFamily="18" charset="0"/>
              </a:rPr>
              <a:t>gi</a:t>
            </a:r>
            <a:r>
              <a:rPr lang="en-US" altLang="zh-CN" sz="2000" b="1" dirty="0">
                <a:latin typeface="Times New Roman" panose="02020603050405020304" pitchFamily="18" charset="0"/>
                <a:ea typeface="Times New Roman" panose="02020603050405020304" pitchFamily="18" charset="0"/>
              </a:rPr>
              <a:t>à</a:t>
            </a:r>
            <a:r>
              <a:rPr lang="en-US" altLang="zh-CN" sz="2000" b="1" dirty="0">
                <a:latin typeface="Times New Roman" panose="02020603050405020304" pitchFamily="18" charset="0"/>
              </a:rPr>
              <a:t>u có, nhiều tiền bạc, trong nh</a:t>
            </a:r>
            <a:r>
              <a:rPr lang="en-US" altLang="zh-CN" sz="2000" b="1" dirty="0">
                <a:latin typeface="Times New Roman" panose="02020603050405020304" pitchFamily="18" charset="0"/>
                <a:ea typeface="Times New Roman" panose="02020603050405020304" pitchFamily="18" charset="0"/>
              </a:rPr>
              <a:t>à</a:t>
            </a:r>
            <a:r>
              <a:rPr lang="en-US" altLang="zh-CN" sz="2000" b="1" dirty="0">
                <a:latin typeface="Times New Roman" panose="02020603050405020304" pitchFamily="18" charset="0"/>
              </a:rPr>
              <a:t> không thiếu thứ gì</a:t>
            </a:r>
            <a:endParaRPr lang="en-US" altLang="zh-CN" sz="2000" b="1" dirty="0">
              <a:latin typeface="Times New Roman" panose="02020603050405020304" pitchFamily="18" charset="0"/>
              <a:ea typeface="Times New Roman" panose="02020603050405020304" pitchFamily="18" charset="0"/>
            </a:endParaRPr>
          </a:p>
        </p:txBody>
      </p:sp>
      <p:sp>
        <p:nvSpPr>
          <p:cNvPr id="23590" name="Text Box 38"/>
          <p:cNvSpPr txBox="1"/>
          <p:nvPr/>
        </p:nvSpPr>
        <p:spPr>
          <a:xfrm>
            <a:off x="5632450" y="2774950"/>
            <a:ext cx="3048000" cy="396875"/>
          </a:xfrm>
          <a:prstGeom prst="rect">
            <a:avLst/>
          </a:prstGeom>
          <a:noFill/>
          <a:ln w="9525">
            <a:noFill/>
          </a:ln>
        </p:spPr>
        <p:txBody>
          <a:bodyPr anchor="t" anchorCtr="0">
            <a:spAutoFit/>
          </a:bodyPr>
          <a:lstStyle/>
          <a:p>
            <a:pPr algn="just"/>
            <a:r>
              <a:rPr lang="en-US" altLang="zh-CN" sz="2000" dirty="0">
                <a:solidFill>
                  <a:srgbClr val="CC3300"/>
                </a:solidFill>
                <a:latin typeface="Times New Roman" panose="02020603050405020304" pitchFamily="18" charset="0"/>
              </a:rPr>
              <a:t>đồng không mông quạnh</a:t>
            </a:r>
            <a:endParaRPr lang="en-US" altLang="zh-CN" sz="2000" dirty="0">
              <a:solidFill>
                <a:srgbClr val="CC3300"/>
              </a:solidFill>
              <a:latin typeface="Times New Roman" panose="02020603050405020304" pitchFamily="18" charset="0"/>
              <a:ea typeface="Times New Roman" panose="02020603050405020304" pitchFamily="18" charset="0"/>
            </a:endParaRPr>
          </a:p>
        </p:txBody>
      </p:sp>
      <p:sp>
        <p:nvSpPr>
          <p:cNvPr id="23591" name="Text Box 39"/>
          <p:cNvSpPr txBox="1"/>
          <p:nvPr/>
        </p:nvSpPr>
        <p:spPr>
          <a:xfrm>
            <a:off x="5715000" y="3625850"/>
            <a:ext cx="2286000" cy="396875"/>
          </a:xfrm>
          <a:prstGeom prst="rect">
            <a:avLst/>
          </a:prstGeom>
          <a:noFill/>
          <a:ln w="9525">
            <a:noFill/>
          </a:ln>
        </p:spPr>
        <p:txBody>
          <a:bodyPr anchor="t" anchorCtr="0">
            <a:spAutoFit/>
          </a:bodyPr>
          <a:lstStyle/>
          <a:p>
            <a:pPr algn="just"/>
            <a:r>
              <a:rPr lang="en-US" altLang="zh-CN" sz="2000" dirty="0">
                <a:solidFill>
                  <a:srgbClr val="CC3300"/>
                </a:solidFill>
                <a:latin typeface="Times New Roman" panose="02020603050405020304" pitchFamily="18" charset="0"/>
              </a:rPr>
              <a:t>còn nước còn tát</a:t>
            </a:r>
            <a:endParaRPr lang="en-US" altLang="zh-CN" sz="2000" dirty="0">
              <a:solidFill>
                <a:srgbClr val="CC3300"/>
              </a:solidFill>
              <a:latin typeface="Times New Roman" panose="02020603050405020304" pitchFamily="18" charset="0"/>
              <a:ea typeface="Times New Roman" panose="02020603050405020304" pitchFamily="18" charset="0"/>
            </a:endParaRPr>
          </a:p>
        </p:txBody>
      </p:sp>
      <p:sp>
        <p:nvSpPr>
          <p:cNvPr id="23592" name="Text Box 40"/>
          <p:cNvSpPr txBox="1"/>
          <p:nvPr/>
        </p:nvSpPr>
        <p:spPr>
          <a:xfrm>
            <a:off x="5727700" y="4448175"/>
            <a:ext cx="2514600" cy="396875"/>
          </a:xfrm>
          <a:prstGeom prst="rect">
            <a:avLst/>
          </a:prstGeom>
          <a:noFill/>
          <a:ln w="9525">
            <a:noFill/>
          </a:ln>
        </p:spPr>
        <p:txBody>
          <a:bodyPr anchor="t" anchorCtr="0">
            <a:spAutoFit/>
          </a:bodyPr>
          <a:lstStyle/>
          <a:p>
            <a:pPr algn="just"/>
            <a:r>
              <a:rPr lang="en-US" altLang="zh-CN" sz="2000" dirty="0">
                <a:solidFill>
                  <a:srgbClr val="CC3300"/>
                </a:solidFill>
                <a:latin typeface="Times New Roman" panose="02020603050405020304" pitchFamily="18" charset="0"/>
              </a:rPr>
              <a:t>con dại cái mang</a:t>
            </a:r>
            <a:endParaRPr lang="en-US" altLang="zh-CN" sz="2000" dirty="0">
              <a:solidFill>
                <a:srgbClr val="CC3300"/>
              </a:solidFill>
              <a:latin typeface="Times New Roman" panose="02020603050405020304" pitchFamily="18" charset="0"/>
              <a:ea typeface="Times New Roman" panose="02020603050405020304" pitchFamily="18" charset="0"/>
            </a:endParaRPr>
          </a:p>
        </p:txBody>
      </p:sp>
      <p:sp>
        <p:nvSpPr>
          <p:cNvPr id="23593" name="Text Box 41"/>
          <p:cNvSpPr txBox="1"/>
          <p:nvPr/>
        </p:nvSpPr>
        <p:spPr>
          <a:xfrm>
            <a:off x="5749925" y="5286375"/>
            <a:ext cx="2667000" cy="396875"/>
          </a:xfrm>
          <a:prstGeom prst="rect">
            <a:avLst/>
          </a:prstGeom>
          <a:noFill/>
          <a:ln w="9525">
            <a:noFill/>
          </a:ln>
        </p:spPr>
        <p:txBody>
          <a:bodyPr anchor="t" anchorCtr="0">
            <a:spAutoFit/>
          </a:bodyPr>
          <a:lstStyle/>
          <a:p>
            <a:pPr algn="just"/>
            <a:r>
              <a:rPr lang="en-US" altLang="zh-CN" sz="2000" dirty="0">
                <a:solidFill>
                  <a:srgbClr val="CC3300"/>
                </a:solidFill>
                <a:latin typeface="Times New Roman" panose="02020603050405020304" pitchFamily="18" charset="0"/>
              </a:rPr>
              <a:t>gi</a:t>
            </a:r>
            <a:r>
              <a:rPr lang="en-US" altLang="zh-CN" sz="2000" dirty="0">
                <a:solidFill>
                  <a:srgbClr val="CC3300"/>
                </a:solidFill>
                <a:latin typeface="Times New Roman" panose="02020603050405020304" pitchFamily="18" charset="0"/>
                <a:ea typeface="Times New Roman" panose="02020603050405020304" pitchFamily="18" charset="0"/>
              </a:rPr>
              <a:t>à</a:t>
            </a:r>
            <a:r>
              <a:rPr lang="en-US" altLang="zh-CN" sz="2000" dirty="0">
                <a:solidFill>
                  <a:srgbClr val="CC3300"/>
                </a:solidFill>
                <a:latin typeface="Times New Roman" panose="02020603050405020304" pitchFamily="18" charset="0"/>
              </a:rPr>
              <a:t>u nứt đố đổ vách</a:t>
            </a:r>
            <a:endParaRPr lang="en-US" altLang="zh-CN" sz="2000" dirty="0">
              <a:solidFill>
                <a:srgbClr val="CC3300"/>
              </a:solidFill>
              <a:latin typeface="Times New Roman" panose="02020603050405020304" pitchFamily="18" charset="0"/>
              <a:ea typeface="Times New Roman" panose="02020603050405020304" pitchFamily="18" charset="0"/>
            </a:endParaRPr>
          </a:p>
        </p:txBody>
      </p:sp>
      <p:sp>
        <p:nvSpPr>
          <p:cNvPr id="12325" name="Text Box 42"/>
          <p:cNvSpPr txBox="1"/>
          <p:nvPr/>
        </p:nvSpPr>
        <p:spPr>
          <a:xfrm>
            <a:off x="381000" y="457200"/>
            <a:ext cx="8229600" cy="1383665"/>
          </a:xfrm>
          <a:prstGeom prst="rect">
            <a:avLst/>
          </a:prstGeom>
          <a:noFill/>
          <a:ln w="9525">
            <a:noFill/>
          </a:ln>
        </p:spPr>
        <p:txBody>
          <a:bodyPr wrap="square" anchor="t" anchorCtr="0">
            <a:spAutoFit/>
          </a:bodyPr>
          <a:lstStyle/>
          <a:p>
            <a:pPr algn="just">
              <a:spcBef>
                <a:spcPct val="50000"/>
              </a:spcBef>
            </a:pPr>
            <a:r>
              <a:rPr lang="en-US" altLang="zh-CN" u="sng" dirty="0">
                <a:solidFill>
                  <a:srgbClr val="FF0000"/>
                </a:solidFill>
                <a:sym typeface="+mn-ea"/>
              </a:rPr>
              <a:t>B</a:t>
            </a:r>
            <a:r>
              <a:rPr lang="en-US" altLang="zh-CN" u="sng" dirty="0">
                <a:solidFill>
                  <a:srgbClr val="FF0000"/>
                </a:solidFill>
                <a:ea typeface="Times New Roman" panose="02020603050405020304" pitchFamily="18" charset="0"/>
                <a:sym typeface="+mn-ea"/>
              </a:rPr>
              <a:t>à</a:t>
            </a:r>
            <a:r>
              <a:rPr lang="en-US" altLang="zh-CN" u="sng" dirty="0">
                <a:solidFill>
                  <a:srgbClr val="FF0000"/>
                </a:solidFill>
                <a:sym typeface="+mn-ea"/>
              </a:rPr>
              <a:t>i tập 6:</a:t>
            </a:r>
            <a:r>
              <a:rPr lang="en-US" altLang="zh-CN" dirty="0">
                <a:solidFill>
                  <a:srgbClr val="FF0000"/>
                </a:solidFill>
                <a:sym typeface="+mn-ea"/>
              </a:rPr>
              <a:t> Hãy thay thế những từ ngữ in đậm trong câu sau đây bằng những th</a:t>
            </a:r>
            <a:r>
              <a:rPr lang="en-US" altLang="zh-CN" dirty="0">
                <a:solidFill>
                  <a:srgbClr val="FF0000"/>
                </a:solidFill>
                <a:ea typeface="Times New Roman" panose="02020603050405020304" pitchFamily="18" charset="0"/>
                <a:sym typeface="+mn-ea"/>
              </a:rPr>
              <a:t>à</a:t>
            </a:r>
            <a:r>
              <a:rPr lang="en-US" altLang="zh-CN" dirty="0">
                <a:solidFill>
                  <a:srgbClr val="FF0000"/>
                </a:solidFill>
                <a:sym typeface="+mn-ea"/>
              </a:rPr>
              <a:t>nh ngữ có ý nghĩa tương đương.</a:t>
            </a:r>
            <a:endParaRPr lang="en-US" altLang="zh-CN" dirty="0">
              <a:solidFill>
                <a:srgbClr val="FF0000"/>
              </a:solidFill>
              <a:latin typeface="Times New Roman" panose="02020603050405020304" pitchFamily="18" charset="0"/>
              <a:ea typeface="Times New Roman" panose="02020603050405020304" pitchFamily="18" charset="0"/>
            </a:endParaRPr>
          </a:p>
          <a:p>
            <a:pPr algn="just">
              <a:spcBef>
                <a:spcPct val="50000"/>
              </a:spcBef>
            </a:pPr>
            <a:endParaRPr lang="en-US" altLang="zh-CN" dirty="0">
              <a:latin typeface="Times New Roman" panose="02020603050405020304" pitchFamily="18" charset="0"/>
              <a:ea typeface="Times New Roman" panose="02020603050405020304" pitchFamily="18" charset="0"/>
            </a:endParaRPr>
          </a:p>
        </p:txBody>
      </p:sp>
      <p:pic>
        <p:nvPicPr>
          <p:cNvPr id="12329" name="Picture 50" descr="original_pencil_w"/>
          <p:cNvPicPr>
            <a:picLocks noChangeAspect="1"/>
          </p:cNvPicPr>
          <p:nvPr/>
        </p:nvPicPr>
        <p:blipFill>
          <a:blip r:embed="rId4"/>
          <a:stretch>
            <a:fillRect/>
          </a:stretch>
        </p:blipFill>
        <p:spPr>
          <a:xfrm>
            <a:off x="8153400" y="6172200"/>
            <a:ext cx="609600" cy="457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98"/>
                                        </p:tgtEl>
                                        <p:attrNameLst>
                                          <p:attrName>style.visibility</p:attrName>
                                        </p:attrNameLst>
                                      </p:cBhvr>
                                      <p:to>
                                        <p:strVal val="visible"/>
                                      </p:to>
                                    </p:set>
                                    <p:animEffect transition="in" filter="dissolve">
                                      <p:cBhvr>
                                        <p:cTn id="7" dur="500"/>
                                        <p:tgtEl>
                                          <p:spTgt spid="2359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584"/>
                                        </p:tgtEl>
                                        <p:attrNameLst>
                                          <p:attrName>style.visibility</p:attrName>
                                        </p:attrNameLst>
                                      </p:cBhvr>
                                      <p:to>
                                        <p:strVal val="visible"/>
                                      </p:to>
                                    </p:set>
                                    <p:animEffect transition="in" filter="dissolve">
                                      <p:cBhvr>
                                        <p:cTn id="11" dur="500"/>
                                        <p:tgtEl>
                                          <p:spTgt spid="2358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3585"/>
                                        </p:tgtEl>
                                        <p:attrNameLst>
                                          <p:attrName>style.visibility</p:attrName>
                                        </p:attrNameLst>
                                      </p:cBhvr>
                                      <p:to>
                                        <p:strVal val="visible"/>
                                      </p:to>
                                    </p:set>
                                    <p:animEffect transition="in" filter="dissolve">
                                      <p:cBhvr>
                                        <p:cTn id="15" dur="500"/>
                                        <p:tgtEl>
                                          <p:spTgt spid="2358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587"/>
                                        </p:tgtEl>
                                        <p:attrNameLst>
                                          <p:attrName>style.visibility</p:attrName>
                                        </p:attrNameLst>
                                      </p:cBhvr>
                                      <p:to>
                                        <p:strVal val="visible"/>
                                      </p:to>
                                    </p:set>
                                    <p:animEffect transition="in" filter="dissolve">
                                      <p:cBhvr>
                                        <p:cTn id="20" dur="500"/>
                                        <p:tgtEl>
                                          <p:spTgt spid="23587"/>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23586"/>
                                        </p:tgtEl>
                                        <p:attrNameLst>
                                          <p:attrName>style.visibility</p:attrName>
                                        </p:attrNameLst>
                                      </p:cBhvr>
                                      <p:to>
                                        <p:strVal val="visible"/>
                                      </p:to>
                                    </p:set>
                                    <p:animEffect transition="in" filter="dissolve">
                                      <p:cBhvr>
                                        <p:cTn id="24" dur="500"/>
                                        <p:tgtEl>
                                          <p:spTgt spid="23586"/>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23588"/>
                                        </p:tgtEl>
                                        <p:attrNameLst>
                                          <p:attrName>style.visibility</p:attrName>
                                        </p:attrNameLst>
                                      </p:cBhvr>
                                      <p:to>
                                        <p:strVal val="visible"/>
                                      </p:to>
                                    </p:set>
                                    <p:animEffect transition="in" filter="dissolve">
                                      <p:cBhvr>
                                        <p:cTn id="28" dur="500"/>
                                        <p:tgtEl>
                                          <p:spTgt spid="23588"/>
                                        </p:tgtEl>
                                      </p:cBhvr>
                                    </p:animEffect>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23589"/>
                                        </p:tgtEl>
                                        <p:attrNameLst>
                                          <p:attrName>style.visibility</p:attrName>
                                        </p:attrNameLst>
                                      </p:cBhvr>
                                      <p:to>
                                        <p:strVal val="visible"/>
                                      </p:to>
                                    </p:set>
                                    <p:animEffect transition="in" filter="dissolve">
                                      <p:cBhvr>
                                        <p:cTn id="32" dur="500"/>
                                        <p:tgtEl>
                                          <p:spTgt spid="2358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type="lt">
                                    <p:tmAbs val="75"/>
                                  </p:iterate>
                                  <p:childTnLst>
                                    <p:set>
                                      <p:cBhvr>
                                        <p:cTn id="36" dur="1" fill="hold">
                                          <p:stCondLst>
                                            <p:cond delay="74"/>
                                          </p:stCondLst>
                                        </p:cTn>
                                        <p:tgtEl>
                                          <p:spTgt spid="2359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type="lt">
                                    <p:tmAbs val="75"/>
                                  </p:iterate>
                                  <p:childTnLst>
                                    <p:set>
                                      <p:cBhvr>
                                        <p:cTn id="40" dur="1" fill="hold">
                                          <p:stCondLst>
                                            <p:cond delay="74"/>
                                          </p:stCondLst>
                                        </p:cTn>
                                        <p:tgtEl>
                                          <p:spTgt spid="2359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type="lt">
                                    <p:tmAbs val="75"/>
                                  </p:iterate>
                                  <p:childTnLst>
                                    <p:set>
                                      <p:cBhvr>
                                        <p:cTn id="44" dur="1" fill="hold">
                                          <p:stCondLst>
                                            <p:cond delay="74"/>
                                          </p:stCondLst>
                                        </p:cTn>
                                        <p:tgtEl>
                                          <p:spTgt spid="2359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type="lt">
                                    <p:tmAbs val="75"/>
                                  </p:iterate>
                                  <p:childTnLst>
                                    <p:set>
                                      <p:cBhvr>
                                        <p:cTn id="48" dur="1" fill="hold">
                                          <p:stCondLst>
                                            <p:cond delay="74"/>
                                          </p:stCondLst>
                                        </p:cTn>
                                        <p:tgtEl>
                                          <p:spTgt spid="23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4" grpId="0"/>
      <p:bldP spid="23585" grpId="0"/>
      <p:bldP spid="23586" grpId="0"/>
      <p:bldP spid="23587" grpId="0"/>
      <p:bldP spid="23588" grpId="0"/>
      <p:bldP spid="23589" grpId="0"/>
      <p:bldP spid="23590" grpId="0"/>
      <p:bldP spid="23591" grpId="0"/>
      <p:bldP spid="23592" grpId="0"/>
      <p:bldP spid="2359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p:nvPr/>
        </p:nvSpPr>
        <p:spPr>
          <a:xfrm>
            <a:off x="609600" y="368300"/>
            <a:ext cx="7848600" cy="2031325"/>
          </a:xfrm>
          <a:prstGeom prst="rect">
            <a:avLst/>
          </a:prstGeom>
          <a:noFill/>
          <a:ln w="9525">
            <a:noFill/>
          </a:ln>
        </p:spPr>
        <p:txBody>
          <a:bodyPr anchor="t" anchorCtr="0">
            <a:spAutoFit/>
          </a:bodyPr>
          <a:lstStyle/>
          <a:p>
            <a:pPr eaLnBrk="0" hangingPunct="0">
              <a:lnSpc>
                <a:spcPct val="150000"/>
              </a:lnSpc>
              <a:buFontTx/>
            </a:pPr>
            <a:r>
              <a:rPr lang="en-US" altLang="zh-CN" sz="2800" u="sng" dirty="0">
                <a:solidFill>
                  <a:srgbClr val="FF0000"/>
                </a:solidFill>
                <a:latin typeface="Times New Roman" panose="02020603050405020304" pitchFamily="18" charset="0"/>
              </a:rPr>
              <a:t>Bài tập 7: </a:t>
            </a:r>
          </a:p>
          <a:p>
            <a:pPr algn="ctr" eaLnBrk="0" hangingPunct="0">
              <a:lnSpc>
                <a:spcPct val="150000"/>
              </a:lnSpc>
              <a:buFontTx/>
            </a:pPr>
            <a:r>
              <a:rPr lang="en-US" altLang="zh-CN" sz="2800" dirty="0">
                <a:solidFill>
                  <a:srgbClr val="0000CC"/>
                </a:solidFill>
              </a:rPr>
              <a:t>TRÒ CHƠI: NHANH TAY NHANH MẮT</a:t>
            </a:r>
            <a:r>
              <a:rPr lang="en-US" altLang="zh-CN" sz="2800" dirty="0">
                <a:solidFill>
                  <a:srgbClr val="0000CC"/>
                </a:solidFill>
                <a:latin typeface=".VnTimeH" panose="020B7200000000000000" pitchFamily="34" charset="0"/>
              </a:rPr>
              <a:t> </a:t>
            </a:r>
          </a:p>
          <a:p>
            <a:pPr algn="just" eaLnBrk="0" hangingPunct="0">
              <a:lnSpc>
                <a:spcPct val="150000"/>
              </a:lnSpc>
              <a:buFontTx/>
            </a:pPr>
            <a:endParaRPr lang="en-US" altLang="zh-CN" sz="2800" b="0" dirty="0">
              <a:solidFill>
                <a:srgbClr val="000000"/>
              </a:solidFill>
              <a:latin typeface=".VnTimeH" panose="020B7200000000000000" pitchFamily="34" charset="0"/>
            </a:endParaRPr>
          </a:p>
        </p:txBody>
      </p:sp>
      <p:sp>
        <p:nvSpPr>
          <p:cNvPr id="49155" name="WordArt 3"/>
          <p:cNvSpPr>
            <a:spLocks noTextEdit="1"/>
          </p:cNvSpPr>
          <p:nvPr/>
        </p:nvSpPr>
        <p:spPr>
          <a:xfrm>
            <a:off x="857250" y="1524000"/>
            <a:ext cx="7448550" cy="4038600"/>
          </a:xfrm>
          <a:prstGeom prst="rect">
            <a:avLst/>
          </a:prstGeom>
        </p:spPr>
        <p:txBody>
          <a:bodyPr wrap="none" fromWordArt="1">
            <a:prstTxWarp prst="textArchUp">
              <a:avLst>
                <a:gd name="adj" fmla="val 10800007"/>
              </a:avLst>
            </a:prstTxWarp>
            <a:normAutofit/>
          </a:bodyPr>
          <a:lstStyle/>
          <a:p>
            <a:pPr algn="ctr"/>
            <a:endParaRPr lang="en-US" sz="5400">
              <a:ln w="9525" cap="flat" cmpd="sng">
                <a:solidFill>
                  <a:srgbClr val="FFFF00"/>
                </a:solidFill>
                <a:prstDash val="solid"/>
                <a:round/>
                <a:headEnd type="none" w="med" len="med"/>
                <a:tailEnd type="none" w="med" len="med"/>
              </a:ln>
              <a:solidFill>
                <a:srgbClr val="000000"/>
              </a:solidFill>
              <a:latin typeface="Times New Roman" panose="02020603050405020304" pitchFamily="18" charset="0"/>
              <a:ea typeface="Times New Roman" panose="02020603050405020304" pitchFamily="18" charset="0"/>
            </a:endParaRPr>
          </a:p>
        </p:txBody>
      </p:sp>
      <p:sp>
        <p:nvSpPr>
          <p:cNvPr id="181252" name="Text Box 4"/>
          <p:cNvSpPr txBox="1"/>
          <p:nvPr/>
        </p:nvSpPr>
        <p:spPr>
          <a:xfrm>
            <a:off x="990600" y="1828842"/>
            <a:ext cx="7086600" cy="3969385"/>
          </a:xfrm>
          <a:prstGeom prst="rect">
            <a:avLst/>
          </a:prstGeom>
          <a:noFill/>
          <a:ln w="9525">
            <a:noFill/>
          </a:ln>
        </p:spPr>
        <p:txBody>
          <a:bodyPr anchor="t" anchorCtr="0">
            <a:spAutoFit/>
          </a:bodyPr>
          <a:lstStyle/>
          <a:p>
            <a:pPr algn="ctr" eaLnBrk="0" hangingPunct="0">
              <a:buFontTx/>
            </a:pPr>
            <a:r>
              <a:rPr lang="en-US" altLang="zh-CN" sz="2800" dirty="0">
                <a:solidFill>
                  <a:srgbClr val="FF0000"/>
                </a:solidFill>
                <a:cs typeface="Times New Roman" panose="02020603050405020304" pitchFamily="18" charset="0"/>
              </a:rPr>
              <a:t>Luật chơi:</a:t>
            </a:r>
            <a:endParaRPr lang="en-US" altLang="zh-CN" sz="2800" dirty="0">
              <a:solidFill>
                <a:srgbClr val="FF0000"/>
              </a:solidFill>
              <a:latin typeface=".VnTime" panose="020B7200000000000000" pitchFamily="34" charset="0"/>
            </a:endParaRPr>
          </a:p>
          <a:p>
            <a:pPr algn="just" eaLnBrk="0" hangingPunct="0">
              <a:buFontTx/>
            </a:pPr>
            <a:r>
              <a:rPr lang="en-US" altLang="zh-CN" sz="2800" b="0" dirty="0">
                <a:solidFill>
                  <a:schemeClr val="tx1"/>
                </a:solidFill>
                <a:cs typeface="Times New Roman" panose="02020603050405020304" pitchFamily="18" charset="0"/>
              </a:rPr>
              <a:t>Có 8 hình ảnh trên màn hình, các nhóm phải nhanh chóng ghép các hình ảnh để tạo ra các từ đồng âm, từ trái nghĩa, thành ngữ, ứng với các hình ảnh đó. Sau 2 phút đội nào tìm được nhiều từ đúng hơn dội đó sẽ giành chiến thắng .</a:t>
            </a:r>
            <a:endParaRPr lang="en-US" altLang="zh-CN" sz="2800" b="0" dirty="0">
              <a:solidFill>
                <a:srgbClr val="FF0000"/>
              </a:solidFill>
              <a:cs typeface="Times New Roman" panose="02020603050405020304" pitchFamily="18" charset="0"/>
            </a:endParaRPr>
          </a:p>
          <a:p>
            <a:pPr algn="ctr" eaLnBrk="0" hangingPunct="0">
              <a:buFontTx/>
            </a:pPr>
            <a:r>
              <a:rPr lang="en-US" altLang="zh-CN" sz="2800" b="0" dirty="0">
                <a:solidFill>
                  <a:srgbClr val="FF0000"/>
                </a:solidFill>
                <a:latin typeface=".VnTime" panose="020B7200000000000000" pitchFamily="34" charset="0"/>
              </a:rPr>
              <a:t> </a:t>
            </a:r>
          </a:p>
          <a:p>
            <a:pPr algn="just" eaLnBrk="0" hangingPunct="0">
              <a:buFontTx/>
            </a:pPr>
            <a:r>
              <a:rPr lang="en-US" altLang="zh-CN" sz="2800" b="0" dirty="0">
                <a:solidFill>
                  <a:srgbClr val="000000"/>
                </a:solidFill>
                <a:latin typeface=".VnTime" panose="020B7200000000000000" pitchFamily="34" charset="0"/>
              </a:rPr>
              <a:t>     </a:t>
            </a:r>
          </a:p>
          <a:p>
            <a:pPr algn="just" eaLnBrk="0" hangingPunct="0">
              <a:buFontTx/>
            </a:pPr>
            <a:r>
              <a:rPr lang="en-US" altLang="zh-CN" sz="2800" b="0" dirty="0">
                <a:solidFill>
                  <a:srgbClr val="000000"/>
                </a:solidFill>
                <a:latin typeface=".VnTime" panose="020B7200000000000000"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repeatCount="indefinite"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wedge">
                                      <p:cBhvr>
                                        <p:cTn id="7" dur="2000"/>
                                        <p:tgtEl>
                                          <p:spTgt spid="4915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1252"/>
                                        </p:tgtEl>
                                        <p:attrNameLst>
                                          <p:attrName>style.visibility</p:attrName>
                                        </p:attrNameLst>
                                      </p:cBhvr>
                                      <p:to>
                                        <p:strVal val="visible"/>
                                      </p:to>
                                    </p:set>
                                    <p:animEffect transition="in" filter="diamond(in)">
                                      <p:cBhvr>
                                        <p:cTn id="12" dur="2000"/>
                                        <p:tgtEl>
                                          <p:spTgt spid="18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Line 12"/>
          <p:cNvSpPr/>
          <p:nvPr/>
        </p:nvSpPr>
        <p:spPr>
          <a:xfrm flipV="1">
            <a:off x="7848600" y="838200"/>
            <a:ext cx="685800" cy="533400"/>
          </a:xfrm>
          <a:prstGeom prst="line">
            <a:avLst/>
          </a:prstGeom>
          <a:ln w="38100" cap="flat" cmpd="sng">
            <a:solidFill>
              <a:srgbClr val="FF0000"/>
            </a:solidFill>
            <a:prstDash val="solid"/>
            <a:round/>
            <a:headEnd type="none" w="med" len="med"/>
            <a:tailEnd type="triangle" w="med" len="med"/>
          </a:ln>
        </p:spPr>
      </p:sp>
      <p:pic>
        <p:nvPicPr>
          <p:cNvPr id="58370" name="Picture 4" descr="con bo"/>
          <p:cNvPicPr>
            <a:picLocks noChangeAspect="1"/>
          </p:cNvPicPr>
          <p:nvPr/>
        </p:nvPicPr>
        <p:blipFill>
          <a:blip r:embed="rId2"/>
          <a:stretch>
            <a:fillRect/>
          </a:stretch>
        </p:blipFill>
        <p:spPr>
          <a:xfrm>
            <a:off x="6248400" y="260350"/>
            <a:ext cx="2819400" cy="2863850"/>
          </a:xfrm>
          <a:prstGeom prst="rect">
            <a:avLst/>
          </a:prstGeom>
          <a:noFill/>
          <a:ln w="28575" cap="flat" cmpd="sng">
            <a:solidFill>
              <a:srgbClr val="CCFF99"/>
            </a:solidFill>
            <a:prstDash val="solid"/>
            <a:miter/>
            <a:headEnd type="none" w="med" len="med"/>
            <a:tailEnd type="none" w="med" len="med"/>
          </a:ln>
        </p:spPr>
      </p:pic>
      <p:pic>
        <p:nvPicPr>
          <p:cNvPr id="58371" name="Picture 7" descr="e_be_dang_yeu_thumb"/>
          <p:cNvPicPr>
            <a:picLocks noChangeAspect="1"/>
          </p:cNvPicPr>
          <p:nvPr/>
        </p:nvPicPr>
        <p:blipFill>
          <a:blip r:embed="rId3"/>
          <a:stretch>
            <a:fillRect/>
          </a:stretch>
        </p:blipFill>
        <p:spPr>
          <a:xfrm>
            <a:off x="358775" y="4616450"/>
            <a:ext cx="2819400" cy="1825625"/>
          </a:xfrm>
          <a:prstGeom prst="rect">
            <a:avLst/>
          </a:prstGeom>
          <a:noFill/>
          <a:ln w="9525">
            <a:noFill/>
          </a:ln>
        </p:spPr>
      </p:pic>
      <p:pic>
        <p:nvPicPr>
          <p:cNvPr id="58372" name="Picture 9" descr="ppsh4101"/>
          <p:cNvPicPr>
            <a:picLocks noChangeAspect="1"/>
          </p:cNvPicPr>
          <p:nvPr/>
        </p:nvPicPr>
        <p:blipFill>
          <a:blip r:embed="rId4"/>
          <a:srcRect t="3569"/>
          <a:stretch>
            <a:fillRect/>
          </a:stretch>
        </p:blipFill>
        <p:spPr>
          <a:xfrm>
            <a:off x="3397250" y="2819400"/>
            <a:ext cx="2743200" cy="1600200"/>
          </a:xfrm>
          <a:prstGeom prst="rect">
            <a:avLst/>
          </a:prstGeom>
          <a:noFill/>
          <a:ln w="28575" cap="flat" cmpd="sng">
            <a:solidFill>
              <a:srgbClr val="CCFF99"/>
            </a:solidFill>
            <a:prstDash val="solid"/>
            <a:miter/>
            <a:headEnd type="none" w="med" len="med"/>
            <a:tailEnd type="none" w="med" len="med"/>
          </a:ln>
        </p:spPr>
      </p:pic>
      <p:pic>
        <p:nvPicPr>
          <p:cNvPr id="58373" name="Picture 10" descr="images7"/>
          <p:cNvPicPr>
            <a:picLocks noChangeAspect="1"/>
          </p:cNvPicPr>
          <p:nvPr/>
        </p:nvPicPr>
        <p:blipFill>
          <a:blip r:embed="rId5"/>
          <a:stretch>
            <a:fillRect/>
          </a:stretch>
        </p:blipFill>
        <p:spPr>
          <a:xfrm>
            <a:off x="371475" y="317500"/>
            <a:ext cx="2743200" cy="1766888"/>
          </a:xfrm>
          <a:prstGeom prst="rect">
            <a:avLst/>
          </a:prstGeom>
          <a:noFill/>
          <a:ln w="28575" cap="flat" cmpd="sng">
            <a:solidFill>
              <a:srgbClr val="CCFF99"/>
            </a:solidFill>
            <a:prstDash val="solid"/>
            <a:miter/>
            <a:headEnd type="none" w="med" len="med"/>
            <a:tailEnd type="none" w="med" len="med"/>
          </a:ln>
        </p:spPr>
      </p:pic>
      <p:pic>
        <p:nvPicPr>
          <p:cNvPr id="58374" name="Picture 4" descr="tiên"/>
          <p:cNvPicPr>
            <a:picLocks noChangeAspect="1"/>
          </p:cNvPicPr>
          <p:nvPr/>
        </p:nvPicPr>
        <p:blipFill>
          <a:blip r:embed="rId6"/>
          <a:stretch>
            <a:fillRect/>
          </a:stretch>
        </p:blipFill>
        <p:spPr>
          <a:xfrm>
            <a:off x="3416300" y="246063"/>
            <a:ext cx="2709863" cy="2514600"/>
          </a:xfrm>
          <a:prstGeom prst="rect">
            <a:avLst/>
          </a:prstGeom>
          <a:noFill/>
          <a:ln w="9525">
            <a:noFill/>
          </a:ln>
        </p:spPr>
      </p:pic>
      <p:pic>
        <p:nvPicPr>
          <p:cNvPr id="58375" name="Picture 5" descr="voi"/>
          <p:cNvPicPr>
            <a:picLocks noChangeAspect="1"/>
          </p:cNvPicPr>
          <p:nvPr/>
        </p:nvPicPr>
        <p:blipFill>
          <a:blip r:embed="rId7"/>
          <a:stretch>
            <a:fillRect/>
          </a:stretch>
        </p:blipFill>
        <p:spPr>
          <a:xfrm>
            <a:off x="6248400" y="3316288"/>
            <a:ext cx="2667000" cy="3124200"/>
          </a:xfrm>
          <a:prstGeom prst="rect">
            <a:avLst/>
          </a:prstGeom>
          <a:noFill/>
          <a:ln w="9525">
            <a:noFill/>
          </a:ln>
        </p:spPr>
      </p:pic>
      <p:pic>
        <p:nvPicPr>
          <p:cNvPr id="58376" name="Picture 5" descr="ANd9GcSA7DcW_f6OFGKlUM2nlJEeftROdpFFNrK2yVcODg9adgsqRc96"/>
          <p:cNvPicPr>
            <a:picLocks noChangeAspect="1"/>
          </p:cNvPicPr>
          <p:nvPr/>
        </p:nvPicPr>
        <p:blipFill>
          <a:blip r:embed="rId8"/>
          <a:stretch>
            <a:fillRect/>
          </a:stretch>
        </p:blipFill>
        <p:spPr>
          <a:xfrm>
            <a:off x="381000" y="2286000"/>
            <a:ext cx="2667000" cy="2286000"/>
          </a:xfrm>
          <a:prstGeom prst="rect">
            <a:avLst/>
          </a:prstGeom>
          <a:noFill/>
          <a:ln w="9525">
            <a:noFill/>
          </a:ln>
        </p:spPr>
      </p:pic>
      <p:pic>
        <p:nvPicPr>
          <p:cNvPr id="58377" name="Picture 6" descr="ANd9GcSt089bbL4282d-S6R6irLZ4gxfwK2U_lK8rTeSEsh2JoIc9EFKzw"/>
          <p:cNvPicPr>
            <a:picLocks noChangeAspect="1"/>
          </p:cNvPicPr>
          <p:nvPr/>
        </p:nvPicPr>
        <p:blipFill>
          <a:blip r:embed="rId9"/>
          <a:stretch>
            <a:fillRect/>
          </a:stretch>
        </p:blipFill>
        <p:spPr>
          <a:xfrm>
            <a:off x="3429000" y="4495800"/>
            <a:ext cx="2743200" cy="1981200"/>
          </a:xfrm>
          <a:prstGeom prst="rect">
            <a:avLst/>
          </a:prstGeom>
          <a:noFill/>
          <a:ln w="9525">
            <a:noFill/>
          </a:ln>
        </p:spPr>
      </p:pic>
      <p:sp>
        <p:nvSpPr>
          <p:cNvPr id="15" name="Oval 14"/>
          <p:cNvSpPr/>
          <p:nvPr/>
        </p:nvSpPr>
        <p:spPr>
          <a:xfrm>
            <a:off x="381000" y="331788"/>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1</a:t>
            </a:r>
          </a:p>
        </p:txBody>
      </p:sp>
      <p:sp>
        <p:nvSpPr>
          <p:cNvPr id="16" name="Oval 15"/>
          <p:cNvSpPr/>
          <p:nvPr/>
        </p:nvSpPr>
        <p:spPr>
          <a:xfrm>
            <a:off x="3429000" y="250825"/>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2</a:t>
            </a:r>
          </a:p>
        </p:txBody>
      </p:sp>
      <p:sp>
        <p:nvSpPr>
          <p:cNvPr id="17" name="Oval 16"/>
          <p:cNvSpPr/>
          <p:nvPr/>
        </p:nvSpPr>
        <p:spPr>
          <a:xfrm>
            <a:off x="6270625" y="265113"/>
            <a:ext cx="457200" cy="45720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3</a:t>
            </a:r>
          </a:p>
        </p:txBody>
      </p:sp>
      <p:sp>
        <p:nvSpPr>
          <p:cNvPr id="20" name="Oval 19"/>
          <p:cNvSpPr/>
          <p:nvPr/>
        </p:nvSpPr>
        <p:spPr>
          <a:xfrm>
            <a:off x="393700" y="22987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4</a:t>
            </a:r>
          </a:p>
        </p:txBody>
      </p:sp>
      <p:sp>
        <p:nvSpPr>
          <p:cNvPr id="21" name="Oval 20"/>
          <p:cNvSpPr/>
          <p:nvPr/>
        </p:nvSpPr>
        <p:spPr>
          <a:xfrm>
            <a:off x="3402013" y="28194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5</a:t>
            </a:r>
          </a:p>
        </p:txBody>
      </p:sp>
      <p:sp>
        <p:nvSpPr>
          <p:cNvPr id="22" name="Oval 21"/>
          <p:cNvSpPr/>
          <p:nvPr/>
        </p:nvSpPr>
        <p:spPr>
          <a:xfrm>
            <a:off x="6270625" y="33401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6</a:t>
            </a:r>
          </a:p>
        </p:txBody>
      </p:sp>
      <p:sp>
        <p:nvSpPr>
          <p:cNvPr id="25" name="Oval 24"/>
          <p:cNvSpPr/>
          <p:nvPr/>
        </p:nvSpPr>
        <p:spPr>
          <a:xfrm>
            <a:off x="393700" y="46355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7</a:t>
            </a:r>
          </a:p>
        </p:txBody>
      </p:sp>
      <p:sp>
        <p:nvSpPr>
          <p:cNvPr id="26" name="Oval 25"/>
          <p:cNvSpPr/>
          <p:nvPr/>
        </p:nvSpPr>
        <p:spPr>
          <a:xfrm>
            <a:off x="3441700" y="4518025"/>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8</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9" descr="ppsh4101"/>
          <p:cNvPicPr>
            <a:picLocks noChangeAspect="1"/>
          </p:cNvPicPr>
          <p:nvPr/>
        </p:nvPicPr>
        <p:blipFill>
          <a:blip r:embed="rId2"/>
          <a:srcRect t="3569"/>
          <a:stretch>
            <a:fillRect/>
          </a:stretch>
        </p:blipFill>
        <p:spPr>
          <a:xfrm>
            <a:off x="4876800" y="381000"/>
            <a:ext cx="2743200" cy="2286000"/>
          </a:xfrm>
          <a:prstGeom prst="rect">
            <a:avLst/>
          </a:prstGeom>
          <a:noFill/>
          <a:ln w="28575" cap="flat" cmpd="sng">
            <a:solidFill>
              <a:srgbClr val="CCFF99"/>
            </a:solidFill>
            <a:prstDash val="solid"/>
            <a:miter/>
            <a:headEnd type="none" w="med" len="med"/>
            <a:tailEnd type="none" w="med" len="med"/>
          </a:ln>
        </p:spPr>
      </p:pic>
      <p:pic>
        <p:nvPicPr>
          <p:cNvPr id="59394" name="Picture 10" descr="images7"/>
          <p:cNvPicPr>
            <a:picLocks noChangeAspect="1"/>
          </p:cNvPicPr>
          <p:nvPr/>
        </p:nvPicPr>
        <p:blipFill>
          <a:blip r:embed="rId3"/>
          <a:stretch>
            <a:fillRect/>
          </a:stretch>
        </p:blipFill>
        <p:spPr>
          <a:xfrm>
            <a:off x="1752600" y="393700"/>
            <a:ext cx="2743200" cy="2273300"/>
          </a:xfrm>
          <a:prstGeom prst="rect">
            <a:avLst/>
          </a:prstGeom>
          <a:noFill/>
          <a:ln w="28575" cap="flat" cmpd="sng">
            <a:solidFill>
              <a:srgbClr val="CCFF99"/>
            </a:solidFill>
            <a:prstDash val="solid"/>
            <a:miter/>
            <a:headEnd type="none" w="med" len="med"/>
            <a:tailEnd type="none" w="med" len="med"/>
          </a:ln>
        </p:spPr>
      </p:pic>
      <p:pic>
        <p:nvPicPr>
          <p:cNvPr id="59395" name="Picture 4" descr="tiên"/>
          <p:cNvPicPr>
            <a:picLocks noChangeAspect="1"/>
          </p:cNvPicPr>
          <p:nvPr/>
        </p:nvPicPr>
        <p:blipFill>
          <a:blip r:embed="rId4"/>
          <a:stretch>
            <a:fillRect/>
          </a:stretch>
        </p:blipFill>
        <p:spPr>
          <a:xfrm>
            <a:off x="1676400" y="3429000"/>
            <a:ext cx="2709863" cy="2667000"/>
          </a:xfrm>
          <a:prstGeom prst="rect">
            <a:avLst/>
          </a:prstGeom>
          <a:noFill/>
          <a:ln w="9525">
            <a:noFill/>
          </a:ln>
        </p:spPr>
      </p:pic>
      <p:pic>
        <p:nvPicPr>
          <p:cNvPr id="59396" name="Picture 5" descr="voi"/>
          <p:cNvPicPr>
            <a:picLocks noChangeAspect="1"/>
          </p:cNvPicPr>
          <p:nvPr/>
        </p:nvPicPr>
        <p:blipFill>
          <a:blip r:embed="rId5"/>
          <a:stretch>
            <a:fillRect/>
          </a:stretch>
        </p:blipFill>
        <p:spPr>
          <a:xfrm>
            <a:off x="4745038" y="3429000"/>
            <a:ext cx="2874962" cy="2667000"/>
          </a:xfrm>
          <a:prstGeom prst="rect">
            <a:avLst/>
          </a:prstGeom>
          <a:noFill/>
          <a:ln w="9525">
            <a:noFill/>
          </a:ln>
        </p:spPr>
      </p:pic>
      <p:sp>
        <p:nvSpPr>
          <p:cNvPr id="15" name="Oval 14"/>
          <p:cNvSpPr/>
          <p:nvPr/>
        </p:nvSpPr>
        <p:spPr>
          <a:xfrm>
            <a:off x="1981200" y="407988"/>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1</a:t>
            </a:r>
          </a:p>
        </p:txBody>
      </p:sp>
      <p:sp>
        <p:nvSpPr>
          <p:cNvPr id="16" name="Oval 15"/>
          <p:cNvSpPr/>
          <p:nvPr/>
        </p:nvSpPr>
        <p:spPr>
          <a:xfrm>
            <a:off x="1984375" y="34290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2</a:t>
            </a:r>
          </a:p>
        </p:txBody>
      </p:sp>
      <p:sp>
        <p:nvSpPr>
          <p:cNvPr id="21" name="Oval 20"/>
          <p:cNvSpPr/>
          <p:nvPr/>
        </p:nvSpPr>
        <p:spPr>
          <a:xfrm>
            <a:off x="4894263" y="4572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5</a:t>
            </a:r>
          </a:p>
        </p:txBody>
      </p:sp>
      <p:sp>
        <p:nvSpPr>
          <p:cNvPr id="22" name="Oval 21"/>
          <p:cNvSpPr/>
          <p:nvPr/>
        </p:nvSpPr>
        <p:spPr>
          <a:xfrm>
            <a:off x="4767263" y="34417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6</a:t>
            </a:r>
          </a:p>
        </p:txBody>
      </p:sp>
      <p:sp>
        <p:nvSpPr>
          <p:cNvPr id="59401" name="TextBox 18"/>
          <p:cNvSpPr txBox="1"/>
          <p:nvPr/>
        </p:nvSpPr>
        <p:spPr>
          <a:xfrm>
            <a:off x="2743200" y="2819400"/>
            <a:ext cx="4267200" cy="400050"/>
          </a:xfrm>
          <a:prstGeom prst="rect">
            <a:avLst/>
          </a:prstGeom>
          <a:noFill/>
          <a:ln w="9525">
            <a:noFill/>
          </a:ln>
        </p:spPr>
        <p:txBody>
          <a:bodyPr anchor="t" anchorCtr="0">
            <a:spAutoFit/>
          </a:bodyPr>
          <a:lstStyle/>
          <a:p>
            <a:pPr algn="ctr">
              <a:buFontTx/>
            </a:pPr>
            <a:r>
              <a:rPr lang="en-US" altLang="zh-CN" sz="2000" dirty="0">
                <a:solidFill>
                  <a:srgbClr val="000000"/>
                </a:solidFill>
                <a:latin typeface="Times New Roman" panose="02020603050405020304" pitchFamily="18" charset="0"/>
              </a:rPr>
              <a:t>Từ đồng âm: hoa súng – khẩu súng </a:t>
            </a:r>
            <a:endParaRPr lang="en-US" altLang="zh-CN" sz="2000" dirty="0">
              <a:solidFill>
                <a:srgbClr val="000000"/>
              </a:solidFill>
              <a:latin typeface="Times New Roman" panose="02020603050405020304" pitchFamily="18" charset="0"/>
              <a:ea typeface="Times New Roman" panose="02020603050405020304" pitchFamily="18" charset="0"/>
            </a:endParaRPr>
          </a:p>
        </p:txBody>
      </p:sp>
      <p:sp>
        <p:nvSpPr>
          <p:cNvPr id="59402" name="TextBox 26"/>
          <p:cNvSpPr txBox="1"/>
          <p:nvPr/>
        </p:nvSpPr>
        <p:spPr>
          <a:xfrm>
            <a:off x="2057400" y="6211888"/>
            <a:ext cx="5029200" cy="400050"/>
          </a:xfrm>
          <a:prstGeom prst="rect">
            <a:avLst/>
          </a:prstGeom>
          <a:noFill/>
          <a:ln w="9525">
            <a:noFill/>
          </a:ln>
        </p:spPr>
        <p:txBody>
          <a:bodyPr anchor="t" anchorCtr="0">
            <a:spAutoFit/>
          </a:bodyPr>
          <a:lstStyle/>
          <a:p>
            <a:pPr algn="ctr">
              <a:buFontTx/>
            </a:pPr>
            <a:r>
              <a:rPr lang="en-US" altLang="zh-CN" sz="2000" dirty="0">
                <a:solidFill>
                  <a:srgbClr val="000000"/>
                </a:solidFill>
                <a:latin typeface="Times New Roman" panose="02020603050405020304" pitchFamily="18" charset="0"/>
              </a:rPr>
              <a:t>Th</a:t>
            </a:r>
            <a:r>
              <a:rPr lang="en-US" altLang="zh-CN" sz="2000" dirty="0">
                <a:solidFill>
                  <a:srgbClr val="000000"/>
                </a:solidFill>
                <a:latin typeface="Times New Roman" panose="02020603050405020304" pitchFamily="18" charset="0"/>
                <a:ea typeface="Times New Roman" panose="02020603050405020304" pitchFamily="18" charset="0"/>
              </a:rPr>
              <a:t>à</a:t>
            </a:r>
            <a:r>
              <a:rPr lang="en-US" altLang="zh-CN" sz="2000" dirty="0">
                <a:solidFill>
                  <a:srgbClr val="000000"/>
                </a:solidFill>
                <a:latin typeface="Times New Roman" panose="02020603050405020304" pitchFamily="18" charset="0"/>
              </a:rPr>
              <a:t>nh ngữ: Được voi đòi tiên</a:t>
            </a:r>
            <a:endParaRPr lang="en-US" altLang="zh-CN" sz="20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4" descr="con bo"/>
          <p:cNvPicPr>
            <a:picLocks noChangeAspect="1"/>
          </p:cNvPicPr>
          <p:nvPr/>
        </p:nvPicPr>
        <p:blipFill>
          <a:blip r:embed="rId2"/>
          <a:stretch>
            <a:fillRect/>
          </a:stretch>
        </p:blipFill>
        <p:spPr>
          <a:xfrm>
            <a:off x="1295400" y="371475"/>
            <a:ext cx="3048000" cy="2590800"/>
          </a:xfrm>
          <a:prstGeom prst="rect">
            <a:avLst/>
          </a:prstGeom>
          <a:noFill/>
          <a:ln w="28575" cap="flat" cmpd="sng">
            <a:solidFill>
              <a:srgbClr val="CCFF99"/>
            </a:solidFill>
            <a:prstDash val="solid"/>
            <a:miter/>
            <a:headEnd type="none" w="med" len="med"/>
            <a:tailEnd type="none" w="med" len="med"/>
          </a:ln>
        </p:spPr>
      </p:pic>
      <p:pic>
        <p:nvPicPr>
          <p:cNvPr id="60418" name="Picture 7" descr="e_be_dang_yeu_thumb"/>
          <p:cNvPicPr>
            <a:picLocks noChangeAspect="1"/>
          </p:cNvPicPr>
          <p:nvPr/>
        </p:nvPicPr>
        <p:blipFill>
          <a:blip r:embed="rId3"/>
          <a:stretch>
            <a:fillRect/>
          </a:stretch>
        </p:blipFill>
        <p:spPr>
          <a:xfrm>
            <a:off x="4876800" y="304800"/>
            <a:ext cx="2971800" cy="2667000"/>
          </a:xfrm>
          <a:prstGeom prst="rect">
            <a:avLst/>
          </a:prstGeom>
          <a:noFill/>
          <a:ln w="9525">
            <a:noFill/>
          </a:ln>
        </p:spPr>
      </p:pic>
      <p:pic>
        <p:nvPicPr>
          <p:cNvPr id="60419" name="Picture 5" descr="ANd9GcSA7DcW_f6OFGKlUM2nlJEeftROdpFFNrK2yVcODg9adgsqRc96"/>
          <p:cNvPicPr>
            <a:picLocks noChangeAspect="1"/>
          </p:cNvPicPr>
          <p:nvPr/>
        </p:nvPicPr>
        <p:blipFill>
          <a:blip r:embed="rId4"/>
          <a:stretch>
            <a:fillRect/>
          </a:stretch>
        </p:blipFill>
        <p:spPr>
          <a:xfrm>
            <a:off x="1295400" y="3657600"/>
            <a:ext cx="3048000" cy="2590800"/>
          </a:xfrm>
          <a:prstGeom prst="rect">
            <a:avLst/>
          </a:prstGeom>
          <a:noFill/>
          <a:ln w="9525">
            <a:noFill/>
          </a:ln>
        </p:spPr>
      </p:pic>
      <p:pic>
        <p:nvPicPr>
          <p:cNvPr id="60420" name="Picture 6" descr="ANd9GcSt089bbL4282d-S6R6irLZ4gxfwK2U_lK8rTeSEsh2JoIc9EFKzw"/>
          <p:cNvPicPr>
            <a:picLocks noChangeAspect="1"/>
          </p:cNvPicPr>
          <p:nvPr/>
        </p:nvPicPr>
        <p:blipFill>
          <a:blip r:embed="rId5"/>
          <a:stretch>
            <a:fillRect/>
          </a:stretch>
        </p:blipFill>
        <p:spPr>
          <a:xfrm>
            <a:off x="4953000" y="3657600"/>
            <a:ext cx="2895600" cy="2590800"/>
          </a:xfrm>
          <a:prstGeom prst="rect">
            <a:avLst/>
          </a:prstGeom>
          <a:noFill/>
          <a:ln w="9525">
            <a:noFill/>
          </a:ln>
        </p:spPr>
      </p:pic>
      <p:sp>
        <p:nvSpPr>
          <p:cNvPr id="17" name="Oval 16"/>
          <p:cNvSpPr/>
          <p:nvPr/>
        </p:nvSpPr>
        <p:spPr>
          <a:xfrm>
            <a:off x="1304925" y="390525"/>
            <a:ext cx="457200" cy="45720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3</a:t>
            </a:r>
          </a:p>
        </p:txBody>
      </p:sp>
      <p:sp>
        <p:nvSpPr>
          <p:cNvPr id="20" name="Oval 19"/>
          <p:cNvSpPr/>
          <p:nvPr/>
        </p:nvSpPr>
        <p:spPr>
          <a:xfrm>
            <a:off x="1300163" y="36576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4</a:t>
            </a:r>
          </a:p>
        </p:txBody>
      </p:sp>
      <p:sp>
        <p:nvSpPr>
          <p:cNvPr id="25" name="Oval 24"/>
          <p:cNvSpPr/>
          <p:nvPr/>
        </p:nvSpPr>
        <p:spPr>
          <a:xfrm>
            <a:off x="4953000" y="3810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rgbClr val="FF0000"/>
                </a:solidFill>
                <a:effectLst/>
                <a:uLnTx/>
                <a:uFillTx/>
                <a:latin typeface="+mn-lt"/>
                <a:ea typeface="+mn-ea"/>
                <a:cs typeface="+mn-cs"/>
              </a:rPr>
              <a:t>7</a:t>
            </a:r>
          </a:p>
        </p:txBody>
      </p:sp>
      <p:sp>
        <p:nvSpPr>
          <p:cNvPr id="26" name="Oval 25"/>
          <p:cNvSpPr/>
          <p:nvPr/>
        </p:nvSpPr>
        <p:spPr>
          <a:xfrm>
            <a:off x="4953000" y="3657600"/>
            <a:ext cx="533400" cy="4572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0000"/>
                </a:solidFill>
                <a:effectLst/>
                <a:uLnTx/>
                <a:uFillTx/>
                <a:latin typeface="+mn-lt"/>
                <a:ea typeface="+mn-ea"/>
                <a:cs typeface="+mn-cs"/>
              </a:rPr>
              <a:t>8</a:t>
            </a:r>
          </a:p>
        </p:txBody>
      </p:sp>
      <p:sp>
        <p:nvSpPr>
          <p:cNvPr id="60425" name="TextBox 18"/>
          <p:cNvSpPr txBox="1"/>
          <p:nvPr/>
        </p:nvSpPr>
        <p:spPr>
          <a:xfrm>
            <a:off x="2743200" y="3105150"/>
            <a:ext cx="4419600" cy="400050"/>
          </a:xfrm>
          <a:prstGeom prst="rect">
            <a:avLst/>
          </a:prstGeom>
          <a:noFill/>
          <a:ln w="9525">
            <a:noFill/>
          </a:ln>
        </p:spPr>
        <p:txBody>
          <a:bodyPr anchor="t" anchorCtr="0">
            <a:spAutoFit/>
          </a:bodyPr>
          <a:lstStyle/>
          <a:p>
            <a:pPr algn="ctr">
              <a:buFontTx/>
            </a:pPr>
            <a:r>
              <a:rPr lang="en-US" altLang="zh-CN" sz="2000" dirty="0">
                <a:solidFill>
                  <a:srgbClr val="000000"/>
                </a:solidFill>
                <a:latin typeface="Times New Roman" panose="02020603050405020304" pitchFamily="18" charset="0"/>
              </a:rPr>
              <a:t>Từ đồng âm: con bò  - em bé bò</a:t>
            </a:r>
            <a:endParaRPr lang="en-US" altLang="zh-CN" sz="2000" dirty="0">
              <a:solidFill>
                <a:srgbClr val="000000"/>
              </a:solidFill>
              <a:latin typeface="Times New Roman" panose="02020603050405020304" pitchFamily="18" charset="0"/>
              <a:ea typeface="Times New Roman" panose="02020603050405020304" pitchFamily="18" charset="0"/>
            </a:endParaRPr>
          </a:p>
        </p:txBody>
      </p:sp>
      <p:sp>
        <p:nvSpPr>
          <p:cNvPr id="60426" name="TextBox 26"/>
          <p:cNvSpPr txBox="1"/>
          <p:nvPr/>
        </p:nvSpPr>
        <p:spPr>
          <a:xfrm>
            <a:off x="3124200" y="6345238"/>
            <a:ext cx="3581400" cy="400050"/>
          </a:xfrm>
          <a:prstGeom prst="rect">
            <a:avLst/>
          </a:prstGeom>
          <a:noFill/>
          <a:ln w="9525">
            <a:noFill/>
          </a:ln>
        </p:spPr>
        <p:txBody>
          <a:bodyPr anchor="t" anchorCtr="0">
            <a:spAutoFit/>
          </a:bodyPr>
          <a:lstStyle/>
          <a:p>
            <a:pPr algn="ctr">
              <a:buFontTx/>
            </a:pPr>
            <a:r>
              <a:rPr lang="en-US" altLang="zh-CN" sz="2000" dirty="0">
                <a:solidFill>
                  <a:srgbClr val="000000"/>
                </a:solidFill>
                <a:latin typeface="Times New Roman" panose="02020603050405020304" pitchFamily="18" charset="0"/>
              </a:rPr>
              <a:t>Từ trái nghĩa: khóc – cười </a:t>
            </a:r>
            <a:endParaRPr lang="en-US" altLang="zh-CN" sz="20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04800"/>
            <a:ext cx="3657600" cy="685800"/>
          </a:xfrm>
          <a:prstGeom prst="rect">
            <a:avLst/>
          </a:prstGeom>
          <a:solidFill>
            <a:srgbClr val="E9E92B"/>
          </a:solidFill>
        </p:spPr>
        <p:style>
          <a:lnRef idx="3">
            <a:schemeClr val="lt1"/>
          </a:lnRef>
          <a:fillRef idx="1">
            <a:schemeClr val="accent3"/>
          </a:fillRef>
          <a:effectRef idx="1">
            <a:schemeClr val="accent3"/>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800" b="0" noProof="1">
                <a:solidFill>
                  <a:srgbClr val="FF0000"/>
                </a:solidFill>
                <a:cs typeface="Times New Roman" panose="02020603050405020304" pitchFamily="18" charset="0"/>
              </a:rPr>
              <a:t>ÔN TẬP TIẾNG VIỆT</a:t>
            </a:r>
            <a:endParaRPr sz="2800" b="0" noProof="1">
              <a:solidFill>
                <a:srgbClr val="FF0000"/>
              </a:solidFill>
              <a:ea typeface="Times New Roman" panose="02020603050405020304" pitchFamily="18" charset="0"/>
            </a:endParaRPr>
          </a:p>
        </p:txBody>
      </p:sp>
      <p:cxnSp>
        <p:nvCxnSpPr>
          <p:cNvPr id="4" name="Straight Connector 3"/>
          <p:cNvCxnSpPr/>
          <p:nvPr/>
        </p:nvCxnSpPr>
        <p:spPr>
          <a:xfrm>
            <a:off x="1066800" y="1371600"/>
            <a:ext cx="6737350"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59013" y="1800225"/>
            <a:ext cx="762000" cy="16287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000" b="0" noProof="1">
                <a:solidFill>
                  <a:srgbClr val="000000"/>
                </a:solidFill>
                <a:cs typeface="Times New Roman" panose="02020603050405020304" pitchFamily="18" charset="0"/>
              </a:rPr>
              <a:t>Từ </a:t>
            </a:r>
          </a:p>
          <a:p>
            <a:pPr algn="ctr" eaLnBrk="1" hangingPunct="1"/>
            <a:r>
              <a:rPr sz="2000" b="0" noProof="1">
                <a:solidFill>
                  <a:srgbClr val="000000"/>
                </a:solidFill>
                <a:cs typeface="Times New Roman" panose="02020603050405020304" pitchFamily="18" charset="0"/>
              </a:rPr>
              <a:t>loại </a:t>
            </a:r>
            <a:endParaRPr sz="2000" b="0" noProof="1">
              <a:solidFill>
                <a:srgbClr val="000000"/>
              </a:solidFill>
              <a:ea typeface="Times New Roman" panose="02020603050405020304" pitchFamily="18" charset="0"/>
            </a:endParaRPr>
          </a:p>
        </p:txBody>
      </p:sp>
      <p:sp>
        <p:nvSpPr>
          <p:cNvPr id="7" name="Rectangle 6"/>
          <p:cNvSpPr/>
          <p:nvPr/>
        </p:nvSpPr>
        <p:spPr>
          <a:xfrm>
            <a:off x="3336925" y="1785938"/>
            <a:ext cx="762000" cy="16287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000" b="0" noProof="1">
                <a:solidFill>
                  <a:srgbClr val="000000"/>
                </a:solidFill>
                <a:cs typeface="Times New Roman" panose="02020603050405020304" pitchFamily="18" charset="0"/>
              </a:rPr>
              <a:t>Từ Hán Việt</a:t>
            </a:r>
            <a:endParaRPr sz="2000" b="0" noProof="1">
              <a:solidFill>
                <a:srgbClr val="000000"/>
              </a:solidFill>
              <a:ea typeface="Times New Roman" panose="02020603050405020304" pitchFamily="18" charset="0"/>
            </a:endParaRPr>
          </a:p>
        </p:txBody>
      </p:sp>
      <p:sp>
        <p:nvSpPr>
          <p:cNvPr id="8" name="Rectangle 7"/>
          <p:cNvSpPr/>
          <p:nvPr/>
        </p:nvSpPr>
        <p:spPr>
          <a:xfrm>
            <a:off x="4422775" y="1787525"/>
            <a:ext cx="855663" cy="16414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000" b="0" noProof="1">
                <a:solidFill>
                  <a:srgbClr val="000000"/>
                </a:solidFill>
                <a:cs typeface="Times New Roman" panose="02020603050405020304" pitchFamily="18" charset="0"/>
              </a:rPr>
              <a:t>Từ (xét theo ý nghĩa)</a:t>
            </a:r>
            <a:r>
              <a:rPr b="0" noProof="1">
                <a:solidFill>
                  <a:srgbClr val="000000"/>
                </a:solidFill>
                <a:cs typeface="Times New Roman" panose="02020603050405020304" pitchFamily="18" charset="0"/>
              </a:rPr>
              <a:t> </a:t>
            </a:r>
            <a:endParaRPr b="0" noProof="1">
              <a:solidFill>
                <a:srgbClr val="000000"/>
              </a:solidFill>
              <a:ea typeface="Times New Roman" panose="02020603050405020304" pitchFamily="18" charset="0"/>
            </a:endParaRPr>
          </a:p>
        </p:txBody>
      </p:sp>
      <p:sp>
        <p:nvSpPr>
          <p:cNvPr id="9" name="Rectangle 8"/>
          <p:cNvSpPr/>
          <p:nvPr/>
        </p:nvSpPr>
        <p:spPr>
          <a:xfrm>
            <a:off x="6284913" y="1800225"/>
            <a:ext cx="762000" cy="16287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000" b="0" noProof="1">
                <a:solidFill>
                  <a:srgbClr val="000000"/>
                </a:solidFill>
                <a:cs typeface="Times New Roman" panose="02020603050405020304" pitchFamily="18" charset="0"/>
              </a:rPr>
              <a:t>Cụm từ</a:t>
            </a:r>
            <a:endParaRPr sz="2000" b="0" noProof="1">
              <a:solidFill>
                <a:srgbClr val="000000"/>
              </a:solidFill>
              <a:ea typeface="Times New Roman" panose="02020603050405020304" pitchFamily="18" charset="0"/>
            </a:endParaRPr>
          </a:p>
        </p:txBody>
      </p:sp>
      <p:sp>
        <p:nvSpPr>
          <p:cNvPr id="10" name="Rectangle 9"/>
          <p:cNvSpPr/>
          <p:nvPr/>
        </p:nvSpPr>
        <p:spPr>
          <a:xfrm>
            <a:off x="7558088" y="1774825"/>
            <a:ext cx="762000" cy="16541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000" b="0" noProof="1">
                <a:solidFill>
                  <a:srgbClr val="000000"/>
                </a:solidFill>
                <a:cs typeface="Times New Roman" panose="02020603050405020304" pitchFamily="18" charset="0"/>
              </a:rPr>
              <a:t>Các biện pháp tu từ</a:t>
            </a:r>
            <a:endParaRPr sz="2000" b="0" noProof="1">
              <a:solidFill>
                <a:srgbClr val="000000"/>
              </a:solidFill>
              <a:ea typeface="Times New Roman" panose="02020603050405020304" pitchFamily="18" charset="0"/>
            </a:endParaRPr>
          </a:p>
        </p:txBody>
      </p:sp>
      <p:sp>
        <p:nvSpPr>
          <p:cNvPr id="11" name="Rectangle 10"/>
          <p:cNvSpPr/>
          <p:nvPr/>
        </p:nvSpPr>
        <p:spPr>
          <a:xfrm>
            <a:off x="566738" y="1800225"/>
            <a:ext cx="762000" cy="16287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000" b="0" noProof="1">
                <a:solidFill>
                  <a:srgbClr val="000000"/>
                </a:solidFill>
                <a:cs typeface="Times New Roman" panose="02020603050405020304" pitchFamily="18" charset="0"/>
              </a:rPr>
              <a:t>Từ</a:t>
            </a:r>
          </a:p>
          <a:p>
            <a:pPr algn="ctr" eaLnBrk="1" hangingPunct="1"/>
            <a:r>
              <a:rPr sz="2000" b="0" noProof="1">
                <a:solidFill>
                  <a:srgbClr val="000000"/>
                </a:solidFill>
                <a:cs typeface="Times New Roman" panose="02020603050405020304" pitchFamily="18" charset="0"/>
              </a:rPr>
              <a:t>(xét theo cấu tạo)</a:t>
            </a:r>
            <a:endParaRPr sz="2000" b="0" noProof="1">
              <a:solidFill>
                <a:srgbClr val="000000"/>
              </a:solidFill>
              <a:ea typeface="Times New Roman" panose="02020603050405020304" pitchFamily="18" charset="0"/>
            </a:endParaRPr>
          </a:p>
        </p:txBody>
      </p:sp>
      <p:sp>
        <p:nvSpPr>
          <p:cNvPr id="12" name="Rectangle 11"/>
          <p:cNvSpPr/>
          <p:nvPr/>
        </p:nvSpPr>
        <p:spPr>
          <a:xfrm>
            <a:off x="215900" y="4124325"/>
            <a:ext cx="685800" cy="12858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200" b="0" noProof="1">
                <a:solidFill>
                  <a:srgbClr val="000000"/>
                </a:solidFill>
                <a:cs typeface="Times New Roman" panose="02020603050405020304" pitchFamily="18" charset="0"/>
              </a:rPr>
              <a:t>Từ</a:t>
            </a:r>
          </a:p>
          <a:p>
            <a:pPr algn="ctr" eaLnBrk="1" hangingPunct="1"/>
            <a:r>
              <a:rPr sz="2200" b="0" noProof="1">
                <a:solidFill>
                  <a:srgbClr val="000000"/>
                </a:solidFill>
                <a:cs typeface="Times New Roman" panose="02020603050405020304" pitchFamily="18" charset="0"/>
              </a:rPr>
              <a:t>đơn</a:t>
            </a:r>
            <a:endParaRPr sz="2200" b="0" noProof="1">
              <a:solidFill>
                <a:srgbClr val="000000"/>
              </a:solidFill>
              <a:ea typeface="Times New Roman" panose="02020603050405020304" pitchFamily="18" charset="0"/>
            </a:endParaRPr>
          </a:p>
        </p:txBody>
      </p:sp>
      <p:sp>
        <p:nvSpPr>
          <p:cNvPr id="13" name="Rectangle 12"/>
          <p:cNvSpPr/>
          <p:nvPr/>
        </p:nvSpPr>
        <p:spPr>
          <a:xfrm>
            <a:off x="1828800" y="4132263"/>
            <a:ext cx="762000" cy="1295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200" b="0" noProof="1">
                <a:solidFill>
                  <a:srgbClr val="000000"/>
                </a:solidFill>
                <a:cs typeface="Times New Roman" panose="02020603050405020304" pitchFamily="18" charset="0"/>
              </a:rPr>
              <a:t>Đại</a:t>
            </a:r>
          </a:p>
          <a:p>
            <a:pPr algn="ctr" eaLnBrk="1" hangingPunct="1"/>
            <a:r>
              <a:rPr sz="2200" b="0" noProof="1">
                <a:solidFill>
                  <a:srgbClr val="000000"/>
                </a:solidFill>
                <a:cs typeface="Times New Roman" panose="02020603050405020304" pitchFamily="18" charset="0"/>
              </a:rPr>
              <a:t> từ</a:t>
            </a:r>
            <a:endParaRPr sz="2200" b="0" noProof="1">
              <a:solidFill>
                <a:srgbClr val="000000"/>
              </a:solidFill>
              <a:ea typeface="Times New Roman" panose="02020603050405020304" pitchFamily="18" charset="0"/>
            </a:endParaRPr>
          </a:p>
        </p:txBody>
      </p:sp>
      <p:sp>
        <p:nvSpPr>
          <p:cNvPr id="14" name="Rectangle 13"/>
          <p:cNvSpPr/>
          <p:nvPr/>
        </p:nvSpPr>
        <p:spPr>
          <a:xfrm>
            <a:off x="2670175" y="4144963"/>
            <a:ext cx="762000" cy="13096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200" b="0" noProof="1">
                <a:solidFill>
                  <a:srgbClr val="000000"/>
                </a:solidFill>
                <a:cs typeface="Times New Roman" panose="02020603050405020304" pitchFamily="18" charset="0"/>
              </a:rPr>
              <a:t>Quan hệ từ</a:t>
            </a:r>
            <a:endParaRPr sz="2200" b="0" noProof="1">
              <a:solidFill>
                <a:srgbClr val="000000"/>
              </a:solidFill>
              <a:ea typeface="Times New Roman" panose="02020603050405020304" pitchFamily="18" charset="0"/>
            </a:endParaRPr>
          </a:p>
        </p:txBody>
      </p:sp>
      <p:sp>
        <p:nvSpPr>
          <p:cNvPr id="16" name="Rectangle 15"/>
          <p:cNvSpPr/>
          <p:nvPr/>
        </p:nvSpPr>
        <p:spPr>
          <a:xfrm>
            <a:off x="966788" y="4114800"/>
            <a:ext cx="762000" cy="1295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200" b="0" noProof="1">
                <a:solidFill>
                  <a:srgbClr val="000000"/>
                </a:solidFill>
                <a:cs typeface="Times New Roman" panose="02020603050405020304" pitchFamily="18" charset="0"/>
              </a:rPr>
              <a:t>Từ</a:t>
            </a:r>
          </a:p>
          <a:p>
            <a:pPr algn="ctr" eaLnBrk="1" hangingPunct="1"/>
            <a:r>
              <a:rPr sz="2200" b="0" noProof="1">
                <a:solidFill>
                  <a:srgbClr val="000000"/>
                </a:solidFill>
                <a:cs typeface="Times New Roman" panose="02020603050405020304" pitchFamily="18" charset="0"/>
              </a:rPr>
              <a:t>phức</a:t>
            </a:r>
            <a:endParaRPr sz="2200" b="0" noProof="1">
              <a:solidFill>
                <a:srgbClr val="000000"/>
              </a:solidFill>
              <a:ea typeface="Times New Roman" panose="02020603050405020304" pitchFamily="18" charset="0"/>
            </a:endParaRPr>
          </a:p>
        </p:txBody>
      </p:sp>
      <p:sp>
        <p:nvSpPr>
          <p:cNvPr id="17" name="Rectangle 16"/>
          <p:cNvSpPr/>
          <p:nvPr/>
        </p:nvSpPr>
        <p:spPr>
          <a:xfrm>
            <a:off x="3657599" y="4100513"/>
            <a:ext cx="872197" cy="13239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200" b="0" noProof="1">
                <a:solidFill>
                  <a:srgbClr val="000000"/>
                </a:solidFill>
                <a:cs typeface="Times New Roman" panose="02020603050405020304" pitchFamily="18" charset="0"/>
              </a:rPr>
              <a:t>Từ đồng </a:t>
            </a:r>
          </a:p>
          <a:p>
            <a:pPr algn="ctr" eaLnBrk="1" hangingPunct="1"/>
            <a:r>
              <a:rPr sz="2200" b="0" noProof="1">
                <a:solidFill>
                  <a:srgbClr val="000000"/>
                </a:solidFill>
                <a:cs typeface="Times New Roman" panose="02020603050405020304" pitchFamily="18" charset="0"/>
              </a:rPr>
              <a:t>nghĩa</a:t>
            </a:r>
            <a:endParaRPr sz="2200" b="0" noProof="1">
              <a:solidFill>
                <a:srgbClr val="000000"/>
              </a:solidFill>
              <a:ea typeface="Times New Roman" panose="02020603050405020304" pitchFamily="18" charset="0"/>
            </a:endParaRPr>
          </a:p>
        </p:txBody>
      </p:sp>
      <p:sp>
        <p:nvSpPr>
          <p:cNvPr id="18" name="Rectangle 17"/>
          <p:cNvSpPr/>
          <p:nvPr/>
        </p:nvSpPr>
        <p:spPr>
          <a:xfrm>
            <a:off x="4497387" y="4114800"/>
            <a:ext cx="849311" cy="132556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200" b="0" noProof="1">
                <a:solidFill>
                  <a:srgbClr val="000000"/>
                </a:solidFill>
                <a:cs typeface="Times New Roman" panose="02020603050405020304" pitchFamily="18" charset="0"/>
              </a:rPr>
              <a:t>Từ trái</a:t>
            </a:r>
          </a:p>
          <a:p>
            <a:pPr algn="ctr" eaLnBrk="1" hangingPunct="1"/>
            <a:r>
              <a:rPr sz="2200" b="0" noProof="1">
                <a:solidFill>
                  <a:srgbClr val="000000"/>
                </a:solidFill>
                <a:cs typeface="Times New Roman" panose="02020603050405020304" pitchFamily="18" charset="0"/>
              </a:rPr>
              <a:t>nghĩa</a:t>
            </a:r>
            <a:endParaRPr sz="2200" b="0" noProof="1">
              <a:solidFill>
                <a:srgbClr val="000000"/>
              </a:solidFill>
              <a:ea typeface="Times New Roman" panose="02020603050405020304" pitchFamily="18" charset="0"/>
            </a:endParaRPr>
          </a:p>
        </p:txBody>
      </p:sp>
      <p:sp>
        <p:nvSpPr>
          <p:cNvPr id="19" name="Rectangle 18"/>
          <p:cNvSpPr/>
          <p:nvPr/>
        </p:nvSpPr>
        <p:spPr>
          <a:xfrm>
            <a:off x="5335588" y="4116388"/>
            <a:ext cx="762000" cy="13239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200" b="0" noProof="1">
                <a:solidFill>
                  <a:srgbClr val="000000"/>
                </a:solidFill>
                <a:cs typeface="Times New Roman" panose="02020603050405020304" pitchFamily="18" charset="0"/>
              </a:rPr>
              <a:t>Từ </a:t>
            </a:r>
          </a:p>
          <a:p>
            <a:pPr algn="ctr" eaLnBrk="1" hangingPunct="1"/>
            <a:r>
              <a:rPr sz="2200" b="0" noProof="1">
                <a:solidFill>
                  <a:srgbClr val="000000"/>
                </a:solidFill>
                <a:cs typeface="Times New Roman" panose="02020603050405020304" pitchFamily="18" charset="0"/>
              </a:rPr>
              <a:t>đồng </a:t>
            </a:r>
          </a:p>
          <a:p>
            <a:pPr algn="ctr" eaLnBrk="1" hangingPunct="1"/>
            <a:r>
              <a:rPr sz="2200" b="0" noProof="1">
                <a:solidFill>
                  <a:srgbClr val="000000"/>
                </a:solidFill>
                <a:cs typeface="Times New Roman" panose="02020603050405020304" pitchFamily="18" charset="0"/>
              </a:rPr>
              <a:t>âm</a:t>
            </a:r>
            <a:endParaRPr sz="2200" b="0" noProof="1">
              <a:solidFill>
                <a:srgbClr val="000000"/>
              </a:solidFill>
              <a:ea typeface="Times New Roman" panose="02020603050405020304" pitchFamily="18" charset="0"/>
            </a:endParaRPr>
          </a:p>
        </p:txBody>
      </p:sp>
      <p:sp>
        <p:nvSpPr>
          <p:cNvPr id="20" name="Rectangle 19"/>
          <p:cNvSpPr/>
          <p:nvPr/>
        </p:nvSpPr>
        <p:spPr>
          <a:xfrm>
            <a:off x="6264274" y="4086225"/>
            <a:ext cx="911225" cy="13239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200" b="0" noProof="1">
                <a:solidFill>
                  <a:srgbClr val="000000"/>
                </a:solidFill>
                <a:cs typeface="Times New Roman" panose="02020603050405020304" pitchFamily="18" charset="0"/>
              </a:rPr>
              <a:t>Th</a:t>
            </a:r>
            <a:r>
              <a:rPr sz="2200" b="0" noProof="1">
                <a:solidFill>
                  <a:srgbClr val="000000"/>
                </a:solidFill>
                <a:ea typeface="Times New Roman" panose="02020603050405020304" pitchFamily="18" charset="0"/>
              </a:rPr>
              <a:t>à</a:t>
            </a:r>
            <a:r>
              <a:rPr sz="2200" b="0" noProof="1">
                <a:solidFill>
                  <a:srgbClr val="000000"/>
                </a:solidFill>
                <a:cs typeface="Times New Roman" panose="02020603050405020304" pitchFamily="18" charset="0"/>
              </a:rPr>
              <a:t>nh</a:t>
            </a:r>
          </a:p>
          <a:p>
            <a:pPr algn="ctr" eaLnBrk="1" hangingPunct="1"/>
            <a:r>
              <a:rPr sz="2200" b="0" noProof="1">
                <a:solidFill>
                  <a:srgbClr val="000000"/>
                </a:solidFill>
                <a:cs typeface="Times New Roman" panose="02020603050405020304" pitchFamily="18" charset="0"/>
              </a:rPr>
              <a:t>ngữ</a:t>
            </a:r>
            <a:endParaRPr sz="2200" b="0" noProof="1">
              <a:solidFill>
                <a:srgbClr val="000000"/>
              </a:solidFill>
              <a:ea typeface="Times New Roman" panose="02020603050405020304" pitchFamily="18" charset="0"/>
            </a:endParaRPr>
          </a:p>
        </p:txBody>
      </p:sp>
      <p:sp>
        <p:nvSpPr>
          <p:cNvPr id="21" name="Rectangle 20"/>
          <p:cNvSpPr/>
          <p:nvPr/>
        </p:nvSpPr>
        <p:spPr>
          <a:xfrm>
            <a:off x="7183438" y="4114800"/>
            <a:ext cx="762000" cy="132556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200" b="0" noProof="1">
                <a:solidFill>
                  <a:srgbClr val="000000"/>
                </a:solidFill>
                <a:cs typeface="Times New Roman" panose="02020603050405020304" pitchFamily="18" charset="0"/>
              </a:rPr>
              <a:t>Điệp</a:t>
            </a:r>
          </a:p>
          <a:p>
            <a:pPr algn="ctr" eaLnBrk="1" hangingPunct="1"/>
            <a:r>
              <a:rPr sz="2200" b="0" noProof="1">
                <a:solidFill>
                  <a:srgbClr val="000000"/>
                </a:solidFill>
                <a:cs typeface="Times New Roman" panose="02020603050405020304" pitchFamily="18" charset="0"/>
              </a:rPr>
              <a:t>ngữ</a:t>
            </a:r>
            <a:endParaRPr sz="2200" b="0" noProof="1">
              <a:solidFill>
                <a:srgbClr val="000000"/>
              </a:solidFill>
              <a:ea typeface="Times New Roman" panose="02020603050405020304" pitchFamily="18" charset="0"/>
            </a:endParaRPr>
          </a:p>
        </p:txBody>
      </p:sp>
      <p:sp>
        <p:nvSpPr>
          <p:cNvPr id="22" name="Rectangle 21"/>
          <p:cNvSpPr/>
          <p:nvPr/>
        </p:nvSpPr>
        <p:spPr>
          <a:xfrm>
            <a:off x="8018463" y="4113213"/>
            <a:ext cx="762000" cy="13271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Times New Roman" panose="02020603050405020304" pitchFamily="18" charset="0"/>
                <a:ea typeface="+mn-ea"/>
                <a:cs typeface="+mn-cs"/>
              </a:defRPr>
            </a:lvl5pPr>
          </a:lstStyle>
          <a:p>
            <a:pPr algn="ctr" eaLnBrk="1" hangingPunct="1"/>
            <a:r>
              <a:rPr sz="2200" b="0" noProof="1">
                <a:solidFill>
                  <a:srgbClr val="000000"/>
                </a:solidFill>
                <a:cs typeface="Times New Roman" panose="02020603050405020304" pitchFamily="18" charset="0"/>
              </a:rPr>
              <a:t>Chơi</a:t>
            </a:r>
          </a:p>
          <a:p>
            <a:pPr algn="ctr" eaLnBrk="1" hangingPunct="1"/>
            <a:r>
              <a:rPr sz="2200" b="0" noProof="1">
                <a:solidFill>
                  <a:srgbClr val="000000"/>
                </a:solidFill>
                <a:cs typeface="Times New Roman" panose="02020603050405020304" pitchFamily="18" charset="0"/>
              </a:rPr>
              <a:t>chữ</a:t>
            </a:r>
            <a:endParaRPr sz="2200" b="0" noProof="1">
              <a:solidFill>
                <a:srgbClr val="000000"/>
              </a:solidFill>
              <a:ea typeface="Times New Roman" panose="02020603050405020304" pitchFamily="18" charset="0"/>
            </a:endParaRPr>
          </a:p>
        </p:txBody>
      </p:sp>
      <p:cxnSp>
        <p:nvCxnSpPr>
          <p:cNvPr id="25" name="Straight Connector 24"/>
          <p:cNvCxnSpPr/>
          <p:nvPr/>
        </p:nvCxnSpPr>
        <p:spPr>
          <a:xfrm rot="5400000">
            <a:off x="891381" y="1577181"/>
            <a:ext cx="3810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532981" y="1577181"/>
            <a:ext cx="3810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489994" y="1593056"/>
            <a:ext cx="3810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685506" y="1591469"/>
            <a:ext cx="3810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515894" y="1593056"/>
            <a:ext cx="3810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7582694" y="1577181"/>
            <a:ext cx="381000"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3400" y="3795713"/>
            <a:ext cx="838200"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33600" y="3795713"/>
            <a:ext cx="838200"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43800" y="3778250"/>
            <a:ext cx="838200"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114800" y="3810000"/>
            <a:ext cx="1600200"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79463" y="3609975"/>
            <a:ext cx="334963"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773194" y="3612356"/>
            <a:ext cx="334963" cy="3175"/>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678363" y="3611563"/>
            <a:ext cx="334963"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405856" y="3626644"/>
            <a:ext cx="334963" cy="3175"/>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1204913" y="3960813"/>
            <a:ext cx="333375" cy="3175"/>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82588" y="3960813"/>
            <a:ext cx="333375" cy="3175"/>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981994" y="3963194"/>
            <a:ext cx="334963" cy="3175"/>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2790825" y="3976688"/>
            <a:ext cx="334963"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549106" y="3961606"/>
            <a:ext cx="333375"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963194" y="3961606"/>
            <a:ext cx="333375"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8215313" y="3944938"/>
            <a:ext cx="334963"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7393781" y="3945731"/>
            <a:ext cx="334963" cy="3175"/>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6371431" y="3779044"/>
            <a:ext cx="609600"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482306" y="1218406"/>
            <a:ext cx="333375"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679156" y="3964781"/>
            <a:ext cx="333375" cy="1588"/>
          </a:xfrm>
          <a:prstGeom prst="line">
            <a:avLst/>
          </a:prstGeom>
          <a:ln w="28575">
            <a:solidFill>
              <a:srgbClr val="21291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p:cNvSpPr>
          <p:nvPr>
            <p:ph idx="1"/>
          </p:nvPr>
        </p:nvSpPr>
        <p:spPr>
          <a:xfrm>
            <a:off x="381000" y="457278"/>
            <a:ext cx="8229600" cy="533400"/>
          </a:xfrm>
        </p:spPr>
        <p:txBody>
          <a:bodyPr vert="horz" wrap="square" lIns="91440" tIns="45720" rIns="91440" bIns="45720" anchor="t" anchorCtr="0"/>
          <a:lstStyle/>
          <a:p>
            <a:pPr algn="just">
              <a:buFontTx/>
              <a:buNone/>
            </a:pPr>
            <a:r>
              <a:rPr lang="en-US" altLang="zh-CN" sz="2800" b="1" u="sng" dirty="0">
                <a:solidFill>
                  <a:srgbClr val="FF0000"/>
                </a:solidFill>
                <a:latin typeface="Times New Roman" panose="02020603050405020304" pitchFamily="18" charset="0"/>
              </a:rPr>
              <a:t>Bài tập 8.</a:t>
            </a:r>
            <a:r>
              <a:rPr lang="en-US" altLang="zh-CN" sz="2800" b="1" dirty="0">
                <a:solidFill>
                  <a:srgbClr val="FF0000"/>
                </a:solidFill>
                <a:latin typeface="Times New Roman" panose="02020603050405020304" pitchFamily="18" charset="0"/>
              </a:rPr>
              <a:t> Xác định điệp ngữ trong các câu sau v</a:t>
            </a:r>
            <a:r>
              <a:rPr lang="en-US" altLang="zh-CN" sz="2800" b="1" dirty="0">
                <a:solidFill>
                  <a:srgbClr val="FF0000"/>
                </a:solidFill>
                <a:latin typeface="Times New Roman" panose="02020603050405020304" pitchFamily="18" charset="0"/>
                <a:ea typeface="Times New Roman" panose="02020603050405020304" pitchFamily="18" charset="0"/>
              </a:rPr>
              <a:t>à</a:t>
            </a:r>
            <a:r>
              <a:rPr lang="en-US" altLang="zh-CN" sz="2800" b="1" dirty="0">
                <a:solidFill>
                  <a:srgbClr val="FF0000"/>
                </a:solidFill>
                <a:latin typeface="Times New Roman" panose="02020603050405020304" pitchFamily="18" charset="0"/>
              </a:rPr>
              <a:t> nêu tác dụng</a:t>
            </a:r>
            <a:r>
              <a:rPr lang="vi-VN" altLang="x-none" sz="2800" b="1" dirty="0">
                <a:solidFill>
                  <a:srgbClr val="FF0000"/>
                </a:solidFill>
                <a:latin typeface="Times New Roman" panose="02020603050405020304" pitchFamily="18" charset="0"/>
              </a:rPr>
              <a:t>: </a:t>
            </a:r>
            <a:endParaRPr lang="en-US" altLang="zh-CN" sz="2800" b="1" dirty="0">
              <a:solidFill>
                <a:srgbClr val="FF0000"/>
              </a:solidFill>
              <a:latin typeface="Times New Roman" panose="02020603050405020304" pitchFamily="18" charset="0"/>
            </a:endParaRPr>
          </a:p>
          <a:p>
            <a:pPr algn="just">
              <a:buFontTx/>
              <a:buNone/>
            </a:pPr>
            <a:r>
              <a:rPr lang="en-US" altLang="zh-CN" sz="2800" b="1" i="1" dirty="0">
                <a:solidFill>
                  <a:srgbClr val="FF0000"/>
                </a:solidFill>
                <a:latin typeface="Times New Roman" panose="02020603050405020304" pitchFamily="18" charset="0"/>
              </a:rPr>
              <a:t>        </a:t>
            </a:r>
            <a:endParaRPr lang="en-US" altLang="zh-CN" sz="2800" b="1" i="1" dirty="0">
              <a:solidFill>
                <a:srgbClr val="FF0000"/>
              </a:solidFill>
              <a:latin typeface="Times New Roman" panose="02020603050405020304" pitchFamily="18" charset="0"/>
              <a:ea typeface="Times New Roman" panose="02020603050405020304" pitchFamily="18" charset="0"/>
            </a:endParaRPr>
          </a:p>
        </p:txBody>
      </p:sp>
      <p:sp>
        <p:nvSpPr>
          <p:cNvPr id="62467" name="Rectangle 6"/>
          <p:cNvSpPr/>
          <p:nvPr/>
        </p:nvSpPr>
        <p:spPr>
          <a:xfrm>
            <a:off x="1371600" y="4068763"/>
            <a:ext cx="6248400" cy="1938337"/>
          </a:xfrm>
          <a:prstGeom prst="rect">
            <a:avLst/>
          </a:prstGeom>
          <a:noFill/>
          <a:ln w="9525">
            <a:noFill/>
          </a:ln>
        </p:spPr>
        <p:txBody>
          <a:bodyPr anchor="t" anchorCtr="0">
            <a:spAutoFit/>
          </a:bodyPr>
          <a:lstStyle/>
          <a:p>
            <a:pPr algn="just">
              <a:buFontTx/>
            </a:pPr>
            <a:r>
              <a:rPr lang="en-US" altLang="zh-CN" b="0" dirty="0">
                <a:solidFill>
                  <a:srgbClr val="000000"/>
                </a:solidFill>
                <a:latin typeface="Times New Roman" panose="02020603050405020304" pitchFamily="18" charset="0"/>
              </a:rPr>
              <a:t>    </a:t>
            </a:r>
            <a:r>
              <a:rPr lang="en-US" altLang="zh-CN" dirty="0">
                <a:solidFill>
                  <a:srgbClr val="000000"/>
                </a:solidFill>
                <a:latin typeface="Times New Roman" panose="02020603050405020304" pitchFamily="18" charset="0"/>
              </a:rPr>
              <a:t>b.</a:t>
            </a:r>
            <a:r>
              <a:rPr lang="en-US" altLang="zh-CN" b="0" dirty="0">
                <a:solidFill>
                  <a:srgbClr val="000000"/>
                </a:solidFill>
                <a:latin typeface="Times New Roman" panose="02020603050405020304" pitchFamily="18" charset="0"/>
              </a:rPr>
              <a:t>    Trong đầm gì đẹp bằng sen</a:t>
            </a:r>
          </a:p>
          <a:p>
            <a:pPr algn="just">
              <a:buFontTx/>
            </a:pPr>
            <a:r>
              <a:rPr lang="en-US" altLang="zh-CN" b="0" dirty="0">
                <a:solidFill>
                  <a:srgbClr val="000000"/>
                </a:solidFill>
                <a:latin typeface="Times New Roman" panose="02020603050405020304" pitchFamily="18" charset="0"/>
              </a:rPr>
              <a:t>     Lá xanh, bông trắng, lại chen nhị vàng</a:t>
            </a:r>
          </a:p>
          <a:p>
            <a:pPr algn="just">
              <a:buFontTx/>
            </a:pPr>
            <a:r>
              <a:rPr lang="en-US" altLang="zh-CN" b="0" dirty="0">
                <a:solidFill>
                  <a:srgbClr val="000000"/>
                </a:solidFill>
                <a:latin typeface="Times New Roman" panose="02020603050405020304" pitchFamily="18" charset="0"/>
              </a:rPr>
              <a:t>           Nhị vàng, bông trắng, lá xanh</a:t>
            </a:r>
          </a:p>
          <a:p>
            <a:pPr algn="just">
              <a:buFontTx/>
            </a:pPr>
            <a:r>
              <a:rPr lang="en-US" altLang="zh-CN" b="0" dirty="0">
                <a:solidFill>
                  <a:srgbClr val="000000"/>
                </a:solidFill>
                <a:latin typeface="Times New Roman" panose="02020603050405020304" pitchFamily="18" charset="0"/>
              </a:rPr>
              <a:t>     Gần bùn mà chẳng hôi tanh mùi bùn.</a:t>
            </a:r>
          </a:p>
          <a:p>
            <a:pPr algn="just">
              <a:buFontTx/>
            </a:pPr>
            <a:r>
              <a:rPr lang="en-US" altLang="zh-CN" b="0" dirty="0">
                <a:solidFill>
                  <a:srgbClr val="000000"/>
                </a:solidFill>
                <a:latin typeface="Times New Roman" panose="02020603050405020304" pitchFamily="18" charset="0"/>
              </a:rPr>
              <a:t>                                               (Ca dao)</a:t>
            </a:r>
          </a:p>
        </p:txBody>
      </p:sp>
      <p:sp>
        <p:nvSpPr>
          <p:cNvPr id="62468" name="Rectangle 3"/>
          <p:cNvSpPr txBox="1"/>
          <p:nvPr/>
        </p:nvSpPr>
        <p:spPr>
          <a:xfrm>
            <a:off x="1600200" y="1676400"/>
            <a:ext cx="5562600" cy="2438400"/>
          </a:xfrm>
          <a:prstGeom prst="rect">
            <a:avLst/>
          </a:prstGeom>
          <a:noFill/>
          <a:ln w="9525">
            <a:noFill/>
          </a:ln>
        </p:spPr>
        <p:txBody>
          <a:bodyPr anchor="t" anchorCtr="0"/>
          <a:lstStyle/>
          <a:p>
            <a:pPr marL="342900" indent="-342900" eaLnBrk="0" hangingPunct="0">
              <a:spcBef>
                <a:spcPct val="20000"/>
              </a:spcBef>
              <a:buFont typeface="Arial" panose="020B0604020202020204" pitchFamily="34" charset="0"/>
            </a:pPr>
            <a:r>
              <a:rPr lang="en-US" altLang="zh-CN" dirty="0">
                <a:solidFill>
                  <a:srgbClr val="000000"/>
                </a:solidFill>
                <a:latin typeface="Times New Roman" panose="02020603050405020304" pitchFamily="18" charset="0"/>
              </a:rPr>
              <a:t>a.</a:t>
            </a:r>
            <a:r>
              <a:rPr lang="en-US" altLang="zh-CN" b="0" dirty="0">
                <a:solidFill>
                  <a:srgbClr val="000000"/>
                </a:solidFill>
                <a:latin typeface="Times New Roman" panose="02020603050405020304" pitchFamily="18" charset="0"/>
              </a:rPr>
              <a:t> Tiếng suối trong như tiếng hát xa,</a:t>
            </a:r>
          </a:p>
          <a:p>
            <a:pPr marL="342900" indent="-342900" eaLnBrk="0" hangingPunct="0">
              <a:spcBef>
                <a:spcPct val="20000"/>
              </a:spcBef>
              <a:buFont typeface="Arial" panose="020B0604020202020204" pitchFamily="34" charset="0"/>
            </a:pPr>
            <a:r>
              <a:rPr lang="en-US" altLang="zh-CN" b="0" dirty="0">
                <a:solidFill>
                  <a:srgbClr val="000000"/>
                </a:solidFill>
                <a:latin typeface="Times New Roman" panose="02020603050405020304" pitchFamily="18" charset="0"/>
              </a:rPr>
              <a:t>    Trăng lồng cổ thụ bóng lồng hoa.</a:t>
            </a:r>
          </a:p>
          <a:p>
            <a:pPr marL="342900" indent="-342900" eaLnBrk="0" hangingPunct="0">
              <a:spcBef>
                <a:spcPct val="20000"/>
              </a:spcBef>
              <a:buFont typeface="Arial" panose="020B0604020202020204" pitchFamily="34" charset="0"/>
            </a:pPr>
            <a:r>
              <a:rPr lang="en-US" altLang="zh-CN" b="0" dirty="0">
                <a:solidFill>
                  <a:srgbClr val="000000"/>
                </a:solidFill>
                <a:latin typeface="Times New Roman" panose="02020603050405020304" pitchFamily="18" charset="0"/>
              </a:rPr>
              <a:t>    Cảnh khuya như vẽ người chưa ngủ,</a:t>
            </a:r>
          </a:p>
          <a:p>
            <a:pPr marL="342900" indent="-342900" eaLnBrk="0" hangingPunct="0">
              <a:spcBef>
                <a:spcPct val="20000"/>
              </a:spcBef>
              <a:buFont typeface="Arial" panose="020B0604020202020204" pitchFamily="34" charset="0"/>
            </a:pPr>
            <a:r>
              <a:rPr lang="en-US" altLang="zh-CN" b="0" dirty="0">
                <a:solidFill>
                  <a:srgbClr val="000000"/>
                </a:solidFill>
                <a:latin typeface="Times New Roman" panose="02020603050405020304" pitchFamily="18" charset="0"/>
              </a:rPr>
              <a:t>    Chưa ngủ vì lo nỗi nước nh</a:t>
            </a:r>
            <a:r>
              <a:rPr lang="en-US" altLang="zh-CN" b="0" dirty="0">
                <a:solidFill>
                  <a:srgbClr val="000000"/>
                </a:solidFill>
                <a:latin typeface="Times New Roman" panose="02020603050405020304" pitchFamily="18" charset="0"/>
                <a:ea typeface="Times New Roman" panose="02020603050405020304" pitchFamily="18" charset="0"/>
              </a:rPr>
              <a:t>à</a:t>
            </a:r>
            <a:r>
              <a:rPr lang="en-US" altLang="zh-CN" b="0" dirty="0">
                <a:solidFill>
                  <a:srgbClr val="000000"/>
                </a:solidFill>
                <a:latin typeface="Times New Roman" panose="02020603050405020304" pitchFamily="18" charset="0"/>
              </a:rPr>
              <a:t>. </a:t>
            </a:r>
          </a:p>
          <a:p>
            <a:pPr marL="342900" indent="-342900" eaLnBrk="0" hangingPunct="0">
              <a:spcBef>
                <a:spcPct val="20000"/>
              </a:spcBef>
              <a:buFont typeface="Arial" panose="020B0604020202020204" pitchFamily="34" charset="0"/>
            </a:pPr>
            <a:r>
              <a:rPr lang="en-US" altLang="zh-CN" b="0" dirty="0">
                <a:solidFill>
                  <a:srgbClr val="000000"/>
                </a:solidFill>
                <a:latin typeface="Times New Roman" panose="02020603050405020304" pitchFamily="18" charset="0"/>
              </a:rPr>
              <a:t>                   (Cảnh khuya – Hồ Chí Minh)</a:t>
            </a:r>
            <a:endParaRPr lang="en-US" altLang="zh-CN" b="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p:cNvSpPr>
          <p:nvPr>
            <p:ph idx="1"/>
          </p:nvPr>
        </p:nvSpPr>
        <p:spPr>
          <a:xfrm>
            <a:off x="0" y="649288"/>
            <a:ext cx="4876800" cy="2438400"/>
          </a:xfrm>
        </p:spPr>
        <p:txBody>
          <a:bodyPr vert="horz" wrap="square" lIns="91440" tIns="45720" rIns="91440" bIns="45720" anchor="t" anchorCtr="0"/>
          <a:lstStyle/>
          <a:p>
            <a:pPr>
              <a:buNone/>
            </a:pPr>
            <a:r>
              <a:rPr lang="en-US" altLang="zh-CN" sz="2400" b="1" dirty="0">
                <a:latin typeface="Times New Roman" panose="02020603050405020304" pitchFamily="18" charset="0"/>
              </a:rPr>
              <a:t>a</a:t>
            </a:r>
            <a:r>
              <a:rPr lang="en-US" altLang="zh-CN" sz="2400" dirty="0">
                <a:latin typeface="Times New Roman" panose="02020603050405020304" pitchFamily="18" charset="0"/>
              </a:rPr>
              <a:t>. Tiếng suối trong như tiếng hát xa,</a:t>
            </a:r>
          </a:p>
          <a:p>
            <a:pPr>
              <a:buNone/>
            </a:pPr>
            <a:r>
              <a:rPr lang="en-US" altLang="zh-CN" sz="2400" dirty="0">
                <a:latin typeface="Times New Roman" panose="02020603050405020304" pitchFamily="18" charset="0"/>
              </a:rPr>
              <a:t>   Trăng lồng cổ thụ bóng lồng hoa.</a:t>
            </a:r>
          </a:p>
          <a:p>
            <a:pPr>
              <a:buNone/>
            </a:pPr>
            <a:r>
              <a:rPr lang="en-US" altLang="zh-CN" sz="2400" dirty="0">
                <a:latin typeface="Times New Roman" panose="02020603050405020304" pitchFamily="18" charset="0"/>
              </a:rPr>
              <a:t>   Cảnh khuya như vẽ người chưa ngủ,</a:t>
            </a:r>
          </a:p>
          <a:p>
            <a:pPr>
              <a:buNone/>
            </a:pPr>
            <a:r>
              <a:rPr lang="en-US" altLang="zh-CN" sz="2400" dirty="0">
                <a:latin typeface="Times New Roman" panose="02020603050405020304" pitchFamily="18" charset="0"/>
              </a:rPr>
              <a:t>   Chưa ngủ vì lo nỗi nước nh</a:t>
            </a:r>
            <a:r>
              <a:rPr lang="en-US" altLang="zh-CN" sz="2400" dirty="0">
                <a:latin typeface="Times New Roman" panose="02020603050405020304" pitchFamily="18" charset="0"/>
                <a:ea typeface="Times New Roman" panose="02020603050405020304" pitchFamily="18" charset="0"/>
              </a:rPr>
              <a:t>à</a:t>
            </a:r>
            <a:r>
              <a:rPr lang="en-US" altLang="zh-CN" sz="2400" dirty="0">
                <a:latin typeface="Times New Roman" panose="02020603050405020304" pitchFamily="18" charset="0"/>
              </a:rPr>
              <a:t>. </a:t>
            </a:r>
          </a:p>
          <a:p>
            <a:pPr>
              <a:buNone/>
            </a:pPr>
            <a:r>
              <a:rPr lang="en-US" altLang="zh-CN" sz="2400" dirty="0">
                <a:latin typeface="Times New Roman" panose="02020603050405020304" pitchFamily="18" charset="0"/>
              </a:rPr>
              <a:t>             (Cảnh khuya – Hồ Chí Minh)</a:t>
            </a:r>
          </a:p>
          <a:p>
            <a:pPr>
              <a:buNone/>
            </a:pPr>
            <a:endParaRPr lang="en-US" altLang="zh-CN" sz="2400" dirty="0">
              <a:latin typeface="Times New Roman" panose="02020603050405020304" pitchFamily="18" charset="0"/>
              <a:ea typeface="Times New Roman" panose="02020603050405020304" pitchFamily="18" charset="0"/>
            </a:endParaRPr>
          </a:p>
        </p:txBody>
      </p:sp>
      <p:sp>
        <p:nvSpPr>
          <p:cNvPr id="32773" name="Text Box 5"/>
          <p:cNvSpPr txBox="1"/>
          <p:nvPr/>
        </p:nvSpPr>
        <p:spPr>
          <a:xfrm>
            <a:off x="4935538" y="671513"/>
            <a:ext cx="4343400" cy="1570037"/>
          </a:xfrm>
          <a:prstGeom prst="rect">
            <a:avLst/>
          </a:prstGeom>
          <a:noFill/>
          <a:ln w="19050">
            <a:noFill/>
          </a:ln>
        </p:spPr>
        <p:txBody>
          <a:bodyPr anchor="t" anchorCtr="0">
            <a:spAutoFit/>
          </a:bodyPr>
          <a:lstStyle/>
          <a:p>
            <a:pPr algn="just">
              <a:buFontTx/>
              <a:buChar char="-"/>
            </a:pPr>
            <a:r>
              <a:rPr lang="en-US" altLang="zh-CN" b="0" dirty="0">
                <a:solidFill>
                  <a:srgbClr val="000000"/>
                </a:solidFill>
                <a:latin typeface="Times New Roman" panose="02020603050405020304" pitchFamily="18" charset="0"/>
              </a:rPr>
              <a:t> Điệp từ: </a:t>
            </a:r>
            <a:r>
              <a:rPr lang="en-US" altLang="zh-CN" b="0" i="1" dirty="0">
                <a:solidFill>
                  <a:srgbClr val="000000"/>
                </a:solidFill>
                <a:latin typeface="Times New Roman" panose="02020603050405020304" pitchFamily="18" charset="0"/>
              </a:rPr>
              <a:t>lồng</a:t>
            </a:r>
          </a:p>
          <a:p>
            <a:pPr>
              <a:buFontTx/>
            </a:pPr>
            <a:r>
              <a:rPr lang="en-US" altLang="zh-CN" b="0" dirty="0">
                <a:solidFill>
                  <a:srgbClr val="000000"/>
                </a:solidFill>
                <a:latin typeface="Times New Roman" panose="02020603050405020304" pitchFamily="18" charset="0"/>
              </a:rPr>
              <a:t>  Tác dụng: gợi tả vẻ đẹp lung    linh, huyền ảo của đêm trăng.</a:t>
            </a:r>
          </a:p>
          <a:p>
            <a:pPr algn="just">
              <a:buFontTx/>
            </a:pPr>
            <a:r>
              <a:rPr lang="en-US" altLang="zh-CN" b="0" dirty="0">
                <a:solidFill>
                  <a:srgbClr val="000000"/>
                </a:solidFill>
                <a:latin typeface="Times New Roman" panose="02020603050405020304" pitchFamily="18" charset="0"/>
              </a:rPr>
              <a:t> </a:t>
            </a:r>
            <a:endParaRPr lang="en-US" altLang="zh-CN" b="0" dirty="0">
              <a:solidFill>
                <a:srgbClr val="0000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4935538" y="1924050"/>
            <a:ext cx="4038600" cy="2000250"/>
          </a:xfrm>
          <a:prstGeom prst="rect">
            <a:avLst/>
          </a:prstGeom>
          <a:noFill/>
          <a:ln w="9525">
            <a:noFill/>
          </a:ln>
        </p:spPr>
        <p:txBody>
          <a:bodyPr anchor="t" anchorCtr="0">
            <a:spAutoFit/>
          </a:bodyPr>
          <a:lstStyle/>
          <a:p>
            <a:pPr algn="just">
              <a:buFontTx/>
              <a:buChar char="-"/>
            </a:pPr>
            <a:r>
              <a:rPr lang="en-US" altLang="zh-CN" b="0" dirty="0">
                <a:solidFill>
                  <a:srgbClr val="000000"/>
                </a:solidFill>
                <a:latin typeface="Times New Roman" panose="02020603050405020304" pitchFamily="18" charset="0"/>
              </a:rPr>
              <a:t> Điệp ngữ</a:t>
            </a:r>
            <a:r>
              <a:rPr lang="en-US" altLang="zh-CN" b="0" i="1" dirty="0">
                <a:solidFill>
                  <a:srgbClr val="000000"/>
                </a:solidFill>
                <a:latin typeface="Times New Roman" panose="02020603050405020304" pitchFamily="18" charset="0"/>
              </a:rPr>
              <a:t>: chưa ngủ</a:t>
            </a:r>
          </a:p>
          <a:p>
            <a:pPr algn="just">
              <a:buFontTx/>
            </a:pPr>
            <a:r>
              <a:rPr lang="en-US" altLang="zh-CN" b="0" dirty="0">
                <a:solidFill>
                  <a:srgbClr val="000000"/>
                </a:solidFill>
                <a:latin typeface="Times New Roman" panose="02020603050405020304" pitchFamily="18" charset="0"/>
              </a:rPr>
              <a:t>  Tác dụng: thể hiện nỗi lòng lo   lắng, băn khoăn của Bác trước vận mệnh của dân tộc. </a:t>
            </a:r>
          </a:p>
          <a:p>
            <a:pPr algn="just">
              <a:buFontTx/>
            </a:pPr>
            <a:endParaRPr lang="en-US" altLang="zh-CN" sz="2800" b="0" dirty="0">
              <a:solidFill>
                <a:srgbClr val="000000"/>
              </a:solidFill>
              <a:latin typeface=".VnTime" panose="020B7200000000000000" pitchFamily="34" charset="0"/>
            </a:endParaRPr>
          </a:p>
        </p:txBody>
      </p:sp>
      <p:cxnSp>
        <p:nvCxnSpPr>
          <p:cNvPr id="9" name="Straight Connector 8"/>
          <p:cNvCxnSpPr/>
          <p:nvPr/>
        </p:nvCxnSpPr>
        <p:spPr>
          <a:xfrm rot="5400000">
            <a:off x="2285206" y="3383756"/>
            <a:ext cx="5180013" cy="0"/>
          </a:xfrm>
          <a:prstGeom prst="line">
            <a:avLst/>
          </a:prstGeom>
          <a:ln w="762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6"/>
          <p:cNvSpPr/>
          <p:nvPr/>
        </p:nvSpPr>
        <p:spPr>
          <a:xfrm>
            <a:off x="-319087" y="3962400"/>
            <a:ext cx="6248400" cy="1938338"/>
          </a:xfrm>
          <a:prstGeom prst="rect">
            <a:avLst/>
          </a:prstGeom>
          <a:noFill/>
          <a:ln w="9525">
            <a:noFill/>
          </a:ln>
        </p:spPr>
        <p:txBody>
          <a:bodyPr anchor="t" anchorCtr="0">
            <a:spAutoFit/>
          </a:bodyPr>
          <a:lstStyle/>
          <a:p>
            <a:pPr algn="just">
              <a:buFontTx/>
            </a:pPr>
            <a:r>
              <a:rPr lang="en-US" altLang="zh-CN" dirty="0">
                <a:solidFill>
                  <a:srgbClr val="000000"/>
                </a:solidFill>
                <a:latin typeface="Times New Roman" panose="02020603050405020304" pitchFamily="18" charset="0"/>
              </a:rPr>
              <a:t>     b.  </a:t>
            </a:r>
            <a:r>
              <a:rPr lang="en-US" altLang="zh-CN" b="0" dirty="0">
                <a:solidFill>
                  <a:srgbClr val="000000"/>
                </a:solidFill>
                <a:latin typeface="Times New Roman" panose="02020603050405020304" pitchFamily="18" charset="0"/>
              </a:rPr>
              <a:t>Trong đầm gì đẹp bằng sen</a:t>
            </a:r>
          </a:p>
          <a:p>
            <a:pPr algn="just">
              <a:buFontTx/>
            </a:pPr>
            <a:r>
              <a:rPr lang="en-US" altLang="zh-CN" b="0" dirty="0">
                <a:solidFill>
                  <a:srgbClr val="000000"/>
                </a:solidFill>
                <a:latin typeface="Times New Roman" panose="02020603050405020304" pitchFamily="18" charset="0"/>
              </a:rPr>
              <a:t>     Lá xanh, bông trắng, lại chen nhị vàng</a:t>
            </a:r>
          </a:p>
          <a:p>
            <a:pPr algn="just">
              <a:buFontTx/>
            </a:pPr>
            <a:r>
              <a:rPr lang="en-US" altLang="zh-CN" b="0" dirty="0">
                <a:solidFill>
                  <a:srgbClr val="000000"/>
                </a:solidFill>
                <a:latin typeface="Times New Roman" panose="02020603050405020304" pitchFamily="18" charset="0"/>
              </a:rPr>
              <a:t>           Nhị vàng, bông trắng, lá xanh</a:t>
            </a:r>
          </a:p>
          <a:p>
            <a:pPr algn="just">
              <a:buFontTx/>
            </a:pPr>
            <a:r>
              <a:rPr lang="en-US" altLang="zh-CN" b="0" dirty="0">
                <a:solidFill>
                  <a:srgbClr val="000000"/>
                </a:solidFill>
                <a:latin typeface="Times New Roman" panose="02020603050405020304" pitchFamily="18" charset="0"/>
              </a:rPr>
              <a:t>     Gần bùn mà chẳng hôi tanh mùi bùn.</a:t>
            </a:r>
          </a:p>
          <a:p>
            <a:pPr algn="just">
              <a:buFontTx/>
            </a:pPr>
            <a:r>
              <a:rPr lang="en-US" altLang="zh-CN" b="0" dirty="0">
                <a:solidFill>
                  <a:srgbClr val="000000"/>
                </a:solidFill>
                <a:latin typeface="Times New Roman" panose="02020603050405020304" pitchFamily="18" charset="0"/>
              </a:rPr>
              <a:t>                                                 (Ca dao)</a:t>
            </a:r>
          </a:p>
        </p:txBody>
      </p:sp>
      <p:sp>
        <p:nvSpPr>
          <p:cNvPr id="7" name="Text Box 10"/>
          <p:cNvSpPr txBox="1"/>
          <p:nvPr/>
        </p:nvSpPr>
        <p:spPr>
          <a:xfrm>
            <a:off x="4484688" y="3914775"/>
            <a:ext cx="5029200" cy="1016000"/>
          </a:xfrm>
          <a:prstGeom prst="rect">
            <a:avLst/>
          </a:prstGeom>
          <a:noFill/>
          <a:ln w="9525">
            <a:noFill/>
          </a:ln>
        </p:spPr>
        <p:txBody>
          <a:bodyPr anchor="t" anchorCtr="0">
            <a:spAutoFit/>
          </a:bodyPr>
          <a:lstStyle/>
          <a:p>
            <a:pPr>
              <a:spcBef>
                <a:spcPct val="50000"/>
              </a:spcBef>
              <a:buFontTx/>
            </a:pPr>
            <a:r>
              <a:rPr lang="en-US" altLang="zh-CN" b="0" dirty="0">
                <a:solidFill>
                  <a:srgbClr val="0000CC"/>
                </a:solidFill>
                <a:latin typeface="Arial" panose="020B0604020202020204" pitchFamily="34" charset="0"/>
              </a:rPr>
              <a:t>  </a:t>
            </a:r>
            <a:r>
              <a:rPr lang="en-US" altLang="zh-CN" sz="2000" dirty="0">
                <a:solidFill>
                  <a:srgbClr val="0000CC"/>
                </a:solidFill>
                <a:latin typeface="Arial" panose="020B0604020202020204" pitchFamily="34" charset="0"/>
                <a:sym typeface="Wingdings 3" pitchFamily="18" charset="2"/>
              </a:rPr>
              <a:t>   </a:t>
            </a:r>
            <a:r>
              <a:rPr lang="en-US" altLang="zh-CN" sz="2000" b="0" dirty="0">
                <a:solidFill>
                  <a:srgbClr val="000000"/>
                </a:solidFill>
                <a:latin typeface="Arial" panose="020B0604020202020204" pitchFamily="34" charset="0"/>
              </a:rPr>
              <a:t> - </a:t>
            </a:r>
            <a:r>
              <a:rPr lang="en-US" altLang="zh-CN" b="0" dirty="0">
                <a:solidFill>
                  <a:srgbClr val="000000"/>
                </a:solidFill>
                <a:latin typeface="Times New Roman" panose="02020603050405020304" pitchFamily="18" charset="0"/>
              </a:rPr>
              <a:t>Điệp ngữ: </a:t>
            </a:r>
            <a:r>
              <a:rPr lang="en-US" altLang="zh-CN" b="0" i="1" dirty="0">
                <a:solidFill>
                  <a:srgbClr val="000000"/>
                </a:solidFill>
                <a:latin typeface="Times New Roman" panose="02020603050405020304" pitchFamily="18" charset="0"/>
              </a:rPr>
              <a:t>lá xanh, nhị v</a:t>
            </a:r>
            <a:r>
              <a:rPr lang="en-US" altLang="zh-CN" b="0" i="1" dirty="0">
                <a:solidFill>
                  <a:srgbClr val="000000"/>
                </a:solidFill>
                <a:latin typeface="Times New Roman" panose="02020603050405020304" pitchFamily="18" charset="0"/>
                <a:ea typeface="Times New Roman" panose="02020603050405020304" pitchFamily="18" charset="0"/>
              </a:rPr>
              <a:t>à</a:t>
            </a:r>
            <a:r>
              <a:rPr lang="en-US" altLang="zh-CN" b="0" i="1" dirty="0">
                <a:solidFill>
                  <a:srgbClr val="000000"/>
                </a:solidFill>
                <a:latin typeface="Times New Roman" panose="02020603050405020304" pitchFamily="18" charset="0"/>
              </a:rPr>
              <a:t>ng</a:t>
            </a:r>
            <a:endParaRPr lang="en-US" altLang="zh-CN" b="0" dirty="0">
              <a:solidFill>
                <a:srgbClr val="000000"/>
              </a:solidFill>
              <a:latin typeface="Times New Roman" panose="02020603050405020304" pitchFamily="18" charset="0"/>
            </a:endParaRPr>
          </a:p>
          <a:p>
            <a:pPr>
              <a:spcBef>
                <a:spcPct val="50000"/>
              </a:spcBef>
              <a:buFontTx/>
            </a:pPr>
            <a:r>
              <a:rPr lang="en-US" altLang="zh-CN" b="0" dirty="0">
                <a:solidFill>
                  <a:srgbClr val="000000"/>
                </a:solidFill>
                <a:latin typeface="Times New Roman" panose="02020603050405020304" pitchFamily="18" charset="0"/>
              </a:rPr>
              <a:t>     </a:t>
            </a:r>
            <a:endParaRPr lang="en-US" altLang="zh-CN" b="0" i="1" dirty="0">
              <a:solidFill>
                <a:srgbClr val="000000"/>
              </a:solidFill>
              <a:latin typeface="Times New Roman" panose="02020603050405020304" pitchFamily="18" charset="0"/>
              <a:ea typeface="Times New Roman" panose="02020603050405020304" pitchFamily="18" charset="0"/>
            </a:endParaRPr>
          </a:p>
        </p:txBody>
      </p:sp>
      <p:sp>
        <p:nvSpPr>
          <p:cNvPr id="10" name="Text Box 12"/>
          <p:cNvSpPr txBox="1"/>
          <p:nvPr/>
        </p:nvSpPr>
        <p:spPr>
          <a:xfrm>
            <a:off x="5108575" y="4337050"/>
            <a:ext cx="3733800" cy="1200150"/>
          </a:xfrm>
          <a:prstGeom prst="rect">
            <a:avLst/>
          </a:prstGeom>
          <a:noFill/>
          <a:ln w="9525">
            <a:noFill/>
          </a:ln>
        </p:spPr>
        <p:txBody>
          <a:bodyPr anchor="t" anchorCtr="0">
            <a:spAutoFit/>
          </a:bodyPr>
          <a:lstStyle/>
          <a:p>
            <a:pPr>
              <a:spcBef>
                <a:spcPct val="50000"/>
              </a:spcBef>
              <a:buFontTx/>
            </a:pPr>
            <a:r>
              <a:rPr lang="en-US" altLang="zh-CN" b="0" dirty="0">
                <a:solidFill>
                  <a:srgbClr val="000000"/>
                </a:solidFill>
                <a:latin typeface="Times New Roman" panose="02020603050405020304" pitchFamily="18" charset="0"/>
              </a:rPr>
              <a:t> Tác dụng: Nhấn mạnh vẻ đẹp trong sáng, tinh khiết của hoa sen .</a:t>
            </a:r>
          </a:p>
        </p:txBody>
      </p:sp>
      <p:sp>
        <p:nvSpPr>
          <p:cNvPr id="3" name="TextBox 2"/>
          <p:cNvSpPr txBox="1"/>
          <p:nvPr/>
        </p:nvSpPr>
        <p:spPr>
          <a:xfrm>
            <a:off x="2274888" y="1038225"/>
            <a:ext cx="1828800" cy="523875"/>
          </a:xfrm>
          <a:prstGeom prst="rect">
            <a:avLst/>
          </a:prstGeom>
          <a:noFill/>
          <a:ln w="9525">
            <a:noFill/>
          </a:ln>
        </p:spPr>
        <p:txBody>
          <a:bodyPr anchor="t" anchorCtr="0">
            <a:spAutoFit/>
          </a:bodyPr>
          <a:lstStyle/>
          <a:p>
            <a:pPr algn="ctr">
              <a:buFontTx/>
            </a:pPr>
            <a:r>
              <a:rPr lang="en-US" altLang="zh-CN" sz="2800" b="0" dirty="0">
                <a:solidFill>
                  <a:srgbClr val="000000"/>
                </a:solidFill>
                <a:latin typeface="Times New Roman" panose="02020603050405020304" pitchFamily="18" charset="0"/>
              </a:rPr>
              <a:t>       </a:t>
            </a:r>
            <a:r>
              <a:rPr lang="en-US" altLang="zh-CN" b="0" dirty="0">
                <a:solidFill>
                  <a:srgbClr val="FF0000"/>
                </a:solidFill>
                <a:latin typeface="Times New Roman" panose="02020603050405020304" pitchFamily="18" charset="0"/>
              </a:rPr>
              <a:t>lồng</a:t>
            </a:r>
            <a:endParaRPr lang="en-US" altLang="zh-CN" b="0" dirty="0">
              <a:solidFill>
                <a:srgbClr val="FF0000"/>
              </a:solidFill>
              <a:latin typeface=".VnTime" panose="020B7200000000000000" pitchFamily="34" charset="0"/>
            </a:endParaRPr>
          </a:p>
        </p:txBody>
      </p:sp>
      <p:sp>
        <p:nvSpPr>
          <p:cNvPr id="11" name="TextBox 10"/>
          <p:cNvSpPr txBox="1"/>
          <p:nvPr/>
        </p:nvSpPr>
        <p:spPr>
          <a:xfrm>
            <a:off x="222250" y="1081088"/>
            <a:ext cx="1752600" cy="460375"/>
          </a:xfrm>
          <a:prstGeom prst="rect">
            <a:avLst/>
          </a:prstGeom>
          <a:noFill/>
          <a:ln w="9525">
            <a:noFill/>
          </a:ln>
        </p:spPr>
        <p:txBody>
          <a:bodyPr anchor="t" anchorCtr="0">
            <a:spAutoFit/>
          </a:bodyPr>
          <a:lstStyle/>
          <a:p>
            <a:pPr algn="ctr">
              <a:buFontTx/>
            </a:pPr>
            <a:r>
              <a:rPr lang="en-US" altLang="zh-CN" b="0" dirty="0">
                <a:solidFill>
                  <a:srgbClr val="000000"/>
                </a:solidFill>
                <a:latin typeface="Times New Roman" panose="02020603050405020304" pitchFamily="18" charset="0"/>
              </a:rPr>
              <a:t>       </a:t>
            </a:r>
            <a:r>
              <a:rPr lang="en-US" altLang="zh-CN" b="0" dirty="0">
                <a:solidFill>
                  <a:srgbClr val="FF0000"/>
                </a:solidFill>
                <a:latin typeface="Times New Roman" panose="02020603050405020304" pitchFamily="18" charset="0"/>
              </a:rPr>
              <a:t>lồng</a:t>
            </a:r>
            <a:endParaRPr lang="en-US" altLang="zh-CN" b="0" dirty="0">
              <a:solidFill>
                <a:srgbClr val="FF0000"/>
              </a:solidFill>
              <a:latin typeface=".VnTime" panose="020B7200000000000000" pitchFamily="34" charset="0"/>
            </a:endParaRPr>
          </a:p>
        </p:txBody>
      </p:sp>
      <p:sp>
        <p:nvSpPr>
          <p:cNvPr id="4" name="TextBox 3"/>
          <p:cNvSpPr txBox="1"/>
          <p:nvPr/>
        </p:nvSpPr>
        <p:spPr>
          <a:xfrm>
            <a:off x="3460750" y="1522413"/>
            <a:ext cx="2209800" cy="460375"/>
          </a:xfrm>
          <a:prstGeom prst="rect">
            <a:avLst/>
          </a:prstGeom>
          <a:noFill/>
          <a:ln w="9525">
            <a:noFill/>
          </a:ln>
        </p:spPr>
        <p:txBody>
          <a:bodyPr anchor="t" anchorCtr="0">
            <a:spAutoFit/>
          </a:bodyPr>
          <a:lstStyle/>
          <a:p>
            <a:pPr algn="just">
              <a:buFontTx/>
            </a:pPr>
            <a:r>
              <a:rPr lang="en-US" altLang="zh-CN" b="0" dirty="0">
                <a:solidFill>
                  <a:srgbClr val="FF0000"/>
                </a:solidFill>
                <a:latin typeface="Times New Roman" panose="02020603050405020304" pitchFamily="18" charset="0"/>
              </a:rPr>
              <a:t>chưa ngủ</a:t>
            </a:r>
            <a:endParaRPr lang="en-US" altLang="zh-CN" b="0" dirty="0">
              <a:solidFill>
                <a:srgbClr val="FF0000"/>
              </a:solidFill>
              <a:latin typeface=".VnTime" panose="020B7200000000000000" pitchFamily="34" charset="0"/>
            </a:endParaRPr>
          </a:p>
        </p:txBody>
      </p:sp>
      <p:sp>
        <p:nvSpPr>
          <p:cNvPr id="13" name="TextBox 12"/>
          <p:cNvSpPr txBox="1"/>
          <p:nvPr/>
        </p:nvSpPr>
        <p:spPr>
          <a:xfrm>
            <a:off x="225425" y="1955800"/>
            <a:ext cx="2209800" cy="461963"/>
          </a:xfrm>
          <a:prstGeom prst="rect">
            <a:avLst/>
          </a:prstGeom>
          <a:noFill/>
          <a:ln w="9525">
            <a:noFill/>
          </a:ln>
        </p:spPr>
        <p:txBody>
          <a:bodyPr anchor="t" anchorCtr="0">
            <a:spAutoFit/>
          </a:bodyPr>
          <a:lstStyle/>
          <a:p>
            <a:pPr algn="just">
              <a:buFontTx/>
            </a:pPr>
            <a:r>
              <a:rPr lang="en-US" altLang="zh-CN" b="0" dirty="0">
                <a:solidFill>
                  <a:srgbClr val="FF0000"/>
                </a:solidFill>
                <a:latin typeface="Times New Roman" panose="02020603050405020304" pitchFamily="18" charset="0"/>
              </a:rPr>
              <a:t>Chưa ngủ</a:t>
            </a:r>
            <a:endParaRPr lang="en-US" altLang="zh-CN" b="0" dirty="0">
              <a:solidFill>
                <a:srgbClr val="FF0000"/>
              </a:solidFill>
              <a:latin typeface=".VnTime" panose="020B7200000000000000" pitchFamily="34" charset="0"/>
            </a:endParaRPr>
          </a:p>
        </p:txBody>
      </p:sp>
      <p:sp>
        <p:nvSpPr>
          <p:cNvPr id="5" name="TextBox 4"/>
          <p:cNvSpPr txBox="1"/>
          <p:nvPr/>
        </p:nvSpPr>
        <p:spPr>
          <a:xfrm>
            <a:off x="65088" y="4310063"/>
            <a:ext cx="2089150" cy="461962"/>
          </a:xfrm>
          <a:prstGeom prst="rect">
            <a:avLst/>
          </a:prstGeom>
          <a:noFill/>
          <a:ln w="9525">
            <a:noFill/>
          </a:ln>
        </p:spPr>
        <p:txBody>
          <a:bodyPr anchor="t" anchorCtr="0">
            <a:spAutoFit/>
          </a:bodyPr>
          <a:lstStyle/>
          <a:p>
            <a:pPr algn="just">
              <a:buFontTx/>
            </a:pPr>
            <a:r>
              <a:rPr lang="en-US" altLang="zh-CN" b="0" dirty="0">
                <a:solidFill>
                  <a:srgbClr val="FF0000"/>
                </a:solidFill>
                <a:latin typeface="Times New Roman" panose="02020603050405020304" pitchFamily="18" charset="0"/>
              </a:rPr>
              <a:t>Lá xanh</a:t>
            </a:r>
            <a:endParaRPr lang="en-US" altLang="zh-CN" b="0" dirty="0">
              <a:solidFill>
                <a:srgbClr val="FF0000"/>
              </a:solidFill>
              <a:latin typeface=".VnTime" panose="020B7200000000000000" pitchFamily="34" charset="0"/>
            </a:endParaRPr>
          </a:p>
        </p:txBody>
      </p:sp>
      <p:sp>
        <p:nvSpPr>
          <p:cNvPr id="15" name="TextBox 14"/>
          <p:cNvSpPr txBox="1"/>
          <p:nvPr/>
        </p:nvSpPr>
        <p:spPr>
          <a:xfrm>
            <a:off x="3698875" y="4329113"/>
            <a:ext cx="2090738" cy="460375"/>
          </a:xfrm>
          <a:prstGeom prst="rect">
            <a:avLst/>
          </a:prstGeom>
          <a:noFill/>
          <a:ln w="9525">
            <a:noFill/>
          </a:ln>
        </p:spPr>
        <p:txBody>
          <a:bodyPr anchor="t" anchorCtr="0">
            <a:spAutoFit/>
          </a:bodyPr>
          <a:lstStyle/>
          <a:p>
            <a:pPr algn="just">
              <a:buFontTx/>
            </a:pPr>
            <a:r>
              <a:rPr lang="en-US" altLang="zh-CN" b="0" dirty="0">
                <a:solidFill>
                  <a:srgbClr val="FF0000"/>
                </a:solidFill>
                <a:latin typeface="Times New Roman" panose="02020603050405020304" pitchFamily="18" charset="0"/>
              </a:rPr>
              <a:t>nhị vàng</a:t>
            </a:r>
            <a:endParaRPr lang="en-US" altLang="zh-CN" b="0" dirty="0">
              <a:solidFill>
                <a:srgbClr val="FF0000"/>
              </a:solidFill>
              <a:latin typeface=".VnTime" panose="020B7200000000000000" pitchFamily="34" charset="0"/>
            </a:endParaRPr>
          </a:p>
        </p:txBody>
      </p:sp>
      <p:sp>
        <p:nvSpPr>
          <p:cNvPr id="16" name="TextBox 15"/>
          <p:cNvSpPr txBox="1"/>
          <p:nvPr/>
        </p:nvSpPr>
        <p:spPr>
          <a:xfrm>
            <a:off x="3262313" y="4694238"/>
            <a:ext cx="2089150" cy="461962"/>
          </a:xfrm>
          <a:prstGeom prst="rect">
            <a:avLst/>
          </a:prstGeom>
          <a:noFill/>
          <a:ln w="9525">
            <a:noFill/>
          </a:ln>
        </p:spPr>
        <p:txBody>
          <a:bodyPr anchor="t" anchorCtr="0">
            <a:spAutoFit/>
          </a:bodyPr>
          <a:lstStyle/>
          <a:p>
            <a:pPr algn="just">
              <a:buFontTx/>
            </a:pPr>
            <a:r>
              <a:rPr lang="en-US" altLang="zh-CN" b="0" dirty="0">
                <a:solidFill>
                  <a:srgbClr val="FF0000"/>
                </a:solidFill>
                <a:latin typeface="Times New Roman" panose="02020603050405020304" pitchFamily="18" charset="0"/>
              </a:rPr>
              <a:t>lá xanh</a:t>
            </a:r>
            <a:endParaRPr lang="en-US" altLang="zh-CN" b="0" dirty="0">
              <a:solidFill>
                <a:srgbClr val="FF0000"/>
              </a:solidFill>
              <a:latin typeface=".VnTime" panose="020B7200000000000000" pitchFamily="34" charset="0"/>
            </a:endParaRPr>
          </a:p>
        </p:txBody>
      </p:sp>
      <p:sp>
        <p:nvSpPr>
          <p:cNvPr id="17" name="TextBox 16"/>
          <p:cNvSpPr txBox="1"/>
          <p:nvPr/>
        </p:nvSpPr>
        <p:spPr>
          <a:xfrm>
            <a:off x="519113" y="4692650"/>
            <a:ext cx="2089150" cy="460375"/>
          </a:xfrm>
          <a:prstGeom prst="rect">
            <a:avLst/>
          </a:prstGeom>
          <a:noFill/>
          <a:ln w="9525">
            <a:noFill/>
          </a:ln>
        </p:spPr>
        <p:txBody>
          <a:bodyPr anchor="t" anchorCtr="0">
            <a:spAutoFit/>
          </a:bodyPr>
          <a:lstStyle/>
          <a:p>
            <a:pPr algn="just">
              <a:buFontTx/>
            </a:pPr>
            <a:r>
              <a:rPr lang="en-US" altLang="zh-CN" b="0" dirty="0">
                <a:solidFill>
                  <a:srgbClr val="FF0000"/>
                </a:solidFill>
                <a:latin typeface="Times New Roman" panose="02020603050405020304" pitchFamily="18" charset="0"/>
              </a:rPr>
              <a:t>Nhị vàng</a:t>
            </a:r>
            <a:endParaRPr lang="en-US" altLang="zh-CN" b="0" dirty="0">
              <a:solidFill>
                <a:srgbClr val="FF0000"/>
              </a:solidFill>
              <a:latin typeface=".VnTime" panose="020B7200000000000000" pitchFamily="3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2773"/>
                                        </p:tgtEl>
                                        <p:attrNameLst>
                                          <p:attrName>style.visibility</p:attrName>
                                        </p:attrNameLst>
                                      </p:cBhvr>
                                      <p:to>
                                        <p:strVal val="visible"/>
                                      </p:to>
                                    </p:set>
                                    <p:animEffect transition="in" filter="diamond(in)">
                                      <p:cBhvr>
                                        <p:cTn id="21" dur="500"/>
                                        <p:tgtEl>
                                          <p:spTgt spid="32773"/>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diamond(in)">
                                      <p:cBhvr>
                                        <p:cTn id="46" dur="500"/>
                                        <p:tgtEl>
                                          <p:spTgt spid="7">
                                            <p:txEl>
                                              <p:pRg st="0" end="0"/>
                                            </p:txEl>
                                          </p:spTgt>
                                        </p:tgtEl>
                                      </p:cBhvr>
                                    </p:animEffect>
                                  </p:childTnLst>
                                </p:cTn>
                              </p:par>
                              <p:par>
                                <p:cTn id="47" presetID="8" presetClass="entr" presetSubtype="16" fill="hold" nodeType="with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diamond(in)">
                                      <p:cBhvr>
                                        <p:cTn id="49" dur="500"/>
                                        <p:tgtEl>
                                          <p:spTgt spid="7">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diamond(in)">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8" grpId="0"/>
      <p:bldP spid="6" grpId="0"/>
      <p:bldP spid="10" grpId="0"/>
      <p:bldP spid="3" grpId="0"/>
      <p:bldP spid="11" grpId="0"/>
      <p:bldP spid="4" grpId="0"/>
      <p:bldP spid="13" grpId="0"/>
      <p:bldP spid="5" grpId="0"/>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p:nvPr/>
        </p:nvSpPr>
        <p:spPr>
          <a:xfrm>
            <a:off x="457200" y="152400"/>
            <a:ext cx="5257800" cy="523220"/>
          </a:xfrm>
          <a:prstGeom prst="rect">
            <a:avLst/>
          </a:prstGeom>
          <a:noFill/>
          <a:ln w="9525">
            <a:noFill/>
          </a:ln>
        </p:spPr>
        <p:txBody>
          <a:bodyPr anchor="t" anchorCtr="0">
            <a:spAutoFit/>
          </a:bodyPr>
          <a:lstStyle/>
          <a:p>
            <a:pPr algn="just">
              <a:spcBef>
                <a:spcPct val="50000"/>
              </a:spcBef>
              <a:buFontTx/>
            </a:pPr>
            <a:r>
              <a:rPr lang="en-US" altLang="zh-CN" sz="2800" u="sng" dirty="0">
                <a:solidFill>
                  <a:srgbClr val="FF0000"/>
                </a:solidFill>
              </a:rPr>
              <a:t>Bài tập 9</a:t>
            </a:r>
            <a:r>
              <a:rPr lang="en-US" altLang="zh-CN" sz="2800" dirty="0">
                <a:solidFill>
                  <a:srgbClr val="FF0000"/>
                </a:solidFill>
              </a:rPr>
              <a:t>: Câu đố</a:t>
            </a:r>
            <a:r>
              <a:rPr lang="en-US" altLang="zh-CN" dirty="0">
                <a:solidFill>
                  <a:srgbClr val="FFFA00"/>
                </a:solidFill>
                <a:latin typeface=".VnTime" panose="020B7200000000000000" pitchFamily="34" charset="0"/>
              </a:rPr>
              <a:t> </a:t>
            </a:r>
            <a:endParaRPr lang="en-US" altLang="zh-CN" dirty="0">
              <a:solidFill>
                <a:srgbClr val="FFFA00"/>
              </a:solidFill>
              <a:latin typeface=".VnTime" panose="020B7200000000000000" pitchFamily="34" charset="0"/>
              <a:ea typeface="Arial" panose="020B0604020202020204" pitchFamily="34" charset="0"/>
            </a:endParaRPr>
          </a:p>
        </p:txBody>
      </p:sp>
      <p:sp>
        <p:nvSpPr>
          <p:cNvPr id="81923" name="Text Box 3"/>
          <p:cNvSpPr txBox="1"/>
          <p:nvPr/>
        </p:nvSpPr>
        <p:spPr>
          <a:xfrm>
            <a:off x="304800" y="838200"/>
            <a:ext cx="8077200" cy="5773738"/>
          </a:xfrm>
          <a:prstGeom prst="rect">
            <a:avLst/>
          </a:prstGeom>
          <a:noFill/>
          <a:ln w="9525">
            <a:noFill/>
          </a:ln>
        </p:spPr>
        <p:txBody>
          <a:bodyPr anchor="t" anchorCtr="0">
            <a:spAutoFit/>
          </a:bodyPr>
          <a:lstStyle/>
          <a:p>
            <a:pPr algn="just">
              <a:buFontTx/>
            </a:pPr>
            <a:r>
              <a:rPr lang="en-US" altLang="zh-CN" dirty="0">
                <a:solidFill>
                  <a:srgbClr val="000000"/>
                </a:solidFill>
                <a:latin typeface="Times New Roman" panose="02020603050405020304" pitchFamily="18" charset="0"/>
              </a:rPr>
              <a:t>1</a:t>
            </a:r>
            <a:r>
              <a:rPr lang="en-US" altLang="zh-CN" b="0" dirty="0">
                <a:solidFill>
                  <a:srgbClr val="000000"/>
                </a:solidFill>
                <a:latin typeface="Times New Roman" panose="02020603050405020304" pitchFamily="18" charset="0"/>
              </a:rPr>
              <a:t>. Có con m</a:t>
            </a:r>
            <a:r>
              <a:rPr lang="en-US" altLang="zh-CN" b="0" dirty="0">
                <a:solidFill>
                  <a:srgbClr val="000000"/>
                </a:solidFill>
                <a:latin typeface="Times New Roman" panose="02020603050405020304" pitchFamily="18" charset="0"/>
                <a:ea typeface="Arial" panose="020B0604020202020204" pitchFamily="34" charset="0"/>
              </a:rPr>
              <a:t>à</a:t>
            </a:r>
            <a:r>
              <a:rPr lang="en-US" altLang="zh-CN" b="0" dirty="0">
                <a:solidFill>
                  <a:srgbClr val="000000"/>
                </a:solidFill>
                <a:latin typeface="Times New Roman" panose="02020603050405020304" pitchFamily="18" charset="0"/>
              </a:rPr>
              <a:t> chẳng có cha</a:t>
            </a:r>
          </a:p>
          <a:p>
            <a:pPr algn="just">
              <a:buFontTx/>
            </a:pPr>
            <a:r>
              <a:rPr lang="en-US" altLang="zh-CN" b="0" dirty="0">
                <a:solidFill>
                  <a:srgbClr val="000000"/>
                </a:solidFill>
                <a:latin typeface="Times New Roman" panose="02020603050405020304" pitchFamily="18" charset="0"/>
              </a:rPr>
              <a:t> Có lưỡi, không miệng, đó l</a:t>
            </a:r>
            <a:r>
              <a:rPr lang="en-US" altLang="zh-CN" b="0" dirty="0">
                <a:solidFill>
                  <a:srgbClr val="000000"/>
                </a:solidFill>
                <a:latin typeface="Times New Roman" panose="02020603050405020304" pitchFamily="18" charset="0"/>
                <a:ea typeface="Arial" panose="020B0604020202020204" pitchFamily="34" charset="0"/>
              </a:rPr>
              <a:t>à</a:t>
            </a:r>
            <a:r>
              <a:rPr lang="en-US" altLang="zh-CN" b="0" dirty="0">
                <a:solidFill>
                  <a:srgbClr val="000000"/>
                </a:solidFill>
                <a:latin typeface="Times New Roman" panose="02020603050405020304" pitchFamily="18" charset="0"/>
              </a:rPr>
              <a:t> vật chi?</a:t>
            </a:r>
          </a:p>
          <a:p>
            <a:pPr algn="just">
              <a:buFontTx/>
            </a:pPr>
            <a:endParaRPr lang="vi-VN" altLang="x-none" b="0" dirty="0">
              <a:solidFill>
                <a:srgbClr val="000000"/>
              </a:solidFill>
              <a:latin typeface="Times New Roman" panose="02020603050405020304" pitchFamily="18" charset="0"/>
            </a:endParaRPr>
          </a:p>
          <a:p>
            <a:pPr algn="just">
              <a:buFontTx/>
            </a:pPr>
            <a:r>
              <a:rPr lang="en-US" altLang="zh-CN" dirty="0">
                <a:solidFill>
                  <a:srgbClr val="000000"/>
                </a:solidFill>
                <a:latin typeface="Times New Roman" panose="02020603050405020304" pitchFamily="18" charset="0"/>
              </a:rPr>
              <a:t>             </a:t>
            </a:r>
          </a:p>
          <a:p>
            <a:pPr algn="just">
              <a:buFontTx/>
            </a:pPr>
            <a:r>
              <a:rPr lang="en-US" altLang="zh-CN" dirty="0">
                <a:solidFill>
                  <a:srgbClr val="000000"/>
                </a:solidFill>
                <a:latin typeface="Times New Roman" panose="02020603050405020304" pitchFamily="18" charset="0"/>
              </a:rPr>
              <a:t>2</a:t>
            </a:r>
            <a:r>
              <a:rPr lang="en-US" altLang="zh-CN" b="0" dirty="0">
                <a:solidFill>
                  <a:srgbClr val="000000"/>
                </a:solidFill>
                <a:latin typeface="Times New Roman" panose="02020603050405020304" pitchFamily="18" charset="0"/>
              </a:rPr>
              <a:t>. Khi đi cưa ngọn, khi về cũng cưa ngọn  (Là con gì?)</a:t>
            </a:r>
          </a:p>
          <a:p>
            <a:pPr algn="just">
              <a:buFontTx/>
            </a:pPr>
            <a:endParaRPr lang="en-US" altLang="zh-CN" dirty="0">
              <a:solidFill>
                <a:srgbClr val="FF3399"/>
              </a:solidFill>
              <a:latin typeface="Times New Roman" panose="02020603050405020304" pitchFamily="18" charset="0"/>
            </a:endParaRPr>
          </a:p>
          <a:p>
            <a:pPr algn="just">
              <a:buFontTx/>
            </a:pPr>
            <a:endParaRPr lang="en-US" altLang="zh-CN" dirty="0">
              <a:solidFill>
                <a:srgbClr val="FF0000"/>
              </a:solidFill>
              <a:latin typeface="Times New Roman" panose="02020603050405020304" pitchFamily="18" charset="0"/>
            </a:endParaRPr>
          </a:p>
          <a:p>
            <a:pPr algn="just">
              <a:buFontTx/>
            </a:pPr>
            <a:r>
              <a:rPr lang="en-US" altLang="zh-CN" dirty="0">
                <a:solidFill>
                  <a:srgbClr val="000000"/>
                </a:solidFill>
                <a:latin typeface="Times New Roman" panose="02020603050405020304" pitchFamily="18" charset="0"/>
              </a:rPr>
              <a:t>3. </a:t>
            </a:r>
            <a:r>
              <a:rPr lang="en-US" altLang="zh-CN" b="0" dirty="0">
                <a:solidFill>
                  <a:srgbClr val="000000"/>
                </a:solidFill>
                <a:latin typeface="Times New Roman" panose="02020603050405020304" pitchFamily="18" charset="0"/>
              </a:rPr>
              <a:t>Trên trời rớt xuống mau co (Là cái gì?)</a:t>
            </a:r>
          </a:p>
          <a:p>
            <a:pPr algn="just">
              <a:buFontTx/>
            </a:pPr>
            <a:r>
              <a:rPr lang="en-US" altLang="zh-CN" dirty="0">
                <a:solidFill>
                  <a:srgbClr val="000000"/>
                </a:solidFill>
                <a:latin typeface="Times New Roman" panose="02020603050405020304" pitchFamily="18" charset="0"/>
              </a:rPr>
              <a:t>                                      </a:t>
            </a:r>
            <a:endParaRPr lang="en-US" altLang="zh-CN" dirty="0">
              <a:solidFill>
                <a:srgbClr val="FF3399"/>
              </a:solidFill>
              <a:latin typeface="Times New Roman" panose="02020603050405020304" pitchFamily="18" charset="0"/>
            </a:endParaRPr>
          </a:p>
          <a:p>
            <a:pPr algn="just">
              <a:buFontTx/>
            </a:pPr>
            <a:endParaRPr lang="en-US" altLang="zh-CN" dirty="0">
              <a:solidFill>
                <a:srgbClr val="000000"/>
              </a:solidFill>
              <a:latin typeface="Times New Roman" panose="02020603050405020304" pitchFamily="18" charset="0"/>
            </a:endParaRPr>
          </a:p>
          <a:p>
            <a:pPr algn="just">
              <a:lnSpc>
                <a:spcPct val="90000"/>
              </a:lnSpc>
              <a:spcBef>
                <a:spcPct val="20000"/>
              </a:spcBef>
              <a:buFontTx/>
            </a:pPr>
            <a:r>
              <a:rPr lang="en-US" altLang="zh-CN" dirty="0">
                <a:solidFill>
                  <a:srgbClr val="000000"/>
                </a:solidFill>
                <a:latin typeface="Times New Roman" panose="02020603050405020304" pitchFamily="18" charset="0"/>
              </a:rPr>
              <a:t>4. </a:t>
            </a:r>
            <a:r>
              <a:rPr lang="en-US" altLang="zh-CN" b="0" dirty="0">
                <a:solidFill>
                  <a:srgbClr val="000000"/>
                </a:solidFill>
                <a:latin typeface="Times New Roman" panose="02020603050405020304" pitchFamily="18" charset="0"/>
              </a:rPr>
              <a:t>Trùng trục như con bò thui</a:t>
            </a:r>
          </a:p>
          <a:p>
            <a:pPr algn="just">
              <a:lnSpc>
                <a:spcPct val="90000"/>
              </a:lnSpc>
              <a:spcBef>
                <a:spcPct val="20000"/>
              </a:spcBef>
              <a:buFontTx/>
            </a:pPr>
            <a:r>
              <a:rPr lang="en-US" altLang="zh-CN" b="0" dirty="0">
                <a:solidFill>
                  <a:srgbClr val="000000"/>
                </a:solidFill>
                <a:latin typeface="Times New Roman" panose="02020603050405020304" pitchFamily="18" charset="0"/>
              </a:rPr>
              <a:t>Chín mắt, chín mũi, chín đuôi, chín đầu (Là con gì?)</a:t>
            </a:r>
          </a:p>
          <a:p>
            <a:pPr algn="just">
              <a:buFontTx/>
            </a:pPr>
            <a:endParaRPr lang="en-US" altLang="zh-CN" dirty="0">
              <a:solidFill>
                <a:srgbClr val="000000"/>
              </a:solidFill>
              <a:latin typeface="Times New Roman" panose="02020603050405020304" pitchFamily="18" charset="0"/>
            </a:endParaRPr>
          </a:p>
          <a:p>
            <a:pPr algn="just">
              <a:buFontTx/>
            </a:pPr>
            <a:endParaRPr lang="en-US" altLang="zh-CN" dirty="0">
              <a:solidFill>
                <a:srgbClr val="000000"/>
              </a:solidFill>
              <a:latin typeface="Times New Roman" panose="02020603050405020304" pitchFamily="18" charset="0"/>
            </a:endParaRPr>
          </a:p>
          <a:p>
            <a:pPr algn="ctr">
              <a:buFontTx/>
            </a:pPr>
            <a:endParaRPr lang="en-US" altLang="zh-CN" sz="3200" dirty="0">
              <a:solidFill>
                <a:srgbClr val="CC0066"/>
              </a:solidFill>
              <a:latin typeface="Times New Roman" panose="02020603050405020304" pitchFamily="18" charset="0"/>
              <a:ea typeface="Arial" panose="020B0604020202020204" pitchFamily="34" charset="0"/>
            </a:endParaRPr>
          </a:p>
        </p:txBody>
      </p:sp>
      <p:sp>
        <p:nvSpPr>
          <p:cNvPr id="81924" name="Text Box 4"/>
          <p:cNvSpPr txBox="1"/>
          <p:nvPr/>
        </p:nvSpPr>
        <p:spPr>
          <a:xfrm>
            <a:off x="685800" y="1600200"/>
            <a:ext cx="3276600" cy="579438"/>
          </a:xfrm>
          <a:prstGeom prst="rect">
            <a:avLst/>
          </a:prstGeom>
          <a:noFill/>
          <a:ln w="9525">
            <a:noFill/>
          </a:ln>
        </p:spPr>
        <p:txBody>
          <a:bodyPr anchor="t" anchorCtr="0">
            <a:spAutoFit/>
          </a:bodyPr>
          <a:lstStyle/>
          <a:p>
            <a:pPr algn="just">
              <a:spcBef>
                <a:spcPct val="50000"/>
              </a:spcBef>
              <a:buFontTx/>
            </a:pPr>
            <a:r>
              <a:rPr lang="en-US" altLang="zh-CN" sz="3200" dirty="0">
                <a:solidFill>
                  <a:srgbClr val="FF0000"/>
                </a:solidFill>
                <a:latin typeface="Times New Roman" panose="02020603050405020304" pitchFamily="18" charset="0"/>
              </a:rPr>
              <a:t>      </a:t>
            </a:r>
            <a:r>
              <a:rPr lang="en-US" altLang="zh-CN" dirty="0">
                <a:solidFill>
                  <a:srgbClr val="FF00FF"/>
                </a:solidFill>
                <a:latin typeface="Times New Roman" panose="02020603050405020304" pitchFamily="18" charset="0"/>
              </a:rPr>
              <a:t>Con dao</a:t>
            </a:r>
            <a:r>
              <a:rPr lang="en-US" altLang="zh-CN" sz="3200" dirty="0">
                <a:solidFill>
                  <a:srgbClr val="FF0000"/>
                </a:solidFill>
                <a:latin typeface="Times New Roman" panose="02020603050405020304" pitchFamily="18" charset="0"/>
              </a:rPr>
              <a:t> </a:t>
            </a:r>
            <a:endParaRPr lang="en-US" altLang="zh-CN" sz="3200" dirty="0">
              <a:solidFill>
                <a:srgbClr val="FF0000"/>
              </a:solidFill>
              <a:latin typeface="Times New Roman" panose="02020603050405020304" pitchFamily="18" charset="0"/>
              <a:ea typeface="Arial" panose="020B0604020202020204" pitchFamily="34" charset="0"/>
            </a:endParaRPr>
          </a:p>
        </p:txBody>
      </p:sp>
      <p:sp>
        <p:nvSpPr>
          <p:cNvPr id="15370" name="Line 10"/>
          <p:cNvSpPr/>
          <p:nvPr/>
        </p:nvSpPr>
        <p:spPr>
          <a:xfrm>
            <a:off x="609600" y="1981200"/>
            <a:ext cx="609600" cy="0"/>
          </a:xfrm>
          <a:prstGeom prst="line">
            <a:avLst/>
          </a:prstGeom>
          <a:ln w="38100" cap="flat" cmpd="sng">
            <a:solidFill>
              <a:srgbClr val="FF0000"/>
            </a:solidFill>
            <a:prstDash val="solid"/>
            <a:round/>
            <a:headEnd type="none" w="med" len="med"/>
            <a:tailEnd type="triangle" w="med" len="med"/>
          </a:ln>
        </p:spPr>
      </p:sp>
      <p:sp>
        <p:nvSpPr>
          <p:cNvPr id="15371" name="Line 11"/>
          <p:cNvSpPr/>
          <p:nvPr/>
        </p:nvSpPr>
        <p:spPr>
          <a:xfrm>
            <a:off x="762000" y="5791200"/>
            <a:ext cx="609600" cy="0"/>
          </a:xfrm>
          <a:prstGeom prst="line">
            <a:avLst/>
          </a:prstGeom>
          <a:ln w="38100" cap="flat" cmpd="sng">
            <a:solidFill>
              <a:srgbClr val="FF0000"/>
            </a:solidFill>
            <a:prstDash val="solid"/>
            <a:round/>
            <a:headEnd type="none" w="med" len="med"/>
            <a:tailEnd type="triangle" w="med" len="med"/>
          </a:ln>
        </p:spPr>
      </p:sp>
      <p:sp>
        <p:nvSpPr>
          <p:cNvPr id="15372" name="Text Box 12"/>
          <p:cNvSpPr txBox="1"/>
          <p:nvPr/>
        </p:nvSpPr>
        <p:spPr>
          <a:xfrm>
            <a:off x="1676400" y="5562600"/>
            <a:ext cx="2667000" cy="457200"/>
          </a:xfrm>
          <a:prstGeom prst="rect">
            <a:avLst/>
          </a:prstGeom>
          <a:noFill/>
          <a:ln w="9525">
            <a:noFill/>
          </a:ln>
        </p:spPr>
        <p:txBody>
          <a:bodyPr anchor="t" anchorCtr="0">
            <a:spAutoFit/>
          </a:bodyPr>
          <a:lstStyle/>
          <a:p>
            <a:pPr algn="just">
              <a:spcBef>
                <a:spcPct val="50000"/>
              </a:spcBef>
              <a:buFontTx/>
            </a:pPr>
            <a:r>
              <a:rPr lang="en-US" altLang="zh-CN" dirty="0">
                <a:solidFill>
                  <a:srgbClr val="FF00FF"/>
                </a:solidFill>
                <a:latin typeface="Times New Roman" panose="02020603050405020304" pitchFamily="18" charset="0"/>
              </a:rPr>
              <a:t>Con bò thui</a:t>
            </a:r>
          </a:p>
        </p:txBody>
      </p:sp>
      <p:sp>
        <p:nvSpPr>
          <p:cNvPr id="8" name="Line 10"/>
          <p:cNvSpPr/>
          <p:nvPr/>
        </p:nvSpPr>
        <p:spPr>
          <a:xfrm>
            <a:off x="685800" y="4114800"/>
            <a:ext cx="609600" cy="0"/>
          </a:xfrm>
          <a:prstGeom prst="line">
            <a:avLst/>
          </a:prstGeom>
          <a:ln w="38100" cap="flat" cmpd="sng">
            <a:solidFill>
              <a:srgbClr val="FF0000"/>
            </a:solidFill>
            <a:prstDash val="solid"/>
            <a:round/>
            <a:headEnd type="none" w="med" len="med"/>
            <a:tailEnd type="triangle" w="med" len="med"/>
          </a:ln>
        </p:spPr>
      </p:sp>
      <p:sp>
        <p:nvSpPr>
          <p:cNvPr id="9" name="Line 10"/>
          <p:cNvSpPr/>
          <p:nvPr/>
        </p:nvSpPr>
        <p:spPr>
          <a:xfrm>
            <a:off x="685800" y="2971800"/>
            <a:ext cx="609600" cy="0"/>
          </a:xfrm>
          <a:prstGeom prst="line">
            <a:avLst/>
          </a:prstGeom>
          <a:ln w="38100" cap="flat" cmpd="sng">
            <a:solidFill>
              <a:srgbClr val="FF0000"/>
            </a:solidFill>
            <a:prstDash val="solid"/>
            <a:round/>
            <a:headEnd type="none" w="med" len="med"/>
            <a:tailEnd type="triangle" w="med" len="med"/>
          </a:ln>
        </p:spPr>
      </p:sp>
      <p:sp>
        <p:nvSpPr>
          <p:cNvPr id="11" name="TextBox 10"/>
          <p:cNvSpPr txBox="1"/>
          <p:nvPr/>
        </p:nvSpPr>
        <p:spPr>
          <a:xfrm>
            <a:off x="1447800" y="2662238"/>
            <a:ext cx="2362200" cy="461962"/>
          </a:xfrm>
          <a:prstGeom prst="rect">
            <a:avLst/>
          </a:prstGeom>
          <a:noFill/>
          <a:ln w="9525">
            <a:noFill/>
          </a:ln>
        </p:spPr>
        <p:txBody>
          <a:bodyPr anchor="t" anchorCtr="0">
            <a:spAutoFit/>
          </a:bodyPr>
          <a:lstStyle/>
          <a:p>
            <a:pPr algn="just">
              <a:buFontTx/>
            </a:pPr>
            <a:r>
              <a:rPr lang="en-US" altLang="zh-CN" dirty="0">
                <a:solidFill>
                  <a:srgbClr val="FF3399"/>
                </a:solidFill>
                <a:latin typeface="Times New Roman" panose="02020603050405020304" pitchFamily="18" charset="0"/>
              </a:rPr>
              <a:t>con ngựa</a:t>
            </a:r>
            <a:endParaRPr lang="en-US" altLang="zh-CN" b="0" dirty="0">
              <a:solidFill>
                <a:srgbClr val="000000"/>
              </a:solidFill>
              <a:latin typeface=".VnTime" panose="020B7200000000000000" pitchFamily="34" charset="0"/>
            </a:endParaRPr>
          </a:p>
        </p:txBody>
      </p:sp>
      <p:sp>
        <p:nvSpPr>
          <p:cNvPr id="13" name="TextBox 12"/>
          <p:cNvSpPr txBox="1"/>
          <p:nvPr/>
        </p:nvSpPr>
        <p:spPr>
          <a:xfrm>
            <a:off x="1380978" y="3881436"/>
            <a:ext cx="2667000" cy="461963"/>
          </a:xfrm>
          <a:prstGeom prst="rect">
            <a:avLst/>
          </a:prstGeom>
          <a:noFill/>
          <a:ln w="9525">
            <a:noFill/>
          </a:ln>
        </p:spPr>
        <p:txBody>
          <a:bodyPr anchor="t" anchorCtr="0">
            <a:spAutoFit/>
          </a:bodyPr>
          <a:lstStyle/>
          <a:p>
            <a:pPr algn="just">
              <a:buFontTx/>
            </a:pPr>
            <a:r>
              <a:rPr lang="en-US" altLang="zh-CN" dirty="0">
                <a:solidFill>
                  <a:srgbClr val="FF3399"/>
                </a:solidFill>
                <a:latin typeface="Times New Roman" panose="02020603050405020304" pitchFamily="18" charset="0"/>
              </a:rPr>
              <a:t>mo cau</a:t>
            </a:r>
            <a:endParaRPr lang="en-US" altLang="zh-CN" b="0" dirty="0">
              <a:solidFill>
                <a:srgbClr val="000000"/>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box(out)">
                                      <p:cBhvr>
                                        <p:cTn id="7" dur="500"/>
                                        <p:tgtEl>
                                          <p:spTgt spid="819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1923"/>
                                        </p:tgtEl>
                                        <p:attrNameLst>
                                          <p:attrName>style.visibility</p:attrName>
                                        </p:attrNameLst>
                                      </p:cBhvr>
                                      <p:to>
                                        <p:strVal val="visible"/>
                                      </p:to>
                                    </p:set>
                                    <p:animEffect transition="in" filter="diamond(in)">
                                      <p:cBhvr>
                                        <p:cTn id="12" dur="2000"/>
                                        <p:tgtEl>
                                          <p:spTgt spid="819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5370"/>
                                        </p:tgtEl>
                                        <p:attrNameLst>
                                          <p:attrName>style.visibility</p:attrName>
                                        </p:attrNameLst>
                                      </p:cBhvr>
                                      <p:to>
                                        <p:strVal val="visible"/>
                                      </p:to>
                                    </p:set>
                                    <p:animEffect transition="in" filter="diamond(in)">
                                      <p:cBhvr>
                                        <p:cTn id="17" dur="1000"/>
                                        <p:tgtEl>
                                          <p:spTgt spid="15370"/>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81924"/>
                                        </p:tgtEl>
                                        <p:attrNameLst>
                                          <p:attrName>style.visibility</p:attrName>
                                        </p:attrNameLst>
                                      </p:cBhvr>
                                      <p:to>
                                        <p:strVal val="visible"/>
                                      </p:to>
                                    </p:set>
                                    <p:animEffect transition="in" filter="diamond(in)">
                                      <p:cBhvr>
                                        <p:cTn id="20" dur="1000"/>
                                        <p:tgtEl>
                                          <p:spTgt spid="8192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1000"/>
                                        <p:tgtEl>
                                          <p:spTgt spid="9"/>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2000"/>
                                        <p:tgtEl>
                                          <p:spTgt spid="8"/>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amond(in)">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15371"/>
                                        </p:tgtEl>
                                        <p:attrNameLst>
                                          <p:attrName>style.visibility</p:attrName>
                                        </p:attrNameLst>
                                      </p:cBhvr>
                                      <p:to>
                                        <p:strVal val="visible"/>
                                      </p:to>
                                    </p:set>
                                    <p:animEffect transition="in" filter="diamond(in)">
                                      <p:cBhvr>
                                        <p:cTn id="41" dur="1000"/>
                                        <p:tgtEl>
                                          <p:spTgt spid="15371"/>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5372"/>
                                        </p:tgtEl>
                                        <p:attrNameLst>
                                          <p:attrName>style.visibility</p:attrName>
                                        </p:attrNameLst>
                                      </p:cBhvr>
                                      <p:to>
                                        <p:strVal val="visible"/>
                                      </p:to>
                                    </p:set>
                                    <p:animEffect transition="in" filter="diamond(in)">
                                      <p:cBhvr>
                                        <p:cTn id="44" dur="10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P spid="81924" grpId="0"/>
      <p:bldP spid="15372" grpId="0"/>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6880" name="Rectangle 16"/>
          <p:cNvSpPr>
            <a:spLocks noChangeArrowheads="1"/>
          </p:cNvSpPr>
          <p:nvPr/>
        </p:nvSpPr>
        <p:spPr bwMode="auto">
          <a:xfrm>
            <a:off x="0" y="0"/>
            <a:ext cx="9144000" cy="528638"/>
          </a:xfrm>
          <a:prstGeom prst="rect">
            <a:avLst/>
          </a:prstGeom>
          <a:solidFill>
            <a:srgbClr val="66FF33"/>
          </a:solidFill>
          <a:ln w="9525">
            <a:solidFill>
              <a:srgbClr val="66FF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sz="2800">
                <a:solidFill>
                  <a:srgbClr val="CC6600"/>
                </a:solidFill>
                <a:latin typeface="Times New Roman" panose="02020603050405020304" pitchFamily="18" charset="0"/>
              </a:rPr>
              <a:t>HƯỚNG DẪN HỌC BÀI Ở NHÀ</a:t>
            </a:r>
            <a:endParaRPr lang="en-US">
              <a:solidFill>
                <a:srgbClr val="CC6600"/>
              </a:solidFill>
            </a:endParaRPr>
          </a:p>
        </p:txBody>
      </p:sp>
      <p:sp>
        <p:nvSpPr>
          <p:cNvPr id="11" name="Text Box 5"/>
          <p:cNvSpPr txBox="1">
            <a:spLocks noChangeArrowheads="1"/>
          </p:cNvSpPr>
          <p:nvPr/>
        </p:nvSpPr>
        <p:spPr bwMode="auto">
          <a:xfrm>
            <a:off x="228600" y="685800"/>
            <a:ext cx="8382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b="0" u="sng"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1. Bài học:</a:t>
            </a:r>
            <a:r>
              <a:rPr lang="en-US" b="0"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  </a:t>
            </a:r>
          </a:p>
          <a:p>
            <a:pPr algn="just">
              <a:spcBef>
                <a:spcPct val="50000"/>
              </a:spcBef>
              <a:buNone/>
            </a:pPr>
            <a:r>
              <a:rPr lang="en-US" b="0"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Ôn lại các kiến thức đã học:</a:t>
            </a:r>
          </a:p>
          <a:p>
            <a:pPr>
              <a:lnSpc>
                <a:spcPct val="50000"/>
              </a:lnSpc>
              <a:spcBef>
                <a:spcPct val="50000"/>
              </a:spcBef>
              <a:buFont typeface="Wingdings" panose="05000000000000000000" pitchFamily="2" charset="2"/>
              <a:buNone/>
            </a:pPr>
            <a:r>
              <a:rPr lang="en-US" sz="2800" b="0"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     </a:t>
            </a:r>
            <a:r>
              <a:rPr lang="en-US" b="0"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 Từ ghép, từ láy</a:t>
            </a:r>
          </a:p>
          <a:p>
            <a:pPr>
              <a:lnSpc>
                <a:spcPct val="50000"/>
              </a:lnSpc>
              <a:spcBef>
                <a:spcPct val="50000"/>
              </a:spcBef>
              <a:buFont typeface="Wingdings" panose="05000000000000000000" pitchFamily="2" charset="2"/>
              <a:buNone/>
            </a:pPr>
            <a:r>
              <a:rPr lang="en-US" b="0"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     -  Đại từ</a:t>
            </a:r>
          </a:p>
          <a:p>
            <a:pPr>
              <a:lnSpc>
                <a:spcPct val="50000"/>
              </a:lnSpc>
              <a:spcBef>
                <a:spcPct val="50000"/>
              </a:spcBef>
              <a:buFont typeface="Wingdings" panose="05000000000000000000" pitchFamily="2" charset="2"/>
              <a:buNone/>
            </a:pPr>
            <a:r>
              <a:rPr lang="en-US" b="0"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     - Quan hệ từ</a:t>
            </a:r>
          </a:p>
          <a:p>
            <a:pPr>
              <a:lnSpc>
                <a:spcPct val="50000"/>
              </a:lnSpc>
              <a:spcBef>
                <a:spcPct val="50000"/>
              </a:spcBef>
              <a:buFont typeface="Wingdings" panose="05000000000000000000" pitchFamily="2" charset="2"/>
              <a:buNone/>
            </a:pPr>
            <a:r>
              <a:rPr lang="en-US" b="0"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     - Từ Hán Việt</a:t>
            </a:r>
          </a:p>
          <a:p>
            <a:pPr>
              <a:lnSpc>
                <a:spcPct val="50000"/>
              </a:lnSpc>
              <a:spcBef>
                <a:spcPct val="50000"/>
              </a:spcBef>
              <a:buFont typeface="Wingdings" panose="05000000000000000000" pitchFamily="2" charset="2"/>
              <a:buNone/>
            </a:pPr>
            <a:r>
              <a:rPr lang="en-US" b="0"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     - Từ đồng nghĩa, từ trái nghĩa, từ đồng âm</a:t>
            </a:r>
          </a:p>
          <a:p>
            <a:pPr>
              <a:lnSpc>
                <a:spcPct val="50000"/>
              </a:lnSpc>
              <a:spcBef>
                <a:spcPct val="50000"/>
              </a:spcBef>
              <a:buFont typeface="Wingdings" panose="05000000000000000000" pitchFamily="2" charset="2"/>
              <a:buNone/>
            </a:pPr>
            <a:r>
              <a:rPr lang="en-US" b="0"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    - Thành ngữ</a:t>
            </a:r>
          </a:p>
          <a:p>
            <a:pPr>
              <a:lnSpc>
                <a:spcPct val="50000"/>
              </a:lnSpc>
              <a:spcBef>
                <a:spcPct val="50000"/>
              </a:spcBef>
              <a:buFont typeface="Wingdings" panose="05000000000000000000" pitchFamily="2" charset="2"/>
              <a:buNone/>
            </a:pPr>
            <a:r>
              <a:rPr lang="en-US" b="0"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rPr>
              <a:t>    -  Các biện pháp tu từ: Điệp ngữ, chơi chữ,…</a:t>
            </a:r>
          </a:p>
          <a:p>
            <a:pPr algn="just">
              <a:lnSpc>
                <a:spcPct val="50000"/>
              </a:lnSpc>
              <a:spcBef>
                <a:spcPct val="50000"/>
              </a:spcBef>
              <a:buFont typeface="Wingdings" panose="05000000000000000000" pitchFamily="2" charset="2"/>
              <a:buNone/>
            </a:pPr>
            <a:endParaRPr lang="en-US" b="0" dirty="0">
              <a:solidFill>
                <a:srgbClr val="FFFFFF"/>
              </a:solidFill>
              <a:latin typeface="Times New Roman" panose="02020603050405020304" pitchFamily="18" charset="0"/>
              <a:cs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6880"/>
                                        </p:tgtEl>
                                        <p:attrNameLst>
                                          <p:attrName>style.visibility</p:attrName>
                                        </p:attrNameLst>
                                      </p:cBhvr>
                                      <p:to>
                                        <p:strVal val="visible"/>
                                      </p:to>
                                    </p:set>
                                    <p:anim calcmode="lin" valueType="num">
                                      <p:cBhvr additive="base">
                                        <p:cTn id="7" dur="500" fill="hold"/>
                                        <p:tgtEl>
                                          <p:spTgt spid="36880"/>
                                        </p:tgtEl>
                                        <p:attrNameLst>
                                          <p:attrName>ppt_x</p:attrName>
                                        </p:attrNameLst>
                                      </p:cBhvr>
                                      <p:tavLst>
                                        <p:tav tm="0">
                                          <p:val>
                                            <p:strVal val="#ppt_x"/>
                                          </p:val>
                                        </p:tav>
                                        <p:tav tm="100000">
                                          <p:val>
                                            <p:strVal val="#ppt_x"/>
                                          </p:val>
                                        </p:tav>
                                      </p:tavLst>
                                    </p:anim>
                                    <p:anim calcmode="lin" valueType="num">
                                      <p:cBhvr additive="base">
                                        <p:cTn id="8" dur="500" fill="hold"/>
                                        <p:tgtEl>
                                          <p:spTgt spid="3688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0"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4514" name="Rectangle 15"/>
          <p:cNvSpPr>
            <a:spLocks noChangeArrowheads="1"/>
          </p:cNvSpPr>
          <p:nvPr/>
        </p:nvSpPr>
        <p:spPr bwMode="auto">
          <a:xfrm>
            <a:off x="457200" y="838200"/>
            <a:ext cx="85344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800100" indent="-342900">
              <a:defRPr sz="2400" b="1">
                <a:solidFill>
                  <a:schemeClr val="tx1"/>
                </a:solidFill>
                <a:latin typeface="Times New Roman" panose="02020603050405020304" pitchFamily="18" charset="0"/>
              </a:defRPr>
            </a:lvl2pPr>
            <a:lvl3pPr marL="1257300" indent="-342900">
              <a:defRPr sz="2400" b="1">
                <a:solidFill>
                  <a:schemeClr val="tx1"/>
                </a:solidFill>
                <a:latin typeface="Times New Roman" panose="02020603050405020304" pitchFamily="18" charset="0"/>
              </a:defRPr>
            </a:lvl3pPr>
            <a:lvl4pPr marL="1714500" indent="-342900">
              <a:defRPr sz="2400" b="1">
                <a:solidFill>
                  <a:schemeClr val="tx1"/>
                </a:solidFill>
                <a:latin typeface="Times New Roman" panose="02020603050405020304" pitchFamily="18" charset="0"/>
              </a:defRPr>
            </a:lvl4pPr>
            <a:lvl5pPr marL="2171700" indent="-342900">
              <a:defRPr sz="2400" b="1">
                <a:solidFill>
                  <a:schemeClr val="tx1"/>
                </a:solidFill>
                <a:latin typeface="Times New Roman" panose="02020603050405020304" pitchFamily="18" charset="0"/>
              </a:defRPr>
            </a:lvl5pPr>
            <a:lvl6pPr marL="2628900" indent="-342900" eaLnBrk="0" fontAlgn="base" hangingPunct="0">
              <a:spcBef>
                <a:spcPct val="0"/>
              </a:spcBef>
              <a:spcAft>
                <a:spcPct val="0"/>
              </a:spcAft>
              <a:defRPr sz="2400" b="1">
                <a:solidFill>
                  <a:schemeClr val="tx1"/>
                </a:solidFill>
                <a:latin typeface="Times New Roman" panose="02020603050405020304" pitchFamily="18" charset="0"/>
              </a:defRPr>
            </a:lvl6pPr>
            <a:lvl7pPr marL="3086100" indent="-342900" eaLnBrk="0" fontAlgn="base" hangingPunct="0">
              <a:spcBef>
                <a:spcPct val="0"/>
              </a:spcBef>
              <a:spcAft>
                <a:spcPct val="0"/>
              </a:spcAft>
              <a:defRPr sz="2400" b="1">
                <a:solidFill>
                  <a:schemeClr val="tx1"/>
                </a:solidFill>
                <a:latin typeface="Times New Roman" panose="02020603050405020304" pitchFamily="18" charset="0"/>
              </a:defRPr>
            </a:lvl7pPr>
            <a:lvl8pPr marL="3543300" indent="-342900" eaLnBrk="0" fontAlgn="base" hangingPunct="0">
              <a:spcBef>
                <a:spcPct val="0"/>
              </a:spcBef>
              <a:spcAft>
                <a:spcPct val="0"/>
              </a:spcAft>
              <a:defRPr sz="2400" b="1">
                <a:solidFill>
                  <a:schemeClr val="tx1"/>
                </a:solidFill>
                <a:latin typeface="Times New Roman" panose="02020603050405020304" pitchFamily="18" charset="0"/>
              </a:defRPr>
            </a:lvl8pPr>
            <a:lvl9pPr marL="4000500" indent="-3429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sz="3200" b="0" dirty="0">
                <a:solidFill>
                  <a:srgbClr val="FFFFFF"/>
                </a:solidFill>
              </a:rPr>
              <a:t>2. Ôn tập hệ thống lại các kiến thức đã học chuẩn bị cho bài kiểm tra học kì I theo nội dung sau:</a:t>
            </a:r>
          </a:p>
          <a:p>
            <a:pPr>
              <a:spcBef>
                <a:spcPct val="50000"/>
              </a:spcBef>
              <a:buClr>
                <a:srgbClr val="FF9900"/>
              </a:buClr>
              <a:buFont typeface="Wingdings" panose="05000000000000000000" pitchFamily="2" charset="2"/>
              <a:buChar char="v"/>
            </a:pPr>
            <a:r>
              <a:rPr lang="en-US" sz="3200" b="0" dirty="0">
                <a:solidFill>
                  <a:srgbClr val="FFFFFF"/>
                </a:solidFill>
              </a:rPr>
              <a:t>Văn học : Nội dung, nghệ thuật của các tác phẩm trữ tình.</a:t>
            </a:r>
          </a:p>
          <a:p>
            <a:pPr>
              <a:spcBef>
                <a:spcPct val="50000"/>
              </a:spcBef>
              <a:buClr>
                <a:srgbClr val="FF9900"/>
              </a:buClr>
              <a:buFont typeface="Wingdings" panose="05000000000000000000" pitchFamily="2" charset="2"/>
              <a:buChar char="v"/>
            </a:pPr>
            <a:r>
              <a:rPr lang="en-US" sz="3200" b="0" dirty="0">
                <a:solidFill>
                  <a:srgbClr val="FFFFFF"/>
                </a:solidFill>
              </a:rPr>
              <a:t>Tiếng Việt: Các nội dung kiến thức Tiếng Việt đã ôn tập trên .</a:t>
            </a:r>
          </a:p>
          <a:p>
            <a:pPr>
              <a:spcBef>
                <a:spcPct val="50000"/>
              </a:spcBef>
              <a:buClr>
                <a:srgbClr val="FF9900"/>
              </a:buClr>
              <a:buFont typeface="Wingdings" panose="05000000000000000000" pitchFamily="2" charset="2"/>
              <a:buChar char="v"/>
            </a:pPr>
            <a:r>
              <a:rPr lang="en-US" sz="3200" b="0" dirty="0">
                <a:solidFill>
                  <a:srgbClr val="FFFFFF"/>
                </a:solidFill>
              </a:rPr>
              <a:t>Tập làm văn : Những đặc điểm về văn biểu cảm; Cách làm văn bản biểu cảm…</a:t>
            </a:r>
          </a:p>
        </p:txBody>
      </p:sp>
      <p:sp>
        <p:nvSpPr>
          <p:cNvPr id="36880" name="Rectangle 16"/>
          <p:cNvSpPr>
            <a:spLocks noChangeArrowheads="1"/>
          </p:cNvSpPr>
          <p:nvPr/>
        </p:nvSpPr>
        <p:spPr bwMode="auto">
          <a:xfrm>
            <a:off x="0" y="0"/>
            <a:ext cx="9144000" cy="528638"/>
          </a:xfrm>
          <a:prstGeom prst="rect">
            <a:avLst/>
          </a:prstGeom>
          <a:solidFill>
            <a:srgbClr val="66FF33"/>
          </a:soli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sz="2800">
                <a:solidFill>
                  <a:srgbClr val="CC6600"/>
                </a:solidFill>
                <a:latin typeface="Times New Roman" panose="02020603050405020304" pitchFamily="18" charset="0"/>
              </a:rPr>
              <a:t>HƯỚNG DẪN HỌC BÀI Ở NHÀ</a:t>
            </a:r>
            <a:endParaRPr lang="en-US">
              <a:solidFill>
                <a:srgbClr val="CC6600"/>
              </a:solidFill>
            </a:endParaRPr>
          </a:p>
        </p:txBody>
      </p:sp>
    </p:spTree>
    <p:extLst>
      <p:ext uri="{BB962C8B-B14F-4D97-AF65-F5344CB8AC3E}">
        <p14:creationId xmlns:p14="http://schemas.microsoft.com/office/powerpoint/2010/main" val="3050734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36880"/>
                                        </p:tgtEl>
                                        <p:attrNameLst>
                                          <p:attrName>style.visibility</p:attrName>
                                        </p:attrNameLst>
                                      </p:cBhvr>
                                      <p:to>
                                        <p:strVal val="visible"/>
                                      </p:to>
                                    </p:set>
                                    <p:anim calcmode="lin" valueType="num">
                                      <p:cBhvr additive="base">
                                        <p:cTn id="7" dur="500" fill="hold"/>
                                        <p:tgtEl>
                                          <p:spTgt spid="36880"/>
                                        </p:tgtEl>
                                        <p:attrNameLst>
                                          <p:attrName>ppt_x</p:attrName>
                                        </p:attrNameLst>
                                      </p:cBhvr>
                                      <p:tavLst>
                                        <p:tav tm="0">
                                          <p:val>
                                            <p:strVal val="#ppt_x"/>
                                          </p:val>
                                        </p:tav>
                                        <p:tav tm="100000">
                                          <p:val>
                                            <p:strVal val="#ppt_x"/>
                                          </p:val>
                                        </p:tav>
                                      </p:tavLst>
                                    </p:anim>
                                    <p:anim calcmode="lin" valueType="num">
                                      <p:cBhvr additive="base">
                                        <p:cTn id="8" dur="500" fill="hold"/>
                                        <p:tgtEl>
                                          <p:spTgt spid="368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38200" y="1828800"/>
            <a:ext cx="2286000" cy="366713"/>
          </a:xfrm>
          <a:prstGeom prst="rect">
            <a:avLst/>
          </a:prstGeom>
          <a:noFill/>
          <a:ln>
            <a:noFill/>
          </a:ln>
          <a:effectLst/>
          <a:extLst>
            <a:ext uri="{909E8E84-426E-40DD-AFC4-6F175D3DCCD1}">
              <a14:hiddenFill xmlns:a14="http://schemas.microsoft.com/office/drawing/2010/main">
                <a:gradFill rotWithShape="1">
                  <a:gsLst>
                    <a:gs pos="0">
                      <a:srgbClr val="FFCCFF"/>
                    </a:gs>
                    <a:gs pos="50000">
                      <a:srgbClr val="FFFFD7"/>
                    </a:gs>
                    <a:gs pos="100000">
                      <a:srgbClr val="FFCCFF"/>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sz="1800" b="0">
              <a:solidFill>
                <a:srgbClr val="000000"/>
              </a:solidFill>
            </a:endParaRPr>
          </a:p>
        </p:txBody>
      </p:sp>
      <p:pic>
        <p:nvPicPr>
          <p:cNvPr id="65539" name="Picture 3" descr="vogel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886200"/>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FIREW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19600" y="2590800"/>
            <a:ext cx="1371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descr="FIREW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667000" y="2895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FIREW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304800" y="3657600"/>
            <a:ext cx="1371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FIREW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7391400" y="3124200"/>
            <a:ext cx="1371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descr="FIREW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5105400" y="0"/>
            <a:ext cx="2667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9" descr="FIREW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3124200" y="838200"/>
            <a:ext cx="1371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descr="FIREW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6858000" y="1676400"/>
            <a:ext cx="12303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descr="FIREW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0" y="0"/>
            <a:ext cx="358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AutoShape 14"/>
          <p:cNvSpPr>
            <a:spLocks noChangeArrowheads="1"/>
          </p:cNvSpPr>
          <p:nvPr/>
        </p:nvSpPr>
        <p:spPr bwMode="auto">
          <a:xfrm>
            <a:off x="6705600" y="5562600"/>
            <a:ext cx="457200" cy="457200"/>
          </a:xfrm>
          <a:prstGeom prst="star24">
            <a:avLst>
              <a:gd name="adj" fmla="val 37500"/>
            </a:avLst>
          </a:prstGeom>
          <a:solidFill>
            <a:srgbClr val="00FF00"/>
          </a:solidFill>
          <a:ln w="9525">
            <a:solidFill>
              <a:srgbClr val="FF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38927" name="AutoShape 15"/>
          <p:cNvSpPr>
            <a:spLocks noChangeArrowheads="1"/>
          </p:cNvSpPr>
          <p:nvPr/>
        </p:nvSpPr>
        <p:spPr bwMode="auto">
          <a:xfrm>
            <a:off x="1219200" y="5791200"/>
            <a:ext cx="381000" cy="381000"/>
          </a:xfrm>
          <a:prstGeom prst="star16">
            <a:avLst>
              <a:gd name="adj" fmla="val 37500"/>
            </a:avLst>
          </a:prstGeom>
          <a:solidFill>
            <a:srgbClr val="FF0066"/>
          </a:solidFill>
          <a:ln w="9525">
            <a:solidFill>
              <a:srgbClr val="00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grpSp>
        <p:nvGrpSpPr>
          <p:cNvPr id="38928" name="Group 16"/>
          <p:cNvGrpSpPr/>
          <p:nvPr/>
        </p:nvGrpSpPr>
        <p:grpSpPr bwMode="auto">
          <a:xfrm rot="-407845">
            <a:off x="-1847850" y="1931988"/>
            <a:ext cx="1849438" cy="1101725"/>
            <a:chOff x="4224" y="0"/>
            <a:chExt cx="1243" cy="1122"/>
          </a:xfrm>
        </p:grpSpPr>
        <p:pic>
          <p:nvPicPr>
            <p:cNvPr id="65556" name="Picture 17" descr="index_image559"/>
            <p:cNvPicPr>
              <a:picLocks noChangeAspect="1" noChangeArrowheads="1" noCrop="1"/>
            </p:cNvPicPr>
            <p:nvPr/>
          </p:nvPicPr>
          <p:blipFill>
            <a:blip r:embed="rId7">
              <a:lum bright="38000" contrast="6000"/>
              <a:extLst>
                <a:ext uri="{28A0092B-C50C-407E-A947-70E740481C1C}">
                  <a14:useLocalDpi xmlns:a14="http://schemas.microsoft.com/office/drawing/2010/main" val="0"/>
                </a:ext>
              </a:extLst>
            </a:blip>
            <a:srcRect/>
            <a:stretch>
              <a:fillRect/>
            </a:stretch>
          </p:blipFill>
          <p:spPr bwMode="auto">
            <a:xfrm>
              <a:off x="4560" y="528"/>
              <a:ext cx="907"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18" descr="index_image559"/>
            <p:cNvPicPr>
              <a:picLocks noChangeAspect="1" noChangeArrowheads="1" noCrop="1"/>
            </p:cNvPicPr>
            <p:nvPr/>
          </p:nvPicPr>
          <p:blipFill>
            <a:blip r:embed="rId7">
              <a:lum bright="14000" contrast="24000"/>
              <a:extLst>
                <a:ext uri="{28A0092B-C50C-407E-A947-70E740481C1C}">
                  <a14:useLocalDpi xmlns:a14="http://schemas.microsoft.com/office/drawing/2010/main" val="0"/>
                </a:ext>
              </a:extLst>
            </a:blip>
            <a:srcRect/>
            <a:stretch>
              <a:fillRect/>
            </a:stretch>
          </p:blipFill>
          <p:spPr bwMode="auto">
            <a:xfrm rot="-1599528">
              <a:off x="4224" y="0"/>
              <a:ext cx="907"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551" name="Group 19"/>
          <p:cNvGrpSpPr/>
          <p:nvPr/>
        </p:nvGrpSpPr>
        <p:grpSpPr bwMode="auto">
          <a:xfrm>
            <a:off x="-838200" y="5105400"/>
            <a:ext cx="11430000" cy="1752600"/>
            <a:chOff x="-528" y="3216"/>
            <a:chExt cx="7200" cy="1104"/>
          </a:xfrm>
        </p:grpSpPr>
        <p:pic>
          <p:nvPicPr>
            <p:cNvPr id="65554" name="Picture 20" descr="Picture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 y="3504"/>
              <a:ext cx="576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21" descr="index_image445"/>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528" y="3216"/>
              <a:ext cx="614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934" name="Vi-t Nam Ð-t Nu-c Tôi - Various Artists - T-i_ lyrics_ nh-c ch- bài hát_ upload b-i dh96.sj.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10">
            <a:extLst>
              <a:ext uri="{28A0092B-C50C-407E-A947-70E740481C1C}">
                <a14:useLocalDpi xmlns:a14="http://schemas.microsoft.com/office/drawing/2010/main" val="0"/>
              </a:ext>
            </a:extLst>
          </a:blip>
          <a:srcRect/>
          <a:stretch>
            <a:fillRect/>
          </a:stretch>
        </p:blipFill>
        <p:spPr bwMode="auto">
          <a:xfrm>
            <a:off x="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3" name="Rectangle 12"/>
          <p:cNvSpPr>
            <a:spLocks noChangeArrowheads="1"/>
          </p:cNvSpPr>
          <p:nvPr/>
        </p:nvSpPr>
        <p:spPr bwMode="auto">
          <a:xfrm>
            <a:off x="533400" y="331788"/>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sz="6000" i="1">
                <a:solidFill>
                  <a:srgbClr val="FF0000"/>
                </a:solidFill>
                <a:latin typeface="Times New Roman" panose="02020603050405020304" pitchFamily="18" charset="0"/>
              </a:rPr>
              <a:t>Chúc các em học sinh chăm ngoan, học giỏi!</a:t>
            </a:r>
            <a:r>
              <a:rPr lang="en-US" sz="5400" b="0" i="1">
                <a:solidFill>
                  <a:srgbClr val="FF0000"/>
                </a:solidFill>
                <a:latin typeface="Times New Roman" panose="02020603050405020304" pitchFamily="18" charset="0"/>
              </a:rPr>
              <a:t>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389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38919"/>
                                        </p:tgtEl>
                                        <p:attrNameLst>
                                          <p:attrName>style.visibility</p:attrName>
                                        </p:attrNameLst>
                                      </p:cBhvr>
                                      <p:to>
                                        <p:strVal val="visible"/>
                                      </p:to>
                                    </p:set>
                                  </p:childTnLst>
                                </p:cTn>
                              </p:par>
                              <p:par>
                                <p:cTn id="9" presetID="2" presetClass="entr" presetSubtype="2" repeatCount="indefinite" fill="hold" nodeType="withEffect">
                                  <p:stCondLst>
                                    <p:cond delay="0"/>
                                  </p:stCondLst>
                                  <p:childTnLst>
                                    <p:set>
                                      <p:cBhvr>
                                        <p:cTn id="10" dur="1" fill="hold">
                                          <p:stCondLst>
                                            <p:cond delay="0"/>
                                          </p:stCondLst>
                                        </p:cTn>
                                        <p:tgtEl>
                                          <p:spTgt spid="38928"/>
                                        </p:tgtEl>
                                        <p:attrNameLst>
                                          <p:attrName>style.visibility</p:attrName>
                                        </p:attrNameLst>
                                      </p:cBhvr>
                                      <p:to>
                                        <p:strVal val="visible"/>
                                      </p:to>
                                    </p:set>
                                    <p:anim calcmode="lin" valueType="num">
                                      <p:cBhvr additive="base">
                                        <p:cTn id="11" dur="15000" fill="hold"/>
                                        <p:tgtEl>
                                          <p:spTgt spid="38928"/>
                                        </p:tgtEl>
                                        <p:attrNameLst>
                                          <p:attrName>ppt_x</p:attrName>
                                        </p:attrNameLst>
                                      </p:cBhvr>
                                      <p:tavLst>
                                        <p:tav tm="0">
                                          <p:val>
                                            <p:strVal val="1+#ppt_w/2"/>
                                          </p:val>
                                        </p:tav>
                                        <p:tav tm="100000">
                                          <p:val>
                                            <p:strVal val="#ppt_x"/>
                                          </p:val>
                                        </p:tav>
                                      </p:tavLst>
                                    </p:anim>
                                    <p:anim calcmode="lin" valueType="num">
                                      <p:cBhvr additive="base">
                                        <p:cTn id="12" dur="15000" fill="hold"/>
                                        <p:tgtEl>
                                          <p:spTgt spid="38928"/>
                                        </p:tgtEl>
                                        <p:attrNameLst>
                                          <p:attrName>ppt_y</p:attrName>
                                        </p:attrNameLst>
                                      </p:cBhvr>
                                      <p:tavLst>
                                        <p:tav tm="0">
                                          <p:val>
                                            <p:strVal val="#ppt_y"/>
                                          </p:val>
                                        </p:tav>
                                        <p:tav tm="100000">
                                          <p:val>
                                            <p:strVal val="#ppt_y"/>
                                          </p:val>
                                        </p:tav>
                                      </p:tavLst>
                                    </p:anim>
                                  </p:childTnLst>
                                </p:cTn>
                              </p:par>
                              <p:par>
                                <p:cTn id="13" presetID="28" presetClass="entr" presetSubtype="0" repeatCount="indefinite" fill="hold" grpId="0" nodeType="withEffect">
                                  <p:stCondLst>
                                    <p:cond delay="0"/>
                                  </p:stCondLst>
                                  <p:childTnLst>
                                    <p:set>
                                      <p:cBhvr>
                                        <p:cTn id="14" dur="1" fill="hold">
                                          <p:stCondLst>
                                            <p:cond delay="0"/>
                                          </p:stCondLst>
                                        </p:cTn>
                                        <p:tgtEl>
                                          <p:spTgt spid="38926"/>
                                        </p:tgtEl>
                                        <p:attrNameLst>
                                          <p:attrName>style.visibility</p:attrName>
                                        </p:attrNameLst>
                                      </p:cBhvr>
                                      <p:to>
                                        <p:strVal val="visible"/>
                                      </p:to>
                                    </p:set>
                                    <p:anim calcmode="lin" valueType="num">
                                      <p:cBhvr>
                                        <p:cTn id="15" dur="3000" fill="hold"/>
                                        <p:tgtEl>
                                          <p:spTgt spid="38926"/>
                                        </p:tgtEl>
                                        <p:attrNameLst>
                                          <p:attrName>ppt_x</p:attrName>
                                        </p:attrNameLst>
                                      </p:cBhvr>
                                      <p:tavLst>
                                        <p:tav tm="0">
                                          <p:val>
                                            <p:strVal val="#ppt_x"/>
                                          </p:val>
                                        </p:tav>
                                        <p:tav tm="100000">
                                          <p:val>
                                            <p:strVal val="#ppt_x"/>
                                          </p:val>
                                        </p:tav>
                                      </p:tavLst>
                                    </p:anim>
                                    <p:anim calcmode="lin" valueType="num">
                                      <p:cBhvr>
                                        <p:cTn id="16" dur="3000" fill="hold"/>
                                        <p:tgtEl>
                                          <p:spTgt spid="38926"/>
                                        </p:tgtEl>
                                        <p:attrNameLst>
                                          <p:attrName>ppt_y</p:attrName>
                                        </p:attrNameLst>
                                      </p:cBhvr>
                                      <p:tavLst>
                                        <p:tav tm="0">
                                          <p:val>
                                            <p:strVal val="#ppt_y+1"/>
                                          </p:val>
                                        </p:tav>
                                        <p:tav tm="100000">
                                          <p:val>
                                            <p:strVal val="#ppt_y-1"/>
                                          </p:val>
                                        </p:tav>
                                      </p:tavLst>
                                    </p:anim>
                                  </p:childTnLst>
                                </p:cTn>
                              </p:par>
                              <p:par>
                                <p:cTn id="17" presetID="28" presetClass="entr" presetSubtype="0" repeatCount="indefinite" fill="hold" grpId="0" nodeType="withEffect">
                                  <p:stCondLst>
                                    <p:cond delay="0"/>
                                  </p:stCondLst>
                                  <p:childTnLst>
                                    <p:set>
                                      <p:cBhvr>
                                        <p:cTn id="18" dur="1" fill="hold">
                                          <p:stCondLst>
                                            <p:cond delay="0"/>
                                          </p:stCondLst>
                                        </p:cTn>
                                        <p:tgtEl>
                                          <p:spTgt spid="38927"/>
                                        </p:tgtEl>
                                        <p:attrNameLst>
                                          <p:attrName>style.visibility</p:attrName>
                                        </p:attrNameLst>
                                      </p:cBhvr>
                                      <p:to>
                                        <p:strVal val="visible"/>
                                      </p:to>
                                    </p:set>
                                    <p:anim calcmode="lin" valueType="num">
                                      <p:cBhvr>
                                        <p:cTn id="19" dur="3000" fill="hold"/>
                                        <p:tgtEl>
                                          <p:spTgt spid="38927"/>
                                        </p:tgtEl>
                                        <p:attrNameLst>
                                          <p:attrName>ppt_x</p:attrName>
                                        </p:attrNameLst>
                                      </p:cBhvr>
                                      <p:tavLst>
                                        <p:tav tm="0">
                                          <p:val>
                                            <p:strVal val="#ppt_x"/>
                                          </p:val>
                                        </p:tav>
                                        <p:tav tm="100000">
                                          <p:val>
                                            <p:strVal val="#ppt_x"/>
                                          </p:val>
                                        </p:tav>
                                      </p:tavLst>
                                    </p:anim>
                                    <p:anim calcmode="lin" valueType="num">
                                      <p:cBhvr>
                                        <p:cTn id="20" dur="3000" fill="hold"/>
                                        <p:tgtEl>
                                          <p:spTgt spid="38927"/>
                                        </p:tgtEl>
                                        <p:attrNameLst>
                                          <p:attrName>ppt_y</p:attrName>
                                        </p:attrNameLst>
                                      </p:cBhvr>
                                      <p:tavLst>
                                        <p:tav tm="0">
                                          <p:val>
                                            <p:strVal val="#ppt_y+1"/>
                                          </p:val>
                                        </p:tav>
                                        <p:tav tm="100000">
                                          <p:val>
                                            <p:strVal val="#ppt_y-1"/>
                                          </p:val>
                                        </p:tav>
                                      </p:tavLst>
                                    </p:anim>
                                  </p:childTnLst>
                                </p:cTn>
                              </p:par>
                              <p:par>
                                <p:cTn id="21" presetID="1" presetClass="entr" presetSubtype="0" fill="hold" nodeType="withEffect">
                                  <p:stCondLst>
                                    <p:cond delay="0"/>
                                  </p:stCondLst>
                                  <p:childTnLst>
                                    <p:set>
                                      <p:cBhvr>
                                        <p:cTn id="22" dur="1" fill="hold">
                                          <p:stCondLst>
                                            <p:cond delay="499"/>
                                          </p:stCondLst>
                                        </p:cTn>
                                        <p:tgtEl>
                                          <p:spTgt spid="389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389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499"/>
                                          </p:stCondLst>
                                        </p:cTn>
                                        <p:tgtEl>
                                          <p:spTgt spid="389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499"/>
                                          </p:stCondLst>
                                        </p:cTn>
                                        <p:tgtEl>
                                          <p:spTgt spid="38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9" fill="hold" display="0">
                  <p:stCondLst>
                    <p:cond delay="indefinite"/>
                  </p:stCondLst>
                  <p:endCondLst>
                    <p:cond evt="onNext" delay="0">
                      <p:tgtEl>
                        <p:sldTgt/>
                      </p:tgtEl>
                    </p:cond>
                    <p:cond evt="onPrev" delay="0">
                      <p:tgtEl>
                        <p:sldTgt/>
                      </p:tgtEl>
                    </p:cond>
                    <p:cond evt="onStopAudio" delay="0">
                      <p:tgtEl>
                        <p:sldTgt/>
                      </p:tgtEl>
                    </p:cond>
                  </p:endCondLst>
                </p:cTn>
                <p:tgtEl>
                  <p:spTgt spid="38934"/>
                </p:tgtEl>
              </p:cMediaNode>
            </p:audio>
          </p:childTnLst>
        </p:cTn>
      </p:par>
    </p:tnLst>
    <p:bldLst>
      <p:bldP spid="38926" grpId="0" animBg="1"/>
      <p:bldP spid="389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6431" name="Line 47"/>
          <p:cNvSpPr>
            <a:spLocks noChangeShapeType="1"/>
          </p:cNvSpPr>
          <p:nvPr/>
        </p:nvSpPr>
        <p:spPr bwMode="auto">
          <a:xfrm flipH="1">
            <a:off x="5257800" y="1981200"/>
            <a:ext cx="1066800" cy="5334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6430" name="Line 46"/>
          <p:cNvSpPr>
            <a:spLocks noChangeShapeType="1"/>
          </p:cNvSpPr>
          <p:nvPr/>
        </p:nvSpPr>
        <p:spPr bwMode="auto">
          <a:xfrm>
            <a:off x="6553200" y="1981200"/>
            <a:ext cx="1066800" cy="5334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6426" name="Line 42"/>
          <p:cNvSpPr>
            <a:spLocks noChangeShapeType="1"/>
          </p:cNvSpPr>
          <p:nvPr/>
        </p:nvSpPr>
        <p:spPr bwMode="auto">
          <a:xfrm>
            <a:off x="6781800" y="4648200"/>
            <a:ext cx="0" cy="14478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6427" name="Line 43"/>
          <p:cNvSpPr>
            <a:spLocks noChangeShapeType="1"/>
          </p:cNvSpPr>
          <p:nvPr/>
        </p:nvSpPr>
        <p:spPr bwMode="auto">
          <a:xfrm>
            <a:off x="8229600" y="4648200"/>
            <a:ext cx="0" cy="14478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6428" name="Line 44"/>
          <p:cNvSpPr>
            <a:spLocks noChangeShapeType="1"/>
          </p:cNvSpPr>
          <p:nvPr/>
        </p:nvSpPr>
        <p:spPr bwMode="auto">
          <a:xfrm flipH="1">
            <a:off x="6858000" y="3124200"/>
            <a:ext cx="762000" cy="9906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6429" name="Line 45"/>
          <p:cNvSpPr>
            <a:spLocks noChangeShapeType="1"/>
          </p:cNvSpPr>
          <p:nvPr/>
        </p:nvSpPr>
        <p:spPr bwMode="auto">
          <a:xfrm>
            <a:off x="7620000" y="3200400"/>
            <a:ext cx="685800" cy="9144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6416" name="Line 32"/>
          <p:cNvSpPr>
            <a:spLocks noChangeShapeType="1"/>
          </p:cNvSpPr>
          <p:nvPr/>
        </p:nvSpPr>
        <p:spPr bwMode="auto">
          <a:xfrm>
            <a:off x="5257800" y="3276600"/>
            <a:ext cx="0" cy="28194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6415" name="Line 31"/>
          <p:cNvSpPr>
            <a:spLocks noChangeShapeType="1"/>
          </p:cNvSpPr>
          <p:nvPr/>
        </p:nvSpPr>
        <p:spPr bwMode="auto">
          <a:xfrm>
            <a:off x="3352800" y="3352800"/>
            <a:ext cx="0" cy="25146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6414" name="Line 30"/>
          <p:cNvSpPr>
            <a:spLocks noChangeShapeType="1"/>
          </p:cNvSpPr>
          <p:nvPr/>
        </p:nvSpPr>
        <p:spPr bwMode="auto">
          <a:xfrm>
            <a:off x="838200" y="3352800"/>
            <a:ext cx="0" cy="25146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6407" name="Line 23"/>
          <p:cNvSpPr>
            <a:spLocks noChangeShapeType="1"/>
          </p:cNvSpPr>
          <p:nvPr/>
        </p:nvSpPr>
        <p:spPr bwMode="auto">
          <a:xfrm>
            <a:off x="2514600" y="1981200"/>
            <a:ext cx="1066800" cy="6096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6406" name="Line 22"/>
          <p:cNvSpPr>
            <a:spLocks noChangeShapeType="1"/>
          </p:cNvSpPr>
          <p:nvPr/>
        </p:nvSpPr>
        <p:spPr bwMode="auto">
          <a:xfrm flipH="1">
            <a:off x="1219200" y="1981200"/>
            <a:ext cx="1143000" cy="6096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6398" name="Line 14"/>
          <p:cNvSpPr>
            <a:spLocks noChangeShapeType="1"/>
          </p:cNvSpPr>
          <p:nvPr/>
        </p:nvSpPr>
        <p:spPr bwMode="auto">
          <a:xfrm>
            <a:off x="5105400" y="1219200"/>
            <a:ext cx="1066800" cy="3810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6397" name="Line 13"/>
          <p:cNvSpPr>
            <a:spLocks noChangeShapeType="1"/>
          </p:cNvSpPr>
          <p:nvPr/>
        </p:nvSpPr>
        <p:spPr bwMode="auto">
          <a:xfrm flipH="1">
            <a:off x="2362200" y="1143000"/>
            <a:ext cx="1295400" cy="4572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35855" name="Rectangle 2"/>
          <p:cNvSpPr/>
          <p:nvPr/>
        </p:nvSpPr>
        <p:spPr>
          <a:xfrm>
            <a:off x="0" y="0"/>
            <a:ext cx="9144000" cy="588963"/>
          </a:xfrm>
          <a:prstGeom prst="rect">
            <a:avLst/>
          </a:prstGeom>
          <a:solidFill>
            <a:srgbClr val="66FF33"/>
          </a:solidFill>
          <a:ln w="9525" cap="flat" cmpd="sng">
            <a:solidFill>
              <a:srgbClr val="66FF33"/>
            </a:solidFill>
            <a:prstDash val="solid"/>
            <a:miter/>
            <a:headEnd type="none" w="med" len="med"/>
            <a:tailEnd type="none" w="med" len="med"/>
          </a:ln>
        </p:spPr>
        <p:txBody>
          <a:bodyPr anchor="t" anchorCtr="0">
            <a:spAutoFit/>
          </a:bodyPr>
          <a:lstStyle/>
          <a:p>
            <a:pPr algn="ctr">
              <a:spcBef>
                <a:spcPct val="50000"/>
              </a:spcBef>
            </a:pPr>
            <a:r>
              <a:rPr lang="en-US" altLang="zh-CN" sz="3200" dirty="0">
                <a:solidFill>
                  <a:srgbClr val="CC6600"/>
                </a:solidFill>
              </a:rPr>
              <a:t>ÔN TẬP TIẾNG VIỆT</a:t>
            </a:r>
            <a:endParaRPr lang="en-US" altLang="zh-CN" sz="3200" dirty="0">
              <a:solidFill>
                <a:srgbClr val="CC6600"/>
              </a:solidFill>
              <a:ea typeface="Times New Roman" panose="02020603050405020304" pitchFamily="18" charset="0"/>
            </a:endParaRPr>
          </a:p>
        </p:txBody>
      </p:sp>
      <p:sp>
        <p:nvSpPr>
          <p:cNvPr id="35856" name="Text Box 3"/>
          <p:cNvSpPr txBox="1"/>
          <p:nvPr/>
        </p:nvSpPr>
        <p:spPr>
          <a:xfrm>
            <a:off x="0" y="609600"/>
            <a:ext cx="2895600" cy="830263"/>
          </a:xfrm>
          <a:prstGeom prst="rect">
            <a:avLst/>
          </a:prstGeom>
          <a:noFill/>
          <a:ln w="9525">
            <a:noFill/>
          </a:ln>
        </p:spPr>
        <p:txBody>
          <a:bodyPr anchor="t" anchorCtr="0">
            <a:spAutoFit/>
          </a:bodyPr>
          <a:lstStyle/>
          <a:p>
            <a:pPr>
              <a:spcBef>
                <a:spcPct val="10000"/>
              </a:spcBef>
            </a:pPr>
            <a:r>
              <a:rPr lang="en-US" altLang="zh-CN" sz="2000" u="sng" dirty="0">
                <a:solidFill>
                  <a:srgbClr val="FFFF00"/>
                </a:solidFill>
              </a:rPr>
              <a:t>I/ ÔN LÝ THUYẾT </a:t>
            </a:r>
          </a:p>
          <a:p>
            <a:pPr>
              <a:spcBef>
                <a:spcPct val="10000"/>
              </a:spcBef>
            </a:pPr>
            <a:r>
              <a:rPr lang="en-US" altLang="zh-CN" dirty="0">
                <a:solidFill>
                  <a:srgbClr val="FFFFFF"/>
                </a:solidFill>
              </a:rPr>
              <a:t>1. </a:t>
            </a:r>
            <a:r>
              <a:rPr lang="en-US" altLang="zh-CN" u="sng" dirty="0">
                <a:solidFill>
                  <a:srgbClr val="FFFFFF"/>
                </a:solidFill>
              </a:rPr>
              <a:t>Từ phức</a:t>
            </a:r>
            <a:endParaRPr lang="en-US" altLang="zh-CN" sz="1800" u="sng" dirty="0">
              <a:solidFill>
                <a:srgbClr val="FFFF00"/>
              </a:solidFill>
            </a:endParaRPr>
          </a:p>
        </p:txBody>
      </p:sp>
      <p:sp>
        <p:nvSpPr>
          <p:cNvPr id="35857" name="Text Box 4"/>
          <p:cNvSpPr txBox="1"/>
          <p:nvPr/>
        </p:nvSpPr>
        <p:spPr>
          <a:xfrm>
            <a:off x="3505200" y="914400"/>
            <a:ext cx="1676400" cy="461963"/>
          </a:xfrm>
          <a:prstGeom prst="rect">
            <a:avLst/>
          </a:prstGeom>
          <a:solidFill>
            <a:srgbClr val="FFCC00"/>
          </a:solidFill>
          <a:ln w="28575" cap="flat" cmpd="sng">
            <a:solidFill>
              <a:srgbClr val="FF3300"/>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TỪ PHỨC</a:t>
            </a:r>
            <a:endParaRPr lang="en-US" altLang="zh-CN" dirty="0">
              <a:solidFill>
                <a:srgbClr val="000000"/>
              </a:solidFill>
              <a:ea typeface="Times New Roman" panose="02020603050405020304" pitchFamily="18" charset="0"/>
            </a:endParaRPr>
          </a:p>
        </p:txBody>
      </p:sp>
      <p:sp>
        <p:nvSpPr>
          <p:cNvPr id="16389" name="Rectangle 5"/>
          <p:cNvSpPr>
            <a:spLocks noChangeArrowheads="1"/>
          </p:cNvSpPr>
          <p:nvPr/>
        </p:nvSpPr>
        <p:spPr bwMode="auto">
          <a:xfrm>
            <a:off x="2590800" y="3886200"/>
            <a:ext cx="403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6390" name="Rectangle 6"/>
          <p:cNvSpPr>
            <a:spLocks noChangeArrowheads="1"/>
          </p:cNvSpPr>
          <p:nvPr/>
        </p:nvSpPr>
        <p:spPr bwMode="auto">
          <a:xfrm>
            <a:off x="990600" y="3352800"/>
            <a:ext cx="533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35860" name="Text Box 11"/>
          <p:cNvSpPr txBox="1"/>
          <p:nvPr/>
        </p:nvSpPr>
        <p:spPr>
          <a:xfrm>
            <a:off x="1828800" y="1600200"/>
            <a:ext cx="1447800" cy="485775"/>
          </a:xfrm>
          <a:prstGeom prst="rect">
            <a:avLst/>
          </a:prstGeom>
          <a:solidFill>
            <a:srgbClr val="FFFF00"/>
          </a:solidFill>
          <a:ln w="28575" cap="flat" cmpd="sng">
            <a:solidFill>
              <a:srgbClr val="FF0000"/>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Từ ghép</a:t>
            </a:r>
          </a:p>
        </p:txBody>
      </p:sp>
      <p:sp>
        <p:nvSpPr>
          <p:cNvPr id="35861" name="Text Box 12"/>
          <p:cNvSpPr txBox="1"/>
          <p:nvPr/>
        </p:nvSpPr>
        <p:spPr>
          <a:xfrm>
            <a:off x="5791200" y="1600200"/>
            <a:ext cx="1219200" cy="461963"/>
          </a:xfrm>
          <a:prstGeom prst="rect">
            <a:avLst/>
          </a:prstGeom>
          <a:solidFill>
            <a:srgbClr val="FFFF00"/>
          </a:solidFill>
          <a:ln w="38100" cap="flat" cmpd="sng">
            <a:solidFill>
              <a:srgbClr val="FF9900"/>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Từ láy</a:t>
            </a:r>
            <a:endParaRPr lang="en-US" altLang="zh-CN" dirty="0">
              <a:solidFill>
                <a:srgbClr val="000000"/>
              </a:solidFill>
              <a:ea typeface="Times New Roman" panose="02020603050405020304" pitchFamily="18" charset="0"/>
            </a:endParaRPr>
          </a:p>
        </p:txBody>
      </p:sp>
      <p:sp>
        <p:nvSpPr>
          <p:cNvPr id="16401" name="AutoShape 17"/>
          <p:cNvSpPr/>
          <p:nvPr/>
        </p:nvSpPr>
        <p:spPr>
          <a:xfrm>
            <a:off x="1476375" y="3403600"/>
            <a:ext cx="5000625" cy="1773238"/>
          </a:xfrm>
          <a:prstGeom prst="cloudCallout">
            <a:avLst>
              <a:gd name="adj1" fmla="val -19236"/>
              <a:gd name="adj2" fmla="val -117412"/>
            </a:avLst>
          </a:prstGeom>
          <a:solidFill>
            <a:srgbClr val="99FF33"/>
          </a:solidFill>
          <a:ln w="9525">
            <a:noFill/>
          </a:ln>
        </p:spPr>
        <p:txBody>
          <a:bodyPr anchor="t" anchorCtr="0">
            <a:spAutoFit/>
          </a:bodyPr>
          <a:lstStyle/>
          <a:p>
            <a:pPr algn="ctr">
              <a:spcBef>
                <a:spcPct val="50000"/>
              </a:spcBef>
            </a:pPr>
            <a:r>
              <a:rPr lang="en-US" altLang="zh-CN" dirty="0">
                <a:solidFill>
                  <a:srgbClr val="660066"/>
                </a:solidFill>
              </a:rPr>
              <a:t>Từ ghép có mấy loại nhỏ,được phân biệt như thế nào?Cho ví dụ?</a:t>
            </a:r>
          </a:p>
        </p:txBody>
      </p:sp>
      <p:sp>
        <p:nvSpPr>
          <p:cNvPr id="16404" name="Text Box 20"/>
          <p:cNvSpPr txBox="1"/>
          <p:nvPr/>
        </p:nvSpPr>
        <p:spPr>
          <a:xfrm>
            <a:off x="228600" y="2590800"/>
            <a:ext cx="1676400" cy="850900"/>
          </a:xfrm>
          <a:prstGeom prst="rect">
            <a:avLst/>
          </a:prstGeom>
          <a:solidFill>
            <a:srgbClr val="FFFF99"/>
          </a:solidFill>
          <a:ln w="28575" cap="flat" cmpd="sng">
            <a:solidFill>
              <a:srgbClr val="FF00FF"/>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Từ ghép chính phụ</a:t>
            </a:r>
          </a:p>
        </p:txBody>
      </p:sp>
      <p:sp>
        <p:nvSpPr>
          <p:cNvPr id="16405" name="Text Box 21"/>
          <p:cNvSpPr txBox="1"/>
          <p:nvPr/>
        </p:nvSpPr>
        <p:spPr>
          <a:xfrm>
            <a:off x="2667000" y="2590800"/>
            <a:ext cx="1371600" cy="850900"/>
          </a:xfrm>
          <a:prstGeom prst="rect">
            <a:avLst/>
          </a:prstGeom>
          <a:solidFill>
            <a:srgbClr val="FFFF99"/>
          </a:solidFill>
          <a:ln w="28575" cap="flat" cmpd="sng">
            <a:solidFill>
              <a:srgbClr val="FF00FF"/>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Từ ghép đẳng lập</a:t>
            </a:r>
            <a:endParaRPr lang="en-US" altLang="zh-CN" dirty="0">
              <a:solidFill>
                <a:srgbClr val="000000"/>
              </a:solidFill>
              <a:ea typeface="Times New Roman" panose="02020603050405020304" pitchFamily="18" charset="0"/>
            </a:endParaRPr>
          </a:p>
        </p:txBody>
      </p:sp>
      <p:sp>
        <p:nvSpPr>
          <p:cNvPr id="16408" name="AutoShape 24"/>
          <p:cNvSpPr/>
          <p:nvPr/>
        </p:nvSpPr>
        <p:spPr>
          <a:xfrm>
            <a:off x="914400" y="3513138"/>
            <a:ext cx="5715000" cy="2763837"/>
          </a:xfrm>
          <a:prstGeom prst="cloudCallout">
            <a:avLst>
              <a:gd name="adj1" fmla="val 35639"/>
              <a:gd name="adj2" fmla="val -113273"/>
            </a:avLst>
          </a:prstGeom>
          <a:solidFill>
            <a:srgbClr val="00FFFF"/>
          </a:solidFill>
          <a:ln w="9525">
            <a:noFill/>
          </a:ln>
        </p:spPr>
        <p:txBody>
          <a:bodyPr anchor="t" anchorCtr="0">
            <a:spAutoFit/>
          </a:bodyPr>
          <a:lstStyle/>
          <a:p>
            <a:pPr>
              <a:spcBef>
                <a:spcPct val="50000"/>
              </a:spcBef>
            </a:pPr>
            <a:r>
              <a:rPr lang="en-US" altLang="zh-CN" sz="2800" dirty="0">
                <a:solidFill>
                  <a:srgbClr val="660066"/>
                </a:solidFill>
              </a:rPr>
              <a:t>Từ láy có mấy loại nhỏ, mỗi loại có đặc điểm gì khác nhau? Cho ví dụ?</a:t>
            </a:r>
          </a:p>
        </p:txBody>
      </p:sp>
      <p:sp>
        <p:nvSpPr>
          <p:cNvPr id="16409" name="Text Box 25"/>
          <p:cNvSpPr txBox="1"/>
          <p:nvPr/>
        </p:nvSpPr>
        <p:spPr>
          <a:xfrm>
            <a:off x="7239000" y="2514600"/>
            <a:ext cx="1600200" cy="860425"/>
          </a:xfrm>
          <a:prstGeom prst="rect">
            <a:avLst/>
          </a:prstGeom>
          <a:solidFill>
            <a:srgbClr val="FFFF99"/>
          </a:solidFill>
          <a:ln w="38100" cap="flat" cmpd="sng">
            <a:solidFill>
              <a:srgbClr val="CC6600"/>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Từ láy bộ phận</a:t>
            </a:r>
            <a:endParaRPr lang="en-US" altLang="zh-CN" dirty="0">
              <a:solidFill>
                <a:srgbClr val="000000"/>
              </a:solidFill>
              <a:ea typeface="Times New Roman" panose="02020603050405020304" pitchFamily="18" charset="0"/>
            </a:endParaRPr>
          </a:p>
        </p:txBody>
      </p:sp>
      <p:sp>
        <p:nvSpPr>
          <p:cNvPr id="16410" name="Text Box 26"/>
          <p:cNvSpPr txBox="1"/>
          <p:nvPr/>
        </p:nvSpPr>
        <p:spPr>
          <a:xfrm>
            <a:off x="4648200" y="2514600"/>
            <a:ext cx="1371600" cy="860425"/>
          </a:xfrm>
          <a:prstGeom prst="rect">
            <a:avLst/>
          </a:prstGeom>
          <a:solidFill>
            <a:srgbClr val="FFFF99"/>
          </a:solidFill>
          <a:ln w="38100" cap="flat" cmpd="sng">
            <a:solidFill>
              <a:srgbClr val="CC6600"/>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Từ láy to</a:t>
            </a:r>
            <a:r>
              <a:rPr lang="en-US" altLang="zh-CN" dirty="0">
                <a:solidFill>
                  <a:srgbClr val="000000"/>
                </a:solidFill>
                <a:ea typeface="Times New Roman" panose="02020603050405020304" pitchFamily="18" charset="0"/>
              </a:rPr>
              <a:t>à</a:t>
            </a:r>
            <a:r>
              <a:rPr lang="en-US" altLang="zh-CN" dirty="0">
                <a:solidFill>
                  <a:srgbClr val="000000"/>
                </a:solidFill>
              </a:rPr>
              <a:t>n bộ</a:t>
            </a:r>
            <a:endParaRPr lang="en-US" altLang="zh-CN" dirty="0">
              <a:solidFill>
                <a:srgbClr val="000000"/>
              </a:solidFill>
              <a:ea typeface="Times New Roman" panose="02020603050405020304" pitchFamily="18" charset="0"/>
            </a:endParaRPr>
          </a:p>
        </p:txBody>
      </p:sp>
      <p:sp>
        <p:nvSpPr>
          <p:cNvPr id="16411" name="Text Box 27"/>
          <p:cNvSpPr txBox="1"/>
          <p:nvPr/>
        </p:nvSpPr>
        <p:spPr>
          <a:xfrm>
            <a:off x="457200" y="5867400"/>
            <a:ext cx="1143000" cy="485775"/>
          </a:xfrm>
          <a:prstGeom prst="rect">
            <a:avLst/>
          </a:prstGeom>
          <a:solidFill>
            <a:srgbClr val="FFFF99"/>
          </a:solidFill>
          <a:ln w="28575" cap="flat" cmpd="sng">
            <a:solidFill>
              <a:srgbClr val="FF00FF"/>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Xe đạp</a:t>
            </a:r>
          </a:p>
        </p:txBody>
      </p:sp>
      <p:sp>
        <p:nvSpPr>
          <p:cNvPr id="16412" name="Text Box 28"/>
          <p:cNvSpPr txBox="1"/>
          <p:nvPr/>
        </p:nvSpPr>
        <p:spPr>
          <a:xfrm>
            <a:off x="2743200" y="5867400"/>
            <a:ext cx="1295400" cy="485775"/>
          </a:xfrm>
          <a:prstGeom prst="rect">
            <a:avLst/>
          </a:prstGeom>
          <a:solidFill>
            <a:srgbClr val="FFFF99"/>
          </a:solidFill>
          <a:ln w="28575" cap="flat" cmpd="sng">
            <a:solidFill>
              <a:srgbClr val="FF00FF"/>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Bàn ghế</a:t>
            </a:r>
          </a:p>
        </p:txBody>
      </p:sp>
      <p:sp>
        <p:nvSpPr>
          <p:cNvPr id="16413" name="Text Box 29"/>
          <p:cNvSpPr txBox="1"/>
          <p:nvPr/>
        </p:nvSpPr>
        <p:spPr>
          <a:xfrm>
            <a:off x="0" y="5257800"/>
            <a:ext cx="1066800" cy="457200"/>
          </a:xfrm>
          <a:prstGeom prst="rect">
            <a:avLst/>
          </a:prstGeom>
          <a:noFill/>
          <a:ln w="28575">
            <a:noFill/>
          </a:ln>
        </p:spPr>
        <p:txBody>
          <a:bodyPr anchor="t" anchorCtr="0">
            <a:spAutoFit/>
          </a:bodyPr>
          <a:lstStyle/>
          <a:p>
            <a:pPr>
              <a:spcBef>
                <a:spcPct val="50000"/>
              </a:spcBef>
            </a:pPr>
            <a:r>
              <a:rPr lang="en-US" altLang="zh-CN" dirty="0">
                <a:solidFill>
                  <a:srgbClr val="FFFFFF"/>
                </a:solidFill>
              </a:rPr>
              <a:t>VÍ DỤ</a:t>
            </a:r>
          </a:p>
        </p:txBody>
      </p:sp>
      <p:sp>
        <p:nvSpPr>
          <p:cNvPr id="16417" name="Text Box 33"/>
          <p:cNvSpPr txBox="1"/>
          <p:nvPr/>
        </p:nvSpPr>
        <p:spPr>
          <a:xfrm>
            <a:off x="5562600" y="4114800"/>
            <a:ext cx="1676400" cy="800100"/>
          </a:xfrm>
          <a:prstGeom prst="rect">
            <a:avLst/>
          </a:prstGeom>
          <a:solidFill>
            <a:srgbClr val="FFFF99"/>
          </a:solidFill>
          <a:ln w="38100" cap="flat" cmpd="sng">
            <a:solidFill>
              <a:srgbClr val="CC6600"/>
            </a:solidFill>
            <a:prstDash val="solid"/>
            <a:miter/>
            <a:headEnd type="none" w="med" len="med"/>
            <a:tailEnd type="none" w="med" len="med"/>
          </a:ln>
        </p:spPr>
        <p:txBody>
          <a:bodyPr anchor="t" anchorCtr="0">
            <a:spAutoFit/>
          </a:bodyPr>
          <a:lstStyle/>
          <a:p>
            <a:pPr algn="ctr">
              <a:spcBef>
                <a:spcPct val="50000"/>
              </a:spcBef>
            </a:pPr>
            <a:r>
              <a:rPr lang="en-US" altLang="zh-CN" sz="2200" dirty="0">
                <a:solidFill>
                  <a:srgbClr val="000000"/>
                </a:solidFill>
              </a:rPr>
              <a:t>Từ láy phụ âm đầu</a:t>
            </a:r>
            <a:endParaRPr lang="en-US" altLang="zh-CN" sz="2200" dirty="0">
              <a:solidFill>
                <a:srgbClr val="000000"/>
              </a:solidFill>
              <a:ea typeface="Times New Roman" panose="02020603050405020304" pitchFamily="18" charset="0"/>
            </a:endParaRPr>
          </a:p>
        </p:txBody>
      </p:sp>
      <p:sp>
        <p:nvSpPr>
          <p:cNvPr id="16418" name="Text Box 34"/>
          <p:cNvSpPr txBox="1"/>
          <p:nvPr/>
        </p:nvSpPr>
        <p:spPr>
          <a:xfrm>
            <a:off x="7543800" y="4114800"/>
            <a:ext cx="1371600" cy="800100"/>
          </a:xfrm>
          <a:prstGeom prst="rect">
            <a:avLst/>
          </a:prstGeom>
          <a:solidFill>
            <a:srgbClr val="FFFF99"/>
          </a:solidFill>
          <a:ln w="38100" cap="flat" cmpd="sng">
            <a:solidFill>
              <a:srgbClr val="CC6600"/>
            </a:solidFill>
            <a:prstDash val="solid"/>
            <a:miter/>
            <a:headEnd type="none" w="med" len="med"/>
            <a:tailEnd type="none" w="med" len="med"/>
          </a:ln>
        </p:spPr>
        <p:txBody>
          <a:bodyPr anchor="t" anchorCtr="0">
            <a:spAutoFit/>
          </a:bodyPr>
          <a:lstStyle/>
          <a:p>
            <a:pPr algn="ctr">
              <a:spcBef>
                <a:spcPct val="50000"/>
              </a:spcBef>
            </a:pPr>
            <a:r>
              <a:rPr lang="en-US" altLang="zh-CN" sz="2200" dirty="0">
                <a:solidFill>
                  <a:srgbClr val="000000"/>
                </a:solidFill>
              </a:rPr>
              <a:t>Từ láy vần</a:t>
            </a:r>
            <a:endParaRPr lang="en-US" altLang="zh-CN" sz="2200" dirty="0">
              <a:solidFill>
                <a:srgbClr val="000000"/>
              </a:solidFill>
              <a:ea typeface="Times New Roman" panose="02020603050405020304" pitchFamily="18" charset="0"/>
            </a:endParaRPr>
          </a:p>
        </p:txBody>
      </p:sp>
      <p:sp>
        <p:nvSpPr>
          <p:cNvPr id="16423" name="Text Box 39"/>
          <p:cNvSpPr txBox="1"/>
          <p:nvPr/>
        </p:nvSpPr>
        <p:spPr>
          <a:xfrm>
            <a:off x="4572000" y="6096000"/>
            <a:ext cx="1295400" cy="430213"/>
          </a:xfrm>
          <a:prstGeom prst="rect">
            <a:avLst/>
          </a:prstGeom>
          <a:solidFill>
            <a:srgbClr val="FFFF99"/>
          </a:solidFill>
          <a:ln w="38100" cap="flat" cmpd="sng">
            <a:solidFill>
              <a:srgbClr val="FF9900"/>
            </a:solidFill>
            <a:prstDash val="solid"/>
            <a:miter/>
            <a:headEnd type="none" w="med" len="med"/>
            <a:tailEnd type="none" w="med" len="med"/>
          </a:ln>
        </p:spPr>
        <p:txBody>
          <a:bodyPr anchor="t" anchorCtr="0">
            <a:spAutoFit/>
          </a:bodyPr>
          <a:lstStyle/>
          <a:p>
            <a:pPr algn="ctr">
              <a:spcBef>
                <a:spcPct val="50000"/>
              </a:spcBef>
            </a:pPr>
            <a:r>
              <a:rPr lang="en-US" altLang="zh-CN" sz="2200" dirty="0">
                <a:solidFill>
                  <a:srgbClr val="9900CC"/>
                </a:solidFill>
              </a:rPr>
              <a:t>Tim tím</a:t>
            </a:r>
            <a:endParaRPr lang="en-US" altLang="zh-CN" sz="2200" dirty="0">
              <a:solidFill>
                <a:srgbClr val="9900CC"/>
              </a:solidFill>
              <a:ea typeface="Times New Roman" panose="02020603050405020304" pitchFamily="18" charset="0"/>
            </a:endParaRPr>
          </a:p>
        </p:txBody>
      </p:sp>
      <p:sp>
        <p:nvSpPr>
          <p:cNvPr id="16424" name="Text Box 40"/>
          <p:cNvSpPr txBox="1"/>
          <p:nvPr/>
        </p:nvSpPr>
        <p:spPr>
          <a:xfrm>
            <a:off x="6096000" y="6096000"/>
            <a:ext cx="1295400" cy="430213"/>
          </a:xfrm>
          <a:prstGeom prst="rect">
            <a:avLst/>
          </a:prstGeom>
          <a:solidFill>
            <a:srgbClr val="FFFF99"/>
          </a:solidFill>
          <a:ln w="38100" cap="flat" cmpd="sng">
            <a:solidFill>
              <a:srgbClr val="FF9900"/>
            </a:solidFill>
            <a:prstDash val="solid"/>
            <a:miter/>
            <a:headEnd type="none" w="med" len="med"/>
            <a:tailEnd type="none" w="med" len="med"/>
          </a:ln>
        </p:spPr>
        <p:txBody>
          <a:bodyPr anchor="t" anchorCtr="0">
            <a:spAutoFit/>
          </a:bodyPr>
          <a:lstStyle/>
          <a:p>
            <a:pPr algn="ctr">
              <a:spcBef>
                <a:spcPct val="50000"/>
              </a:spcBef>
            </a:pPr>
            <a:r>
              <a:rPr lang="en-US" altLang="zh-CN" sz="2200" dirty="0">
                <a:solidFill>
                  <a:srgbClr val="FF00FF"/>
                </a:solidFill>
              </a:rPr>
              <a:t>Đ</a:t>
            </a:r>
            <a:r>
              <a:rPr lang="en-US" altLang="zh-CN" sz="2200" dirty="0">
                <a:solidFill>
                  <a:srgbClr val="000000"/>
                </a:solidFill>
              </a:rPr>
              <a:t>ẹp </a:t>
            </a:r>
            <a:r>
              <a:rPr lang="en-US" altLang="zh-CN" sz="2200" dirty="0">
                <a:solidFill>
                  <a:srgbClr val="FF00FF"/>
                </a:solidFill>
              </a:rPr>
              <a:t>đ</a:t>
            </a:r>
            <a:r>
              <a:rPr lang="en-US" altLang="zh-CN" sz="2200" dirty="0">
                <a:solidFill>
                  <a:srgbClr val="000000"/>
                </a:solidFill>
              </a:rPr>
              <a:t>ẽ</a:t>
            </a:r>
            <a:endParaRPr lang="en-US" altLang="zh-CN" sz="2200" dirty="0">
              <a:solidFill>
                <a:srgbClr val="000000"/>
              </a:solidFill>
              <a:ea typeface="Times New Roman" panose="02020603050405020304" pitchFamily="18" charset="0"/>
            </a:endParaRPr>
          </a:p>
        </p:txBody>
      </p:sp>
      <p:sp>
        <p:nvSpPr>
          <p:cNvPr id="16425" name="Text Box 41"/>
          <p:cNvSpPr txBox="1"/>
          <p:nvPr/>
        </p:nvSpPr>
        <p:spPr>
          <a:xfrm>
            <a:off x="7620000" y="6096000"/>
            <a:ext cx="1295400" cy="430213"/>
          </a:xfrm>
          <a:prstGeom prst="rect">
            <a:avLst/>
          </a:prstGeom>
          <a:solidFill>
            <a:srgbClr val="FFFF99"/>
          </a:solidFill>
          <a:ln w="28575" cap="flat" cmpd="sng">
            <a:solidFill>
              <a:srgbClr val="FF9900"/>
            </a:solidFill>
            <a:prstDash val="solid"/>
            <a:miter/>
            <a:headEnd type="none" w="med" len="med"/>
            <a:tailEnd type="none" w="med" len="med"/>
          </a:ln>
        </p:spPr>
        <p:txBody>
          <a:bodyPr anchor="t" anchorCtr="0">
            <a:spAutoFit/>
          </a:bodyPr>
          <a:lstStyle/>
          <a:p>
            <a:pPr algn="ctr">
              <a:spcBef>
                <a:spcPct val="50000"/>
              </a:spcBef>
            </a:pPr>
            <a:r>
              <a:rPr lang="en-US" altLang="zh-CN" sz="2200" dirty="0">
                <a:solidFill>
                  <a:srgbClr val="000000"/>
                </a:solidFill>
              </a:rPr>
              <a:t>L</a:t>
            </a:r>
            <a:r>
              <a:rPr lang="en-US" altLang="zh-CN" sz="2200" dirty="0">
                <a:solidFill>
                  <a:srgbClr val="CC6600"/>
                </a:solidFill>
              </a:rPr>
              <a:t>ác</a:t>
            </a:r>
            <a:r>
              <a:rPr lang="en-US" altLang="zh-CN" sz="2200" dirty="0">
                <a:solidFill>
                  <a:srgbClr val="000000"/>
                </a:solidFill>
              </a:rPr>
              <a:t> đ</a:t>
            </a:r>
            <a:r>
              <a:rPr lang="en-US" altLang="zh-CN" sz="2200" dirty="0">
                <a:solidFill>
                  <a:srgbClr val="CC6600"/>
                </a:solidFill>
              </a:rPr>
              <a:t>ác</a:t>
            </a:r>
            <a:endParaRPr lang="en-US" altLang="zh-CN" sz="2200" dirty="0">
              <a:solidFill>
                <a:srgbClr val="CC6600"/>
              </a:solidFill>
              <a:ea typeface="Times New Roman" panose="02020603050405020304"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401"/>
                                        </p:tgtEl>
                                        <p:attrNameLst>
                                          <p:attrName>style.visibility</p:attrName>
                                        </p:attrNameLst>
                                      </p:cBhvr>
                                      <p:to>
                                        <p:strVal val="visible"/>
                                      </p:to>
                                    </p:set>
                                    <p:animEffect transition="in" filter="box(in)">
                                      <p:cBhvr>
                                        <p:cTn id="7" dur="500"/>
                                        <p:tgtEl>
                                          <p:spTgt spid="1640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grpId="1" nodeType="clickEffect">
                                  <p:stCondLst>
                                    <p:cond delay="0"/>
                                  </p:stCondLst>
                                  <p:childTnLst>
                                    <p:anim calcmode="lin" valueType="num">
                                      <p:cBhvr>
                                        <p:cTn id="11" dur="500"/>
                                        <p:tgtEl>
                                          <p:spTgt spid="16401"/>
                                        </p:tgtEl>
                                        <p:attrNameLst>
                                          <p:attrName>ppt_w</p:attrName>
                                        </p:attrNameLst>
                                      </p:cBhvr>
                                      <p:tavLst>
                                        <p:tav tm="0">
                                          <p:val>
                                            <p:strVal val="ppt_w"/>
                                          </p:val>
                                        </p:tav>
                                        <p:tav tm="100000">
                                          <p:val>
                                            <p:fltVal val="0"/>
                                          </p:val>
                                        </p:tav>
                                      </p:tavLst>
                                    </p:anim>
                                    <p:anim calcmode="lin" valueType="num">
                                      <p:cBhvr>
                                        <p:cTn id="12" dur="500"/>
                                        <p:tgtEl>
                                          <p:spTgt spid="16401"/>
                                        </p:tgtEl>
                                        <p:attrNameLst>
                                          <p:attrName>ppt_h</p:attrName>
                                        </p:attrNameLst>
                                      </p:cBhvr>
                                      <p:tavLst>
                                        <p:tav tm="0">
                                          <p:val>
                                            <p:strVal val="ppt_h"/>
                                          </p:val>
                                        </p:tav>
                                        <p:tav tm="100000">
                                          <p:val>
                                            <p:fltVal val="0"/>
                                          </p:val>
                                        </p:tav>
                                      </p:tavLst>
                                    </p:anim>
                                    <p:set>
                                      <p:cBhvr>
                                        <p:cTn id="13" dur="1" fill="hold">
                                          <p:stCondLst>
                                            <p:cond delay="499"/>
                                          </p:stCondLst>
                                        </p:cTn>
                                        <p:tgtEl>
                                          <p:spTgt spid="16401"/>
                                        </p:tgtEl>
                                        <p:attrNameLst>
                                          <p:attrName>style.visibility</p:attrName>
                                        </p:attrNameLst>
                                      </p:cBhvr>
                                      <p:to>
                                        <p:strVal val="hidden"/>
                                      </p:to>
                                    </p:set>
                                  </p:childTnLst>
                                </p:cTn>
                              </p:par>
                              <p:par>
                                <p:cTn id="14" presetID="5" presetClass="entr" presetSubtype="5" fill="hold" nodeType="withEffect">
                                  <p:stCondLst>
                                    <p:cond delay="0"/>
                                  </p:stCondLst>
                                  <p:childTnLst>
                                    <p:set>
                                      <p:cBhvr>
                                        <p:cTn id="15" dur="1" fill="hold">
                                          <p:stCondLst>
                                            <p:cond delay="0"/>
                                          </p:stCondLst>
                                        </p:cTn>
                                        <p:tgtEl>
                                          <p:spTgt spid="16407"/>
                                        </p:tgtEl>
                                        <p:attrNameLst>
                                          <p:attrName>style.visibility</p:attrName>
                                        </p:attrNameLst>
                                      </p:cBhvr>
                                      <p:to>
                                        <p:strVal val="visible"/>
                                      </p:to>
                                    </p:set>
                                    <p:animEffect transition="in" filter="checkerboard(down)">
                                      <p:cBhvr>
                                        <p:cTn id="16" dur="500"/>
                                        <p:tgtEl>
                                          <p:spTgt spid="16407"/>
                                        </p:tgtEl>
                                      </p:cBhvr>
                                    </p:animEffect>
                                  </p:childTnLst>
                                </p:cTn>
                              </p:par>
                              <p:par>
                                <p:cTn id="17" presetID="23" presetClass="entr" presetSubtype="16" fill="hold" grpId="0" nodeType="withEffect">
                                  <p:stCondLst>
                                    <p:cond delay="0"/>
                                  </p:stCondLst>
                                  <p:childTnLst>
                                    <p:set>
                                      <p:cBhvr>
                                        <p:cTn id="18" dur="1" fill="hold">
                                          <p:stCondLst>
                                            <p:cond delay="0"/>
                                          </p:stCondLst>
                                        </p:cTn>
                                        <p:tgtEl>
                                          <p:spTgt spid="16404"/>
                                        </p:tgtEl>
                                        <p:attrNameLst>
                                          <p:attrName>style.visibility</p:attrName>
                                        </p:attrNameLst>
                                      </p:cBhvr>
                                      <p:to>
                                        <p:strVal val="visible"/>
                                      </p:to>
                                    </p:set>
                                    <p:anim calcmode="lin" valueType="num">
                                      <p:cBhvr>
                                        <p:cTn id="19" dur="500" fill="hold"/>
                                        <p:tgtEl>
                                          <p:spTgt spid="16404"/>
                                        </p:tgtEl>
                                        <p:attrNameLst>
                                          <p:attrName>ppt_w</p:attrName>
                                        </p:attrNameLst>
                                      </p:cBhvr>
                                      <p:tavLst>
                                        <p:tav tm="0">
                                          <p:val>
                                            <p:fltVal val="0"/>
                                          </p:val>
                                        </p:tav>
                                        <p:tav tm="100000">
                                          <p:val>
                                            <p:strVal val="#ppt_w"/>
                                          </p:val>
                                        </p:tav>
                                      </p:tavLst>
                                    </p:anim>
                                    <p:anim calcmode="lin" valueType="num">
                                      <p:cBhvr>
                                        <p:cTn id="20" dur="500" fill="hold"/>
                                        <p:tgtEl>
                                          <p:spTgt spid="16404"/>
                                        </p:tgtEl>
                                        <p:attrNameLst>
                                          <p:attrName>ppt_h</p:attrName>
                                        </p:attrNameLst>
                                      </p:cBhvr>
                                      <p:tavLst>
                                        <p:tav tm="0">
                                          <p:val>
                                            <p:fltVal val="0"/>
                                          </p:val>
                                        </p:tav>
                                        <p:tav tm="100000">
                                          <p:val>
                                            <p:strVal val="#ppt_h"/>
                                          </p:val>
                                        </p:tav>
                                      </p:tavLst>
                                    </p:anim>
                                  </p:childTnLst>
                                </p:cTn>
                              </p:par>
                              <p:par>
                                <p:cTn id="21" presetID="5" presetClass="entr" presetSubtype="5" fill="hold" nodeType="withEffect">
                                  <p:stCondLst>
                                    <p:cond delay="0"/>
                                  </p:stCondLst>
                                  <p:childTnLst>
                                    <p:set>
                                      <p:cBhvr>
                                        <p:cTn id="22" dur="1" fill="hold">
                                          <p:stCondLst>
                                            <p:cond delay="0"/>
                                          </p:stCondLst>
                                        </p:cTn>
                                        <p:tgtEl>
                                          <p:spTgt spid="16406"/>
                                        </p:tgtEl>
                                        <p:attrNameLst>
                                          <p:attrName>style.visibility</p:attrName>
                                        </p:attrNameLst>
                                      </p:cBhvr>
                                      <p:to>
                                        <p:strVal val="visible"/>
                                      </p:to>
                                    </p:set>
                                    <p:animEffect transition="in" filter="checkerboard(down)">
                                      <p:cBhvr>
                                        <p:cTn id="23" dur="500"/>
                                        <p:tgtEl>
                                          <p:spTgt spid="16406"/>
                                        </p:tgtEl>
                                      </p:cBhvr>
                                    </p:animEffect>
                                  </p:childTnLst>
                                </p:cTn>
                              </p:par>
                              <p:par>
                                <p:cTn id="24" presetID="23" presetClass="entr" presetSubtype="16" fill="hold" grpId="0" nodeType="withEffect">
                                  <p:stCondLst>
                                    <p:cond delay="0"/>
                                  </p:stCondLst>
                                  <p:childTnLst>
                                    <p:set>
                                      <p:cBhvr>
                                        <p:cTn id="25" dur="1" fill="hold">
                                          <p:stCondLst>
                                            <p:cond delay="0"/>
                                          </p:stCondLst>
                                        </p:cTn>
                                        <p:tgtEl>
                                          <p:spTgt spid="16405"/>
                                        </p:tgtEl>
                                        <p:attrNameLst>
                                          <p:attrName>style.visibility</p:attrName>
                                        </p:attrNameLst>
                                      </p:cBhvr>
                                      <p:to>
                                        <p:strVal val="visible"/>
                                      </p:to>
                                    </p:set>
                                    <p:anim calcmode="lin" valueType="num">
                                      <p:cBhvr>
                                        <p:cTn id="26" dur="500" fill="hold"/>
                                        <p:tgtEl>
                                          <p:spTgt spid="16405"/>
                                        </p:tgtEl>
                                        <p:attrNameLst>
                                          <p:attrName>ppt_w</p:attrName>
                                        </p:attrNameLst>
                                      </p:cBhvr>
                                      <p:tavLst>
                                        <p:tav tm="0">
                                          <p:val>
                                            <p:fltVal val="0"/>
                                          </p:val>
                                        </p:tav>
                                        <p:tav tm="100000">
                                          <p:val>
                                            <p:strVal val="#ppt_w"/>
                                          </p:val>
                                        </p:tav>
                                      </p:tavLst>
                                    </p:anim>
                                    <p:anim calcmode="lin" valueType="num">
                                      <p:cBhvr>
                                        <p:cTn id="27" dur="500" fill="hold"/>
                                        <p:tgtEl>
                                          <p:spTgt spid="16405"/>
                                        </p:tgtEl>
                                        <p:attrNameLst>
                                          <p:attrName>ppt_h</p:attrName>
                                        </p:attrNameLst>
                                      </p:cBhvr>
                                      <p:tavLst>
                                        <p:tav tm="0">
                                          <p:val>
                                            <p:fltVal val="0"/>
                                          </p:val>
                                        </p:tav>
                                        <p:tav tm="100000">
                                          <p:val>
                                            <p:strVal val="#ppt_h"/>
                                          </p:val>
                                        </p:tav>
                                      </p:tavLst>
                                    </p:anim>
                                  </p:childTnLst>
                                </p:cTn>
                              </p:par>
                              <p:par>
                                <p:cTn id="28" presetID="5" presetClass="entr" presetSubtype="5" fill="hold" nodeType="withEffect">
                                  <p:stCondLst>
                                    <p:cond delay="0"/>
                                  </p:stCondLst>
                                  <p:childTnLst>
                                    <p:set>
                                      <p:cBhvr>
                                        <p:cTn id="29" dur="1" fill="hold">
                                          <p:stCondLst>
                                            <p:cond delay="0"/>
                                          </p:stCondLst>
                                        </p:cTn>
                                        <p:tgtEl>
                                          <p:spTgt spid="16415"/>
                                        </p:tgtEl>
                                        <p:attrNameLst>
                                          <p:attrName>style.visibility</p:attrName>
                                        </p:attrNameLst>
                                      </p:cBhvr>
                                      <p:to>
                                        <p:strVal val="visible"/>
                                      </p:to>
                                    </p:set>
                                    <p:animEffect transition="in" filter="checkerboard(down)">
                                      <p:cBhvr>
                                        <p:cTn id="30" dur="500"/>
                                        <p:tgtEl>
                                          <p:spTgt spid="16415"/>
                                        </p:tgtEl>
                                      </p:cBhvr>
                                    </p:animEffect>
                                  </p:childTnLst>
                                </p:cTn>
                              </p:par>
                              <p:par>
                                <p:cTn id="31" presetID="23" presetClass="entr" presetSubtype="16" fill="hold" grpId="0" nodeType="withEffect">
                                  <p:stCondLst>
                                    <p:cond delay="0"/>
                                  </p:stCondLst>
                                  <p:childTnLst>
                                    <p:set>
                                      <p:cBhvr>
                                        <p:cTn id="32" dur="1" fill="hold">
                                          <p:stCondLst>
                                            <p:cond delay="0"/>
                                          </p:stCondLst>
                                        </p:cTn>
                                        <p:tgtEl>
                                          <p:spTgt spid="16411"/>
                                        </p:tgtEl>
                                        <p:attrNameLst>
                                          <p:attrName>style.visibility</p:attrName>
                                        </p:attrNameLst>
                                      </p:cBhvr>
                                      <p:to>
                                        <p:strVal val="visible"/>
                                      </p:to>
                                    </p:set>
                                    <p:anim calcmode="lin" valueType="num">
                                      <p:cBhvr>
                                        <p:cTn id="33" dur="500" fill="hold"/>
                                        <p:tgtEl>
                                          <p:spTgt spid="16411"/>
                                        </p:tgtEl>
                                        <p:attrNameLst>
                                          <p:attrName>ppt_w</p:attrName>
                                        </p:attrNameLst>
                                      </p:cBhvr>
                                      <p:tavLst>
                                        <p:tav tm="0">
                                          <p:val>
                                            <p:fltVal val="0"/>
                                          </p:val>
                                        </p:tav>
                                        <p:tav tm="100000">
                                          <p:val>
                                            <p:strVal val="#ppt_w"/>
                                          </p:val>
                                        </p:tav>
                                      </p:tavLst>
                                    </p:anim>
                                    <p:anim calcmode="lin" valueType="num">
                                      <p:cBhvr>
                                        <p:cTn id="34" dur="500" fill="hold"/>
                                        <p:tgtEl>
                                          <p:spTgt spid="16411"/>
                                        </p:tgtEl>
                                        <p:attrNameLst>
                                          <p:attrName>ppt_h</p:attrName>
                                        </p:attrNameLst>
                                      </p:cBhvr>
                                      <p:tavLst>
                                        <p:tav tm="0">
                                          <p:val>
                                            <p:fltVal val="0"/>
                                          </p:val>
                                        </p:tav>
                                        <p:tav tm="100000">
                                          <p:val>
                                            <p:strVal val="#ppt_h"/>
                                          </p:val>
                                        </p:tav>
                                      </p:tavLst>
                                    </p:anim>
                                  </p:childTnLst>
                                </p:cTn>
                              </p:par>
                              <p:par>
                                <p:cTn id="35" presetID="5" presetClass="entr" presetSubtype="5" fill="hold" nodeType="withEffect">
                                  <p:stCondLst>
                                    <p:cond delay="0"/>
                                  </p:stCondLst>
                                  <p:childTnLst>
                                    <p:set>
                                      <p:cBhvr>
                                        <p:cTn id="36" dur="1" fill="hold">
                                          <p:stCondLst>
                                            <p:cond delay="0"/>
                                          </p:stCondLst>
                                        </p:cTn>
                                        <p:tgtEl>
                                          <p:spTgt spid="16414"/>
                                        </p:tgtEl>
                                        <p:attrNameLst>
                                          <p:attrName>style.visibility</p:attrName>
                                        </p:attrNameLst>
                                      </p:cBhvr>
                                      <p:to>
                                        <p:strVal val="visible"/>
                                      </p:to>
                                    </p:set>
                                    <p:animEffect transition="in" filter="checkerboard(down)">
                                      <p:cBhvr>
                                        <p:cTn id="37" dur="500"/>
                                        <p:tgtEl>
                                          <p:spTgt spid="16414"/>
                                        </p:tgtEl>
                                      </p:cBhvr>
                                    </p:animEffect>
                                  </p:childTnLst>
                                </p:cTn>
                              </p:par>
                              <p:par>
                                <p:cTn id="38" presetID="23" presetClass="entr" presetSubtype="16" fill="hold" grpId="0" nodeType="withEffect">
                                  <p:stCondLst>
                                    <p:cond delay="0"/>
                                  </p:stCondLst>
                                  <p:childTnLst>
                                    <p:set>
                                      <p:cBhvr>
                                        <p:cTn id="39" dur="1" fill="hold">
                                          <p:stCondLst>
                                            <p:cond delay="0"/>
                                          </p:stCondLst>
                                        </p:cTn>
                                        <p:tgtEl>
                                          <p:spTgt spid="16412"/>
                                        </p:tgtEl>
                                        <p:attrNameLst>
                                          <p:attrName>style.visibility</p:attrName>
                                        </p:attrNameLst>
                                      </p:cBhvr>
                                      <p:to>
                                        <p:strVal val="visible"/>
                                      </p:to>
                                    </p:set>
                                    <p:anim calcmode="lin" valueType="num">
                                      <p:cBhvr>
                                        <p:cTn id="40" dur="500" fill="hold"/>
                                        <p:tgtEl>
                                          <p:spTgt spid="16412"/>
                                        </p:tgtEl>
                                        <p:attrNameLst>
                                          <p:attrName>ppt_w</p:attrName>
                                        </p:attrNameLst>
                                      </p:cBhvr>
                                      <p:tavLst>
                                        <p:tav tm="0">
                                          <p:val>
                                            <p:fltVal val="0"/>
                                          </p:val>
                                        </p:tav>
                                        <p:tav tm="100000">
                                          <p:val>
                                            <p:strVal val="#ppt_w"/>
                                          </p:val>
                                        </p:tav>
                                      </p:tavLst>
                                    </p:anim>
                                    <p:anim calcmode="lin" valueType="num">
                                      <p:cBhvr>
                                        <p:cTn id="41" dur="500" fill="hold"/>
                                        <p:tgtEl>
                                          <p:spTgt spid="16412"/>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6413"/>
                                        </p:tgtEl>
                                        <p:attrNameLst>
                                          <p:attrName>style.visibility</p:attrName>
                                        </p:attrNameLst>
                                      </p:cBhvr>
                                      <p:to>
                                        <p:strVal val="visible"/>
                                      </p:to>
                                    </p:set>
                                    <p:anim calcmode="lin" valueType="num">
                                      <p:cBhvr>
                                        <p:cTn id="44" dur="500" fill="hold"/>
                                        <p:tgtEl>
                                          <p:spTgt spid="16413"/>
                                        </p:tgtEl>
                                        <p:attrNameLst>
                                          <p:attrName>ppt_w</p:attrName>
                                        </p:attrNameLst>
                                      </p:cBhvr>
                                      <p:tavLst>
                                        <p:tav tm="0">
                                          <p:val>
                                            <p:fltVal val="0"/>
                                          </p:val>
                                        </p:tav>
                                        <p:tav tm="100000">
                                          <p:val>
                                            <p:strVal val="#ppt_w"/>
                                          </p:val>
                                        </p:tav>
                                      </p:tavLst>
                                    </p:anim>
                                    <p:anim calcmode="lin" valueType="num">
                                      <p:cBhvr>
                                        <p:cTn id="45" dur="500" fill="hold"/>
                                        <p:tgtEl>
                                          <p:spTgt spid="16413"/>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408"/>
                                        </p:tgtEl>
                                        <p:attrNameLst>
                                          <p:attrName>style.visibility</p:attrName>
                                        </p:attrNameLst>
                                      </p:cBhvr>
                                      <p:to>
                                        <p:strVal val="visible"/>
                                      </p:to>
                                    </p:set>
                                    <p:animEffect transition="in" filter="fade">
                                      <p:cBhvr>
                                        <p:cTn id="50" dur="500"/>
                                        <p:tgtEl>
                                          <p:spTgt spid="16408"/>
                                        </p:tgtEl>
                                      </p:cBhvr>
                                    </p:animEffect>
                                  </p:childTnLst>
                                </p:cTn>
                              </p:par>
                              <p:par>
                                <p:cTn id="51" presetID="5" presetClass="entr" presetSubtype="5" fill="hold" nodeType="withEffect">
                                  <p:stCondLst>
                                    <p:cond delay="0"/>
                                  </p:stCondLst>
                                  <p:childTnLst>
                                    <p:set>
                                      <p:cBhvr>
                                        <p:cTn id="52" dur="1" fill="hold">
                                          <p:stCondLst>
                                            <p:cond delay="0"/>
                                          </p:stCondLst>
                                        </p:cTn>
                                        <p:tgtEl>
                                          <p:spTgt spid="16431"/>
                                        </p:tgtEl>
                                        <p:attrNameLst>
                                          <p:attrName>style.visibility</p:attrName>
                                        </p:attrNameLst>
                                      </p:cBhvr>
                                      <p:to>
                                        <p:strVal val="visible"/>
                                      </p:to>
                                    </p:set>
                                    <p:animEffect transition="in" filter="checkerboard(down)">
                                      <p:cBhvr>
                                        <p:cTn id="53" dur="500"/>
                                        <p:tgtEl>
                                          <p:spTgt spid="16431"/>
                                        </p:tgtEl>
                                      </p:cBhvr>
                                    </p:animEffect>
                                  </p:childTnLst>
                                </p:cTn>
                              </p:par>
                              <p:par>
                                <p:cTn id="54" presetID="23" presetClass="entr" presetSubtype="16" fill="hold" grpId="0" nodeType="withEffect">
                                  <p:stCondLst>
                                    <p:cond delay="0"/>
                                  </p:stCondLst>
                                  <p:childTnLst>
                                    <p:set>
                                      <p:cBhvr>
                                        <p:cTn id="55" dur="1" fill="hold">
                                          <p:stCondLst>
                                            <p:cond delay="0"/>
                                          </p:stCondLst>
                                        </p:cTn>
                                        <p:tgtEl>
                                          <p:spTgt spid="16410"/>
                                        </p:tgtEl>
                                        <p:attrNameLst>
                                          <p:attrName>style.visibility</p:attrName>
                                        </p:attrNameLst>
                                      </p:cBhvr>
                                      <p:to>
                                        <p:strVal val="visible"/>
                                      </p:to>
                                    </p:set>
                                    <p:anim calcmode="lin" valueType="num">
                                      <p:cBhvr>
                                        <p:cTn id="56" dur="500" fill="hold"/>
                                        <p:tgtEl>
                                          <p:spTgt spid="16410"/>
                                        </p:tgtEl>
                                        <p:attrNameLst>
                                          <p:attrName>ppt_w</p:attrName>
                                        </p:attrNameLst>
                                      </p:cBhvr>
                                      <p:tavLst>
                                        <p:tav tm="0">
                                          <p:val>
                                            <p:fltVal val="0"/>
                                          </p:val>
                                        </p:tav>
                                        <p:tav tm="100000">
                                          <p:val>
                                            <p:strVal val="#ppt_w"/>
                                          </p:val>
                                        </p:tav>
                                      </p:tavLst>
                                    </p:anim>
                                    <p:anim calcmode="lin" valueType="num">
                                      <p:cBhvr>
                                        <p:cTn id="57" dur="500" fill="hold"/>
                                        <p:tgtEl>
                                          <p:spTgt spid="16410"/>
                                        </p:tgtEl>
                                        <p:attrNameLst>
                                          <p:attrName>ppt_h</p:attrName>
                                        </p:attrNameLst>
                                      </p:cBhvr>
                                      <p:tavLst>
                                        <p:tav tm="0">
                                          <p:val>
                                            <p:fltVal val="0"/>
                                          </p:val>
                                        </p:tav>
                                        <p:tav tm="100000">
                                          <p:val>
                                            <p:strVal val="#ppt_h"/>
                                          </p:val>
                                        </p:tav>
                                      </p:tavLst>
                                    </p:anim>
                                  </p:childTnLst>
                                </p:cTn>
                              </p:par>
                              <p:par>
                                <p:cTn id="58" presetID="5" presetClass="entr" presetSubtype="5" fill="hold" nodeType="withEffect">
                                  <p:stCondLst>
                                    <p:cond delay="0"/>
                                  </p:stCondLst>
                                  <p:childTnLst>
                                    <p:set>
                                      <p:cBhvr>
                                        <p:cTn id="59" dur="1" fill="hold">
                                          <p:stCondLst>
                                            <p:cond delay="0"/>
                                          </p:stCondLst>
                                        </p:cTn>
                                        <p:tgtEl>
                                          <p:spTgt spid="16430"/>
                                        </p:tgtEl>
                                        <p:attrNameLst>
                                          <p:attrName>style.visibility</p:attrName>
                                        </p:attrNameLst>
                                      </p:cBhvr>
                                      <p:to>
                                        <p:strVal val="visible"/>
                                      </p:to>
                                    </p:set>
                                    <p:animEffect transition="in" filter="checkerboard(down)">
                                      <p:cBhvr>
                                        <p:cTn id="60" dur="500"/>
                                        <p:tgtEl>
                                          <p:spTgt spid="16430"/>
                                        </p:tgtEl>
                                      </p:cBhvr>
                                    </p:animEffect>
                                  </p:childTnLst>
                                </p:cTn>
                              </p:par>
                              <p:par>
                                <p:cTn id="61" presetID="23" presetClass="entr" presetSubtype="16" fill="hold" grpId="0" nodeType="withEffect">
                                  <p:stCondLst>
                                    <p:cond delay="0"/>
                                  </p:stCondLst>
                                  <p:childTnLst>
                                    <p:set>
                                      <p:cBhvr>
                                        <p:cTn id="62" dur="1" fill="hold">
                                          <p:stCondLst>
                                            <p:cond delay="0"/>
                                          </p:stCondLst>
                                        </p:cTn>
                                        <p:tgtEl>
                                          <p:spTgt spid="16409"/>
                                        </p:tgtEl>
                                        <p:attrNameLst>
                                          <p:attrName>style.visibility</p:attrName>
                                        </p:attrNameLst>
                                      </p:cBhvr>
                                      <p:to>
                                        <p:strVal val="visible"/>
                                      </p:to>
                                    </p:set>
                                    <p:anim calcmode="lin" valueType="num">
                                      <p:cBhvr>
                                        <p:cTn id="63" dur="500" fill="hold"/>
                                        <p:tgtEl>
                                          <p:spTgt spid="16409"/>
                                        </p:tgtEl>
                                        <p:attrNameLst>
                                          <p:attrName>ppt_w</p:attrName>
                                        </p:attrNameLst>
                                      </p:cBhvr>
                                      <p:tavLst>
                                        <p:tav tm="0">
                                          <p:val>
                                            <p:fltVal val="0"/>
                                          </p:val>
                                        </p:tav>
                                        <p:tav tm="100000">
                                          <p:val>
                                            <p:strVal val="#ppt_w"/>
                                          </p:val>
                                        </p:tav>
                                      </p:tavLst>
                                    </p:anim>
                                    <p:anim calcmode="lin" valueType="num">
                                      <p:cBhvr>
                                        <p:cTn id="64" dur="500" fill="hold"/>
                                        <p:tgtEl>
                                          <p:spTgt spid="16409"/>
                                        </p:tgtEl>
                                        <p:attrNameLst>
                                          <p:attrName>ppt_h</p:attrName>
                                        </p:attrNameLst>
                                      </p:cBhvr>
                                      <p:tavLst>
                                        <p:tav tm="0">
                                          <p:val>
                                            <p:fltVal val="0"/>
                                          </p:val>
                                        </p:tav>
                                        <p:tav tm="100000">
                                          <p:val>
                                            <p:strVal val="#ppt_h"/>
                                          </p:val>
                                        </p:tav>
                                      </p:tavLst>
                                    </p:anim>
                                  </p:childTnLst>
                                </p:cTn>
                              </p:par>
                              <p:par>
                                <p:cTn id="65" presetID="5" presetClass="entr" presetSubtype="5" fill="hold" nodeType="withEffect">
                                  <p:stCondLst>
                                    <p:cond delay="0"/>
                                  </p:stCondLst>
                                  <p:childTnLst>
                                    <p:set>
                                      <p:cBhvr>
                                        <p:cTn id="66" dur="1" fill="hold">
                                          <p:stCondLst>
                                            <p:cond delay="0"/>
                                          </p:stCondLst>
                                        </p:cTn>
                                        <p:tgtEl>
                                          <p:spTgt spid="16416"/>
                                        </p:tgtEl>
                                        <p:attrNameLst>
                                          <p:attrName>style.visibility</p:attrName>
                                        </p:attrNameLst>
                                      </p:cBhvr>
                                      <p:to>
                                        <p:strVal val="visible"/>
                                      </p:to>
                                    </p:set>
                                    <p:animEffect transition="in" filter="checkerboard(down)">
                                      <p:cBhvr>
                                        <p:cTn id="67" dur="500"/>
                                        <p:tgtEl>
                                          <p:spTgt spid="16416"/>
                                        </p:tgtEl>
                                      </p:cBhvr>
                                    </p:animEffect>
                                  </p:childTnLst>
                                </p:cTn>
                              </p:par>
                              <p:par>
                                <p:cTn id="68" presetID="23" presetClass="entr" presetSubtype="16" fill="hold" grpId="0" nodeType="withEffect">
                                  <p:stCondLst>
                                    <p:cond delay="0"/>
                                  </p:stCondLst>
                                  <p:childTnLst>
                                    <p:set>
                                      <p:cBhvr>
                                        <p:cTn id="69" dur="1" fill="hold">
                                          <p:stCondLst>
                                            <p:cond delay="0"/>
                                          </p:stCondLst>
                                        </p:cTn>
                                        <p:tgtEl>
                                          <p:spTgt spid="16417"/>
                                        </p:tgtEl>
                                        <p:attrNameLst>
                                          <p:attrName>style.visibility</p:attrName>
                                        </p:attrNameLst>
                                      </p:cBhvr>
                                      <p:to>
                                        <p:strVal val="visible"/>
                                      </p:to>
                                    </p:set>
                                    <p:anim calcmode="lin" valueType="num">
                                      <p:cBhvr>
                                        <p:cTn id="70" dur="500" fill="hold"/>
                                        <p:tgtEl>
                                          <p:spTgt spid="16417"/>
                                        </p:tgtEl>
                                        <p:attrNameLst>
                                          <p:attrName>ppt_w</p:attrName>
                                        </p:attrNameLst>
                                      </p:cBhvr>
                                      <p:tavLst>
                                        <p:tav tm="0">
                                          <p:val>
                                            <p:fltVal val="0"/>
                                          </p:val>
                                        </p:tav>
                                        <p:tav tm="100000">
                                          <p:val>
                                            <p:strVal val="#ppt_w"/>
                                          </p:val>
                                        </p:tav>
                                      </p:tavLst>
                                    </p:anim>
                                    <p:anim calcmode="lin" valueType="num">
                                      <p:cBhvr>
                                        <p:cTn id="71" dur="500" fill="hold"/>
                                        <p:tgtEl>
                                          <p:spTgt spid="16417"/>
                                        </p:tgtEl>
                                        <p:attrNameLst>
                                          <p:attrName>ppt_h</p:attrName>
                                        </p:attrNameLst>
                                      </p:cBhvr>
                                      <p:tavLst>
                                        <p:tav tm="0">
                                          <p:val>
                                            <p:fltVal val="0"/>
                                          </p:val>
                                        </p:tav>
                                        <p:tav tm="100000">
                                          <p:val>
                                            <p:strVal val="#ppt_h"/>
                                          </p:val>
                                        </p:tav>
                                      </p:tavLst>
                                    </p:anim>
                                  </p:childTnLst>
                                </p:cTn>
                              </p:par>
                              <p:par>
                                <p:cTn id="72" presetID="5" presetClass="entr" presetSubtype="5" fill="hold" nodeType="withEffect">
                                  <p:stCondLst>
                                    <p:cond delay="0"/>
                                  </p:stCondLst>
                                  <p:childTnLst>
                                    <p:set>
                                      <p:cBhvr>
                                        <p:cTn id="73" dur="1" fill="hold">
                                          <p:stCondLst>
                                            <p:cond delay="0"/>
                                          </p:stCondLst>
                                        </p:cTn>
                                        <p:tgtEl>
                                          <p:spTgt spid="16429"/>
                                        </p:tgtEl>
                                        <p:attrNameLst>
                                          <p:attrName>style.visibility</p:attrName>
                                        </p:attrNameLst>
                                      </p:cBhvr>
                                      <p:to>
                                        <p:strVal val="visible"/>
                                      </p:to>
                                    </p:set>
                                    <p:animEffect transition="in" filter="checkerboard(down)">
                                      <p:cBhvr>
                                        <p:cTn id="74" dur="500"/>
                                        <p:tgtEl>
                                          <p:spTgt spid="16429"/>
                                        </p:tgtEl>
                                      </p:cBhvr>
                                    </p:animEffect>
                                  </p:childTnLst>
                                </p:cTn>
                              </p:par>
                              <p:par>
                                <p:cTn id="75" presetID="23" presetClass="entr" presetSubtype="16" fill="hold" grpId="0" nodeType="withEffect">
                                  <p:stCondLst>
                                    <p:cond delay="0"/>
                                  </p:stCondLst>
                                  <p:childTnLst>
                                    <p:set>
                                      <p:cBhvr>
                                        <p:cTn id="76" dur="1" fill="hold">
                                          <p:stCondLst>
                                            <p:cond delay="0"/>
                                          </p:stCondLst>
                                        </p:cTn>
                                        <p:tgtEl>
                                          <p:spTgt spid="16418"/>
                                        </p:tgtEl>
                                        <p:attrNameLst>
                                          <p:attrName>style.visibility</p:attrName>
                                        </p:attrNameLst>
                                      </p:cBhvr>
                                      <p:to>
                                        <p:strVal val="visible"/>
                                      </p:to>
                                    </p:set>
                                    <p:anim calcmode="lin" valueType="num">
                                      <p:cBhvr>
                                        <p:cTn id="77" dur="500" fill="hold"/>
                                        <p:tgtEl>
                                          <p:spTgt spid="16418"/>
                                        </p:tgtEl>
                                        <p:attrNameLst>
                                          <p:attrName>ppt_w</p:attrName>
                                        </p:attrNameLst>
                                      </p:cBhvr>
                                      <p:tavLst>
                                        <p:tav tm="0">
                                          <p:val>
                                            <p:fltVal val="0"/>
                                          </p:val>
                                        </p:tav>
                                        <p:tav tm="100000">
                                          <p:val>
                                            <p:strVal val="#ppt_w"/>
                                          </p:val>
                                        </p:tav>
                                      </p:tavLst>
                                    </p:anim>
                                    <p:anim calcmode="lin" valueType="num">
                                      <p:cBhvr>
                                        <p:cTn id="78" dur="500" fill="hold"/>
                                        <p:tgtEl>
                                          <p:spTgt spid="16418"/>
                                        </p:tgtEl>
                                        <p:attrNameLst>
                                          <p:attrName>ppt_h</p:attrName>
                                        </p:attrNameLst>
                                      </p:cBhvr>
                                      <p:tavLst>
                                        <p:tav tm="0">
                                          <p:val>
                                            <p:fltVal val="0"/>
                                          </p:val>
                                        </p:tav>
                                        <p:tav tm="100000">
                                          <p:val>
                                            <p:strVal val="#ppt_h"/>
                                          </p:val>
                                        </p:tav>
                                      </p:tavLst>
                                    </p:anim>
                                  </p:childTnLst>
                                </p:cTn>
                              </p:par>
                              <p:par>
                                <p:cTn id="79" presetID="5" presetClass="entr" presetSubtype="5" fill="hold" nodeType="withEffect">
                                  <p:stCondLst>
                                    <p:cond delay="0"/>
                                  </p:stCondLst>
                                  <p:childTnLst>
                                    <p:set>
                                      <p:cBhvr>
                                        <p:cTn id="80" dur="1" fill="hold">
                                          <p:stCondLst>
                                            <p:cond delay="0"/>
                                          </p:stCondLst>
                                        </p:cTn>
                                        <p:tgtEl>
                                          <p:spTgt spid="16428"/>
                                        </p:tgtEl>
                                        <p:attrNameLst>
                                          <p:attrName>style.visibility</p:attrName>
                                        </p:attrNameLst>
                                      </p:cBhvr>
                                      <p:to>
                                        <p:strVal val="visible"/>
                                      </p:to>
                                    </p:set>
                                    <p:animEffect transition="in" filter="checkerboard(down)">
                                      <p:cBhvr>
                                        <p:cTn id="81" dur="500"/>
                                        <p:tgtEl>
                                          <p:spTgt spid="16428"/>
                                        </p:tgtEl>
                                      </p:cBhvr>
                                    </p:animEffect>
                                  </p:childTnLst>
                                </p:cTn>
                              </p:par>
                              <p:par>
                                <p:cTn id="82" presetID="23" presetClass="entr" presetSubtype="16" fill="hold" grpId="0" nodeType="withEffect">
                                  <p:stCondLst>
                                    <p:cond delay="0"/>
                                  </p:stCondLst>
                                  <p:childTnLst>
                                    <p:set>
                                      <p:cBhvr>
                                        <p:cTn id="83" dur="1" fill="hold">
                                          <p:stCondLst>
                                            <p:cond delay="0"/>
                                          </p:stCondLst>
                                        </p:cTn>
                                        <p:tgtEl>
                                          <p:spTgt spid="16423"/>
                                        </p:tgtEl>
                                        <p:attrNameLst>
                                          <p:attrName>style.visibility</p:attrName>
                                        </p:attrNameLst>
                                      </p:cBhvr>
                                      <p:to>
                                        <p:strVal val="visible"/>
                                      </p:to>
                                    </p:set>
                                    <p:anim calcmode="lin" valueType="num">
                                      <p:cBhvr>
                                        <p:cTn id="84" dur="500" fill="hold"/>
                                        <p:tgtEl>
                                          <p:spTgt spid="16423"/>
                                        </p:tgtEl>
                                        <p:attrNameLst>
                                          <p:attrName>ppt_w</p:attrName>
                                        </p:attrNameLst>
                                      </p:cBhvr>
                                      <p:tavLst>
                                        <p:tav tm="0">
                                          <p:val>
                                            <p:fltVal val="0"/>
                                          </p:val>
                                        </p:tav>
                                        <p:tav tm="100000">
                                          <p:val>
                                            <p:strVal val="#ppt_w"/>
                                          </p:val>
                                        </p:tav>
                                      </p:tavLst>
                                    </p:anim>
                                    <p:anim calcmode="lin" valueType="num">
                                      <p:cBhvr>
                                        <p:cTn id="85" dur="500" fill="hold"/>
                                        <p:tgtEl>
                                          <p:spTgt spid="16423"/>
                                        </p:tgtEl>
                                        <p:attrNameLst>
                                          <p:attrName>ppt_h</p:attrName>
                                        </p:attrNameLst>
                                      </p:cBhvr>
                                      <p:tavLst>
                                        <p:tav tm="0">
                                          <p:val>
                                            <p:fltVal val="0"/>
                                          </p:val>
                                        </p:tav>
                                        <p:tav tm="100000">
                                          <p:val>
                                            <p:strVal val="#ppt_h"/>
                                          </p:val>
                                        </p:tav>
                                      </p:tavLst>
                                    </p:anim>
                                  </p:childTnLst>
                                </p:cTn>
                              </p:par>
                              <p:par>
                                <p:cTn id="86" presetID="5" presetClass="entr" presetSubtype="5" fill="hold" nodeType="withEffect">
                                  <p:stCondLst>
                                    <p:cond delay="0"/>
                                  </p:stCondLst>
                                  <p:childTnLst>
                                    <p:set>
                                      <p:cBhvr>
                                        <p:cTn id="87" dur="1" fill="hold">
                                          <p:stCondLst>
                                            <p:cond delay="0"/>
                                          </p:stCondLst>
                                        </p:cTn>
                                        <p:tgtEl>
                                          <p:spTgt spid="16426"/>
                                        </p:tgtEl>
                                        <p:attrNameLst>
                                          <p:attrName>style.visibility</p:attrName>
                                        </p:attrNameLst>
                                      </p:cBhvr>
                                      <p:to>
                                        <p:strVal val="visible"/>
                                      </p:to>
                                    </p:set>
                                    <p:animEffect transition="in" filter="checkerboard(down)">
                                      <p:cBhvr>
                                        <p:cTn id="88" dur="500"/>
                                        <p:tgtEl>
                                          <p:spTgt spid="16426"/>
                                        </p:tgtEl>
                                      </p:cBhvr>
                                    </p:animEffect>
                                  </p:childTnLst>
                                </p:cTn>
                              </p:par>
                              <p:par>
                                <p:cTn id="89" presetID="23" presetClass="entr" presetSubtype="16" fill="hold" grpId="0" nodeType="withEffect">
                                  <p:stCondLst>
                                    <p:cond delay="0"/>
                                  </p:stCondLst>
                                  <p:childTnLst>
                                    <p:set>
                                      <p:cBhvr>
                                        <p:cTn id="90" dur="1" fill="hold">
                                          <p:stCondLst>
                                            <p:cond delay="0"/>
                                          </p:stCondLst>
                                        </p:cTn>
                                        <p:tgtEl>
                                          <p:spTgt spid="16424"/>
                                        </p:tgtEl>
                                        <p:attrNameLst>
                                          <p:attrName>style.visibility</p:attrName>
                                        </p:attrNameLst>
                                      </p:cBhvr>
                                      <p:to>
                                        <p:strVal val="visible"/>
                                      </p:to>
                                    </p:set>
                                    <p:anim calcmode="lin" valueType="num">
                                      <p:cBhvr>
                                        <p:cTn id="91" dur="500" fill="hold"/>
                                        <p:tgtEl>
                                          <p:spTgt spid="16424"/>
                                        </p:tgtEl>
                                        <p:attrNameLst>
                                          <p:attrName>ppt_w</p:attrName>
                                        </p:attrNameLst>
                                      </p:cBhvr>
                                      <p:tavLst>
                                        <p:tav tm="0">
                                          <p:val>
                                            <p:fltVal val="0"/>
                                          </p:val>
                                        </p:tav>
                                        <p:tav tm="100000">
                                          <p:val>
                                            <p:strVal val="#ppt_w"/>
                                          </p:val>
                                        </p:tav>
                                      </p:tavLst>
                                    </p:anim>
                                    <p:anim calcmode="lin" valueType="num">
                                      <p:cBhvr>
                                        <p:cTn id="92" dur="500" fill="hold"/>
                                        <p:tgtEl>
                                          <p:spTgt spid="16424"/>
                                        </p:tgtEl>
                                        <p:attrNameLst>
                                          <p:attrName>ppt_h</p:attrName>
                                        </p:attrNameLst>
                                      </p:cBhvr>
                                      <p:tavLst>
                                        <p:tav tm="0">
                                          <p:val>
                                            <p:fltVal val="0"/>
                                          </p:val>
                                        </p:tav>
                                        <p:tav tm="100000">
                                          <p:val>
                                            <p:strVal val="#ppt_h"/>
                                          </p:val>
                                        </p:tav>
                                      </p:tavLst>
                                    </p:anim>
                                  </p:childTnLst>
                                </p:cTn>
                              </p:par>
                              <p:par>
                                <p:cTn id="93" presetID="5" presetClass="entr" presetSubtype="5" fill="hold" nodeType="withEffect">
                                  <p:stCondLst>
                                    <p:cond delay="0"/>
                                  </p:stCondLst>
                                  <p:childTnLst>
                                    <p:set>
                                      <p:cBhvr>
                                        <p:cTn id="94" dur="1" fill="hold">
                                          <p:stCondLst>
                                            <p:cond delay="0"/>
                                          </p:stCondLst>
                                        </p:cTn>
                                        <p:tgtEl>
                                          <p:spTgt spid="16427"/>
                                        </p:tgtEl>
                                        <p:attrNameLst>
                                          <p:attrName>style.visibility</p:attrName>
                                        </p:attrNameLst>
                                      </p:cBhvr>
                                      <p:to>
                                        <p:strVal val="visible"/>
                                      </p:to>
                                    </p:set>
                                    <p:animEffect transition="in" filter="checkerboard(down)">
                                      <p:cBhvr>
                                        <p:cTn id="95" dur="500"/>
                                        <p:tgtEl>
                                          <p:spTgt spid="16427"/>
                                        </p:tgtEl>
                                      </p:cBhvr>
                                    </p:animEffect>
                                  </p:childTnLst>
                                </p:cTn>
                              </p:par>
                              <p:par>
                                <p:cTn id="96" presetID="23" presetClass="entr" presetSubtype="16" fill="hold" grpId="0" nodeType="withEffect">
                                  <p:stCondLst>
                                    <p:cond delay="0"/>
                                  </p:stCondLst>
                                  <p:childTnLst>
                                    <p:set>
                                      <p:cBhvr>
                                        <p:cTn id="97" dur="1" fill="hold">
                                          <p:stCondLst>
                                            <p:cond delay="0"/>
                                          </p:stCondLst>
                                        </p:cTn>
                                        <p:tgtEl>
                                          <p:spTgt spid="16425"/>
                                        </p:tgtEl>
                                        <p:attrNameLst>
                                          <p:attrName>style.visibility</p:attrName>
                                        </p:attrNameLst>
                                      </p:cBhvr>
                                      <p:to>
                                        <p:strVal val="visible"/>
                                      </p:to>
                                    </p:set>
                                    <p:anim calcmode="lin" valueType="num">
                                      <p:cBhvr>
                                        <p:cTn id="98" dur="500" fill="hold"/>
                                        <p:tgtEl>
                                          <p:spTgt spid="16425"/>
                                        </p:tgtEl>
                                        <p:attrNameLst>
                                          <p:attrName>ppt_w</p:attrName>
                                        </p:attrNameLst>
                                      </p:cBhvr>
                                      <p:tavLst>
                                        <p:tav tm="0">
                                          <p:val>
                                            <p:fltVal val="0"/>
                                          </p:val>
                                        </p:tav>
                                        <p:tav tm="100000">
                                          <p:val>
                                            <p:strVal val="#ppt_w"/>
                                          </p:val>
                                        </p:tav>
                                      </p:tavLst>
                                    </p:anim>
                                    <p:anim calcmode="lin" valueType="num">
                                      <p:cBhvr>
                                        <p:cTn id="99" dur="500" fill="hold"/>
                                        <p:tgtEl>
                                          <p:spTgt spid="164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1" grpId="0" animBg="1"/>
      <p:bldP spid="16401" grpId="1" animBg="1"/>
      <p:bldP spid="16404" grpId="0" animBg="1"/>
      <p:bldP spid="16405" grpId="0" animBg="1"/>
      <p:bldP spid="16408" grpId="0" animBg="1"/>
      <p:bldP spid="16409" grpId="0" animBg="1"/>
      <p:bldP spid="16410" grpId="0" animBg="1"/>
      <p:bldP spid="16411" grpId="0" animBg="1"/>
      <p:bldP spid="16412" grpId="0" animBg="1"/>
      <p:bldP spid="16413" grpId="0"/>
      <p:bldP spid="16417" grpId="0" animBg="1"/>
      <p:bldP spid="16418" grpId="0" animBg="1"/>
      <p:bldP spid="16423" grpId="0" animBg="1"/>
      <p:bldP spid="16424" grpId="0" animBg="1"/>
      <p:bldP spid="164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8445" name="Line 13"/>
          <p:cNvSpPr>
            <a:spLocks noChangeShapeType="1"/>
          </p:cNvSpPr>
          <p:nvPr/>
        </p:nvSpPr>
        <p:spPr bwMode="auto">
          <a:xfrm flipH="1">
            <a:off x="3124200" y="1219200"/>
            <a:ext cx="1295400" cy="5334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8446" name="Line 14"/>
          <p:cNvSpPr>
            <a:spLocks noChangeShapeType="1"/>
          </p:cNvSpPr>
          <p:nvPr/>
        </p:nvSpPr>
        <p:spPr bwMode="auto">
          <a:xfrm>
            <a:off x="5410200" y="1295400"/>
            <a:ext cx="1295400" cy="4572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36868" name="Text Box 3"/>
          <p:cNvSpPr txBox="1"/>
          <p:nvPr/>
        </p:nvSpPr>
        <p:spPr>
          <a:xfrm>
            <a:off x="0" y="609600"/>
            <a:ext cx="2895600" cy="806450"/>
          </a:xfrm>
          <a:prstGeom prst="rect">
            <a:avLst/>
          </a:prstGeom>
          <a:noFill/>
          <a:ln w="9525">
            <a:noFill/>
          </a:ln>
        </p:spPr>
        <p:txBody>
          <a:bodyPr anchor="t" anchorCtr="0">
            <a:spAutoFit/>
          </a:bodyPr>
          <a:lstStyle/>
          <a:p>
            <a:pPr>
              <a:spcBef>
                <a:spcPct val="10000"/>
              </a:spcBef>
            </a:pPr>
            <a:r>
              <a:rPr lang="en-US" altLang="zh-CN" sz="2000" u="sng" dirty="0">
                <a:solidFill>
                  <a:srgbClr val="FFFF00"/>
                </a:solidFill>
              </a:rPr>
              <a:t>I/ ÔN LÝ THUYẾT </a:t>
            </a:r>
          </a:p>
          <a:p>
            <a:pPr>
              <a:spcBef>
                <a:spcPct val="10000"/>
              </a:spcBef>
            </a:pPr>
            <a:r>
              <a:rPr lang="en-US" altLang="zh-CN" dirty="0">
                <a:solidFill>
                  <a:srgbClr val="FFFFFF"/>
                </a:solidFill>
              </a:rPr>
              <a:t>1. </a:t>
            </a:r>
            <a:r>
              <a:rPr lang="en-US" altLang="zh-CN" u="sng" dirty="0">
                <a:solidFill>
                  <a:srgbClr val="FFFFFF"/>
                </a:solidFill>
              </a:rPr>
              <a:t>Từ phức:</a:t>
            </a:r>
            <a:endParaRPr lang="en-US" altLang="zh-CN" sz="1800" u="sng" dirty="0">
              <a:solidFill>
                <a:srgbClr val="FFFF00"/>
              </a:solidFill>
            </a:endParaRPr>
          </a:p>
        </p:txBody>
      </p:sp>
      <p:sp>
        <p:nvSpPr>
          <p:cNvPr id="18436" name="Text Box 4"/>
          <p:cNvSpPr txBox="1"/>
          <p:nvPr/>
        </p:nvSpPr>
        <p:spPr>
          <a:xfrm>
            <a:off x="4191000" y="1066800"/>
            <a:ext cx="1295400" cy="466725"/>
          </a:xfrm>
          <a:prstGeom prst="rect">
            <a:avLst/>
          </a:prstGeom>
          <a:solidFill>
            <a:srgbClr val="FFCC00"/>
          </a:solidFill>
          <a:ln w="9525" cap="flat" cmpd="sng">
            <a:solidFill>
              <a:srgbClr val="FF3300"/>
            </a:solidFill>
            <a:prstDash val="solid"/>
            <a:miter/>
            <a:headEnd type="none" w="med" len="med"/>
            <a:tailEnd type="none" w="med" len="med"/>
          </a:ln>
        </p:spPr>
        <p:txBody>
          <a:bodyPr anchor="t" anchorCtr="0">
            <a:spAutoFit/>
          </a:bodyPr>
          <a:lstStyle/>
          <a:p>
            <a:pPr>
              <a:spcBef>
                <a:spcPct val="50000"/>
              </a:spcBef>
            </a:pPr>
            <a:r>
              <a:rPr lang="en-US" altLang="zh-CN" dirty="0">
                <a:solidFill>
                  <a:srgbClr val="000000"/>
                </a:solidFill>
              </a:rPr>
              <a:t>ĐẠI TỪ</a:t>
            </a:r>
            <a:endParaRPr lang="en-US" altLang="zh-CN" dirty="0">
              <a:solidFill>
                <a:srgbClr val="000000"/>
              </a:solidFill>
              <a:ea typeface="Times New Roman" panose="02020603050405020304" pitchFamily="18" charset="0"/>
            </a:endParaRPr>
          </a:p>
        </p:txBody>
      </p:sp>
      <p:sp>
        <p:nvSpPr>
          <p:cNvPr id="18437" name="Rectangle 5"/>
          <p:cNvSpPr>
            <a:spLocks noChangeArrowheads="1"/>
          </p:cNvSpPr>
          <p:nvPr/>
        </p:nvSpPr>
        <p:spPr bwMode="auto">
          <a:xfrm>
            <a:off x="2590800" y="3886200"/>
            <a:ext cx="403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8438" name="Rectangle 6"/>
          <p:cNvSpPr>
            <a:spLocks noChangeArrowheads="1"/>
          </p:cNvSpPr>
          <p:nvPr/>
        </p:nvSpPr>
        <p:spPr bwMode="auto">
          <a:xfrm>
            <a:off x="990600" y="3352800"/>
            <a:ext cx="533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grpSp>
        <p:nvGrpSpPr>
          <p:cNvPr id="18439" name="Group 7"/>
          <p:cNvGrpSpPr/>
          <p:nvPr/>
        </p:nvGrpSpPr>
        <p:grpSpPr>
          <a:xfrm>
            <a:off x="2362200" y="3352800"/>
            <a:ext cx="4876800" cy="1919288"/>
            <a:chOff x="1344" y="1758"/>
            <a:chExt cx="3168" cy="1586"/>
          </a:xfrm>
        </p:grpSpPr>
        <p:sp>
          <p:nvSpPr>
            <p:cNvPr id="36873" name="AutoShape 8"/>
            <p:cNvSpPr/>
            <p:nvPr/>
          </p:nvSpPr>
          <p:spPr>
            <a:xfrm>
              <a:off x="1344" y="1758"/>
              <a:ext cx="3168" cy="1586"/>
            </a:xfrm>
            <a:prstGeom prst="cloudCallout">
              <a:avLst>
                <a:gd name="adj1" fmla="val -1134"/>
                <a:gd name="adj2" fmla="val -132542"/>
              </a:avLst>
            </a:prstGeom>
            <a:solidFill>
              <a:srgbClr val="66FFFF"/>
            </a:solidFill>
            <a:ln w="9525">
              <a:noFill/>
            </a:ln>
          </p:spPr>
          <p:txBody>
            <a:bodyPr anchor="t" anchorCtr="0">
              <a:spAutoFit/>
            </a:bodyPr>
            <a:lstStyle/>
            <a:p>
              <a:pPr algn="ctr">
                <a:spcBef>
                  <a:spcPct val="50000"/>
                </a:spcBef>
              </a:pPr>
              <a:r>
                <a:rPr lang="en-US" altLang="zh-CN" dirty="0">
                  <a:solidFill>
                    <a:srgbClr val="000000"/>
                  </a:solidFill>
                </a:rPr>
                <a:t>      </a:t>
              </a:r>
              <a:r>
                <a:rPr lang="en-US" altLang="zh-CN" sz="2600" dirty="0">
                  <a:solidFill>
                    <a:srgbClr val="000000"/>
                  </a:solidFill>
                </a:rPr>
                <a:t>Đại từ là gì?         Có mấy loại đại từ? Cho ví dụ?</a:t>
              </a:r>
            </a:p>
          </p:txBody>
        </p:sp>
        <p:pic>
          <p:nvPicPr>
            <p:cNvPr id="36874" name="Picture 9" descr="Picture1"/>
            <p:cNvPicPr>
              <a:picLocks noChangeAspect="1"/>
            </p:cNvPicPr>
            <p:nvPr/>
          </p:nvPicPr>
          <p:blipFill>
            <a:blip r:embed="rId3"/>
            <a:stretch>
              <a:fillRect/>
            </a:stretch>
          </p:blipFill>
          <p:spPr>
            <a:xfrm>
              <a:off x="1872" y="2016"/>
              <a:ext cx="197" cy="240"/>
            </a:xfrm>
            <a:prstGeom prst="rect">
              <a:avLst/>
            </a:prstGeom>
            <a:noFill/>
            <a:ln w="9525">
              <a:noFill/>
            </a:ln>
          </p:spPr>
        </p:pic>
      </p:grpSp>
      <p:sp>
        <p:nvSpPr>
          <p:cNvPr id="18442" name="Text Box 10"/>
          <p:cNvSpPr txBox="1"/>
          <p:nvPr/>
        </p:nvSpPr>
        <p:spPr>
          <a:xfrm>
            <a:off x="0" y="3124200"/>
            <a:ext cx="9144000" cy="3108325"/>
          </a:xfrm>
          <a:prstGeom prst="rect">
            <a:avLst/>
          </a:prstGeom>
          <a:solidFill>
            <a:srgbClr val="0000FF"/>
          </a:solidFill>
          <a:ln w="9525">
            <a:noFill/>
          </a:ln>
        </p:spPr>
        <p:txBody>
          <a:bodyPr anchor="t" anchorCtr="0">
            <a:spAutoFit/>
          </a:bodyPr>
          <a:lstStyle/>
          <a:p>
            <a:pPr marL="114300" indent="114300">
              <a:spcBef>
                <a:spcPct val="50000"/>
              </a:spcBef>
            </a:pPr>
            <a:r>
              <a:rPr lang="en-US" altLang="zh-CN" sz="2800" b="0" dirty="0">
                <a:solidFill>
                  <a:srgbClr val="FFFF00"/>
                </a:solidFill>
              </a:rPr>
              <a:t>- Đại từ l</a:t>
            </a:r>
            <a:r>
              <a:rPr lang="en-US" altLang="zh-CN" sz="2800" b="0" dirty="0">
                <a:solidFill>
                  <a:srgbClr val="FFFF00"/>
                </a:solidFill>
                <a:ea typeface="Times New Roman" panose="02020603050405020304" pitchFamily="18" charset="0"/>
              </a:rPr>
              <a:t>à</a:t>
            </a:r>
            <a:r>
              <a:rPr lang="en-US" altLang="zh-CN" sz="2800" b="0" dirty="0">
                <a:solidFill>
                  <a:srgbClr val="FFFF00"/>
                </a:solidFill>
              </a:rPr>
              <a:t> những từ dùng để trỏ(chỉ) người, sự vật, hoạt động, tính chất</a:t>
            </a:r>
            <a:r>
              <a:rPr lang="en-US" altLang="zh-CN" sz="2800" b="0" dirty="0">
                <a:solidFill>
                  <a:srgbClr val="FFFF00"/>
                </a:solidFill>
                <a:ea typeface="Times New Roman" panose="02020603050405020304" pitchFamily="18" charset="0"/>
              </a:rPr>
              <a:t>…</a:t>
            </a:r>
            <a:r>
              <a:rPr lang="en-US" altLang="zh-CN" sz="2800" b="0" dirty="0">
                <a:solidFill>
                  <a:srgbClr val="FFFF00"/>
                </a:solidFill>
              </a:rPr>
              <a:t> trong một ngữ cảnh nhất định của lời nói hoặc dùng để hỏi.</a:t>
            </a:r>
          </a:p>
          <a:p>
            <a:pPr marL="114300" indent="114300">
              <a:spcBef>
                <a:spcPct val="50000"/>
              </a:spcBef>
            </a:pPr>
            <a:r>
              <a:rPr lang="en-US" altLang="zh-CN" sz="2800" b="0" dirty="0">
                <a:solidFill>
                  <a:srgbClr val="FFFF00"/>
                </a:solidFill>
              </a:rPr>
              <a:t>- Có 2 loại đại từ:                                                             </a:t>
            </a:r>
          </a:p>
          <a:p>
            <a:pPr marL="114300" indent="114300">
              <a:spcBef>
                <a:spcPct val="50000"/>
              </a:spcBef>
            </a:pPr>
            <a:r>
              <a:rPr lang="en-US" altLang="zh-CN" sz="2800" b="0" dirty="0">
                <a:solidFill>
                  <a:srgbClr val="FFFF00"/>
                </a:solidFill>
              </a:rPr>
              <a:t>+ Đại từ dùng để trỏ.</a:t>
            </a:r>
            <a:r>
              <a:rPr lang="en-US" altLang="zh-CN" sz="2800" dirty="0">
                <a:solidFill>
                  <a:srgbClr val="FFFF00"/>
                </a:solidFill>
              </a:rPr>
              <a:t> </a:t>
            </a:r>
            <a:r>
              <a:rPr lang="en-US" altLang="zh-CN" sz="2800" b="0" dirty="0">
                <a:solidFill>
                  <a:srgbClr val="FFFF00"/>
                </a:solidFill>
              </a:rPr>
              <a:t>VD:Tôi, tao, nó, hắn, ấy, nọ, vậy,thế...</a:t>
            </a:r>
            <a:r>
              <a:rPr lang="en-US" altLang="zh-CN" dirty="0">
                <a:solidFill>
                  <a:srgbClr val="FFFF00"/>
                </a:solidFill>
              </a:rPr>
              <a:t>                                                     </a:t>
            </a:r>
            <a:r>
              <a:rPr lang="en-US" altLang="zh-CN" sz="2800" b="0" dirty="0">
                <a:solidFill>
                  <a:srgbClr val="FFFF00"/>
                </a:solidFill>
              </a:rPr>
              <a:t>   + Đại từ dùng để hỏi .</a:t>
            </a:r>
            <a:r>
              <a:rPr lang="en-US" altLang="zh-CN" sz="2800" dirty="0">
                <a:solidFill>
                  <a:srgbClr val="FFFF00"/>
                </a:solidFill>
              </a:rPr>
              <a:t> </a:t>
            </a:r>
            <a:r>
              <a:rPr lang="en-US" altLang="zh-CN" sz="2800" b="0" dirty="0">
                <a:solidFill>
                  <a:srgbClr val="FFFF00"/>
                </a:solidFill>
              </a:rPr>
              <a:t>VD: Ai, gì, bao nhiêu, sao, thế n</a:t>
            </a:r>
            <a:r>
              <a:rPr lang="en-US" altLang="zh-CN" sz="2800" b="0" dirty="0">
                <a:solidFill>
                  <a:srgbClr val="FFFF00"/>
                </a:solidFill>
                <a:ea typeface="Times New Roman" panose="02020603050405020304" pitchFamily="18" charset="0"/>
              </a:rPr>
              <a:t>à</a:t>
            </a:r>
            <a:r>
              <a:rPr lang="en-US" altLang="zh-CN" sz="2800" b="0" dirty="0">
                <a:solidFill>
                  <a:srgbClr val="FFFF00"/>
                </a:solidFill>
              </a:rPr>
              <a:t>o</a:t>
            </a:r>
            <a:r>
              <a:rPr lang="en-US" altLang="zh-CN" sz="2800" b="0" dirty="0">
                <a:solidFill>
                  <a:srgbClr val="FFFF00"/>
                </a:solidFill>
                <a:ea typeface="Times New Roman" panose="02020603050405020304" pitchFamily="18" charset="0"/>
              </a:rPr>
              <a:t>…</a:t>
            </a:r>
          </a:p>
        </p:txBody>
      </p:sp>
      <p:sp>
        <p:nvSpPr>
          <p:cNvPr id="18443" name="Text Box 11"/>
          <p:cNvSpPr txBox="1"/>
          <p:nvPr/>
        </p:nvSpPr>
        <p:spPr>
          <a:xfrm>
            <a:off x="2057400" y="1752600"/>
            <a:ext cx="1981200" cy="457200"/>
          </a:xfrm>
          <a:prstGeom prst="rect">
            <a:avLst/>
          </a:prstGeom>
          <a:solidFill>
            <a:srgbClr val="FFFF00"/>
          </a:solidFill>
          <a:ln w="9525">
            <a:noFill/>
          </a:ln>
        </p:spPr>
        <p:txBody>
          <a:bodyPr anchor="t" anchorCtr="0">
            <a:spAutoFit/>
          </a:bodyPr>
          <a:lstStyle/>
          <a:p>
            <a:pPr>
              <a:spcBef>
                <a:spcPct val="50000"/>
              </a:spcBef>
            </a:pPr>
            <a:r>
              <a:rPr lang="en-US" altLang="zh-CN" dirty="0">
                <a:solidFill>
                  <a:srgbClr val="000000"/>
                </a:solidFill>
              </a:rPr>
              <a:t>Đại từ để trỏ</a:t>
            </a:r>
          </a:p>
        </p:txBody>
      </p:sp>
      <p:sp>
        <p:nvSpPr>
          <p:cNvPr id="18444" name="Text Box 12"/>
          <p:cNvSpPr txBox="1"/>
          <p:nvPr/>
        </p:nvSpPr>
        <p:spPr>
          <a:xfrm>
            <a:off x="6096000" y="1752600"/>
            <a:ext cx="2209800" cy="457200"/>
          </a:xfrm>
          <a:prstGeom prst="rect">
            <a:avLst/>
          </a:prstGeom>
          <a:solidFill>
            <a:srgbClr val="FFFF00"/>
          </a:solidFill>
          <a:ln w="9525">
            <a:noFill/>
          </a:ln>
        </p:spPr>
        <p:txBody>
          <a:bodyPr anchor="t" anchorCtr="0">
            <a:spAutoFit/>
          </a:bodyPr>
          <a:lstStyle/>
          <a:p>
            <a:pPr>
              <a:spcBef>
                <a:spcPct val="50000"/>
              </a:spcBef>
            </a:pPr>
            <a:r>
              <a:rPr lang="en-US" altLang="zh-CN" dirty="0">
                <a:solidFill>
                  <a:srgbClr val="000000"/>
                </a:solidFill>
              </a:rPr>
              <a:t>Đại từ để hỏi</a:t>
            </a:r>
          </a:p>
        </p:txBody>
      </p:sp>
      <p:sp>
        <p:nvSpPr>
          <p:cNvPr id="18447" name="Text Box 15"/>
          <p:cNvSpPr txBox="1"/>
          <p:nvPr/>
        </p:nvSpPr>
        <p:spPr>
          <a:xfrm>
            <a:off x="0" y="1371600"/>
            <a:ext cx="1828800" cy="461963"/>
          </a:xfrm>
          <a:prstGeom prst="rect">
            <a:avLst/>
          </a:prstGeom>
          <a:noFill/>
          <a:ln w="9525">
            <a:noFill/>
          </a:ln>
        </p:spPr>
        <p:txBody>
          <a:bodyPr anchor="t" anchorCtr="0">
            <a:spAutoFit/>
          </a:bodyPr>
          <a:lstStyle/>
          <a:p>
            <a:pPr>
              <a:spcBef>
                <a:spcPct val="50000"/>
              </a:spcBef>
            </a:pPr>
            <a:r>
              <a:rPr lang="en-US" altLang="zh-CN" dirty="0">
                <a:solidFill>
                  <a:srgbClr val="FFFFFF"/>
                </a:solidFill>
              </a:rPr>
              <a:t>2. </a:t>
            </a:r>
            <a:r>
              <a:rPr lang="en-US" altLang="zh-CN" u="sng" dirty="0">
                <a:solidFill>
                  <a:srgbClr val="FFFFFF"/>
                </a:solidFill>
              </a:rPr>
              <a:t>Đại từ:</a:t>
            </a:r>
          </a:p>
        </p:txBody>
      </p:sp>
      <p:sp>
        <p:nvSpPr>
          <p:cNvPr id="36879" name="Rectangle 2"/>
          <p:cNvSpPr/>
          <p:nvPr/>
        </p:nvSpPr>
        <p:spPr>
          <a:xfrm>
            <a:off x="0" y="0"/>
            <a:ext cx="9144000" cy="588963"/>
          </a:xfrm>
          <a:prstGeom prst="rect">
            <a:avLst/>
          </a:prstGeom>
          <a:solidFill>
            <a:srgbClr val="66FF33"/>
          </a:solidFill>
          <a:ln w="9525" cap="flat" cmpd="sng">
            <a:solidFill>
              <a:srgbClr val="66FF33"/>
            </a:solidFill>
            <a:prstDash val="solid"/>
            <a:miter/>
            <a:headEnd type="none" w="med" len="med"/>
            <a:tailEnd type="none" w="med" len="med"/>
          </a:ln>
        </p:spPr>
        <p:txBody>
          <a:bodyPr anchor="t" anchorCtr="0">
            <a:spAutoFit/>
          </a:bodyPr>
          <a:lstStyle/>
          <a:p>
            <a:pPr algn="ctr">
              <a:spcBef>
                <a:spcPct val="50000"/>
              </a:spcBef>
            </a:pPr>
            <a:r>
              <a:rPr lang="en-US" altLang="zh-CN" sz="3200" dirty="0">
                <a:solidFill>
                  <a:srgbClr val="CC6600"/>
                </a:solidFill>
              </a:rPr>
              <a:t>ÔN TẬP TIẾNG VIỆT</a:t>
            </a:r>
            <a:endParaRPr lang="en-US" altLang="zh-CN" sz="3200" dirty="0">
              <a:solidFill>
                <a:srgbClr val="CC6600"/>
              </a:solidFill>
              <a:ea typeface="Times New Roman" panose="02020603050405020304"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47"/>
                                        </p:tgtEl>
                                        <p:attrNameLst>
                                          <p:attrName>style.visibility</p:attrName>
                                        </p:attrNameLst>
                                      </p:cBhvr>
                                      <p:to>
                                        <p:strVal val="visible"/>
                                      </p:to>
                                    </p:set>
                                    <p:animEffect transition="in" filter="box(in)">
                                      <p:cBhvr>
                                        <p:cTn id="7" dur="500"/>
                                        <p:tgtEl>
                                          <p:spTgt spid="18447"/>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8436"/>
                                        </p:tgtEl>
                                        <p:attrNameLst>
                                          <p:attrName>style.visibility</p:attrName>
                                        </p:attrNameLst>
                                      </p:cBhvr>
                                      <p:to>
                                        <p:strVal val="visible"/>
                                      </p:to>
                                    </p:set>
                                    <p:anim calcmode="lin" valueType="num">
                                      <p:cBhvr>
                                        <p:cTn id="10" dur="500" fill="hold"/>
                                        <p:tgtEl>
                                          <p:spTgt spid="18436"/>
                                        </p:tgtEl>
                                        <p:attrNameLst>
                                          <p:attrName>ppt_w</p:attrName>
                                        </p:attrNameLst>
                                      </p:cBhvr>
                                      <p:tavLst>
                                        <p:tav tm="0">
                                          <p:val>
                                            <p:fltVal val="0"/>
                                          </p:val>
                                        </p:tav>
                                        <p:tav tm="100000">
                                          <p:val>
                                            <p:strVal val="#ppt_w"/>
                                          </p:val>
                                        </p:tav>
                                      </p:tavLst>
                                    </p:anim>
                                    <p:anim calcmode="lin" valueType="num">
                                      <p:cBhvr>
                                        <p:cTn id="11"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8439"/>
                                        </p:tgtEl>
                                        <p:attrNameLst>
                                          <p:attrName>style.visibility</p:attrName>
                                        </p:attrNameLst>
                                      </p:cBhvr>
                                      <p:to>
                                        <p:strVal val="visible"/>
                                      </p:to>
                                    </p:set>
                                    <p:animEffect transition="in" filter="wipe(down)">
                                      <p:cBhvr>
                                        <p:cTn id="16" dur="500"/>
                                        <p:tgtEl>
                                          <p:spTgt spid="1843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8439"/>
                                        </p:tgtEl>
                                        <p:attrNameLst>
                                          <p:attrName>ppt_x</p:attrName>
                                        </p:attrNameLst>
                                      </p:cBhvr>
                                      <p:tavLst>
                                        <p:tav tm="0">
                                          <p:val>
                                            <p:strVal val="ppt_x"/>
                                          </p:val>
                                        </p:tav>
                                        <p:tav tm="100000">
                                          <p:val>
                                            <p:strVal val="ppt_x"/>
                                          </p:val>
                                        </p:tav>
                                      </p:tavLst>
                                    </p:anim>
                                    <p:anim calcmode="lin" valueType="num">
                                      <p:cBhvr additive="base">
                                        <p:cTn id="21" dur="500"/>
                                        <p:tgtEl>
                                          <p:spTgt spid="18439"/>
                                        </p:tgtEl>
                                        <p:attrNameLst>
                                          <p:attrName>ppt_y</p:attrName>
                                        </p:attrNameLst>
                                      </p:cBhvr>
                                      <p:tavLst>
                                        <p:tav tm="0">
                                          <p:val>
                                            <p:strVal val="ppt_y"/>
                                          </p:val>
                                        </p:tav>
                                        <p:tav tm="100000">
                                          <p:val>
                                            <p:strVal val="1+ppt_h/2"/>
                                          </p:val>
                                        </p:tav>
                                      </p:tavLst>
                                    </p:anim>
                                    <p:set>
                                      <p:cBhvr>
                                        <p:cTn id="22" dur="1" fill="hold">
                                          <p:stCondLst>
                                            <p:cond delay="499"/>
                                          </p:stCondLst>
                                        </p:cTn>
                                        <p:tgtEl>
                                          <p:spTgt spid="18439"/>
                                        </p:tgtEl>
                                        <p:attrNameLst>
                                          <p:attrName>style.visibility</p:attrName>
                                        </p:attrNameLst>
                                      </p:cBhvr>
                                      <p:to>
                                        <p:strVal val="hidden"/>
                                      </p:to>
                                    </p:set>
                                  </p:childTnLst>
                                </p:cTn>
                              </p:par>
                              <p:par>
                                <p:cTn id="23" presetID="2" presetClass="entr" presetSubtype="4" fill="hold" grpId="0" nodeType="withEffect">
                                  <p:stCondLst>
                                    <p:cond delay="0"/>
                                  </p:stCondLst>
                                  <p:childTnLst>
                                    <p:set>
                                      <p:cBhvr>
                                        <p:cTn id="24" dur="1" fill="hold">
                                          <p:stCondLst>
                                            <p:cond delay="0"/>
                                          </p:stCondLst>
                                        </p:cTn>
                                        <p:tgtEl>
                                          <p:spTgt spid="18442"/>
                                        </p:tgtEl>
                                        <p:attrNameLst>
                                          <p:attrName>style.visibility</p:attrName>
                                        </p:attrNameLst>
                                      </p:cBhvr>
                                      <p:to>
                                        <p:strVal val="visible"/>
                                      </p:to>
                                    </p:set>
                                    <p:anim calcmode="lin" valueType="num">
                                      <p:cBhvr additive="base">
                                        <p:cTn id="25" dur="500" fill="hold"/>
                                        <p:tgtEl>
                                          <p:spTgt spid="18442"/>
                                        </p:tgtEl>
                                        <p:attrNameLst>
                                          <p:attrName>ppt_x</p:attrName>
                                        </p:attrNameLst>
                                      </p:cBhvr>
                                      <p:tavLst>
                                        <p:tav tm="0">
                                          <p:val>
                                            <p:strVal val="#ppt_x"/>
                                          </p:val>
                                        </p:tav>
                                        <p:tav tm="100000">
                                          <p:val>
                                            <p:strVal val="#ppt_x"/>
                                          </p:val>
                                        </p:tav>
                                      </p:tavLst>
                                    </p:anim>
                                    <p:anim calcmode="lin" valueType="num">
                                      <p:cBhvr additive="base">
                                        <p:cTn id="26"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grpId="1" nodeType="clickEffect">
                                  <p:stCondLst>
                                    <p:cond delay="0"/>
                                  </p:stCondLst>
                                  <p:childTnLst>
                                    <p:anim calcmode="lin" valueType="num">
                                      <p:cBhvr>
                                        <p:cTn id="30" dur="500"/>
                                        <p:tgtEl>
                                          <p:spTgt spid="18442"/>
                                        </p:tgtEl>
                                        <p:attrNameLst>
                                          <p:attrName>ppt_w</p:attrName>
                                        </p:attrNameLst>
                                      </p:cBhvr>
                                      <p:tavLst>
                                        <p:tav tm="0">
                                          <p:val>
                                            <p:strVal val="ppt_w"/>
                                          </p:val>
                                        </p:tav>
                                        <p:tav tm="100000">
                                          <p:val>
                                            <p:fltVal val="0"/>
                                          </p:val>
                                        </p:tav>
                                      </p:tavLst>
                                    </p:anim>
                                    <p:anim calcmode="lin" valueType="num">
                                      <p:cBhvr>
                                        <p:cTn id="31" dur="500"/>
                                        <p:tgtEl>
                                          <p:spTgt spid="18442"/>
                                        </p:tgtEl>
                                        <p:attrNameLst>
                                          <p:attrName>ppt_h</p:attrName>
                                        </p:attrNameLst>
                                      </p:cBhvr>
                                      <p:tavLst>
                                        <p:tav tm="0">
                                          <p:val>
                                            <p:strVal val="ppt_h"/>
                                          </p:val>
                                        </p:tav>
                                        <p:tav tm="100000">
                                          <p:val>
                                            <p:fltVal val="0"/>
                                          </p:val>
                                        </p:tav>
                                      </p:tavLst>
                                    </p:anim>
                                    <p:set>
                                      <p:cBhvr>
                                        <p:cTn id="32" dur="1" fill="hold">
                                          <p:stCondLst>
                                            <p:cond delay="499"/>
                                          </p:stCondLst>
                                        </p:cTn>
                                        <p:tgtEl>
                                          <p:spTgt spid="18442"/>
                                        </p:tgtEl>
                                        <p:attrNameLst>
                                          <p:attrName>style.visibility</p:attrName>
                                        </p:attrNameLst>
                                      </p:cBhvr>
                                      <p:to>
                                        <p:strVal val="hidden"/>
                                      </p:to>
                                    </p:set>
                                  </p:childTnLst>
                                </p:cTn>
                              </p:par>
                              <p:par>
                                <p:cTn id="33" presetID="5" presetClass="entr" presetSubtype="5" fill="hold" nodeType="withEffect">
                                  <p:stCondLst>
                                    <p:cond delay="0"/>
                                  </p:stCondLst>
                                  <p:childTnLst>
                                    <p:set>
                                      <p:cBhvr>
                                        <p:cTn id="34" dur="1" fill="hold">
                                          <p:stCondLst>
                                            <p:cond delay="0"/>
                                          </p:stCondLst>
                                        </p:cTn>
                                        <p:tgtEl>
                                          <p:spTgt spid="18445"/>
                                        </p:tgtEl>
                                        <p:attrNameLst>
                                          <p:attrName>style.visibility</p:attrName>
                                        </p:attrNameLst>
                                      </p:cBhvr>
                                      <p:to>
                                        <p:strVal val="visible"/>
                                      </p:to>
                                    </p:set>
                                    <p:animEffect transition="in" filter="checkerboard(down)">
                                      <p:cBhvr>
                                        <p:cTn id="35" dur="500"/>
                                        <p:tgtEl>
                                          <p:spTgt spid="18445"/>
                                        </p:tgtEl>
                                      </p:cBhvr>
                                    </p:animEffect>
                                  </p:childTnLst>
                                </p:cTn>
                              </p:par>
                              <p:par>
                                <p:cTn id="36" presetID="5" presetClass="entr" presetSubtype="5" fill="hold" nodeType="withEffect">
                                  <p:stCondLst>
                                    <p:cond delay="0"/>
                                  </p:stCondLst>
                                  <p:childTnLst>
                                    <p:set>
                                      <p:cBhvr>
                                        <p:cTn id="37" dur="1" fill="hold">
                                          <p:stCondLst>
                                            <p:cond delay="0"/>
                                          </p:stCondLst>
                                        </p:cTn>
                                        <p:tgtEl>
                                          <p:spTgt spid="18446"/>
                                        </p:tgtEl>
                                        <p:attrNameLst>
                                          <p:attrName>style.visibility</p:attrName>
                                        </p:attrNameLst>
                                      </p:cBhvr>
                                      <p:to>
                                        <p:strVal val="visible"/>
                                      </p:to>
                                    </p:set>
                                    <p:animEffect transition="in" filter="checkerboard(down)">
                                      <p:cBhvr>
                                        <p:cTn id="38" dur="500"/>
                                        <p:tgtEl>
                                          <p:spTgt spid="18446"/>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18443"/>
                                        </p:tgtEl>
                                        <p:attrNameLst>
                                          <p:attrName>style.visibility</p:attrName>
                                        </p:attrNameLst>
                                      </p:cBhvr>
                                      <p:to>
                                        <p:strVal val="visible"/>
                                      </p:to>
                                    </p:set>
                                    <p:anim calcmode="lin" valueType="num">
                                      <p:cBhvr>
                                        <p:cTn id="41" dur="1000" fill="hold"/>
                                        <p:tgtEl>
                                          <p:spTgt spid="18443"/>
                                        </p:tgtEl>
                                        <p:attrNameLst>
                                          <p:attrName>ppt_w</p:attrName>
                                        </p:attrNameLst>
                                      </p:cBhvr>
                                      <p:tavLst>
                                        <p:tav tm="0">
                                          <p:val>
                                            <p:fltVal val="0"/>
                                          </p:val>
                                        </p:tav>
                                        <p:tav tm="100000">
                                          <p:val>
                                            <p:strVal val="#ppt_w"/>
                                          </p:val>
                                        </p:tav>
                                      </p:tavLst>
                                    </p:anim>
                                    <p:anim calcmode="lin" valueType="num">
                                      <p:cBhvr>
                                        <p:cTn id="42" dur="1000" fill="hold"/>
                                        <p:tgtEl>
                                          <p:spTgt spid="18443"/>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8444"/>
                                        </p:tgtEl>
                                        <p:attrNameLst>
                                          <p:attrName>style.visibility</p:attrName>
                                        </p:attrNameLst>
                                      </p:cBhvr>
                                      <p:to>
                                        <p:strVal val="visible"/>
                                      </p:to>
                                    </p:set>
                                    <p:anim calcmode="lin" valueType="num">
                                      <p:cBhvr>
                                        <p:cTn id="45" dur="1000" fill="hold"/>
                                        <p:tgtEl>
                                          <p:spTgt spid="18444"/>
                                        </p:tgtEl>
                                        <p:attrNameLst>
                                          <p:attrName>ppt_w</p:attrName>
                                        </p:attrNameLst>
                                      </p:cBhvr>
                                      <p:tavLst>
                                        <p:tav tm="0">
                                          <p:val>
                                            <p:fltVal val="0"/>
                                          </p:val>
                                        </p:tav>
                                        <p:tav tm="100000">
                                          <p:val>
                                            <p:strVal val="#ppt_w"/>
                                          </p:val>
                                        </p:tav>
                                      </p:tavLst>
                                    </p:anim>
                                    <p:anim calcmode="lin" valueType="num">
                                      <p:cBhvr>
                                        <p:cTn id="46" dur="1000" fill="hold"/>
                                        <p:tgtEl>
                                          <p:spTgt spid="184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42" grpId="0" animBg="1"/>
      <p:bldP spid="18442" grpId="1" animBg="1"/>
      <p:bldP spid="18443" grpId="0" animBg="1"/>
      <p:bldP spid="18444" grpId="0" animBg="1"/>
      <p:bldP spid="1844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7448" name="Line 40"/>
          <p:cNvSpPr>
            <a:spLocks noChangeShapeType="1"/>
          </p:cNvSpPr>
          <p:nvPr/>
        </p:nvSpPr>
        <p:spPr bwMode="auto">
          <a:xfrm>
            <a:off x="2133600" y="3352800"/>
            <a:ext cx="0" cy="26670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7410" name="Line 2"/>
          <p:cNvSpPr>
            <a:spLocks noChangeShapeType="1"/>
          </p:cNvSpPr>
          <p:nvPr/>
        </p:nvSpPr>
        <p:spPr bwMode="auto">
          <a:xfrm flipH="1">
            <a:off x="5257800" y="1981200"/>
            <a:ext cx="1066800" cy="5334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7411" name="Line 3"/>
          <p:cNvSpPr>
            <a:spLocks noChangeShapeType="1"/>
          </p:cNvSpPr>
          <p:nvPr/>
        </p:nvSpPr>
        <p:spPr bwMode="auto">
          <a:xfrm>
            <a:off x="7315200" y="1981200"/>
            <a:ext cx="1066800" cy="5334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7412" name="Line 4"/>
          <p:cNvSpPr>
            <a:spLocks noChangeShapeType="1"/>
          </p:cNvSpPr>
          <p:nvPr/>
        </p:nvSpPr>
        <p:spPr bwMode="auto">
          <a:xfrm>
            <a:off x="6781800" y="3581400"/>
            <a:ext cx="0" cy="25146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7413" name="Line 5"/>
          <p:cNvSpPr>
            <a:spLocks noChangeShapeType="1"/>
          </p:cNvSpPr>
          <p:nvPr/>
        </p:nvSpPr>
        <p:spPr bwMode="auto">
          <a:xfrm>
            <a:off x="8229600" y="3581400"/>
            <a:ext cx="0" cy="19812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7415" name="Line 7"/>
          <p:cNvSpPr>
            <a:spLocks noChangeShapeType="1"/>
          </p:cNvSpPr>
          <p:nvPr/>
        </p:nvSpPr>
        <p:spPr bwMode="auto">
          <a:xfrm flipH="1">
            <a:off x="6629400" y="2057400"/>
            <a:ext cx="0" cy="4572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7416" name="Line 8"/>
          <p:cNvSpPr>
            <a:spLocks noChangeShapeType="1"/>
          </p:cNvSpPr>
          <p:nvPr/>
        </p:nvSpPr>
        <p:spPr bwMode="auto">
          <a:xfrm>
            <a:off x="5257800" y="3505200"/>
            <a:ext cx="0" cy="20574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7417" name="Line 9"/>
          <p:cNvSpPr>
            <a:spLocks noChangeShapeType="1"/>
          </p:cNvSpPr>
          <p:nvPr/>
        </p:nvSpPr>
        <p:spPr bwMode="auto">
          <a:xfrm>
            <a:off x="3810000" y="3200400"/>
            <a:ext cx="0" cy="23622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7418" name="Line 10"/>
          <p:cNvSpPr>
            <a:spLocks noChangeShapeType="1"/>
          </p:cNvSpPr>
          <p:nvPr/>
        </p:nvSpPr>
        <p:spPr bwMode="auto">
          <a:xfrm>
            <a:off x="533400" y="3429000"/>
            <a:ext cx="0" cy="21336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7419" name="Line 11"/>
          <p:cNvSpPr>
            <a:spLocks noChangeShapeType="1"/>
          </p:cNvSpPr>
          <p:nvPr/>
        </p:nvSpPr>
        <p:spPr bwMode="auto">
          <a:xfrm>
            <a:off x="2514600" y="1981200"/>
            <a:ext cx="1066800" cy="6096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7420" name="Line 12"/>
          <p:cNvSpPr>
            <a:spLocks noChangeShapeType="1"/>
          </p:cNvSpPr>
          <p:nvPr/>
        </p:nvSpPr>
        <p:spPr bwMode="auto">
          <a:xfrm flipH="1">
            <a:off x="685800" y="1905000"/>
            <a:ext cx="1143000" cy="6096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7421" name="Line 13"/>
          <p:cNvSpPr>
            <a:spLocks noChangeShapeType="1"/>
          </p:cNvSpPr>
          <p:nvPr/>
        </p:nvSpPr>
        <p:spPr bwMode="auto">
          <a:xfrm>
            <a:off x="5486400" y="1143000"/>
            <a:ext cx="1219200" cy="4572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7422" name="Line 14"/>
          <p:cNvSpPr>
            <a:spLocks noChangeShapeType="1"/>
          </p:cNvSpPr>
          <p:nvPr/>
        </p:nvSpPr>
        <p:spPr bwMode="auto">
          <a:xfrm flipH="1">
            <a:off x="2667000" y="1143000"/>
            <a:ext cx="1295400" cy="4572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38927" name="Text Box 17"/>
          <p:cNvSpPr txBox="1"/>
          <p:nvPr/>
        </p:nvSpPr>
        <p:spPr>
          <a:xfrm>
            <a:off x="3886200" y="914400"/>
            <a:ext cx="1676400" cy="461963"/>
          </a:xfrm>
          <a:prstGeom prst="rect">
            <a:avLst/>
          </a:prstGeom>
          <a:solidFill>
            <a:srgbClr val="FFCC00"/>
          </a:solidFill>
          <a:ln w="28575" cap="flat" cmpd="sng">
            <a:solidFill>
              <a:srgbClr val="FF3300"/>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ĐẠI TỪ</a:t>
            </a:r>
            <a:endParaRPr lang="en-US" altLang="zh-CN" dirty="0">
              <a:solidFill>
                <a:srgbClr val="000000"/>
              </a:solidFill>
              <a:ea typeface="Times New Roman" panose="02020603050405020304" pitchFamily="18" charset="0"/>
            </a:endParaRPr>
          </a:p>
        </p:txBody>
      </p:sp>
      <p:sp>
        <p:nvSpPr>
          <p:cNvPr id="17427" name="Rectangle 19"/>
          <p:cNvSpPr>
            <a:spLocks noChangeArrowheads="1"/>
          </p:cNvSpPr>
          <p:nvPr/>
        </p:nvSpPr>
        <p:spPr bwMode="auto">
          <a:xfrm>
            <a:off x="990600" y="3352800"/>
            <a:ext cx="533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38929" name="Text Box 20"/>
          <p:cNvSpPr txBox="1"/>
          <p:nvPr/>
        </p:nvSpPr>
        <p:spPr>
          <a:xfrm>
            <a:off x="1295400" y="1600200"/>
            <a:ext cx="2209800" cy="461963"/>
          </a:xfrm>
          <a:prstGeom prst="rect">
            <a:avLst/>
          </a:prstGeom>
          <a:solidFill>
            <a:srgbClr val="FFFF00"/>
          </a:solidFill>
          <a:ln w="28575" cap="flat" cmpd="sng">
            <a:solidFill>
              <a:srgbClr val="FF0000"/>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Đại từ để trỏ</a:t>
            </a:r>
            <a:endParaRPr lang="en-US" altLang="zh-CN" dirty="0">
              <a:solidFill>
                <a:srgbClr val="000000"/>
              </a:solidFill>
              <a:ea typeface="Times New Roman" panose="02020603050405020304" pitchFamily="18" charset="0"/>
            </a:endParaRPr>
          </a:p>
        </p:txBody>
      </p:sp>
      <p:sp>
        <p:nvSpPr>
          <p:cNvPr id="38930" name="Text Box 21"/>
          <p:cNvSpPr txBox="1"/>
          <p:nvPr/>
        </p:nvSpPr>
        <p:spPr>
          <a:xfrm>
            <a:off x="6248400" y="1676400"/>
            <a:ext cx="2133600" cy="461963"/>
          </a:xfrm>
          <a:prstGeom prst="rect">
            <a:avLst/>
          </a:prstGeom>
          <a:solidFill>
            <a:srgbClr val="FFFF00"/>
          </a:solidFill>
          <a:ln w="38100" cap="flat" cmpd="sng">
            <a:solidFill>
              <a:srgbClr val="FF9900"/>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Đại từ để hỏi</a:t>
            </a:r>
            <a:endParaRPr lang="en-US" altLang="zh-CN" dirty="0">
              <a:solidFill>
                <a:srgbClr val="000000"/>
              </a:solidFill>
              <a:ea typeface="Times New Roman" panose="02020603050405020304" pitchFamily="18" charset="0"/>
            </a:endParaRPr>
          </a:p>
        </p:txBody>
      </p:sp>
      <p:sp>
        <p:nvSpPr>
          <p:cNvPr id="17430" name="AutoShape 22"/>
          <p:cNvSpPr/>
          <p:nvPr/>
        </p:nvSpPr>
        <p:spPr>
          <a:xfrm>
            <a:off x="533400" y="3733800"/>
            <a:ext cx="3492500" cy="1531938"/>
          </a:xfrm>
          <a:prstGeom prst="wedgeRoundRectCallout">
            <a:avLst>
              <a:gd name="adj1" fmla="val -18046"/>
              <a:gd name="adj2" fmla="val -146769"/>
              <a:gd name="adj3" fmla="val 16667"/>
            </a:avLst>
          </a:prstGeom>
          <a:solidFill>
            <a:srgbClr val="99FF99"/>
          </a:solidFill>
          <a:ln w="9525">
            <a:noFill/>
          </a:ln>
        </p:spPr>
        <p:txBody>
          <a:bodyPr anchor="t" anchorCtr="0">
            <a:spAutoFit/>
          </a:bodyPr>
          <a:lstStyle/>
          <a:p>
            <a:pPr algn="ctr">
              <a:spcBef>
                <a:spcPct val="50000"/>
              </a:spcBef>
            </a:pPr>
            <a:r>
              <a:rPr lang="en-US" altLang="zh-CN" sz="2800" dirty="0">
                <a:solidFill>
                  <a:srgbClr val="FF00FF"/>
                </a:solidFill>
              </a:rPr>
              <a:t>Đại từ để trỏ (chỉ) thì trỏ những gì? Cho ví dụ?</a:t>
            </a:r>
            <a:endParaRPr lang="en-US" altLang="zh-CN" sz="2800" dirty="0">
              <a:solidFill>
                <a:srgbClr val="FF00FF"/>
              </a:solidFill>
              <a:ea typeface="Times New Roman" panose="02020603050405020304" pitchFamily="18" charset="0"/>
            </a:endParaRPr>
          </a:p>
        </p:txBody>
      </p:sp>
      <p:sp>
        <p:nvSpPr>
          <p:cNvPr id="17431" name="Text Box 23"/>
          <p:cNvSpPr txBox="1"/>
          <p:nvPr/>
        </p:nvSpPr>
        <p:spPr>
          <a:xfrm>
            <a:off x="0" y="2514600"/>
            <a:ext cx="1143000" cy="1216025"/>
          </a:xfrm>
          <a:prstGeom prst="rect">
            <a:avLst/>
          </a:prstGeom>
          <a:solidFill>
            <a:srgbClr val="FFFF99"/>
          </a:solidFill>
          <a:ln w="28575" cap="flat" cmpd="sng">
            <a:solidFill>
              <a:srgbClr val="FF00FF"/>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Trỏ người, sự vật</a:t>
            </a:r>
          </a:p>
        </p:txBody>
      </p:sp>
      <p:sp>
        <p:nvSpPr>
          <p:cNvPr id="17432" name="Text Box 24"/>
          <p:cNvSpPr txBox="1"/>
          <p:nvPr/>
        </p:nvSpPr>
        <p:spPr>
          <a:xfrm>
            <a:off x="2895600" y="2590800"/>
            <a:ext cx="1447800" cy="1216025"/>
          </a:xfrm>
          <a:prstGeom prst="rect">
            <a:avLst/>
          </a:prstGeom>
          <a:solidFill>
            <a:srgbClr val="FFFF99"/>
          </a:solidFill>
          <a:ln w="28575" cap="flat" cmpd="sng">
            <a:solidFill>
              <a:srgbClr val="FF00FF"/>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Trỏ hoạt động, tính chất</a:t>
            </a:r>
          </a:p>
        </p:txBody>
      </p:sp>
      <p:sp>
        <p:nvSpPr>
          <p:cNvPr id="17433" name="AutoShape 25"/>
          <p:cNvSpPr/>
          <p:nvPr/>
        </p:nvSpPr>
        <p:spPr>
          <a:xfrm>
            <a:off x="5267325" y="4171950"/>
            <a:ext cx="3648075" cy="1328738"/>
          </a:xfrm>
          <a:prstGeom prst="wedgeRoundRectCallout">
            <a:avLst>
              <a:gd name="adj1" fmla="val 17060"/>
              <a:gd name="adj2" fmla="val -206287"/>
              <a:gd name="adj3" fmla="val 16667"/>
            </a:avLst>
          </a:prstGeom>
          <a:solidFill>
            <a:srgbClr val="00FFFF"/>
          </a:solidFill>
          <a:ln w="9525">
            <a:noFill/>
          </a:ln>
        </p:spPr>
        <p:txBody>
          <a:bodyPr anchor="t" anchorCtr="0">
            <a:spAutoFit/>
          </a:bodyPr>
          <a:lstStyle/>
          <a:p>
            <a:pPr algn="ctr">
              <a:spcBef>
                <a:spcPct val="50000"/>
              </a:spcBef>
            </a:pPr>
            <a:r>
              <a:rPr lang="en-US" altLang="zh-CN" dirty="0">
                <a:solidFill>
                  <a:srgbClr val="000000"/>
                </a:solidFill>
              </a:rPr>
              <a:t>Đại từ để hỏi thì hỏi những gì? Cho ví dụ minh họa?</a:t>
            </a:r>
            <a:endParaRPr lang="en-US" altLang="zh-CN" dirty="0">
              <a:solidFill>
                <a:srgbClr val="000000"/>
              </a:solidFill>
              <a:ea typeface="Times New Roman" panose="02020603050405020304" pitchFamily="18" charset="0"/>
            </a:endParaRPr>
          </a:p>
        </p:txBody>
      </p:sp>
      <p:sp>
        <p:nvSpPr>
          <p:cNvPr id="17434" name="Text Box 26"/>
          <p:cNvSpPr txBox="1"/>
          <p:nvPr/>
        </p:nvSpPr>
        <p:spPr>
          <a:xfrm>
            <a:off x="7543800" y="2514600"/>
            <a:ext cx="1600200" cy="1225550"/>
          </a:xfrm>
          <a:prstGeom prst="rect">
            <a:avLst/>
          </a:prstGeom>
          <a:solidFill>
            <a:srgbClr val="FFFF99"/>
          </a:solidFill>
          <a:ln w="38100" cap="flat" cmpd="sng">
            <a:solidFill>
              <a:srgbClr val="CC6600"/>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Hỏi về hoạt động, tính chất</a:t>
            </a:r>
          </a:p>
        </p:txBody>
      </p:sp>
      <p:sp>
        <p:nvSpPr>
          <p:cNvPr id="17435" name="Text Box 27"/>
          <p:cNvSpPr txBox="1"/>
          <p:nvPr/>
        </p:nvSpPr>
        <p:spPr>
          <a:xfrm>
            <a:off x="4572000" y="2514600"/>
            <a:ext cx="1371600" cy="1225550"/>
          </a:xfrm>
          <a:prstGeom prst="rect">
            <a:avLst/>
          </a:prstGeom>
          <a:solidFill>
            <a:srgbClr val="FFFF99"/>
          </a:solidFill>
          <a:ln w="38100" cap="flat" cmpd="sng">
            <a:solidFill>
              <a:srgbClr val="CC6600"/>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00"/>
                </a:solidFill>
              </a:rPr>
              <a:t>Hỏi về người, sự vật</a:t>
            </a:r>
          </a:p>
        </p:txBody>
      </p:sp>
      <p:sp>
        <p:nvSpPr>
          <p:cNvPr id="17436" name="Text Box 28"/>
          <p:cNvSpPr txBox="1"/>
          <p:nvPr/>
        </p:nvSpPr>
        <p:spPr>
          <a:xfrm>
            <a:off x="0" y="5638800"/>
            <a:ext cx="1219200" cy="461963"/>
          </a:xfrm>
          <a:prstGeom prst="rect">
            <a:avLst/>
          </a:prstGeom>
          <a:solidFill>
            <a:srgbClr val="FFFF99"/>
          </a:solidFill>
          <a:ln w="28575" cap="flat" cmpd="sng">
            <a:solidFill>
              <a:srgbClr val="FF00FF"/>
            </a:solidFill>
            <a:prstDash val="solid"/>
            <a:miter/>
            <a:headEnd type="none" w="med" len="med"/>
            <a:tailEnd type="none" w="med" len="med"/>
          </a:ln>
        </p:spPr>
        <p:txBody>
          <a:bodyPr anchor="t" anchorCtr="0">
            <a:spAutoFit/>
          </a:bodyPr>
          <a:lstStyle/>
          <a:p>
            <a:pPr>
              <a:spcBef>
                <a:spcPct val="50000"/>
              </a:spcBef>
            </a:pPr>
            <a:r>
              <a:rPr lang="en-US" altLang="zh-CN" dirty="0">
                <a:solidFill>
                  <a:srgbClr val="000066"/>
                </a:solidFill>
              </a:rPr>
              <a:t>Tôi, nó.</a:t>
            </a:r>
          </a:p>
        </p:txBody>
      </p:sp>
      <p:sp>
        <p:nvSpPr>
          <p:cNvPr id="17437" name="Text Box 29"/>
          <p:cNvSpPr txBox="1"/>
          <p:nvPr/>
        </p:nvSpPr>
        <p:spPr>
          <a:xfrm>
            <a:off x="2971800" y="5638800"/>
            <a:ext cx="1447800" cy="461963"/>
          </a:xfrm>
          <a:prstGeom prst="rect">
            <a:avLst/>
          </a:prstGeom>
          <a:solidFill>
            <a:srgbClr val="FFFF99"/>
          </a:solidFill>
          <a:ln w="28575" cap="flat" cmpd="sng">
            <a:solidFill>
              <a:srgbClr val="FF00FF"/>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66"/>
                </a:solidFill>
              </a:rPr>
              <a:t>Vậy, thế.</a:t>
            </a:r>
          </a:p>
        </p:txBody>
      </p:sp>
      <p:sp>
        <p:nvSpPr>
          <p:cNvPr id="17438" name="Text Box 30"/>
          <p:cNvSpPr txBox="1"/>
          <p:nvPr/>
        </p:nvSpPr>
        <p:spPr>
          <a:xfrm>
            <a:off x="0" y="6172200"/>
            <a:ext cx="1066800" cy="457200"/>
          </a:xfrm>
          <a:prstGeom prst="rect">
            <a:avLst/>
          </a:prstGeom>
          <a:noFill/>
          <a:ln w="28575">
            <a:noFill/>
          </a:ln>
        </p:spPr>
        <p:txBody>
          <a:bodyPr anchor="t" anchorCtr="0">
            <a:spAutoFit/>
          </a:bodyPr>
          <a:lstStyle/>
          <a:p>
            <a:pPr>
              <a:spcBef>
                <a:spcPct val="50000"/>
              </a:spcBef>
            </a:pPr>
            <a:r>
              <a:rPr lang="en-US" altLang="zh-CN" dirty="0">
                <a:solidFill>
                  <a:srgbClr val="FFFFFF"/>
                </a:solidFill>
              </a:rPr>
              <a:t>VÍ DỤ</a:t>
            </a:r>
          </a:p>
        </p:txBody>
      </p:sp>
      <p:sp>
        <p:nvSpPr>
          <p:cNvPr id="17441" name="Text Box 33"/>
          <p:cNvSpPr txBox="1"/>
          <p:nvPr/>
        </p:nvSpPr>
        <p:spPr>
          <a:xfrm>
            <a:off x="4648200" y="5638800"/>
            <a:ext cx="1295400" cy="430213"/>
          </a:xfrm>
          <a:prstGeom prst="rect">
            <a:avLst/>
          </a:prstGeom>
          <a:solidFill>
            <a:srgbClr val="FFFF99"/>
          </a:solidFill>
          <a:ln w="38100" cap="flat" cmpd="sng">
            <a:solidFill>
              <a:srgbClr val="FF9900"/>
            </a:solidFill>
            <a:prstDash val="solid"/>
            <a:miter/>
            <a:headEnd type="none" w="med" len="med"/>
            <a:tailEnd type="none" w="med" len="med"/>
          </a:ln>
        </p:spPr>
        <p:txBody>
          <a:bodyPr anchor="t" anchorCtr="0">
            <a:spAutoFit/>
          </a:bodyPr>
          <a:lstStyle/>
          <a:p>
            <a:pPr algn="ctr">
              <a:spcBef>
                <a:spcPct val="50000"/>
              </a:spcBef>
            </a:pPr>
            <a:r>
              <a:rPr lang="en-US" altLang="zh-CN" sz="2200" dirty="0">
                <a:solidFill>
                  <a:srgbClr val="660066"/>
                </a:solidFill>
              </a:rPr>
              <a:t>Ai, gì.</a:t>
            </a:r>
            <a:endParaRPr lang="en-US" altLang="zh-CN" sz="2200" dirty="0">
              <a:solidFill>
                <a:srgbClr val="660066"/>
              </a:solidFill>
              <a:ea typeface="Times New Roman" panose="02020603050405020304" pitchFamily="18" charset="0"/>
            </a:endParaRPr>
          </a:p>
        </p:txBody>
      </p:sp>
      <p:sp>
        <p:nvSpPr>
          <p:cNvPr id="17442" name="Text Box 34"/>
          <p:cNvSpPr txBox="1"/>
          <p:nvPr/>
        </p:nvSpPr>
        <p:spPr>
          <a:xfrm>
            <a:off x="5867400" y="6172200"/>
            <a:ext cx="1828800" cy="430213"/>
          </a:xfrm>
          <a:prstGeom prst="rect">
            <a:avLst/>
          </a:prstGeom>
          <a:solidFill>
            <a:srgbClr val="FFFF99"/>
          </a:solidFill>
          <a:ln w="38100" cap="flat" cmpd="sng">
            <a:solidFill>
              <a:srgbClr val="FF9900"/>
            </a:solidFill>
            <a:prstDash val="solid"/>
            <a:miter/>
            <a:headEnd type="none" w="med" len="med"/>
            <a:tailEnd type="none" w="med" len="med"/>
          </a:ln>
        </p:spPr>
        <p:txBody>
          <a:bodyPr anchor="t" anchorCtr="0">
            <a:spAutoFit/>
          </a:bodyPr>
          <a:lstStyle/>
          <a:p>
            <a:pPr algn="ctr">
              <a:spcBef>
                <a:spcPct val="50000"/>
              </a:spcBef>
            </a:pPr>
            <a:r>
              <a:rPr lang="en-US" altLang="zh-CN" sz="2200" dirty="0">
                <a:solidFill>
                  <a:srgbClr val="9900CC"/>
                </a:solidFill>
              </a:rPr>
              <a:t>Bao nhiêu.</a:t>
            </a:r>
            <a:endParaRPr lang="en-US" altLang="zh-CN" sz="2200" dirty="0">
              <a:solidFill>
                <a:srgbClr val="9900CC"/>
              </a:solidFill>
              <a:ea typeface="Times New Roman" panose="02020603050405020304" pitchFamily="18" charset="0"/>
            </a:endParaRPr>
          </a:p>
        </p:txBody>
      </p:sp>
      <p:sp>
        <p:nvSpPr>
          <p:cNvPr id="17443" name="Text Box 35"/>
          <p:cNvSpPr txBox="1"/>
          <p:nvPr/>
        </p:nvSpPr>
        <p:spPr>
          <a:xfrm>
            <a:off x="7620000" y="5638800"/>
            <a:ext cx="1524000" cy="430213"/>
          </a:xfrm>
          <a:prstGeom prst="rect">
            <a:avLst/>
          </a:prstGeom>
          <a:solidFill>
            <a:srgbClr val="FFFF99"/>
          </a:solidFill>
          <a:ln w="28575" cap="flat" cmpd="sng">
            <a:solidFill>
              <a:srgbClr val="FF9900"/>
            </a:solidFill>
            <a:prstDash val="solid"/>
            <a:miter/>
            <a:headEnd type="none" w="med" len="med"/>
            <a:tailEnd type="none" w="med" len="med"/>
          </a:ln>
        </p:spPr>
        <p:txBody>
          <a:bodyPr anchor="t" anchorCtr="0">
            <a:spAutoFit/>
          </a:bodyPr>
          <a:lstStyle/>
          <a:p>
            <a:pPr algn="ctr">
              <a:spcBef>
                <a:spcPct val="50000"/>
              </a:spcBef>
            </a:pPr>
            <a:r>
              <a:rPr lang="en-US" altLang="zh-CN" sz="2200" dirty="0">
                <a:solidFill>
                  <a:srgbClr val="9900FF"/>
                </a:solidFill>
              </a:rPr>
              <a:t>Sao, n</a:t>
            </a:r>
            <a:r>
              <a:rPr lang="en-US" altLang="zh-CN" sz="2200" dirty="0">
                <a:solidFill>
                  <a:srgbClr val="9900FF"/>
                </a:solidFill>
                <a:ea typeface="Times New Roman" panose="02020603050405020304" pitchFamily="18" charset="0"/>
              </a:rPr>
              <a:t>à</a:t>
            </a:r>
            <a:r>
              <a:rPr lang="en-US" altLang="zh-CN" sz="2200" dirty="0">
                <a:solidFill>
                  <a:srgbClr val="9900FF"/>
                </a:solidFill>
              </a:rPr>
              <a:t>o.</a:t>
            </a:r>
            <a:endParaRPr lang="en-US" altLang="zh-CN" sz="2200" dirty="0">
              <a:solidFill>
                <a:srgbClr val="9900FF"/>
              </a:solidFill>
              <a:ea typeface="Times New Roman" panose="02020603050405020304" pitchFamily="18" charset="0"/>
            </a:endParaRPr>
          </a:p>
        </p:txBody>
      </p:sp>
      <p:sp>
        <p:nvSpPr>
          <p:cNvPr id="17445" name="Text Box 37"/>
          <p:cNvSpPr txBox="1"/>
          <p:nvPr/>
        </p:nvSpPr>
        <p:spPr>
          <a:xfrm>
            <a:off x="1447800" y="2514600"/>
            <a:ext cx="1143000" cy="1216025"/>
          </a:xfrm>
          <a:prstGeom prst="rect">
            <a:avLst/>
          </a:prstGeom>
          <a:solidFill>
            <a:srgbClr val="FFFF99"/>
          </a:solidFill>
          <a:ln w="28575" cap="flat" cmpd="sng">
            <a:solidFill>
              <a:srgbClr val="FF00FF"/>
            </a:solidFill>
            <a:prstDash val="solid"/>
            <a:miter/>
            <a:headEnd type="none" w="med" len="med"/>
            <a:tailEnd type="none" w="med" len="med"/>
          </a:ln>
        </p:spPr>
        <p:txBody>
          <a:bodyPr anchor="t" anchorCtr="0">
            <a:spAutoFit/>
          </a:bodyPr>
          <a:lstStyle/>
          <a:p>
            <a:pPr algn="ctr">
              <a:lnSpc>
                <a:spcPct val="150000"/>
              </a:lnSpc>
              <a:spcBef>
                <a:spcPct val="70000"/>
              </a:spcBef>
              <a:spcAft>
                <a:spcPct val="10000"/>
              </a:spcAft>
            </a:pPr>
            <a:r>
              <a:rPr lang="en-US" altLang="zh-CN" dirty="0">
                <a:solidFill>
                  <a:srgbClr val="000000"/>
                </a:solidFill>
              </a:rPr>
              <a:t>Trỏ số lượng      </a:t>
            </a:r>
          </a:p>
        </p:txBody>
      </p:sp>
      <p:sp>
        <p:nvSpPr>
          <p:cNvPr id="17446" name="Line 38"/>
          <p:cNvSpPr>
            <a:spLocks noChangeShapeType="1"/>
          </p:cNvSpPr>
          <p:nvPr/>
        </p:nvSpPr>
        <p:spPr bwMode="auto">
          <a:xfrm>
            <a:off x="1981200" y="2057400"/>
            <a:ext cx="0" cy="381000"/>
          </a:xfrm>
          <a:prstGeom prst="line">
            <a:avLst/>
          </a:prstGeom>
          <a:noFill/>
          <a:ln w="38100">
            <a:solidFill>
              <a:srgbClr val="FF33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vi-VN">
              <a:solidFill>
                <a:srgbClr val="000000"/>
              </a:solidFill>
              <a:effectLst>
                <a:outerShdw blurRad="38100" dist="38100" dir="2700000" algn="tl">
                  <a:srgbClr val="000000">
                    <a:alpha val="43137"/>
                  </a:srgbClr>
                </a:outerShdw>
              </a:effectLst>
            </a:endParaRPr>
          </a:p>
        </p:txBody>
      </p:sp>
      <p:sp>
        <p:nvSpPr>
          <p:cNvPr id="17447" name="Text Box 39"/>
          <p:cNvSpPr txBox="1"/>
          <p:nvPr/>
        </p:nvSpPr>
        <p:spPr>
          <a:xfrm>
            <a:off x="1219200" y="6096000"/>
            <a:ext cx="1676400" cy="485775"/>
          </a:xfrm>
          <a:prstGeom prst="rect">
            <a:avLst/>
          </a:prstGeom>
          <a:solidFill>
            <a:srgbClr val="FFFF99"/>
          </a:solidFill>
          <a:ln w="28575" cap="flat" cmpd="sng">
            <a:solidFill>
              <a:srgbClr val="FF00FF"/>
            </a:solidFill>
            <a:prstDash val="solid"/>
            <a:miter/>
            <a:headEnd type="none" w="med" len="med"/>
            <a:tailEnd type="none" w="med" len="med"/>
          </a:ln>
        </p:spPr>
        <p:txBody>
          <a:bodyPr anchor="t" anchorCtr="0">
            <a:spAutoFit/>
          </a:bodyPr>
          <a:lstStyle/>
          <a:p>
            <a:pPr algn="ctr">
              <a:spcBef>
                <a:spcPct val="50000"/>
              </a:spcBef>
            </a:pPr>
            <a:r>
              <a:rPr lang="en-US" altLang="zh-CN" dirty="0">
                <a:solidFill>
                  <a:srgbClr val="000066"/>
                </a:solidFill>
              </a:rPr>
              <a:t>Bấy nhiêu</a:t>
            </a:r>
            <a:r>
              <a:rPr lang="en-US" altLang="zh-CN" dirty="0">
                <a:solidFill>
                  <a:srgbClr val="006666"/>
                </a:solidFill>
              </a:rPr>
              <a:t>.</a:t>
            </a:r>
          </a:p>
        </p:txBody>
      </p:sp>
      <p:sp>
        <p:nvSpPr>
          <p:cNvPr id="17449" name="Text Box 41"/>
          <p:cNvSpPr txBox="1"/>
          <p:nvPr/>
        </p:nvSpPr>
        <p:spPr>
          <a:xfrm>
            <a:off x="6019800" y="2514600"/>
            <a:ext cx="1371600" cy="1225550"/>
          </a:xfrm>
          <a:prstGeom prst="rect">
            <a:avLst/>
          </a:prstGeom>
          <a:solidFill>
            <a:srgbClr val="FFFF99"/>
          </a:solidFill>
          <a:ln w="38100" cap="flat" cmpd="sng">
            <a:solidFill>
              <a:srgbClr val="CC6600"/>
            </a:solidFill>
            <a:prstDash val="solid"/>
            <a:miter/>
            <a:headEnd type="none" w="med" len="med"/>
            <a:tailEnd type="none" w="med" len="med"/>
          </a:ln>
        </p:spPr>
        <p:txBody>
          <a:bodyPr anchor="t" anchorCtr="0">
            <a:spAutoFit/>
          </a:bodyPr>
          <a:lstStyle/>
          <a:p>
            <a:pPr algn="ctr">
              <a:lnSpc>
                <a:spcPct val="150000"/>
              </a:lnSpc>
              <a:spcBef>
                <a:spcPct val="50000"/>
              </a:spcBef>
            </a:pPr>
            <a:r>
              <a:rPr lang="en-US" altLang="zh-CN" dirty="0">
                <a:solidFill>
                  <a:srgbClr val="000000"/>
                </a:solidFill>
              </a:rPr>
              <a:t>Hỏi về  số lượng</a:t>
            </a:r>
          </a:p>
        </p:txBody>
      </p:sp>
      <p:sp>
        <p:nvSpPr>
          <p:cNvPr id="38947" name="Text Box 3"/>
          <p:cNvSpPr txBox="1"/>
          <p:nvPr/>
        </p:nvSpPr>
        <p:spPr>
          <a:xfrm>
            <a:off x="0" y="609600"/>
            <a:ext cx="2895600" cy="806450"/>
          </a:xfrm>
          <a:prstGeom prst="rect">
            <a:avLst/>
          </a:prstGeom>
          <a:noFill/>
          <a:ln w="9525">
            <a:noFill/>
          </a:ln>
        </p:spPr>
        <p:txBody>
          <a:bodyPr anchor="t" anchorCtr="0">
            <a:spAutoFit/>
          </a:bodyPr>
          <a:lstStyle/>
          <a:p>
            <a:pPr>
              <a:spcBef>
                <a:spcPct val="10000"/>
              </a:spcBef>
            </a:pPr>
            <a:r>
              <a:rPr lang="en-US" altLang="zh-CN" sz="2000" u="sng" dirty="0">
                <a:solidFill>
                  <a:srgbClr val="FFFF00"/>
                </a:solidFill>
              </a:rPr>
              <a:t>I/ ÔN LÝ THUYẾT </a:t>
            </a:r>
          </a:p>
          <a:p>
            <a:pPr>
              <a:spcBef>
                <a:spcPct val="10000"/>
              </a:spcBef>
            </a:pPr>
            <a:r>
              <a:rPr lang="en-US" altLang="zh-CN" dirty="0">
                <a:solidFill>
                  <a:srgbClr val="FFFFFF"/>
                </a:solidFill>
              </a:rPr>
              <a:t>1. </a:t>
            </a:r>
            <a:r>
              <a:rPr lang="en-US" altLang="zh-CN" u="sng" dirty="0">
                <a:solidFill>
                  <a:srgbClr val="FFFFFF"/>
                </a:solidFill>
              </a:rPr>
              <a:t>Từ phức:</a:t>
            </a:r>
            <a:endParaRPr lang="en-US" altLang="zh-CN" sz="1800" u="sng" dirty="0">
              <a:solidFill>
                <a:srgbClr val="FFFF00"/>
              </a:solidFill>
            </a:endParaRPr>
          </a:p>
        </p:txBody>
      </p:sp>
      <p:sp>
        <p:nvSpPr>
          <p:cNvPr id="44" name="Text Box 15"/>
          <p:cNvSpPr txBox="1"/>
          <p:nvPr/>
        </p:nvSpPr>
        <p:spPr>
          <a:xfrm>
            <a:off x="0" y="1371600"/>
            <a:ext cx="1828800" cy="461963"/>
          </a:xfrm>
          <a:prstGeom prst="rect">
            <a:avLst/>
          </a:prstGeom>
          <a:noFill/>
          <a:ln w="9525">
            <a:noFill/>
          </a:ln>
        </p:spPr>
        <p:txBody>
          <a:bodyPr anchor="t" anchorCtr="0">
            <a:spAutoFit/>
          </a:bodyPr>
          <a:lstStyle/>
          <a:p>
            <a:pPr>
              <a:spcBef>
                <a:spcPct val="50000"/>
              </a:spcBef>
            </a:pPr>
            <a:r>
              <a:rPr lang="en-US" altLang="zh-CN" dirty="0">
                <a:solidFill>
                  <a:srgbClr val="FFFFFF"/>
                </a:solidFill>
              </a:rPr>
              <a:t>2. </a:t>
            </a:r>
            <a:r>
              <a:rPr lang="en-US" altLang="zh-CN" u="sng" dirty="0">
                <a:solidFill>
                  <a:srgbClr val="FFFFFF"/>
                </a:solidFill>
              </a:rPr>
              <a:t>Đại từ:</a:t>
            </a:r>
          </a:p>
        </p:txBody>
      </p:sp>
      <p:sp>
        <p:nvSpPr>
          <p:cNvPr id="38949" name="Rectangle 2"/>
          <p:cNvSpPr/>
          <p:nvPr/>
        </p:nvSpPr>
        <p:spPr>
          <a:xfrm>
            <a:off x="0" y="0"/>
            <a:ext cx="9144000" cy="588963"/>
          </a:xfrm>
          <a:prstGeom prst="rect">
            <a:avLst/>
          </a:prstGeom>
          <a:solidFill>
            <a:srgbClr val="66FF33"/>
          </a:solidFill>
          <a:ln w="9525" cap="flat" cmpd="sng">
            <a:solidFill>
              <a:srgbClr val="66FF33"/>
            </a:solidFill>
            <a:prstDash val="solid"/>
            <a:miter/>
            <a:headEnd type="none" w="med" len="med"/>
            <a:tailEnd type="none" w="med" len="med"/>
          </a:ln>
        </p:spPr>
        <p:txBody>
          <a:bodyPr anchor="t" anchorCtr="0">
            <a:spAutoFit/>
          </a:bodyPr>
          <a:lstStyle/>
          <a:p>
            <a:pPr algn="ctr">
              <a:spcBef>
                <a:spcPct val="50000"/>
              </a:spcBef>
            </a:pPr>
            <a:r>
              <a:rPr lang="en-US" altLang="zh-CN" sz="3200" dirty="0">
                <a:solidFill>
                  <a:srgbClr val="CC6600"/>
                </a:solidFill>
              </a:rPr>
              <a:t>ÔN TẬP TIẾNG VIỆT</a:t>
            </a:r>
            <a:endParaRPr lang="en-US" altLang="zh-CN" sz="3200" dirty="0">
              <a:solidFill>
                <a:srgbClr val="CC6600"/>
              </a:solidFill>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30">
                                            <p:bg/>
                                          </p:spTgt>
                                        </p:tgtEl>
                                        <p:attrNameLst>
                                          <p:attrName>style.visibility</p:attrName>
                                        </p:attrNameLst>
                                      </p:cBhvr>
                                      <p:to>
                                        <p:strVal val="visible"/>
                                      </p:to>
                                    </p:set>
                                    <p:animEffect transition="in" filter="box(in)">
                                      <p:cBhvr>
                                        <p:cTn id="7" dur="500"/>
                                        <p:tgtEl>
                                          <p:spTgt spid="17430">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430">
                                            <p:txEl>
                                              <p:pRg st="0" end="0"/>
                                            </p:txEl>
                                          </p:spTgt>
                                        </p:tgtEl>
                                        <p:attrNameLst>
                                          <p:attrName>style.visibility</p:attrName>
                                        </p:attrNameLst>
                                      </p:cBhvr>
                                      <p:to>
                                        <p:strVal val="visible"/>
                                      </p:to>
                                    </p:set>
                                    <p:animEffect transition="in" filter="box(in)">
                                      <p:cBhvr>
                                        <p:cTn id="10" dur="500"/>
                                        <p:tgtEl>
                                          <p:spTgt spid="17430">
                                            <p:txEl>
                                              <p:pRg st="0" end="0"/>
                                            </p:txEl>
                                          </p:spTgt>
                                        </p:tgtEl>
                                      </p:cBhvr>
                                    </p:animEffect>
                                  </p:childTnLst>
                                </p:cTn>
                              </p:par>
                              <p:par>
                                <p:cTn id="11" presetID="26" presetClass="emph" presetSubtype="0" repeatCount="2000" fill="hold" grpId="2" nodeType="withEffect">
                                  <p:stCondLst>
                                    <p:cond delay="0"/>
                                  </p:stCondLst>
                                  <p:childTnLst>
                                    <p:animEffect transition="out" filter="fade">
                                      <p:cBhvr>
                                        <p:cTn id="12" dur="2000" tmFilter="0, 0; .2, .5; .8, .5; 1, 0"/>
                                        <p:tgtEl>
                                          <p:spTgt spid="17430">
                                            <p:bg/>
                                          </p:spTgt>
                                        </p:tgtEl>
                                      </p:cBhvr>
                                    </p:animEffect>
                                    <p:animScale>
                                      <p:cBhvr>
                                        <p:cTn id="13" dur="1000" autoRev="1" fill="hold"/>
                                        <p:tgtEl>
                                          <p:spTgt spid="17430">
                                            <p:bg/>
                                          </p:spTgt>
                                        </p:tgtEl>
                                      </p:cBhvr>
                                      <p:by x="105000" y="105000"/>
                                    </p:animScale>
                                  </p:childTnLst>
                                </p:cTn>
                              </p:par>
                              <p:par>
                                <p:cTn id="14" presetID="26" presetClass="emph" presetSubtype="0" repeatCount="2000" fill="hold" grpId="2" nodeType="withEffect">
                                  <p:stCondLst>
                                    <p:cond delay="0"/>
                                  </p:stCondLst>
                                  <p:childTnLst>
                                    <p:animEffect transition="out" filter="fade">
                                      <p:cBhvr>
                                        <p:cTn id="15" dur="2000" tmFilter="0, 0; .2, .5; .8, .5; 1, 0"/>
                                        <p:tgtEl>
                                          <p:spTgt spid="17430">
                                            <p:txEl>
                                              <p:pRg st="0" end="0"/>
                                            </p:txEl>
                                          </p:spTgt>
                                        </p:tgtEl>
                                      </p:cBhvr>
                                    </p:animEffect>
                                    <p:animScale>
                                      <p:cBhvr>
                                        <p:cTn id="16" dur="1000" autoRev="1" fill="hold"/>
                                        <p:tgtEl>
                                          <p:spTgt spid="17430">
                                            <p:txEl>
                                              <p:pRg st="0" end="0"/>
                                            </p:txEl>
                                          </p:spTgt>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grpId="1" nodeType="clickEffect">
                                  <p:stCondLst>
                                    <p:cond delay="0"/>
                                  </p:stCondLst>
                                  <p:childTnLst>
                                    <p:anim calcmode="lin" valueType="num">
                                      <p:cBhvr>
                                        <p:cTn id="20" dur="500"/>
                                        <p:tgtEl>
                                          <p:spTgt spid="17430">
                                            <p:txEl>
                                              <p:pRg st="0" end="0"/>
                                            </p:txEl>
                                          </p:spTgt>
                                        </p:tgtEl>
                                        <p:attrNameLst>
                                          <p:attrName>ppt_w</p:attrName>
                                        </p:attrNameLst>
                                      </p:cBhvr>
                                      <p:tavLst>
                                        <p:tav tm="0">
                                          <p:val>
                                            <p:strVal val="ppt_w"/>
                                          </p:val>
                                        </p:tav>
                                        <p:tav tm="100000">
                                          <p:val>
                                            <p:fltVal val="0"/>
                                          </p:val>
                                        </p:tav>
                                      </p:tavLst>
                                    </p:anim>
                                    <p:anim calcmode="lin" valueType="num">
                                      <p:cBhvr>
                                        <p:cTn id="21" dur="500"/>
                                        <p:tgtEl>
                                          <p:spTgt spid="17430">
                                            <p:txEl>
                                              <p:pRg st="0" end="0"/>
                                            </p:txEl>
                                          </p:spTgt>
                                        </p:tgtEl>
                                        <p:attrNameLst>
                                          <p:attrName>ppt_h</p:attrName>
                                        </p:attrNameLst>
                                      </p:cBhvr>
                                      <p:tavLst>
                                        <p:tav tm="0">
                                          <p:val>
                                            <p:strVal val="ppt_h"/>
                                          </p:val>
                                        </p:tav>
                                        <p:tav tm="100000">
                                          <p:val>
                                            <p:fltVal val="0"/>
                                          </p:val>
                                        </p:tav>
                                      </p:tavLst>
                                    </p:anim>
                                    <p:set>
                                      <p:cBhvr>
                                        <p:cTn id="22" dur="1" fill="hold">
                                          <p:stCondLst>
                                            <p:cond delay="499"/>
                                          </p:stCondLst>
                                        </p:cTn>
                                        <p:tgtEl>
                                          <p:spTgt spid="17430">
                                            <p:txEl>
                                              <p:pRg st="0" end="0"/>
                                            </p:txEl>
                                          </p:spTgt>
                                        </p:tgtEl>
                                        <p:attrNameLst>
                                          <p:attrName>style.visibility</p:attrName>
                                        </p:attrNameLst>
                                      </p:cBhvr>
                                      <p:to>
                                        <p:strVal val="hidden"/>
                                      </p:to>
                                    </p:set>
                                  </p:childTnLst>
                                </p:cTn>
                              </p:par>
                              <p:par>
                                <p:cTn id="23" presetID="23" presetClass="exit" presetSubtype="32" fill="hold" grpId="1" nodeType="withEffect">
                                  <p:stCondLst>
                                    <p:cond delay="0"/>
                                  </p:stCondLst>
                                  <p:childTnLst>
                                    <p:anim calcmode="lin" valueType="num">
                                      <p:cBhvr>
                                        <p:cTn id="24" dur="500"/>
                                        <p:tgtEl>
                                          <p:spTgt spid="17430">
                                            <p:bg/>
                                          </p:spTgt>
                                        </p:tgtEl>
                                        <p:attrNameLst>
                                          <p:attrName>ppt_w</p:attrName>
                                        </p:attrNameLst>
                                      </p:cBhvr>
                                      <p:tavLst>
                                        <p:tav tm="0">
                                          <p:val>
                                            <p:strVal val="ppt_w"/>
                                          </p:val>
                                        </p:tav>
                                        <p:tav tm="100000">
                                          <p:val>
                                            <p:fltVal val="0"/>
                                          </p:val>
                                        </p:tav>
                                      </p:tavLst>
                                    </p:anim>
                                    <p:anim calcmode="lin" valueType="num">
                                      <p:cBhvr>
                                        <p:cTn id="25" dur="500"/>
                                        <p:tgtEl>
                                          <p:spTgt spid="17430">
                                            <p:bg/>
                                          </p:spTgt>
                                        </p:tgtEl>
                                        <p:attrNameLst>
                                          <p:attrName>ppt_h</p:attrName>
                                        </p:attrNameLst>
                                      </p:cBhvr>
                                      <p:tavLst>
                                        <p:tav tm="0">
                                          <p:val>
                                            <p:strVal val="ppt_h"/>
                                          </p:val>
                                        </p:tav>
                                        <p:tav tm="100000">
                                          <p:val>
                                            <p:fltVal val="0"/>
                                          </p:val>
                                        </p:tav>
                                      </p:tavLst>
                                    </p:anim>
                                    <p:set>
                                      <p:cBhvr>
                                        <p:cTn id="26" dur="1" fill="hold">
                                          <p:stCondLst>
                                            <p:cond delay="499"/>
                                          </p:stCondLst>
                                        </p:cTn>
                                        <p:tgtEl>
                                          <p:spTgt spid="17430">
                                            <p:bg/>
                                          </p:spTgt>
                                        </p:tgtEl>
                                        <p:attrNameLst>
                                          <p:attrName>style.visibility</p:attrName>
                                        </p:attrNameLst>
                                      </p:cBhvr>
                                      <p:to>
                                        <p:strVal val="hidden"/>
                                      </p:to>
                                    </p:set>
                                  </p:childTnLst>
                                </p:cTn>
                              </p:par>
                              <p:par>
                                <p:cTn id="27" presetID="5" presetClass="entr" presetSubtype="5" fill="hold" nodeType="withEffect">
                                  <p:stCondLst>
                                    <p:cond delay="0"/>
                                  </p:stCondLst>
                                  <p:childTnLst>
                                    <p:set>
                                      <p:cBhvr>
                                        <p:cTn id="28" dur="1" fill="hold">
                                          <p:stCondLst>
                                            <p:cond delay="0"/>
                                          </p:stCondLst>
                                        </p:cTn>
                                        <p:tgtEl>
                                          <p:spTgt spid="17420"/>
                                        </p:tgtEl>
                                        <p:attrNameLst>
                                          <p:attrName>style.visibility</p:attrName>
                                        </p:attrNameLst>
                                      </p:cBhvr>
                                      <p:to>
                                        <p:strVal val="visible"/>
                                      </p:to>
                                    </p:set>
                                    <p:animEffect transition="in" filter="checkerboard(down)">
                                      <p:cBhvr>
                                        <p:cTn id="29" dur="500"/>
                                        <p:tgtEl>
                                          <p:spTgt spid="17420"/>
                                        </p:tgtEl>
                                      </p:cBhvr>
                                    </p:animEffect>
                                  </p:childTnLst>
                                </p:cTn>
                              </p:par>
                              <p:par>
                                <p:cTn id="30" presetID="23" presetClass="entr" presetSubtype="16" fill="hold" grpId="0" nodeType="withEffect">
                                  <p:stCondLst>
                                    <p:cond delay="0"/>
                                  </p:stCondLst>
                                  <p:childTnLst>
                                    <p:set>
                                      <p:cBhvr>
                                        <p:cTn id="31" dur="1" fill="hold">
                                          <p:stCondLst>
                                            <p:cond delay="0"/>
                                          </p:stCondLst>
                                        </p:cTn>
                                        <p:tgtEl>
                                          <p:spTgt spid="17431"/>
                                        </p:tgtEl>
                                        <p:attrNameLst>
                                          <p:attrName>style.visibility</p:attrName>
                                        </p:attrNameLst>
                                      </p:cBhvr>
                                      <p:to>
                                        <p:strVal val="visible"/>
                                      </p:to>
                                    </p:set>
                                    <p:anim calcmode="lin" valueType="num">
                                      <p:cBhvr>
                                        <p:cTn id="32" dur="500" fill="hold"/>
                                        <p:tgtEl>
                                          <p:spTgt spid="17431"/>
                                        </p:tgtEl>
                                        <p:attrNameLst>
                                          <p:attrName>ppt_w</p:attrName>
                                        </p:attrNameLst>
                                      </p:cBhvr>
                                      <p:tavLst>
                                        <p:tav tm="0">
                                          <p:val>
                                            <p:fltVal val="0"/>
                                          </p:val>
                                        </p:tav>
                                        <p:tav tm="100000">
                                          <p:val>
                                            <p:strVal val="#ppt_w"/>
                                          </p:val>
                                        </p:tav>
                                      </p:tavLst>
                                    </p:anim>
                                    <p:anim calcmode="lin" valueType="num">
                                      <p:cBhvr>
                                        <p:cTn id="33" dur="500" fill="hold"/>
                                        <p:tgtEl>
                                          <p:spTgt spid="17431"/>
                                        </p:tgtEl>
                                        <p:attrNameLst>
                                          <p:attrName>ppt_h</p:attrName>
                                        </p:attrNameLst>
                                      </p:cBhvr>
                                      <p:tavLst>
                                        <p:tav tm="0">
                                          <p:val>
                                            <p:fltVal val="0"/>
                                          </p:val>
                                        </p:tav>
                                        <p:tav tm="100000">
                                          <p:val>
                                            <p:strVal val="#ppt_h"/>
                                          </p:val>
                                        </p:tav>
                                      </p:tavLst>
                                    </p:anim>
                                  </p:childTnLst>
                                </p:cTn>
                              </p:par>
                              <p:par>
                                <p:cTn id="34" presetID="5" presetClass="entr" presetSubtype="5" fill="hold" nodeType="withEffect">
                                  <p:stCondLst>
                                    <p:cond delay="0"/>
                                  </p:stCondLst>
                                  <p:childTnLst>
                                    <p:set>
                                      <p:cBhvr>
                                        <p:cTn id="35" dur="1" fill="hold">
                                          <p:stCondLst>
                                            <p:cond delay="0"/>
                                          </p:stCondLst>
                                        </p:cTn>
                                        <p:tgtEl>
                                          <p:spTgt spid="17419"/>
                                        </p:tgtEl>
                                        <p:attrNameLst>
                                          <p:attrName>style.visibility</p:attrName>
                                        </p:attrNameLst>
                                      </p:cBhvr>
                                      <p:to>
                                        <p:strVal val="visible"/>
                                      </p:to>
                                    </p:set>
                                    <p:animEffect transition="in" filter="checkerboard(down)">
                                      <p:cBhvr>
                                        <p:cTn id="36" dur="500"/>
                                        <p:tgtEl>
                                          <p:spTgt spid="17419"/>
                                        </p:tgtEl>
                                      </p:cBhvr>
                                    </p:animEffect>
                                  </p:childTnLst>
                                </p:cTn>
                              </p:par>
                              <p:par>
                                <p:cTn id="37" presetID="23" presetClass="entr" presetSubtype="16" fill="hold" grpId="0" nodeType="withEffect">
                                  <p:stCondLst>
                                    <p:cond delay="0"/>
                                  </p:stCondLst>
                                  <p:childTnLst>
                                    <p:set>
                                      <p:cBhvr>
                                        <p:cTn id="38" dur="1" fill="hold">
                                          <p:stCondLst>
                                            <p:cond delay="0"/>
                                          </p:stCondLst>
                                        </p:cTn>
                                        <p:tgtEl>
                                          <p:spTgt spid="17445"/>
                                        </p:tgtEl>
                                        <p:attrNameLst>
                                          <p:attrName>style.visibility</p:attrName>
                                        </p:attrNameLst>
                                      </p:cBhvr>
                                      <p:to>
                                        <p:strVal val="visible"/>
                                      </p:to>
                                    </p:set>
                                    <p:anim calcmode="lin" valueType="num">
                                      <p:cBhvr>
                                        <p:cTn id="39" dur="500" fill="hold"/>
                                        <p:tgtEl>
                                          <p:spTgt spid="17445"/>
                                        </p:tgtEl>
                                        <p:attrNameLst>
                                          <p:attrName>ppt_w</p:attrName>
                                        </p:attrNameLst>
                                      </p:cBhvr>
                                      <p:tavLst>
                                        <p:tav tm="0">
                                          <p:val>
                                            <p:fltVal val="0"/>
                                          </p:val>
                                        </p:tav>
                                        <p:tav tm="100000">
                                          <p:val>
                                            <p:strVal val="#ppt_w"/>
                                          </p:val>
                                        </p:tav>
                                      </p:tavLst>
                                    </p:anim>
                                    <p:anim calcmode="lin" valueType="num">
                                      <p:cBhvr>
                                        <p:cTn id="40" dur="500" fill="hold"/>
                                        <p:tgtEl>
                                          <p:spTgt spid="17445"/>
                                        </p:tgtEl>
                                        <p:attrNameLst>
                                          <p:attrName>ppt_h</p:attrName>
                                        </p:attrNameLst>
                                      </p:cBhvr>
                                      <p:tavLst>
                                        <p:tav tm="0">
                                          <p:val>
                                            <p:fltVal val="0"/>
                                          </p:val>
                                        </p:tav>
                                        <p:tav tm="100000">
                                          <p:val>
                                            <p:strVal val="#ppt_h"/>
                                          </p:val>
                                        </p:tav>
                                      </p:tavLst>
                                    </p:anim>
                                  </p:childTnLst>
                                </p:cTn>
                              </p:par>
                              <p:par>
                                <p:cTn id="41" presetID="5" presetClass="entr" presetSubtype="5" fill="hold" nodeType="withEffect">
                                  <p:stCondLst>
                                    <p:cond delay="0"/>
                                  </p:stCondLst>
                                  <p:childTnLst>
                                    <p:set>
                                      <p:cBhvr>
                                        <p:cTn id="42" dur="1" fill="hold">
                                          <p:stCondLst>
                                            <p:cond delay="0"/>
                                          </p:stCondLst>
                                        </p:cTn>
                                        <p:tgtEl>
                                          <p:spTgt spid="17446"/>
                                        </p:tgtEl>
                                        <p:attrNameLst>
                                          <p:attrName>style.visibility</p:attrName>
                                        </p:attrNameLst>
                                      </p:cBhvr>
                                      <p:to>
                                        <p:strVal val="visible"/>
                                      </p:to>
                                    </p:set>
                                    <p:animEffect transition="in" filter="checkerboard(down)">
                                      <p:cBhvr>
                                        <p:cTn id="43" dur="500"/>
                                        <p:tgtEl>
                                          <p:spTgt spid="17446"/>
                                        </p:tgtEl>
                                      </p:cBhvr>
                                    </p:animEffect>
                                  </p:childTnLst>
                                </p:cTn>
                              </p:par>
                              <p:par>
                                <p:cTn id="44" presetID="23" presetClass="entr" presetSubtype="16" fill="hold" grpId="0" nodeType="withEffect">
                                  <p:stCondLst>
                                    <p:cond delay="0"/>
                                  </p:stCondLst>
                                  <p:childTnLst>
                                    <p:set>
                                      <p:cBhvr>
                                        <p:cTn id="45" dur="1" fill="hold">
                                          <p:stCondLst>
                                            <p:cond delay="0"/>
                                          </p:stCondLst>
                                        </p:cTn>
                                        <p:tgtEl>
                                          <p:spTgt spid="17432"/>
                                        </p:tgtEl>
                                        <p:attrNameLst>
                                          <p:attrName>style.visibility</p:attrName>
                                        </p:attrNameLst>
                                      </p:cBhvr>
                                      <p:to>
                                        <p:strVal val="visible"/>
                                      </p:to>
                                    </p:set>
                                    <p:anim calcmode="lin" valueType="num">
                                      <p:cBhvr>
                                        <p:cTn id="46" dur="500" fill="hold"/>
                                        <p:tgtEl>
                                          <p:spTgt spid="17432"/>
                                        </p:tgtEl>
                                        <p:attrNameLst>
                                          <p:attrName>ppt_w</p:attrName>
                                        </p:attrNameLst>
                                      </p:cBhvr>
                                      <p:tavLst>
                                        <p:tav tm="0">
                                          <p:val>
                                            <p:fltVal val="0"/>
                                          </p:val>
                                        </p:tav>
                                        <p:tav tm="100000">
                                          <p:val>
                                            <p:strVal val="#ppt_w"/>
                                          </p:val>
                                        </p:tav>
                                      </p:tavLst>
                                    </p:anim>
                                    <p:anim calcmode="lin" valueType="num">
                                      <p:cBhvr>
                                        <p:cTn id="47" dur="500" fill="hold"/>
                                        <p:tgtEl>
                                          <p:spTgt spid="17432"/>
                                        </p:tgtEl>
                                        <p:attrNameLst>
                                          <p:attrName>ppt_h</p:attrName>
                                        </p:attrNameLst>
                                      </p:cBhvr>
                                      <p:tavLst>
                                        <p:tav tm="0">
                                          <p:val>
                                            <p:fltVal val="0"/>
                                          </p:val>
                                        </p:tav>
                                        <p:tav tm="100000">
                                          <p:val>
                                            <p:strVal val="#ppt_h"/>
                                          </p:val>
                                        </p:tav>
                                      </p:tavLst>
                                    </p:anim>
                                  </p:childTnLst>
                                </p:cTn>
                              </p:par>
                              <p:par>
                                <p:cTn id="48" presetID="5" presetClass="entr" presetSubtype="5" fill="hold" nodeType="withEffect">
                                  <p:stCondLst>
                                    <p:cond delay="0"/>
                                  </p:stCondLst>
                                  <p:childTnLst>
                                    <p:set>
                                      <p:cBhvr>
                                        <p:cTn id="49" dur="1" fill="hold">
                                          <p:stCondLst>
                                            <p:cond delay="0"/>
                                          </p:stCondLst>
                                        </p:cTn>
                                        <p:tgtEl>
                                          <p:spTgt spid="17417"/>
                                        </p:tgtEl>
                                        <p:attrNameLst>
                                          <p:attrName>style.visibility</p:attrName>
                                        </p:attrNameLst>
                                      </p:cBhvr>
                                      <p:to>
                                        <p:strVal val="visible"/>
                                      </p:to>
                                    </p:set>
                                    <p:animEffect transition="in" filter="checkerboard(down)">
                                      <p:cBhvr>
                                        <p:cTn id="50" dur="500"/>
                                        <p:tgtEl>
                                          <p:spTgt spid="17417"/>
                                        </p:tgtEl>
                                      </p:cBhvr>
                                    </p:animEffect>
                                  </p:childTnLst>
                                </p:cTn>
                              </p:par>
                              <p:par>
                                <p:cTn id="51" presetID="23" presetClass="entr" presetSubtype="16" fill="hold" grpId="0" nodeType="withEffect">
                                  <p:stCondLst>
                                    <p:cond delay="0"/>
                                  </p:stCondLst>
                                  <p:childTnLst>
                                    <p:set>
                                      <p:cBhvr>
                                        <p:cTn id="52" dur="1" fill="hold">
                                          <p:stCondLst>
                                            <p:cond delay="0"/>
                                          </p:stCondLst>
                                        </p:cTn>
                                        <p:tgtEl>
                                          <p:spTgt spid="17436"/>
                                        </p:tgtEl>
                                        <p:attrNameLst>
                                          <p:attrName>style.visibility</p:attrName>
                                        </p:attrNameLst>
                                      </p:cBhvr>
                                      <p:to>
                                        <p:strVal val="visible"/>
                                      </p:to>
                                    </p:set>
                                    <p:anim calcmode="lin" valueType="num">
                                      <p:cBhvr>
                                        <p:cTn id="53" dur="500" fill="hold"/>
                                        <p:tgtEl>
                                          <p:spTgt spid="17436"/>
                                        </p:tgtEl>
                                        <p:attrNameLst>
                                          <p:attrName>ppt_w</p:attrName>
                                        </p:attrNameLst>
                                      </p:cBhvr>
                                      <p:tavLst>
                                        <p:tav tm="0">
                                          <p:val>
                                            <p:fltVal val="0"/>
                                          </p:val>
                                        </p:tav>
                                        <p:tav tm="100000">
                                          <p:val>
                                            <p:strVal val="#ppt_w"/>
                                          </p:val>
                                        </p:tav>
                                      </p:tavLst>
                                    </p:anim>
                                    <p:anim calcmode="lin" valueType="num">
                                      <p:cBhvr>
                                        <p:cTn id="54" dur="500" fill="hold"/>
                                        <p:tgtEl>
                                          <p:spTgt spid="17436"/>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7447"/>
                                        </p:tgtEl>
                                        <p:attrNameLst>
                                          <p:attrName>style.visibility</p:attrName>
                                        </p:attrNameLst>
                                      </p:cBhvr>
                                      <p:to>
                                        <p:strVal val="visible"/>
                                      </p:to>
                                    </p:set>
                                    <p:anim calcmode="lin" valueType="num">
                                      <p:cBhvr>
                                        <p:cTn id="57" dur="500" fill="hold"/>
                                        <p:tgtEl>
                                          <p:spTgt spid="17447"/>
                                        </p:tgtEl>
                                        <p:attrNameLst>
                                          <p:attrName>ppt_w</p:attrName>
                                        </p:attrNameLst>
                                      </p:cBhvr>
                                      <p:tavLst>
                                        <p:tav tm="0">
                                          <p:val>
                                            <p:fltVal val="0"/>
                                          </p:val>
                                        </p:tav>
                                        <p:tav tm="100000">
                                          <p:val>
                                            <p:strVal val="#ppt_w"/>
                                          </p:val>
                                        </p:tav>
                                      </p:tavLst>
                                    </p:anim>
                                    <p:anim calcmode="lin" valueType="num">
                                      <p:cBhvr>
                                        <p:cTn id="58" dur="500" fill="hold"/>
                                        <p:tgtEl>
                                          <p:spTgt spid="17447"/>
                                        </p:tgtEl>
                                        <p:attrNameLst>
                                          <p:attrName>ppt_h</p:attrName>
                                        </p:attrNameLst>
                                      </p:cBhvr>
                                      <p:tavLst>
                                        <p:tav tm="0">
                                          <p:val>
                                            <p:fltVal val="0"/>
                                          </p:val>
                                        </p:tav>
                                        <p:tav tm="100000">
                                          <p:val>
                                            <p:strVal val="#ppt_h"/>
                                          </p:val>
                                        </p:tav>
                                      </p:tavLst>
                                    </p:anim>
                                  </p:childTnLst>
                                </p:cTn>
                              </p:par>
                              <p:par>
                                <p:cTn id="59" presetID="5" presetClass="entr" presetSubtype="5" fill="hold" nodeType="withEffect">
                                  <p:stCondLst>
                                    <p:cond delay="0"/>
                                  </p:stCondLst>
                                  <p:childTnLst>
                                    <p:set>
                                      <p:cBhvr>
                                        <p:cTn id="60" dur="1" fill="hold">
                                          <p:stCondLst>
                                            <p:cond delay="0"/>
                                          </p:stCondLst>
                                        </p:cTn>
                                        <p:tgtEl>
                                          <p:spTgt spid="17418"/>
                                        </p:tgtEl>
                                        <p:attrNameLst>
                                          <p:attrName>style.visibility</p:attrName>
                                        </p:attrNameLst>
                                      </p:cBhvr>
                                      <p:to>
                                        <p:strVal val="visible"/>
                                      </p:to>
                                    </p:set>
                                    <p:animEffect transition="in" filter="checkerboard(down)">
                                      <p:cBhvr>
                                        <p:cTn id="61" dur="500"/>
                                        <p:tgtEl>
                                          <p:spTgt spid="17418"/>
                                        </p:tgtEl>
                                      </p:cBhvr>
                                    </p:animEffect>
                                  </p:childTnLst>
                                </p:cTn>
                              </p:par>
                              <p:par>
                                <p:cTn id="62" presetID="5" presetClass="entr" presetSubtype="5" fill="hold" nodeType="withEffect">
                                  <p:stCondLst>
                                    <p:cond delay="0"/>
                                  </p:stCondLst>
                                  <p:childTnLst>
                                    <p:set>
                                      <p:cBhvr>
                                        <p:cTn id="63" dur="1" fill="hold">
                                          <p:stCondLst>
                                            <p:cond delay="0"/>
                                          </p:stCondLst>
                                        </p:cTn>
                                        <p:tgtEl>
                                          <p:spTgt spid="17448"/>
                                        </p:tgtEl>
                                        <p:attrNameLst>
                                          <p:attrName>style.visibility</p:attrName>
                                        </p:attrNameLst>
                                      </p:cBhvr>
                                      <p:to>
                                        <p:strVal val="visible"/>
                                      </p:to>
                                    </p:set>
                                    <p:animEffect transition="in" filter="checkerboard(down)">
                                      <p:cBhvr>
                                        <p:cTn id="64" dur="500"/>
                                        <p:tgtEl>
                                          <p:spTgt spid="17448"/>
                                        </p:tgtEl>
                                      </p:cBhvr>
                                    </p:animEffect>
                                  </p:childTnLst>
                                </p:cTn>
                              </p:par>
                              <p:par>
                                <p:cTn id="65" presetID="23" presetClass="entr" presetSubtype="16" fill="hold" grpId="0" nodeType="withEffect">
                                  <p:stCondLst>
                                    <p:cond delay="0"/>
                                  </p:stCondLst>
                                  <p:childTnLst>
                                    <p:set>
                                      <p:cBhvr>
                                        <p:cTn id="66" dur="1" fill="hold">
                                          <p:stCondLst>
                                            <p:cond delay="0"/>
                                          </p:stCondLst>
                                        </p:cTn>
                                        <p:tgtEl>
                                          <p:spTgt spid="17437"/>
                                        </p:tgtEl>
                                        <p:attrNameLst>
                                          <p:attrName>style.visibility</p:attrName>
                                        </p:attrNameLst>
                                      </p:cBhvr>
                                      <p:to>
                                        <p:strVal val="visible"/>
                                      </p:to>
                                    </p:set>
                                    <p:anim calcmode="lin" valueType="num">
                                      <p:cBhvr>
                                        <p:cTn id="67" dur="500" fill="hold"/>
                                        <p:tgtEl>
                                          <p:spTgt spid="17437"/>
                                        </p:tgtEl>
                                        <p:attrNameLst>
                                          <p:attrName>ppt_w</p:attrName>
                                        </p:attrNameLst>
                                      </p:cBhvr>
                                      <p:tavLst>
                                        <p:tav tm="0">
                                          <p:val>
                                            <p:fltVal val="0"/>
                                          </p:val>
                                        </p:tav>
                                        <p:tav tm="100000">
                                          <p:val>
                                            <p:strVal val="#ppt_w"/>
                                          </p:val>
                                        </p:tav>
                                      </p:tavLst>
                                    </p:anim>
                                    <p:anim calcmode="lin" valueType="num">
                                      <p:cBhvr>
                                        <p:cTn id="68" dur="500" fill="hold"/>
                                        <p:tgtEl>
                                          <p:spTgt spid="17437"/>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17438"/>
                                        </p:tgtEl>
                                        <p:attrNameLst>
                                          <p:attrName>style.visibility</p:attrName>
                                        </p:attrNameLst>
                                      </p:cBhvr>
                                      <p:to>
                                        <p:strVal val="visible"/>
                                      </p:to>
                                    </p:set>
                                    <p:anim calcmode="lin" valueType="num">
                                      <p:cBhvr>
                                        <p:cTn id="71" dur="500" fill="hold"/>
                                        <p:tgtEl>
                                          <p:spTgt spid="17438"/>
                                        </p:tgtEl>
                                        <p:attrNameLst>
                                          <p:attrName>ppt_w</p:attrName>
                                        </p:attrNameLst>
                                      </p:cBhvr>
                                      <p:tavLst>
                                        <p:tav tm="0">
                                          <p:val>
                                            <p:fltVal val="0"/>
                                          </p:val>
                                        </p:tav>
                                        <p:tav tm="100000">
                                          <p:val>
                                            <p:strVal val="#ppt_w"/>
                                          </p:val>
                                        </p:tav>
                                      </p:tavLst>
                                    </p:anim>
                                    <p:anim calcmode="lin" valueType="num">
                                      <p:cBhvr>
                                        <p:cTn id="72" dur="500" fill="hold"/>
                                        <p:tgtEl>
                                          <p:spTgt spid="17438"/>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7433"/>
                                        </p:tgtEl>
                                        <p:attrNameLst>
                                          <p:attrName>style.visibility</p:attrName>
                                        </p:attrNameLst>
                                      </p:cBhvr>
                                      <p:to>
                                        <p:strVal val="visible"/>
                                      </p:to>
                                    </p:set>
                                    <p:animEffect transition="in" filter="box(in)">
                                      <p:cBhvr>
                                        <p:cTn id="77" dur="500"/>
                                        <p:tgtEl>
                                          <p:spTgt spid="17433"/>
                                        </p:tgtEl>
                                      </p:cBhvr>
                                    </p:animEffect>
                                  </p:childTnLst>
                                </p:cTn>
                              </p:par>
                              <p:par>
                                <p:cTn id="78" presetID="27" presetClass="emph" presetSubtype="0" repeatCount="2000" fill="hold" grpId="1" nodeType="withEffect">
                                  <p:stCondLst>
                                    <p:cond delay="0"/>
                                  </p:stCondLst>
                                  <p:childTnLst>
                                    <p:animClr clrSpc="rgb" dir="cw">
                                      <p:cBhvr override="childStyle">
                                        <p:cTn id="79" dur="1500" autoRev="1" fill="hold"/>
                                        <p:tgtEl>
                                          <p:spTgt spid="17433"/>
                                        </p:tgtEl>
                                        <p:attrNameLst>
                                          <p:attrName>style.color</p:attrName>
                                        </p:attrNameLst>
                                      </p:cBhvr>
                                      <p:to>
                                        <a:schemeClr val="bg1"/>
                                      </p:to>
                                    </p:animClr>
                                    <p:animClr clrSpc="rgb" dir="cw">
                                      <p:cBhvr>
                                        <p:cTn id="80" dur="1500" autoRev="1" fill="hold"/>
                                        <p:tgtEl>
                                          <p:spTgt spid="17433"/>
                                        </p:tgtEl>
                                        <p:attrNameLst>
                                          <p:attrName>fillcolor</p:attrName>
                                        </p:attrNameLst>
                                      </p:cBhvr>
                                      <p:to>
                                        <a:schemeClr val="bg1"/>
                                      </p:to>
                                    </p:animClr>
                                    <p:set>
                                      <p:cBhvr>
                                        <p:cTn id="81" dur="1500" autoRev="1" fill="hold"/>
                                        <p:tgtEl>
                                          <p:spTgt spid="17433"/>
                                        </p:tgtEl>
                                        <p:attrNameLst>
                                          <p:attrName>fill.type</p:attrName>
                                        </p:attrNameLst>
                                      </p:cBhvr>
                                      <p:to>
                                        <p:strVal val="solid"/>
                                      </p:to>
                                    </p:set>
                                    <p:set>
                                      <p:cBhvr>
                                        <p:cTn id="82" dur="1500" autoRev="1" fill="hold"/>
                                        <p:tgtEl>
                                          <p:spTgt spid="17433"/>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23" presetClass="exit" presetSubtype="32" fill="hold" nodeType="clickEffect">
                                  <p:stCondLst>
                                    <p:cond delay="0"/>
                                  </p:stCondLst>
                                  <p:childTnLst>
                                    <p:anim calcmode="lin" valueType="num">
                                      <p:cBhvr>
                                        <p:cTn id="86" dur="500"/>
                                        <p:tgtEl>
                                          <p:spTgt spid="17433"/>
                                        </p:tgtEl>
                                        <p:attrNameLst>
                                          <p:attrName>ppt_w</p:attrName>
                                        </p:attrNameLst>
                                      </p:cBhvr>
                                      <p:tavLst>
                                        <p:tav tm="0">
                                          <p:val>
                                            <p:strVal val="ppt_w"/>
                                          </p:val>
                                        </p:tav>
                                        <p:tav tm="100000">
                                          <p:val>
                                            <p:fltVal val="0"/>
                                          </p:val>
                                        </p:tav>
                                      </p:tavLst>
                                    </p:anim>
                                    <p:anim calcmode="lin" valueType="num">
                                      <p:cBhvr>
                                        <p:cTn id="87" dur="500"/>
                                        <p:tgtEl>
                                          <p:spTgt spid="17433"/>
                                        </p:tgtEl>
                                        <p:attrNameLst>
                                          <p:attrName>ppt_h</p:attrName>
                                        </p:attrNameLst>
                                      </p:cBhvr>
                                      <p:tavLst>
                                        <p:tav tm="0">
                                          <p:val>
                                            <p:strVal val="ppt_h"/>
                                          </p:val>
                                        </p:tav>
                                        <p:tav tm="100000">
                                          <p:val>
                                            <p:fltVal val="0"/>
                                          </p:val>
                                        </p:tav>
                                      </p:tavLst>
                                    </p:anim>
                                    <p:set>
                                      <p:cBhvr>
                                        <p:cTn id="88" dur="1" fill="hold">
                                          <p:stCondLst>
                                            <p:cond delay="499"/>
                                          </p:stCondLst>
                                        </p:cTn>
                                        <p:tgtEl>
                                          <p:spTgt spid="17433"/>
                                        </p:tgtEl>
                                        <p:attrNameLst>
                                          <p:attrName>style.visibility</p:attrName>
                                        </p:attrNameLst>
                                      </p:cBhvr>
                                      <p:to>
                                        <p:strVal val="hidden"/>
                                      </p:to>
                                    </p:set>
                                  </p:childTnLst>
                                </p:cTn>
                              </p:par>
                              <p:par>
                                <p:cTn id="89" presetID="5" presetClass="entr" presetSubtype="5" fill="hold" nodeType="withEffect">
                                  <p:stCondLst>
                                    <p:cond delay="0"/>
                                  </p:stCondLst>
                                  <p:childTnLst>
                                    <p:set>
                                      <p:cBhvr>
                                        <p:cTn id="90" dur="1" fill="hold">
                                          <p:stCondLst>
                                            <p:cond delay="0"/>
                                          </p:stCondLst>
                                        </p:cTn>
                                        <p:tgtEl>
                                          <p:spTgt spid="17410"/>
                                        </p:tgtEl>
                                        <p:attrNameLst>
                                          <p:attrName>style.visibility</p:attrName>
                                        </p:attrNameLst>
                                      </p:cBhvr>
                                      <p:to>
                                        <p:strVal val="visible"/>
                                      </p:to>
                                    </p:set>
                                    <p:animEffect transition="in" filter="checkerboard(down)">
                                      <p:cBhvr>
                                        <p:cTn id="91" dur="500"/>
                                        <p:tgtEl>
                                          <p:spTgt spid="17410"/>
                                        </p:tgtEl>
                                      </p:cBhvr>
                                    </p:animEffect>
                                  </p:childTnLst>
                                </p:cTn>
                              </p:par>
                              <p:par>
                                <p:cTn id="92" presetID="23" presetClass="entr" presetSubtype="16" fill="hold" grpId="0" nodeType="withEffect">
                                  <p:stCondLst>
                                    <p:cond delay="0"/>
                                  </p:stCondLst>
                                  <p:childTnLst>
                                    <p:set>
                                      <p:cBhvr>
                                        <p:cTn id="93" dur="1" fill="hold">
                                          <p:stCondLst>
                                            <p:cond delay="0"/>
                                          </p:stCondLst>
                                        </p:cTn>
                                        <p:tgtEl>
                                          <p:spTgt spid="17435"/>
                                        </p:tgtEl>
                                        <p:attrNameLst>
                                          <p:attrName>style.visibility</p:attrName>
                                        </p:attrNameLst>
                                      </p:cBhvr>
                                      <p:to>
                                        <p:strVal val="visible"/>
                                      </p:to>
                                    </p:set>
                                    <p:anim calcmode="lin" valueType="num">
                                      <p:cBhvr>
                                        <p:cTn id="94" dur="500" fill="hold"/>
                                        <p:tgtEl>
                                          <p:spTgt spid="17435"/>
                                        </p:tgtEl>
                                        <p:attrNameLst>
                                          <p:attrName>ppt_w</p:attrName>
                                        </p:attrNameLst>
                                      </p:cBhvr>
                                      <p:tavLst>
                                        <p:tav tm="0">
                                          <p:val>
                                            <p:fltVal val="0"/>
                                          </p:val>
                                        </p:tav>
                                        <p:tav tm="100000">
                                          <p:val>
                                            <p:strVal val="#ppt_w"/>
                                          </p:val>
                                        </p:tav>
                                      </p:tavLst>
                                    </p:anim>
                                    <p:anim calcmode="lin" valueType="num">
                                      <p:cBhvr>
                                        <p:cTn id="95" dur="500" fill="hold"/>
                                        <p:tgtEl>
                                          <p:spTgt spid="17435"/>
                                        </p:tgtEl>
                                        <p:attrNameLst>
                                          <p:attrName>ppt_h</p:attrName>
                                        </p:attrNameLst>
                                      </p:cBhvr>
                                      <p:tavLst>
                                        <p:tav tm="0">
                                          <p:val>
                                            <p:fltVal val="0"/>
                                          </p:val>
                                        </p:tav>
                                        <p:tav tm="100000">
                                          <p:val>
                                            <p:strVal val="#ppt_h"/>
                                          </p:val>
                                        </p:tav>
                                      </p:tavLst>
                                    </p:anim>
                                  </p:childTnLst>
                                </p:cTn>
                              </p:par>
                              <p:par>
                                <p:cTn id="96" presetID="5" presetClass="entr" presetSubtype="5" fill="hold" nodeType="withEffect">
                                  <p:stCondLst>
                                    <p:cond delay="0"/>
                                  </p:stCondLst>
                                  <p:childTnLst>
                                    <p:set>
                                      <p:cBhvr>
                                        <p:cTn id="97" dur="1" fill="hold">
                                          <p:stCondLst>
                                            <p:cond delay="0"/>
                                          </p:stCondLst>
                                        </p:cTn>
                                        <p:tgtEl>
                                          <p:spTgt spid="17411"/>
                                        </p:tgtEl>
                                        <p:attrNameLst>
                                          <p:attrName>style.visibility</p:attrName>
                                        </p:attrNameLst>
                                      </p:cBhvr>
                                      <p:to>
                                        <p:strVal val="visible"/>
                                      </p:to>
                                    </p:set>
                                    <p:animEffect transition="in" filter="checkerboard(down)">
                                      <p:cBhvr>
                                        <p:cTn id="98" dur="500"/>
                                        <p:tgtEl>
                                          <p:spTgt spid="17411"/>
                                        </p:tgtEl>
                                      </p:cBhvr>
                                    </p:animEffect>
                                  </p:childTnLst>
                                </p:cTn>
                              </p:par>
                              <p:par>
                                <p:cTn id="99" presetID="23" presetClass="entr" presetSubtype="16" fill="hold" grpId="0" nodeType="withEffect">
                                  <p:stCondLst>
                                    <p:cond delay="0"/>
                                  </p:stCondLst>
                                  <p:childTnLst>
                                    <p:set>
                                      <p:cBhvr>
                                        <p:cTn id="100" dur="1" fill="hold">
                                          <p:stCondLst>
                                            <p:cond delay="0"/>
                                          </p:stCondLst>
                                        </p:cTn>
                                        <p:tgtEl>
                                          <p:spTgt spid="17434"/>
                                        </p:tgtEl>
                                        <p:attrNameLst>
                                          <p:attrName>style.visibility</p:attrName>
                                        </p:attrNameLst>
                                      </p:cBhvr>
                                      <p:to>
                                        <p:strVal val="visible"/>
                                      </p:to>
                                    </p:set>
                                    <p:anim calcmode="lin" valueType="num">
                                      <p:cBhvr>
                                        <p:cTn id="101" dur="500" fill="hold"/>
                                        <p:tgtEl>
                                          <p:spTgt spid="17434"/>
                                        </p:tgtEl>
                                        <p:attrNameLst>
                                          <p:attrName>ppt_w</p:attrName>
                                        </p:attrNameLst>
                                      </p:cBhvr>
                                      <p:tavLst>
                                        <p:tav tm="0">
                                          <p:val>
                                            <p:fltVal val="0"/>
                                          </p:val>
                                        </p:tav>
                                        <p:tav tm="100000">
                                          <p:val>
                                            <p:strVal val="#ppt_w"/>
                                          </p:val>
                                        </p:tav>
                                      </p:tavLst>
                                    </p:anim>
                                    <p:anim calcmode="lin" valueType="num">
                                      <p:cBhvr>
                                        <p:cTn id="102" dur="500" fill="hold"/>
                                        <p:tgtEl>
                                          <p:spTgt spid="17434"/>
                                        </p:tgtEl>
                                        <p:attrNameLst>
                                          <p:attrName>ppt_h</p:attrName>
                                        </p:attrNameLst>
                                      </p:cBhvr>
                                      <p:tavLst>
                                        <p:tav tm="0">
                                          <p:val>
                                            <p:fltVal val="0"/>
                                          </p:val>
                                        </p:tav>
                                        <p:tav tm="100000">
                                          <p:val>
                                            <p:strVal val="#ppt_h"/>
                                          </p:val>
                                        </p:tav>
                                      </p:tavLst>
                                    </p:anim>
                                  </p:childTnLst>
                                </p:cTn>
                              </p:par>
                              <p:par>
                                <p:cTn id="103" presetID="5" presetClass="entr" presetSubtype="5" fill="hold" nodeType="withEffect">
                                  <p:stCondLst>
                                    <p:cond delay="0"/>
                                  </p:stCondLst>
                                  <p:childTnLst>
                                    <p:set>
                                      <p:cBhvr>
                                        <p:cTn id="104" dur="1" fill="hold">
                                          <p:stCondLst>
                                            <p:cond delay="0"/>
                                          </p:stCondLst>
                                        </p:cTn>
                                        <p:tgtEl>
                                          <p:spTgt spid="17416"/>
                                        </p:tgtEl>
                                        <p:attrNameLst>
                                          <p:attrName>style.visibility</p:attrName>
                                        </p:attrNameLst>
                                      </p:cBhvr>
                                      <p:to>
                                        <p:strVal val="visible"/>
                                      </p:to>
                                    </p:set>
                                    <p:animEffect transition="in" filter="checkerboard(down)">
                                      <p:cBhvr>
                                        <p:cTn id="105" dur="500"/>
                                        <p:tgtEl>
                                          <p:spTgt spid="17416"/>
                                        </p:tgtEl>
                                      </p:cBhvr>
                                    </p:animEffect>
                                  </p:childTnLst>
                                </p:cTn>
                              </p:par>
                              <p:par>
                                <p:cTn id="106" presetID="5" presetClass="entr" presetSubtype="5" fill="hold" nodeType="withEffect">
                                  <p:stCondLst>
                                    <p:cond delay="0"/>
                                  </p:stCondLst>
                                  <p:childTnLst>
                                    <p:set>
                                      <p:cBhvr>
                                        <p:cTn id="107" dur="1" fill="hold">
                                          <p:stCondLst>
                                            <p:cond delay="0"/>
                                          </p:stCondLst>
                                        </p:cTn>
                                        <p:tgtEl>
                                          <p:spTgt spid="17415"/>
                                        </p:tgtEl>
                                        <p:attrNameLst>
                                          <p:attrName>style.visibility</p:attrName>
                                        </p:attrNameLst>
                                      </p:cBhvr>
                                      <p:to>
                                        <p:strVal val="visible"/>
                                      </p:to>
                                    </p:set>
                                    <p:animEffect transition="in" filter="checkerboard(down)">
                                      <p:cBhvr>
                                        <p:cTn id="108" dur="500"/>
                                        <p:tgtEl>
                                          <p:spTgt spid="17415"/>
                                        </p:tgtEl>
                                      </p:cBhvr>
                                    </p:animEffect>
                                  </p:childTnLst>
                                </p:cTn>
                              </p:par>
                              <p:par>
                                <p:cTn id="109" presetID="23" presetClass="entr" presetSubtype="16" fill="hold" grpId="0" nodeType="withEffect">
                                  <p:stCondLst>
                                    <p:cond delay="0"/>
                                  </p:stCondLst>
                                  <p:childTnLst>
                                    <p:set>
                                      <p:cBhvr>
                                        <p:cTn id="110" dur="1" fill="hold">
                                          <p:stCondLst>
                                            <p:cond delay="0"/>
                                          </p:stCondLst>
                                        </p:cTn>
                                        <p:tgtEl>
                                          <p:spTgt spid="17441"/>
                                        </p:tgtEl>
                                        <p:attrNameLst>
                                          <p:attrName>style.visibility</p:attrName>
                                        </p:attrNameLst>
                                      </p:cBhvr>
                                      <p:to>
                                        <p:strVal val="visible"/>
                                      </p:to>
                                    </p:set>
                                    <p:anim calcmode="lin" valueType="num">
                                      <p:cBhvr>
                                        <p:cTn id="111" dur="500" fill="hold"/>
                                        <p:tgtEl>
                                          <p:spTgt spid="17441"/>
                                        </p:tgtEl>
                                        <p:attrNameLst>
                                          <p:attrName>ppt_w</p:attrName>
                                        </p:attrNameLst>
                                      </p:cBhvr>
                                      <p:tavLst>
                                        <p:tav tm="0">
                                          <p:val>
                                            <p:fltVal val="0"/>
                                          </p:val>
                                        </p:tav>
                                        <p:tav tm="100000">
                                          <p:val>
                                            <p:strVal val="#ppt_w"/>
                                          </p:val>
                                        </p:tav>
                                      </p:tavLst>
                                    </p:anim>
                                    <p:anim calcmode="lin" valueType="num">
                                      <p:cBhvr>
                                        <p:cTn id="112" dur="500" fill="hold"/>
                                        <p:tgtEl>
                                          <p:spTgt spid="17441"/>
                                        </p:tgtEl>
                                        <p:attrNameLst>
                                          <p:attrName>ppt_h</p:attrName>
                                        </p:attrNameLst>
                                      </p:cBhvr>
                                      <p:tavLst>
                                        <p:tav tm="0">
                                          <p:val>
                                            <p:fltVal val="0"/>
                                          </p:val>
                                        </p:tav>
                                        <p:tav tm="100000">
                                          <p:val>
                                            <p:strVal val="#ppt_h"/>
                                          </p:val>
                                        </p:tav>
                                      </p:tavLst>
                                    </p:anim>
                                  </p:childTnLst>
                                </p:cTn>
                              </p:par>
                              <p:par>
                                <p:cTn id="113" presetID="5" presetClass="entr" presetSubtype="5" fill="hold" nodeType="withEffect">
                                  <p:stCondLst>
                                    <p:cond delay="0"/>
                                  </p:stCondLst>
                                  <p:childTnLst>
                                    <p:set>
                                      <p:cBhvr>
                                        <p:cTn id="114" dur="1" fill="hold">
                                          <p:stCondLst>
                                            <p:cond delay="0"/>
                                          </p:stCondLst>
                                        </p:cTn>
                                        <p:tgtEl>
                                          <p:spTgt spid="17412"/>
                                        </p:tgtEl>
                                        <p:attrNameLst>
                                          <p:attrName>style.visibility</p:attrName>
                                        </p:attrNameLst>
                                      </p:cBhvr>
                                      <p:to>
                                        <p:strVal val="visible"/>
                                      </p:to>
                                    </p:set>
                                    <p:animEffect transition="in" filter="checkerboard(down)">
                                      <p:cBhvr>
                                        <p:cTn id="115" dur="500"/>
                                        <p:tgtEl>
                                          <p:spTgt spid="17412"/>
                                        </p:tgtEl>
                                      </p:cBhvr>
                                    </p:animEffect>
                                  </p:childTnLst>
                                </p:cTn>
                              </p:par>
                              <p:par>
                                <p:cTn id="116" presetID="23" presetClass="entr" presetSubtype="16" fill="hold" grpId="0" nodeType="withEffect">
                                  <p:stCondLst>
                                    <p:cond delay="0"/>
                                  </p:stCondLst>
                                  <p:childTnLst>
                                    <p:set>
                                      <p:cBhvr>
                                        <p:cTn id="117" dur="1" fill="hold">
                                          <p:stCondLst>
                                            <p:cond delay="0"/>
                                          </p:stCondLst>
                                        </p:cTn>
                                        <p:tgtEl>
                                          <p:spTgt spid="17442"/>
                                        </p:tgtEl>
                                        <p:attrNameLst>
                                          <p:attrName>style.visibility</p:attrName>
                                        </p:attrNameLst>
                                      </p:cBhvr>
                                      <p:to>
                                        <p:strVal val="visible"/>
                                      </p:to>
                                    </p:set>
                                    <p:anim calcmode="lin" valueType="num">
                                      <p:cBhvr>
                                        <p:cTn id="118" dur="500" fill="hold"/>
                                        <p:tgtEl>
                                          <p:spTgt spid="17442"/>
                                        </p:tgtEl>
                                        <p:attrNameLst>
                                          <p:attrName>ppt_w</p:attrName>
                                        </p:attrNameLst>
                                      </p:cBhvr>
                                      <p:tavLst>
                                        <p:tav tm="0">
                                          <p:val>
                                            <p:fltVal val="0"/>
                                          </p:val>
                                        </p:tav>
                                        <p:tav tm="100000">
                                          <p:val>
                                            <p:strVal val="#ppt_w"/>
                                          </p:val>
                                        </p:tav>
                                      </p:tavLst>
                                    </p:anim>
                                    <p:anim calcmode="lin" valueType="num">
                                      <p:cBhvr>
                                        <p:cTn id="119" dur="500" fill="hold"/>
                                        <p:tgtEl>
                                          <p:spTgt spid="17442"/>
                                        </p:tgtEl>
                                        <p:attrNameLst>
                                          <p:attrName>ppt_h</p:attrName>
                                        </p:attrNameLst>
                                      </p:cBhvr>
                                      <p:tavLst>
                                        <p:tav tm="0">
                                          <p:val>
                                            <p:fltVal val="0"/>
                                          </p:val>
                                        </p:tav>
                                        <p:tav tm="100000">
                                          <p:val>
                                            <p:strVal val="#ppt_h"/>
                                          </p:val>
                                        </p:tav>
                                      </p:tavLst>
                                    </p:anim>
                                  </p:childTnLst>
                                </p:cTn>
                              </p:par>
                              <p:par>
                                <p:cTn id="120" presetID="5" presetClass="entr" presetSubtype="5" fill="hold" nodeType="withEffect">
                                  <p:stCondLst>
                                    <p:cond delay="0"/>
                                  </p:stCondLst>
                                  <p:childTnLst>
                                    <p:set>
                                      <p:cBhvr>
                                        <p:cTn id="121" dur="1" fill="hold">
                                          <p:stCondLst>
                                            <p:cond delay="0"/>
                                          </p:stCondLst>
                                        </p:cTn>
                                        <p:tgtEl>
                                          <p:spTgt spid="17413"/>
                                        </p:tgtEl>
                                        <p:attrNameLst>
                                          <p:attrName>style.visibility</p:attrName>
                                        </p:attrNameLst>
                                      </p:cBhvr>
                                      <p:to>
                                        <p:strVal val="visible"/>
                                      </p:to>
                                    </p:set>
                                    <p:animEffect transition="in" filter="checkerboard(down)">
                                      <p:cBhvr>
                                        <p:cTn id="122" dur="500"/>
                                        <p:tgtEl>
                                          <p:spTgt spid="17413"/>
                                        </p:tgtEl>
                                      </p:cBhvr>
                                    </p:animEffect>
                                  </p:childTnLst>
                                </p:cTn>
                              </p:par>
                              <p:par>
                                <p:cTn id="123" presetID="23" presetClass="entr" presetSubtype="16" fill="hold" grpId="0" nodeType="withEffect">
                                  <p:stCondLst>
                                    <p:cond delay="0"/>
                                  </p:stCondLst>
                                  <p:childTnLst>
                                    <p:set>
                                      <p:cBhvr>
                                        <p:cTn id="124" dur="1" fill="hold">
                                          <p:stCondLst>
                                            <p:cond delay="0"/>
                                          </p:stCondLst>
                                        </p:cTn>
                                        <p:tgtEl>
                                          <p:spTgt spid="17443"/>
                                        </p:tgtEl>
                                        <p:attrNameLst>
                                          <p:attrName>style.visibility</p:attrName>
                                        </p:attrNameLst>
                                      </p:cBhvr>
                                      <p:to>
                                        <p:strVal val="visible"/>
                                      </p:to>
                                    </p:set>
                                    <p:anim calcmode="lin" valueType="num">
                                      <p:cBhvr>
                                        <p:cTn id="125" dur="500" fill="hold"/>
                                        <p:tgtEl>
                                          <p:spTgt spid="17443"/>
                                        </p:tgtEl>
                                        <p:attrNameLst>
                                          <p:attrName>ppt_w</p:attrName>
                                        </p:attrNameLst>
                                      </p:cBhvr>
                                      <p:tavLst>
                                        <p:tav tm="0">
                                          <p:val>
                                            <p:fltVal val="0"/>
                                          </p:val>
                                        </p:tav>
                                        <p:tav tm="100000">
                                          <p:val>
                                            <p:strVal val="#ppt_w"/>
                                          </p:val>
                                        </p:tav>
                                      </p:tavLst>
                                    </p:anim>
                                    <p:anim calcmode="lin" valueType="num">
                                      <p:cBhvr>
                                        <p:cTn id="126" dur="500" fill="hold"/>
                                        <p:tgtEl>
                                          <p:spTgt spid="17443"/>
                                        </p:tgtEl>
                                        <p:attrNameLst>
                                          <p:attrName>ppt_h</p:attrName>
                                        </p:attrNameLst>
                                      </p:cBhvr>
                                      <p:tavLst>
                                        <p:tav tm="0">
                                          <p:val>
                                            <p:fltVal val="0"/>
                                          </p:val>
                                        </p:tav>
                                        <p:tav tm="100000">
                                          <p:val>
                                            <p:strVal val="#ppt_h"/>
                                          </p:val>
                                        </p:tav>
                                      </p:tavLst>
                                    </p:anim>
                                  </p:childTnLst>
                                </p:cTn>
                              </p:par>
                              <p:par>
                                <p:cTn id="127" presetID="23" presetClass="entr" presetSubtype="16" fill="hold" grpId="0" nodeType="withEffect">
                                  <p:stCondLst>
                                    <p:cond delay="0"/>
                                  </p:stCondLst>
                                  <p:childTnLst>
                                    <p:set>
                                      <p:cBhvr>
                                        <p:cTn id="128" dur="1" fill="hold">
                                          <p:stCondLst>
                                            <p:cond delay="0"/>
                                          </p:stCondLst>
                                        </p:cTn>
                                        <p:tgtEl>
                                          <p:spTgt spid="17449"/>
                                        </p:tgtEl>
                                        <p:attrNameLst>
                                          <p:attrName>style.visibility</p:attrName>
                                        </p:attrNameLst>
                                      </p:cBhvr>
                                      <p:to>
                                        <p:strVal val="visible"/>
                                      </p:to>
                                    </p:set>
                                    <p:anim calcmode="lin" valueType="num">
                                      <p:cBhvr>
                                        <p:cTn id="129" dur="500" fill="hold"/>
                                        <p:tgtEl>
                                          <p:spTgt spid="17449"/>
                                        </p:tgtEl>
                                        <p:attrNameLst>
                                          <p:attrName>ppt_w</p:attrName>
                                        </p:attrNameLst>
                                      </p:cBhvr>
                                      <p:tavLst>
                                        <p:tav tm="0">
                                          <p:val>
                                            <p:fltVal val="0"/>
                                          </p:val>
                                        </p:tav>
                                        <p:tav tm="100000">
                                          <p:val>
                                            <p:strVal val="#ppt_w"/>
                                          </p:val>
                                        </p:tav>
                                      </p:tavLst>
                                    </p:anim>
                                    <p:anim calcmode="lin" valueType="num">
                                      <p:cBhvr>
                                        <p:cTn id="130" dur="500" fill="hold"/>
                                        <p:tgtEl>
                                          <p:spTgt spid="174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0" grpId="0" build="allAtOnce" animBg="1"/>
      <p:bldP spid="17430" grpId="1" build="allAtOnce" animBg="1"/>
      <p:bldP spid="17430" grpId="2" build="allAtOnce" animBg="1"/>
      <p:bldP spid="17431" grpId="0" animBg="1"/>
      <p:bldP spid="17432" grpId="0" animBg="1"/>
      <p:bldP spid="17433" grpId="0" animBg="1"/>
      <p:bldP spid="17433" grpId="1" animBg="1"/>
      <p:bldP spid="17434" grpId="0" animBg="1"/>
      <p:bldP spid="17435" grpId="0" animBg="1"/>
      <p:bldP spid="17436" grpId="0" animBg="1"/>
      <p:bldP spid="17437" grpId="0" animBg="1"/>
      <p:bldP spid="17438" grpId="0"/>
      <p:bldP spid="17441" grpId="0" animBg="1"/>
      <p:bldP spid="17442" grpId="0" animBg="1"/>
      <p:bldP spid="17443" grpId="0" animBg="1"/>
      <p:bldP spid="17445" grpId="0" animBg="1"/>
      <p:bldP spid="17447" grpId="0" animBg="1"/>
      <p:bldP spid="174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0520" name="AutoShape 40"/>
          <p:cNvSpPr/>
          <p:nvPr/>
        </p:nvSpPr>
        <p:spPr>
          <a:xfrm>
            <a:off x="2667000" y="922338"/>
            <a:ext cx="5334000" cy="2763837"/>
          </a:xfrm>
          <a:prstGeom prst="cloudCallout">
            <a:avLst>
              <a:gd name="adj1" fmla="val 921"/>
              <a:gd name="adj2" fmla="val 100968"/>
            </a:avLst>
          </a:prstGeom>
          <a:solidFill>
            <a:srgbClr val="FFFF99"/>
          </a:solidFill>
          <a:ln w="9525">
            <a:noFill/>
          </a:ln>
        </p:spPr>
        <p:txBody>
          <a:bodyPr anchor="t" anchorCtr="0">
            <a:spAutoFit/>
          </a:bodyPr>
          <a:lstStyle/>
          <a:p>
            <a:pPr marL="114300" indent="114300" algn="ctr">
              <a:spcBef>
                <a:spcPct val="50000"/>
              </a:spcBef>
            </a:pPr>
            <a:r>
              <a:rPr lang="en-US" altLang="zh-CN" sz="2800" dirty="0">
                <a:solidFill>
                  <a:srgbClr val="000000"/>
                </a:solidFill>
              </a:rPr>
              <a:t>Ngoài chức năng để trỏ và hỏi, đại từ còn có vai trò ngữ pháp như thế nào?</a:t>
            </a:r>
          </a:p>
        </p:txBody>
      </p:sp>
      <p:pic>
        <p:nvPicPr>
          <p:cNvPr id="20522" name="Picture 42" descr="Picture1"/>
          <p:cNvPicPr>
            <a:picLocks noChangeAspect="1"/>
          </p:cNvPicPr>
          <p:nvPr/>
        </p:nvPicPr>
        <p:blipFill>
          <a:blip r:embed="rId2"/>
          <a:stretch>
            <a:fillRect/>
          </a:stretch>
        </p:blipFill>
        <p:spPr>
          <a:xfrm>
            <a:off x="4343400" y="5105400"/>
            <a:ext cx="1676400" cy="1524000"/>
          </a:xfrm>
          <a:prstGeom prst="rect">
            <a:avLst/>
          </a:prstGeom>
          <a:noFill/>
          <a:ln w="9525">
            <a:noFill/>
          </a:ln>
        </p:spPr>
      </p:pic>
      <p:sp>
        <p:nvSpPr>
          <p:cNvPr id="20523" name="Text Box 43"/>
          <p:cNvSpPr txBox="1"/>
          <p:nvPr/>
        </p:nvSpPr>
        <p:spPr>
          <a:xfrm>
            <a:off x="228600" y="2133600"/>
            <a:ext cx="8686800" cy="1384300"/>
          </a:xfrm>
          <a:prstGeom prst="rect">
            <a:avLst/>
          </a:prstGeom>
          <a:solidFill>
            <a:srgbClr val="000066"/>
          </a:solidFill>
          <a:ln w="9525" cap="flat" cmpd="sng">
            <a:solidFill>
              <a:srgbClr val="FF9900"/>
            </a:solidFill>
            <a:prstDash val="solid"/>
            <a:miter/>
            <a:headEnd type="none" w="med" len="med"/>
            <a:tailEnd type="none" w="med" len="med"/>
          </a:ln>
        </p:spPr>
        <p:txBody>
          <a:bodyPr anchor="t" anchorCtr="0">
            <a:spAutoFit/>
          </a:bodyPr>
          <a:lstStyle/>
          <a:p>
            <a:pPr indent="171450">
              <a:spcBef>
                <a:spcPct val="50000"/>
              </a:spcBef>
            </a:pPr>
            <a:r>
              <a:rPr lang="en-US" altLang="zh-CN" sz="2800" dirty="0">
                <a:solidFill>
                  <a:srgbClr val="FFFFCC"/>
                </a:solidFill>
              </a:rPr>
              <a:t>Ngoài chức năng để trỏ và hỏi, đại từ còn có thể đảm nhiệm vai trò ngữ pháp như chủ ngữ, vị ngữ, phụ ngữ của danh từ, của động từ, của tính từ,…</a:t>
            </a:r>
          </a:p>
        </p:txBody>
      </p:sp>
      <p:sp>
        <p:nvSpPr>
          <p:cNvPr id="39941" name="Text Box 3"/>
          <p:cNvSpPr txBox="1"/>
          <p:nvPr/>
        </p:nvSpPr>
        <p:spPr>
          <a:xfrm>
            <a:off x="0" y="609600"/>
            <a:ext cx="2895600" cy="806450"/>
          </a:xfrm>
          <a:prstGeom prst="rect">
            <a:avLst/>
          </a:prstGeom>
          <a:noFill/>
          <a:ln w="9525">
            <a:noFill/>
          </a:ln>
        </p:spPr>
        <p:txBody>
          <a:bodyPr anchor="t" anchorCtr="0">
            <a:spAutoFit/>
          </a:bodyPr>
          <a:lstStyle/>
          <a:p>
            <a:pPr>
              <a:spcBef>
                <a:spcPct val="10000"/>
              </a:spcBef>
            </a:pPr>
            <a:r>
              <a:rPr lang="en-US" altLang="zh-CN" sz="2000" u="sng" dirty="0">
                <a:solidFill>
                  <a:srgbClr val="FFFF00"/>
                </a:solidFill>
              </a:rPr>
              <a:t>I/ ÔN LÝ THUYẾT </a:t>
            </a:r>
          </a:p>
          <a:p>
            <a:pPr>
              <a:spcBef>
                <a:spcPct val="10000"/>
              </a:spcBef>
            </a:pPr>
            <a:r>
              <a:rPr lang="en-US" altLang="zh-CN" dirty="0">
                <a:solidFill>
                  <a:srgbClr val="FFFFFF"/>
                </a:solidFill>
              </a:rPr>
              <a:t>1. </a:t>
            </a:r>
            <a:r>
              <a:rPr lang="en-US" altLang="zh-CN" u="sng" dirty="0">
                <a:solidFill>
                  <a:srgbClr val="FFFFFF"/>
                </a:solidFill>
              </a:rPr>
              <a:t>Từ phức:</a:t>
            </a:r>
            <a:endParaRPr lang="en-US" altLang="zh-CN" sz="1800" u="sng" dirty="0">
              <a:solidFill>
                <a:srgbClr val="FFFF00"/>
              </a:solidFill>
            </a:endParaRPr>
          </a:p>
        </p:txBody>
      </p:sp>
      <p:sp>
        <p:nvSpPr>
          <p:cNvPr id="11" name="Text Box 15"/>
          <p:cNvSpPr txBox="1"/>
          <p:nvPr/>
        </p:nvSpPr>
        <p:spPr>
          <a:xfrm>
            <a:off x="0" y="1371600"/>
            <a:ext cx="1828800" cy="461963"/>
          </a:xfrm>
          <a:prstGeom prst="rect">
            <a:avLst/>
          </a:prstGeom>
          <a:noFill/>
          <a:ln w="9525">
            <a:noFill/>
          </a:ln>
        </p:spPr>
        <p:txBody>
          <a:bodyPr anchor="t" anchorCtr="0">
            <a:spAutoFit/>
          </a:bodyPr>
          <a:lstStyle/>
          <a:p>
            <a:pPr>
              <a:spcBef>
                <a:spcPct val="50000"/>
              </a:spcBef>
            </a:pPr>
            <a:r>
              <a:rPr lang="en-US" altLang="zh-CN" dirty="0">
                <a:solidFill>
                  <a:srgbClr val="FFFFFF"/>
                </a:solidFill>
              </a:rPr>
              <a:t>2. </a:t>
            </a:r>
            <a:r>
              <a:rPr lang="en-US" altLang="zh-CN" u="sng" dirty="0">
                <a:solidFill>
                  <a:srgbClr val="FFFFFF"/>
                </a:solidFill>
              </a:rPr>
              <a:t>Đại từ:</a:t>
            </a:r>
          </a:p>
        </p:txBody>
      </p:sp>
      <p:sp>
        <p:nvSpPr>
          <p:cNvPr id="39943" name="Rectangle 2"/>
          <p:cNvSpPr/>
          <p:nvPr/>
        </p:nvSpPr>
        <p:spPr>
          <a:xfrm>
            <a:off x="0" y="0"/>
            <a:ext cx="9144000" cy="588963"/>
          </a:xfrm>
          <a:prstGeom prst="rect">
            <a:avLst/>
          </a:prstGeom>
          <a:solidFill>
            <a:srgbClr val="66FF33"/>
          </a:solidFill>
          <a:ln w="9525" cap="flat" cmpd="sng">
            <a:solidFill>
              <a:srgbClr val="66FF33"/>
            </a:solidFill>
            <a:prstDash val="solid"/>
            <a:miter/>
            <a:headEnd type="none" w="med" len="med"/>
            <a:tailEnd type="none" w="med" len="med"/>
          </a:ln>
        </p:spPr>
        <p:txBody>
          <a:bodyPr anchor="t" anchorCtr="0">
            <a:spAutoFit/>
          </a:bodyPr>
          <a:lstStyle/>
          <a:p>
            <a:pPr algn="ctr">
              <a:spcBef>
                <a:spcPct val="50000"/>
              </a:spcBef>
            </a:pPr>
            <a:r>
              <a:rPr lang="en-US" altLang="zh-CN" sz="3200" dirty="0">
                <a:solidFill>
                  <a:srgbClr val="CC6600"/>
                </a:solidFill>
              </a:rPr>
              <a:t>ÔN TẬP TIẾNG VIỆT</a:t>
            </a:r>
            <a:endParaRPr lang="en-US" altLang="zh-CN" sz="3200" dirty="0">
              <a:solidFill>
                <a:srgbClr val="CC6600"/>
              </a:solidFill>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500"/>
                                        <p:tgtEl>
                                          <p:spTgt spid="20520"/>
                                        </p:tgtEl>
                                        <p:attrNameLst>
                                          <p:attrName>ppt_x</p:attrName>
                                        </p:attrNameLst>
                                      </p:cBhvr>
                                      <p:tavLst>
                                        <p:tav tm="0">
                                          <p:val>
                                            <p:strVal val="ppt_x"/>
                                          </p:val>
                                        </p:tav>
                                        <p:tav tm="100000">
                                          <p:val>
                                            <p:strVal val="ppt_x"/>
                                          </p:val>
                                        </p:tav>
                                      </p:tavLst>
                                    </p:anim>
                                    <p:anim calcmode="lin" valueType="num">
                                      <p:cBhvr additive="base">
                                        <p:cTn id="7" dur="500"/>
                                        <p:tgtEl>
                                          <p:spTgt spid="20520"/>
                                        </p:tgtEl>
                                        <p:attrNameLst>
                                          <p:attrName>ppt_y</p:attrName>
                                        </p:attrNameLst>
                                      </p:cBhvr>
                                      <p:tavLst>
                                        <p:tav tm="0">
                                          <p:val>
                                            <p:strVal val="ppt_y"/>
                                          </p:val>
                                        </p:tav>
                                        <p:tav tm="100000">
                                          <p:val>
                                            <p:strVal val="0-ppt_h/2"/>
                                          </p:val>
                                        </p:tav>
                                      </p:tavLst>
                                    </p:anim>
                                    <p:set>
                                      <p:cBhvr>
                                        <p:cTn id="8" dur="1" fill="hold">
                                          <p:stCondLst>
                                            <p:cond delay="499"/>
                                          </p:stCondLst>
                                        </p:cTn>
                                        <p:tgtEl>
                                          <p:spTgt spid="20520"/>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0522"/>
                                        </p:tgtEl>
                                        <p:attrNameLst>
                                          <p:attrName>ppt_x</p:attrName>
                                        </p:attrNameLst>
                                      </p:cBhvr>
                                      <p:tavLst>
                                        <p:tav tm="0">
                                          <p:val>
                                            <p:strVal val="ppt_x"/>
                                          </p:val>
                                        </p:tav>
                                        <p:tav tm="100000">
                                          <p:val>
                                            <p:strVal val="ppt_x"/>
                                          </p:val>
                                        </p:tav>
                                      </p:tavLst>
                                    </p:anim>
                                    <p:anim calcmode="lin" valueType="num">
                                      <p:cBhvr additive="base">
                                        <p:cTn id="11" dur="500"/>
                                        <p:tgtEl>
                                          <p:spTgt spid="20522"/>
                                        </p:tgtEl>
                                        <p:attrNameLst>
                                          <p:attrName>ppt_y</p:attrName>
                                        </p:attrNameLst>
                                      </p:cBhvr>
                                      <p:tavLst>
                                        <p:tav tm="0">
                                          <p:val>
                                            <p:strVal val="ppt_y"/>
                                          </p:val>
                                        </p:tav>
                                        <p:tav tm="100000">
                                          <p:val>
                                            <p:strVal val="1+ppt_h/2"/>
                                          </p:val>
                                        </p:tav>
                                      </p:tavLst>
                                    </p:anim>
                                    <p:set>
                                      <p:cBhvr>
                                        <p:cTn id="12" dur="1" fill="hold">
                                          <p:stCondLst>
                                            <p:cond delay="499"/>
                                          </p:stCondLst>
                                        </p:cTn>
                                        <p:tgtEl>
                                          <p:spTgt spid="20522"/>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20523"/>
                                        </p:tgtEl>
                                        <p:attrNameLst>
                                          <p:attrName>style.visibility</p:attrName>
                                        </p:attrNameLst>
                                      </p:cBhvr>
                                      <p:to>
                                        <p:strVal val="visible"/>
                                      </p:to>
                                    </p:set>
                                    <p:animEffect transition="in" filter="diamond(in)">
                                      <p:cBhvr>
                                        <p:cTn id="15" dur="2000"/>
                                        <p:tgtEl>
                                          <p:spTgt spid="20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0" grpId="0" animBg="1"/>
      <p:bldP spid="205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2540" name="Text Box 12"/>
          <p:cNvSpPr txBox="1"/>
          <p:nvPr/>
        </p:nvSpPr>
        <p:spPr>
          <a:xfrm>
            <a:off x="228600" y="2474913"/>
            <a:ext cx="8686800" cy="3452812"/>
          </a:xfrm>
          <a:prstGeom prst="rect">
            <a:avLst/>
          </a:prstGeom>
          <a:solidFill>
            <a:schemeClr val="bg1"/>
          </a:solidFill>
          <a:ln w="38100" cap="flat" cmpd="sng">
            <a:solidFill>
              <a:srgbClr val="FF33CC"/>
            </a:solidFill>
            <a:prstDash val="solid"/>
            <a:miter/>
            <a:headEnd type="none" w="med" len="med"/>
            <a:tailEnd type="none" w="med" len="med"/>
          </a:ln>
        </p:spPr>
        <p:txBody>
          <a:bodyPr anchor="t" anchorCtr="0">
            <a:spAutoFit/>
          </a:bodyPr>
          <a:lstStyle/>
          <a:p>
            <a:pPr indent="114300">
              <a:spcBef>
                <a:spcPct val="50000"/>
              </a:spcBef>
            </a:pPr>
            <a:r>
              <a:rPr lang="en-US" altLang="zh-CN" sz="2800" dirty="0">
                <a:solidFill>
                  <a:srgbClr val="333399"/>
                </a:solidFill>
              </a:rPr>
              <a:t>- Quan hệ từ l</a:t>
            </a:r>
            <a:r>
              <a:rPr lang="en-US" altLang="zh-CN" sz="2800" dirty="0">
                <a:solidFill>
                  <a:srgbClr val="333399"/>
                </a:solidFill>
                <a:ea typeface="Times New Roman" panose="02020603050405020304" pitchFamily="18" charset="0"/>
              </a:rPr>
              <a:t>à</a:t>
            </a:r>
            <a:r>
              <a:rPr lang="en-US" altLang="zh-CN" sz="2800" dirty="0">
                <a:solidFill>
                  <a:srgbClr val="333399"/>
                </a:solidFill>
              </a:rPr>
              <a:t> những từ dùng để liên kết các th</a:t>
            </a:r>
            <a:r>
              <a:rPr lang="en-US" altLang="zh-CN" sz="2800" dirty="0">
                <a:solidFill>
                  <a:srgbClr val="333399"/>
                </a:solidFill>
                <a:ea typeface="Times New Roman" panose="02020603050405020304" pitchFamily="18" charset="0"/>
              </a:rPr>
              <a:t>à</a:t>
            </a:r>
            <a:r>
              <a:rPr lang="en-US" altLang="zh-CN" sz="2800" dirty="0">
                <a:solidFill>
                  <a:srgbClr val="333399"/>
                </a:solidFill>
              </a:rPr>
              <a:t>nh phần của cụm từ, các th</a:t>
            </a:r>
            <a:r>
              <a:rPr lang="en-US" altLang="zh-CN" sz="2800" dirty="0">
                <a:solidFill>
                  <a:srgbClr val="333399"/>
                </a:solidFill>
                <a:ea typeface="Times New Roman" panose="02020603050405020304" pitchFamily="18" charset="0"/>
              </a:rPr>
              <a:t>à</a:t>
            </a:r>
            <a:r>
              <a:rPr lang="en-US" altLang="zh-CN" sz="2800" dirty="0">
                <a:solidFill>
                  <a:srgbClr val="333399"/>
                </a:solidFill>
              </a:rPr>
              <a:t>nh phần của câu hoặc câu với câu trong đoạn văn, đoạn văn với đoạn văn trong b</a:t>
            </a:r>
            <a:r>
              <a:rPr lang="en-US" altLang="zh-CN" sz="2800" dirty="0">
                <a:solidFill>
                  <a:srgbClr val="333399"/>
                </a:solidFill>
                <a:ea typeface="Times New Roman" panose="02020603050405020304" pitchFamily="18" charset="0"/>
              </a:rPr>
              <a:t>à</a:t>
            </a:r>
            <a:r>
              <a:rPr lang="en-US" altLang="zh-CN" sz="2800" dirty="0">
                <a:solidFill>
                  <a:srgbClr val="333399"/>
                </a:solidFill>
              </a:rPr>
              <a:t>i.</a:t>
            </a:r>
          </a:p>
          <a:p>
            <a:pPr indent="114300" algn="just">
              <a:lnSpc>
                <a:spcPct val="70000"/>
              </a:lnSpc>
              <a:spcBef>
                <a:spcPct val="50000"/>
              </a:spcBef>
            </a:pPr>
            <a:r>
              <a:rPr lang="en-US" altLang="zh-CN" sz="2800" dirty="0">
                <a:solidFill>
                  <a:srgbClr val="CC3300"/>
                </a:solidFill>
              </a:rPr>
              <a:t>- Quan hệ từ l</a:t>
            </a:r>
            <a:r>
              <a:rPr lang="en-US" altLang="zh-CN" sz="2800" dirty="0">
                <a:solidFill>
                  <a:srgbClr val="CC3300"/>
                </a:solidFill>
                <a:ea typeface="Times New Roman" panose="02020603050405020304" pitchFamily="18" charset="0"/>
              </a:rPr>
              <a:t>à</a:t>
            </a:r>
            <a:r>
              <a:rPr lang="en-US" altLang="zh-CN" sz="2800" dirty="0">
                <a:solidFill>
                  <a:srgbClr val="CC3300"/>
                </a:solidFill>
              </a:rPr>
              <a:t> công cụ quan trọng cho việc diễn </a:t>
            </a:r>
          </a:p>
          <a:p>
            <a:pPr indent="114300" algn="just">
              <a:lnSpc>
                <a:spcPct val="70000"/>
              </a:lnSpc>
              <a:spcBef>
                <a:spcPct val="50000"/>
              </a:spcBef>
            </a:pPr>
            <a:r>
              <a:rPr lang="en-US" altLang="zh-CN" sz="2800" dirty="0">
                <a:solidFill>
                  <a:srgbClr val="CC3300"/>
                </a:solidFill>
              </a:rPr>
              <a:t>đạt, nó giúp cho lời nói, câu văn được diễn đạt </a:t>
            </a:r>
          </a:p>
          <a:p>
            <a:pPr indent="114300" algn="just">
              <a:lnSpc>
                <a:spcPct val="70000"/>
              </a:lnSpc>
              <a:spcBef>
                <a:spcPct val="50000"/>
              </a:spcBef>
            </a:pPr>
            <a:r>
              <a:rPr lang="en-US" altLang="zh-CN" sz="2800" dirty="0">
                <a:solidFill>
                  <a:srgbClr val="CC3300"/>
                </a:solidFill>
              </a:rPr>
              <a:t>được chặt chẽ, chính xác hơn, giảm bớt sự hiểu </a:t>
            </a:r>
          </a:p>
          <a:p>
            <a:pPr indent="114300" algn="just">
              <a:lnSpc>
                <a:spcPct val="70000"/>
              </a:lnSpc>
              <a:spcBef>
                <a:spcPct val="50000"/>
              </a:spcBef>
            </a:pPr>
            <a:r>
              <a:rPr lang="en-US" altLang="zh-CN" sz="2800" dirty="0">
                <a:solidFill>
                  <a:srgbClr val="CC3300"/>
                </a:solidFill>
              </a:rPr>
              <a:t>lầm khi giao tiếp.</a:t>
            </a:r>
            <a:endParaRPr lang="en-US" altLang="zh-CN" sz="2800" dirty="0">
              <a:solidFill>
                <a:srgbClr val="CC3300"/>
              </a:solidFill>
              <a:ea typeface="Times New Roman" panose="02020603050405020304" pitchFamily="18" charset="0"/>
            </a:endParaRPr>
          </a:p>
        </p:txBody>
      </p:sp>
      <p:pic>
        <p:nvPicPr>
          <p:cNvPr id="22539" name="Picture 11" descr="Picture1"/>
          <p:cNvPicPr>
            <a:picLocks noChangeAspect="1"/>
          </p:cNvPicPr>
          <p:nvPr/>
        </p:nvPicPr>
        <p:blipFill>
          <a:blip r:embed="rId2">
            <a:lum bright="34000"/>
          </a:blip>
          <a:stretch>
            <a:fillRect/>
          </a:stretch>
        </p:blipFill>
        <p:spPr>
          <a:xfrm>
            <a:off x="5105400" y="4572000"/>
            <a:ext cx="914400" cy="969963"/>
          </a:xfrm>
          <a:prstGeom prst="rect">
            <a:avLst/>
          </a:prstGeom>
          <a:noFill/>
          <a:ln w="9525">
            <a:noFill/>
          </a:ln>
        </p:spPr>
      </p:pic>
      <p:sp>
        <p:nvSpPr>
          <p:cNvPr id="40964" name="Text Box 8"/>
          <p:cNvSpPr txBox="1"/>
          <p:nvPr/>
        </p:nvSpPr>
        <p:spPr>
          <a:xfrm>
            <a:off x="0" y="1752600"/>
            <a:ext cx="2438400" cy="457200"/>
          </a:xfrm>
          <a:prstGeom prst="rect">
            <a:avLst/>
          </a:prstGeom>
          <a:noFill/>
          <a:ln w="9525">
            <a:noFill/>
          </a:ln>
        </p:spPr>
        <p:txBody>
          <a:bodyPr anchor="t" anchorCtr="0">
            <a:spAutoFit/>
          </a:bodyPr>
          <a:lstStyle/>
          <a:p>
            <a:pPr>
              <a:spcBef>
                <a:spcPct val="50000"/>
              </a:spcBef>
            </a:pPr>
            <a:r>
              <a:rPr lang="en-US" altLang="zh-CN" dirty="0">
                <a:solidFill>
                  <a:srgbClr val="FFFFFF"/>
                </a:solidFill>
              </a:rPr>
              <a:t>3. </a:t>
            </a:r>
            <a:r>
              <a:rPr lang="en-US" altLang="zh-CN" u="sng" dirty="0">
                <a:solidFill>
                  <a:srgbClr val="FFFFFF"/>
                </a:solidFill>
              </a:rPr>
              <a:t>Quan hệ từ:</a:t>
            </a:r>
            <a:endParaRPr lang="en-US" altLang="zh-CN" u="sng" dirty="0">
              <a:solidFill>
                <a:srgbClr val="FFFFFF"/>
              </a:solidFill>
              <a:ea typeface="Times New Roman" panose="02020603050405020304" pitchFamily="18" charset="0"/>
            </a:endParaRPr>
          </a:p>
        </p:txBody>
      </p:sp>
      <p:sp>
        <p:nvSpPr>
          <p:cNvPr id="22537" name="AutoShape 9"/>
          <p:cNvSpPr/>
          <p:nvPr/>
        </p:nvSpPr>
        <p:spPr>
          <a:xfrm>
            <a:off x="2438400" y="2819400"/>
            <a:ext cx="6705600" cy="2763838"/>
          </a:xfrm>
          <a:prstGeom prst="cloudCallout">
            <a:avLst>
              <a:gd name="adj1" fmla="val -62426"/>
              <a:gd name="adj2" fmla="val -69884"/>
            </a:avLst>
          </a:prstGeom>
          <a:solidFill>
            <a:schemeClr val="bg1"/>
          </a:solidFill>
          <a:ln w="9525" cap="flat" cmpd="sng">
            <a:solidFill>
              <a:srgbClr val="008000"/>
            </a:solidFill>
            <a:prstDash val="solid"/>
            <a:round/>
            <a:headEnd type="none" w="med" len="med"/>
            <a:tailEnd type="none" w="med" len="med"/>
          </a:ln>
        </p:spPr>
        <p:txBody>
          <a:bodyPr anchor="t" anchorCtr="0">
            <a:spAutoFit/>
          </a:bodyPr>
          <a:lstStyle/>
          <a:p>
            <a:pPr>
              <a:spcBef>
                <a:spcPct val="50000"/>
              </a:spcBef>
            </a:pPr>
            <a:r>
              <a:rPr lang="en-US" altLang="zh-CN" sz="2800" dirty="0">
                <a:solidFill>
                  <a:srgbClr val="660066"/>
                </a:solidFill>
              </a:rPr>
              <a:t>Quan hệ từ là gì? Cho ví dụ? Quan hệ từ có vai trò, tác dụng như thế nào khi diễn đạt?</a:t>
            </a:r>
          </a:p>
        </p:txBody>
      </p:sp>
      <p:pic>
        <p:nvPicPr>
          <p:cNvPr id="22538" name="Picture 10" descr="36_1_55"/>
          <p:cNvPicPr>
            <a:picLocks noChangeAspect="1"/>
          </p:cNvPicPr>
          <p:nvPr/>
        </p:nvPicPr>
        <p:blipFill>
          <a:blip r:embed="rId3"/>
          <a:stretch>
            <a:fillRect/>
          </a:stretch>
        </p:blipFill>
        <p:spPr>
          <a:xfrm>
            <a:off x="7315200" y="3429000"/>
            <a:ext cx="1143000" cy="1143000"/>
          </a:xfrm>
          <a:prstGeom prst="rect">
            <a:avLst/>
          </a:prstGeom>
          <a:noFill/>
          <a:ln w="9525">
            <a:noFill/>
          </a:ln>
        </p:spPr>
      </p:pic>
      <p:sp>
        <p:nvSpPr>
          <p:cNvPr id="40967" name="Text Box 3"/>
          <p:cNvSpPr txBox="1"/>
          <p:nvPr/>
        </p:nvSpPr>
        <p:spPr>
          <a:xfrm>
            <a:off x="0" y="609600"/>
            <a:ext cx="2895600" cy="806450"/>
          </a:xfrm>
          <a:prstGeom prst="rect">
            <a:avLst/>
          </a:prstGeom>
          <a:noFill/>
          <a:ln w="9525">
            <a:noFill/>
          </a:ln>
        </p:spPr>
        <p:txBody>
          <a:bodyPr anchor="t" anchorCtr="0">
            <a:spAutoFit/>
          </a:bodyPr>
          <a:lstStyle/>
          <a:p>
            <a:pPr>
              <a:spcBef>
                <a:spcPct val="10000"/>
              </a:spcBef>
            </a:pPr>
            <a:r>
              <a:rPr lang="en-US" altLang="zh-CN" sz="2000" u="sng" dirty="0">
                <a:solidFill>
                  <a:srgbClr val="FFFF00"/>
                </a:solidFill>
              </a:rPr>
              <a:t>I/ ÔN LÝ THUYẾT </a:t>
            </a:r>
          </a:p>
          <a:p>
            <a:pPr>
              <a:spcBef>
                <a:spcPct val="10000"/>
              </a:spcBef>
            </a:pPr>
            <a:r>
              <a:rPr lang="en-US" altLang="zh-CN" dirty="0">
                <a:solidFill>
                  <a:srgbClr val="FFFFFF"/>
                </a:solidFill>
              </a:rPr>
              <a:t>1. </a:t>
            </a:r>
            <a:r>
              <a:rPr lang="en-US" altLang="zh-CN" u="sng" dirty="0">
                <a:solidFill>
                  <a:srgbClr val="FFFFFF"/>
                </a:solidFill>
              </a:rPr>
              <a:t>Từ phức:</a:t>
            </a:r>
            <a:endParaRPr lang="en-US" altLang="zh-CN" sz="1800" u="sng" dirty="0">
              <a:solidFill>
                <a:srgbClr val="FFFF00"/>
              </a:solidFill>
            </a:endParaRPr>
          </a:p>
        </p:txBody>
      </p:sp>
      <p:sp>
        <p:nvSpPr>
          <p:cNvPr id="13" name="Text Box 15"/>
          <p:cNvSpPr txBox="1"/>
          <p:nvPr/>
        </p:nvSpPr>
        <p:spPr>
          <a:xfrm>
            <a:off x="0" y="1371600"/>
            <a:ext cx="1828800" cy="461963"/>
          </a:xfrm>
          <a:prstGeom prst="rect">
            <a:avLst/>
          </a:prstGeom>
          <a:noFill/>
          <a:ln w="9525">
            <a:noFill/>
          </a:ln>
        </p:spPr>
        <p:txBody>
          <a:bodyPr anchor="t" anchorCtr="0">
            <a:spAutoFit/>
          </a:bodyPr>
          <a:lstStyle/>
          <a:p>
            <a:pPr>
              <a:spcBef>
                <a:spcPct val="50000"/>
              </a:spcBef>
            </a:pPr>
            <a:r>
              <a:rPr lang="en-US" altLang="zh-CN" dirty="0">
                <a:solidFill>
                  <a:srgbClr val="FFFFFF"/>
                </a:solidFill>
              </a:rPr>
              <a:t>2. </a:t>
            </a:r>
            <a:r>
              <a:rPr lang="en-US" altLang="zh-CN" u="sng" dirty="0">
                <a:solidFill>
                  <a:srgbClr val="FFFFFF"/>
                </a:solidFill>
              </a:rPr>
              <a:t>Đại từ:</a:t>
            </a:r>
          </a:p>
        </p:txBody>
      </p:sp>
      <p:sp>
        <p:nvSpPr>
          <p:cNvPr id="40969" name="Rectangle 2"/>
          <p:cNvSpPr/>
          <p:nvPr/>
        </p:nvSpPr>
        <p:spPr>
          <a:xfrm>
            <a:off x="0" y="0"/>
            <a:ext cx="9144000" cy="588963"/>
          </a:xfrm>
          <a:prstGeom prst="rect">
            <a:avLst/>
          </a:prstGeom>
          <a:solidFill>
            <a:srgbClr val="66FF33"/>
          </a:solidFill>
          <a:ln w="9525" cap="flat" cmpd="sng">
            <a:solidFill>
              <a:srgbClr val="66FF33"/>
            </a:solidFill>
            <a:prstDash val="solid"/>
            <a:miter/>
            <a:headEnd type="none" w="med" len="med"/>
            <a:tailEnd type="none" w="med" len="med"/>
          </a:ln>
        </p:spPr>
        <p:txBody>
          <a:bodyPr anchor="t" anchorCtr="0">
            <a:spAutoFit/>
          </a:bodyPr>
          <a:lstStyle/>
          <a:p>
            <a:pPr algn="ctr">
              <a:spcBef>
                <a:spcPct val="50000"/>
              </a:spcBef>
            </a:pPr>
            <a:r>
              <a:rPr lang="en-US" altLang="zh-CN" sz="3200" dirty="0">
                <a:solidFill>
                  <a:srgbClr val="CC6600"/>
                </a:solidFill>
              </a:rPr>
              <a:t>ÔN TẬP TIẾNG VIỆT</a:t>
            </a:r>
            <a:endParaRPr lang="en-US" altLang="zh-CN" sz="3200" dirty="0">
              <a:solidFill>
                <a:srgbClr val="CC6600"/>
              </a:solidFill>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3.33333E-6 1.48148E-6 L 3.33333E-6 -0.43727 " pathEditMode="relative" rAng="0" ptsTypes="AA">
                                      <p:cBhvr>
                                        <p:cTn id="6" dur="500" fill="hold"/>
                                        <p:tgtEl>
                                          <p:spTgt spid="22539"/>
                                        </p:tgtEl>
                                        <p:attrNameLst>
                                          <p:attrName>ppt_x</p:attrName>
                                          <p:attrName>ppt_y</p:attrName>
                                        </p:attrNameLst>
                                      </p:cBhvr>
                                      <p:rCtr x="0" y="-21900"/>
                                    </p:animMotion>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22538"/>
                                        </p:tgtEl>
                                        <p:attrNameLst>
                                          <p:attrName>style.visibility</p:attrName>
                                        </p:attrNameLst>
                                      </p:cBhvr>
                                      <p:to>
                                        <p:strVal val="visible"/>
                                      </p:to>
                                    </p:set>
                                    <p:anim calcmode="lin" valueType="num">
                                      <p:cBhvr>
                                        <p:cTn id="10" dur="500" fill="hold"/>
                                        <p:tgtEl>
                                          <p:spTgt spid="22538"/>
                                        </p:tgtEl>
                                        <p:attrNameLst>
                                          <p:attrName>ppt_w</p:attrName>
                                        </p:attrNameLst>
                                      </p:cBhvr>
                                      <p:tavLst>
                                        <p:tav tm="0">
                                          <p:val>
                                            <p:fltVal val="0"/>
                                          </p:val>
                                        </p:tav>
                                        <p:tav tm="100000">
                                          <p:val>
                                            <p:strVal val="#ppt_w"/>
                                          </p:val>
                                        </p:tav>
                                      </p:tavLst>
                                    </p:anim>
                                    <p:anim calcmode="lin" valueType="num">
                                      <p:cBhvr>
                                        <p:cTn id="11" dur="500" fill="hold"/>
                                        <p:tgtEl>
                                          <p:spTgt spid="22538"/>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 presetClass="exit" presetSubtype="1" fill="hold" nodeType="clickEffect">
                                  <p:stCondLst>
                                    <p:cond delay="0"/>
                                  </p:stCondLst>
                                  <p:childTnLst>
                                    <p:anim calcmode="lin" valueType="num">
                                      <p:cBhvr additive="base">
                                        <p:cTn id="15" dur="500"/>
                                        <p:tgtEl>
                                          <p:spTgt spid="22539"/>
                                        </p:tgtEl>
                                        <p:attrNameLst>
                                          <p:attrName>ppt_x</p:attrName>
                                        </p:attrNameLst>
                                      </p:cBhvr>
                                      <p:tavLst>
                                        <p:tav tm="0">
                                          <p:val>
                                            <p:strVal val="ppt_x"/>
                                          </p:val>
                                        </p:tav>
                                        <p:tav tm="100000">
                                          <p:val>
                                            <p:strVal val="ppt_x"/>
                                          </p:val>
                                        </p:tav>
                                      </p:tavLst>
                                    </p:anim>
                                    <p:anim calcmode="lin" valueType="num">
                                      <p:cBhvr additive="base">
                                        <p:cTn id="16" dur="500"/>
                                        <p:tgtEl>
                                          <p:spTgt spid="22539"/>
                                        </p:tgtEl>
                                        <p:attrNameLst>
                                          <p:attrName>ppt_y</p:attrName>
                                        </p:attrNameLst>
                                      </p:cBhvr>
                                      <p:tavLst>
                                        <p:tav tm="0">
                                          <p:val>
                                            <p:strVal val="ppt_y"/>
                                          </p:val>
                                        </p:tav>
                                        <p:tav tm="100000">
                                          <p:val>
                                            <p:strVal val="0-ppt_h/2"/>
                                          </p:val>
                                        </p:tav>
                                      </p:tavLst>
                                    </p:anim>
                                    <p:set>
                                      <p:cBhvr>
                                        <p:cTn id="17" dur="1" fill="hold">
                                          <p:stCondLst>
                                            <p:cond delay="499"/>
                                          </p:stCondLst>
                                        </p:cTn>
                                        <p:tgtEl>
                                          <p:spTgt spid="22539"/>
                                        </p:tgtEl>
                                        <p:attrNameLst>
                                          <p:attrName>style.visibility</p:attrName>
                                        </p:attrNameLst>
                                      </p:cBhvr>
                                      <p:to>
                                        <p:strVal val="hidden"/>
                                      </p:to>
                                    </p:set>
                                  </p:childTnLst>
                                </p:cTn>
                              </p:par>
                              <p:par>
                                <p:cTn id="18" presetID="2" presetClass="exit" presetSubtype="4" fill="hold" grpId="0" nodeType="withEffect">
                                  <p:stCondLst>
                                    <p:cond delay="0"/>
                                  </p:stCondLst>
                                  <p:childTnLst>
                                    <p:anim calcmode="lin" valueType="num">
                                      <p:cBhvr additive="base">
                                        <p:cTn id="19" dur="500"/>
                                        <p:tgtEl>
                                          <p:spTgt spid="22537"/>
                                        </p:tgtEl>
                                        <p:attrNameLst>
                                          <p:attrName>ppt_x</p:attrName>
                                        </p:attrNameLst>
                                      </p:cBhvr>
                                      <p:tavLst>
                                        <p:tav tm="0">
                                          <p:val>
                                            <p:strVal val="ppt_x"/>
                                          </p:val>
                                        </p:tav>
                                        <p:tav tm="100000">
                                          <p:val>
                                            <p:strVal val="ppt_x"/>
                                          </p:val>
                                        </p:tav>
                                      </p:tavLst>
                                    </p:anim>
                                    <p:anim calcmode="lin" valueType="num">
                                      <p:cBhvr additive="base">
                                        <p:cTn id="20" dur="500"/>
                                        <p:tgtEl>
                                          <p:spTgt spid="22537"/>
                                        </p:tgtEl>
                                        <p:attrNameLst>
                                          <p:attrName>ppt_y</p:attrName>
                                        </p:attrNameLst>
                                      </p:cBhvr>
                                      <p:tavLst>
                                        <p:tav tm="0">
                                          <p:val>
                                            <p:strVal val="ppt_y"/>
                                          </p:val>
                                        </p:tav>
                                        <p:tav tm="100000">
                                          <p:val>
                                            <p:strVal val="1+ppt_h/2"/>
                                          </p:val>
                                        </p:tav>
                                      </p:tavLst>
                                    </p:anim>
                                    <p:set>
                                      <p:cBhvr>
                                        <p:cTn id="21" dur="1" fill="hold">
                                          <p:stCondLst>
                                            <p:cond delay="499"/>
                                          </p:stCondLst>
                                        </p:cTn>
                                        <p:tgtEl>
                                          <p:spTgt spid="22537"/>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22540"/>
                                        </p:tgtEl>
                                        <p:attrNameLst>
                                          <p:attrName>style.visibility</p:attrName>
                                        </p:attrNameLst>
                                      </p:cBhvr>
                                      <p:to>
                                        <p:strVal val="visible"/>
                                      </p:to>
                                    </p:set>
                                    <p:animEffect transition="in" filter="wipe(down)">
                                      <p:cBhvr>
                                        <p:cTn id="24"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animBg="1"/>
      <p:bldP spid="225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41986" name="Rectangle 4"/>
          <p:cNvSpPr/>
          <p:nvPr/>
        </p:nvSpPr>
        <p:spPr>
          <a:xfrm>
            <a:off x="0" y="0"/>
            <a:ext cx="9144000" cy="914400"/>
          </a:xfrm>
          <a:prstGeom prst="rect">
            <a:avLst/>
          </a:prstGeom>
          <a:noFill/>
          <a:ln w="9525">
            <a:noFill/>
          </a:ln>
        </p:spPr>
        <p:txBody>
          <a:bodyPr anchor="t" anchorCtr="0">
            <a:spAutoFit/>
          </a:bodyPr>
          <a:lstStyle/>
          <a:p>
            <a:pPr algn="ctr">
              <a:spcBef>
                <a:spcPct val="50000"/>
              </a:spcBef>
            </a:pPr>
            <a:r>
              <a:rPr lang="en-US" altLang="zh-CN" sz="2700" dirty="0">
                <a:solidFill>
                  <a:srgbClr val="FFFFFF"/>
                </a:solidFill>
              </a:rPr>
              <a:t>Bảng so sánh quan hệ từ với danh từ, động từ, tính từ về ý nghĩa v</a:t>
            </a:r>
            <a:r>
              <a:rPr lang="en-US" altLang="zh-CN" sz="2700" dirty="0">
                <a:solidFill>
                  <a:srgbClr val="FFFFFF"/>
                </a:solidFill>
                <a:ea typeface="Times New Roman" panose="02020603050405020304" pitchFamily="18" charset="0"/>
              </a:rPr>
              <a:t>à</a:t>
            </a:r>
            <a:r>
              <a:rPr lang="en-US" altLang="zh-CN" sz="2700" dirty="0">
                <a:solidFill>
                  <a:srgbClr val="FFFFFF"/>
                </a:solidFill>
              </a:rPr>
              <a:t> chức năng</a:t>
            </a:r>
            <a:endParaRPr lang="en-US" altLang="zh-CN" sz="2700" dirty="0">
              <a:solidFill>
                <a:srgbClr val="FFFFFF"/>
              </a:solidFill>
              <a:ea typeface="Times New Roman" panose="02020603050405020304" pitchFamily="18" charset="0"/>
            </a:endParaRPr>
          </a:p>
        </p:txBody>
      </p:sp>
      <p:graphicFrame>
        <p:nvGraphicFramePr>
          <p:cNvPr id="24695" name="Group 119"/>
          <p:cNvGraphicFramePr>
            <a:graphicFrameLocks noGrp="1"/>
          </p:cNvGraphicFramePr>
          <p:nvPr/>
        </p:nvGraphicFramePr>
        <p:xfrm>
          <a:off x="0" y="990600"/>
          <a:ext cx="9144000" cy="5867400"/>
        </p:xfrm>
        <a:graphic>
          <a:graphicData uri="http://schemas.openxmlformats.org/drawingml/2006/table">
            <a:tbl>
              <a:tblPr/>
              <a:tblGrid>
                <a:gridCol w="2895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4795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rgbClr val="FFFFCC"/>
                        </a:solidFill>
                        <a:effectLst/>
                        <a:latin typeface="Arial" panose="020B0604020202020204" pitchFamily="34" charset="0"/>
                      </a:endParaRPr>
                    </a:p>
                  </a:txBody>
                  <a:tcPr horzOverflow="overflow">
                    <a:lnL w="5715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w="12700" cap="flat" cmpd="sng" algn="ctr">
                      <a:solidFill>
                        <a:srgbClr val="FFFF99"/>
                      </a:solidFill>
                      <a:prstDash val="solid"/>
                      <a:round/>
                      <a:headEnd type="none" w="med" len="med"/>
                      <a:tailEnd type="none" w="med" len="med"/>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1" i="0" u="none" strike="noStrike" cap="none" normalizeH="0" baseline="0">
                        <a:ln>
                          <a:noFill/>
                        </a:ln>
                        <a:solidFill>
                          <a:schemeClr val="accent2"/>
                        </a:solidFill>
                        <a:effectLst/>
                        <a:latin typeface="Arial" panose="020B0604020202020204" pitchFamily="34"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701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5715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177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5715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4643" name="Text Box 67"/>
          <p:cNvSpPr txBox="1">
            <a:spLocks noChangeArrowheads="1"/>
          </p:cNvSpPr>
          <p:nvPr/>
        </p:nvSpPr>
        <p:spPr bwMode="auto">
          <a:xfrm>
            <a:off x="1219200" y="1143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noProof="1">
                <a:solidFill>
                  <a:srgbClr val="FFCC00"/>
                </a:solidFill>
                <a:cs typeface="Times New Roman" panose="02020603050405020304" pitchFamily="18" charset="0"/>
              </a:rPr>
              <a:t>Từ loại</a:t>
            </a:r>
            <a:endParaRPr noProof="1">
              <a:solidFill>
                <a:srgbClr val="FFCC00"/>
              </a:solidFill>
              <a:effectLst>
                <a:outerShdw blurRad="38100" dist="38100" dir="2700000">
                  <a:srgbClr val="000000"/>
                </a:outerShdw>
              </a:effectLst>
              <a:ea typeface="Times New Roman" panose="02020603050405020304" pitchFamily="18" charset="0"/>
            </a:endParaRPr>
          </a:p>
        </p:txBody>
      </p:sp>
      <p:sp>
        <p:nvSpPr>
          <p:cNvPr id="24672" name="Text Box 96"/>
          <p:cNvSpPr txBox="1">
            <a:spLocks noChangeArrowheads="1"/>
          </p:cNvSpPr>
          <p:nvPr/>
        </p:nvSpPr>
        <p:spPr bwMode="auto">
          <a:xfrm>
            <a:off x="0" y="1600200"/>
            <a:ext cx="25908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800">
                <a:solidFill>
                  <a:srgbClr val="FF66FF"/>
                </a:solidFill>
                <a:effectLst>
                  <a:outerShdw blurRad="38100" dist="38100" dir="2700000" algn="tl">
                    <a:srgbClr val="000000"/>
                  </a:outerShdw>
                </a:effectLst>
              </a:rPr>
              <a:t>Ý NGHĨA </a:t>
            </a:r>
          </a:p>
          <a:p>
            <a:pPr>
              <a:spcBef>
                <a:spcPct val="50000"/>
              </a:spcBef>
              <a:defRPr/>
            </a:pPr>
            <a:r>
              <a:rPr lang="en-US" sz="1800">
                <a:solidFill>
                  <a:srgbClr val="FF66FF"/>
                </a:solidFill>
                <a:effectLst>
                  <a:outerShdw blurRad="38100" dist="38100" dir="2700000" algn="tl">
                    <a:srgbClr val="000000"/>
                  </a:outerShdw>
                </a:effectLst>
              </a:rPr>
              <a:t>VÀ CHỨC NĂNG</a:t>
            </a:r>
          </a:p>
        </p:txBody>
      </p:sp>
      <p:sp>
        <p:nvSpPr>
          <p:cNvPr id="24681" name="Text Box 105"/>
          <p:cNvSpPr txBox="1">
            <a:spLocks noChangeArrowheads="1"/>
          </p:cNvSpPr>
          <p:nvPr/>
        </p:nvSpPr>
        <p:spPr bwMode="auto">
          <a:xfrm>
            <a:off x="3124200" y="1243013"/>
            <a:ext cx="2819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sz="2800" noProof="1">
                <a:solidFill>
                  <a:srgbClr val="FFFF99"/>
                </a:solidFill>
                <a:cs typeface="Times New Roman" panose="02020603050405020304" pitchFamily="18" charset="0"/>
              </a:rPr>
              <a:t>Danh từ, động từ, tính từ</a:t>
            </a:r>
            <a:endParaRPr sz="2800" noProof="1">
              <a:solidFill>
                <a:srgbClr val="FFFF99"/>
              </a:solidFill>
              <a:effectLst>
                <a:outerShdw blurRad="38100" dist="38100" dir="2700000">
                  <a:srgbClr val="000000"/>
                </a:outerShdw>
              </a:effectLst>
              <a:ea typeface="Times New Roman" panose="02020603050405020304" pitchFamily="18" charset="0"/>
            </a:endParaRPr>
          </a:p>
        </p:txBody>
      </p:sp>
      <p:sp>
        <p:nvSpPr>
          <p:cNvPr id="24682" name="Rectangle 106"/>
          <p:cNvSpPr/>
          <p:nvPr/>
        </p:nvSpPr>
        <p:spPr>
          <a:xfrm>
            <a:off x="6172200" y="1143000"/>
            <a:ext cx="2667000" cy="1066800"/>
          </a:xfrm>
          <a:prstGeom prst="rect">
            <a:avLst/>
          </a:prstGeom>
          <a:noFill/>
          <a:ln w="9525">
            <a:noFill/>
          </a:ln>
        </p:spPr>
        <p:txBody>
          <a:bodyPr wrap="none" anchor="ctr" anchorCtr="0"/>
          <a:lstStyle/>
          <a:p>
            <a:pPr algn="ctr"/>
            <a:r>
              <a:rPr lang="en-US" altLang="zh-CN" sz="2800" dirty="0">
                <a:solidFill>
                  <a:srgbClr val="FFFF99"/>
                </a:solidFill>
              </a:rPr>
              <a:t>Quan hệ từ</a:t>
            </a:r>
            <a:endParaRPr lang="en-US" altLang="zh-CN" sz="2800" dirty="0">
              <a:solidFill>
                <a:srgbClr val="FFFF99"/>
              </a:solidFill>
              <a:ea typeface="Times New Roman" panose="02020603050405020304" pitchFamily="18" charset="0"/>
            </a:endParaRPr>
          </a:p>
        </p:txBody>
      </p:sp>
      <p:sp>
        <p:nvSpPr>
          <p:cNvPr id="42010" name="Text Box 110"/>
          <p:cNvSpPr txBox="1"/>
          <p:nvPr/>
        </p:nvSpPr>
        <p:spPr>
          <a:xfrm>
            <a:off x="457200" y="3505200"/>
            <a:ext cx="1828800" cy="488950"/>
          </a:xfrm>
          <a:prstGeom prst="rect">
            <a:avLst/>
          </a:prstGeom>
          <a:noFill/>
          <a:ln w="9525">
            <a:noFill/>
          </a:ln>
        </p:spPr>
        <p:txBody>
          <a:bodyPr anchor="t" anchorCtr="0">
            <a:spAutoFit/>
          </a:bodyPr>
          <a:lstStyle/>
          <a:p>
            <a:pPr>
              <a:spcBef>
                <a:spcPct val="50000"/>
              </a:spcBef>
            </a:pPr>
            <a:r>
              <a:rPr lang="en-US" altLang="zh-CN" sz="2600" dirty="0">
                <a:solidFill>
                  <a:srgbClr val="FF99FF"/>
                </a:solidFill>
              </a:rPr>
              <a:t>Ý NGHĨA </a:t>
            </a:r>
          </a:p>
        </p:txBody>
      </p:sp>
      <p:sp>
        <p:nvSpPr>
          <p:cNvPr id="42011" name="Text Box 111"/>
          <p:cNvSpPr txBox="1"/>
          <p:nvPr/>
        </p:nvSpPr>
        <p:spPr>
          <a:xfrm>
            <a:off x="304800" y="5486400"/>
            <a:ext cx="2362200" cy="488950"/>
          </a:xfrm>
          <a:prstGeom prst="rect">
            <a:avLst/>
          </a:prstGeom>
          <a:noFill/>
          <a:ln w="9525">
            <a:noFill/>
          </a:ln>
        </p:spPr>
        <p:txBody>
          <a:bodyPr anchor="t" anchorCtr="0">
            <a:spAutoFit/>
          </a:bodyPr>
          <a:lstStyle/>
          <a:p>
            <a:pPr>
              <a:spcBef>
                <a:spcPct val="50000"/>
              </a:spcBef>
            </a:pPr>
            <a:r>
              <a:rPr lang="en-US" altLang="zh-CN" sz="2600" dirty="0">
                <a:solidFill>
                  <a:srgbClr val="FF99FF"/>
                </a:solidFill>
              </a:rPr>
              <a:t>CHỨC NĂNG</a:t>
            </a:r>
          </a:p>
        </p:txBody>
      </p:sp>
      <p:sp>
        <p:nvSpPr>
          <p:cNvPr id="24689" name="Rectangle 113"/>
          <p:cNvSpPr/>
          <p:nvPr/>
        </p:nvSpPr>
        <p:spPr>
          <a:xfrm>
            <a:off x="2819400" y="2895600"/>
            <a:ext cx="3276600" cy="1524000"/>
          </a:xfrm>
          <a:prstGeom prst="rect">
            <a:avLst/>
          </a:prstGeom>
          <a:noFill/>
          <a:ln w="9525">
            <a:noFill/>
          </a:ln>
        </p:spPr>
        <p:txBody>
          <a:bodyPr wrap="none" anchor="ctr" anchorCtr="0"/>
          <a:lstStyle/>
          <a:p>
            <a:pPr algn="ctr"/>
            <a:r>
              <a:rPr lang="en-US" altLang="zh-CN" sz="2800" dirty="0">
                <a:solidFill>
                  <a:srgbClr val="FFFFCC"/>
                </a:solidFill>
              </a:rPr>
              <a:t>Biểu thị người, </a:t>
            </a:r>
          </a:p>
          <a:p>
            <a:pPr algn="ctr"/>
            <a:r>
              <a:rPr lang="en-US" altLang="zh-CN" sz="2800" dirty="0">
                <a:solidFill>
                  <a:srgbClr val="FFFFCC"/>
                </a:solidFill>
              </a:rPr>
              <a:t>sự vật, hoạt động, </a:t>
            </a:r>
          </a:p>
          <a:p>
            <a:pPr algn="ctr"/>
            <a:r>
              <a:rPr lang="en-US" altLang="zh-CN" sz="2800" dirty="0">
                <a:solidFill>
                  <a:srgbClr val="FFFFCC"/>
                </a:solidFill>
              </a:rPr>
              <a:t>tính chất.</a:t>
            </a:r>
          </a:p>
        </p:txBody>
      </p:sp>
      <p:sp>
        <p:nvSpPr>
          <p:cNvPr id="24691" name="Rectangle 115"/>
          <p:cNvSpPr/>
          <p:nvPr/>
        </p:nvSpPr>
        <p:spPr>
          <a:xfrm>
            <a:off x="6324600" y="2971800"/>
            <a:ext cx="2438400" cy="1066800"/>
          </a:xfrm>
          <a:prstGeom prst="rect">
            <a:avLst/>
          </a:prstGeom>
          <a:noFill/>
          <a:ln w="9525">
            <a:noFill/>
          </a:ln>
        </p:spPr>
        <p:txBody>
          <a:bodyPr wrap="none" anchor="ctr" anchorCtr="0"/>
          <a:lstStyle/>
          <a:p>
            <a:pPr algn="ctr"/>
            <a:r>
              <a:rPr lang="en-US" altLang="zh-CN" sz="2800" dirty="0">
                <a:solidFill>
                  <a:srgbClr val="FFFFCC"/>
                </a:solidFill>
              </a:rPr>
              <a:t>Biểu thị ý</a:t>
            </a:r>
          </a:p>
          <a:p>
            <a:pPr algn="ctr"/>
            <a:r>
              <a:rPr lang="en-US" altLang="zh-CN" sz="2800" dirty="0">
                <a:solidFill>
                  <a:srgbClr val="FFFFCC"/>
                </a:solidFill>
              </a:rPr>
              <a:t>nghĩa quan hệ.</a:t>
            </a:r>
          </a:p>
        </p:txBody>
      </p:sp>
      <p:sp>
        <p:nvSpPr>
          <p:cNvPr id="24693" name="Text Box 117"/>
          <p:cNvSpPr txBox="1">
            <a:spLocks noChangeArrowheads="1"/>
          </p:cNvSpPr>
          <p:nvPr/>
        </p:nvSpPr>
        <p:spPr bwMode="auto">
          <a:xfrm>
            <a:off x="3048000" y="4876800"/>
            <a:ext cx="289560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spcBef>
                <a:spcPct val="50000"/>
              </a:spcBef>
              <a:defRPr/>
            </a:pPr>
            <a:r>
              <a:rPr lang="en-US" sz="2800">
                <a:solidFill>
                  <a:srgbClr val="FFFFCC"/>
                </a:solidFill>
              </a:rPr>
              <a:t>Có khả năng làm </a:t>
            </a:r>
          </a:p>
          <a:p>
            <a:pPr algn="just">
              <a:lnSpc>
                <a:spcPct val="90000"/>
              </a:lnSpc>
              <a:spcBef>
                <a:spcPct val="50000"/>
              </a:spcBef>
              <a:defRPr/>
            </a:pPr>
            <a:r>
              <a:rPr lang="en-US" sz="2800">
                <a:solidFill>
                  <a:srgbClr val="FFFFCC"/>
                </a:solidFill>
              </a:rPr>
              <a:t>thành phần của      </a:t>
            </a:r>
          </a:p>
          <a:p>
            <a:pPr algn="just">
              <a:lnSpc>
                <a:spcPct val="90000"/>
              </a:lnSpc>
              <a:spcBef>
                <a:spcPct val="50000"/>
              </a:spcBef>
              <a:defRPr/>
            </a:pPr>
            <a:r>
              <a:rPr lang="en-US" sz="2800">
                <a:solidFill>
                  <a:srgbClr val="FFFFCC"/>
                </a:solidFill>
              </a:rPr>
              <a:t>cụm từ, của câu.</a:t>
            </a:r>
            <a:endParaRPr lang="en-US" sz="2800">
              <a:solidFill>
                <a:srgbClr val="FFFFCC"/>
              </a:solidFill>
              <a:effectLst>
                <a:outerShdw blurRad="38100" dist="38100" dir="2700000" algn="tl">
                  <a:srgbClr val="000000"/>
                </a:outerShdw>
              </a:effectLst>
            </a:endParaRPr>
          </a:p>
        </p:txBody>
      </p:sp>
      <p:sp>
        <p:nvSpPr>
          <p:cNvPr id="24694" name="Text Box 118"/>
          <p:cNvSpPr txBox="1">
            <a:spLocks noChangeArrowheads="1"/>
          </p:cNvSpPr>
          <p:nvPr/>
        </p:nvSpPr>
        <p:spPr bwMode="auto">
          <a:xfrm>
            <a:off x="6172200" y="4953000"/>
            <a:ext cx="2743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sz="2800">
                <a:solidFill>
                  <a:srgbClr val="FFFFCC"/>
                </a:solidFill>
              </a:rPr>
              <a:t>Liên kết các thành phần của cụm từ, của câu.</a:t>
            </a:r>
            <a:endParaRPr lang="en-US" sz="2800">
              <a:solidFill>
                <a:srgbClr val="FFFFCC"/>
              </a:solidFill>
              <a:effectLst>
                <a:outerShdw blurRad="38100" dist="38100" dir="2700000" algn="tl">
                  <a:srgbClr val="000000"/>
                </a:outerShdw>
              </a:effectLst>
            </a:endParaRPr>
          </a:p>
        </p:txBody>
      </p:sp>
      <p:sp>
        <p:nvSpPr>
          <p:cNvPr id="24696" name="AutoShape 120"/>
          <p:cNvSpPr>
            <a:spLocks noChangeArrowheads="1"/>
          </p:cNvSpPr>
          <p:nvPr/>
        </p:nvSpPr>
        <p:spPr bwMode="auto">
          <a:xfrm rot="10800000" flipV="1">
            <a:off x="3960813" y="2670175"/>
            <a:ext cx="4578350" cy="1531938"/>
          </a:xfrm>
          <a:prstGeom prst="wedgeRoundRectCallout">
            <a:avLst>
              <a:gd name="adj1" fmla="val 90741"/>
              <a:gd name="adj2" fmla="val 18458"/>
              <a:gd name="adj3" fmla="val 16667"/>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sz="2800" noProof="1">
                <a:solidFill>
                  <a:srgbClr val="333399"/>
                </a:solidFill>
                <a:cs typeface="Times New Roman" panose="02020603050405020304" pitchFamily="18" charset="0"/>
              </a:rPr>
              <a:t>Danh từ, động từ, tính từ v</a:t>
            </a:r>
            <a:r>
              <a:rPr sz="2800" noProof="1">
                <a:solidFill>
                  <a:srgbClr val="333399"/>
                </a:solidFill>
                <a:ea typeface="Times New Roman" panose="02020603050405020304" pitchFamily="18" charset="0"/>
              </a:rPr>
              <a:t>à</a:t>
            </a:r>
            <a:r>
              <a:rPr sz="2800" noProof="1">
                <a:solidFill>
                  <a:srgbClr val="333399"/>
                </a:solidFill>
                <a:cs typeface="Times New Roman" panose="02020603050405020304" pitchFamily="18" charset="0"/>
              </a:rPr>
              <a:t> quan hệ từ có ý nghĩa như thế n</a:t>
            </a:r>
            <a:r>
              <a:rPr sz="2800" noProof="1">
                <a:solidFill>
                  <a:srgbClr val="333399"/>
                </a:solidFill>
                <a:ea typeface="Times New Roman" panose="02020603050405020304" pitchFamily="18" charset="0"/>
              </a:rPr>
              <a:t>à</a:t>
            </a:r>
            <a:r>
              <a:rPr sz="2800" noProof="1">
                <a:solidFill>
                  <a:srgbClr val="333399"/>
                </a:solidFill>
                <a:cs typeface="Times New Roman" panose="02020603050405020304" pitchFamily="18" charset="0"/>
              </a:rPr>
              <a:t>o?</a:t>
            </a:r>
            <a:endParaRPr sz="2800" noProof="1">
              <a:solidFill>
                <a:srgbClr val="000000"/>
              </a:solidFill>
              <a:effectLst>
                <a:outerShdw blurRad="38100" dist="38100" dir="2700000">
                  <a:srgbClr val="FFFFFF"/>
                </a:outerShdw>
              </a:effectLst>
              <a:ea typeface="Times New Roman" panose="02020603050405020304" pitchFamily="18" charset="0"/>
            </a:endParaRPr>
          </a:p>
        </p:txBody>
      </p:sp>
      <p:sp>
        <p:nvSpPr>
          <p:cNvPr id="24697" name="AutoShape 121"/>
          <p:cNvSpPr/>
          <p:nvPr/>
        </p:nvSpPr>
        <p:spPr>
          <a:xfrm rot="-10800000" flipV="1">
            <a:off x="4113213" y="4995863"/>
            <a:ext cx="5032375" cy="1531937"/>
          </a:xfrm>
          <a:prstGeom prst="wedgeRoundRectCallout">
            <a:avLst>
              <a:gd name="adj1" fmla="val 80324"/>
              <a:gd name="adj2" fmla="val -2343"/>
              <a:gd name="adj3" fmla="val 16667"/>
            </a:avLst>
          </a:prstGeom>
          <a:solidFill>
            <a:srgbClr val="FFCCFF"/>
          </a:solidFill>
          <a:ln w="9525">
            <a:noFill/>
          </a:ln>
        </p:spPr>
        <p:txBody>
          <a:bodyPr anchor="t" anchorCtr="0">
            <a:spAutoFit/>
          </a:bodyPr>
          <a:lstStyle/>
          <a:p>
            <a:pPr algn="just">
              <a:spcBef>
                <a:spcPct val="50000"/>
              </a:spcBef>
            </a:pPr>
            <a:r>
              <a:rPr lang="en-US" altLang="zh-CN" sz="2800" dirty="0">
                <a:solidFill>
                  <a:srgbClr val="333399"/>
                </a:solidFill>
              </a:rPr>
              <a:t>Em hãy cho biết chức năng của danh từ, động từ, tính từ v</a:t>
            </a:r>
            <a:r>
              <a:rPr lang="en-US" altLang="zh-CN" sz="2800" dirty="0">
                <a:solidFill>
                  <a:srgbClr val="333399"/>
                </a:solidFill>
                <a:ea typeface="Times New Roman" panose="02020603050405020304" pitchFamily="18" charset="0"/>
              </a:rPr>
              <a:t>à</a:t>
            </a:r>
            <a:r>
              <a:rPr lang="en-US" altLang="zh-CN" sz="2800" dirty="0">
                <a:solidFill>
                  <a:srgbClr val="333399"/>
                </a:solidFill>
              </a:rPr>
              <a:t> quan hệ từ ?</a:t>
            </a:r>
            <a:endParaRPr lang="en-US" altLang="zh-CN" sz="2800" dirty="0">
              <a:solidFill>
                <a:srgbClr val="333399"/>
              </a:solidFill>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nodeType="withEffect">
                                  <p:stCondLst>
                                    <p:cond delay="0"/>
                                  </p:stCondLst>
                                  <p:childTnLst>
                                    <p:animClr clrSpc="rgb" dir="cw">
                                      <p:cBhvr override="childStyle">
                                        <p:cTn id="6" dur="2000" fill="hold"/>
                                        <p:tgtEl>
                                          <p:spTgt spid="24681">
                                            <p:txEl>
                                              <p:pRg st="0" end="0"/>
                                            </p:txEl>
                                          </p:spTgt>
                                        </p:tgtEl>
                                        <p:attrNameLst>
                                          <p:attrName>style.color</p:attrName>
                                        </p:attrNameLst>
                                      </p:cBhvr>
                                      <p:to>
                                        <a:srgbClr val="FF0000"/>
                                      </p:to>
                                    </p:animClr>
                                  </p:childTnLst>
                                </p:cTn>
                              </p:par>
                              <p:par>
                                <p:cTn id="7" presetID="3" presetClass="emph" presetSubtype="2" repeatCount="indefinite" fill="hold" grpId="0" nodeType="withEffect">
                                  <p:stCondLst>
                                    <p:cond delay="0"/>
                                  </p:stCondLst>
                                  <p:childTnLst>
                                    <p:animClr clrSpc="rgb" dir="cw">
                                      <p:cBhvr override="childStyle">
                                        <p:cTn id="8" dur="2000" fill="hold"/>
                                        <p:tgtEl>
                                          <p:spTgt spid="24682"/>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696"/>
                                        </p:tgtEl>
                                        <p:attrNameLst>
                                          <p:attrName>style.visibility</p:attrName>
                                        </p:attrNameLst>
                                      </p:cBhvr>
                                      <p:to>
                                        <p:strVal val="visible"/>
                                      </p:to>
                                    </p:set>
                                    <p:anim calcmode="lin" valueType="num">
                                      <p:cBhvr additive="base">
                                        <p:cTn id="13" dur="500" fill="hold"/>
                                        <p:tgtEl>
                                          <p:spTgt spid="24696"/>
                                        </p:tgtEl>
                                        <p:attrNameLst>
                                          <p:attrName>ppt_x</p:attrName>
                                        </p:attrNameLst>
                                      </p:cBhvr>
                                      <p:tavLst>
                                        <p:tav tm="0">
                                          <p:val>
                                            <p:strVal val="0-#ppt_w/2"/>
                                          </p:val>
                                        </p:tav>
                                        <p:tav tm="100000">
                                          <p:val>
                                            <p:strVal val="#ppt_x"/>
                                          </p:val>
                                        </p:tav>
                                      </p:tavLst>
                                    </p:anim>
                                    <p:anim calcmode="lin" valueType="num">
                                      <p:cBhvr additive="base">
                                        <p:cTn id="14" dur="500" fill="hold"/>
                                        <p:tgtEl>
                                          <p:spTgt spid="246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24696"/>
                                        </p:tgtEl>
                                      </p:cBhvr>
                                    </p:animEffect>
                                    <p:set>
                                      <p:cBhvr>
                                        <p:cTn id="19" dur="1" fill="hold">
                                          <p:stCondLst>
                                            <p:cond delay="499"/>
                                          </p:stCondLst>
                                        </p:cTn>
                                        <p:tgtEl>
                                          <p:spTgt spid="24696"/>
                                        </p:tgtEl>
                                        <p:attrNameLst>
                                          <p:attrName>style.visibility</p:attrName>
                                        </p:attrNameLst>
                                      </p:cBhvr>
                                      <p:to>
                                        <p:strVal val="hidden"/>
                                      </p:to>
                                    </p:set>
                                  </p:childTnLst>
                                </p:cTn>
                              </p:par>
                              <p:par>
                                <p:cTn id="20" presetID="23" presetClass="entr" presetSubtype="16" fill="hold" nodeType="withEffect">
                                  <p:stCondLst>
                                    <p:cond delay="0"/>
                                  </p:stCondLst>
                                  <p:childTnLst>
                                    <p:set>
                                      <p:cBhvr>
                                        <p:cTn id="21" dur="1" fill="hold">
                                          <p:stCondLst>
                                            <p:cond delay="0"/>
                                          </p:stCondLst>
                                        </p:cTn>
                                        <p:tgtEl>
                                          <p:spTgt spid="24689"/>
                                        </p:tgtEl>
                                        <p:attrNameLst>
                                          <p:attrName>style.visibility</p:attrName>
                                        </p:attrNameLst>
                                      </p:cBhvr>
                                      <p:to>
                                        <p:strVal val="visible"/>
                                      </p:to>
                                    </p:set>
                                    <p:anim calcmode="lin" valueType="num">
                                      <p:cBhvr>
                                        <p:cTn id="22" dur="500" fill="hold"/>
                                        <p:tgtEl>
                                          <p:spTgt spid="24689"/>
                                        </p:tgtEl>
                                        <p:attrNameLst>
                                          <p:attrName>ppt_w</p:attrName>
                                        </p:attrNameLst>
                                      </p:cBhvr>
                                      <p:tavLst>
                                        <p:tav tm="0">
                                          <p:val>
                                            <p:fltVal val="0"/>
                                          </p:val>
                                        </p:tav>
                                        <p:tav tm="100000">
                                          <p:val>
                                            <p:strVal val="#ppt_w"/>
                                          </p:val>
                                        </p:tav>
                                      </p:tavLst>
                                    </p:anim>
                                    <p:anim calcmode="lin" valueType="num">
                                      <p:cBhvr>
                                        <p:cTn id="23" dur="500" fill="hold"/>
                                        <p:tgtEl>
                                          <p:spTgt spid="24689"/>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3" presetClass="entr" presetSubtype="16" fill="hold" grpId="0" nodeType="afterEffect">
                                  <p:stCondLst>
                                    <p:cond delay="0"/>
                                  </p:stCondLst>
                                  <p:childTnLst>
                                    <p:set>
                                      <p:cBhvr>
                                        <p:cTn id="26" dur="1" fill="hold">
                                          <p:stCondLst>
                                            <p:cond delay="0"/>
                                          </p:stCondLst>
                                        </p:cTn>
                                        <p:tgtEl>
                                          <p:spTgt spid="24691"/>
                                        </p:tgtEl>
                                        <p:attrNameLst>
                                          <p:attrName>style.visibility</p:attrName>
                                        </p:attrNameLst>
                                      </p:cBhvr>
                                      <p:to>
                                        <p:strVal val="visible"/>
                                      </p:to>
                                    </p:set>
                                    <p:anim calcmode="lin" valueType="num">
                                      <p:cBhvr>
                                        <p:cTn id="27" dur="500" fill="hold"/>
                                        <p:tgtEl>
                                          <p:spTgt spid="24691"/>
                                        </p:tgtEl>
                                        <p:attrNameLst>
                                          <p:attrName>ppt_w</p:attrName>
                                        </p:attrNameLst>
                                      </p:cBhvr>
                                      <p:tavLst>
                                        <p:tav tm="0">
                                          <p:val>
                                            <p:fltVal val="0"/>
                                          </p:val>
                                        </p:tav>
                                        <p:tav tm="100000">
                                          <p:val>
                                            <p:strVal val="#ppt_w"/>
                                          </p:val>
                                        </p:tav>
                                      </p:tavLst>
                                    </p:anim>
                                    <p:anim calcmode="lin" valueType="num">
                                      <p:cBhvr>
                                        <p:cTn id="28" dur="500" fill="hold"/>
                                        <p:tgtEl>
                                          <p:spTgt spid="24691"/>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4697"/>
                                        </p:tgtEl>
                                        <p:attrNameLst>
                                          <p:attrName>style.visibility</p:attrName>
                                        </p:attrNameLst>
                                      </p:cBhvr>
                                      <p:to>
                                        <p:strVal val="visible"/>
                                      </p:to>
                                    </p:set>
                                    <p:anim calcmode="lin" valueType="num">
                                      <p:cBhvr additive="base">
                                        <p:cTn id="33" dur="500" fill="hold"/>
                                        <p:tgtEl>
                                          <p:spTgt spid="24697"/>
                                        </p:tgtEl>
                                        <p:attrNameLst>
                                          <p:attrName>ppt_x</p:attrName>
                                        </p:attrNameLst>
                                      </p:cBhvr>
                                      <p:tavLst>
                                        <p:tav tm="0">
                                          <p:val>
                                            <p:strVal val="1+#ppt_w/2"/>
                                          </p:val>
                                        </p:tav>
                                        <p:tav tm="100000">
                                          <p:val>
                                            <p:strVal val="#ppt_x"/>
                                          </p:val>
                                        </p:tav>
                                      </p:tavLst>
                                    </p:anim>
                                    <p:anim calcmode="lin" valueType="num">
                                      <p:cBhvr additive="base">
                                        <p:cTn id="34" dur="500" fill="hold"/>
                                        <p:tgtEl>
                                          <p:spTgt spid="2469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xit" presetSubtype="32" fill="hold" grpId="1" nodeType="clickEffect">
                                  <p:stCondLst>
                                    <p:cond delay="0"/>
                                  </p:stCondLst>
                                  <p:childTnLst>
                                    <p:animEffect transition="out" filter="box(out)">
                                      <p:cBhvr>
                                        <p:cTn id="38" dur="500"/>
                                        <p:tgtEl>
                                          <p:spTgt spid="24697"/>
                                        </p:tgtEl>
                                      </p:cBhvr>
                                    </p:animEffect>
                                    <p:set>
                                      <p:cBhvr>
                                        <p:cTn id="39" dur="1" fill="hold">
                                          <p:stCondLst>
                                            <p:cond delay="499"/>
                                          </p:stCondLst>
                                        </p:cTn>
                                        <p:tgtEl>
                                          <p:spTgt spid="24697"/>
                                        </p:tgtEl>
                                        <p:attrNameLst>
                                          <p:attrName>style.visibility</p:attrName>
                                        </p:attrNameLst>
                                      </p:cBhvr>
                                      <p:to>
                                        <p:strVal val="hidden"/>
                                      </p:to>
                                    </p:set>
                                  </p:childTnLst>
                                </p:cTn>
                              </p:par>
                              <p:par>
                                <p:cTn id="40" presetID="4" presetClass="entr" presetSubtype="16" fill="hold" grpId="0" nodeType="withEffect">
                                  <p:stCondLst>
                                    <p:cond delay="0"/>
                                  </p:stCondLst>
                                  <p:childTnLst>
                                    <p:set>
                                      <p:cBhvr>
                                        <p:cTn id="41" dur="1" fill="hold">
                                          <p:stCondLst>
                                            <p:cond delay="0"/>
                                          </p:stCondLst>
                                        </p:cTn>
                                        <p:tgtEl>
                                          <p:spTgt spid="24693"/>
                                        </p:tgtEl>
                                        <p:attrNameLst>
                                          <p:attrName>style.visibility</p:attrName>
                                        </p:attrNameLst>
                                      </p:cBhvr>
                                      <p:to>
                                        <p:strVal val="visible"/>
                                      </p:to>
                                    </p:set>
                                    <p:animEffect transition="in" filter="box(in)">
                                      <p:cBhvr>
                                        <p:cTn id="42" dur="500"/>
                                        <p:tgtEl>
                                          <p:spTgt spid="24693"/>
                                        </p:tgtEl>
                                      </p:cBhvr>
                                    </p:animEffect>
                                  </p:childTnLst>
                                </p:cTn>
                              </p:par>
                            </p:childTnLst>
                          </p:cTn>
                        </p:par>
                        <p:par>
                          <p:cTn id="43" fill="hold">
                            <p:stCondLst>
                              <p:cond delay="500"/>
                            </p:stCondLst>
                            <p:childTnLst>
                              <p:par>
                                <p:cTn id="44" presetID="4" presetClass="entr" presetSubtype="16" fill="hold" grpId="0" nodeType="afterEffect">
                                  <p:stCondLst>
                                    <p:cond delay="0"/>
                                  </p:stCondLst>
                                  <p:childTnLst>
                                    <p:set>
                                      <p:cBhvr>
                                        <p:cTn id="45" dur="1" fill="hold">
                                          <p:stCondLst>
                                            <p:cond delay="0"/>
                                          </p:stCondLst>
                                        </p:cTn>
                                        <p:tgtEl>
                                          <p:spTgt spid="24694"/>
                                        </p:tgtEl>
                                        <p:attrNameLst>
                                          <p:attrName>style.visibility</p:attrName>
                                        </p:attrNameLst>
                                      </p:cBhvr>
                                      <p:to>
                                        <p:strVal val="visible"/>
                                      </p:to>
                                    </p:set>
                                    <p:animEffect transition="in" filter="box(in)">
                                      <p:cBhvr>
                                        <p:cTn id="46" dur="500"/>
                                        <p:tgtEl>
                                          <p:spTgt spid="2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2" grpId="0"/>
      <p:bldP spid="24691" grpId="0"/>
      <p:bldP spid="24693" grpId="0"/>
      <p:bldP spid="24694" grpId="0"/>
      <p:bldP spid="24696" grpId="0" animBg="1"/>
      <p:bldP spid="24696" grpId="1" animBg="1"/>
      <p:bldP spid="24697" grpId="0" animBg="1"/>
      <p:bldP spid="24697"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ia4">
  <a:themeElements>
    <a:clrScheme name="bia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a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2800" b="1" i="0" u="none" strike="noStrike" cap="none" normalizeH="0" baseline="0" smtClean="0">
            <a:ln>
              <a:noFill/>
            </a:ln>
            <a:solidFill>
              <a:schemeClr val="tx1"/>
            </a:solidFill>
            <a:effectLst/>
            <a:latin typeface=".VnTime" panose="020B7200000000000000"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en-US" sz="2800" b="1" i="0" u="none" strike="noStrike" cap="none" normalizeH="0" baseline="0" smtClean="0">
            <a:ln>
              <a:noFill/>
            </a:ln>
            <a:solidFill>
              <a:schemeClr val="tx1"/>
            </a:solidFill>
            <a:effectLst/>
            <a:latin typeface=".VnTime" panose="020B7200000000000000" pitchFamily="34" charset="0"/>
          </a:defRPr>
        </a:defPPr>
      </a:lstStyle>
    </a:lnDef>
  </a:objectDefaults>
  <a:extraClrSchemeLst>
    <a:extraClrScheme>
      <a:clrScheme name="bia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a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a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a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a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a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a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3315</Words>
  <Application>Microsoft Office PowerPoint</Application>
  <PresentationFormat>On-screen Show (4:3)</PresentationFormat>
  <Paragraphs>419</Paragraphs>
  <Slides>35</Slides>
  <Notes>3</Notes>
  <HiddenSlides>0</HiddenSlides>
  <MMClips>1</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35</vt:i4>
      </vt:variant>
    </vt:vector>
  </HeadingPairs>
  <TitlesOfParts>
    <vt:vector size="51" baseType="lpstr">
      <vt:lpstr>.VnTime</vt:lpstr>
      <vt:lpstr>.VnTimeH</vt:lpstr>
      <vt:lpstr>Arial</vt:lpstr>
      <vt:lpstr>Calibri</vt:lpstr>
      <vt:lpstr>Times New Roman</vt:lpstr>
      <vt:lpstr>UVN Mang Cau Nang</vt:lpstr>
      <vt:lpstr>Wingdings</vt:lpstr>
      <vt:lpstr>Default Design</vt:lpstr>
      <vt:lpstr>Office Theme</vt:lpstr>
      <vt:lpstr>1_Office Theme</vt:lpstr>
      <vt:lpstr>1_Default Design</vt:lpstr>
      <vt:lpstr>bia4</vt:lpstr>
      <vt:lpstr>3_Office Theme</vt:lpstr>
      <vt:lpstr>2_Default Design</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 THINH-PC</dc:creator>
  <cp:lastModifiedBy>Thuan An Nguyen Thi</cp:lastModifiedBy>
  <cp:revision>112</cp:revision>
  <dcterms:created xsi:type="dcterms:W3CDTF">2013-12-10T13:43:00Z</dcterms:created>
  <dcterms:modified xsi:type="dcterms:W3CDTF">2021-10-28T12:29:42Z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20D35C10A76647F483B9B391851DC038</vt:lpwstr>
  </property>
  <property fmtid="{D5CDD505-2E9C-101B-9397-08002B2CF9AE}" pid="3" name="KSOProductBuildVer">
    <vt:lpwstr>1033-11.2.0.10351</vt:lpwstr>
  </property>
</Properties>
</file>